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sldIdLst>
    <p:sldId id="256" r:id="rId2"/>
    <p:sldId id="261" r:id="rId3"/>
    <p:sldId id="263" r:id="rId4"/>
    <p:sldId id="299" r:id="rId5"/>
    <p:sldId id="285" r:id="rId6"/>
    <p:sldId id="288" r:id="rId7"/>
    <p:sldId id="289" r:id="rId8"/>
    <p:sldId id="290" r:id="rId9"/>
    <p:sldId id="276" r:id="rId10"/>
    <p:sldId id="297" r:id="rId11"/>
    <p:sldId id="300" r:id="rId12"/>
    <p:sldId id="294" r:id="rId13"/>
    <p:sldId id="301" r:id="rId14"/>
    <p:sldId id="278" r:id="rId15"/>
    <p:sldId id="277" r:id="rId16"/>
    <p:sldId id="298" r:id="rId17"/>
    <p:sldId id="303" r:id="rId18"/>
    <p:sldId id="292" r:id="rId19"/>
    <p:sldId id="257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7" autoAdjust="0"/>
  </p:normalViewPr>
  <p:slideViewPr>
    <p:cSldViewPr>
      <p:cViewPr>
        <p:scale>
          <a:sx n="80" d="100"/>
          <a:sy n="80" d="100"/>
        </p:scale>
        <p:origin x="880" y="-7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D32C2-563F-4605-B2C2-89463CC0B408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0C0A-F953-4724-B201-13C039C4A9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0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D5FF-E644-4920-BBCD-DC5F7B6AB36D}" type="slidenum">
              <a:rPr lang="ru-RU" smtClean="0"/>
              <a:t>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B0AC3-9845-456F-88E0-08D3C3A79AD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125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DF22-9038-4108-9FDD-63D8F7033FBF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5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94775-617A-4FBF-A5E9-FB22A16E3DDA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8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AEE5-D8B0-42D5-9C55-31EC7F4D9BF2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86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565E-DC36-49E0-BEEB-CA27CE853B18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84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B3243-3E7D-49D6-8F18-2D4B99CB6DCF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9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A6195-5A3C-4AE2-9671-6821D150C32D}" type="datetime1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2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0604-62B3-4FCE-B3F3-18172CB21C91}" type="datetime1">
              <a:rPr lang="ru-RU" smtClean="0"/>
              <a:t>14.03.2025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30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ADD4-981D-481A-91F3-D50BA2A8E2C1}" type="datetime1">
              <a:rPr lang="ru-RU" smtClean="0"/>
              <a:t>14.03.2025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5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60034-870B-4718-9DA5-F22468205BCE}" type="datetime1">
              <a:rPr lang="ru-RU" smtClean="0"/>
              <a:t>14.03.2025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5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AF08-0ADC-4991-B5B3-5F5569A10F1C}" type="datetime1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68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34109-E925-4543-8E7D-B548D5EB18A3}" type="datetime1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2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2909-F605-4430-A728-73B71495CFF1}" type="datetime1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D7F60-4D8D-485D-8A8D-296A59BDEE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0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oleObject" Target="NUL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1.png"/><Relationship Id="rId4" Type="http://schemas.openxmlformats.org/officeDocument/2006/relationships/image" Target="../media/image6.wmf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oroga HD:Users:gluskin:Desktop:SC_Wiggler_Undu_Mod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" y="-99392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52027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Сверхпроводящие вставные устройства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для источников синхротронного излучения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76693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Мезенцев Н.А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5484435"/>
            <a:ext cx="356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Институт ядерной физики СО РАН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358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41" y="500136"/>
            <a:ext cx="4248472" cy="3636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42" y="786919"/>
            <a:ext cx="3969857" cy="25042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718" y="159023"/>
            <a:ext cx="7716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Источник синхротронного излучения поколения 4 СКИФ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100" y="3847849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Сверхпроводящие вставные устройства первой очереди для генерации СИ на источнике СИ СКИФ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648677"/>
              </p:ext>
            </p:extLst>
          </p:nvPr>
        </p:nvGraphicFramePr>
        <p:xfrm>
          <a:off x="377775" y="4155626"/>
          <a:ext cx="8307996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997">
                  <a:extLst>
                    <a:ext uri="{9D8B030D-6E8A-4147-A177-3AD203B41FA5}">
                      <a16:colId xmlns:a16="http://schemas.microsoft.com/office/drawing/2014/main" val="1353910656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4279985523"/>
                    </a:ext>
                  </a:extLst>
                </a:gridCol>
                <a:gridCol w="1882551">
                  <a:extLst>
                    <a:ext uri="{9D8B030D-6E8A-4147-A177-3AD203B41FA5}">
                      <a16:colId xmlns:a16="http://schemas.microsoft.com/office/drawing/2014/main" val="3315582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Beamline 1-1 –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Микрофокус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Когерентное получение изображений сложных и иерархических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наноструктур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Сверхпроводящий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ондулятор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77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Beamline 1-2 -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Структурная диагностика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</a:rPr>
                        <a:t>Рентгеновской дифракции для решения широкого спектра исследовательских и технологических задач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Сверхпроводящий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ондулятор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62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Beamline 1-3 – </a:t>
                      </a:r>
                      <a:r>
                        <a:rPr lang="ru-RU" sz="1200" b="1" dirty="0" smtClean="0"/>
                        <a:t>Быстрые процессы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</a:rPr>
                        <a:t>Измерение параметров деформации внутри материала, динамические измерения с временным разрешением </a:t>
                      </a:r>
                      <a:r>
                        <a:rPr lang="en-US" sz="1200" b="1" dirty="0" smtClean="0">
                          <a:effectLst/>
                        </a:rPr>
                        <a:t>~</a:t>
                      </a:r>
                      <a:r>
                        <a:rPr lang="ru-RU" sz="1200" b="1" dirty="0" smtClean="0">
                          <a:effectLst/>
                        </a:rPr>
                        <a:t> 10 </a:t>
                      </a:r>
                      <a:r>
                        <a:rPr lang="ru-RU" sz="1200" b="1" dirty="0" err="1" smtClean="0">
                          <a:effectLst/>
                        </a:rPr>
                        <a:t>мкс</a:t>
                      </a:r>
                      <a:r>
                        <a:rPr lang="ru-RU" sz="1200" b="1" dirty="0" smtClean="0">
                          <a:effectLst/>
                        </a:rPr>
                        <a:t>.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Сверхпроводящий </a:t>
                      </a:r>
                      <a:r>
                        <a:rPr lang="ru-RU" sz="1200" b="1" dirty="0" err="1" smtClean="0"/>
                        <a:t>вигглер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823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Beamline 1-4 – XAFS </a:t>
                      </a:r>
                      <a:r>
                        <a:rPr lang="ru-RU" sz="1200" b="1" dirty="0" smtClean="0"/>
                        <a:t>спектроскопия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</a:rPr>
                        <a:t>Изучения локальных пространственных, электронных и магнитных структур кристаллических и аморфных материалов и </a:t>
                      </a:r>
                      <a:r>
                        <a:rPr lang="ru-RU" sz="1200" b="1" dirty="0" err="1" smtClean="0">
                          <a:effectLst/>
                        </a:rPr>
                        <a:t>т.д</a:t>
                      </a:r>
                      <a:r>
                        <a:rPr lang="ru-RU" sz="1200" b="1" dirty="0" smtClean="0">
                          <a:effectLst/>
                        </a:rPr>
                        <a:t>…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Сверхпроводящий</a:t>
                      </a:r>
                      <a:r>
                        <a:rPr lang="ru-RU" sz="1200" b="1" baseline="0" dirty="0" smtClean="0"/>
                        <a:t> ондулятор</a:t>
                      </a:r>
                      <a:endParaRPr lang="ru-RU" sz="1200" b="1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951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Beamline-1-5 – </a:t>
                      </a:r>
                      <a:r>
                        <a:rPr lang="ru-RU" sz="1200" b="1" dirty="0" smtClean="0"/>
                        <a:t>Диагностика на жёстком рентгене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</a:rPr>
                        <a:t>Исследования материалов при высоких давлениях и температурах</a:t>
                      </a:r>
                      <a:endParaRPr lang="ru-RU" sz="12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Сверхпроводящий </a:t>
                      </a:r>
                      <a:r>
                        <a:rPr lang="ru-RU" sz="1200" b="1" dirty="0" err="1" smtClean="0"/>
                        <a:t>вигглер</a:t>
                      </a:r>
                      <a:endParaRPr lang="ru-RU" sz="1200" b="1" dirty="0" smtClean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30690"/>
                  </a:ext>
                </a:extLst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4956" y="180286"/>
            <a:ext cx="3723070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ru-RU" sz="12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Сверхпроводящий </a:t>
            </a:r>
            <a:r>
              <a:rPr lang="ru-RU" sz="1200" b="1" kern="0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вигглер</a:t>
            </a:r>
            <a:r>
              <a:rPr lang="ru-RU" sz="12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ru-RU" sz="12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1-3 период 27 мм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8689" y="509411"/>
            <a:ext cx="3961570" cy="191147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526971"/>
            <a:ext cx="4194349" cy="187635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16801" y="174101"/>
            <a:ext cx="3693640" cy="3046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0"/>
              </a:spcBef>
            </a:pPr>
            <a:r>
              <a:rPr lang="ru-RU" sz="12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Сверхпроводящий </a:t>
            </a:r>
            <a:r>
              <a:rPr lang="ru-RU" sz="1200" b="1" kern="0" dirty="0" err="1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вигглер</a:t>
            </a:r>
            <a:r>
              <a:rPr lang="ru-RU" sz="12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</a:t>
            </a:r>
            <a:r>
              <a:rPr lang="ru-RU" sz="1200" b="1" kern="0" dirty="0" smtClea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1-5 </a:t>
            </a:r>
            <a:r>
              <a:rPr lang="ru-RU" sz="12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1200" b="1" kern="0" dirty="0" smtClean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 мм</a:t>
            </a:r>
            <a:endParaRPr lang="ru-RU" b="1" kern="0" dirty="0">
              <a:solidFill>
                <a:srgbClr val="365F91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5" y="2469060"/>
            <a:ext cx="5581650" cy="3800475"/>
          </a:xfrm>
          <a:prstGeom prst="rect">
            <a:avLst/>
          </a:prstGeom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321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20487" y="6381328"/>
            <a:ext cx="2057400" cy="365125"/>
          </a:xfrm>
        </p:spPr>
        <p:txBody>
          <a:bodyPr/>
          <a:lstStyle/>
          <a:p>
            <a:fld id="{AD9D7F60-4D8D-485D-8A8D-296A59BDEEA8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508727"/>
            <a:ext cx="432048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	</a:t>
            </a:r>
            <a:r>
              <a:rPr lang="ru-RU" sz="1400" b="1" dirty="0"/>
              <a:t> </a:t>
            </a:r>
            <a:r>
              <a:rPr lang="ru-RU" sz="1400" b="1" dirty="0" smtClean="0"/>
              <a:t>                                     Поле     Период    Число </a:t>
            </a:r>
          </a:p>
          <a:p>
            <a:r>
              <a:rPr lang="ru-RU" sz="1400" b="1" dirty="0"/>
              <a:t> </a:t>
            </a:r>
            <a:r>
              <a:rPr lang="ru-RU" sz="1400" b="1" dirty="0" smtClean="0"/>
              <a:t>                                                   </a:t>
            </a:r>
            <a:r>
              <a:rPr lang="ru-RU" sz="1400" b="1" dirty="0"/>
              <a:t>Тл            мм          </a:t>
            </a:r>
            <a:r>
              <a:rPr lang="ru-RU" sz="1400" b="1" dirty="0" smtClean="0"/>
              <a:t>периодов</a:t>
            </a:r>
          </a:p>
          <a:p>
            <a:r>
              <a:rPr lang="ru-RU" sz="1400" b="1" dirty="0" smtClean="0"/>
              <a:t>Ондулятор</a:t>
            </a:r>
            <a:r>
              <a:rPr lang="ru-RU" sz="1400" b="1" dirty="0"/>
              <a:t>, станция 1-1 </a:t>
            </a:r>
            <a:r>
              <a:rPr lang="ru-RU" sz="1400" b="1" dirty="0" smtClean="0"/>
              <a:t>     1.2 </a:t>
            </a:r>
            <a:r>
              <a:rPr lang="ru-RU" sz="1400" b="1" dirty="0"/>
              <a:t>	15.6 	</a:t>
            </a:r>
            <a:r>
              <a:rPr lang="ru-RU" sz="1400" b="1" dirty="0" smtClean="0"/>
              <a:t>      128</a:t>
            </a:r>
            <a:endParaRPr lang="ru-RU" sz="1400" b="1" dirty="0"/>
          </a:p>
          <a:p>
            <a:r>
              <a:rPr lang="ru-RU" sz="1400" b="1" dirty="0"/>
              <a:t>Ондулятор, станция 1-2 </a:t>
            </a:r>
            <a:r>
              <a:rPr lang="ru-RU" sz="1400" b="1" dirty="0" smtClean="0"/>
              <a:t>     1.2 </a:t>
            </a:r>
            <a:r>
              <a:rPr lang="ru-RU" sz="1400" b="1" dirty="0"/>
              <a:t>	15.6 	</a:t>
            </a:r>
            <a:r>
              <a:rPr lang="ru-RU" sz="1400" b="1" dirty="0" smtClean="0"/>
              <a:t>      128</a:t>
            </a:r>
            <a:endParaRPr lang="ru-RU" sz="1400" b="1" dirty="0"/>
          </a:p>
          <a:p>
            <a:r>
              <a:rPr lang="ru-RU" sz="1400" b="1" dirty="0"/>
              <a:t>Ондулятор, станция 1-4  </a:t>
            </a:r>
            <a:r>
              <a:rPr lang="ru-RU" sz="1400" b="1" dirty="0" smtClean="0"/>
              <a:t>     1.6 </a:t>
            </a:r>
            <a:r>
              <a:rPr lang="ru-RU" sz="1400" b="1" dirty="0"/>
              <a:t>	18 	</a:t>
            </a:r>
            <a:r>
              <a:rPr lang="ru-RU" sz="1400" b="1" dirty="0" smtClean="0"/>
              <a:t>      112 </a:t>
            </a:r>
            <a:r>
              <a:rPr lang="ru-RU" dirty="0"/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139395"/>
            <a:ext cx="419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Первая очередь ондуляторов для СКИФ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6426" y="1733701"/>
            <a:ext cx="2355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Параметры СП Ондулятора:</a:t>
            </a:r>
            <a:endParaRPr lang="ru-RU" sz="1400" b="1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4786528" y="518409"/>
            <a:ext cx="3529888" cy="259384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37" y="3112255"/>
            <a:ext cx="3517379" cy="23329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845469" y="5485289"/>
            <a:ext cx="3672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Угловое распределение </a:t>
            </a:r>
            <a:r>
              <a:rPr lang="ru-RU" sz="1200" dirty="0" smtClean="0"/>
              <a:t>мощности излучения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757667"/>
              </p:ext>
            </p:extLst>
          </p:nvPr>
        </p:nvGraphicFramePr>
        <p:xfrm>
          <a:off x="602051" y="2109165"/>
          <a:ext cx="37973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600">
                  <a:extLst>
                    <a:ext uri="{9D8B030D-6E8A-4147-A177-3AD203B41FA5}">
                      <a16:colId xmlns:a16="http://schemas.microsoft.com/office/drawing/2014/main" val="3654932878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1074412181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1771385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1089480396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Номинальное магнитное поле, Тл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1.20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1.20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1.60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35675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Период вигглера, мм 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15.60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15.60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18.00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5442823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Вертикальная апертура для пучка, мм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422116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Горизонтальная апертура для пучка, мм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60 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60 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60 мм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853405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Межполюсный зазор, мм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7.00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7.00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4277498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Число периодов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128.00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128.00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110.00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409581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Магнитная длина, мм 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~2000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~2000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~2000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747618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Мощность излучения (B=4 T, I=0.4 A, E=3 GeV), кВт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7.18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7.18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11.80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8019061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Горизонтальный угол излучения, мрад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± 0.3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± 0.3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± 0.45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3699791"/>
                  </a:ext>
                </a:extLst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118" y="342899"/>
            <a:ext cx="4541664" cy="229083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16555"/>
              </p:ext>
            </p:extLst>
          </p:nvPr>
        </p:nvGraphicFramePr>
        <p:xfrm>
          <a:off x="100041" y="713104"/>
          <a:ext cx="4389120" cy="1833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839631423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736715249"/>
                    </a:ext>
                  </a:extLst>
                </a:gridCol>
              </a:tblGrid>
              <a:tr h="261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Полная длина, мм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~</a:t>
                      </a:r>
                      <a:r>
                        <a:rPr lang="ru-RU" sz="11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2165052"/>
                  </a:ext>
                </a:extLst>
              </a:tr>
              <a:tr h="261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Период, мм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r>
                        <a:rPr lang="ru-RU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1138888"/>
                  </a:ext>
                </a:extLst>
              </a:tr>
              <a:tr h="261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периодов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0025111"/>
                  </a:ext>
                </a:extLst>
              </a:tr>
              <a:tr h="261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Межполюсный зазор,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491248"/>
                  </a:ext>
                </a:extLst>
              </a:tr>
              <a:tr h="261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Максимальное рабочее поле, 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5734436"/>
                  </a:ext>
                </a:extLst>
              </a:tr>
              <a:tr h="261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Среднеквадратичная фазовая ошибка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&lt;3</a:t>
                      </a:r>
                      <a:r>
                        <a:rPr lang="ru-RU" sz="1100">
                          <a:effectLst/>
                        </a:rPr>
                        <a:t> град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492741"/>
                  </a:ext>
                </a:extLst>
              </a:tr>
              <a:tr h="261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Максимальное значение параметра отклонения </a:t>
                      </a:r>
                      <a:r>
                        <a:rPr lang="en-US" sz="1100">
                          <a:effectLst/>
                        </a:rPr>
                        <a:t>K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~</a:t>
                      </a:r>
                      <a:r>
                        <a:rPr lang="ru-RU" sz="1100" dirty="0">
                          <a:effectLst/>
                        </a:rPr>
                        <a:t>1.89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34805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958" y="177415"/>
            <a:ext cx="4308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параметры сверхпроводящего ондулятора </a:t>
            </a:r>
            <a:endParaRPr kumimoji="0" lang="en-US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периодом 15.6 мм: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022043"/>
              </p:ext>
            </p:extLst>
          </p:nvPr>
        </p:nvGraphicFramePr>
        <p:xfrm>
          <a:off x="116827" y="3943869"/>
          <a:ext cx="4389120" cy="16468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939562381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804203513"/>
                    </a:ext>
                  </a:extLst>
                </a:gridCol>
              </a:tblGrid>
              <a:tr h="235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Полная длина,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~</a:t>
                      </a:r>
                      <a:r>
                        <a:rPr lang="ru-RU" sz="11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000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275611"/>
                  </a:ext>
                </a:extLst>
              </a:tr>
              <a:tr h="235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Период,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7235606"/>
                  </a:ext>
                </a:extLst>
              </a:tr>
              <a:tr h="235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Число периодов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722955"/>
                  </a:ext>
                </a:extLst>
              </a:tr>
              <a:tr h="235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Межполюсный зазор,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1747181"/>
                  </a:ext>
                </a:extLst>
              </a:tr>
              <a:tr h="235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Максимальное рабочее поле, 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0246337"/>
                  </a:ext>
                </a:extLst>
              </a:tr>
              <a:tr h="235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Среднеквадратичная фазовая ошибка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&lt;3</a:t>
                      </a:r>
                      <a:r>
                        <a:rPr lang="ru-RU" sz="1100">
                          <a:effectLst/>
                        </a:rPr>
                        <a:t> град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0544907"/>
                  </a:ext>
                </a:extLst>
              </a:tr>
              <a:tr h="235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Максимальное значение параметра отклонения </a:t>
                      </a:r>
                      <a:r>
                        <a:rPr lang="en-US" sz="1100">
                          <a:effectLst/>
                        </a:rPr>
                        <a:t>K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~</a:t>
                      </a:r>
                      <a:r>
                        <a:rPr lang="ru-RU" sz="1100" dirty="0">
                          <a:effectLst/>
                        </a:rPr>
                        <a:t>2.7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867596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4958" y="32225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Основные параметры сверхпроводящего ондулятора с периодом 18 мм: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914" y="3184318"/>
            <a:ext cx="4287143" cy="243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2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930AB-2748-437E-BDD1-FC37970E4B01}" type="slidenum">
              <a:rPr lang="ru-RU" smtClean="0"/>
              <a:t>14</a:t>
            </a:fld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4" y="654511"/>
            <a:ext cx="2520000" cy="11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248" y="71525"/>
            <a:ext cx="813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Сверхпроводящий ондулятор с нейтральными полюсами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86932"/>
            <a:ext cx="2396991" cy="145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37" y="533190"/>
            <a:ext cx="2536704" cy="164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064" y="176911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Период – 15.6 мм</a:t>
            </a:r>
          </a:p>
          <a:p>
            <a:r>
              <a:rPr lang="ru-RU" sz="1400" dirty="0" smtClean="0"/>
              <a:t>Зазор     - </a:t>
            </a:r>
            <a:r>
              <a:rPr lang="en-US" sz="1400" dirty="0" smtClean="0"/>
              <a:t>7</a:t>
            </a:r>
            <a:r>
              <a:rPr lang="ru-RU" sz="1400" dirty="0" smtClean="0"/>
              <a:t> мм</a:t>
            </a:r>
          </a:p>
          <a:p>
            <a:r>
              <a:rPr lang="ru-RU" sz="1400" dirty="0" smtClean="0"/>
              <a:t>Поле      - 1.2 Тесла</a:t>
            </a:r>
          </a:p>
          <a:p>
            <a:r>
              <a:rPr lang="ru-RU" sz="1400" dirty="0" smtClean="0"/>
              <a:t>Провод </a:t>
            </a:r>
            <a:r>
              <a:rPr lang="en-US" sz="1400" dirty="0" err="1" smtClean="0"/>
              <a:t>NbTi</a:t>
            </a:r>
            <a:r>
              <a:rPr lang="en-US" sz="1400" dirty="0" smtClean="0"/>
              <a:t>/Cu – 0.5 </a:t>
            </a:r>
            <a:r>
              <a:rPr lang="ru-RU" sz="1400" dirty="0" smtClean="0"/>
              <a:t>мм</a:t>
            </a:r>
            <a:endParaRPr lang="ru-RU" sz="1400" dirty="0"/>
          </a:p>
        </p:txBody>
      </p:sp>
      <p:pic>
        <p:nvPicPr>
          <p:cNvPr id="14" name="Рисунок 13"/>
          <p:cNvPicPr/>
          <p:nvPr/>
        </p:nvPicPr>
        <p:blipFill>
          <a:blip r:embed="rId5"/>
          <a:stretch>
            <a:fillRect/>
          </a:stretch>
        </p:blipFill>
        <p:spPr>
          <a:xfrm>
            <a:off x="289248" y="2834062"/>
            <a:ext cx="8387208" cy="2379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4075" y="5326257"/>
            <a:ext cx="651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Распределение измеренного магнитного поля вдоль ондулятора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96721" y="2202609"/>
            <a:ext cx="2180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элемент ондулятора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6637" y="2260774"/>
            <a:ext cx="1990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половинки ондулятора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452507"/>
            <a:ext cx="4320000" cy="2347595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4"/>
          <a:stretch>
            <a:fillRect/>
          </a:stretch>
        </p:blipFill>
        <p:spPr>
          <a:xfrm>
            <a:off x="4540688" y="330468"/>
            <a:ext cx="4320000" cy="2499360"/>
          </a:xfrm>
          <a:prstGeom prst="rect">
            <a:avLst/>
          </a:prstGeom>
        </p:spPr>
      </p:pic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" name="Рисунок 26"/>
          <p:cNvPicPr/>
          <p:nvPr/>
        </p:nvPicPr>
        <p:blipFill>
          <a:blip r:embed="rId5"/>
          <a:stretch>
            <a:fillRect/>
          </a:stretch>
        </p:blipFill>
        <p:spPr>
          <a:xfrm>
            <a:off x="220688" y="2829828"/>
            <a:ext cx="4320000" cy="1844675"/>
          </a:xfrm>
          <a:prstGeom prst="rect">
            <a:avLst/>
          </a:prstGeom>
        </p:spPr>
      </p:pic>
      <p:pic>
        <p:nvPicPr>
          <p:cNvPr id="28" name="Рисунок 27"/>
          <p:cNvPicPr/>
          <p:nvPr/>
        </p:nvPicPr>
        <p:blipFill>
          <a:blip r:embed="rId6"/>
          <a:stretch>
            <a:fillRect/>
          </a:stretch>
        </p:blipFill>
        <p:spPr>
          <a:xfrm>
            <a:off x="338361" y="4531986"/>
            <a:ext cx="4320000" cy="21196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7624" y="83175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Коррекция качества распределения поля вдоль ондулятора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084" y="3073011"/>
            <a:ext cx="367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Орбита в ондуляторе после коррекции поля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44013" y="5733256"/>
            <a:ext cx="3710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Интегральная фазовая ошибка после коррекции поля</a:t>
            </a:r>
            <a:endParaRPr lang="ru-RU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88024" y="5933907"/>
            <a:ext cx="4072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Спектральная плотность потока фотонов для идеальной (синяя кривая) и реальной структуры (красная кривая)</a:t>
            </a:r>
            <a:endParaRPr lang="ru-RU" sz="14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763595"/>
              </p:ext>
            </p:extLst>
          </p:nvPr>
        </p:nvGraphicFramePr>
        <p:xfrm>
          <a:off x="4658361" y="2895762"/>
          <a:ext cx="4084653" cy="295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r:id="rId7" imgW="6021908" imgH="4619660" progId="Origin50.Graph">
                  <p:embed/>
                </p:oleObj>
              </mc:Choice>
              <mc:Fallback>
                <p:oleObj r:id="rId7" imgW="6021908" imgH="4619660" progId="Origin50.Graph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8361" y="2895762"/>
                        <a:ext cx="4084653" cy="2959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47048" y="6309320"/>
            <a:ext cx="2057400" cy="365125"/>
          </a:xfrm>
        </p:spPr>
        <p:txBody>
          <a:bodyPr/>
          <a:lstStyle/>
          <a:p>
            <a:fld id="{AD9D7F60-4D8D-485D-8A8D-296A59BDEEA8}" type="slidenum">
              <a:rPr lang="ru-RU" smtClean="0"/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1000" y="4071223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Сверхпроводящие вставные устройства для генерации СИ на обновлённом источнике СИ КИСИ-2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09281"/>
              </p:ext>
            </p:extLst>
          </p:nvPr>
        </p:nvGraphicFramePr>
        <p:xfrm>
          <a:off x="332988" y="980729"/>
          <a:ext cx="8208912" cy="284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>
                  <a:extLst>
                    <a:ext uri="{9D8B030D-6E8A-4147-A177-3AD203B41FA5}">
                      <a16:colId xmlns:a16="http://schemas.microsoft.com/office/drawing/2014/main" val="2312086022"/>
                    </a:ext>
                  </a:extLst>
                </a:gridCol>
                <a:gridCol w="3792421">
                  <a:extLst>
                    <a:ext uri="{9D8B030D-6E8A-4147-A177-3AD203B41FA5}">
                      <a16:colId xmlns:a16="http://schemas.microsoft.com/office/drawing/2014/main" val="85780222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97736940"/>
                    </a:ext>
                  </a:extLst>
                </a:gridCol>
              </a:tblGrid>
              <a:tr h="22690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2-1 Vector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Структурная вирусология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Ондулятор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446009"/>
                  </a:ext>
                </a:extLst>
              </a:tr>
              <a:tr h="226904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НГТУ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Диффракционная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микроскопия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вигглер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964471"/>
                  </a:ext>
                </a:extLst>
              </a:tr>
              <a:tr h="2269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Bel-SR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Птихография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когерентная </a:t>
                      </a:r>
                      <a:r>
                        <a:rPr lang="ru-RU" sz="1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наноскопия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ондулятор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12036"/>
                  </a:ext>
                </a:extLst>
              </a:tr>
              <a:tr h="466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3-3 Protein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лекарств на основе структуры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 СП ондулятора под углом 2 град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523595"/>
                  </a:ext>
                </a:extLst>
              </a:tr>
              <a:tr h="378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3-4 Single Crystal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Высокопроизводительная кристаллография малых молекул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ондулятор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6028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3-5 Spectrum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Рентгеновская спектроскопия с переменной поляризацией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Два спиральных СП ондулятора под углом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355483"/>
                  </a:ext>
                </a:extLst>
              </a:tr>
              <a:tr h="3122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Beamline</a:t>
                      </a:r>
                      <a:r>
                        <a:rPr lang="en-US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3-7 Gamma 2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Гамма-резонансная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Мёссбауровская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спектроскопия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 ондулятор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1177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1805" y="24089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Сверхпроводящие вставные устройства второй очереди для генерации СИ на источнике СИ СКИФ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595438"/>
              </p:ext>
            </p:extLst>
          </p:nvPr>
        </p:nvGraphicFramePr>
        <p:xfrm>
          <a:off x="683568" y="4898210"/>
          <a:ext cx="7066244" cy="104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699">
                  <a:extLst>
                    <a:ext uri="{9D8B030D-6E8A-4147-A177-3AD203B41FA5}">
                      <a16:colId xmlns:a16="http://schemas.microsoft.com/office/drawing/2014/main" val="3054145037"/>
                    </a:ext>
                  </a:extLst>
                </a:gridCol>
                <a:gridCol w="5002545">
                  <a:extLst>
                    <a:ext uri="{9D8B030D-6E8A-4147-A177-3AD203B41FA5}">
                      <a16:colId xmlns:a16="http://schemas.microsoft.com/office/drawing/2014/main" val="471383271"/>
                    </a:ext>
                  </a:extLst>
                </a:gridCol>
              </a:tblGrid>
              <a:tr h="1991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Станция НКР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СП ондулятор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B=1.4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Тл, </a:t>
                      </a:r>
                      <a:r>
                        <a:rPr lang="el-GR" sz="1400" baseline="0" dirty="0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=18 мм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L=1.5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19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Станция СИТОМ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СП 5-ти полюсный </a:t>
                      </a:r>
                      <a:r>
                        <a:rPr lang="ru-RU" sz="1400" b="1" dirty="0" err="1" smtClean="0"/>
                        <a:t>шифтер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20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Станция 1-6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Ондулятор с переключаемой поляризацией 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086834"/>
                  </a:ext>
                </a:extLst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755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17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458028"/>
            <a:ext cx="5686425" cy="1602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236" y="2054704"/>
            <a:ext cx="5616624" cy="18400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704" y="160704"/>
            <a:ext cx="4456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Сверхпроводящий </a:t>
            </a:r>
            <a:r>
              <a:rPr lang="ru-RU" b="1" dirty="0"/>
              <a:t>5-ти полюсный </a:t>
            </a:r>
            <a:r>
              <a:rPr lang="ru-RU" b="1" dirty="0" err="1"/>
              <a:t>шифтер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419" y="3894733"/>
            <a:ext cx="4455161" cy="279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8612" y="188640"/>
            <a:ext cx="8746776" cy="30777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</a:t>
            </a:r>
            <a:r>
              <a:rPr lang="ru-RU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верхпроводящий ондулятор с изменяемой поляризацией</a:t>
            </a:r>
            <a:r>
              <a:rPr lang="en-US" sz="1400" b="1" dirty="0" smtClean="0">
                <a:latin typeface="Comic Sans MS" panose="030F0702030302020204" pitchFamily="66" charset="0"/>
              </a:rPr>
              <a:t>:</a:t>
            </a:r>
            <a:endParaRPr lang="en-US" sz="1400" dirty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61048"/>
            <a:ext cx="1694052" cy="16661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18" y="4145066"/>
            <a:ext cx="1175672" cy="15893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78216"/>
            <a:ext cx="1723101" cy="1656184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04907"/>
              </p:ext>
            </p:extLst>
          </p:nvPr>
        </p:nvGraphicFramePr>
        <p:xfrm>
          <a:off x="2319276" y="1982200"/>
          <a:ext cx="3399155" cy="1782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8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Параметры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Значения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Номинальное вертикальное. поле </a:t>
                      </a:r>
                      <a:r>
                        <a:rPr lang="en-US" sz="1000">
                          <a:effectLst/>
                        </a:rPr>
                        <a:t>B</a:t>
                      </a:r>
                      <a:r>
                        <a:rPr lang="en-US" sz="650">
                          <a:effectLst/>
                        </a:rPr>
                        <a:t>z</a:t>
                      </a:r>
                      <a:r>
                        <a:rPr lang="ru-RU" sz="1000">
                          <a:effectLst/>
                        </a:rPr>
                        <a:t>, Тл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</a:rPr>
                        <a:t>0.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 +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</a:rPr>
                        <a:t>0.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Номинальное горизонтальное.  поле </a:t>
                      </a:r>
                      <a:r>
                        <a:rPr lang="en-US" sz="1000">
                          <a:effectLst/>
                        </a:rPr>
                        <a:t>B</a:t>
                      </a:r>
                      <a:r>
                        <a:rPr lang="en-US" sz="650">
                          <a:effectLst/>
                        </a:rPr>
                        <a:t>x</a:t>
                      </a:r>
                      <a:r>
                        <a:rPr lang="ru-RU" sz="1000">
                          <a:effectLst/>
                        </a:rPr>
                        <a:t>, Тл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</a:rPr>
                        <a:t>0.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 +</a:t>
                      </a:r>
                      <a:r>
                        <a:rPr lang="en-US" sz="900" dirty="0" smtClean="0">
                          <a:solidFill>
                            <a:srgbClr val="FF0000"/>
                          </a:solidFill>
                          <a:effectLst/>
                        </a:rPr>
                        <a:t>0.</a:t>
                      </a:r>
                      <a:r>
                        <a:rPr lang="ru-RU" sz="900" dirty="0" smtClean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Период, мм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Фазовая ошибка, град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&lt; 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Вертикальная/горизонтальная апертура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1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en-US" sz="900" dirty="0" smtClean="0">
                          <a:effectLst/>
                        </a:rPr>
                        <a:t>/1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Межполюсной </a:t>
                      </a:r>
                      <a:r>
                        <a:rPr lang="ru-RU" sz="1000" dirty="0">
                          <a:effectLst/>
                        </a:rPr>
                        <a:t>зазор, мм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Число периодов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~</a:t>
                      </a:r>
                      <a:r>
                        <a:rPr lang="ru-RU" sz="900" dirty="0" smtClean="0">
                          <a:effectLst/>
                        </a:rPr>
                        <a:t>4</a:t>
                      </a:r>
                      <a:r>
                        <a:rPr lang="en-US" sz="900" dirty="0" smtClean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Магнитная длина, мм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2200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Длина от фланца до фланца, мм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2840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" name="Нижний колонтитул 3"/>
          <p:cNvSpPr txBox="1">
            <a:spLocks/>
          </p:cNvSpPr>
          <p:nvPr/>
        </p:nvSpPr>
        <p:spPr>
          <a:xfrm>
            <a:off x="458605" y="6322114"/>
            <a:ext cx="8079788" cy="341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Распределение магнитного поля </a:t>
            </a:r>
            <a:r>
              <a:rPr lang="en-GB" sz="1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Bz</a:t>
            </a:r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/</a:t>
            </a:r>
            <a:r>
              <a:rPr lang="en-US" sz="10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Bx</a:t>
            </a:r>
            <a:r>
              <a:rPr lang="en-US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на 50 – периодном спиральном ондуляторе  </a:t>
            </a:r>
            <a:endParaRPr lang="ru-RU" sz="1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16" y="764704"/>
            <a:ext cx="9144000" cy="101566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Предложена конструкция сверхпроводящего ондулятора с изменяемой  поляризацией, представляющая собой два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планарных </a:t>
            </a: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ондулятора,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повёрнутых между собой на 90 градусов и вставленных друг в друга. </a:t>
            </a:r>
            <a:endParaRPr lang="ru-RU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dk1"/>
                </a:solidFill>
                <a:latin typeface="Comic Sans MS" panose="030F0702030302020204" pitchFamily="66" charset="0"/>
              </a:rPr>
              <a:t>Запитываются </a:t>
            </a:r>
            <a:r>
              <a:rPr lang="ru-RU" sz="1200" dirty="0">
                <a:solidFill>
                  <a:schemeClr val="dk1"/>
                </a:solidFill>
                <a:latin typeface="Comic Sans MS" panose="030F0702030302020204" pitchFamily="66" charset="0"/>
              </a:rPr>
              <a:t>независимыми токами, что позволяет создавать либо эллиптический ондулятор с различным соотношением компонент магнитного поля, либо планарные ондуляторы с линейной поляризацией излучения по вертикали и по горизонтали</a:t>
            </a:r>
            <a:endParaRPr lang="ru-RU" sz="1200" dirty="0" smtClean="0">
              <a:solidFill>
                <a:schemeClr val="dk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968376" y="6492875"/>
            <a:ext cx="3086100" cy="365125"/>
          </a:xfrm>
        </p:spPr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49694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Основные научные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</a:t>
            </a:r>
          </a:p>
          <a:p>
            <a:r>
              <a:rPr lang="ru-RU" dirty="0"/>
              <a:t>	</a:t>
            </a:r>
            <a:r>
              <a:rPr lang="ru-RU" sz="1600" dirty="0" smtClean="0"/>
              <a:t>созданы </a:t>
            </a:r>
            <a:r>
              <a:rPr lang="ru-RU" sz="1600" dirty="0"/>
              <a:t>экспериментальные станции синхротронного излучения (СИ) и проведён цикл работ по различным методикам использования </a:t>
            </a:r>
            <a:r>
              <a:rPr lang="ru-RU" sz="1600" dirty="0" smtClean="0"/>
              <a:t>СИ</a:t>
            </a:r>
            <a:r>
              <a:rPr lang="en-US" sz="1600" dirty="0" smtClean="0"/>
              <a:t> </a:t>
            </a:r>
            <a:r>
              <a:rPr lang="ru-RU" sz="1600" dirty="0" smtClean="0"/>
              <a:t>с длинами волн 0.03-0.3 </a:t>
            </a:r>
            <a:r>
              <a:rPr lang="ru-RU" sz="1600" dirty="0" err="1" smtClean="0"/>
              <a:t>нм</a:t>
            </a:r>
            <a:r>
              <a:rPr lang="ru-RU" sz="1600" dirty="0" smtClean="0"/>
              <a:t>, </a:t>
            </a:r>
            <a:r>
              <a:rPr lang="ru-RU" sz="1600" dirty="0"/>
              <a:t>заложены основы диагностики </a:t>
            </a:r>
            <a:r>
              <a:rPr lang="ru-RU" sz="1600" dirty="0" smtClean="0"/>
              <a:t>различных </a:t>
            </a:r>
            <a:r>
              <a:rPr lang="ru-RU" sz="1600" dirty="0" smtClean="0"/>
              <a:t>структур</a:t>
            </a:r>
            <a:r>
              <a:rPr lang="ru-RU" sz="1600" dirty="0"/>
              <a:t>, которые активно используются в настоящее время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 smtClean="0"/>
              <a:t>	создан </a:t>
            </a:r>
            <a:r>
              <a:rPr lang="ru-RU" sz="1600" dirty="0"/>
              <a:t>впервые и установлен на источник СИ сверхпроводящий многополюсный вигглер, позволивший увеличить яркость СИ накопителя ВЭПП-3 более чем в 200 раз;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	создан </a:t>
            </a:r>
            <a:r>
              <a:rPr lang="ru-RU" sz="1600" dirty="0"/>
              <a:t>впервые сверхпроводящий </a:t>
            </a:r>
            <a:r>
              <a:rPr lang="ru-RU" sz="1600" dirty="0" err="1"/>
              <a:t>шифтер</a:t>
            </a:r>
            <a:r>
              <a:rPr lang="ru-RU" sz="1600" dirty="0"/>
              <a:t> с полем 10 Т для центра СИ (SPring-8, Япония) в качестве мощного генератора фотонов с энергией до 10 МэВ и создания источников медленных позитронов и нейтронов для исследования </a:t>
            </a:r>
            <a:r>
              <a:rPr lang="ru-RU" sz="1600" dirty="0" smtClean="0"/>
              <a:t>структур различных материалов;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	созданы </a:t>
            </a:r>
            <a:r>
              <a:rPr lang="ru-RU" sz="1600" dirty="0"/>
              <a:t>более </a:t>
            </a:r>
            <a:r>
              <a:rPr lang="ru-RU" sz="1600" dirty="0" smtClean="0"/>
              <a:t>2</a:t>
            </a:r>
            <a:r>
              <a:rPr lang="en-US" sz="1600" dirty="0" smtClean="0"/>
              <a:t>5</a:t>
            </a:r>
            <a:r>
              <a:rPr lang="ru-RU" sz="1600" dirty="0" smtClean="0"/>
              <a:t> </a:t>
            </a:r>
            <a:r>
              <a:rPr lang="ru-RU" sz="1600" dirty="0"/>
              <a:t>различных устройств на основе сверхпроводящих магнитов для генерации жёсткого рентгеновского излучения для центров СИ в различных странах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 smtClean="0"/>
              <a:t>	создан</a:t>
            </a:r>
            <a:r>
              <a:rPr lang="ru-RU" sz="1600" dirty="0"/>
              <a:t>ы</a:t>
            </a:r>
            <a:r>
              <a:rPr lang="ru-RU" sz="1600" dirty="0" smtClean="0"/>
              <a:t> сверхпроводящие ондуляторы </a:t>
            </a:r>
            <a:r>
              <a:rPr lang="ru-RU" sz="1600" dirty="0"/>
              <a:t>с коротким периодом (</a:t>
            </a:r>
            <a:r>
              <a:rPr lang="ru-RU" sz="1600" dirty="0" smtClean="0"/>
              <a:t>15.6-18</a:t>
            </a:r>
            <a:r>
              <a:rPr lang="ru-RU" sz="1600" dirty="0"/>
              <a:t> мм) </a:t>
            </a:r>
            <a:r>
              <a:rPr lang="ru-RU" sz="1600" dirty="0" smtClean="0"/>
              <a:t>и полем </a:t>
            </a:r>
            <a:r>
              <a:rPr lang="en-US" sz="1600" dirty="0"/>
              <a:t>&gt;</a:t>
            </a:r>
            <a:r>
              <a:rPr lang="ru-RU" sz="1600" dirty="0" smtClean="0"/>
              <a:t>1.2 Тл для </a:t>
            </a:r>
            <a:r>
              <a:rPr lang="ru-RU" sz="1600" dirty="0"/>
              <a:t>генерации ондуляторного излучения в источниках СИ 4-го поколения; 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/>
              <a:t>	</a:t>
            </a:r>
            <a:r>
              <a:rPr lang="ru-RU" sz="1600" dirty="0" smtClean="0"/>
              <a:t>разработаны и созданы прототипы эллиптических ондуляторов</a:t>
            </a:r>
            <a:r>
              <a:rPr lang="en-US" sz="1600" dirty="0" smtClean="0"/>
              <a:t> </a:t>
            </a:r>
            <a:r>
              <a:rPr lang="ru-RU" sz="1600" dirty="0" smtClean="0"/>
              <a:t>с переключаемой поляризацией;</a:t>
            </a:r>
          </a:p>
          <a:p>
            <a:endParaRPr lang="ru-RU" sz="1600" dirty="0"/>
          </a:p>
          <a:p>
            <a:r>
              <a:rPr lang="ru-RU" sz="1600" dirty="0" smtClean="0"/>
              <a:t>	созданы </a:t>
            </a:r>
            <a:r>
              <a:rPr lang="ru-RU" sz="1600" dirty="0"/>
              <a:t>криогенные системы с нулевым расходом жидкого гелия для сверхпроводящих магнитных систем-генераторов </a:t>
            </a:r>
            <a:r>
              <a:rPr lang="ru-RU" sz="1600" dirty="0" smtClean="0"/>
              <a:t>СИ, которые </a:t>
            </a:r>
            <a:r>
              <a:rPr lang="ru-RU" sz="1600" dirty="0"/>
              <a:t>продолжительно </a:t>
            </a:r>
            <a:r>
              <a:rPr lang="ru-RU" sz="1600" dirty="0" smtClean="0"/>
              <a:t>и надёжно работают в условиях ограниченного доступа.</a:t>
            </a:r>
            <a:endParaRPr lang="ru-RU" sz="1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Синхротронное Излучение (СИ) – мощный инструмент для исследования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структур материалов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821" y="1491531"/>
            <a:ext cx="832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мире построено и эксплуатируются около 50 источников синхротронного излучения</a:t>
            </a:r>
            <a:r>
              <a:rPr lang="en-US" sz="1600" dirty="0" smtClean="0"/>
              <a:t> </a:t>
            </a:r>
            <a:r>
              <a:rPr lang="ru-RU" sz="1600" dirty="0" smtClean="0"/>
              <a:t>в основном поколений 2 и 3. Диапазон энергии электронов 1.</a:t>
            </a:r>
            <a:r>
              <a:rPr lang="en-US" sz="1600" dirty="0" smtClean="0"/>
              <a:t>3</a:t>
            </a:r>
            <a:r>
              <a:rPr lang="ru-RU" sz="1600" dirty="0" smtClean="0"/>
              <a:t>5-</a:t>
            </a:r>
            <a:r>
              <a:rPr lang="en-US" sz="1600" dirty="0" smtClean="0"/>
              <a:t>8</a:t>
            </a:r>
            <a:r>
              <a:rPr lang="ru-RU" sz="1600" dirty="0" smtClean="0"/>
              <a:t> ГэВ</a:t>
            </a:r>
            <a:r>
              <a:rPr lang="en-US" sz="1600" dirty="0" smtClean="0"/>
              <a:t>.</a:t>
            </a:r>
            <a:endParaRPr lang="ru-RU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14610" y="3349149"/>
            <a:ext cx="8514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Институт Ядерной Физики СО РАН  совместно с Институтом Катализа создаёт источник синхротронного излучения поколения 4+ СКИФ  с энергией 3 ГэВ и </a:t>
            </a:r>
            <a:r>
              <a:rPr lang="ru-RU" sz="2000" b="1" dirty="0" err="1" smtClean="0"/>
              <a:t>эмиттансом</a:t>
            </a:r>
            <a:r>
              <a:rPr lang="ru-RU" sz="2000" b="1" dirty="0" smtClean="0"/>
              <a:t> 75 пм, который по своим параметрам будет превосходить все существующие и строящиеся источники СИ. </a:t>
            </a:r>
          </a:p>
          <a:p>
            <a:pPr algn="just"/>
            <a:endParaRPr lang="ru-RU" sz="2000" b="1" dirty="0" smtClean="0"/>
          </a:p>
          <a:p>
            <a:pPr algn="ctr"/>
            <a:r>
              <a:rPr lang="ru-RU" sz="2000" b="1" dirty="0" smtClean="0"/>
              <a:t>Основными генераторами излучения будут различного типа сверхпроводящие вставные устройства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0821" y="2293626"/>
            <a:ext cx="8478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 1997 </a:t>
            </a:r>
            <a:r>
              <a:rPr lang="ru-RU" sz="1600" dirty="0"/>
              <a:t>года было присуждено семь Нобелевских премий за открытия, сделанные в процессе изучения белковых кристаллических структур с помощью синхротронного излучения.</a:t>
            </a:r>
          </a:p>
        </p:txBody>
      </p:sp>
    </p:spTree>
    <p:extLst>
      <p:ext uri="{BB962C8B-B14F-4D97-AF65-F5344CB8AC3E}">
        <p14:creationId xmlns:p14="http://schemas.microsoft.com/office/powerpoint/2010/main" val="18241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27339"/>
            <a:ext cx="7404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8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6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7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071" name="Рисунок 5" descr="Mezentsev Fig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9" y="908720"/>
            <a:ext cx="2967877" cy="337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16" descr="BINP first wiggler 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24" y="557972"/>
            <a:ext cx="5578305" cy="213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5" name="TextBox 13"/>
          <p:cNvSpPr txBox="1">
            <a:spLocks noChangeArrowheads="1"/>
          </p:cNvSpPr>
          <p:nvPr/>
        </p:nvSpPr>
        <p:spPr bwMode="auto">
          <a:xfrm>
            <a:off x="49488" y="4361803"/>
            <a:ext cx="30103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Криостат с магнитом</a:t>
            </a:r>
            <a:endParaRPr lang="en-US" alt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ru-RU" sz="1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dirty="0" err="1" smtClean="0">
                <a:latin typeface="Times New Roman" pitchFamily="18" charset="0"/>
                <a:cs typeface="Times New Roman" pitchFamily="18" charset="0"/>
              </a:rPr>
              <a:t>Ондуляторное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 излучение из вигглера при энергии электронов </a:t>
            </a:r>
            <a:r>
              <a:rPr lang="en-US" altLang="ru-RU" sz="12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350 МэВ после прохождения красного фильтра. 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ACF111-8BFF-45EF-9AD6-2F658BBF77B5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2081" name="TextBox 20"/>
          <p:cNvSpPr txBox="1">
            <a:spLocks noChangeArrowheads="1"/>
          </p:cNvSpPr>
          <p:nvPr/>
        </p:nvSpPr>
        <p:spPr bwMode="auto">
          <a:xfrm>
            <a:off x="251786" y="188640"/>
            <a:ext cx="83372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</a:rPr>
              <a:t>Первый в мире сверхпроводящий многополюсный вигглер, ИЯФ, 1979</a:t>
            </a:r>
            <a:endParaRPr lang="ru-RU" alt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86" y="2694880"/>
            <a:ext cx="5202095" cy="130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ZMEYKA-V-3-kubi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24" y="4361804"/>
            <a:ext cx="1951772" cy="189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1844" y="4921036"/>
            <a:ext cx="3217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ru-RU" altLang="ru-RU" sz="1200" dirty="0" smtClean="0"/>
              <a:t>Эффект прохождения мощного рентгеновского пучка из вигглера , установленного на накопитель ВЭПП-3, через оргстекло длиной 15 см. </a:t>
            </a:r>
            <a:r>
              <a:rPr lang="en-US" altLang="ru-RU" sz="1200" dirty="0" smtClean="0"/>
              <a:t>(</a:t>
            </a:r>
            <a:r>
              <a:rPr lang="ru-RU" altLang="ru-RU" sz="1200" dirty="0" smtClean="0"/>
              <a:t>ИЯФ</a:t>
            </a:r>
            <a:r>
              <a:rPr lang="en-US" altLang="ru-RU" sz="1200" dirty="0" smtClean="0"/>
              <a:t>, </a:t>
            </a:r>
            <a:r>
              <a:rPr lang="en-US" altLang="ru-RU" sz="1200" dirty="0"/>
              <a:t>1979)  </a:t>
            </a:r>
            <a:r>
              <a:rPr lang="en-US" altLang="ru-RU" sz="1200" dirty="0" smtClean="0"/>
              <a:t>E=2</a:t>
            </a:r>
            <a:r>
              <a:rPr lang="ru-RU" altLang="ru-RU" sz="1200" dirty="0" smtClean="0"/>
              <a:t>ГэВ</a:t>
            </a:r>
            <a:r>
              <a:rPr lang="en-US" altLang="ru-RU" sz="1200" dirty="0" smtClean="0"/>
              <a:t>, B~3 </a:t>
            </a:r>
            <a:r>
              <a:rPr lang="ru-RU" altLang="ru-RU" sz="1200" dirty="0" smtClean="0"/>
              <a:t>Т</a:t>
            </a:r>
            <a:endParaRPr lang="ru-RU" alt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487796" y="4004309"/>
            <a:ext cx="369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Излучение из вигглера </a:t>
            </a:r>
            <a:r>
              <a:rPr lang="en-US" sz="1200" dirty="0" smtClean="0"/>
              <a:t>E=350</a:t>
            </a:r>
            <a:r>
              <a:rPr lang="ru-RU" sz="1200" dirty="0" smtClean="0"/>
              <a:t>МэВ </a:t>
            </a:r>
            <a:r>
              <a:rPr lang="en-US" sz="1200" dirty="0" smtClean="0"/>
              <a:t> (1979)</a:t>
            </a:r>
            <a:endParaRPr lang="ru-RU" sz="12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Научная сессия ОУС 18 марта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886317"/>
              </p:ext>
            </p:extLst>
          </p:nvPr>
        </p:nvGraphicFramePr>
        <p:xfrm>
          <a:off x="6088567" y="860603"/>
          <a:ext cx="2520280" cy="115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Документ" r:id="rId3" imgW="4991100" imgH="3351276" progId="Word.Document.8">
                  <p:embed/>
                </p:oleObj>
              </mc:Choice>
              <mc:Fallback>
                <p:oleObj name="Документ" r:id="rId3" imgW="4991100" imgH="3351276" progId="Word.Document.8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567" y="860603"/>
                        <a:ext cx="2520280" cy="1155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34" y="2015731"/>
            <a:ext cx="3121412" cy="149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14" y="3641212"/>
            <a:ext cx="28803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22" y="4776154"/>
            <a:ext cx="3419872" cy="120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5326" y="77441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/>
              <a:t>3-х полюсный сверхпроводящий вигглер (</a:t>
            </a:r>
            <a:r>
              <a:rPr lang="ru-RU" sz="1400" b="1" i="1" dirty="0" err="1" smtClean="0"/>
              <a:t>шифтер</a:t>
            </a:r>
            <a:r>
              <a:rPr lang="ru-RU" sz="1400" b="1" i="1" dirty="0" smtClean="0"/>
              <a:t>) </a:t>
            </a:r>
            <a:r>
              <a:rPr lang="ru-RU" sz="1400" i="1" dirty="0" smtClean="0"/>
              <a:t>– сдвигает спектр излучения в жёсткую часть спектра. В качестве точки излучения используется центральный полюс с высоким полем, боковые полюса используются для компенсации орбиты.</a:t>
            </a:r>
            <a:endParaRPr lang="ru-RU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06585" y="1938629"/>
            <a:ext cx="5465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err="1" smtClean="0"/>
              <a:t>Шифтер</a:t>
            </a:r>
            <a:r>
              <a:rPr lang="ru-RU" sz="1400" b="1" i="1" dirty="0" smtClean="0"/>
              <a:t> с фиксированной точкой излучения </a:t>
            </a:r>
            <a:r>
              <a:rPr lang="en-US" sz="1400" b="1" i="1" dirty="0" smtClean="0"/>
              <a:t>–</a:t>
            </a:r>
            <a:r>
              <a:rPr lang="en-US" sz="1400" dirty="0" smtClean="0"/>
              <a:t> </a:t>
            </a:r>
            <a:r>
              <a:rPr lang="ru-RU" sz="1400" dirty="0" smtClean="0"/>
              <a:t>В отличие от предыдущего </a:t>
            </a:r>
            <a:r>
              <a:rPr lang="ru-RU" sz="1400" dirty="0" err="1" smtClean="0"/>
              <a:t>шифтера</a:t>
            </a:r>
            <a:r>
              <a:rPr lang="ru-RU" sz="1400" dirty="0" smtClean="0"/>
              <a:t> имеет два нормально проводящих магнита, которые обеспечивают фиксированную орбиту в центральном магните при изменении магнитного поля.</a:t>
            </a:r>
            <a:r>
              <a:rPr lang="en-US" sz="1400" dirty="0" smtClean="0"/>
              <a:t>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5396" y="3330865"/>
            <a:ext cx="532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/>
              <a:t>Многополюсный сверхпроводящий вигглер</a:t>
            </a:r>
            <a:r>
              <a:rPr lang="en-US" sz="1400" dirty="0" smtClean="0"/>
              <a:t>– </a:t>
            </a:r>
            <a:r>
              <a:rPr lang="ru-RU" sz="1400" dirty="0" smtClean="0"/>
              <a:t>генерация потока фотонов высокой плотности </a:t>
            </a:r>
            <a:r>
              <a:rPr lang="en-US" sz="1400" dirty="0" smtClean="0"/>
              <a:t>(K&gt;&gt;1)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67722" y="4514544"/>
            <a:ext cx="5302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/>
              <a:t>Сверхпроводящий ондулятор (плоский, спиральный, с переключаемой поляризацией)</a:t>
            </a:r>
            <a:r>
              <a:rPr lang="en-US" sz="1400" dirty="0" smtClean="0"/>
              <a:t>–</a:t>
            </a:r>
            <a:r>
              <a:rPr lang="ru-RU" sz="1400" dirty="0" smtClean="0"/>
              <a:t> генерация пространственно-когерентного (ондуляторного) излучения </a:t>
            </a:r>
            <a:r>
              <a:rPr lang="en-US" sz="1400" dirty="0" smtClean="0"/>
              <a:t>(K ≤</a:t>
            </a:r>
            <a:r>
              <a:rPr lang="ru-RU" sz="1400" dirty="0" smtClean="0"/>
              <a:t> </a:t>
            </a:r>
            <a:r>
              <a:rPr lang="ru-RU" sz="1400" dirty="0"/>
              <a:t>3</a:t>
            </a:r>
            <a:r>
              <a:rPr lang="en-US" sz="1400" dirty="0" smtClean="0"/>
              <a:t>)</a:t>
            </a:r>
            <a:endParaRPr lang="ru-RU" sz="1400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81274-1143-47E4-A10B-44180E8AD099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614963" y="4033615"/>
          <a:ext cx="22939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Формула" r:id="rId8" imgW="1498320" imgH="228600" progId="Equation.3">
                  <p:embed/>
                </p:oleObj>
              </mc:Choice>
              <mc:Fallback>
                <p:oleObj name="Формула" r:id="rId8" imgW="1498320" imgH="228600" progId="Equation.3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63" y="4033615"/>
                        <a:ext cx="22939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205995" y="3931825"/>
            <a:ext cx="13770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K&lt;3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ru-RU" sz="1400" dirty="0" err="1">
                <a:latin typeface="Times New Roman" pitchFamily="18" charset="0"/>
                <a:cs typeface="Times New Roman" pitchFamily="18" charset="0"/>
              </a:rPr>
              <a:t>undulator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K&gt;3 </a:t>
            </a:r>
            <a:r>
              <a:rPr lang="en-US" altLang="ru-RU" sz="1400" dirty="0">
                <a:latin typeface="Times New Roman" pitchFamily="18" charset="0"/>
                <a:cs typeface="Times New Roman" pitchFamily="18" charset="0"/>
              </a:rPr>
              <a:t>- wiggler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2" descr="D:\presentations\CERN SCHOOL\sr_undu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7" y="5475893"/>
            <a:ext cx="2520280" cy="113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2427" y="55884"/>
            <a:ext cx="7863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Типы сверхпроводящих </a:t>
            </a:r>
            <a:r>
              <a:rPr lang="ru-RU" sz="2000" b="1" dirty="0" smtClean="0"/>
              <a:t>вставных устройств</a:t>
            </a:r>
            <a:r>
              <a:rPr lang="ru-RU" sz="2000" b="1" dirty="0"/>
              <a:t>, создаваемых в ИЯФ, </a:t>
            </a:r>
            <a:endParaRPr lang="ru-RU" sz="2000" b="1" dirty="0" smtClean="0"/>
          </a:p>
          <a:p>
            <a:r>
              <a:rPr lang="ru-RU" sz="2000" b="1" dirty="0" smtClean="0"/>
              <a:t>в </a:t>
            </a:r>
            <a:r>
              <a:rPr lang="ru-RU" sz="2000" b="1" dirty="0"/>
              <a:t>качестве генераторов  синхротронного и </a:t>
            </a:r>
            <a:r>
              <a:rPr lang="ru-RU" sz="2000" b="1" dirty="0" err="1"/>
              <a:t>ондуляторного</a:t>
            </a:r>
            <a:r>
              <a:rPr lang="ru-RU" sz="2000" b="1" dirty="0"/>
              <a:t> </a:t>
            </a:r>
            <a:r>
              <a:rPr lang="ru-RU" sz="2000" b="1" dirty="0" smtClean="0"/>
              <a:t>излучения</a:t>
            </a:r>
            <a:endParaRPr lang="ru-RU" sz="20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D7F60-4D8D-485D-8A8D-296A59BDEEA8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2078" y="188640"/>
            <a:ext cx="704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История изготовления сверхпроводящих </a:t>
            </a:r>
            <a:r>
              <a:rPr lang="ru-RU" b="1" dirty="0" err="1" smtClean="0">
                <a:solidFill>
                  <a:srgbClr val="FF0000"/>
                </a:solidFill>
              </a:rPr>
              <a:t>шифтеров</a:t>
            </a:r>
            <a:r>
              <a:rPr lang="ru-RU" b="1" dirty="0" smtClean="0">
                <a:solidFill>
                  <a:srgbClr val="FF0000"/>
                </a:solidFill>
              </a:rPr>
              <a:t> генераторов СИ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My Documents\nick\DDISERT\pls\wig_p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46739"/>
            <a:ext cx="1506466" cy="200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458" y="846738"/>
            <a:ext cx="2126926" cy="213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28" descr="C:\1-STATUS-R\1-INITIAL\WIGGLERS\SPRING-8_10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6" y="3965196"/>
            <a:ext cx="2670275" cy="196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DC1003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90" y="920226"/>
            <a:ext cx="2788111" cy="185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superbendpho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673" y="3813259"/>
            <a:ext cx="1934010" cy="21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2078" y="2877359"/>
            <a:ext cx="1800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1996 - 7.5 Tesla </a:t>
            </a:r>
            <a:r>
              <a:rPr lang="en-US" altLang="ru-RU" sz="1400" dirty="0">
                <a:ea typeface="Calibri Light" panose="020F0302020204030204" pitchFamily="34" charset="0"/>
                <a:cs typeface="Calibri Light" panose="020F0302020204030204" pitchFamily="34" charset="0"/>
              </a:rPr>
              <a:t>superconducting WLS </a:t>
            </a:r>
            <a:endParaRPr lang="ru-RU" altLang="ru-RU" sz="1400" dirty="0" smtClean="0"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altLang="ru-RU" sz="1400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for </a:t>
            </a:r>
            <a:r>
              <a:rPr lang="en-US" altLang="ru-RU" sz="1400" dirty="0">
                <a:ea typeface="Calibri Light" panose="020F0302020204030204" pitchFamily="34" charset="0"/>
                <a:cs typeface="Calibri Light" panose="020F0302020204030204" pitchFamily="34" charset="0"/>
              </a:rPr>
              <a:t>PLS, South </a:t>
            </a:r>
            <a:r>
              <a:rPr lang="en-US" altLang="ru-RU" sz="1400" dirty="0" smtClean="0">
                <a:ea typeface="Calibri Light" panose="020F0302020204030204" pitchFamily="34" charset="0"/>
                <a:cs typeface="Calibri Light" panose="020F0302020204030204" pitchFamily="34" charset="0"/>
              </a:rPr>
              <a:t>Korea</a:t>
            </a:r>
            <a:endParaRPr lang="ru-RU" sz="14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840953"/>
            <a:ext cx="2769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400" b="1" dirty="0"/>
              <a:t>1997 - 7.5 T </a:t>
            </a:r>
            <a:r>
              <a:rPr lang="en-US" altLang="ru-RU" sz="1400" dirty="0"/>
              <a:t>superconducting WLS  with fixed point of radiation for CAMD-LSU (</a:t>
            </a:r>
            <a:r>
              <a:rPr lang="en-US" altLang="ru-RU" sz="1400" dirty="0" smtClean="0"/>
              <a:t>USA)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2942520"/>
            <a:ext cx="2351246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1400" b="1" dirty="0" smtClean="0"/>
              <a:t>2000</a:t>
            </a:r>
            <a:r>
              <a:rPr lang="ru-RU" altLang="ru-RU" sz="1400" b="1" dirty="0" smtClean="0"/>
              <a:t>,2001</a:t>
            </a:r>
            <a:r>
              <a:rPr lang="en-US" altLang="ru-RU" sz="1400" b="1" dirty="0" smtClean="0"/>
              <a:t> </a:t>
            </a:r>
            <a:r>
              <a:rPr lang="en-US" altLang="ru-RU" sz="1400" b="1" dirty="0"/>
              <a:t>– 7 Tesla </a:t>
            </a:r>
            <a:r>
              <a:rPr lang="en-US" altLang="ru-RU" sz="1400" dirty="0"/>
              <a:t>WLS with fixed radiation point for BESSY-2, </a:t>
            </a:r>
            <a:r>
              <a:rPr lang="en-US" altLang="ru-RU" sz="1400" dirty="0" smtClean="0"/>
              <a:t>Germany</a:t>
            </a:r>
            <a:endParaRPr lang="en-US" alt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7631" y="5935847"/>
            <a:ext cx="2934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200" b="1" dirty="0"/>
              <a:t>200</a:t>
            </a:r>
            <a:r>
              <a:rPr lang="en-US" altLang="ru-RU" sz="1400" b="1" dirty="0"/>
              <a:t>0 –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</a:rPr>
              <a:t>10 Tesla </a:t>
            </a:r>
            <a:r>
              <a:rPr lang="en-US" altLang="ru-RU" sz="1400" dirty="0"/>
              <a:t>WLS for Spring-8, Japan</a:t>
            </a:r>
            <a:r>
              <a:rPr lang="en-US" altLang="ru-RU" sz="1200" dirty="0"/>
              <a:t>	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96687" y="6043299"/>
            <a:ext cx="3926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400" b="1" dirty="0">
                <a:latin typeface="Times New Roman" pitchFamily="18" charset="0"/>
              </a:rPr>
              <a:t>2004 – </a:t>
            </a:r>
            <a:r>
              <a:rPr lang="en-US" alt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9 Tesla </a:t>
            </a:r>
            <a:r>
              <a:rPr lang="en-US" altLang="ru-RU" sz="1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Superbend</a:t>
            </a:r>
            <a:r>
              <a:rPr lang="en-US" altLang="ru-RU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for BESSY-2, Germany</a:t>
            </a:r>
            <a:endParaRPr lang="ru-RU" sz="1400" dirty="0"/>
          </a:p>
        </p:txBody>
      </p:sp>
      <p:pic>
        <p:nvPicPr>
          <p:cNvPr id="15" name="Picture 6" descr="magnet%20assemble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37" y="3813259"/>
            <a:ext cx="2471847" cy="212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9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181-4817-4C14-92C3-F830506E0DAA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6773" y="188640"/>
            <a:ext cx="5521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Сверхпроводящие вигглеры с высоким полем 7-7.5 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701988"/>
            <a:ext cx="828092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2002 </a:t>
            </a:r>
            <a:r>
              <a:rPr lang="en-US" altLang="ru-RU" sz="1200" dirty="0">
                <a:latin typeface="Times New Roman" pitchFamily="18" charset="0"/>
                <a:cs typeface="Times New Roman" panose="02020603050405020304" pitchFamily="18" charset="0"/>
              </a:rPr>
              <a:t>– 7 Tesla 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17 pole, 	</a:t>
            </a:r>
            <a:r>
              <a:rPr lang="el-GR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=148 mm, pole gap =19mm 	    SCW </a:t>
            </a:r>
            <a:r>
              <a:rPr lang="en-US" altLang="ru-RU" sz="1200" dirty="0">
                <a:latin typeface="Times New Roman" pitchFamily="18" charset="0"/>
                <a:cs typeface="Times New Roman" panose="02020603050405020304" pitchFamily="18" charset="0"/>
              </a:rPr>
              <a:t>for 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BESSY-2      (E=1.7GeV),         Berlin, Germany</a:t>
            </a:r>
          </a:p>
          <a:p>
            <a:pPr>
              <a:lnSpc>
                <a:spcPct val="80000"/>
              </a:lnSpc>
            </a:pP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2006 </a:t>
            </a:r>
            <a:r>
              <a:rPr lang="en-US" altLang="ru-RU" sz="1200" dirty="0">
                <a:latin typeface="Times New Roman" pitchFamily="18" charset="0"/>
                <a:cs typeface="Times New Roman" panose="02020603050405020304" pitchFamily="18" charset="0"/>
              </a:rPr>
              <a:t>– 7.5 Tesla 21 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pole,	</a:t>
            </a:r>
            <a:r>
              <a:rPr lang="el-GR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=164 </a:t>
            </a:r>
            <a:r>
              <a:rPr lang="en-US" altLang="ru-RU" sz="1200" dirty="0">
                <a:latin typeface="Times New Roman" pitchFamily="18" charset="0"/>
                <a:cs typeface="Times New Roman" panose="02020603050405020304" pitchFamily="18" charset="0"/>
              </a:rPr>
              <a:t>mm, pole gap =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16mm 	    SCW </a:t>
            </a:r>
            <a:r>
              <a:rPr lang="en-US" altLang="ru-RU" sz="1200" dirty="0">
                <a:latin typeface="Times New Roman" pitchFamily="18" charset="0"/>
                <a:cs typeface="Times New Roman" panose="02020603050405020304" pitchFamily="18" charset="0"/>
              </a:rPr>
              <a:t>for 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Siberia-2      (E=2.5GeV),          </a:t>
            </a:r>
            <a:r>
              <a:rPr lang="ru-RU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Москва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2013 -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 Tesla 15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pole, 	</a:t>
            </a:r>
            <a:r>
              <a:rPr lang="el-GR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=200 </a:t>
            </a:r>
            <a:r>
              <a:rPr lang="en-US" altLang="ru-RU" sz="1200" dirty="0">
                <a:latin typeface="Times New Roman" pitchFamily="18" charset="0"/>
                <a:cs typeface="Times New Roman" panose="02020603050405020304" pitchFamily="18" charset="0"/>
              </a:rPr>
              <a:t>mm, pole gap 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=25.2mm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SCW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LSU </a:t>
            </a:r>
            <a:r>
              <a:rPr lang="en-GB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CAMD (E=1.35GeV),   	USA 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ru-RU" sz="12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altLang="ru-RU" sz="12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200" b="1" dirty="0" smtClean="0">
                <a:latin typeface="Times New Roman" pitchFamily="18" charset="0"/>
                <a:cs typeface="Times New Roman" panose="02020603050405020304" pitchFamily="18" charset="0"/>
              </a:rPr>
              <a:t>2018 </a:t>
            </a:r>
            <a:r>
              <a:rPr lang="en-US" sz="1200" dirty="0" smtClean="0">
                <a:latin typeface="Times New Roman" pitchFamily="18" charset="0"/>
                <a:cs typeface="Times New Roman" panose="02020603050405020304" pitchFamily="18" charset="0"/>
              </a:rPr>
              <a:t>-  7 Tesla, 22 pole, 	</a:t>
            </a:r>
            <a:r>
              <a:rPr lang="el-GR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=128 </a:t>
            </a:r>
            <a:r>
              <a:rPr lang="en-US" altLang="ru-RU" sz="1200" dirty="0">
                <a:latin typeface="Times New Roman" pitchFamily="18" charset="0"/>
                <a:cs typeface="Times New Roman" panose="02020603050405020304" pitchFamily="18" charset="0"/>
              </a:rPr>
              <a:t>mm, pole gap =</a:t>
            </a:r>
            <a:r>
              <a:rPr lang="en-US" alt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16mm</a:t>
            </a:r>
            <a:r>
              <a:rPr lang="en-US" sz="1200" dirty="0" smtClean="0">
                <a:latin typeface="Times New Roman" pitchFamily="18" charset="0"/>
                <a:cs typeface="Times New Roman" panose="02020603050405020304" pitchFamily="18" charset="0"/>
              </a:rPr>
              <a:t> 	     SCW for DELTA        (E=1.5GeV) ,         Dortmund , Germany</a:t>
            </a:r>
            <a:endParaRPr lang="en-US" sz="1200" dirty="0" smtClean="0">
              <a:latin typeface="Times New Roman" pitchFamily="18" charset="0"/>
            </a:endParaRPr>
          </a:p>
        </p:txBody>
      </p:sp>
      <p:pic>
        <p:nvPicPr>
          <p:cNvPr id="12" name="Picture 2" descr="IMG_1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3983450"/>
            <a:ext cx="305983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D:\Мои документы\Projects\Dortmund wiggler\SAT\DELTA фото\IMG_20180803_1037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49" y="4073465"/>
            <a:ext cx="302247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6521" y="3654307"/>
            <a:ext cx="182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KI, Moscow, 2006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6244455"/>
            <a:ext cx="1903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CAMD, USA, 2013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94197" y="6322675"/>
            <a:ext cx="241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DELTA, Dortmund, 2018</a:t>
            </a:r>
            <a:endParaRPr lang="ru-RU" dirty="0"/>
          </a:p>
        </p:txBody>
      </p:sp>
      <p:pic>
        <p:nvPicPr>
          <p:cNvPr id="18" name="Picture 2" descr="2013-08-22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0" y="1454118"/>
            <a:ext cx="305983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20894" y="3614118"/>
            <a:ext cx="195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BESSY, Berlin, 2002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91" y="1444481"/>
            <a:ext cx="3059832" cy="2294874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24"/>
    </mc:Choice>
    <mc:Fallback xmlns="">
      <p:transition spd="slow" advTm="6092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24724" y="6359234"/>
            <a:ext cx="2057400" cy="365125"/>
          </a:xfrm>
        </p:spPr>
        <p:txBody>
          <a:bodyPr/>
          <a:lstStyle/>
          <a:p>
            <a:fld id="{751DF181-4817-4C14-92C3-F830506E0DAA}" type="slidenum">
              <a:rPr lang="ru-RU" smtClean="0"/>
              <a:t>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83483"/>
            <a:ext cx="8424936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1200" dirty="0">
                <a:latin typeface="Times New Roman" pitchFamily="18" charset="0"/>
              </a:rPr>
              <a:t>2002 – 3.5 Tesla </a:t>
            </a:r>
            <a:r>
              <a:rPr lang="en-US" altLang="ru-RU" sz="1200" dirty="0" smtClean="0">
                <a:latin typeface="Times New Roman" pitchFamily="18" charset="0"/>
              </a:rPr>
              <a:t>49 pole, 	</a:t>
            </a:r>
            <a:r>
              <a:rPr lang="el-GR" altLang="ru-RU" sz="1200" dirty="0" smtClean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=64 mm, pole gap=16.5mm 		SCW </a:t>
            </a:r>
            <a:r>
              <a:rPr lang="en-US" altLang="ru-RU" sz="1200" dirty="0">
                <a:latin typeface="Times New Roman" pitchFamily="18" charset="0"/>
              </a:rPr>
              <a:t>for ELETTRA, </a:t>
            </a:r>
            <a:r>
              <a:rPr lang="en-US" altLang="ru-RU" sz="1200" dirty="0" smtClean="0">
                <a:latin typeface="Times New Roman" pitchFamily="18" charset="0"/>
              </a:rPr>
              <a:t>Italy</a:t>
            </a:r>
            <a:endParaRPr lang="en-US" altLang="ru-RU" sz="12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200" dirty="0">
                <a:latin typeface="Times New Roman" pitchFamily="18" charset="0"/>
              </a:rPr>
              <a:t>2006 – 3.5 Tesla 49 </a:t>
            </a:r>
            <a:r>
              <a:rPr lang="en-US" altLang="ru-RU" sz="1200" dirty="0" smtClean="0">
                <a:latin typeface="Times New Roman" pitchFamily="18" charset="0"/>
              </a:rPr>
              <a:t>pole</a:t>
            </a:r>
            <a:r>
              <a:rPr lang="en-US" altLang="ru-RU" sz="1200" dirty="0">
                <a:latin typeface="Times New Roman" pitchFamily="18" charset="0"/>
              </a:rPr>
              <a:t> , </a:t>
            </a:r>
            <a:r>
              <a:rPr lang="en-US" altLang="ru-RU" sz="1200" dirty="0" smtClean="0">
                <a:latin typeface="Times New Roman" pitchFamily="18" charset="0"/>
              </a:rPr>
              <a:t>	</a:t>
            </a:r>
            <a:r>
              <a:rPr lang="el-GR" altLang="ru-RU" sz="1200" dirty="0" smtClean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=60 </a:t>
            </a:r>
            <a:r>
              <a:rPr lang="en-US" altLang="ru-RU" sz="1200" dirty="0">
                <a:latin typeface="Times New Roman" pitchFamily="18" charset="0"/>
              </a:rPr>
              <a:t>mm, pole </a:t>
            </a:r>
            <a:r>
              <a:rPr lang="en-US" altLang="ru-RU" sz="1200" dirty="0" smtClean="0">
                <a:latin typeface="Times New Roman" pitchFamily="18" charset="0"/>
              </a:rPr>
              <a:t>gap=16.5mm	 </a:t>
            </a:r>
            <a:r>
              <a:rPr lang="en-US" altLang="ru-RU" sz="1200" dirty="0">
                <a:latin typeface="Times New Roman" pitchFamily="18" charset="0"/>
              </a:rPr>
              <a:t>	</a:t>
            </a:r>
            <a:r>
              <a:rPr lang="en-US" altLang="ru-RU" sz="1200" dirty="0" smtClean="0">
                <a:latin typeface="Times New Roman" pitchFamily="18" charset="0"/>
              </a:rPr>
              <a:t>DLS</a:t>
            </a:r>
            <a:r>
              <a:rPr lang="en-US" altLang="ru-RU" sz="1200" dirty="0">
                <a:latin typeface="Times New Roman" pitchFamily="18" charset="0"/>
              </a:rPr>
              <a:t>, England		 </a:t>
            </a:r>
            <a:endParaRPr lang="en-US" altLang="ru-RU" sz="12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ru-RU" sz="1200" dirty="0" smtClean="0">
                <a:latin typeface="Times New Roman" pitchFamily="18" charset="0"/>
              </a:rPr>
              <a:t>2007 </a:t>
            </a:r>
            <a:r>
              <a:rPr lang="en-US" altLang="ru-RU" sz="1200" dirty="0">
                <a:latin typeface="Times New Roman" pitchFamily="18" charset="0"/>
              </a:rPr>
              <a:t>– 4.2 Tesla 27 </a:t>
            </a:r>
            <a:r>
              <a:rPr lang="en-US" altLang="ru-RU" sz="1200" dirty="0" smtClean="0">
                <a:latin typeface="Times New Roman" pitchFamily="18" charset="0"/>
              </a:rPr>
              <a:t>pole</a:t>
            </a:r>
            <a:r>
              <a:rPr lang="en-US" altLang="ru-RU" sz="1200" dirty="0">
                <a:latin typeface="Times New Roman" pitchFamily="18" charset="0"/>
              </a:rPr>
              <a:t> , </a:t>
            </a:r>
            <a:r>
              <a:rPr lang="en-US" altLang="ru-RU" sz="1200" dirty="0" smtClean="0">
                <a:latin typeface="Times New Roman" pitchFamily="18" charset="0"/>
              </a:rPr>
              <a:t>	</a:t>
            </a:r>
            <a:r>
              <a:rPr lang="el-GR" altLang="ru-RU" sz="1200" dirty="0" smtClean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=48 </a:t>
            </a:r>
            <a:r>
              <a:rPr lang="en-US" altLang="ru-RU" sz="1200" dirty="0">
                <a:latin typeface="Times New Roman" pitchFamily="18" charset="0"/>
              </a:rPr>
              <a:t>mm, pole </a:t>
            </a:r>
            <a:r>
              <a:rPr lang="en-US" altLang="ru-RU" sz="1200" dirty="0" smtClean="0">
                <a:latin typeface="Times New Roman" pitchFamily="18" charset="0"/>
              </a:rPr>
              <a:t>gap=13.4mm		 </a:t>
            </a:r>
            <a:r>
              <a:rPr lang="en-US" altLang="ru-RU" sz="1200" dirty="0">
                <a:latin typeface="Times New Roman" pitchFamily="18" charset="0"/>
              </a:rPr>
              <a:t>SCW for CLS, </a:t>
            </a:r>
            <a:r>
              <a:rPr lang="en-US" altLang="ru-RU" sz="1200" dirty="0" smtClean="0">
                <a:latin typeface="Times New Roman" pitchFamily="18" charset="0"/>
              </a:rPr>
              <a:t>Canada </a:t>
            </a:r>
          </a:p>
          <a:p>
            <a:pPr>
              <a:lnSpc>
                <a:spcPct val="80000"/>
              </a:lnSpc>
            </a:pPr>
            <a:r>
              <a:rPr lang="en-US" altLang="ru-RU" sz="1200" dirty="0" smtClean="0">
                <a:latin typeface="Times New Roman" pitchFamily="18" charset="0"/>
              </a:rPr>
              <a:t>2009 </a:t>
            </a:r>
            <a:r>
              <a:rPr lang="en-US" altLang="ru-RU" sz="1200" dirty="0">
                <a:latin typeface="Times New Roman" pitchFamily="18" charset="0"/>
              </a:rPr>
              <a:t>– 4.2 Tesla 49 </a:t>
            </a:r>
            <a:r>
              <a:rPr lang="en-US" altLang="ru-RU" sz="1200" dirty="0" smtClean="0">
                <a:latin typeface="Times New Roman" pitchFamily="18" charset="0"/>
              </a:rPr>
              <a:t>pole</a:t>
            </a:r>
            <a:r>
              <a:rPr lang="en-US" altLang="ru-RU" sz="1200" dirty="0">
                <a:latin typeface="Times New Roman" pitchFamily="18" charset="0"/>
              </a:rPr>
              <a:t> , </a:t>
            </a:r>
            <a:r>
              <a:rPr lang="en-US" altLang="ru-RU" sz="1200" dirty="0" smtClean="0">
                <a:latin typeface="Times New Roman" pitchFamily="18" charset="0"/>
              </a:rPr>
              <a:t>	</a:t>
            </a:r>
            <a:r>
              <a:rPr lang="el-GR" altLang="ru-RU" sz="1200" dirty="0" smtClean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=48 </a:t>
            </a:r>
            <a:r>
              <a:rPr lang="en-US" altLang="ru-RU" sz="1200" dirty="0">
                <a:latin typeface="Times New Roman" pitchFamily="18" charset="0"/>
              </a:rPr>
              <a:t>mm, pole </a:t>
            </a:r>
            <a:r>
              <a:rPr lang="en-US" altLang="ru-RU" sz="1200" dirty="0" smtClean="0">
                <a:latin typeface="Times New Roman" pitchFamily="18" charset="0"/>
              </a:rPr>
              <a:t>gap=14.4mm		 </a:t>
            </a:r>
            <a:r>
              <a:rPr lang="en-US" altLang="ru-RU" sz="1200" dirty="0">
                <a:latin typeface="Times New Roman" pitchFamily="18" charset="0"/>
              </a:rPr>
              <a:t>SCW for DLS, </a:t>
            </a:r>
            <a:r>
              <a:rPr lang="en-US" altLang="ru-RU" sz="1200" dirty="0" smtClean="0">
                <a:latin typeface="Times New Roman" pitchFamily="18" charset="0"/>
              </a:rPr>
              <a:t>England </a:t>
            </a:r>
          </a:p>
          <a:p>
            <a:pPr>
              <a:lnSpc>
                <a:spcPct val="80000"/>
              </a:lnSpc>
            </a:pPr>
            <a:r>
              <a:rPr lang="en-US" altLang="ru-RU" sz="1200" dirty="0" smtClean="0">
                <a:latin typeface="Times New Roman" pitchFamily="18" charset="0"/>
              </a:rPr>
              <a:t>2009 </a:t>
            </a:r>
            <a:r>
              <a:rPr lang="en-US" altLang="ru-RU" sz="1200" dirty="0">
                <a:latin typeface="Times New Roman" pitchFamily="18" charset="0"/>
              </a:rPr>
              <a:t>– 4.1 Tesla 35 </a:t>
            </a:r>
            <a:r>
              <a:rPr lang="en-US" altLang="ru-RU" sz="1200" dirty="0" smtClean="0">
                <a:latin typeface="Times New Roman" pitchFamily="18" charset="0"/>
              </a:rPr>
              <a:t>pole </a:t>
            </a:r>
            <a:r>
              <a:rPr lang="en-US" altLang="ru-RU" sz="1200" dirty="0">
                <a:latin typeface="Times New Roman" pitchFamily="18" charset="0"/>
              </a:rPr>
              <a:t>, </a:t>
            </a:r>
            <a:r>
              <a:rPr lang="en-US" altLang="ru-RU" sz="1200" dirty="0" smtClean="0">
                <a:latin typeface="Times New Roman" pitchFamily="18" charset="0"/>
              </a:rPr>
              <a:t>	</a:t>
            </a:r>
            <a:r>
              <a:rPr lang="el-GR" altLang="ru-RU" sz="1200" dirty="0" smtClean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=60 </a:t>
            </a:r>
            <a:r>
              <a:rPr lang="en-US" altLang="ru-RU" sz="1200" dirty="0">
                <a:latin typeface="Times New Roman" pitchFamily="18" charset="0"/>
              </a:rPr>
              <a:t>mm, pole </a:t>
            </a:r>
            <a:r>
              <a:rPr lang="en-US" altLang="ru-RU" sz="1200" dirty="0" smtClean="0">
                <a:latin typeface="Times New Roman" pitchFamily="18" charset="0"/>
              </a:rPr>
              <a:t>gap=14mm  		SCW </a:t>
            </a:r>
            <a:r>
              <a:rPr lang="en-US" altLang="ru-RU" sz="1200" dirty="0">
                <a:latin typeface="Times New Roman" pitchFamily="18" charset="0"/>
              </a:rPr>
              <a:t>for LNLS, </a:t>
            </a:r>
            <a:r>
              <a:rPr lang="en-US" altLang="ru-RU" sz="1200" dirty="0" smtClean="0">
                <a:latin typeface="Times New Roman" pitchFamily="18" charset="0"/>
              </a:rPr>
              <a:t>Brazil </a:t>
            </a:r>
          </a:p>
          <a:p>
            <a:pPr>
              <a:lnSpc>
                <a:spcPct val="80000"/>
              </a:lnSpc>
            </a:pPr>
            <a:r>
              <a:rPr lang="en-US" altLang="ru-RU" sz="1200" dirty="0" smtClean="0">
                <a:latin typeface="Times New Roman" pitchFamily="18" charset="0"/>
              </a:rPr>
              <a:t>2011 – 4.2  Tesla 63 pole, 	</a:t>
            </a:r>
            <a:r>
              <a:rPr lang="el-GR" altLang="ru-RU" sz="1200" dirty="0" smtClean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=52 </a:t>
            </a:r>
            <a:r>
              <a:rPr lang="en-US" altLang="ru-RU" sz="1200" dirty="0">
                <a:latin typeface="Times New Roman" pitchFamily="18" charset="0"/>
              </a:rPr>
              <a:t>mm,</a:t>
            </a:r>
            <a:r>
              <a:rPr lang="en-US" altLang="ru-RU" sz="1200" dirty="0" smtClean="0">
                <a:latin typeface="Times New Roman" pitchFamily="18" charset="0"/>
              </a:rPr>
              <a:t> </a:t>
            </a:r>
            <a:r>
              <a:rPr lang="en-US" altLang="ru-RU" sz="1200" dirty="0">
                <a:latin typeface="Times New Roman" pitchFamily="18" charset="0"/>
              </a:rPr>
              <a:t>pole </a:t>
            </a:r>
            <a:r>
              <a:rPr lang="en-US" altLang="ru-RU" sz="1200" dirty="0" smtClean="0">
                <a:latin typeface="Times New Roman" pitchFamily="18" charset="0"/>
              </a:rPr>
              <a:t>gap=15.2mm 		SCW for ANSTO, Australia</a:t>
            </a:r>
          </a:p>
          <a:p>
            <a:pPr>
              <a:lnSpc>
                <a:spcPct val="80000"/>
              </a:lnSpc>
            </a:pPr>
            <a:r>
              <a:rPr lang="en-US" altLang="ru-RU" sz="1200" dirty="0" smtClean="0">
                <a:latin typeface="Times New Roman" pitchFamily="18" charset="0"/>
              </a:rPr>
              <a:t>2012 – </a:t>
            </a:r>
            <a:r>
              <a:rPr lang="en-GB" altLang="ru-RU" sz="1200" dirty="0" smtClean="0"/>
              <a:t>2.5</a:t>
            </a:r>
            <a:r>
              <a:rPr lang="en-US" sz="1200" dirty="0" smtClean="0"/>
              <a:t> </a:t>
            </a:r>
            <a:r>
              <a:rPr lang="en-US" sz="1200" dirty="0"/>
              <a:t>Tesla </a:t>
            </a:r>
            <a:r>
              <a:rPr lang="en-US" sz="1200" dirty="0" smtClean="0"/>
              <a:t>40 pole</a:t>
            </a:r>
            <a:r>
              <a:rPr lang="en-US" altLang="ru-RU" sz="1200" dirty="0">
                <a:latin typeface="Times New Roman" pitchFamily="18" charset="0"/>
              </a:rPr>
              <a:t> , </a:t>
            </a:r>
            <a:r>
              <a:rPr lang="en-US" altLang="ru-RU" sz="1200" dirty="0" smtClean="0">
                <a:latin typeface="Times New Roman" pitchFamily="18" charset="0"/>
              </a:rPr>
              <a:t>	</a:t>
            </a:r>
            <a:r>
              <a:rPr lang="el-GR" altLang="ru-RU" sz="1200" dirty="0" smtClean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=48 mm, pole gap=19mm 		</a:t>
            </a:r>
            <a:r>
              <a:rPr lang="en-US" sz="1200" dirty="0" smtClean="0"/>
              <a:t>SCW </a:t>
            </a:r>
            <a:r>
              <a:rPr lang="en-GB" sz="1200" dirty="0" smtClean="0"/>
              <a:t>for </a:t>
            </a:r>
            <a:r>
              <a:rPr lang="en-GB" sz="1200" dirty="0"/>
              <a:t>ANKA-CATACT,  Germany		</a:t>
            </a:r>
            <a:r>
              <a:rPr lang="en-US" altLang="ru-RU" sz="1200" dirty="0">
                <a:latin typeface="Times New Roman" pitchFamily="18" charset="0"/>
              </a:rPr>
              <a:t> </a:t>
            </a:r>
            <a:endParaRPr lang="en-US" altLang="ru-RU" sz="12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GB" sz="1200" dirty="0" smtClean="0"/>
              <a:t>2016 -  </a:t>
            </a:r>
            <a:r>
              <a:rPr lang="en-GB" sz="1200" dirty="0"/>
              <a:t>3 Tesla </a:t>
            </a:r>
            <a:r>
              <a:rPr lang="en-GB" sz="1200" dirty="0" smtClean="0"/>
              <a:t>72 pole </a:t>
            </a:r>
            <a:r>
              <a:rPr lang="en-US" altLang="ru-RU" sz="1200" dirty="0" smtClean="0">
                <a:latin typeface="Times New Roman" pitchFamily="18" charset="0"/>
              </a:rPr>
              <a:t>,	</a:t>
            </a:r>
            <a:r>
              <a:rPr lang="el-GR" altLang="ru-RU" sz="1200" dirty="0" smtClean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=51 </a:t>
            </a:r>
            <a:r>
              <a:rPr lang="en-US" altLang="ru-RU" sz="1200" dirty="0">
                <a:latin typeface="Times New Roman" pitchFamily="18" charset="0"/>
              </a:rPr>
              <a:t>mm, pole </a:t>
            </a:r>
            <a:r>
              <a:rPr lang="en-US" altLang="ru-RU" sz="1200" dirty="0" smtClean="0">
                <a:latin typeface="Times New Roman" pitchFamily="18" charset="0"/>
              </a:rPr>
              <a:t>gap=18mm 		</a:t>
            </a:r>
            <a:r>
              <a:rPr lang="en-GB" sz="1200" dirty="0" smtClean="0"/>
              <a:t>SCW </a:t>
            </a:r>
            <a:r>
              <a:rPr lang="en-GB" sz="1200" dirty="0"/>
              <a:t>for ANKA/CLIC, </a:t>
            </a:r>
            <a:r>
              <a:rPr lang="en-GB" sz="1200" dirty="0" smtClean="0"/>
              <a:t>Germany/CERN</a:t>
            </a:r>
            <a:endParaRPr lang="en-US" sz="1200" dirty="0" smtClean="0">
              <a:latin typeface="Times New Roman" pitchFamily="18" charset="0"/>
            </a:endParaRPr>
          </a:p>
          <a:p>
            <a:r>
              <a:rPr lang="en-US" sz="1200" dirty="0" smtClean="0">
                <a:latin typeface="Times New Roman" pitchFamily="18" charset="0"/>
              </a:rPr>
              <a:t>2020 –</a:t>
            </a: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</a:rPr>
              <a:t>3 Tesla 54 pole </a:t>
            </a:r>
            <a:r>
              <a:rPr lang="en-US" altLang="ru-RU" sz="1200" dirty="0">
                <a:latin typeface="Times New Roman" pitchFamily="18" charset="0"/>
              </a:rPr>
              <a:t>, </a:t>
            </a:r>
            <a:r>
              <a:rPr lang="en-US" altLang="ru-RU" sz="1200" dirty="0" smtClean="0">
                <a:latin typeface="Times New Roman" pitchFamily="18" charset="0"/>
              </a:rPr>
              <a:t>	</a:t>
            </a:r>
            <a:r>
              <a:rPr lang="el-GR" altLang="ru-RU" sz="1200" dirty="0" smtClean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=48 mm, pole gap=14 mm  		</a:t>
            </a:r>
            <a:r>
              <a:rPr lang="ru-RU" altLang="ru-RU" sz="1200" dirty="0" smtClean="0">
                <a:latin typeface="Times New Roman" pitchFamily="18" charset="0"/>
              </a:rPr>
              <a:t>два СП </a:t>
            </a:r>
            <a:r>
              <a:rPr lang="ru-RU" altLang="ru-RU" sz="1200" dirty="0" err="1" smtClean="0">
                <a:latin typeface="Times New Roman" pitchFamily="18" charset="0"/>
              </a:rPr>
              <a:t>вигглера</a:t>
            </a:r>
            <a:r>
              <a:rPr lang="ru-RU" altLang="ru-RU" sz="1200" dirty="0" smtClean="0">
                <a:latin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для Курчатовского института</a:t>
            </a:r>
            <a:r>
              <a:rPr lang="en-US" sz="1200" dirty="0" smtClean="0">
                <a:latin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</a:rPr>
              <a:t>Россия</a:t>
            </a: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202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ru-RU" sz="1200" dirty="0" smtClean="0">
                <a:latin typeface="Times New Roman" pitchFamily="18" charset="0"/>
              </a:rPr>
              <a:t> – </a:t>
            </a:r>
            <a:r>
              <a:rPr lang="en-US" sz="1200" dirty="0">
                <a:latin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</a:rPr>
              <a:t>4.</a:t>
            </a:r>
            <a:r>
              <a:rPr lang="en-US" sz="1200" dirty="0" smtClean="0">
                <a:latin typeface="Times New Roman" pitchFamily="18" charset="0"/>
              </a:rPr>
              <a:t>5Tesla 36 pole </a:t>
            </a:r>
            <a:r>
              <a:rPr lang="en-US" altLang="ru-RU" sz="1200" dirty="0">
                <a:latin typeface="Times New Roman" pitchFamily="18" charset="0"/>
              </a:rPr>
              <a:t>, 	</a:t>
            </a:r>
            <a:r>
              <a:rPr lang="el-GR" altLang="ru-RU" sz="1200" dirty="0">
                <a:latin typeface="Times New Roman" pitchFamily="18" charset="0"/>
              </a:rPr>
              <a:t>λ</a:t>
            </a:r>
            <a:r>
              <a:rPr lang="en-US" altLang="ru-RU" sz="1200" dirty="0">
                <a:latin typeface="Times New Roman" pitchFamily="18" charset="0"/>
              </a:rPr>
              <a:t>=48 mm, pole </a:t>
            </a:r>
            <a:r>
              <a:rPr lang="en-US" altLang="ru-RU" sz="1200" dirty="0" smtClean="0">
                <a:latin typeface="Times New Roman" pitchFamily="18" charset="0"/>
              </a:rPr>
              <a:t>gap=</a:t>
            </a:r>
            <a:r>
              <a:rPr lang="ru-RU" altLang="ru-RU" sz="1200" dirty="0" smtClean="0">
                <a:latin typeface="Times New Roman" pitchFamily="18" charset="0"/>
              </a:rPr>
              <a:t> 7</a:t>
            </a:r>
            <a:r>
              <a:rPr lang="en-US" altLang="ru-RU" sz="1200" dirty="0" smtClean="0">
                <a:latin typeface="Times New Roman" pitchFamily="18" charset="0"/>
              </a:rPr>
              <a:t> </a:t>
            </a:r>
            <a:r>
              <a:rPr lang="en-US" altLang="ru-RU" sz="1200" dirty="0">
                <a:latin typeface="Times New Roman" pitchFamily="18" charset="0"/>
              </a:rPr>
              <a:t>mm  		</a:t>
            </a:r>
            <a:r>
              <a:rPr lang="ru-RU" sz="1200" dirty="0" smtClean="0">
                <a:latin typeface="Times New Roman" pitchFamily="18" charset="0"/>
              </a:rPr>
              <a:t>СП вигглер для СКИФ, Россия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</a:rPr>
              <a:t>202</a:t>
            </a:r>
            <a:r>
              <a:rPr lang="en-US" sz="1200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ru-RU" sz="1200" dirty="0" smtClean="0">
                <a:latin typeface="Times New Roman" pitchFamily="18" charset="0"/>
              </a:rPr>
              <a:t> - </a:t>
            </a:r>
            <a:r>
              <a:rPr lang="en-US" sz="1200" dirty="0" smtClean="0">
                <a:latin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</a:rPr>
              <a:t>2.7</a:t>
            </a:r>
            <a:r>
              <a:rPr lang="en-US" sz="1200" dirty="0" smtClean="0">
                <a:latin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</a:rPr>
              <a:t>Tesla </a:t>
            </a:r>
            <a:r>
              <a:rPr lang="en-US" sz="1200" dirty="0" smtClean="0">
                <a:latin typeface="Times New Roman" pitchFamily="18" charset="0"/>
              </a:rPr>
              <a:t>148 pole </a:t>
            </a:r>
            <a:r>
              <a:rPr lang="en-US" altLang="ru-RU" sz="1200" dirty="0">
                <a:latin typeface="Times New Roman" pitchFamily="18" charset="0"/>
              </a:rPr>
              <a:t>, 	</a:t>
            </a:r>
            <a:r>
              <a:rPr lang="el-GR" altLang="ru-RU" sz="1200" dirty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=27 </a:t>
            </a:r>
            <a:r>
              <a:rPr lang="en-US" altLang="ru-RU" sz="1200" dirty="0">
                <a:latin typeface="Times New Roman" pitchFamily="18" charset="0"/>
              </a:rPr>
              <a:t>mm, pole </a:t>
            </a:r>
            <a:r>
              <a:rPr lang="en-US" altLang="ru-RU" sz="1200" dirty="0" smtClean="0">
                <a:latin typeface="Times New Roman" pitchFamily="18" charset="0"/>
              </a:rPr>
              <a:t>gap=</a:t>
            </a:r>
            <a:r>
              <a:rPr lang="ru-RU" altLang="ru-RU" sz="1200" dirty="0" smtClean="0">
                <a:latin typeface="Times New Roman" pitchFamily="18" charset="0"/>
              </a:rPr>
              <a:t> 7</a:t>
            </a:r>
            <a:r>
              <a:rPr lang="en-US" altLang="ru-RU" sz="1200" dirty="0" smtClean="0">
                <a:latin typeface="Times New Roman" pitchFamily="18" charset="0"/>
              </a:rPr>
              <a:t> </a:t>
            </a:r>
            <a:r>
              <a:rPr lang="en-US" altLang="ru-RU" sz="1200" dirty="0">
                <a:latin typeface="Times New Roman" pitchFamily="18" charset="0"/>
              </a:rPr>
              <a:t>mm  		</a:t>
            </a:r>
            <a:r>
              <a:rPr lang="ru-RU" sz="1200" dirty="0">
                <a:latin typeface="Times New Roman" pitchFamily="18" charset="0"/>
              </a:rPr>
              <a:t>СП вигглер для </a:t>
            </a:r>
            <a:r>
              <a:rPr lang="ru-RU" sz="1200" dirty="0" smtClean="0">
                <a:latin typeface="Times New Roman" pitchFamily="18" charset="0"/>
              </a:rPr>
              <a:t>СКИФ, Россия</a:t>
            </a:r>
            <a:endParaRPr lang="ru-RU" sz="1200" dirty="0">
              <a:latin typeface="Times New Roman" pitchFamily="18" charset="0"/>
            </a:endParaRPr>
          </a:p>
          <a:p>
            <a:endParaRPr lang="en-US" sz="1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" y="2638807"/>
            <a:ext cx="1922352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IMG_4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135" y="2638807"/>
            <a:ext cx="1919609" cy="1440000"/>
          </a:xfrm>
          <a:prstGeom prst="rect">
            <a:avLst/>
          </a:prstGeom>
          <a:noFill/>
        </p:spPr>
      </p:pic>
      <p:pic>
        <p:nvPicPr>
          <p:cNvPr id="10" name="Picture 16" descr="CLS wigg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5822" y="2638807"/>
            <a:ext cx="1440000" cy="1440000"/>
          </a:xfrm>
          <a:prstGeom prst="rect">
            <a:avLst/>
          </a:prstGeom>
          <a:noFill/>
        </p:spPr>
      </p:pic>
      <p:pic>
        <p:nvPicPr>
          <p:cNvPr id="11" name="Picture 14" descr="IMG_23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7991" y="2645713"/>
            <a:ext cx="1503947" cy="1440000"/>
          </a:xfrm>
          <a:prstGeom prst="rect">
            <a:avLst/>
          </a:prstGeom>
          <a:noFill/>
        </p:spPr>
      </p:pic>
      <p:pic>
        <p:nvPicPr>
          <p:cNvPr id="12" name="Picture 17" descr="header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4174" y="2645713"/>
            <a:ext cx="1466398" cy="1440000"/>
          </a:xfrm>
          <a:prstGeom prst="rect">
            <a:avLst/>
          </a:prstGeom>
          <a:noFill/>
        </p:spPr>
      </p:pic>
      <p:pic>
        <p:nvPicPr>
          <p:cNvPr id="13" name="Picture 2" descr="D:\Мои документы\Projects\Australia\Photo\Australia 2013-1\2013-01-18 15.30.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9" y="4545362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IMG_2023_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55" y="4609758"/>
            <a:ext cx="180732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D:\Мои документы\Projects\ANKA\ANKA-CLIC\Technical report CLIC\IMG516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91" y="4606909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Мои документы\Projects\Siberia-2 SCW\Вигглеры КИСИ фото\photo reduced\IMG_20190403_12580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52" y="4545362"/>
            <a:ext cx="192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0161" y="4085998"/>
            <a:ext cx="1802096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latin typeface="Times New Roman" pitchFamily="18" charset="0"/>
              </a:rPr>
              <a:t>2002 </a:t>
            </a:r>
            <a:r>
              <a:rPr lang="en-US" altLang="ru-RU" sz="1400" dirty="0" smtClean="0">
                <a:latin typeface="Times New Roman" pitchFamily="18" charset="0"/>
              </a:rPr>
              <a:t>ELETTRA</a:t>
            </a:r>
            <a:r>
              <a:rPr lang="en-US" altLang="ru-RU" sz="1400" dirty="0">
                <a:latin typeface="Times New Roman" pitchFamily="18" charset="0"/>
              </a:rPr>
              <a:t>, Italy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60169" y="4064531"/>
            <a:ext cx="16145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latin typeface="Times New Roman" pitchFamily="18" charset="0"/>
              </a:rPr>
              <a:t>2006 </a:t>
            </a:r>
            <a:r>
              <a:rPr lang="en-US" altLang="ru-RU" sz="1400" dirty="0" smtClean="0">
                <a:latin typeface="Times New Roman" pitchFamily="18" charset="0"/>
              </a:rPr>
              <a:t>DLS</a:t>
            </a:r>
            <a:r>
              <a:rPr lang="en-US" altLang="ru-RU" sz="1400" dirty="0">
                <a:latin typeface="Times New Roman" pitchFamily="18" charset="0"/>
              </a:rPr>
              <a:t>, England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29803" y="4097972"/>
            <a:ext cx="1592103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latin typeface="Times New Roman" pitchFamily="18" charset="0"/>
              </a:rPr>
              <a:t>2007 </a:t>
            </a:r>
            <a:r>
              <a:rPr lang="en-US" altLang="ru-RU" sz="1400" dirty="0" smtClean="0">
                <a:latin typeface="Times New Roman" pitchFamily="18" charset="0"/>
              </a:rPr>
              <a:t>CLS</a:t>
            </a:r>
            <a:r>
              <a:rPr lang="en-US" altLang="ru-RU" sz="1400" dirty="0">
                <a:latin typeface="Times New Roman" pitchFamily="18" charset="0"/>
              </a:rPr>
              <a:t>, Canada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69789" y="4009523"/>
            <a:ext cx="1760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latin typeface="Times New Roman" pitchFamily="18" charset="0"/>
              </a:rPr>
              <a:t>2009 </a:t>
            </a:r>
            <a:r>
              <a:rPr lang="en-US" altLang="ru-RU" sz="1400" dirty="0" smtClean="0">
                <a:latin typeface="Times New Roman" pitchFamily="18" charset="0"/>
              </a:rPr>
              <a:t>DLS</a:t>
            </a:r>
            <a:r>
              <a:rPr lang="en-US" altLang="ru-RU" sz="1400" dirty="0">
                <a:latin typeface="Times New Roman" pitchFamily="18" charset="0"/>
              </a:rPr>
              <a:t>, Eng</a:t>
            </a:r>
            <a:r>
              <a:rPr lang="en-US" altLang="ru-RU" dirty="0">
                <a:latin typeface="Times New Roman" pitchFamily="18" charset="0"/>
              </a:rPr>
              <a:t>land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50140" y="4048728"/>
            <a:ext cx="163698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latin typeface="Times New Roman" pitchFamily="18" charset="0"/>
              </a:rPr>
              <a:t>2009 </a:t>
            </a:r>
            <a:r>
              <a:rPr lang="en-US" altLang="ru-RU" sz="1400" dirty="0" smtClean="0">
                <a:latin typeface="Times New Roman" pitchFamily="18" charset="0"/>
              </a:rPr>
              <a:t>LNLS</a:t>
            </a:r>
            <a:r>
              <a:rPr lang="en-US" altLang="ru-RU" sz="1400" dirty="0">
                <a:latin typeface="Times New Roman" pitchFamily="18" charset="0"/>
              </a:rPr>
              <a:t>, </a:t>
            </a:r>
            <a:r>
              <a:rPr lang="en-US" altLang="ru-RU" sz="1400" dirty="0" smtClean="0">
                <a:latin typeface="Times New Roman" pitchFamily="18" charset="0"/>
              </a:rPr>
              <a:t>Brazi</a:t>
            </a:r>
            <a:r>
              <a:rPr lang="en-US" altLang="ru-RU" dirty="0" smtClean="0">
                <a:latin typeface="Times New Roman" pitchFamily="18" charset="0"/>
              </a:rPr>
              <a:t>l </a:t>
            </a:r>
            <a:endParaRPr lang="en-US" altLang="ru-RU" dirty="0">
              <a:latin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813" y="6057071"/>
            <a:ext cx="1905458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400" dirty="0" smtClean="0">
                <a:latin typeface="Times New Roman" pitchFamily="18" charset="0"/>
              </a:rPr>
              <a:t>2011 </a:t>
            </a:r>
            <a:r>
              <a:rPr lang="en-US" altLang="ru-RU" sz="1400" dirty="0" smtClean="0">
                <a:latin typeface="Times New Roman" pitchFamily="18" charset="0"/>
              </a:rPr>
              <a:t>ANSTO</a:t>
            </a:r>
            <a:r>
              <a:rPr lang="en-US" altLang="ru-RU" sz="1400" dirty="0">
                <a:latin typeface="Times New Roman" pitchFamily="18" charset="0"/>
              </a:rPr>
              <a:t>, Australia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34693" y="6078571"/>
            <a:ext cx="2385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2012 </a:t>
            </a:r>
            <a:r>
              <a:rPr lang="en-GB" sz="1400" dirty="0" smtClean="0"/>
              <a:t>ANKA-CATACT</a:t>
            </a:r>
            <a:r>
              <a:rPr lang="en-GB" sz="1400" dirty="0"/>
              <a:t>,  Germany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80185" y="6127827"/>
            <a:ext cx="2607509" cy="264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/>
              <a:t>2016 </a:t>
            </a:r>
            <a:r>
              <a:rPr lang="en-GB" sz="1400" dirty="0" smtClean="0"/>
              <a:t>ANKA/CLIC</a:t>
            </a:r>
            <a:r>
              <a:rPr lang="en-GB" sz="1400" dirty="0"/>
              <a:t>, Germany/CERN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07506" y="6045949"/>
            <a:ext cx="1980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</a:rPr>
              <a:t>2020 </a:t>
            </a:r>
            <a:r>
              <a:rPr lang="en-US" sz="1400" dirty="0" err="1" smtClean="0">
                <a:latin typeface="Times New Roman" pitchFamily="18" charset="0"/>
              </a:rPr>
              <a:t>Kurchatov</a:t>
            </a:r>
            <a:r>
              <a:rPr lang="en-US" sz="1400" dirty="0" smtClean="0">
                <a:latin typeface="Times New Roman" pitchFamily="18" charset="0"/>
              </a:rPr>
              <a:t> Institute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34645" y="114151"/>
            <a:ext cx="5803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Сверхпроводящие вигглеры со средним полем 2.5-4.2 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5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57"/>
    </mc:Choice>
    <mc:Fallback xmlns="">
      <p:transition spd="slow" advTm="70757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F181-4817-4C14-92C3-F830506E0DAA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54972"/>
            <a:ext cx="806489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ru-RU" sz="1200" dirty="0" smtClean="0">
                <a:latin typeface="Times New Roman" pitchFamily="18" charset="0"/>
              </a:rPr>
              <a:t>2005 </a:t>
            </a:r>
            <a:r>
              <a:rPr lang="en-US" altLang="ru-RU" sz="1200" dirty="0">
                <a:latin typeface="Times New Roman" pitchFamily="18" charset="0"/>
              </a:rPr>
              <a:t>– 2 Tesla 63 </a:t>
            </a:r>
            <a:r>
              <a:rPr lang="en-US" altLang="ru-RU" sz="1200" dirty="0" smtClean="0">
                <a:latin typeface="Times New Roman" pitchFamily="18" charset="0"/>
              </a:rPr>
              <a:t>pole</a:t>
            </a:r>
            <a:r>
              <a:rPr lang="en-US" altLang="ru-RU" sz="1200" dirty="0">
                <a:latin typeface="Times New Roman" pitchFamily="18" charset="0"/>
              </a:rPr>
              <a:t>, 	</a:t>
            </a:r>
            <a:r>
              <a:rPr lang="el-GR" altLang="ru-RU" sz="1200" dirty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=33 </a:t>
            </a:r>
            <a:r>
              <a:rPr lang="en-US" altLang="ru-RU" sz="1200" dirty="0">
                <a:latin typeface="Times New Roman" pitchFamily="18" charset="0"/>
              </a:rPr>
              <a:t>mm, pole </a:t>
            </a:r>
            <a:r>
              <a:rPr lang="en-US" altLang="ru-RU" sz="1200" dirty="0" smtClean="0">
                <a:latin typeface="Times New Roman" pitchFamily="18" charset="0"/>
              </a:rPr>
              <a:t>gap=13.5 </a:t>
            </a:r>
            <a:r>
              <a:rPr lang="en-US" altLang="ru-RU" sz="1200" dirty="0">
                <a:latin typeface="Times New Roman" pitchFamily="18" charset="0"/>
              </a:rPr>
              <a:t>mm </a:t>
            </a:r>
            <a:r>
              <a:rPr lang="en-US" altLang="ru-RU" sz="1200" dirty="0" smtClean="0">
                <a:latin typeface="Times New Roman" pitchFamily="18" charset="0"/>
              </a:rPr>
              <a:t>	SCW </a:t>
            </a:r>
            <a:r>
              <a:rPr lang="en-US" altLang="ru-RU" sz="1200" dirty="0">
                <a:latin typeface="Times New Roman" pitchFamily="18" charset="0"/>
              </a:rPr>
              <a:t>for CLS, Canada </a:t>
            </a:r>
          </a:p>
          <a:p>
            <a:pPr>
              <a:lnSpc>
                <a:spcPct val="80000"/>
              </a:lnSpc>
            </a:pPr>
            <a:r>
              <a:rPr lang="en-US" altLang="ru-RU" sz="1200" dirty="0" smtClean="0">
                <a:latin typeface="Times New Roman" pitchFamily="18" charset="0"/>
              </a:rPr>
              <a:t>20</a:t>
            </a:r>
            <a:r>
              <a:rPr lang="ru-RU" altLang="ru-RU" sz="1200" dirty="0">
                <a:latin typeface="Times New Roman" pitchFamily="18" charset="0"/>
              </a:rPr>
              <a:t>10</a:t>
            </a:r>
            <a:r>
              <a:rPr lang="en-US" altLang="ru-RU" sz="1200" dirty="0">
                <a:latin typeface="Times New Roman" pitchFamily="18" charset="0"/>
              </a:rPr>
              <a:t> - 2.1 Tesla 119 pole 	</a:t>
            </a:r>
            <a:r>
              <a:rPr lang="el-GR" altLang="ru-RU" sz="1200" dirty="0">
                <a:latin typeface="Times New Roman" pitchFamily="18" charset="0"/>
              </a:rPr>
              <a:t>λ</a:t>
            </a:r>
            <a:r>
              <a:rPr lang="en-US" altLang="ru-RU" sz="1200" dirty="0" smtClean="0">
                <a:latin typeface="Times New Roman" pitchFamily="18" charset="0"/>
              </a:rPr>
              <a:t>=30 </a:t>
            </a:r>
            <a:r>
              <a:rPr lang="en-US" altLang="ru-RU" sz="1200" dirty="0">
                <a:latin typeface="Times New Roman" pitchFamily="18" charset="0"/>
              </a:rPr>
              <a:t>mm, pole </a:t>
            </a:r>
            <a:r>
              <a:rPr lang="en-US" altLang="ru-RU" sz="1200" dirty="0" smtClean="0">
                <a:latin typeface="Times New Roman" pitchFamily="18" charset="0"/>
              </a:rPr>
              <a:t>gap=12.4 </a:t>
            </a:r>
            <a:r>
              <a:rPr lang="en-US" altLang="ru-RU" sz="1200" dirty="0">
                <a:latin typeface="Times New Roman" pitchFamily="18" charset="0"/>
              </a:rPr>
              <a:t>mm </a:t>
            </a:r>
            <a:r>
              <a:rPr lang="en-US" altLang="ru-RU" sz="1200" dirty="0" smtClean="0">
                <a:latin typeface="Times New Roman" pitchFamily="18" charset="0"/>
              </a:rPr>
              <a:t>	SCW </a:t>
            </a:r>
            <a:r>
              <a:rPr lang="en-US" altLang="ru-RU" sz="1200" dirty="0">
                <a:latin typeface="Times New Roman" pitchFamily="18" charset="0"/>
              </a:rPr>
              <a:t>for ALBA, Spain </a:t>
            </a:r>
          </a:p>
        </p:txBody>
      </p:sp>
      <p:pic>
        <p:nvPicPr>
          <p:cNvPr id="6" name="Picture 41" descr="P00117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4" y="1042770"/>
            <a:ext cx="4033837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5" descr="IMG_3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42770"/>
            <a:ext cx="3593686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_01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666" y="4099528"/>
            <a:ext cx="2640608" cy="1980000"/>
          </a:xfrm>
          <a:prstGeom prst="rect">
            <a:avLst/>
          </a:prstGeom>
          <a:noFill/>
        </p:spPr>
      </p:pic>
      <p:pic>
        <p:nvPicPr>
          <p:cNvPr id="9" name="Picture 8" descr="IMG_27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5711" y="4143009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3730196"/>
            <a:ext cx="15921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>
                <a:latin typeface="Times New Roman" pitchFamily="18" charset="0"/>
              </a:rPr>
              <a:t>CLS, </a:t>
            </a:r>
            <a:r>
              <a:rPr lang="en-US" altLang="ru-RU" sz="1400" dirty="0" smtClean="0">
                <a:latin typeface="Times New Roman" pitchFamily="18" charset="0"/>
              </a:rPr>
              <a:t>Canada</a:t>
            </a:r>
            <a:r>
              <a:rPr lang="ru-RU" altLang="ru-RU" sz="1400" dirty="0" smtClean="0">
                <a:latin typeface="Times New Roman" pitchFamily="18" charset="0"/>
              </a:rPr>
              <a:t> 2005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27976" y="3742770"/>
            <a:ext cx="1620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400" dirty="0">
                <a:latin typeface="Times New Roman" pitchFamily="18" charset="0"/>
              </a:rPr>
              <a:t>ALBA, </a:t>
            </a:r>
            <a:r>
              <a:rPr lang="en-US" altLang="ru-RU" sz="1400" dirty="0" smtClean="0">
                <a:latin typeface="Times New Roman" pitchFamily="18" charset="0"/>
              </a:rPr>
              <a:t>Spain</a:t>
            </a:r>
            <a:r>
              <a:rPr lang="ru-RU" altLang="ru-RU" sz="1400" dirty="0" smtClean="0">
                <a:latin typeface="Times New Roman" pitchFamily="18" charset="0"/>
              </a:rPr>
              <a:t> 2010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699" y="6124654"/>
            <a:ext cx="261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½ medium period magnet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23826" y="616509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½ short period magnet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56773" y="188640"/>
            <a:ext cx="609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Сверхпроводящие вигглеры с коротким периодом 2-2.1 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08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90"/>
    </mc:Choice>
    <mc:Fallback xmlns="">
      <p:transition spd="slow" advTm="3869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39770"/>
            <a:ext cx="844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Прогресс криогенной системы СП вставных устройств (ИЯФ)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16" descr="перв_вигл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83" y="916369"/>
            <a:ext cx="177241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w_V3_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5" t="3927" r="57011" b="35030"/>
          <a:stretch/>
        </p:blipFill>
        <p:spPr bwMode="auto">
          <a:xfrm>
            <a:off x="2100196" y="856248"/>
            <a:ext cx="141962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6284" y="530988"/>
            <a:ext cx="2569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Franklin Gothic Demi" pitchFamily="34" charset="0"/>
                <a:ea typeface="Batang" pitchFamily="18" charset="-127"/>
              </a:rPr>
              <a:t>1979 (ИЯФ ВЭПП-3)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2447" y="3459314"/>
            <a:ext cx="2935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 жидкого гелия </a:t>
            </a:r>
            <a:r>
              <a:rPr lang="en-US" sz="1400" dirty="0" smtClean="0"/>
              <a:t>~ </a:t>
            </a:r>
            <a:r>
              <a:rPr lang="en-US" sz="1400" b="1" dirty="0" smtClean="0"/>
              <a:t>4</a:t>
            </a:r>
            <a:r>
              <a:rPr lang="ru-RU" sz="1400" b="1" dirty="0" smtClean="0"/>
              <a:t>л</a:t>
            </a:r>
            <a:r>
              <a:rPr lang="en-US" sz="1400" b="1" dirty="0" smtClean="0"/>
              <a:t>l/</a:t>
            </a:r>
            <a:r>
              <a:rPr lang="ru-RU" sz="1400" b="1" dirty="0" smtClean="0"/>
              <a:t>час</a:t>
            </a:r>
            <a:endParaRPr lang="ru-RU" sz="1400" b="1" dirty="0"/>
          </a:p>
        </p:txBody>
      </p:sp>
      <p:pic>
        <p:nvPicPr>
          <p:cNvPr id="8" name="Picture 6" descr="10250001"/>
          <p:cNvPicPr>
            <a:picLocks noChangeAspect="1" noChangeArrowheads="1"/>
          </p:cNvPicPr>
          <p:nvPr/>
        </p:nvPicPr>
        <p:blipFill>
          <a:blip r:embed="rId4" cstate="print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035" y="980728"/>
            <a:ext cx="211458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32047" y="567812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Franklin Gothic Demi" pitchFamily="34" charset="0"/>
                <a:ea typeface="Batang" pitchFamily="18" charset="-127"/>
              </a:rPr>
              <a:t>200</a:t>
            </a:r>
            <a:r>
              <a:rPr lang="ru-RU" b="1" dirty="0" smtClean="0">
                <a:solidFill>
                  <a:srgbClr val="FF0000"/>
                </a:solidFill>
                <a:latin typeface="Franklin Gothic Demi" pitchFamily="34" charset="0"/>
                <a:ea typeface="Batang" pitchFamily="18" charset="-127"/>
              </a:rPr>
              <a:t>0 (Италия)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17556" y="2698216"/>
            <a:ext cx="276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 жидкого гелия</a:t>
            </a:r>
            <a:r>
              <a:rPr lang="en-US" sz="1400" dirty="0" smtClean="0"/>
              <a:t>~ </a:t>
            </a:r>
            <a:r>
              <a:rPr lang="en-US" sz="1400" b="1" dirty="0" smtClean="0"/>
              <a:t>0.6 </a:t>
            </a:r>
            <a:r>
              <a:rPr lang="ru-RU" sz="1400" b="1" dirty="0" smtClean="0"/>
              <a:t>л</a:t>
            </a:r>
            <a:r>
              <a:rPr lang="en-US" sz="1400" b="1" dirty="0" smtClean="0"/>
              <a:t>/</a:t>
            </a:r>
            <a:r>
              <a:rPr lang="ru-RU" sz="1400" b="1" dirty="0" smtClean="0"/>
              <a:t>час </a:t>
            </a:r>
            <a:r>
              <a:rPr lang="ru-RU" sz="1400" dirty="0" smtClean="0"/>
              <a:t>(использование </a:t>
            </a:r>
            <a:r>
              <a:rPr lang="ru-RU" sz="1400" dirty="0" err="1" smtClean="0"/>
              <a:t>криокулеров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10243" name="Picture 3" descr="IMG_0850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1150"/>
            <a:ext cx="2004539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7158" y="3741818"/>
            <a:ext cx="2576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Franklin Gothic Demi" pitchFamily="34" charset="0"/>
                <a:ea typeface="Batang" pitchFamily="18" charset="-127"/>
              </a:rPr>
              <a:t>200</a:t>
            </a:r>
            <a:r>
              <a:rPr lang="ru-RU" b="1" dirty="0" smtClean="0">
                <a:solidFill>
                  <a:srgbClr val="FF0000"/>
                </a:solidFill>
                <a:latin typeface="Franklin Gothic Demi" pitchFamily="34" charset="0"/>
                <a:ea typeface="Batang" pitchFamily="18" charset="-127"/>
              </a:rPr>
              <a:t>5 (Австралия)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50281" y="5634194"/>
            <a:ext cx="4034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 жидкого гелия</a:t>
            </a:r>
            <a:r>
              <a:rPr lang="en-US" sz="1400" dirty="0" smtClean="0"/>
              <a:t>&lt; </a:t>
            </a:r>
            <a:r>
              <a:rPr lang="en-US" sz="1400" b="1" dirty="0" smtClean="0"/>
              <a:t>0.03 </a:t>
            </a:r>
            <a:r>
              <a:rPr lang="ru-RU" sz="1400" b="1" dirty="0" smtClean="0"/>
              <a:t>л</a:t>
            </a:r>
            <a:r>
              <a:rPr lang="en-US" sz="1400" b="1" dirty="0" smtClean="0"/>
              <a:t>/</a:t>
            </a:r>
            <a:r>
              <a:rPr lang="ru-RU" sz="1400" b="1" dirty="0" smtClean="0"/>
              <a:t>час</a:t>
            </a:r>
          </a:p>
          <a:p>
            <a:r>
              <a:rPr lang="ru-RU" sz="1400" dirty="0" smtClean="0"/>
              <a:t>(модернизированные </a:t>
            </a:r>
            <a:r>
              <a:rPr lang="ru-RU" sz="1400" dirty="0" err="1" smtClean="0"/>
              <a:t>токовводы</a:t>
            </a:r>
            <a:r>
              <a:rPr lang="ru-RU" sz="1400" dirty="0" smtClean="0"/>
              <a:t>)</a:t>
            </a:r>
            <a:endParaRPr lang="ru-RU" sz="1400" dirty="0"/>
          </a:p>
        </p:txBody>
      </p:sp>
      <p:pic>
        <p:nvPicPr>
          <p:cNvPr id="10246" name="Picture 6" descr="2015-07-05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01067"/>
            <a:ext cx="2425676" cy="181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LIC 00 00 00 000-sec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2" b="16002"/>
          <a:stretch>
            <a:fillRect/>
          </a:stretch>
        </p:blipFill>
        <p:spPr bwMode="auto">
          <a:xfrm>
            <a:off x="6196654" y="3901067"/>
            <a:ext cx="265534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661831" y="3459314"/>
            <a:ext cx="13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Franklin Gothic Demi" pitchFamily="34" charset="0"/>
                <a:ea typeface="Batang" pitchFamily="18" charset="-127"/>
              </a:rPr>
              <a:t>2015</a:t>
            </a:r>
            <a:r>
              <a:rPr lang="ru-RU" b="1" dirty="0" smtClean="0">
                <a:solidFill>
                  <a:srgbClr val="FF0000"/>
                </a:solidFill>
                <a:latin typeface="Franklin Gothic Demi" pitchFamily="34" charset="0"/>
                <a:ea typeface="Batang" pitchFamily="18" charset="-127"/>
              </a:rPr>
              <a:t>-202</a:t>
            </a:r>
            <a:r>
              <a:rPr lang="en-US" b="1" dirty="0" smtClean="0">
                <a:solidFill>
                  <a:srgbClr val="FF0000"/>
                </a:solidFill>
                <a:latin typeface="Franklin Gothic Demi" pitchFamily="34" charset="0"/>
                <a:ea typeface="Batang" pitchFamily="18" charset="-127"/>
              </a:rPr>
              <a:t>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08039" y="5724956"/>
            <a:ext cx="288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Криостат с косвенным охлаждением магнита</a:t>
            </a:r>
            <a:r>
              <a:rPr lang="en-US" sz="1200" dirty="0" smtClean="0"/>
              <a:t>.</a:t>
            </a:r>
            <a:r>
              <a:rPr lang="ru-RU" sz="1200" dirty="0" smtClean="0"/>
              <a:t> Жидкий гелий используется  как хладагент в замкнутом цикле.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1357" y="5724956"/>
            <a:ext cx="288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Для первичного охлаждения магнита от комнатной температуры используются азотные тепловые трубки.</a:t>
            </a:r>
            <a:endParaRPr lang="ru-RU" sz="12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FDF66-DC13-4BBB-BD8A-AF2274D590A3}" type="slidenum">
              <a:rPr lang="ru-RU" smtClean="0"/>
              <a:t>9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95285" y="64045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Franklin Gothic Demi" pitchFamily="34" charset="0"/>
                <a:ea typeface="Batang" pitchFamily="18" charset="-127"/>
              </a:rPr>
              <a:t>1996 (Южная Корея)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26" y="1076975"/>
            <a:ext cx="1608734" cy="2078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Научная сессия ОУС 18 марта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19105</TotalTime>
  <Words>1972</Words>
  <Application>Microsoft Office PowerPoint</Application>
  <PresentationFormat>Экран (4:3)</PresentationFormat>
  <Paragraphs>293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Batang</vt:lpstr>
      <vt:lpstr>Calibri</vt:lpstr>
      <vt:lpstr>Calibri Light</vt:lpstr>
      <vt:lpstr>Cambria</vt:lpstr>
      <vt:lpstr>Comic Sans MS</vt:lpstr>
      <vt:lpstr>Franklin Gothic Demi</vt:lpstr>
      <vt:lpstr>Times New Roman</vt:lpstr>
      <vt:lpstr>Wingdings</vt:lpstr>
      <vt:lpstr>Office Theme</vt:lpstr>
      <vt:lpstr>Документ</vt:lpstr>
      <vt:lpstr>Формула</vt:lpstr>
      <vt:lpstr>Origin50.Graph</vt:lpstr>
      <vt:lpstr>Сверхпроводящие вставные устройства для источников синхротронного излучения</vt:lpstr>
      <vt:lpstr>Синхротронное Излучение (СИ) – мощный инструмент для исследования структур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TS</dc:creator>
  <cp:lastModifiedBy>Николай Мезенцев</cp:lastModifiedBy>
  <cp:revision>197</cp:revision>
  <dcterms:created xsi:type="dcterms:W3CDTF">2019-08-22T08:13:34Z</dcterms:created>
  <dcterms:modified xsi:type="dcterms:W3CDTF">2025-03-14T11:00:46Z</dcterms:modified>
</cp:coreProperties>
</file>