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94" r:id="rId3"/>
    <p:sldId id="257" r:id="rId4"/>
    <p:sldId id="267" r:id="rId5"/>
    <p:sldId id="270" r:id="rId6"/>
    <p:sldId id="291" r:id="rId7"/>
    <p:sldId id="295" r:id="rId8"/>
    <p:sldId id="296" r:id="rId9"/>
    <p:sldId id="293" r:id="rId10"/>
    <p:sldId id="297" r:id="rId11"/>
    <p:sldId id="262" r:id="rId12"/>
    <p:sldId id="288" r:id="rId13"/>
    <p:sldId id="266" r:id="rId14"/>
    <p:sldId id="265" r:id="rId15"/>
    <p:sldId id="298" r:id="rId16"/>
    <p:sldId id="272" r:id="rId17"/>
    <p:sldId id="273" r:id="rId18"/>
    <p:sldId id="259" r:id="rId19"/>
    <p:sldId id="281" r:id="rId20"/>
    <p:sldId id="290" r:id="rId21"/>
    <p:sldId id="287" r:id="rId22"/>
    <p:sldId id="258" r:id="rId23"/>
    <p:sldId id="282" r:id="rId24"/>
    <p:sldId id="263" r:id="rId25"/>
    <p:sldId id="260" r:id="rId26"/>
    <p:sldId id="289" r:id="rId27"/>
    <p:sldId id="300" r:id="rId28"/>
    <p:sldId id="29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082" autoAdjust="0"/>
    <p:restoredTop sz="94660"/>
  </p:normalViewPr>
  <p:slideViewPr>
    <p:cSldViewPr>
      <p:cViewPr>
        <p:scale>
          <a:sx n="100" d="100"/>
          <a:sy n="100" d="100"/>
        </p:scale>
        <p:origin x="-21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91A39-5120-484E-8A3B-F290A8BE71D2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7AA93-C109-4DE1-9D11-0FE3F1963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903BC-2FCA-4CF5-AC05-B214C4FF0A29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C6DC8-D6A7-4A7F-8152-FB749902A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6DC8-D6A7-4A7F-8152-FB749902A984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86A301-6603-48BB-9DD9-C50B160C4294}" type="slidenum">
              <a:rPr lang="ru-RU"/>
              <a:pPr/>
              <a:t>12</a:t>
            </a:fld>
            <a:endParaRPr lang="ru-RU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0888" algn="l"/>
                <a:tab pos="3703638" algn="l"/>
                <a:tab pos="4114800" algn="l"/>
                <a:tab pos="4525963" algn="l"/>
                <a:tab pos="4938713" algn="l"/>
                <a:tab pos="5349875" algn="l"/>
                <a:tab pos="5761038" algn="l"/>
                <a:tab pos="6173788" algn="l"/>
                <a:tab pos="6584950" algn="l"/>
                <a:tab pos="6996113" algn="l"/>
                <a:tab pos="7408863" algn="l"/>
                <a:tab pos="7820025" algn="l"/>
                <a:tab pos="8231188" algn="l"/>
              </a:tabLst>
            </a:pPr>
            <a:fld id="{9B00AF95-42D2-4747-865B-874066EE3DBF}" type="slidenum">
              <a:rPr lang="ru-RU" smtClean="0">
                <a:latin typeface="Times New Roman" pitchFamily="18" charset="0"/>
              </a:rPr>
              <a:pPr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8563" algn="l"/>
                  <a:tab pos="2879725" algn="l"/>
                  <a:tab pos="3290888" algn="l"/>
                  <a:tab pos="3703638" algn="l"/>
                  <a:tab pos="4114800" algn="l"/>
                  <a:tab pos="4525963" algn="l"/>
                  <a:tab pos="4938713" algn="l"/>
                  <a:tab pos="5349875" algn="l"/>
                  <a:tab pos="5761038" algn="l"/>
                  <a:tab pos="6173788" algn="l"/>
                  <a:tab pos="6584950" algn="l"/>
                  <a:tab pos="6996113" algn="l"/>
                  <a:tab pos="7408863" algn="l"/>
                  <a:tab pos="7820025" algn="l"/>
                  <a:tab pos="8231188" algn="l"/>
                </a:tabLst>
              </a:pPr>
              <a:t>19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3880649" y="8686362"/>
            <a:ext cx="2972547" cy="45325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0888" algn="l"/>
                <a:tab pos="3703638" algn="l"/>
                <a:tab pos="4114800" algn="l"/>
                <a:tab pos="4525963" algn="l"/>
                <a:tab pos="4938713" algn="l"/>
                <a:tab pos="5349875" algn="l"/>
                <a:tab pos="5761038" algn="l"/>
                <a:tab pos="6173788" algn="l"/>
                <a:tab pos="6584950" algn="l"/>
                <a:tab pos="6996113" algn="l"/>
                <a:tab pos="7408863" algn="l"/>
                <a:tab pos="7820025" algn="l"/>
                <a:tab pos="8231188" algn="l"/>
              </a:tabLst>
            </a:pPr>
            <a:fld id="{DFCB8234-E3C5-4047-8437-E13BFD16BBF0}" type="slidenum">
              <a:rPr lang="ru-RU" sz="13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rPr>
              <a:pPr algn="r">
                <a:lnSpc>
                  <a:spcPct val="92000"/>
                </a:lnSpc>
                <a:buClrTx/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8563" algn="l"/>
                  <a:tab pos="2879725" algn="l"/>
                  <a:tab pos="3290888" algn="l"/>
                  <a:tab pos="3703638" algn="l"/>
                  <a:tab pos="4114800" algn="l"/>
                  <a:tab pos="4525963" algn="l"/>
                  <a:tab pos="4938713" algn="l"/>
                  <a:tab pos="5349875" algn="l"/>
                  <a:tab pos="5761038" algn="l"/>
                  <a:tab pos="6173788" algn="l"/>
                  <a:tab pos="6584950" algn="l"/>
                  <a:tab pos="6996113" algn="l"/>
                  <a:tab pos="7408863" algn="l"/>
                  <a:tab pos="7820025" algn="l"/>
                  <a:tab pos="8231188" algn="l"/>
                </a:tabLst>
              </a:pPr>
              <a:t>19</a:t>
            </a:fld>
            <a:endParaRPr lang="ru-RU" sz="1300">
              <a:solidFill>
                <a:srgbClr val="000000"/>
              </a:solidFill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3" name="Text Box 3"/>
          <p:cNvSpPr txBox="1">
            <a:spLocks noChangeArrowheads="1"/>
          </p:cNvSpPr>
          <p:nvPr/>
        </p:nvSpPr>
        <p:spPr bwMode="auto">
          <a:xfrm>
            <a:off x="685480" y="4343912"/>
            <a:ext cx="5483837" cy="4111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3796" tIns="41898" rIns="83796" bIns="41898" anchor="ctr"/>
          <a:lstStyle/>
          <a:p>
            <a:endParaRPr lang="ru-RU">
              <a:ea typeface="WenQuanYi Zen Hei Sharp" charset="0"/>
              <a:cs typeface="WenQuanYi Zen Hei Sharp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0888" algn="l"/>
                <a:tab pos="3703638" algn="l"/>
                <a:tab pos="4114800" algn="l"/>
                <a:tab pos="4525963" algn="l"/>
                <a:tab pos="4938713" algn="l"/>
                <a:tab pos="5349875" algn="l"/>
                <a:tab pos="5761038" algn="l"/>
                <a:tab pos="6173788" algn="l"/>
                <a:tab pos="6584950" algn="l"/>
                <a:tab pos="6996113" algn="l"/>
                <a:tab pos="7408863" algn="l"/>
                <a:tab pos="7820025" algn="l"/>
                <a:tab pos="8231188" algn="l"/>
              </a:tabLst>
            </a:pPr>
            <a:fld id="{81CA871F-1F6A-4A53-ACFC-4100047A9FD4}" type="slidenum">
              <a:rPr lang="ru-RU" smtClean="0">
                <a:latin typeface="Times New Roman" pitchFamily="18" charset="0"/>
              </a:rPr>
              <a:pPr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8563" algn="l"/>
                  <a:tab pos="2879725" algn="l"/>
                  <a:tab pos="3290888" algn="l"/>
                  <a:tab pos="3703638" algn="l"/>
                  <a:tab pos="4114800" algn="l"/>
                  <a:tab pos="4525963" algn="l"/>
                  <a:tab pos="4938713" algn="l"/>
                  <a:tab pos="5349875" algn="l"/>
                  <a:tab pos="5761038" algn="l"/>
                  <a:tab pos="6173788" algn="l"/>
                  <a:tab pos="6584950" algn="l"/>
                  <a:tab pos="6996113" algn="l"/>
                  <a:tab pos="7408863" algn="l"/>
                  <a:tab pos="7820025" algn="l"/>
                  <a:tab pos="8231188" algn="l"/>
                </a:tabLst>
              </a:pPr>
              <a:t>23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3880649" y="8686362"/>
            <a:ext cx="2972547" cy="45325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0888" algn="l"/>
                <a:tab pos="3703638" algn="l"/>
                <a:tab pos="4114800" algn="l"/>
                <a:tab pos="4525963" algn="l"/>
                <a:tab pos="4938713" algn="l"/>
                <a:tab pos="5349875" algn="l"/>
                <a:tab pos="5761038" algn="l"/>
                <a:tab pos="6173788" algn="l"/>
                <a:tab pos="6584950" algn="l"/>
                <a:tab pos="6996113" algn="l"/>
                <a:tab pos="7408863" algn="l"/>
                <a:tab pos="7820025" algn="l"/>
                <a:tab pos="8231188" algn="l"/>
              </a:tabLst>
            </a:pPr>
            <a:fld id="{36C63722-1845-45CD-8836-4071FD2C6FE2}" type="slidenum">
              <a:rPr lang="ru-RU" sz="13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rPr>
              <a:pPr algn="r">
                <a:lnSpc>
                  <a:spcPct val="92000"/>
                </a:lnSpc>
                <a:buClrTx/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8563" algn="l"/>
                  <a:tab pos="2879725" algn="l"/>
                  <a:tab pos="3290888" algn="l"/>
                  <a:tab pos="3703638" algn="l"/>
                  <a:tab pos="4114800" algn="l"/>
                  <a:tab pos="4525963" algn="l"/>
                  <a:tab pos="4938713" algn="l"/>
                  <a:tab pos="5349875" algn="l"/>
                  <a:tab pos="5761038" algn="l"/>
                  <a:tab pos="6173788" algn="l"/>
                  <a:tab pos="6584950" algn="l"/>
                  <a:tab pos="6996113" algn="l"/>
                  <a:tab pos="7408863" algn="l"/>
                  <a:tab pos="7820025" algn="l"/>
                  <a:tab pos="8231188" algn="l"/>
                </a:tabLst>
              </a:pPr>
              <a:t>23</a:t>
            </a:fld>
            <a:endParaRPr lang="ru-RU" sz="1300">
              <a:solidFill>
                <a:srgbClr val="000000"/>
              </a:solidFill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3880649" y="8686362"/>
            <a:ext cx="2974148" cy="4547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  <a:buClrTx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0888" algn="l"/>
                <a:tab pos="3703638" algn="l"/>
                <a:tab pos="4114800" algn="l"/>
                <a:tab pos="4525963" algn="l"/>
                <a:tab pos="4938713" algn="l"/>
                <a:tab pos="5349875" algn="l"/>
                <a:tab pos="5761038" algn="l"/>
                <a:tab pos="6173788" algn="l"/>
                <a:tab pos="6584950" algn="l"/>
                <a:tab pos="6996113" algn="l"/>
                <a:tab pos="7408863" algn="l"/>
                <a:tab pos="7820025" algn="l"/>
                <a:tab pos="8231188" algn="l"/>
              </a:tabLst>
            </a:pPr>
            <a:fld id="{4246F519-ADDD-4107-B937-DF6DB418F307}" type="slidenum">
              <a:rPr lang="ru-RU" sz="13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rPr>
              <a:pPr algn="r">
                <a:lnSpc>
                  <a:spcPct val="92000"/>
                </a:lnSpc>
                <a:buClrTx/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8563" algn="l"/>
                  <a:tab pos="2879725" algn="l"/>
                  <a:tab pos="3290888" algn="l"/>
                  <a:tab pos="3703638" algn="l"/>
                  <a:tab pos="4114800" algn="l"/>
                  <a:tab pos="4525963" algn="l"/>
                  <a:tab pos="4938713" algn="l"/>
                  <a:tab pos="5349875" algn="l"/>
                  <a:tab pos="5761038" algn="l"/>
                  <a:tab pos="6173788" algn="l"/>
                  <a:tab pos="6584950" algn="l"/>
                  <a:tab pos="6996113" algn="l"/>
                  <a:tab pos="7408863" algn="l"/>
                  <a:tab pos="7820025" algn="l"/>
                  <a:tab pos="8231188" algn="l"/>
                </a:tabLst>
              </a:pPr>
              <a:t>23</a:t>
            </a:fld>
            <a:endParaRPr lang="ru-RU" sz="1300">
              <a:solidFill>
                <a:srgbClr val="000000"/>
              </a:solidFill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2970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68825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685479" y="4343913"/>
            <a:ext cx="5485440" cy="41128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3796" tIns="41898" rIns="83796" bIns="41898" anchor="ctr"/>
          <a:lstStyle/>
          <a:p>
            <a:endParaRPr lang="ru-RU">
              <a:ea typeface="WenQuanYi Zen Hei Sharp" charset="0"/>
              <a:cs typeface="WenQuanYi Zen Hei Sharp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BFEE-CCFC-4907-854C-3CC9F90A5BBB}" type="datetime1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3F0D-5BB2-4F0F-80A0-05375F00D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E816-E3A4-46B3-8184-35D7D18D3629}" type="datetime1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3F0D-5BB2-4F0F-80A0-05375F00D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FAB1D-757D-4ED1-9464-153392CC125A}" type="datetime1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3F0D-5BB2-4F0F-80A0-05375F00D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AA89-EE29-4FED-B303-67A06D38E5C7}" type="datetime1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3F0D-5BB2-4F0F-80A0-05375F00D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9F31-B34E-44F8-81AB-E6E0C9A7BF6A}" type="datetime1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3F0D-5BB2-4F0F-80A0-05375F00D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2990-A202-4424-BB91-2E1FCD3C58C3}" type="datetime1">
              <a:rPr lang="ru-RU" smtClean="0"/>
              <a:pPr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3F0D-5BB2-4F0F-80A0-05375F00D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631B5-5A5C-4487-8883-F718948BA678}" type="datetime1">
              <a:rPr lang="ru-RU" smtClean="0"/>
              <a:pPr/>
              <a:t>13.03.2025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3F0D-5BB2-4F0F-80A0-05375F00D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140E-6135-41D8-ABFB-775F69B627AD}" type="datetime1">
              <a:rPr lang="ru-RU" smtClean="0"/>
              <a:pPr/>
              <a:t>13.03.2025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3F0D-5BB2-4F0F-80A0-05375F00D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2A6E-5D73-4BD5-AB81-122F546ABA2A}" type="datetime1">
              <a:rPr lang="ru-RU" smtClean="0"/>
              <a:pPr/>
              <a:t>13.03.2025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3F0D-5BB2-4F0F-80A0-05375F00D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D4BF-C8B4-49FC-B2A4-278B41252C4D}" type="datetime1">
              <a:rPr lang="ru-RU" smtClean="0"/>
              <a:pPr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3F0D-5BB2-4F0F-80A0-05375F00D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7A3A-787C-4C9D-8FFF-A6F9A839786B}" type="datetime1">
              <a:rPr lang="ru-RU" smtClean="0"/>
              <a:pPr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3F0D-5BB2-4F0F-80A0-05375F00D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E82E3-76F7-4D70-AB81-B436BBB65681}" type="datetime1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13F0D-5BB2-4F0F-80A0-05375F00D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tarodub@ikfia.ysn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dc.kugi.kyoto-u.ac.jp/" TargetMode="External"/><Relationship Id="rId5" Type="http://schemas.openxmlformats.org/officeDocument/2006/relationships/hyperlink" Target="http://www.ysn.ru/~starodub/SpaceWeather/currents_real_time.html" TargetMode="Externa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nmdb.e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hyperlink" Target="http://www.ysn.ru/~starodub/SpaceWeather/global_survey_real_time.html" TargetMode="External"/><Relationship Id="rId4" Type="http://schemas.openxmlformats.org/officeDocument/2006/relationships/hyperlink" Target="http://wdc.kugi.kyoto-u.ac.jp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dc.kugi.kyoto-u.ac.jp/" TargetMode="External"/><Relationship Id="rId5" Type="http://schemas.openxmlformats.org/officeDocument/2006/relationships/hyperlink" Target="https://www.ysn.ru/~starodub/CosmicRayFluctuations/index.html" TargetMode="Externa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ysn.ru/ipm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hyperlink" Target="http://www.nmdb.eu/" TargetMode="External"/><Relationship Id="rId4" Type="http://schemas.openxmlformats.org/officeDocument/2006/relationships/hyperlink" Target="https://ysn.ru/smt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kfia.ysn.ru/data/map2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470025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Космические лучи:</a:t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фундаментальные и прикладные исследования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857364"/>
            <a:ext cx="8786874" cy="2924180"/>
          </a:xfrm>
        </p:spPr>
        <p:txBody>
          <a:bodyPr>
            <a:normAutofit fontScale="70000" lnSpcReduction="20000"/>
          </a:bodyPr>
          <a:lstStyle/>
          <a:p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Кандидат в чл.–корр. РАН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 Отделению Физических Наук РАН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на вакансию для Сибирского отделения РАН по специальности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«физика»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err="1" smtClean="0">
                <a:solidFill>
                  <a:srgbClr val="0070C0"/>
                </a:solidFill>
              </a:rPr>
              <a:t>д.ф.-м.н</a:t>
            </a:r>
            <a:r>
              <a:rPr lang="ru-RU" sz="2000" b="1" dirty="0" smtClean="0">
                <a:solidFill>
                  <a:srgbClr val="0070C0"/>
                </a:solidFill>
              </a:rPr>
              <a:t>. </a:t>
            </a:r>
            <a:r>
              <a:rPr lang="ru-RU" sz="20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СТАРОДУБЦЕВ Сергей Анатольевич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директор ИКФИА СО РАН, г. Якутск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  <a:hlinkClick r:id="rId3"/>
              </a:rPr>
              <a:t>starodub@ikfia.ysn.ru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Научная сессия Объединенного ученого совета по физическим наукам СО РАН, г. Новосибирск,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 марта 2025 г.</a:t>
            </a:r>
            <a:endParaRPr lang="ru-RU" sz="2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988" y="5157788"/>
            <a:ext cx="857250" cy="120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14290"/>
            <a:ext cx="885828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Прогноз космической погоды на основе измерений космических лучей:</a:t>
            </a:r>
            <a:r>
              <a:rPr lang="ru-RU" sz="16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прикладные исследования</a:t>
            </a:r>
            <a:endParaRPr lang="ru-RU" sz="1600" dirty="0" smtClean="0">
              <a:solidFill>
                <a:srgbClr val="0070C0"/>
              </a:solidFill>
            </a:endParaRPr>
          </a:p>
          <a:p>
            <a:pPr algn="ctr"/>
            <a:endParaRPr 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Что такое Космическая Погода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?</a:t>
            </a:r>
            <a:endParaRPr lang="ru-RU" sz="1400" b="1" dirty="0" smtClean="0">
              <a:solidFill>
                <a:srgbClr val="FF0000"/>
              </a:solidFill>
              <a:latin typeface="Times New Roman" pitchFamily="18" charset="0"/>
              <a:ea typeface="DejaVu Sans" charset="0"/>
              <a:cs typeface="Times New Roman" pitchFamily="18" charset="0"/>
            </a:endParaRPr>
          </a:p>
          <a:p>
            <a:pPr algn="just"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 smtClean="0">
                <a:latin typeface="Times New Roman" pitchFamily="18" charset="0"/>
                <a:ea typeface="DejaVu Sans" charset="0"/>
                <a:cs typeface="Times New Roman" pitchFamily="18" charset="0"/>
              </a:rPr>
              <a:t> условия на Солнце и в солнечном ветре, магнитосфере, ионосфере и термосфере Земли, которые могут влиять на надежность космических и наземных технологических систем и могут угрожать жизни и здоровью людей.</a:t>
            </a:r>
          </a:p>
          <a:p>
            <a:pPr algn="just"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600" dirty="0" smtClean="0">
              <a:latin typeface="Times New Roman" pitchFamily="18" charset="0"/>
              <a:ea typeface="DejaVu Sans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Актуальность.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настоящее время знание о грядущих изменениях космической погоды весьма важно для бурно развивающегося сектора реальной экономики в Арктической зоне РФ, где в силу структуры геомагнитного поля различные проявления космической погоды носят наиболее выраженный негативный характер и могут приводить к тяжелым авариям и даже катастрофам на протяженных линейных объектах (таких как линии ЛЭП,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нефте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и газопроводы и пр.). Особенно подвержены авариям те участки трубопроводов и ЛЭП, которые находятся в зоне многолетней мерзлоты.</a:t>
            </a:r>
            <a:r>
              <a:rPr lang="ru-RU" sz="1600" dirty="0" smtClean="0">
                <a:latin typeface="Times New Roman" pitchFamily="18" charset="0"/>
                <a:ea typeface="DejaVu Sans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учетом этого в ИКФИА СО РАН на основе ранее развитых физических представлений, установленных механизмов модуляции КЛ и созданных теоретических моделей, объясняющих многие свойства КЛ, с применением наземных наблюдений КЛ разработаны несколько методов краткосрочного прогноза космической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погоды.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этом особое внимание уделено прогнозу интенсивных геомагнитных бурь с характерной величиной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Dst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-50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нТл.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785794"/>
            <a:ext cx="7286676" cy="5294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071670" y="214290"/>
            <a:ext cx="4708638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Технологические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эффекты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космической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погоды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57158" y="4714884"/>
            <a:ext cx="8640762" cy="20642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i="1" dirty="0"/>
              <a:t>Космический аппарат</a:t>
            </a:r>
            <a:r>
              <a:rPr lang="en-US" sz="1600" i="1" dirty="0"/>
              <a:t> Advanced Composition Explorer </a:t>
            </a:r>
            <a:r>
              <a:rPr lang="ru-RU" sz="1600" i="1" dirty="0"/>
              <a:t>(</a:t>
            </a:r>
            <a:r>
              <a:rPr lang="en-US" sz="1600" i="1" dirty="0"/>
              <a:t>ACE</a:t>
            </a:r>
            <a:r>
              <a:rPr lang="ru-RU" sz="1600" i="1" dirty="0"/>
              <a:t>) был запущен </a:t>
            </a:r>
            <a:r>
              <a:rPr lang="ru-RU" sz="1600" i="1" dirty="0" smtClean="0"/>
              <a:t>в </a:t>
            </a:r>
            <a:r>
              <a:rPr lang="ru-RU" sz="1600" i="1" dirty="0"/>
              <a:t>точку либрации </a:t>
            </a:r>
            <a:r>
              <a:rPr lang="en-US" sz="1600" i="1" dirty="0"/>
              <a:t>L1 </a:t>
            </a:r>
            <a:r>
              <a:rPr lang="ru-RU" sz="1600" i="1" dirty="0"/>
              <a:t>системы Солнце-Земля </a:t>
            </a:r>
            <a:r>
              <a:rPr lang="ru-RU" sz="1600" i="1" dirty="0" smtClean="0"/>
              <a:t>25 </a:t>
            </a:r>
            <a:r>
              <a:rPr lang="ru-RU" sz="1600" i="1" dirty="0"/>
              <a:t>августа 1997г. </a:t>
            </a:r>
            <a:r>
              <a:rPr lang="ru-RU" sz="1600" b="1" i="1" dirty="0" smtClean="0"/>
              <a:t>Время распространения крупномасштабных возмущений СВ от места регистрации до Земли </a:t>
            </a:r>
            <a:r>
              <a:rPr lang="en-US" sz="1600" b="1" i="1" dirty="0" smtClean="0"/>
              <a:t>~1 </a:t>
            </a:r>
            <a:r>
              <a:rPr lang="ru-RU" sz="1600" b="1" i="1" dirty="0" smtClean="0"/>
              <a:t>час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600" i="1" dirty="0" smtClean="0"/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 smtClean="0">
                <a:solidFill>
                  <a:srgbClr val="FF0000"/>
                </a:solidFill>
              </a:rPr>
              <a:t>Россия не имеет КА, которые постоянно бы находились в СВ с целью мониторинга космической погоды. </a:t>
            </a:r>
            <a:r>
              <a:rPr lang="en-US" sz="1600" b="1" dirty="0" smtClean="0">
                <a:solidFill>
                  <a:srgbClr val="FF0000"/>
                </a:solidFill>
              </a:rPr>
              <a:t>=&gt; </a:t>
            </a:r>
            <a:r>
              <a:rPr lang="ru-RU" sz="1600" b="1" dirty="0" smtClean="0">
                <a:solidFill>
                  <a:srgbClr val="FF0000"/>
                </a:solidFill>
              </a:rPr>
              <a:t>Необходимо разрабатывать свои методы прогноза космической погоды на основе других различных наблюдений. </a:t>
            </a:r>
            <a:r>
              <a:rPr lang="ru-RU" sz="1600" b="1" dirty="0" err="1" smtClean="0">
                <a:solidFill>
                  <a:srgbClr val="FF0000"/>
                </a:solidFill>
              </a:rPr>
              <a:t>Н-р</a:t>
            </a:r>
            <a:r>
              <a:rPr lang="ru-RU" sz="1600" b="1" dirty="0" smtClean="0">
                <a:solidFill>
                  <a:srgbClr val="FF0000"/>
                </a:solidFill>
              </a:rPr>
              <a:t>, использовать для этого известные свойства КЛ и данные их наземных измерений.</a:t>
            </a:r>
            <a:endParaRPr lang="ru-RU" sz="1600" i="1" dirty="0"/>
          </a:p>
        </p:txBody>
      </p:sp>
      <p:pic>
        <p:nvPicPr>
          <p:cNvPr id="5" name="Picture 12" descr="L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85728"/>
            <a:ext cx="5786478" cy="4354021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71414"/>
            <a:ext cx="8572559" cy="571504"/>
          </a:xfrm>
        </p:spPr>
        <p:txBody>
          <a:bodyPr>
            <a:normAutofit fontScale="90000"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Мировая сеть станций космических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лучей (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30 нейтронных мониторов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в режиме реального времени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wordCRn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816377"/>
            <a:ext cx="7763595" cy="4541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214282" y="188913"/>
            <a:ext cx="8715436" cy="5434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341313" algn="ctr">
              <a:spcBef>
                <a:spcPts val="4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Ожидаемое поведение вектора анизотропии КЛ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перед 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возмущениями межпланетной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среды (результаты ранних фундаментальных исследований):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1313" algn="just">
              <a:lnSpc>
                <a:spcPct val="80000"/>
              </a:lnSpc>
              <a:spcBef>
                <a:spcPts val="4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1313" algn="just">
              <a:lnSpc>
                <a:spcPct val="80000"/>
              </a:lnSpc>
              <a:spcBef>
                <a:spcPts val="4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Средние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амплитуда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фаза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суточного вектора анизотропии КЛ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имеют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величину 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0.4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направление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18 часов местного времени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соответственно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Крымский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1964)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1313" indent="-341313" algn="just">
              <a:lnSpc>
                <a:spcPct val="80000"/>
              </a:lnSpc>
              <a:spcBef>
                <a:spcPts val="450"/>
              </a:spcBef>
              <a:buClr>
                <a:srgbClr val="0033CC"/>
              </a:buClr>
              <a:buFont typeface="Arial" pitchFamily="34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1313" algn="just">
              <a:lnSpc>
                <a:spcPct val="80000"/>
              </a:lnSpc>
              <a:spcBef>
                <a:spcPts val="450"/>
              </a:spcBef>
              <a:buClrTx/>
              <a:buSz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приближении возмущения СВ к Земле можно выделить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некоторые признаки характерного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поведения анизотропии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КЛ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Алтухов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1973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1313" indent="-341313" algn="just">
              <a:lnSpc>
                <a:spcPct val="80000"/>
              </a:lnSpc>
              <a:spcBef>
                <a:spcPts val="450"/>
              </a:spcBef>
              <a:buClrTx/>
              <a:buSz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Tx/>
              <a:buSzTx/>
              <a:buAutoNum type="arabicPeriod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Поворот </a:t>
            </a:r>
            <a:r>
              <a:rPr lang="ru-RU" sz="1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вектора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анизотропии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 в направлении от Солнца.</a:t>
            </a:r>
          </a:p>
          <a:p>
            <a:pPr marL="342900" indent="-342900" algn="just">
              <a:buClrTx/>
              <a:buSzTx/>
              <a:buAutoNum type="arabicPeriod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Tx/>
              <a:buSzTx/>
              <a:buAutoNum type="arabicPeriod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Аномальное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направление </a:t>
            </a:r>
            <a:r>
              <a:rPr lang="ru-RU" sz="1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фазы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анизотропии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КЛ. 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26" r:id="rId4" imgW="114120" imgH="215280" progId="Equation.3">
              <p:embed/>
            </p:oleObj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4514850" y="3092450"/>
          <a:ext cx="114300" cy="673100"/>
        </p:xfrm>
        <a:graphic>
          <a:graphicData uri="http://schemas.openxmlformats.org/presentationml/2006/ole">
            <p:oleObj spid="_x0000_s1027" r:id="rId5" imgW="114120" imgH="672480" progId="Equation.3">
              <p:embed/>
            </p:oleObj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28" r:id="rId6" imgW="114120" imgH="215280" progId="Equation.3">
              <p:embed/>
            </p:oleObj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29" r:id="rId7" imgW="114120" imgH="215280" progId="Equation.3">
              <p:embed/>
            </p:oleObj>
          </a:graphicData>
        </a:graphic>
      </p:graphicFrame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0" y="0"/>
          <a:ext cx="123825" cy="123825"/>
        </p:xfrm>
        <a:graphic>
          <a:graphicData uri="http://schemas.openxmlformats.org/presentationml/2006/ole">
            <p:oleObj spid="_x0000_s1030" r:id="rId8" imgW="126720" imgH="126720" progId="Equation.3">
              <p:embed/>
            </p:oleObj>
          </a:graphicData>
        </a:graphic>
      </p:graphicFrame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1273" name="Object 9"/>
          <p:cNvGraphicFramePr>
            <a:graphicFrameLocks noChangeAspect="1"/>
          </p:cNvGraphicFramePr>
          <p:nvPr/>
        </p:nvGraphicFramePr>
        <p:xfrm>
          <a:off x="0" y="0"/>
          <a:ext cx="123825" cy="123825"/>
        </p:xfrm>
        <a:graphic>
          <a:graphicData uri="http://schemas.openxmlformats.org/presentationml/2006/ole">
            <p:oleObj spid="_x0000_s1031" r:id="rId9" imgW="126720" imgH="126720" progId="Equation.3">
              <p:embed/>
            </p:oleObj>
          </a:graphicData>
        </a:graphic>
      </p:graphicFrame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1275" name="Object 11"/>
          <p:cNvGraphicFramePr>
            <a:graphicFrameLocks noChangeAspect="1"/>
          </p:cNvGraphicFramePr>
          <p:nvPr/>
        </p:nvGraphicFramePr>
        <p:xfrm>
          <a:off x="0" y="0"/>
          <a:ext cx="123825" cy="123825"/>
        </p:xfrm>
        <a:graphic>
          <a:graphicData uri="http://schemas.openxmlformats.org/presentationml/2006/ole">
            <p:oleObj spid="_x0000_s1032" r:id="rId10" imgW="126720" imgH="126720" progId="Equation.3">
              <p:embed/>
            </p:oleObj>
          </a:graphicData>
        </a:graphic>
      </p:graphicFrame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252413" y="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4356100" y="2420938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tarodubtsev-ICRC-2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924700"/>
            <a:ext cx="5769864" cy="4361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2910" y="5812713"/>
            <a:ext cx="6757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b="1" i="1" dirty="0" err="1" smtClean="0">
                <a:latin typeface="Times New Roman" pitchFamily="18" charset="0"/>
                <a:cs typeface="Times New Roman" pitchFamily="18" charset="0"/>
              </a:rPr>
              <a:t>Turpanov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b="1" i="1" dirty="0" err="1" smtClean="0">
                <a:latin typeface="Times New Roman" pitchFamily="18" charset="0"/>
                <a:cs typeface="Times New Roman" pitchFamily="18" charset="0"/>
              </a:rPr>
              <a:t>Starodubtsev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 et al.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 Proc. 27-th ICRC. Hamburg, Germany, 2001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Стародубцев и др.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Труды Солнечно-земная физика. Иркутск: ИСЗФ СО РАН. 2002:</a:t>
            </a:r>
          </a:p>
          <a:p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 err="1" smtClean="0">
                <a:latin typeface="Times New Roman" pitchFamily="18" charset="0"/>
                <a:cs typeface="Times New Roman" pitchFamily="18" charset="0"/>
              </a:rPr>
              <a:t>Starodubtsev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 et al.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 Proc. 29-th ICRC. 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Pune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, India, 2005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Турпанов, Стародубцев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 Вычислительные технологии, 2010.)</a:t>
            </a:r>
            <a:endParaRPr lang="en-US" sz="1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71414"/>
            <a:ext cx="8786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Впервые в мире в 2000 г. была создана наполняемая в режиме реального времени международная БД измерений КЛ на 5 станциях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России, Словакии и Финляндии: 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Real-time cosmic ray distributed (RECORD)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4942" y="1714488"/>
            <a:ext cx="3786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Свободный доступ к БД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графическом и цифровом виде путем интерактивных запросов  и из программ написанных на языке высокого уровня семейства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Fortran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Picture 5" descr="current-NM-13-10-2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380" y="876309"/>
            <a:ext cx="3665457" cy="3910013"/>
          </a:xfrm>
          <a:prstGeom prst="rect">
            <a:avLst/>
          </a:prstGeom>
          <a:noFill/>
        </p:spPr>
      </p:pic>
      <p:pic>
        <p:nvPicPr>
          <p:cNvPr id="58374" name="Picture 6" descr="current-MT0-13-10-2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454" y="884247"/>
            <a:ext cx="3657124" cy="3902075"/>
          </a:xfrm>
          <a:prstGeom prst="rect">
            <a:avLst/>
          </a:prstGeom>
          <a:noFill/>
        </p:spPr>
      </p:pic>
      <p:pic>
        <p:nvPicPr>
          <p:cNvPr id="58375" name="Picture 7" descr="dst1610-17-10-20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8313" y="4643446"/>
            <a:ext cx="5285687" cy="2143125"/>
          </a:xfrm>
          <a:prstGeom prst="rect">
            <a:avLst/>
          </a:prstGeom>
          <a:noFill/>
        </p:spPr>
      </p:pic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285720" y="4929198"/>
            <a:ext cx="20835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NM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400" b="1" baseline="-25000" dirty="0">
                <a:latin typeface="Times New Roman" pitchFamily="18" charset="0"/>
                <a:cs typeface="Times New Roman" pitchFamily="18" charset="0"/>
              </a:rPr>
              <a:t>эфф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=13 ГэВ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MT0:	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400" b="1" baseline="-25000" dirty="0">
                <a:latin typeface="Times New Roman" pitchFamily="18" charset="0"/>
                <a:cs typeface="Times New Roman" pitchFamily="18" charset="0"/>
              </a:rPr>
              <a:t>эфф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=35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ГэВ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197619" y="0"/>
            <a:ext cx="86940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Прогноз геомагнитных бурь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основе гармонического анализа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данных измерений интенсивности КЛ только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одной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станции для определения параметров анизотропии КЛ: </a:t>
            </a:r>
            <a:r>
              <a:rPr lang="en-US" sz="1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(h</a:t>
            </a:r>
            <a:r>
              <a:rPr lang="ru-RU" sz="1400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ttp</a:t>
            </a:r>
            <a:r>
              <a:rPr lang="en-US" sz="1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s</a:t>
            </a:r>
            <a:r>
              <a:rPr lang="ru-RU" sz="1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://www.ysn.ru/~starodub/SpaceWeather/currents_real_time.htm</a:t>
            </a:r>
            <a:r>
              <a:rPr lang="en-US" sz="1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l</a:t>
            </a:r>
            <a:r>
              <a:rPr lang="en-US" sz="1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)</a:t>
            </a:r>
            <a:endParaRPr lang="ru-RU" sz="1400" dirty="0">
              <a:solidFill>
                <a:schemeClr val="accent2"/>
              </a:solidFill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252380" y="6092825"/>
            <a:ext cx="35785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Grigoryev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Starodubtsev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Krivoshapkin</a:t>
            </a:r>
            <a:r>
              <a:rPr lang="en-US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et al., </a:t>
            </a:r>
          </a:p>
          <a:p>
            <a:r>
              <a:rPr lang="ru-RU" sz="1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Adv</a:t>
            </a:r>
            <a:r>
              <a:rPr lang="en-US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Space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</a:t>
            </a:r>
            <a:r>
              <a:rPr lang="en-US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2008</a:t>
            </a:r>
            <a:r>
              <a:rPr lang="en-US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3978551" y="6510338"/>
            <a:ext cx="24609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zh-CN" sz="1400" b="1" i="1" dirty="0" smtClean="0">
                <a:latin typeface="Times New Roman" pitchFamily="18" charset="0"/>
                <a:cs typeface="Times New Roman" pitchFamily="18" charset="0"/>
                <a:hlinkClick r:id="rId6"/>
              </a:rPr>
              <a:t>(http</a:t>
            </a:r>
            <a:r>
              <a:rPr lang="ru-RU" altLang="zh-CN" sz="1400" b="1" i="1" dirty="0">
                <a:latin typeface="Times New Roman" pitchFamily="18" charset="0"/>
                <a:cs typeface="Times New Roman" pitchFamily="18" charset="0"/>
                <a:hlinkClick r:id="rId6"/>
              </a:rPr>
              <a:t>://wdc.kugi.kyoto-u.ac.j</a:t>
            </a:r>
            <a:r>
              <a:rPr lang="en-US" altLang="zh-CN" sz="1400" b="1" i="1" dirty="0" smtClean="0">
                <a:latin typeface="Times New Roman" pitchFamily="18" charset="0"/>
                <a:ea typeface="宋体" charset="-122"/>
                <a:cs typeface="Times New Roman" pitchFamily="18" charset="0"/>
                <a:hlinkClick r:id="rId6"/>
              </a:rPr>
              <a:t>p</a:t>
            </a:r>
            <a:r>
              <a:rPr lang="en-US" sz="1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)</a:t>
            </a:r>
            <a:endParaRPr lang="ru-RU" sz="1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42844" y="165100"/>
            <a:ext cx="88571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г. прогноз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геомагнитных бурь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основе метода глобальной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съемки.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Вся </a:t>
            </a:r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мировая сеть станций КЛ используется как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единый и </a:t>
            </a:r>
            <a:r>
              <a:rPr lang="ru-RU" sz="1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многонаправленный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прибор!</a:t>
            </a: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4714876" y="3643314"/>
            <a:ext cx="4429124" cy="135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latin typeface="Times New Roman" pitchFamily="18" charset="0"/>
                <a:ea typeface="DejaVu Sans" charset="0"/>
                <a:cs typeface="Times New Roman" pitchFamily="18" charset="0"/>
              </a:rPr>
              <a:t>Данные измерений </a:t>
            </a:r>
            <a:r>
              <a:rPr lang="en-US" sz="1400" dirty="0" smtClean="0">
                <a:latin typeface="Times New Roman" pitchFamily="18" charset="0"/>
                <a:ea typeface="DejaVu Sans" charset="0"/>
                <a:cs typeface="Times New Roman" pitchFamily="18" charset="0"/>
              </a:rPr>
              <a:t>~</a:t>
            </a:r>
            <a:r>
              <a:rPr lang="ru-RU" sz="1400" dirty="0" smtClean="0">
                <a:latin typeface="Times New Roman" pitchFamily="18" charset="0"/>
                <a:ea typeface="DejaVu Sans" charset="0"/>
                <a:cs typeface="Times New Roman" pitchFamily="18" charset="0"/>
              </a:rPr>
              <a:t>30-ти станций мировой сети нейтронных мониторов</a:t>
            </a:r>
            <a:r>
              <a:rPr lang="en-US" sz="1400" dirty="0" smtClean="0">
                <a:latin typeface="Times New Roman" pitchFamily="18" charset="0"/>
                <a:ea typeface="DejaVu Sans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DejaVu Sans" charset="0"/>
                <a:cs typeface="Times New Roman" pitchFamily="18" charset="0"/>
              </a:rPr>
              <a:t>(12 стран) в режиме реального времени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2008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400" dirty="0" smtClean="0">
                <a:latin typeface="Times New Roman" pitchFamily="18" charset="0"/>
                <a:ea typeface="DejaVu Sans" charset="0"/>
                <a:cs typeface="Times New Roman" pitchFamily="18" charset="0"/>
              </a:rPr>
              <a:t>доступны в цифровом и графическом виде</a:t>
            </a:r>
            <a:r>
              <a:rPr lang="en-US" sz="1400" dirty="0" smtClean="0">
                <a:latin typeface="Times New Roman" pitchFamily="18" charset="0"/>
                <a:ea typeface="DejaVu Sans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DejaVu Sans" charset="0"/>
                <a:cs typeface="Times New Roman" pitchFamily="18" charset="0"/>
              </a:rPr>
              <a:t>на сервере</a:t>
            </a:r>
            <a:r>
              <a:rPr lang="en-US" sz="1400" dirty="0" smtClean="0">
                <a:latin typeface="Times New Roman" pitchFamily="18" charset="0"/>
                <a:ea typeface="DejaVu Sans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NMDB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Real-Time Database for high-resolution Neutron Monitor measurements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  <a:hlinkClick r:id="rId2"/>
              </a:rPr>
              <a:t>(h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ttp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www.nmdb.e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  <a:hlinkClick r:id="rId2"/>
              </a:rPr>
              <a:t>u)</a:t>
            </a:r>
            <a:endParaRPr lang="ru-RU" b="1" dirty="0">
              <a:solidFill>
                <a:srgbClr val="FF3300"/>
              </a:solidFill>
            </a:endParaRPr>
          </a:p>
        </p:txBody>
      </p:sp>
      <p:pic>
        <p:nvPicPr>
          <p:cNvPr id="9" name="Picture 12" descr="4-0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2845" y="3500438"/>
            <a:ext cx="4500594" cy="3025125"/>
          </a:xfrm>
          <a:prstGeom prst="rect">
            <a:avLst/>
          </a:prstGeom>
          <a:noFill/>
        </p:spPr>
      </p:pic>
      <p:pic>
        <p:nvPicPr>
          <p:cNvPr id="10" name="Picture 8" descr="wordCRn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874" y="714356"/>
            <a:ext cx="4663440" cy="2727960"/>
          </a:xfrm>
          <a:prstGeom prst="rect">
            <a:avLst/>
          </a:prstGeom>
          <a:noFill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6713" y="857232"/>
            <a:ext cx="4457287" cy="2768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714876" y="5214950"/>
            <a:ext cx="4286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b="1" i="1" dirty="0" err="1" smtClean="0">
                <a:latin typeface="Times New Roman" pitchFamily="18" charset="0"/>
                <a:cs typeface="Times New Roman" pitchFamily="18" charset="0"/>
              </a:rPr>
              <a:t>Grigoryev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b="1" i="1" dirty="0" err="1" smtClean="0">
                <a:latin typeface="Times New Roman" pitchFamily="18" charset="0"/>
                <a:cs typeface="Times New Roman" pitchFamily="18" charset="0"/>
              </a:rPr>
              <a:t>Starodubtsev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In Proc. 32-nd ICRC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 2011</a:t>
            </a:r>
          </a:p>
          <a:p>
            <a:r>
              <a:rPr lang="en-US" sz="1200" b="1" i="1" dirty="0" err="1" smtClean="0">
                <a:latin typeface="Times New Roman" pitchFamily="18" charset="0"/>
                <a:cs typeface="Times New Roman" pitchFamily="18" charset="0"/>
              </a:rPr>
              <a:t>Grigoryev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b="1" i="1" dirty="0" err="1" smtClean="0">
                <a:latin typeface="Times New Roman" pitchFamily="18" charset="0"/>
                <a:cs typeface="Times New Roman" pitchFamily="18" charset="0"/>
              </a:rPr>
              <a:t>Starodubtsev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 err="1" smtClean="0">
                <a:latin typeface="Times New Roman" pitchFamily="18" charset="0"/>
                <a:cs typeface="Times New Roman" pitchFamily="18" charset="0"/>
              </a:rPr>
              <a:t>Potapova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Phys.: Conf. Ser.,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2013; </a:t>
            </a:r>
          </a:p>
          <a:p>
            <a:r>
              <a:rPr lang="en-US" sz="1200" b="1" i="1" dirty="0" err="1" smtClean="0">
                <a:latin typeface="Times New Roman" pitchFamily="18" charset="0"/>
                <a:cs typeface="Times New Roman" pitchFamily="18" charset="0"/>
              </a:rPr>
              <a:t>Grigoryev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b="1" i="1" dirty="0" err="1" smtClean="0">
                <a:latin typeface="Times New Roman" pitchFamily="18" charset="0"/>
                <a:cs typeface="Times New Roman" pitchFamily="18" charset="0"/>
              </a:rPr>
              <a:t>Starodubtsev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Bull. of the RAS: Physics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 2015;</a:t>
            </a:r>
          </a:p>
          <a:p>
            <a:r>
              <a:rPr lang="en-US" sz="1200" b="1" i="1" dirty="0" err="1" smtClean="0">
                <a:latin typeface="Times New Roman" pitchFamily="18" charset="0"/>
                <a:cs typeface="Times New Roman" pitchFamily="18" charset="0"/>
              </a:rPr>
              <a:t>Grigoryev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b="1" i="1" dirty="0" err="1" smtClean="0">
                <a:latin typeface="Times New Roman" pitchFamily="18" charset="0"/>
                <a:cs typeface="Times New Roman" pitchFamily="18" charset="0"/>
              </a:rPr>
              <a:t>Starodubtsev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b="1" i="1" dirty="0" err="1" smtClean="0">
                <a:latin typeface="Times New Roman" pitchFamily="18" charset="0"/>
                <a:cs typeface="Times New Roman" pitchFamily="18" charset="0"/>
              </a:rPr>
              <a:t>Gololobov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In Proc. 35-th ICRC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2017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1200" b="1" i="1" dirty="0" err="1" smtClean="0">
                <a:latin typeface="Times New Roman" pitchFamily="18" charset="0"/>
                <a:cs typeface="Times New Roman" pitchFamily="18" charset="0"/>
              </a:rPr>
              <a:t>Starodubtsev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b="1" i="1" dirty="0" err="1" smtClean="0">
                <a:latin typeface="Times New Roman" pitchFamily="18" charset="0"/>
                <a:cs typeface="Times New Roman" pitchFamily="18" charset="0"/>
              </a:rPr>
              <a:t>Grigoryev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 err="1" smtClean="0">
                <a:latin typeface="Times New Roman" pitchFamily="18" charset="0"/>
                <a:cs typeface="Times New Roman" pitchFamily="18" charset="0"/>
              </a:rPr>
              <a:t>Gololobov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J. Phys.: Conf. Ser.,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2019;</a:t>
            </a:r>
          </a:p>
          <a:p>
            <a:r>
              <a:rPr lang="ru-RU" sz="1200" b="1" i="1" dirty="0" err="1" smtClean="0">
                <a:latin typeface="Times New Roman" pitchFamily="18" charset="0"/>
                <a:cs typeface="Times New Roman" pitchFamily="18" charset="0"/>
              </a:rPr>
              <a:t>Starodubtsev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 et al.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Adv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Space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Res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 20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24)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728" y="6478809"/>
            <a:ext cx="2509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Приемные конуса станций КЛ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lobal_survey_real_time-03-2024-PRE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651516"/>
            <a:ext cx="4486275" cy="3634740"/>
          </a:xfrm>
          <a:prstGeom prst="rect">
            <a:avLst/>
          </a:prstGeom>
        </p:spPr>
      </p:pic>
      <p:pic>
        <p:nvPicPr>
          <p:cNvPr id="3" name="Рисунок 2" descr="dst24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4572023"/>
            <a:ext cx="7048500" cy="21431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9559" y="6467496"/>
            <a:ext cx="25058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i="1" dirty="0" smtClean="0">
                <a:latin typeface="Times New Roman" pitchFamily="18" charset="0"/>
                <a:cs typeface="Times New Roman" pitchFamily="18" charset="0"/>
                <a:hlinkClick r:id="rId4"/>
              </a:rPr>
              <a:t>(h</a:t>
            </a:r>
            <a:r>
              <a:rPr lang="ru-RU" altLang="zh-CN" sz="1400" b="1" i="1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ttp</a:t>
            </a:r>
            <a:r>
              <a:rPr lang="ru-RU" altLang="zh-CN" sz="1400" b="1" i="1" dirty="0" smtClean="0"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ru-RU" altLang="zh-CN" sz="1400" b="1" i="1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wdc.kugi.kyoto-u.ac.j</a:t>
            </a:r>
            <a:r>
              <a:rPr lang="en-US" altLang="zh-CN" sz="1400" b="1" i="1" dirty="0" smtClean="0">
                <a:latin typeface="Times New Roman" pitchFamily="18" charset="0"/>
                <a:cs typeface="Times New Roman" pitchFamily="18" charset="0"/>
                <a:hlinkClick r:id="rId4"/>
              </a:rPr>
              <a:t>p)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85720" y="142852"/>
            <a:ext cx="85011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Глобальная съемка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in real-time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  <a:hlinkClick r:id="rId5"/>
              </a:rPr>
              <a:t>(</a:t>
            </a:r>
            <a:r>
              <a:rPr lang="en-US" sz="1400" b="1" i="1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htt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p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  <a:hlinkClick r:id="rId5"/>
              </a:rPr>
              <a:t>s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  <a:hlinkClick r:id="rId5"/>
              </a:rPr>
              <a:t>://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  <a:hlinkClick r:id="rId5"/>
              </a:rPr>
              <a:t>www.ysn.ru/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  <a:hlinkClick r:id="rId5"/>
              </a:rPr>
              <a:t>~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starodub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SpaceWeather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global_survey_real_time.htm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  <a:hlinkClick r:id="rId5"/>
              </a:rPr>
              <a:t>l)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global_survey_real_time-17-09-2024-PRED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651516"/>
            <a:ext cx="4486275" cy="3634740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rot="16200000" flipH="1">
            <a:off x="2035951" y="4036223"/>
            <a:ext cx="1428760" cy="2143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 flipV="1">
            <a:off x="3857620" y="3429000"/>
            <a:ext cx="3143272" cy="164307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056" y="857232"/>
            <a:ext cx="3897630" cy="58407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19" name="Рисунок 3" descr="animation-imf-cr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874418"/>
            <a:ext cx="3897630" cy="5840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285720" y="142852"/>
            <a:ext cx="8715436" cy="32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just"/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Динамика флуктуаций КЛ перед эффектами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Форбуша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их связь со спектрами флуктуаций ММП: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785" y="357166"/>
            <a:ext cx="874337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Основные научные интересы:</a:t>
            </a:r>
            <a:endParaRPr lang="ru-RU" spc="-1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216000" indent="471240" algn="just">
              <a:lnSpc>
                <a:spcPct val="100000"/>
              </a:lnSpc>
              <a:buClr>
                <a:srgbClr val="000000"/>
              </a:buClr>
            </a:pPr>
            <a:endParaRPr lang="ru-RU" spc="-1" dirty="0" smtClean="0">
              <a:uFill>
                <a:solidFill>
                  <a:srgbClr val="FFFFFF"/>
                </a:solidFill>
              </a:u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marL="216000" indent="471240" algn="just">
              <a:buClr>
                <a:srgbClr val="000000"/>
              </a:buClr>
              <a:buFont typeface="Arial"/>
              <a:buChar char="•"/>
            </a:pPr>
            <a:r>
              <a:rPr lang="ru-RU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модуляция КЛ в гелиосфере; </a:t>
            </a:r>
          </a:p>
          <a:p>
            <a:pPr marL="216000" indent="471240" algn="just">
              <a:buClr>
                <a:srgbClr val="000000"/>
              </a:buClr>
              <a:buFont typeface="Arial"/>
              <a:buChar char="•"/>
            </a:pPr>
            <a:endParaRPr lang="ru-RU" spc="-1" dirty="0" smtClean="0"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216000" indent="471240" algn="just">
              <a:buClr>
                <a:srgbClr val="000000"/>
              </a:buClr>
              <a:buFont typeface="Arial"/>
              <a:buChar char="•"/>
            </a:pPr>
            <a:r>
              <a:rPr lang="ru-RU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механизмы генерации КЛ на Солнце и их распространение в межпланетной среде;</a:t>
            </a:r>
          </a:p>
          <a:p>
            <a:pPr marL="216000" indent="471240" algn="just">
              <a:buClr>
                <a:srgbClr val="000000"/>
              </a:buClr>
              <a:buFont typeface="Arial"/>
              <a:buChar char="•"/>
            </a:pPr>
            <a:endParaRPr lang="ru-RU" spc="-1" dirty="0" smtClean="0"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216000" indent="471240" algn="just">
              <a:buClr>
                <a:srgbClr val="000000"/>
              </a:buClr>
              <a:buFont typeface="Arial"/>
              <a:buChar char="•"/>
            </a:pPr>
            <a:r>
              <a:rPr lang="ru-RU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механизмы генерации и свойства МГД-турбулентности в окрестности крупномасштабных возмущений солнечного ветра;</a:t>
            </a:r>
            <a:endParaRPr lang="en-US" spc="-1" dirty="0" smtClean="0">
              <a:uFill>
                <a:solidFill>
                  <a:srgbClr val="FFFFFF"/>
                </a:solidFill>
              </a:u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marL="216000" indent="471240" algn="just">
              <a:buClr>
                <a:srgbClr val="000000"/>
              </a:buClr>
            </a:pPr>
            <a:endParaRPr lang="ru-RU" spc="-1" dirty="0" smtClean="0"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216000" indent="471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установление природы </a:t>
            </a:r>
            <a:r>
              <a:rPr lang="ru-RU" spc="-1" dirty="0" err="1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сверхтепловых</a:t>
            </a:r>
            <a:r>
              <a:rPr lang="ru-RU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нейтронов в атмосфере Земли, </a:t>
            </a:r>
            <a:endParaRPr lang="ru-RU" spc="-1" dirty="0" smtClean="0"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обусловленных грозовыми и </a:t>
            </a:r>
            <a:r>
              <a:rPr lang="ru-RU" spc="-1" dirty="0" err="1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пурговыми</a:t>
            </a:r>
            <a:r>
              <a:rPr lang="ru-RU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явлениями;</a:t>
            </a:r>
            <a:endParaRPr lang="en-US" spc="-1" dirty="0" smtClean="0">
              <a:uFill>
                <a:solidFill>
                  <a:srgbClr val="FFFFFF"/>
                </a:solidFill>
              </a:u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endParaRPr lang="ru-RU" spc="-1" dirty="0" smtClean="0"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216000" indent="471240" algn="just">
              <a:lnSpc>
                <a:spcPct val="100000"/>
              </a:lnSpc>
              <a:buClr>
                <a:srgbClr val="333399"/>
              </a:buClr>
              <a:buFont typeface="Arial"/>
              <a:buChar char="•"/>
            </a:pPr>
            <a:r>
              <a:rPr lang="ru-RU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прогноз космической погоды на основе наземных измерений космических лучей.</a:t>
            </a:r>
            <a:endParaRPr lang="ru-RU" spc="-1" dirty="0" smtClean="0"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216000" indent="471240" algn="just">
              <a:lnSpc>
                <a:spcPct val="100000"/>
              </a:lnSpc>
              <a:buClr>
                <a:srgbClr val="333399"/>
              </a:buClr>
              <a:buFont typeface="Arial"/>
              <a:buChar char="•"/>
            </a:pPr>
            <a:endParaRPr lang="ru-RU" spc="-1" dirty="0" smtClean="0"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12" name="Rectangle 5"/>
          <p:cNvSpPr>
            <a:spLocks noChangeArrowheads="1"/>
          </p:cNvSpPr>
          <p:nvPr/>
        </p:nvSpPr>
        <p:spPr bwMode="auto">
          <a:xfrm>
            <a:off x="296428" y="188914"/>
            <a:ext cx="73704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ПРИРОДА ФЛУКТУАЦИЙ ИНТЕНСИВНОСТИ КОСМИЧЕСКИХ 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ЛУЧЕЙ: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114" name="Text Box 9"/>
          <p:cNvSpPr txBox="1">
            <a:spLocks noChangeArrowheads="1"/>
          </p:cNvSpPr>
          <p:nvPr/>
        </p:nvSpPr>
        <p:spPr bwMode="auto">
          <a:xfrm>
            <a:off x="357158" y="857232"/>
            <a:ext cx="74369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Установлена связь флуктуаций КЛ с быстрыми магнитозвуковыми волнами в СВ:  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115" name="Line 22"/>
          <p:cNvSpPr>
            <a:spLocks noChangeShapeType="1"/>
          </p:cNvSpPr>
          <p:nvPr/>
        </p:nvSpPr>
        <p:spPr bwMode="auto">
          <a:xfrm>
            <a:off x="1322612" y="50133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116" name="Line 41"/>
          <p:cNvSpPr>
            <a:spLocks noChangeShapeType="1"/>
          </p:cNvSpPr>
          <p:nvPr/>
        </p:nvSpPr>
        <p:spPr bwMode="auto">
          <a:xfrm>
            <a:off x="674997" y="4292600"/>
            <a:ext cx="0" cy="2160588"/>
          </a:xfrm>
          <a:prstGeom prst="line">
            <a:avLst/>
          </a:prstGeom>
          <a:noFill/>
          <a:ln w="5143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117" name="Line 42"/>
          <p:cNvSpPr>
            <a:spLocks noChangeShapeType="1"/>
          </p:cNvSpPr>
          <p:nvPr/>
        </p:nvSpPr>
        <p:spPr bwMode="auto">
          <a:xfrm>
            <a:off x="1052375" y="4292600"/>
            <a:ext cx="0" cy="2160588"/>
          </a:xfrm>
          <a:prstGeom prst="line">
            <a:avLst/>
          </a:prstGeom>
          <a:noFill/>
          <a:ln w="4953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118" name="Line 43"/>
          <p:cNvSpPr>
            <a:spLocks noChangeShapeType="1"/>
          </p:cNvSpPr>
          <p:nvPr/>
        </p:nvSpPr>
        <p:spPr bwMode="auto">
          <a:xfrm>
            <a:off x="1430945" y="4292600"/>
            <a:ext cx="0" cy="2160588"/>
          </a:xfrm>
          <a:prstGeom prst="line">
            <a:avLst/>
          </a:prstGeom>
          <a:noFill/>
          <a:ln w="5143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119" name="Line 44"/>
          <p:cNvSpPr>
            <a:spLocks noChangeShapeType="1"/>
          </p:cNvSpPr>
          <p:nvPr/>
        </p:nvSpPr>
        <p:spPr bwMode="auto">
          <a:xfrm>
            <a:off x="1808324" y="4292600"/>
            <a:ext cx="0" cy="2160588"/>
          </a:xfrm>
          <a:prstGeom prst="line">
            <a:avLst/>
          </a:prstGeom>
          <a:noFill/>
          <a:ln w="4953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120" name="Text Box 45"/>
          <p:cNvSpPr txBox="1">
            <a:spLocks noChangeArrowheads="1"/>
          </p:cNvSpPr>
          <p:nvPr/>
        </p:nvSpPr>
        <p:spPr bwMode="auto">
          <a:xfrm>
            <a:off x="90476" y="3860801"/>
            <a:ext cx="2484655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1" dirty="0">
                <a:solidFill>
                  <a:srgbClr val="333399"/>
                </a:solidFill>
              </a:rPr>
              <a:t>     Max </a:t>
            </a:r>
            <a:r>
              <a:rPr lang="en-US" sz="1600" b="1" i="1" dirty="0">
                <a:solidFill>
                  <a:srgbClr val="333399"/>
                </a:solidFill>
              </a:rPr>
              <a:t>B</a:t>
            </a:r>
            <a:r>
              <a:rPr lang="en-US" sz="1600" b="1" dirty="0">
                <a:solidFill>
                  <a:srgbClr val="333399"/>
                </a:solidFill>
              </a:rPr>
              <a:t>, </a:t>
            </a:r>
            <a:r>
              <a:rPr lang="en-US" sz="1600" b="1" i="1" dirty="0">
                <a:solidFill>
                  <a:srgbClr val="333399"/>
                </a:solidFill>
              </a:rPr>
              <a:t>I</a:t>
            </a:r>
            <a:r>
              <a:rPr lang="ru-RU" sz="1600" b="1" baseline="-25000" dirty="0">
                <a:solidFill>
                  <a:srgbClr val="333399"/>
                </a:solidFill>
              </a:rPr>
              <a:t>КЛ</a:t>
            </a:r>
            <a:r>
              <a:rPr lang="en-US" sz="1600" b="1" baseline="-25000" dirty="0">
                <a:solidFill>
                  <a:srgbClr val="333399"/>
                </a:solidFill>
              </a:rPr>
              <a:t>    </a:t>
            </a:r>
            <a:r>
              <a:rPr lang="en-US" sz="1600" b="1" baseline="-25000" dirty="0" smtClean="0">
                <a:solidFill>
                  <a:srgbClr val="333399"/>
                </a:solidFill>
              </a:rPr>
              <a:t>         </a:t>
            </a:r>
            <a:r>
              <a:rPr lang="en-US" sz="1600" b="1" dirty="0">
                <a:solidFill>
                  <a:srgbClr val="333399"/>
                </a:solidFill>
              </a:rPr>
              <a:t>Min </a:t>
            </a:r>
            <a:r>
              <a:rPr lang="en-US" sz="1600" b="1" i="1" dirty="0">
                <a:solidFill>
                  <a:srgbClr val="333399"/>
                </a:solidFill>
              </a:rPr>
              <a:t>B</a:t>
            </a:r>
            <a:r>
              <a:rPr lang="en-US" sz="1600" b="1" dirty="0">
                <a:solidFill>
                  <a:srgbClr val="333399"/>
                </a:solidFill>
              </a:rPr>
              <a:t>, </a:t>
            </a:r>
            <a:r>
              <a:rPr lang="en-US" sz="1600" b="1" i="1" dirty="0">
                <a:solidFill>
                  <a:srgbClr val="333399"/>
                </a:solidFill>
              </a:rPr>
              <a:t>I</a:t>
            </a:r>
            <a:r>
              <a:rPr lang="ru-RU" sz="1600" b="1" baseline="-25000" dirty="0">
                <a:solidFill>
                  <a:srgbClr val="333399"/>
                </a:solidFill>
              </a:rPr>
              <a:t>КЛ</a:t>
            </a:r>
          </a:p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</a:pPr>
            <a:endParaRPr lang="ru-RU" sz="1600" b="1" baseline="-25000" dirty="0">
              <a:solidFill>
                <a:srgbClr val="333399"/>
              </a:solidFill>
            </a:endParaRPr>
          </a:p>
        </p:txBody>
      </p:sp>
      <p:sp>
        <p:nvSpPr>
          <p:cNvPr id="46122" name="AutoShape 47"/>
          <p:cNvSpPr>
            <a:spLocks noChangeArrowheads="1"/>
          </p:cNvSpPr>
          <p:nvPr/>
        </p:nvSpPr>
        <p:spPr bwMode="auto">
          <a:xfrm>
            <a:off x="2024990" y="5084763"/>
            <a:ext cx="594044" cy="360362"/>
          </a:xfrm>
          <a:prstGeom prst="rightArrow">
            <a:avLst>
              <a:gd name="adj1" fmla="val 50000"/>
              <a:gd name="adj2" fmla="val 54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46123" name="Text Box 48"/>
          <p:cNvSpPr txBox="1">
            <a:spLocks noChangeArrowheads="1"/>
          </p:cNvSpPr>
          <p:nvPr/>
        </p:nvSpPr>
        <p:spPr bwMode="auto">
          <a:xfrm>
            <a:off x="2141656" y="4724401"/>
            <a:ext cx="335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b="1" dirty="0" smtClean="0">
                <a:solidFill>
                  <a:srgbClr val="333399"/>
                </a:solidFill>
              </a:rPr>
              <a:t>U</a:t>
            </a:r>
            <a:endParaRPr lang="ru-RU" b="1" dirty="0">
              <a:solidFill>
                <a:srgbClr val="333399"/>
              </a:solidFill>
            </a:endParaRPr>
          </a:p>
        </p:txBody>
      </p:sp>
      <p:sp>
        <p:nvSpPr>
          <p:cNvPr id="46124" name="Text Box 49"/>
          <p:cNvSpPr txBox="1">
            <a:spLocks noChangeArrowheads="1"/>
          </p:cNvSpPr>
          <p:nvPr/>
        </p:nvSpPr>
        <p:spPr bwMode="auto">
          <a:xfrm>
            <a:off x="1116661" y="6491288"/>
            <a:ext cx="2968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l-GR" b="1">
                <a:solidFill>
                  <a:srgbClr val="333399"/>
                </a:solidFill>
                <a:cs typeface="Arial" pitchFamily="34" charset="0"/>
              </a:rPr>
              <a:t>λ</a:t>
            </a:r>
          </a:p>
        </p:txBody>
      </p:sp>
      <p:sp>
        <p:nvSpPr>
          <p:cNvPr id="46125" name="Text Box 50"/>
          <p:cNvSpPr txBox="1">
            <a:spLocks noChangeArrowheads="1"/>
          </p:cNvSpPr>
          <p:nvPr/>
        </p:nvSpPr>
        <p:spPr bwMode="auto">
          <a:xfrm>
            <a:off x="2790461" y="4960938"/>
            <a:ext cx="5561876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ru-RU" b="1" dirty="0">
                <a:solidFill>
                  <a:srgbClr val="0033CC"/>
                </a:solidFill>
              </a:rPr>
              <a:t>Неподвижный наблюдатель «видит» флуктуации КЛ с периодом </a:t>
            </a:r>
            <a:r>
              <a:rPr lang="en-US" b="1" dirty="0" smtClean="0">
                <a:solidFill>
                  <a:srgbClr val="0033CC"/>
                </a:solidFill>
              </a:rPr>
              <a:t>T=1/</a:t>
            </a:r>
            <a:r>
              <a:rPr lang="el-GR" b="1" i="1" dirty="0" smtClean="0">
                <a:solidFill>
                  <a:srgbClr val="0033CC"/>
                </a:solidFill>
              </a:rPr>
              <a:t>ν</a:t>
            </a:r>
            <a:r>
              <a:rPr lang="ru-RU" b="1" dirty="0" smtClean="0">
                <a:solidFill>
                  <a:srgbClr val="0033CC"/>
                </a:solidFill>
              </a:rPr>
              <a:t> </a:t>
            </a:r>
            <a:r>
              <a:rPr lang="en-US" b="1" dirty="0" smtClean="0">
                <a:solidFill>
                  <a:srgbClr val="0033CC"/>
                </a:solidFill>
              </a:rPr>
              <a:t>= </a:t>
            </a:r>
            <a:r>
              <a:rPr lang="el-GR" b="1" dirty="0" smtClean="0">
                <a:solidFill>
                  <a:srgbClr val="0033CC"/>
                </a:solidFill>
                <a:cs typeface="Arial" pitchFamily="34" charset="0"/>
              </a:rPr>
              <a:t>λ</a:t>
            </a:r>
            <a:r>
              <a:rPr lang="ru-RU" b="1" dirty="0" smtClean="0">
                <a:solidFill>
                  <a:srgbClr val="0033CC"/>
                </a:solidFill>
                <a:cs typeface="Arial" pitchFamily="34" charset="0"/>
              </a:rPr>
              <a:t> </a:t>
            </a:r>
            <a:r>
              <a:rPr lang="en-US" b="1" dirty="0">
                <a:solidFill>
                  <a:srgbClr val="0033CC"/>
                </a:solidFill>
                <a:cs typeface="Arial" pitchFamily="34" charset="0"/>
              </a:rPr>
              <a:t>/</a:t>
            </a:r>
            <a:r>
              <a:rPr lang="ru-RU" b="1" dirty="0">
                <a:solidFill>
                  <a:srgbClr val="0033CC"/>
                </a:solidFill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33CC"/>
                </a:solidFill>
                <a:cs typeface="Arial" pitchFamily="34" charset="0"/>
              </a:rPr>
              <a:t>U</a:t>
            </a:r>
            <a:endParaRPr lang="el-GR" b="1" dirty="0">
              <a:solidFill>
                <a:srgbClr val="0033CC"/>
              </a:solidFill>
              <a:cs typeface="Arial" pitchFamily="34" charset="0"/>
            </a:endParaRPr>
          </a:p>
        </p:txBody>
      </p:sp>
      <p:sp>
        <p:nvSpPr>
          <p:cNvPr id="46126" name="Text Box 51"/>
          <p:cNvSpPr txBox="1">
            <a:spLocks noChangeArrowheads="1"/>
          </p:cNvSpPr>
          <p:nvPr/>
        </p:nvSpPr>
        <p:spPr bwMode="auto">
          <a:xfrm>
            <a:off x="4223787" y="119697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</a:pPr>
            <a:endParaRPr lang="ru-RU" b="1">
              <a:solidFill>
                <a:srgbClr val="000000"/>
              </a:solidFill>
            </a:endParaRPr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571472" y="1285860"/>
          <a:ext cx="6976290" cy="1143008"/>
        </p:xfrm>
        <a:graphic>
          <a:graphicData uri="http://schemas.openxmlformats.org/presentationml/2006/ole">
            <p:oleObj spid="_x0000_s36868" r:id="rId3" imgW="4495680" imgH="736560" progId="">
              <p:embed/>
            </p:oleObj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3071802" y="5857892"/>
            <a:ext cx="53578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400" b="1" i="1" dirty="0" err="1" smtClean="0">
                <a:latin typeface="Times New Roman" pitchFamily="18" charset="0"/>
                <a:cs typeface="Times New Roman" pitchFamily="18" charset="0"/>
              </a:rPr>
              <a:t>Бережко</a:t>
            </a:r>
            <a:r>
              <a:rPr lang="ru-RU" altLang="ru-RU" sz="1400" b="1" i="1" dirty="0" smtClean="0">
                <a:latin typeface="Times New Roman" pitchFamily="18" charset="0"/>
                <a:cs typeface="Times New Roman" pitchFamily="18" charset="0"/>
              </a:rPr>
              <a:t> и Стародубцев</a:t>
            </a:r>
            <a:r>
              <a:rPr lang="en-US" altLang="ru-RU" sz="1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400" i="1" dirty="0" err="1" smtClean="0">
                <a:latin typeface="Times New Roman" pitchFamily="18" charset="0"/>
                <a:cs typeface="Times New Roman" pitchFamily="18" charset="0"/>
              </a:rPr>
              <a:t>Изв</a:t>
            </a:r>
            <a:r>
              <a:rPr lang="ru-RU" altLang="ru-RU" sz="1400" i="1" dirty="0" smtClean="0">
                <a:latin typeface="Times New Roman" pitchFamily="18" charset="0"/>
                <a:cs typeface="Times New Roman" pitchFamily="18" charset="0"/>
              </a:rPr>
              <a:t>. АН СССР, сер. </a:t>
            </a:r>
            <a:r>
              <a:rPr lang="ru-RU" altLang="ru-RU" sz="1400" i="1" dirty="0" err="1" smtClean="0">
                <a:latin typeface="Times New Roman" pitchFamily="18" charset="0"/>
                <a:cs typeface="Times New Roman" pitchFamily="18" charset="0"/>
              </a:rPr>
              <a:t>физич</a:t>
            </a:r>
            <a:r>
              <a:rPr lang="ru-RU" altLang="ru-RU" sz="1400" i="1" dirty="0" smtClean="0">
                <a:latin typeface="Times New Roman" pitchFamily="18" charset="0"/>
                <a:cs typeface="Times New Roman" pitchFamily="18" charset="0"/>
              </a:rPr>
              <a:t>.,</a:t>
            </a:r>
            <a:r>
              <a:rPr lang="en-US" altLang="ru-RU" sz="1400" i="1" dirty="0" smtClean="0">
                <a:latin typeface="Times New Roman" pitchFamily="18" charset="0"/>
                <a:cs typeface="Times New Roman" pitchFamily="18" charset="0"/>
              </a:rPr>
              <a:t> 19</a:t>
            </a:r>
            <a:r>
              <a:rPr lang="ru-RU" altLang="ru-RU" sz="1400" i="1" dirty="0" smtClean="0">
                <a:latin typeface="Times New Roman" pitchFamily="18" charset="0"/>
                <a:cs typeface="Times New Roman" pitchFamily="18" charset="0"/>
              </a:rPr>
              <a:t>88)</a:t>
            </a:r>
            <a:endParaRPr lang="ru-RU" alt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ykt-tix_NM-5min-spaceweather_real_time-model2-07-10-2024-PRE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6" y="976318"/>
            <a:ext cx="4048125" cy="3238500"/>
          </a:xfrm>
          <a:prstGeom prst="rect">
            <a:avLst/>
          </a:prstGeom>
        </p:spPr>
      </p:pic>
      <p:pic>
        <p:nvPicPr>
          <p:cNvPr id="3" name="Рисунок 2" descr="ykt-MUON-SMUON-5min-spaceweather_real_time-model2-07-10-2024-PR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976318"/>
            <a:ext cx="4048125" cy="3238500"/>
          </a:xfrm>
          <a:prstGeom prst="rect">
            <a:avLst/>
          </a:prstGeom>
        </p:spPr>
      </p:pic>
      <p:pic>
        <p:nvPicPr>
          <p:cNvPr id="4" name="Рисунок 3" descr="dst-07-10-2024-PR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4357694"/>
            <a:ext cx="7048500" cy="21431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1472" y="571480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NMs:	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b="1" baseline="-25000" dirty="0" smtClean="0">
                <a:solidFill>
                  <a:srgbClr val="FF0000"/>
                </a:solidFill>
              </a:rPr>
              <a:t>эфф</a:t>
            </a:r>
            <a:r>
              <a:rPr lang="ru-RU" b="1" dirty="0" smtClean="0">
                <a:solidFill>
                  <a:srgbClr val="FF0000"/>
                </a:solidFill>
              </a:rPr>
              <a:t>=13 ГэВ</a:t>
            </a:r>
            <a:r>
              <a:rPr lang="en-US" b="1" dirty="0" smtClean="0">
                <a:solidFill>
                  <a:srgbClr val="FF0000"/>
                </a:solidFill>
              </a:rPr>
              <a:t>                                              MT0s:	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b="1" baseline="-25000" dirty="0" smtClean="0">
                <a:solidFill>
                  <a:srgbClr val="FF0000"/>
                </a:solidFill>
              </a:rPr>
              <a:t>эфф</a:t>
            </a:r>
            <a:r>
              <a:rPr lang="ru-RU" b="1" dirty="0" smtClean="0">
                <a:solidFill>
                  <a:srgbClr val="FF0000"/>
                </a:solidFill>
              </a:rPr>
              <a:t>=35 ГэВ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7620" y="214290"/>
            <a:ext cx="5209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latin typeface="Times New Roman" pitchFamily="18" charset="0"/>
                <a:cs typeface="Times New Roman" pitchFamily="18" charset="0"/>
                <a:hlinkClick r:id="rId5"/>
              </a:rPr>
              <a:t>(https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  <a:hlinkClick r:id="rId5"/>
              </a:rPr>
              <a:t>://www.ysn.ru/~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  <a:hlinkClick r:id="rId5"/>
              </a:rPr>
              <a:t>starodub/CosmicRayFluctuations/index.html)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214290"/>
            <a:ext cx="32637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Флуктуации интенсивности КЛ:</a:t>
            </a:r>
            <a:endParaRPr lang="ru-RU" sz="1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6286520"/>
            <a:ext cx="24160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i="1" dirty="0" smtClean="0">
                <a:latin typeface="Times New Roman" pitchFamily="18" charset="0"/>
                <a:cs typeface="Times New Roman" pitchFamily="18" charset="0"/>
                <a:hlinkClick r:id="rId6"/>
              </a:rPr>
              <a:t>(h</a:t>
            </a:r>
            <a:r>
              <a:rPr lang="ru-RU" altLang="zh-CN" sz="1400" b="1" i="1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ttp</a:t>
            </a:r>
            <a:r>
              <a:rPr lang="ru-RU" altLang="zh-CN" sz="1400" b="1" i="1" dirty="0" smtClean="0">
                <a:latin typeface="Times New Roman" pitchFamily="18" charset="0"/>
                <a:cs typeface="Times New Roman" pitchFamily="18" charset="0"/>
                <a:hlinkClick r:id="rId6"/>
              </a:rPr>
              <a:t>://</a:t>
            </a:r>
            <a:r>
              <a:rPr lang="ru-RU" altLang="zh-CN" sz="1400" b="1" i="1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wdc.kugi.kyoto-u.ac.j</a:t>
            </a:r>
            <a:r>
              <a:rPr lang="en-US" altLang="zh-CN" sz="1400" b="1" i="1" dirty="0" smtClean="0">
                <a:latin typeface="Times New Roman" pitchFamily="18" charset="0"/>
                <a:cs typeface="Times New Roman" pitchFamily="18" charset="0"/>
                <a:hlinkClick r:id="rId6"/>
              </a:rPr>
              <a:t>p)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285728"/>
            <a:ext cx="8358245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Заключение: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Фундаментальные исследования: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установлена связь вариаций интенсивности КЛ с турбулентностью СВ на временных масштабах от минут до десятков лет; получены доказательства генерации СКЛ на фронтах УВ в нижней короне Солнца; во время грозовых явлений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установлена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связь всплесков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сверхтепловых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нейтронов атмосферного происхождения с приземным электрическим полем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условии наблюдения отрицательных молниевых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разрядов.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Прикладные исследования: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2000 г. в ИКФИА СО РАН в режиме реального времени реализован непрерывный мониторинг космической погоды на основе наземной регистрации КЛ. Для этого используются данные регистрации мировой сети станций КЛ, включая станции Якутск и Тикси. 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настоящее время в целях выработки прогноза в режиме реального времени с использованием установленных свойств анизотропии и флуктуаций КЛ применяются методы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глобальной съемки, гармонического и спектрального анализа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Для их корректного применения рассчитаны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множественность генерации мюонов в атмосфере Земли; диаграммы направленности детекторов КЛ; коэффициенты связи; траектории КЛ в магнитосфере Земли; приемные векторы и конуса приема для всех станций мировой сети.</a:t>
            </a:r>
            <a:endParaRPr lang="en-US" sz="1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Достоверность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краткосрочного (1-2 суток) прогноза геомагнитных бурь, характеризующимися значением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Dst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-50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нТл, на основе наземных измерений интенсивности КЛ составляет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около 80%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целях мониторинга пожароопасной обстановки в 2022 г. впервые на территории Якутии развернута сеть из 6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грозопеленгаторов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Поступающая в режиме реального времени информация с 2024г. оперативно используется ГАУ РС(Я)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Якутлесресурс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(Министерство экологии, природопользования и лесного хозяйства Республики Саха (Якутия))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при обеспечении пожарной безопасности в лесах в наземной зоне ответственности, тушении лесных пожаров и проведении лесохозяйственных работ на территории центральной Якутии.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3" descr="ходод -7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761"/>
            <a:ext cx="9144000" cy="51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489600" y="5243591"/>
            <a:ext cx="822672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150520" algn="l"/>
              </a:tabLst>
            </a:pPr>
            <a:r>
              <a:rPr lang="ru-RU" sz="4000" b="1" i="1" dirty="0">
                <a:solidFill>
                  <a:srgbClr val="FF00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214282" y="285728"/>
            <a:ext cx="8715436" cy="45264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FF33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Некоторые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факты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Clr>
                <a:srgbClr val="FF33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600" dirty="0">
              <a:latin typeface="Times New Roman" pitchFamily="18" charset="0"/>
              <a:ea typeface="DejaVu Sans" charset="0"/>
              <a:cs typeface="Times New Roman" pitchFamily="18" charset="0"/>
            </a:endParaRPr>
          </a:p>
          <a:p>
            <a:pPr>
              <a:buClr>
                <a:srgbClr val="FF33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настоящее время значительная часть углеводородного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сырья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добывается в районах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Крайнего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Севера, откуда оно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транспортируется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помощью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протяженных магистральных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трубопроводов.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33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33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районах Крайнего Севера существуют протяженные магистральные ЛЭП от ГРЭС и ТЭЦ, которые работают на углеводородном топливе. </a:t>
            </a:r>
          </a:p>
          <a:p>
            <a:pPr>
              <a:buClr>
                <a:srgbClr val="FF33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33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практике эксплуатации сверхдальних транспортных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артерий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(Россия, Скандинавия, Канада, США)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известны случаи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тяжелых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аварий и катастроф,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приводящих к взрывам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газо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dirty="0">
                <a:latin typeface="Times New Roman" pitchFamily="18" charset="0"/>
                <a:ea typeface="DejaVu Sans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нефтепроводах и выходу из строя ЛЭП.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Имеются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прямые доказательства связи таких аварий с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изменениями космической погоды, в частности, с интенсивными </a:t>
            </a:r>
            <a:r>
              <a:rPr lang="ru-RU" sz="1600" dirty="0">
                <a:latin typeface="Times New Roman" pitchFamily="18" charset="0"/>
                <a:ea typeface="DejaVu Sans" charset="0"/>
                <a:cs typeface="Times New Roman" pitchFamily="18" charset="0"/>
              </a:rPr>
              <a:t>гео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магнитными бурями.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33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600" dirty="0" smtClean="0">
              <a:latin typeface="Times New Roman" pitchFamily="18" charset="0"/>
              <a:ea typeface="DejaVu Sans" charset="0"/>
              <a:cs typeface="Times New Roman" pitchFamily="18" charset="0"/>
            </a:endParaRPr>
          </a:p>
          <a:p>
            <a:pPr>
              <a:buClr>
                <a:srgbClr val="FF33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 smtClean="0">
                <a:latin typeface="Times New Roman" pitchFamily="18" charset="0"/>
                <a:ea typeface="DejaVu Sans" charset="0"/>
                <a:cs typeface="Times New Roman" pitchFamily="18" charset="0"/>
              </a:rPr>
              <a:t>Геомагнитные эффекты на технологические системы наблюдают</a:t>
            </a:r>
            <a:r>
              <a:rPr lang="en-US" sz="1600" dirty="0" smtClean="0">
                <a:latin typeface="Times New Roman" pitchFamily="18" charset="0"/>
                <a:ea typeface="DejaVu Sans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DejaVu Sans" charset="0"/>
                <a:cs typeface="Times New Roman" pitchFamily="18" charset="0"/>
              </a:rPr>
              <a:t>с 1847 г.</a:t>
            </a:r>
            <a:r>
              <a:rPr lang="en-US" sz="16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Clr>
                <a:srgbClr val="FF33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33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Важно: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Особенно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подвержены авариям те участки трубопроводов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ЛЭП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которые находятся в зоне многолетней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мерзлоты по</a:t>
            </a:r>
            <a:r>
              <a:rPr lang="ru-RU" sz="1600" dirty="0" smtClean="0">
                <a:latin typeface="Times New Roman" pitchFamily="18" charset="0"/>
                <a:ea typeface="DejaVu Sans" charset="0"/>
                <a:cs typeface="Times New Roman" pitchFamily="18" charset="0"/>
              </a:rPr>
              <a:t> причине невозможности создания надежного заземления.</a:t>
            </a:r>
            <a:endParaRPr lang="ru-RU" sz="1600" dirty="0">
              <a:latin typeface="Times New Roman" pitchFamily="18" charset="0"/>
              <a:ea typeface="DejaVu Sans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438400" y="152400"/>
            <a:ext cx="32146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588" y="114300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-377825" y="1349375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571744"/>
            <a:ext cx="2822575" cy="2320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214282" y="142852"/>
            <a:ext cx="8572560" cy="224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dirty="0">
                <a:latin typeface="Times New Roman" pitchFamily="18" charset="0"/>
                <a:ea typeface="DejaVu Sans" charset="0"/>
                <a:cs typeface="Times New Roman" pitchFamily="18" charset="0"/>
              </a:rPr>
              <a:t>Сильнейшие магнитные бури в марте 1989 </a:t>
            </a:r>
            <a:r>
              <a:rPr lang="ru-RU" sz="1400" dirty="0" smtClean="0">
                <a:latin typeface="Times New Roman" pitchFamily="18" charset="0"/>
                <a:ea typeface="DejaVu Sans" charset="0"/>
                <a:cs typeface="Times New Roman" pitchFamily="18" charset="0"/>
              </a:rPr>
              <a:t>г. </a:t>
            </a:r>
            <a:r>
              <a:rPr lang="ru-RU" sz="1400" dirty="0">
                <a:latin typeface="Times New Roman" pitchFamily="18" charset="0"/>
                <a:ea typeface="DejaVu Sans" charset="0"/>
                <a:cs typeface="Times New Roman" pitchFamily="18" charset="0"/>
              </a:rPr>
              <a:t>и августе 1972 </a:t>
            </a:r>
            <a:r>
              <a:rPr lang="ru-RU" sz="1400" dirty="0" smtClean="0">
                <a:latin typeface="Times New Roman" pitchFamily="18" charset="0"/>
                <a:ea typeface="DejaVu Sans" charset="0"/>
                <a:cs typeface="Times New Roman" pitchFamily="18" charset="0"/>
              </a:rPr>
              <a:t>г. </a:t>
            </a:r>
            <a:r>
              <a:rPr lang="ru-RU" sz="1400" dirty="0">
                <a:latin typeface="Times New Roman" pitchFamily="18" charset="0"/>
                <a:ea typeface="DejaVu Sans" charset="0"/>
                <a:cs typeface="Times New Roman" pitchFamily="18" charset="0"/>
              </a:rPr>
              <a:t>вывели из строя </a:t>
            </a:r>
            <a:br>
              <a:rPr lang="ru-RU" sz="1400" dirty="0">
                <a:latin typeface="Times New Roman" pitchFamily="18" charset="0"/>
                <a:ea typeface="DejaVu Sans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ea typeface="DejaVu Sans" charset="0"/>
                <a:cs typeface="Times New Roman" pitchFamily="18" charset="0"/>
              </a:rPr>
              <a:t>электростанции на севере Канады, в результате чего население городов осталось без </a:t>
            </a:r>
            <a:br>
              <a:rPr lang="ru-RU" sz="1400" dirty="0">
                <a:latin typeface="Times New Roman" pitchFamily="18" charset="0"/>
                <a:ea typeface="DejaVu Sans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ea typeface="DejaVu Sans" charset="0"/>
                <a:cs typeface="Times New Roman" pitchFamily="18" charset="0"/>
              </a:rPr>
              <a:t>электричества на несколько часов. </a:t>
            </a:r>
          </a:p>
          <a:p>
            <a:pPr algn="just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400" dirty="0" smtClean="0">
              <a:latin typeface="Times New Roman" pitchFamily="18" charset="0"/>
              <a:ea typeface="DejaVu Sans" charset="0"/>
              <a:cs typeface="Times New Roman" pitchFamily="18" charset="0"/>
            </a:endParaRPr>
          </a:p>
          <a:p>
            <a:pPr algn="just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Вследствие аварии на электростанциях </a:t>
            </a:r>
            <a:r>
              <a:rPr lang="ru-RU" sz="1400" dirty="0" err="1" smtClean="0">
                <a:solidFill>
                  <a:srgbClr val="0070C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гидрокаскада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 в провинции Квебек (Канада) после магнитной бури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13 марта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1989 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г.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6 000 000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людей на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9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 часов остались без электроэнергии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400" dirty="0" smtClean="0">
              <a:solidFill>
                <a:srgbClr val="FF0000"/>
              </a:solidFill>
              <a:latin typeface="Times New Roman" pitchFamily="18" charset="0"/>
              <a:ea typeface="DejaVu Sans" charset="0"/>
              <a:cs typeface="Times New Roman" pitchFamily="18" charset="0"/>
            </a:endParaRPr>
          </a:p>
          <a:p>
            <a:pPr algn="just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Материальные 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потери вследствие этого составили около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$ 13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00 </a:t>
            </a:r>
            <a:r>
              <a:rPr lang="ru-RU" sz="1400" b="1" i="1" dirty="0">
                <a:solidFill>
                  <a:srgbClr val="FF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000</a:t>
            </a: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;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 </a:t>
            </a:r>
            <a:endParaRPr lang="ru-RU" sz="1400" dirty="0" smtClean="0">
              <a:solidFill>
                <a:srgbClr val="FF0000"/>
              </a:solidFill>
              <a:latin typeface="Times New Roman" pitchFamily="18" charset="0"/>
              <a:ea typeface="DejaVu Sans" charset="0"/>
              <a:cs typeface="Times New Roman" pitchFamily="18" charset="0"/>
            </a:endParaRPr>
          </a:p>
          <a:p>
            <a:pPr algn="just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400" dirty="0">
              <a:solidFill>
                <a:srgbClr val="FF0000"/>
              </a:solidFill>
              <a:latin typeface="Times New Roman" pitchFamily="18" charset="0"/>
              <a:ea typeface="DejaVu Sans" charset="0"/>
              <a:cs typeface="Times New Roman" pitchFamily="18" charset="0"/>
            </a:endParaRPr>
          </a:p>
          <a:p>
            <a:pPr algn="just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Ущерб оборудования около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$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 </a:t>
            </a:r>
            <a:r>
              <a:rPr lang="en-US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400" b="1" i="1" dirty="0">
                <a:solidFill>
                  <a:srgbClr val="FF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00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285720" y="5617113"/>
            <a:ext cx="2516884" cy="7408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dirty="0">
                <a:latin typeface="Times New Roman" pitchFamily="18" charset="0"/>
                <a:ea typeface="DejaVu Sans" charset="0"/>
                <a:cs typeface="Times New Roman" pitchFamily="18" charset="0"/>
              </a:rPr>
              <a:t>Общий вид трансформатора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dirty="0">
                <a:latin typeface="Times New Roman" pitchFamily="18" charset="0"/>
                <a:ea typeface="DejaVu Sans" charset="0"/>
                <a:cs typeface="Times New Roman" pitchFamily="18" charset="0"/>
              </a:rPr>
              <a:t>на АЭС </a:t>
            </a:r>
            <a:r>
              <a:rPr lang="ru-RU" sz="1400" dirty="0" err="1" smtClean="0">
                <a:latin typeface="Times New Roman" pitchFamily="18" charset="0"/>
                <a:ea typeface="DejaVu Sans" charset="0"/>
                <a:cs typeface="Times New Roman" pitchFamily="18" charset="0"/>
              </a:rPr>
              <a:t>Салем</a:t>
            </a:r>
            <a:r>
              <a:rPr lang="ru-RU" sz="1400" dirty="0" smtClean="0">
                <a:latin typeface="Times New Roman" pitchFamily="18" charset="0"/>
                <a:ea typeface="DejaVu Sans" charset="0"/>
                <a:cs typeface="Times New Roman" pitchFamily="18" charset="0"/>
              </a:rPr>
              <a:t> (</a:t>
            </a:r>
            <a:r>
              <a:rPr lang="ru-RU" sz="1400" dirty="0" err="1" smtClean="0">
                <a:latin typeface="Times New Roman" pitchFamily="18" charset="0"/>
                <a:ea typeface="DejaVu Sans" charset="0"/>
                <a:cs typeface="Times New Roman" pitchFamily="18" charset="0"/>
              </a:rPr>
              <a:t>Нью</a:t>
            </a:r>
            <a:r>
              <a:rPr lang="ru-RU" sz="1400" dirty="0" smtClean="0">
                <a:latin typeface="Times New Roman" pitchFamily="18" charset="0"/>
                <a:ea typeface="DejaVu Sans" charset="0"/>
                <a:cs typeface="Times New Roman" pitchFamily="18" charset="0"/>
              </a:rPr>
              <a:t> Джерси,</a:t>
            </a:r>
            <a:endParaRPr lang="ru-RU" sz="1400" dirty="0">
              <a:latin typeface="Times New Roman" pitchFamily="18" charset="0"/>
              <a:ea typeface="DejaVu Sans" charset="0"/>
              <a:cs typeface="Times New Roman" pitchFamily="18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dirty="0" smtClean="0">
                <a:latin typeface="Times New Roman" pitchFamily="18" charset="0"/>
                <a:ea typeface="DejaVu Sans" charset="0"/>
                <a:cs typeface="Times New Roman" pitchFamily="18" charset="0"/>
              </a:rPr>
              <a:t>США)</a:t>
            </a:r>
            <a:r>
              <a:rPr lang="en-US" sz="1400" dirty="0" smtClean="0">
                <a:latin typeface="Times New Roman" pitchFamily="18" charset="0"/>
                <a:ea typeface="DejaVu Sans" charset="0"/>
                <a:cs typeface="Times New Roman" pitchFamily="18" charset="0"/>
              </a:rPr>
              <a:t>.</a:t>
            </a:r>
            <a:endParaRPr lang="en-US" sz="1400" dirty="0">
              <a:latin typeface="Times New Roman" pitchFamily="18" charset="0"/>
              <a:ea typeface="DejaVu Sans" charset="0"/>
              <a:cs typeface="Times New Roman" pitchFamily="18" charset="0"/>
            </a:endParaRP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2857488" y="5072074"/>
            <a:ext cx="3108713" cy="7408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dirty="0" smtClean="0">
                <a:latin typeface="Times New Roman" pitchFamily="18" charset="0"/>
                <a:ea typeface="DejaVu Sans" charset="0"/>
                <a:cs typeface="Times New Roman" pitchFamily="18" charset="0"/>
              </a:rPr>
              <a:t>Вследствие геомагнитных </a:t>
            </a:r>
            <a:r>
              <a:rPr lang="ru-RU" sz="1400" dirty="0">
                <a:latin typeface="Times New Roman" pitchFamily="18" charset="0"/>
                <a:ea typeface="DejaVu Sans" charset="0"/>
                <a:cs typeface="Times New Roman" pitchFamily="18" charset="0"/>
              </a:rPr>
              <a:t>наводок </a:t>
            </a:r>
            <a:br>
              <a:rPr lang="ru-RU" sz="1400" dirty="0">
                <a:latin typeface="Times New Roman" pitchFamily="18" charset="0"/>
                <a:ea typeface="DejaVu Sans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ea typeface="DejaVu Sans" charset="0"/>
                <a:cs typeface="Times New Roman" pitchFamily="18" charset="0"/>
              </a:rPr>
              <a:t>электротока во время геомагнитной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dirty="0" smtClean="0">
                <a:latin typeface="Times New Roman" pitchFamily="18" charset="0"/>
                <a:ea typeface="DejaVu Sans" charset="0"/>
                <a:cs typeface="Times New Roman" pitchFamily="18" charset="0"/>
              </a:rPr>
              <a:t>бури произошло  короткое </a:t>
            </a:r>
            <a:r>
              <a:rPr lang="ru-RU" sz="1400" dirty="0">
                <a:latin typeface="Times New Roman" pitchFamily="18" charset="0"/>
                <a:ea typeface="DejaVu Sans" charset="0"/>
                <a:cs typeface="Times New Roman" pitchFamily="18" charset="0"/>
              </a:rPr>
              <a:t>замыкание.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5857884" y="4929198"/>
            <a:ext cx="2236551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dirty="0">
                <a:latin typeface="Times New Roman" pitchFamily="18" charset="0"/>
                <a:ea typeface="DejaVu Sans" charset="0"/>
                <a:cs typeface="Times New Roman" pitchFamily="18" charset="0"/>
              </a:rPr>
              <a:t>Так выглядят последствия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dirty="0">
                <a:latin typeface="Times New Roman" pitchFamily="18" charset="0"/>
                <a:ea typeface="DejaVu Sans" charset="0"/>
                <a:cs typeface="Times New Roman" pitchFamily="18" charset="0"/>
              </a:rPr>
              <a:t>аварии.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28596" y="2571744"/>
            <a:ext cx="2171688" cy="301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715008" y="2590800"/>
            <a:ext cx="3267901" cy="2195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5715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-14" t="-24" r="-14" b="-24"/>
          <a:stretch>
            <a:fillRect/>
          </a:stretch>
        </p:blipFill>
        <p:spPr bwMode="auto">
          <a:xfrm>
            <a:off x="285720" y="529106"/>
            <a:ext cx="4071966" cy="383773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14282" y="4786322"/>
            <a:ext cx="850112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zh-CN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WenQuanYi Zen Hei Sharp"/>
                <a:cs typeface="Times New Roman" pitchFamily="18" charset="0"/>
              </a:rPr>
              <a:t>Скриншот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WenQuanYi Zen Hei Sharp"/>
                <a:cs typeface="Times New Roman" pitchFamily="18" charset="0"/>
              </a:rPr>
              <a:t> 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WenQuanYi Zen Hei Sharp"/>
                <a:cs typeface="Times New Roman" pitchFamily="18" charset="0"/>
              </a:rPr>
              <a:t>Web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WenQuanYi Zen Hei Sharp"/>
                <a:cs typeface="Times New Roman" pitchFamily="18" charset="0"/>
              </a:rPr>
              <a:t>-страниц баз данных измерений нейтронных мониторов в Якутске и Бухте Тикси, а также </a:t>
            </a:r>
            <a:r>
              <a:rPr kumimoji="0" lang="ru-RU" altLang="zh-CN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WenQuanYi Zen Hei Sharp"/>
                <a:cs typeface="Times New Roman" pitchFamily="18" charset="0"/>
              </a:rPr>
              <a:t>мюонных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WenQuanYi Zen Hei Sharp"/>
                <a:cs typeface="Times New Roman" pitchFamily="18" charset="0"/>
              </a:rPr>
              <a:t> телескопов на газоразрядных </a:t>
            </a:r>
            <a:r>
              <a:rPr lang="ru-RU" altLang="zh-CN" sz="1600" dirty="0" smtClean="0">
                <a:latin typeface="Times New Roman" pitchFamily="18" charset="0"/>
                <a:ea typeface="WenQuanYi Zen Hei Sharp"/>
                <a:cs typeface="Times New Roman" pitchFamily="18" charset="0"/>
              </a:rPr>
              <a:t>СГМ-14 и сцинтилляционных счетчиках СЦ-301 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WenQuanYi Zen Hei Sharp"/>
                <a:cs typeface="Times New Roman" pitchFamily="18" charset="0"/>
              </a:rPr>
              <a:t>Якутского спектрографа космических лучей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WenQuanYi Zen Hei Sharp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ea typeface="WenQuanYi Zen Hei Sharp" charset="0"/>
                <a:cs typeface="Times New Roman" pitchFamily="18" charset="0"/>
              </a:rPr>
              <a:t>Данные регистрации интенсивности КЛ на станциях Якутск и Тикси доступны в режиме реального времени по адресам:</a:t>
            </a:r>
            <a:r>
              <a:rPr lang="en-US" sz="1600" dirty="0" smtClean="0">
                <a:latin typeface="Times New Roman" pitchFamily="18" charset="0"/>
                <a:ea typeface="WenQuanYi Zen Hei Sharp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WenQuanYi Zen Hei Sharp" charset="0"/>
                <a:cs typeface="Times New Roman" pitchFamily="18" charset="0"/>
                <a:hlinkClick r:id="rId3"/>
              </a:rPr>
              <a:t>http</a:t>
            </a:r>
            <a:r>
              <a:rPr lang="en-US" sz="1600" dirty="0" smtClean="0">
                <a:latin typeface="Times New Roman" pitchFamily="18" charset="0"/>
                <a:ea typeface="WenQuanYi Zen Hei Sharp" charset="0"/>
                <a:cs typeface="Times New Roman" pitchFamily="18" charset="0"/>
                <a:hlinkClick r:id="rId3"/>
              </a:rPr>
              <a:t>s</a:t>
            </a:r>
            <a:r>
              <a:rPr lang="ru-RU" sz="1600" dirty="0" smtClean="0">
                <a:latin typeface="Times New Roman" pitchFamily="18" charset="0"/>
                <a:ea typeface="WenQuanYi Zen Hei Sharp" charset="0"/>
                <a:cs typeface="Times New Roman" pitchFamily="18" charset="0"/>
                <a:hlinkClick r:id="rId3"/>
              </a:rPr>
              <a:t>://</a:t>
            </a:r>
            <a:r>
              <a:rPr lang="ru-RU" sz="1600" dirty="0" err="1" smtClean="0">
                <a:latin typeface="Times New Roman" pitchFamily="18" charset="0"/>
                <a:ea typeface="WenQuanYi Zen Hei Sharp" charset="0"/>
                <a:cs typeface="Times New Roman" pitchFamily="18" charset="0"/>
                <a:hlinkClick r:id="rId3"/>
              </a:rPr>
              <a:t>ysn.ru</a:t>
            </a:r>
            <a:r>
              <a:rPr lang="ru-RU" sz="1600" dirty="0" smtClean="0">
                <a:latin typeface="Times New Roman" pitchFamily="18" charset="0"/>
                <a:ea typeface="WenQuanYi Zen Hei Sharp" charset="0"/>
                <a:cs typeface="Times New Roman" pitchFamily="18" charset="0"/>
                <a:hlinkClick r:id="rId3"/>
              </a:rPr>
              <a:t>/</a:t>
            </a:r>
            <a:r>
              <a:rPr lang="en-US" sz="1600" dirty="0" err="1" smtClean="0">
                <a:latin typeface="Times New Roman" pitchFamily="18" charset="0"/>
                <a:ea typeface="WenQuanYi Zen Hei Sharp" charset="0"/>
                <a:cs typeface="Times New Roman" pitchFamily="18" charset="0"/>
                <a:hlinkClick r:id="rId3"/>
              </a:rPr>
              <a:t>ipm</a:t>
            </a:r>
            <a:r>
              <a:rPr lang="ru-RU" sz="1600" dirty="0" smtClean="0">
                <a:latin typeface="Times New Roman" pitchFamily="18" charset="0"/>
                <a:ea typeface="WenQuanYi Zen Hei Sharp" charset="0"/>
                <a:cs typeface="Times New Roman" pitchFamily="18" charset="0"/>
              </a:rPr>
              <a:t> и </a:t>
            </a:r>
            <a:r>
              <a:rPr lang="ru-RU" sz="1600" dirty="0" err="1" smtClean="0">
                <a:latin typeface="Times New Roman" pitchFamily="18" charset="0"/>
                <a:ea typeface="WenQuanYi Zen Hei Sharp" charset="0"/>
                <a:cs typeface="Times New Roman" pitchFamily="18" charset="0"/>
                <a:hlinkClick r:id="rId4"/>
              </a:rPr>
              <a:t>http</a:t>
            </a:r>
            <a:r>
              <a:rPr lang="en-US" sz="1600" dirty="0" smtClean="0">
                <a:latin typeface="Times New Roman" pitchFamily="18" charset="0"/>
                <a:ea typeface="WenQuanYi Zen Hei Sharp" charset="0"/>
                <a:cs typeface="Times New Roman" pitchFamily="18" charset="0"/>
                <a:hlinkClick r:id="rId4"/>
              </a:rPr>
              <a:t>s</a:t>
            </a:r>
            <a:r>
              <a:rPr lang="ru-RU" sz="1600" dirty="0" smtClean="0">
                <a:latin typeface="Times New Roman" pitchFamily="18" charset="0"/>
                <a:ea typeface="WenQuanYi Zen Hei Sharp" charset="0"/>
                <a:cs typeface="Times New Roman" pitchFamily="18" charset="0"/>
                <a:hlinkClick r:id="rId4"/>
              </a:rPr>
              <a:t>://</a:t>
            </a:r>
            <a:r>
              <a:rPr lang="ru-RU" sz="1600" dirty="0" err="1" smtClean="0">
                <a:latin typeface="Times New Roman" pitchFamily="18" charset="0"/>
                <a:ea typeface="WenQuanYi Zen Hei Sharp" charset="0"/>
                <a:cs typeface="Times New Roman" pitchFamily="18" charset="0"/>
                <a:hlinkClick r:id="rId4"/>
              </a:rPr>
              <a:t>ysn.ru</a:t>
            </a:r>
            <a:r>
              <a:rPr lang="ru-RU" sz="1600" dirty="0" smtClean="0">
                <a:latin typeface="Times New Roman" pitchFamily="18" charset="0"/>
                <a:ea typeface="WenQuanYi Zen Hei Sharp" charset="0"/>
                <a:cs typeface="Times New Roman" pitchFamily="18" charset="0"/>
                <a:hlinkClick r:id="rId4"/>
              </a:rPr>
              <a:t>/</a:t>
            </a:r>
            <a:r>
              <a:rPr lang="en-US" sz="1600" dirty="0" err="1" smtClean="0">
                <a:latin typeface="Times New Roman" pitchFamily="18" charset="0"/>
                <a:ea typeface="WenQuanYi Zen Hei Sharp" charset="0"/>
                <a:cs typeface="Times New Roman" pitchFamily="18" charset="0"/>
                <a:hlinkClick r:id="rId4"/>
              </a:rPr>
              <a:t>smt</a:t>
            </a:r>
            <a:r>
              <a:rPr lang="ru-RU" sz="1600" dirty="0" smtClean="0">
                <a:latin typeface="Times New Roman" pitchFamily="18" charset="0"/>
                <a:ea typeface="WenQuanYi Zen Hei Sharp" charset="0"/>
                <a:cs typeface="Times New Roman" pitchFamily="18" charset="0"/>
              </a:rPr>
              <a:t>. При этом 1-мин данные измерений нейтронных мониторов в режиме реального времени с 2008 г. передаются в международную БД, расположенную в г. Киль (Германия):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http://www.nmdb.eu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altLang="zh-CN" sz="160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142852"/>
            <a:ext cx="33189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Базы данных  ИКФИА СО РАН по КЛ: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6"/>
          <a:srcRect l="-11" t="-18" r="-11" b="-18"/>
          <a:stretch>
            <a:fillRect/>
          </a:stretch>
        </p:blipFill>
        <p:spPr bwMode="auto">
          <a:xfrm>
            <a:off x="4643438" y="571479"/>
            <a:ext cx="4214842" cy="32875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YKTKTXBY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428604"/>
            <a:ext cx="5751576" cy="32369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662" y="3857628"/>
            <a:ext cx="7572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Приемные конуса нейтронных мониторов, установленных на станциях КЛ Якутск и Бухта Тикси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видетельство НМ Б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357190"/>
            <a:ext cx="3892438" cy="5357826"/>
          </a:xfrm>
          <a:prstGeom prst="rect">
            <a:avLst/>
          </a:prstGeom>
        </p:spPr>
      </p:pic>
      <p:pic>
        <p:nvPicPr>
          <p:cNvPr id="5" name="Рисунок 4" descr="Свидетельство SM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0" y="365776"/>
            <a:ext cx="3886200" cy="5349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3" y="428604"/>
            <a:ext cx="857256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такое космические лучи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КЛ это поток элементарных частиц и ядер химических элементов, приходящих на Землю из мирового пространства (первичное излучение), а также рожденное ими в атмосфере Земли в результате взаимодействия с атомными ядрами (вторичное излучение).</a:t>
            </a:r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физической точки зрения важно, что, как газ, КЛ обладают следующими свойствами:</a:t>
            </a:r>
          </a:p>
          <a:p>
            <a:pPr algn="just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1). плотностью;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2). направленным движением;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3). тензором давления.</a:t>
            </a:r>
          </a:p>
          <a:p>
            <a:pPr algn="just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Важность исследования КЛ определяется:</a:t>
            </a:r>
          </a:p>
          <a:p>
            <a:pPr algn="just"/>
            <a:endParaRPr 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1). тем фактом, что КЛ несут в себе информацию о состоянии большого объема космического пространства и реагируют на изменения космической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погоды и космического климата;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2). КЛ обладают свойствами предсказания космической погоды, которые нужно уметь извлекать из данных наблюдений;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3). необходимостью всесторонних исследований различных проявлений космической погоды в околоземном космическом  пространстве и на Земле;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4). необходимостью создания методов прогноза космической погоды на основе наземных измерений КЛ.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osmic_r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857232"/>
            <a:ext cx="5072098" cy="5072098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1437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Взаимодействие космических лучей с атмосферой: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357158" y="3929066"/>
            <a:ext cx="3071834" cy="7408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just" eaLnBrk="0">
              <a:lnSpc>
                <a:spcPct val="100000"/>
              </a:lnSpc>
              <a:spcBef>
                <a:spcPts val="1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Мюонные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телескопы на газоразрядных счетчиках СГМ-14, 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S=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3.5 м</a:t>
            </a:r>
            <a:r>
              <a:rPr lang="en-US" sz="1400" b="1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400" b="1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4012" y="0"/>
            <a:ext cx="2174988" cy="2006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349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71546"/>
            <a:ext cx="3093745" cy="2857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349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2071678"/>
            <a:ext cx="1929499" cy="41434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285720" y="188914"/>
            <a:ext cx="6499959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</a:rPr>
              <a:t>Детекторы Якутского спектрографа КЛ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</a:rPr>
              <a:t>(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</a:rPr>
              <a:t>E~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</a:rPr>
              <a:t>2-300 ГэВ):</a:t>
            </a:r>
            <a:endParaRPr lang="en-US" sz="16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endParaRPr lang="ru-RU" sz="800" dirty="0" smtClean="0">
              <a:latin typeface="Times New Roman" pitchFamily="18" charset="0"/>
            </a:endParaRPr>
          </a:p>
        </p:txBody>
      </p:sp>
      <p:pic>
        <p:nvPicPr>
          <p:cNvPr id="63501" name="Picture 4" descr="ris2-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3429000"/>
            <a:ext cx="284403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285720" y="5143512"/>
            <a:ext cx="335758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>
              <a:lnSpc>
                <a:spcPct val="100000"/>
              </a:lnSpc>
              <a:spcBef>
                <a:spcPts val="1500"/>
              </a:spcBef>
            </a:pP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Мюонный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телескоп на сцинтилляционных счетчиках СЦ-301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S=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8 м</a:t>
            </a:r>
            <a:r>
              <a:rPr lang="ru-RU" sz="1400" b="1" i="1" baseline="30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285720" y="6286520"/>
            <a:ext cx="345158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Стародубцев</a:t>
            </a:r>
            <a:r>
              <a:rPr lang="en-US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др.</a:t>
            </a:r>
            <a:r>
              <a:rPr lang="ru-RU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Изв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РАН. Серия физ., 2017</a:t>
            </a:r>
            <a:r>
              <a:rPr lang="ru-RU" sz="1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1" name="Picture 5" descr="100_143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1071546"/>
            <a:ext cx="1604423" cy="160718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571868" y="2681583"/>
            <a:ext cx="2921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Нейтронный монитор 24-NM-64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S=24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400" b="1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530729"/>
            <a:ext cx="2641511" cy="3112585"/>
          </a:xfrm>
          <a:prstGeom prst="rect">
            <a:avLst/>
          </a:prstGeom>
        </p:spPr>
      </p:pic>
      <p:pic>
        <p:nvPicPr>
          <p:cNvPr id="10" name="Рисунок 9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642918"/>
            <a:ext cx="2857520" cy="2640099"/>
          </a:xfrm>
          <a:prstGeom prst="rect">
            <a:avLst/>
          </a:prstGeom>
        </p:spPr>
      </p:pic>
      <p:pic>
        <p:nvPicPr>
          <p:cNvPr id="12" name="Рисунок 11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404" y="4000504"/>
            <a:ext cx="4857752" cy="27543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810" y="5643578"/>
            <a:ext cx="41680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Стародубцев, Григорьев,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Геомагнетизм и аэрономия, 2011;</a:t>
            </a:r>
          </a:p>
          <a:p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Григорьев, Стародубцев,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Изв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. РАН. Серия физ., 2011;</a:t>
            </a:r>
          </a:p>
          <a:p>
            <a:r>
              <a:rPr lang="en-US" sz="1200" b="1" i="1" dirty="0" err="1" smtClean="0">
                <a:latin typeface="Times New Roman" pitchFamily="18" charset="0"/>
                <a:cs typeface="Times New Roman" pitchFamily="18" charset="0"/>
              </a:rPr>
              <a:t>Стародубцев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b="1" i="1" dirty="0" err="1" smtClean="0">
                <a:latin typeface="Times New Roman" pitchFamily="18" charset="0"/>
                <a:cs typeface="Times New Roman" pitchFamily="18" charset="0"/>
              </a:rPr>
              <a:t>Григорьев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Солнечно-земная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физика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 2011;</a:t>
            </a:r>
          </a:p>
          <a:p>
            <a:r>
              <a:rPr lang="ru-RU" altLang="ru-RU" sz="1200" b="1" i="1" dirty="0" smtClean="0">
                <a:latin typeface="Times New Roman" pitchFamily="18" charset="0"/>
                <a:cs typeface="Times New Roman" pitchFamily="18" charset="0"/>
              </a:rPr>
              <a:t>Крымский,…,Стародубцев</a:t>
            </a:r>
            <a:r>
              <a:rPr lang="en-US" altLang="ru-RU" sz="1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Письма в ЖЭТФ,</a:t>
            </a:r>
            <a:r>
              <a:rPr lang="en-US" alt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2013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1200" dirty="0"/>
          </a:p>
        </p:txBody>
      </p:sp>
      <p:pic>
        <p:nvPicPr>
          <p:cNvPr id="8" name="Рисунок 7" descr="JETL76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628075"/>
            <a:ext cx="3127254" cy="33009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91953" y="71414"/>
            <a:ext cx="6909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Модуляция КЛ в гелиосфере с циклами СА: фундаментальные исследования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3929066"/>
            <a:ext cx="286501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Базовая модель модуляции КЛ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гелиосфере. Только 1 свободный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параметр – отношение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k=B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sz="14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868" y="3357562"/>
            <a:ext cx="2534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Спектральные характеристики</a:t>
            </a: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Форбуш-эффектов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29388" y="3477284"/>
            <a:ext cx="2534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Спектральные характеристики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турбулентности ММП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LE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00042"/>
            <a:ext cx="3714776" cy="2422680"/>
          </a:xfrm>
          <a:prstGeom prst="rect">
            <a:avLst/>
          </a:prstGeom>
        </p:spPr>
      </p:pic>
      <p:pic>
        <p:nvPicPr>
          <p:cNvPr id="6" name="Рисунок 5" descr="GLE70-0325U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958921"/>
            <a:ext cx="2286016" cy="23989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5852" y="142852"/>
            <a:ext cx="6723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Генерация космических лучей на Солнце: фундаментальные исследования</a:t>
            </a:r>
            <a:endParaRPr lang="ru-RU" sz="1600" dirty="0" smtClean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0364" y="3857628"/>
            <a:ext cx="278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Крымский, Григорьев, Стародубцев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Письма в ЖЭТФ, 2008;</a:t>
            </a:r>
          </a:p>
          <a:p>
            <a:r>
              <a:rPr lang="en-US" sz="1200" b="1" i="1" dirty="0" err="1" smtClean="0">
                <a:latin typeface="Times New Roman" pitchFamily="18" charset="0"/>
                <a:cs typeface="Times New Roman" pitchFamily="18" charset="0"/>
              </a:rPr>
              <a:t>Крымский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b="1" i="1" dirty="0" err="1" smtClean="0">
                <a:latin typeface="Times New Roman" pitchFamily="18" charset="0"/>
                <a:cs typeface="Times New Roman" pitchFamily="18" charset="0"/>
              </a:rPr>
              <a:t>Григорьев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b="1" i="1" dirty="0" err="1" smtClean="0">
                <a:latin typeface="Times New Roman" pitchFamily="18" charset="0"/>
                <a:cs typeface="Times New Roman" pitchFamily="18" charset="0"/>
              </a:rPr>
              <a:t>Стародубцев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b="1" i="1" dirty="0" err="1" smtClean="0">
                <a:latin typeface="Times New Roman" pitchFamily="18" charset="0"/>
                <a:cs typeface="Times New Roman" pitchFamily="18" charset="0"/>
              </a:rPr>
              <a:t>Танеев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200" dirty="0" smtClean="0"/>
              <a:t>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Письма в ЖЭТФ, 2015;</a:t>
            </a:r>
          </a:p>
          <a:p>
            <a:r>
              <a:rPr lang="en-US" sz="1200" b="1" i="1" dirty="0" err="1" smtClean="0">
                <a:latin typeface="Times New Roman" pitchFamily="18" charset="0"/>
                <a:cs typeface="Times New Roman" pitchFamily="18" charset="0"/>
              </a:rPr>
              <a:t>Танеев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b="1" i="1" dirty="0" err="1" smtClean="0">
                <a:latin typeface="Times New Roman" pitchFamily="18" charset="0"/>
                <a:cs typeface="Times New Roman" pitchFamily="18" charset="0"/>
              </a:rPr>
              <a:t>Стародубцев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b="1" i="1" dirty="0" err="1" smtClean="0">
                <a:latin typeface="Times New Roman" pitchFamily="18" charset="0"/>
                <a:cs typeface="Times New Roman" pitchFamily="18" charset="0"/>
              </a:rPr>
              <a:t>Григорьев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b="1" i="1" dirty="0" err="1" smtClean="0">
                <a:latin typeface="Times New Roman" pitchFamily="18" charset="0"/>
                <a:cs typeface="Times New Roman" pitchFamily="18" charset="0"/>
              </a:rPr>
              <a:t>Бережко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200" dirty="0" smtClean="0"/>
              <a:t>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ЖЭТФ, 2019)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5643578"/>
            <a:ext cx="871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Несмотря на то, что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~30%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станций КЛ из всей мировой сети находятся в России и принадлежат 6 институтам РАН, только в 3 из них (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ИКФИА СО РАН, ИСЗФ СО РАН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ПГИ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на основе своих авторских методик  способны извлекать информацию из данных измерений нейтронных мониторов для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определения энергетических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жесткостных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спектров СКЛ.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7578" y="428604"/>
            <a:ext cx="3090672" cy="4754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9" y="714356"/>
            <a:ext cx="4289807" cy="2714644"/>
          </a:xfrm>
          <a:prstGeom prst="rect">
            <a:avLst/>
          </a:prstGeom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276" y="785794"/>
            <a:ext cx="4922318" cy="34140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69118" y="5681979"/>
            <a:ext cx="5203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Стародубцев и др.,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Письма в ЖЭТФ, 2012</a:t>
            </a:r>
          </a:p>
          <a:p>
            <a:r>
              <a:rPr lang="en-US" sz="1200" b="1" i="1" dirty="0" err="1" smtClean="0">
                <a:latin typeface="Times New Roman" pitchFamily="18" charset="0"/>
                <a:cs typeface="Times New Roman" pitchFamily="18" charset="0"/>
              </a:rPr>
              <a:t>Toropov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b="1" i="1" dirty="0" err="1" smtClean="0">
                <a:latin typeface="Times New Roman" pitchFamily="18" charset="0"/>
                <a:cs typeface="Times New Roman" pitchFamily="18" charset="0"/>
              </a:rPr>
              <a:t>Kozlov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b="1" i="1" dirty="0" err="1" smtClean="0">
                <a:latin typeface="Times New Roman" pitchFamily="18" charset="0"/>
                <a:cs typeface="Times New Roman" pitchFamily="18" charset="0"/>
              </a:rPr>
              <a:t>Mullayarov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b="1" i="1" dirty="0" err="1" smtClean="0">
                <a:latin typeface="Times New Roman" pitchFamily="18" charset="0"/>
                <a:cs typeface="Times New Roman" pitchFamily="18" charset="0"/>
              </a:rPr>
              <a:t>Starodubtsev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Atmosph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 Solar-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Terr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 Phys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., 2013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282" y="142852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ru-RU" sz="16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Установление природы </a:t>
            </a:r>
            <a:r>
              <a:rPr lang="ru-RU" sz="1600" spc="-1" dirty="0" err="1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сверхтепловых</a:t>
            </a:r>
            <a:r>
              <a:rPr lang="ru-RU" sz="16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нейтронов в атмосфере Земли, обусловленных грозовыми и </a:t>
            </a:r>
            <a:r>
              <a:rPr lang="ru-RU" sz="1600" spc="-1" dirty="0" err="1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пурговыми</a:t>
            </a:r>
            <a:r>
              <a:rPr lang="ru-RU" sz="16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явлениями: </a:t>
            </a:r>
            <a:r>
              <a:rPr lang="ru-RU" sz="16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фундаментальные исследования</a:t>
            </a:r>
            <a:endParaRPr lang="ru-RU" sz="1600" dirty="0" smtClean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3429000"/>
            <a:ext cx="40004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Связь между всплесками нейтронов и приземного электрического поля во время молниевых разрядов Якутске. Время регистрации этих всплесков с фотографиями молний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синхронизовано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4332281"/>
            <a:ext cx="4429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Якутске молнии попадают в ТВ-вышку, на гребни сопок или береговую линию. При этом регистрация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сверхтепловых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нейтронов возможна на удалении около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км от места молниевого разряда.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3" y="4714884"/>
            <a:ext cx="35719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Установлено, что всплески нейтронов регистрируются на высоте 1-3 км ниже грозовых облаков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 отрицательных молниевых разрядах.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 этом величина потоков нейтронов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~10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МэВ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составляет величину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4∙10</a:t>
            </a:r>
            <a:r>
              <a:rPr lang="ru-RU" sz="1400" baseline="30000" dirty="0" smtClean="0"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см</a:t>
            </a:r>
            <a:r>
              <a:rPr lang="ru-RU" sz="1400" baseline="30000" dirty="0" smtClean="0"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∙ с</a:t>
            </a:r>
            <a:r>
              <a:rPr lang="ru-RU" sz="14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 порог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напряженности электрического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поля - 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Е= -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∙ м</a:t>
            </a:r>
            <a:r>
              <a:rPr lang="ru-RU" sz="14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3769933" cy="33315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214810" y="142852"/>
            <a:ext cx="49291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 способны вызывать молниевые разряды...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катастрофических лесных пожаров в Якутии в 2021 г. (площадь возгорания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га) уже на следующий год в ИКФИА СО РАН была создана единственная в регионе сеть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грозопеленгаторов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Радиус регистрации молний одним детектором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~300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км. 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качестве примера на рисунке цветом показана среднегодовая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горимость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лесов за период 1984–2016 гг.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844" y="3857628"/>
            <a:ext cx="328614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Внешний вид разработанного в рамках выполнения работ по КНИ-2 (заказчик Правительство Якутии) Интернет-ресурса (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https://ikfia.ysn.ru/data/map2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). Красные точки – очаги активного горения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термоточки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), синие – грозовые разряды (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WWLLN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), чёрные – грозовые разряды зарегистрированные сетью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грозопеленгаторов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ИКФИА СО РАН. Информация представлена по состоянию на 11 июля 2022 г.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/>
          <a:stretch>
            <a:fillRect/>
          </a:stretch>
        </p:blipFill>
        <p:spPr>
          <a:xfrm>
            <a:off x="3571868" y="2500306"/>
            <a:ext cx="5400000" cy="3802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2085</TotalTime>
  <Words>2032</Words>
  <Application>Microsoft Office PowerPoint</Application>
  <PresentationFormat>Экран (4:3)</PresentationFormat>
  <Paragraphs>179</Paragraphs>
  <Slides>28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Тема Office</vt:lpstr>
      <vt:lpstr>Microsoft Equation 3.0</vt:lpstr>
      <vt:lpstr>Космические лучи: фундаментальные и прикладные исследования </vt:lpstr>
      <vt:lpstr>Слайд 2</vt:lpstr>
      <vt:lpstr>Слайд 3</vt:lpstr>
      <vt:lpstr>Взаимодействие космических лучей с атмосферой: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Мировая сеть станций космических лучей (~30 нейтронных мониторов в режиме реального времени ):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Космическая погода и ее прогноз на основе наземных наблюдений космических лучей. </dc:title>
  <dc:creator>starodub</dc:creator>
  <cp:lastModifiedBy>starodub</cp:lastModifiedBy>
  <cp:revision>399</cp:revision>
  <dcterms:created xsi:type="dcterms:W3CDTF">2024-10-02T00:13:15Z</dcterms:created>
  <dcterms:modified xsi:type="dcterms:W3CDTF">2025-03-13T06:26:13Z</dcterms:modified>
</cp:coreProperties>
</file>