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44"/>
  </p:notesMasterIdLst>
  <p:sldIdLst>
    <p:sldId id="256" r:id="rId2"/>
    <p:sldId id="1085" r:id="rId3"/>
    <p:sldId id="1072" r:id="rId4"/>
    <p:sldId id="1074" r:id="rId5"/>
    <p:sldId id="1075" r:id="rId6"/>
    <p:sldId id="1077" r:id="rId7"/>
    <p:sldId id="1128" r:id="rId8"/>
    <p:sldId id="1081" r:id="rId9"/>
    <p:sldId id="1057" r:id="rId10"/>
    <p:sldId id="1088" r:id="rId11"/>
    <p:sldId id="1135" r:id="rId12"/>
    <p:sldId id="1089" r:id="rId13"/>
    <p:sldId id="1084" r:id="rId14"/>
    <p:sldId id="1125" r:id="rId15"/>
    <p:sldId id="1126" r:id="rId16"/>
    <p:sldId id="1133" r:id="rId17"/>
    <p:sldId id="1095" r:id="rId18"/>
    <p:sldId id="1102" r:id="rId19"/>
    <p:sldId id="1105" r:id="rId20"/>
    <p:sldId id="1038" r:id="rId21"/>
    <p:sldId id="1041" r:id="rId22"/>
    <p:sldId id="1127" r:id="rId23"/>
    <p:sldId id="1119" r:id="rId24"/>
    <p:sldId id="1138" r:id="rId25"/>
    <p:sldId id="1137" r:id="rId26"/>
    <p:sldId id="1139" r:id="rId27"/>
    <p:sldId id="1113" r:id="rId28"/>
    <p:sldId id="1073" r:id="rId29"/>
    <p:sldId id="1110" r:id="rId30"/>
    <p:sldId id="1109" r:id="rId31"/>
    <p:sldId id="1114" r:id="rId32"/>
    <p:sldId id="1115" r:id="rId33"/>
    <p:sldId id="1129" r:id="rId34"/>
    <p:sldId id="1112" r:id="rId35"/>
    <p:sldId id="1117" r:id="rId36"/>
    <p:sldId id="1111" r:id="rId37"/>
    <p:sldId id="1120" r:id="rId38"/>
    <p:sldId id="1130" r:id="rId39"/>
    <p:sldId id="1131" r:id="rId40"/>
    <p:sldId id="1134" r:id="rId41"/>
    <p:sldId id="1132" r:id="rId42"/>
    <p:sldId id="1136" r:id="rId43"/>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BFF"/>
    <a:srgbClr val="FFD8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17" autoAdjust="0"/>
    <p:restoredTop sz="84364" autoAdjust="0"/>
  </p:normalViewPr>
  <p:slideViewPr>
    <p:cSldViewPr>
      <p:cViewPr varScale="1">
        <p:scale>
          <a:sx n="95" d="100"/>
          <a:sy n="95" d="100"/>
        </p:scale>
        <p:origin x="40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emf"/><Relationship Id="rId1" Type="http://schemas.openxmlformats.org/officeDocument/2006/relationships/image" Target="../media/image101.emf"/><Relationship Id="rId5" Type="http://schemas.openxmlformats.org/officeDocument/2006/relationships/image" Target="../media/image105.emf"/><Relationship Id="rId4" Type="http://schemas.openxmlformats.org/officeDocument/2006/relationships/image" Target="../media/image10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image" Target="../media/image124.wmf"/><Relationship Id="rId5" Type="http://schemas.openxmlformats.org/officeDocument/2006/relationships/image" Target="../media/image128.wmf"/><Relationship Id="rId4" Type="http://schemas.openxmlformats.org/officeDocument/2006/relationships/image" Target="../media/image127.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image" Target="../media/image142.wmf"/><Relationship Id="rId1" Type="http://schemas.openxmlformats.org/officeDocument/2006/relationships/image" Target="../media/image141.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50.wmf"/><Relationship Id="rId1" Type="http://schemas.openxmlformats.org/officeDocument/2006/relationships/image" Target="../media/image149.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5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wmf"/><Relationship Id="rId1" Type="http://schemas.openxmlformats.org/officeDocument/2006/relationships/image" Target="../media/image59.wmf"/><Relationship Id="rId4" Type="http://schemas.openxmlformats.org/officeDocument/2006/relationships/image" Target="../media/image6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1"/>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5" y="1"/>
            <a:ext cx="2945659" cy="496411"/>
          </a:xfrm>
          <a:prstGeom prst="rect">
            <a:avLst/>
          </a:prstGeom>
        </p:spPr>
        <p:txBody>
          <a:bodyPr vert="horz" lIns="91440" tIns="45720" rIns="91440" bIns="45720" rtlCol="0"/>
          <a:lstStyle>
            <a:lvl1pPr algn="r">
              <a:defRPr sz="1200"/>
            </a:lvl1pPr>
          </a:lstStyle>
          <a:p>
            <a:fld id="{65E011AD-2211-4B32-AADE-D6FDBA631FA5}" type="datetimeFigureOut">
              <a:rPr lang="ru-RU" smtClean="0"/>
              <a:pPr/>
              <a:t>18.03.2025</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2" y="9430092"/>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5" y="9430092"/>
            <a:ext cx="2945659" cy="496411"/>
          </a:xfrm>
          <a:prstGeom prst="rect">
            <a:avLst/>
          </a:prstGeom>
        </p:spPr>
        <p:txBody>
          <a:bodyPr vert="horz" lIns="91440" tIns="45720" rIns="91440" bIns="45720" rtlCol="0" anchor="b"/>
          <a:lstStyle>
            <a:lvl1pPr algn="r">
              <a:defRPr sz="1200"/>
            </a:lvl1pPr>
          </a:lstStyle>
          <a:p>
            <a:fld id="{ED94E7EE-D264-4D1A-BBA2-E956E0F1F253}"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Тема доклада достаточно широка, однако в нем я сосредоточусь только на результатах своих работ.</a:t>
            </a:r>
          </a:p>
          <a:p>
            <a:endParaRPr lang="ru-RU" dirty="0"/>
          </a:p>
        </p:txBody>
      </p:sp>
      <p:sp>
        <p:nvSpPr>
          <p:cNvPr id="4" name="Номер слайда 3"/>
          <p:cNvSpPr>
            <a:spLocks noGrp="1"/>
          </p:cNvSpPr>
          <p:nvPr>
            <p:ph type="sldNum" sz="quarter" idx="10"/>
          </p:nvPr>
        </p:nvSpPr>
        <p:spPr/>
        <p:txBody>
          <a:bodyPr/>
          <a:lstStyle/>
          <a:p>
            <a:fld id="{ED94E7EE-D264-4D1A-BBA2-E956E0F1F253}" type="slidenum">
              <a:rPr lang="ru-RU" smtClean="0"/>
              <a:pPr/>
              <a:t>1</a:t>
            </a:fld>
            <a:endParaRPr lang="ru-RU"/>
          </a:p>
        </p:txBody>
      </p:sp>
    </p:spTree>
    <p:extLst>
      <p:ext uri="{BB962C8B-B14F-4D97-AF65-F5344CB8AC3E}">
        <p14:creationId xmlns:p14="http://schemas.microsoft.com/office/powerpoint/2010/main" val="266274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sz="1200" kern="1200" dirty="0">
                <a:solidFill>
                  <a:schemeClr val="tx1"/>
                </a:solidFill>
                <a:effectLst/>
                <a:latin typeface="+mn-lt"/>
                <a:ea typeface="+mn-ea"/>
                <a:cs typeface="+mn-cs"/>
              </a:rPr>
              <a:t>Здесь представлены два стандарта частоты, на основе холодных атомов  магния, захваченных в МОЛ, и на основе одиночных ионов иттербия в радиочастотной ловушке </a:t>
            </a:r>
          </a:p>
          <a:p>
            <a:r>
              <a:rPr lang="ru-RU" sz="1200" b="1" kern="1200" dirty="0">
                <a:solidFill>
                  <a:schemeClr val="tx1"/>
                </a:solidFill>
                <a:effectLst/>
                <a:latin typeface="+mn-lt"/>
                <a:ea typeface="+mn-ea"/>
                <a:cs typeface="+mn-cs"/>
              </a:rPr>
              <a:t>- работ в создании и развитии которых я принимаю непосредственное участие</a:t>
            </a:r>
            <a:r>
              <a:rPr lang="ru-RU" sz="1200" kern="1200" dirty="0">
                <a:solidFill>
                  <a:schemeClr val="tx1"/>
                </a:solidFill>
                <a:effectLst/>
                <a:latin typeface="+mn-lt"/>
                <a:ea typeface="+mn-ea"/>
                <a:cs typeface="+mn-cs"/>
              </a:rPr>
              <a:t>. По данным работам я являюсь руководителем тем в рамках </a:t>
            </a:r>
            <a:r>
              <a:rPr lang="ru-RU" sz="1200" kern="1200" dirty="0" err="1">
                <a:solidFill>
                  <a:schemeClr val="tx1"/>
                </a:solidFill>
                <a:effectLst/>
                <a:latin typeface="+mn-lt"/>
                <a:ea typeface="+mn-ea"/>
                <a:cs typeface="+mn-cs"/>
              </a:rPr>
              <a:t>госзадания</a:t>
            </a:r>
            <a:r>
              <a:rPr lang="ru-RU" sz="1200" kern="1200" dirty="0">
                <a:solidFill>
                  <a:schemeClr val="tx1"/>
                </a:solidFill>
                <a:effectLst/>
                <a:latin typeface="+mn-lt"/>
                <a:ea typeface="+mn-ea"/>
                <a:cs typeface="+mn-cs"/>
              </a:rPr>
              <a:t>.</a:t>
            </a:r>
          </a:p>
          <a:p>
            <a:r>
              <a:rPr lang="ru-RU" sz="1200" b="1" kern="1200" dirty="0">
                <a:solidFill>
                  <a:schemeClr val="tx1"/>
                </a:solidFill>
                <a:effectLst/>
                <a:latin typeface="+mn-lt"/>
                <a:ea typeface="+mn-ea"/>
                <a:cs typeface="+mn-cs"/>
              </a:rPr>
              <a:t>Данные стандарты</a:t>
            </a:r>
            <a:r>
              <a:rPr lang="ru-RU" sz="1200" kern="1200" dirty="0">
                <a:solidFill>
                  <a:schemeClr val="tx1"/>
                </a:solidFill>
                <a:effectLst/>
                <a:latin typeface="+mn-lt"/>
                <a:ea typeface="+mn-ea"/>
                <a:cs typeface="+mn-cs"/>
              </a:rPr>
              <a:t> представляют интерес в качестве </a:t>
            </a:r>
            <a:r>
              <a:rPr lang="ru-RU" sz="1200" b="1" kern="1200" dirty="0">
                <a:solidFill>
                  <a:schemeClr val="tx1"/>
                </a:solidFill>
                <a:effectLst/>
                <a:latin typeface="+mn-lt"/>
                <a:ea typeface="+mn-ea"/>
                <a:cs typeface="+mn-cs"/>
              </a:rPr>
              <a:t>первичных стандартов </a:t>
            </a:r>
            <a:r>
              <a:rPr lang="ru-RU" sz="1200" kern="1200" dirty="0">
                <a:solidFill>
                  <a:schemeClr val="tx1"/>
                </a:solidFill>
                <a:effectLst/>
                <a:latin typeface="+mn-lt"/>
                <a:ea typeface="+mn-ea"/>
                <a:cs typeface="+mn-cs"/>
              </a:rPr>
              <a:t>для фундаментальных и практических приложений.</a:t>
            </a:r>
          </a:p>
          <a:p>
            <a:r>
              <a:rPr lang="ru-RU" sz="1200" kern="1200" dirty="0">
                <a:solidFill>
                  <a:schemeClr val="tx1"/>
                </a:solidFill>
                <a:effectLst/>
                <a:latin typeface="+mn-lt"/>
                <a:ea typeface="+mn-ea"/>
                <a:cs typeface="+mn-cs"/>
              </a:rPr>
              <a:t>Для достижения предельных уровней точности  (10^{-18} и лучше) необходимо учитывать сдвиги уровней часового перехода различной природы. Наиболее значимые сдвиги (подчеркнуты красным):</a:t>
            </a:r>
          </a:p>
          <a:p>
            <a:r>
              <a:rPr lang="ru-RU" sz="1200" kern="1200" dirty="0">
                <a:solidFill>
                  <a:schemeClr val="tx1"/>
                </a:solidFill>
                <a:effectLst/>
                <a:latin typeface="+mn-lt"/>
                <a:ea typeface="+mn-ea"/>
                <a:cs typeface="+mn-cs"/>
              </a:rPr>
              <a:t> </a:t>
            </a:r>
          </a:p>
          <a:p>
            <a:r>
              <a:rPr lang="ru-RU" sz="1200" b="1" kern="1200" dirty="0">
                <a:solidFill>
                  <a:schemeClr val="tx1"/>
                </a:solidFill>
                <a:effectLst/>
                <a:latin typeface="+mn-lt"/>
                <a:ea typeface="+mn-ea"/>
                <a:cs typeface="+mn-cs"/>
              </a:rPr>
              <a:t>Так, для иона в ловушке, охлажденного  до температуры в 2 </a:t>
            </a:r>
            <a:r>
              <a:rPr lang="en-US" sz="1200" b="1" kern="1200" dirty="0" err="1">
                <a:solidFill>
                  <a:schemeClr val="tx1"/>
                </a:solidFill>
                <a:effectLst/>
                <a:latin typeface="+mn-lt"/>
                <a:ea typeface="+mn-ea"/>
                <a:cs typeface="+mn-cs"/>
              </a:rPr>
              <a:t>mK</a:t>
            </a:r>
            <a:r>
              <a:rPr lang="ru-RU" sz="1200" kern="1200" dirty="0">
                <a:solidFill>
                  <a:schemeClr val="tx1"/>
                </a:solidFill>
                <a:effectLst/>
                <a:latin typeface="+mn-lt"/>
                <a:ea typeface="+mn-ea"/>
                <a:cs typeface="+mn-cs"/>
              </a:rPr>
              <a:t> остаточный </a:t>
            </a:r>
            <a:r>
              <a:rPr lang="ru-RU" sz="1200" b="1" kern="1200" dirty="0">
                <a:solidFill>
                  <a:schemeClr val="tx1"/>
                </a:solidFill>
                <a:effectLst/>
                <a:latin typeface="+mn-lt"/>
                <a:ea typeface="+mn-ea"/>
                <a:cs typeface="+mn-cs"/>
              </a:rPr>
              <a:t>доплеровский сдвиг второго порядка</a:t>
            </a:r>
            <a:r>
              <a:rPr lang="ru-RU" sz="1200" kern="1200" dirty="0">
                <a:solidFill>
                  <a:schemeClr val="tx1"/>
                </a:solidFill>
                <a:effectLst/>
                <a:latin typeface="+mn-lt"/>
                <a:ea typeface="+mn-ea"/>
                <a:cs typeface="+mn-cs"/>
              </a:rPr>
              <a:t> в результате остаточного движения атомов приводит к относительному сдвигу частоты единиц 18 знака!</a:t>
            </a:r>
          </a:p>
          <a:p>
            <a:r>
              <a:rPr lang="ru-RU" sz="1200" kern="1200" dirty="0">
                <a:solidFill>
                  <a:schemeClr val="tx1"/>
                </a:solidFill>
                <a:effectLst/>
                <a:latin typeface="+mn-lt"/>
                <a:ea typeface="+mn-ea"/>
                <a:cs typeface="+mn-cs"/>
              </a:rPr>
              <a:t>- наибольшие сдвиги связаны с наличием малого магнитного поля – 17 знак, </a:t>
            </a:r>
          </a:p>
          <a:p>
            <a:r>
              <a:rPr lang="ru-RU" sz="1200" kern="1200" dirty="0">
                <a:solidFill>
                  <a:schemeClr val="tx1"/>
                </a:solidFill>
                <a:effectLst/>
                <a:latin typeface="+mn-lt"/>
                <a:ea typeface="+mn-ea"/>
                <a:cs typeface="+mn-cs"/>
              </a:rPr>
              <a:t>а также полевые сдвиги от тепловых фотонов окружающей среды, которое всегда присутствуют, дают сдвиг в 16 знаке при комнатной температуре окружающей среды.</a:t>
            </a:r>
          </a:p>
          <a:p>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Соответственно, для создания стандартов частоты с уровнем точности 10^-18 и лучше необходимо развитие новых методов и новых физических принципов подавления сдвигов данного типа. </a:t>
            </a:r>
          </a:p>
          <a:p>
            <a:r>
              <a:rPr lang="ru-RU" sz="1200" kern="1200" dirty="0">
                <a:solidFill>
                  <a:schemeClr val="tx1"/>
                </a:solidFill>
                <a:effectLst/>
                <a:latin typeface="+mn-lt"/>
                <a:ea typeface="+mn-ea"/>
                <a:cs typeface="+mn-cs"/>
              </a:rPr>
              <a:t>Именно этому посвящены результаты моих работ включая результаты в области сверхглубокого лазерного охлаждения атомов и ионов.</a:t>
            </a:r>
          </a:p>
          <a:p>
            <a:endParaRPr lang="ru-RU" dirty="0"/>
          </a:p>
        </p:txBody>
      </p:sp>
      <p:sp>
        <p:nvSpPr>
          <p:cNvPr id="4" name="Номер слайда 3"/>
          <p:cNvSpPr>
            <a:spLocks noGrp="1"/>
          </p:cNvSpPr>
          <p:nvPr>
            <p:ph type="sldNum" sz="quarter" idx="10"/>
          </p:nvPr>
        </p:nvSpPr>
        <p:spPr/>
        <p:txBody>
          <a:bodyPr/>
          <a:lstStyle/>
          <a:p>
            <a:fld id="{ED94E7EE-D264-4D1A-BBA2-E956E0F1F253}" type="slidenum">
              <a:rPr lang="ru-RU" smtClean="0"/>
              <a:pPr/>
              <a:t>10</a:t>
            </a:fld>
            <a:endParaRPr lang="ru-RU"/>
          </a:p>
        </p:txBody>
      </p:sp>
    </p:spTree>
    <p:extLst>
      <p:ext uri="{BB962C8B-B14F-4D97-AF65-F5344CB8AC3E}">
        <p14:creationId xmlns:p14="http://schemas.microsoft.com/office/powerpoint/2010/main" val="314283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Получен ряд фундаментально значимых результатов, среди которых:</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1) Отметим, что при взаимодействии с фотонами поля атом не только имеет определенную вероятность перейти из основного состояния в возбужденное,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но также изменить импульс в результате эффектов отдачи</a:t>
            </a:r>
            <a:r>
              <a:rPr lang="ru-RU" sz="1800" dirty="0">
                <a:effectLst/>
                <a:latin typeface="Calibri" panose="020F0502020204030204" pitchFamily="34" charset="0"/>
                <a:ea typeface="Calibri" panose="020F0502020204030204" pitchFamily="34" charset="0"/>
                <a:cs typeface="Times New Roman" panose="02020603050405020304" pitchFamily="18" charset="0"/>
              </a:rPr>
              <a:t>. Возникает достаточно сложная динамика квантовой системы. </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Тем не менее, в рамках решения фундаментальной задачи кинетики атомов в световых полях был представлен метод …</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Представленный метод позволил показать, в частности, что холодные атомы имеют существенно неравновесное распределение по поступательным степеням свободы.</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Представленный подход был использован также для развития новых методов лазерного охлаждения атомов и ионов о которых я расскажу ниже.</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2) Также представлен метод…</a:t>
            </a:r>
          </a:p>
          <a:p>
            <a:pPr>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Интерферометры с такими импульсами используются при</a:t>
            </a:r>
            <a:r>
              <a:rPr lang="ru-RU"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И актуальны для ряда фундаментальных задач, например для теста гипотезы ЛЛИ</a:t>
            </a:r>
          </a:p>
        </p:txBody>
      </p:sp>
      <p:sp>
        <p:nvSpPr>
          <p:cNvPr id="4" name="Номер слайда 3"/>
          <p:cNvSpPr>
            <a:spLocks noGrp="1"/>
          </p:cNvSpPr>
          <p:nvPr>
            <p:ph type="sldNum" sz="quarter" idx="5"/>
          </p:nvPr>
        </p:nvSpPr>
        <p:spPr/>
        <p:txBody>
          <a:bodyPr/>
          <a:lstStyle/>
          <a:p>
            <a:fld id="{ED94E7EE-D264-4D1A-BBA2-E956E0F1F253}" type="slidenum">
              <a:rPr lang="ru-RU" smtClean="0"/>
              <a:pPr/>
              <a:t>11</a:t>
            </a:fld>
            <a:endParaRPr lang="ru-RU"/>
          </a:p>
        </p:txBody>
      </p:sp>
    </p:spTree>
    <p:extLst>
      <p:ext uri="{BB962C8B-B14F-4D97-AF65-F5344CB8AC3E}">
        <p14:creationId xmlns:p14="http://schemas.microsoft.com/office/powerpoint/2010/main" val="3564515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effectLst/>
                <a:latin typeface="+mn-lt"/>
                <a:ea typeface="+mn-ea"/>
                <a:cs typeface="+mn-cs"/>
              </a:rPr>
              <a:t>Мной в соавторстве предложен метод, позволяющий практически полностью подавить полевые сдвиги от тепловых фотонов в стандарте частоты на основе иона иттербия -171.</a:t>
            </a:r>
          </a:p>
          <a:p>
            <a:r>
              <a:rPr lang="ru-RU" sz="1200" kern="1200" dirty="0">
                <a:solidFill>
                  <a:schemeClr val="tx1"/>
                </a:solidFill>
                <a:effectLst/>
                <a:latin typeface="+mn-lt"/>
                <a:ea typeface="+mn-ea"/>
                <a:cs typeface="+mn-cs"/>
              </a:rPr>
              <a:t>Казалось бы, тепловое воздействие окружающей среды присутствует всегда и приводит к сдвигам частотного репера. Даже небольшая флуктуация температуры в доли градусов влияет на нестабильность частоты в 17 знаке! Соответственно для создания прецизионных стандартов необходим контроль температуры, что может оказаться несовместимым с закладываемыми параметрами особенно для мобильных и компактных систем.</a:t>
            </a:r>
          </a:p>
          <a:p>
            <a:r>
              <a:rPr lang="ru-RU" sz="1200" kern="1200" dirty="0">
                <a:solidFill>
                  <a:schemeClr val="tx1"/>
                </a:solidFill>
                <a:effectLst/>
                <a:latin typeface="+mn-lt"/>
                <a:ea typeface="+mn-ea"/>
                <a:cs typeface="+mn-cs"/>
              </a:rPr>
              <a:t>Уникальность иона иттербия-171 заключается в том, что схема атомных уровней предлагает два оптических перехода, которые могут быть использованы в качестве оптических реперов. </a:t>
            </a:r>
          </a:p>
          <a:p>
            <a:r>
              <a:rPr lang="ru-RU" sz="1200" kern="1200" dirty="0">
                <a:solidFill>
                  <a:schemeClr val="tx1"/>
                </a:solidFill>
                <a:effectLst/>
                <a:latin typeface="+mn-lt"/>
                <a:ea typeface="+mn-ea"/>
                <a:cs typeface="+mn-cs"/>
              </a:rPr>
              <a:t>В данной работе был предложен уникальный подход в опросе квантовой системы, при которой регистрируя положение резонансов двух реперов можно определить такую привязку, </a:t>
            </a:r>
            <a:r>
              <a:rPr lang="ru-RU" sz="1200" b="1" kern="1200" dirty="0">
                <a:solidFill>
                  <a:schemeClr val="tx1"/>
                </a:solidFill>
                <a:effectLst/>
                <a:latin typeface="+mn-lt"/>
                <a:ea typeface="+mn-ea"/>
                <a:cs typeface="+mn-cs"/>
              </a:rPr>
              <a:t>для которой практически полностью исключается составляющая </a:t>
            </a:r>
            <a:r>
              <a:rPr lang="en-US" sz="1200" b="1" kern="1200" dirty="0">
                <a:solidFill>
                  <a:schemeClr val="tx1"/>
                </a:solidFill>
                <a:effectLst/>
                <a:latin typeface="+mn-lt"/>
                <a:ea typeface="+mn-ea"/>
                <a:cs typeface="+mn-cs"/>
              </a:rPr>
              <a:t>BBR</a:t>
            </a:r>
            <a:r>
              <a:rPr lang="ru-RU" sz="1200" b="1" kern="1200" dirty="0">
                <a:solidFill>
                  <a:schemeClr val="tx1"/>
                </a:solidFill>
                <a:effectLst/>
                <a:latin typeface="+mn-lt"/>
                <a:ea typeface="+mn-ea"/>
                <a:cs typeface="+mn-cs"/>
              </a:rPr>
              <a:t> сдвига до уровня относительной неопределенности 19 знака</a:t>
            </a:r>
            <a:r>
              <a:rPr lang="ru-RU" sz="1200" kern="1200" dirty="0">
                <a:solidFill>
                  <a:schemeClr val="tx1"/>
                </a:solidFill>
                <a:effectLst/>
                <a:latin typeface="+mn-lt"/>
                <a:ea typeface="+mn-ea"/>
                <a:cs typeface="+mn-cs"/>
              </a:rPr>
              <a:t>! Что практически полностью позволяет исключить влияние теплового излучения на частотный репер из бюджета ошибок стандарта частоты.</a:t>
            </a:r>
          </a:p>
          <a:p>
            <a:r>
              <a:rPr lang="ru-RU" sz="1200" kern="1200" dirty="0">
                <a:solidFill>
                  <a:schemeClr val="tx1"/>
                </a:solidFill>
                <a:effectLst/>
                <a:latin typeface="+mn-lt"/>
                <a:ea typeface="+mn-ea"/>
                <a:cs typeface="+mn-cs"/>
              </a:rPr>
              <a:t>Данный подход особо актуален для мобильных транспортируемых стандартов частоты поскольку позволяет </a:t>
            </a:r>
            <a:r>
              <a:rPr lang="ru-RU" sz="1200" b="1" kern="1200" dirty="0">
                <a:solidFill>
                  <a:schemeClr val="tx1"/>
                </a:solidFill>
                <a:effectLst/>
                <a:latin typeface="+mn-lt"/>
                <a:ea typeface="+mn-ea"/>
                <a:cs typeface="+mn-cs"/>
              </a:rPr>
              <a:t>существенно снизить требования к </a:t>
            </a:r>
            <a:r>
              <a:rPr lang="ru-RU" sz="1200" b="1" kern="1200" dirty="0" err="1">
                <a:solidFill>
                  <a:schemeClr val="tx1"/>
                </a:solidFill>
                <a:effectLst/>
                <a:latin typeface="+mn-lt"/>
                <a:ea typeface="+mn-ea"/>
                <a:cs typeface="+mn-cs"/>
              </a:rPr>
              <a:t>термостабилизации</a:t>
            </a:r>
            <a:r>
              <a:rPr lang="ru-RU" sz="1200" b="1" kern="1200" dirty="0">
                <a:solidFill>
                  <a:schemeClr val="tx1"/>
                </a:solidFill>
                <a:effectLst/>
                <a:latin typeface="+mn-lt"/>
                <a:ea typeface="+mn-ea"/>
                <a:cs typeface="+mn-cs"/>
              </a:rPr>
              <a:t> репера</a:t>
            </a:r>
            <a:r>
              <a:rPr lang="ru-RU" sz="1200" kern="1200" dirty="0">
                <a:solidFill>
                  <a:schemeClr val="tx1"/>
                </a:solidFill>
                <a:effectLst/>
                <a:latin typeface="+mn-lt"/>
                <a:ea typeface="+mn-ea"/>
                <a:cs typeface="+mn-cs"/>
              </a:rPr>
              <a:t>.</a:t>
            </a:r>
          </a:p>
        </p:txBody>
      </p:sp>
      <p:sp>
        <p:nvSpPr>
          <p:cNvPr id="4" name="Номер слайда 3"/>
          <p:cNvSpPr>
            <a:spLocks noGrp="1"/>
          </p:cNvSpPr>
          <p:nvPr>
            <p:ph type="sldNum" sz="quarter" idx="10"/>
          </p:nvPr>
        </p:nvSpPr>
        <p:spPr/>
        <p:txBody>
          <a:bodyPr/>
          <a:lstStyle/>
          <a:p>
            <a:fld id="{ED94E7EE-D264-4D1A-BBA2-E956E0F1F253}" type="slidenum">
              <a:rPr lang="ru-RU" smtClean="0"/>
              <a:pPr/>
              <a:t>12</a:t>
            </a:fld>
            <a:endParaRPr lang="ru-RU"/>
          </a:p>
        </p:txBody>
      </p:sp>
    </p:spTree>
    <p:extLst>
      <p:ext uri="{BB962C8B-B14F-4D97-AF65-F5344CB8AC3E}">
        <p14:creationId xmlns:p14="http://schemas.microsoft.com/office/powerpoint/2010/main" val="1568112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effectLst/>
                <a:latin typeface="+mn-lt"/>
                <a:ea typeface="+mn-ea"/>
                <a:cs typeface="+mn-cs"/>
              </a:rPr>
              <a:t>Предложен метод сверхглубокого лазерного охлаждения иона иттербия без применения магнитного поля, в отличие от стандартных методов где для лазерного охлаждения используются сравнительно высокие поля 10Г.</a:t>
            </a:r>
          </a:p>
          <a:p>
            <a:r>
              <a:rPr lang="ru-RU" sz="1200" kern="1200" dirty="0">
                <a:solidFill>
                  <a:schemeClr val="tx1"/>
                </a:solidFill>
                <a:effectLst/>
                <a:latin typeface="+mn-lt"/>
                <a:ea typeface="+mn-ea"/>
                <a:cs typeface="+mn-cs"/>
              </a:rPr>
              <a:t>Представленный метод позволяет существенно на порядки снизить сдвиги с вязанные с флуктуацией магнитного поля.</a:t>
            </a:r>
          </a:p>
          <a:p>
            <a:r>
              <a:rPr lang="ru-RU" sz="1200" kern="1200" dirty="0">
                <a:solidFill>
                  <a:schemeClr val="tx1"/>
                </a:solidFill>
                <a:effectLst/>
                <a:latin typeface="+mn-lt"/>
                <a:ea typeface="+mn-ea"/>
                <a:cs typeface="+mn-cs"/>
              </a:rPr>
              <a:t>Также представлен метод сверхглубокого лазерного охлаждения, позволяющий на три порядка понизить температуру иона в ловушке. Это позволяет практически полностью вывести сдвиги связанные с эффектом Доплера из бюджета ошибок для стандартов частоты.</a:t>
            </a:r>
          </a:p>
          <a:p>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Особенностью представленного метода является то, что ион  при охлаждении в радиочастотной ловушки при переходе на ее нижний колебательный уровень практически полностью перестает рассеивать фотоны поля, что и обеспечивает охлаждение ниже доплеровского предела.</a:t>
            </a:r>
          </a:p>
        </p:txBody>
      </p:sp>
      <p:sp>
        <p:nvSpPr>
          <p:cNvPr id="4" name="Номер слайда 3"/>
          <p:cNvSpPr>
            <a:spLocks noGrp="1"/>
          </p:cNvSpPr>
          <p:nvPr>
            <p:ph type="sldNum" sz="quarter" idx="5"/>
          </p:nvPr>
        </p:nvSpPr>
        <p:spPr/>
        <p:txBody>
          <a:bodyPr/>
          <a:lstStyle/>
          <a:p>
            <a:fld id="{ED94E7EE-D264-4D1A-BBA2-E956E0F1F253}" type="slidenum">
              <a:rPr lang="ru-RU" smtClean="0"/>
              <a:pPr/>
              <a:t>13</a:t>
            </a:fld>
            <a:endParaRPr lang="ru-RU"/>
          </a:p>
        </p:txBody>
      </p:sp>
    </p:spTree>
    <p:extLst>
      <p:ext uri="{BB962C8B-B14F-4D97-AF65-F5344CB8AC3E}">
        <p14:creationId xmlns:p14="http://schemas.microsoft.com/office/powerpoint/2010/main" val="1432768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pPr algn="just">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Что дальше? Одним из перспективных вариантов дальнейшего развития прецизионных стандартов частоты уровня 19 знака и лучше видятся стандарты на основе ядерного перехода. Так, для тория разность энергии между изомерными состояниями со спином ядра 5/2 и 3.2 порядка 8 </a:t>
            </a:r>
            <a:r>
              <a:rPr lang="en-US" sz="1800" dirty="0">
                <a:effectLst/>
                <a:latin typeface="Calibri" panose="020F0502020204030204" pitchFamily="34" charset="0"/>
                <a:ea typeface="Calibri" panose="020F0502020204030204" pitchFamily="34" charset="0"/>
                <a:cs typeface="Times New Roman" panose="02020603050405020304" pitchFamily="18" charset="0"/>
              </a:rPr>
              <a:t>eV</a:t>
            </a:r>
            <a:r>
              <a:rPr lang="ru-RU" sz="1800" dirty="0">
                <a:effectLst/>
                <a:latin typeface="Calibri" panose="020F0502020204030204" pitchFamily="34" charset="0"/>
                <a:ea typeface="Calibri" panose="020F0502020204030204" pitchFamily="34" charset="0"/>
                <a:cs typeface="Times New Roman" panose="02020603050405020304" pitchFamily="18" charset="0"/>
              </a:rPr>
              <a:t>. Изотоп </a:t>
            </a:r>
            <a:r>
              <a:rPr lang="ru-RU"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тория-229 Это уникальный элемент, поскольку </a:t>
            </a:r>
            <a:r>
              <a:rPr lang="ru-RU"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переход между изомерными состояниями ядра </a:t>
            </a:r>
            <a:r>
              <a:rPr lang="ru-RU"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находится в оптической области спектра!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Преимущество стандарта частоты на ядерном переходе заключается в том, что такой частотный репер будет иметь существенно малую восприимчивость к внешним полям, по сравнению с атомными.</a:t>
            </a:r>
          </a:p>
          <a:p>
            <a:pPr algn="just">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Более десятка лет шли исследования по поиску данного перехода. Победа принадлежит группе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Екхарада</a:t>
            </a:r>
            <a:r>
              <a:rPr lang="ru-RU" sz="1800" dirty="0">
                <a:effectLst/>
                <a:latin typeface="Calibri" panose="020F0502020204030204" pitchFamily="34" charset="0"/>
                <a:ea typeface="Calibri" panose="020F0502020204030204" pitchFamily="34" charset="0"/>
                <a:cs typeface="Times New Roman" panose="02020603050405020304" pitchFamily="18" charset="0"/>
              </a:rPr>
              <a:t> Пайка из </a:t>
            </a:r>
            <a:r>
              <a:rPr lang="en-US" sz="1800" dirty="0">
                <a:effectLst/>
                <a:latin typeface="Calibri" panose="020F0502020204030204" pitchFamily="34" charset="0"/>
                <a:ea typeface="Calibri" panose="020F0502020204030204" pitchFamily="34" charset="0"/>
                <a:cs typeface="Times New Roman" panose="02020603050405020304" pitchFamily="18" charset="0"/>
              </a:rPr>
              <a:t>PTB</a:t>
            </a:r>
            <a:r>
              <a:rPr lang="ru-RU" sz="1800" dirty="0">
                <a:effectLst/>
                <a:latin typeface="Calibri" panose="020F0502020204030204" pitchFamily="34" charset="0"/>
                <a:ea typeface="Calibri" panose="020F0502020204030204" pitchFamily="34" charset="0"/>
                <a:cs typeface="Times New Roman" panose="02020603050405020304" pitchFamily="18" charset="0"/>
              </a:rPr>
              <a:t> где был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задетектирован</a:t>
            </a:r>
            <a:r>
              <a:rPr lang="ru-RU" sz="1800" dirty="0">
                <a:effectLst/>
                <a:latin typeface="Calibri" panose="020F0502020204030204" pitchFamily="34" charset="0"/>
                <a:ea typeface="Calibri" panose="020F0502020204030204" pitchFamily="34" charset="0"/>
                <a:cs typeface="Times New Roman" panose="02020603050405020304" pitchFamily="18" charset="0"/>
              </a:rPr>
              <a:t> переход и измерена длинна волны - 148нм!</a:t>
            </a:r>
          </a:p>
          <a:p>
            <a:pPr algn="just">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Сейчас имеется определенный бум работ в данной области. Для стандарта частоты нужен часовой лазер в данной области. Задача существенно осложняется тем, что 148нм это вакуумный ультрафиолет! Кристаллы оптика деградирует под таким излучением. И, более того, пока нет нелинейных кристаллов, позволяющих получить 148нм как вторую гармонику 296нм лазера. Тем не менее, работы в данном направлении также ведутся.</a:t>
            </a:r>
          </a:p>
        </p:txBody>
      </p:sp>
      <p:sp>
        <p:nvSpPr>
          <p:cNvPr id="4" name="Номер слайда 3"/>
          <p:cNvSpPr>
            <a:spLocks noGrp="1"/>
          </p:cNvSpPr>
          <p:nvPr>
            <p:ph type="sldNum" sz="quarter" idx="10"/>
          </p:nvPr>
        </p:nvSpPr>
        <p:spPr/>
        <p:txBody>
          <a:bodyPr/>
          <a:lstStyle/>
          <a:p>
            <a:fld id="{ED94E7EE-D264-4D1A-BBA2-E956E0F1F253}" type="slidenum">
              <a:rPr lang="ru-RU" smtClean="0"/>
              <a:pPr/>
              <a:t>14</a:t>
            </a:fld>
            <a:endParaRPr lang="ru-RU"/>
          </a:p>
        </p:txBody>
      </p:sp>
    </p:spTree>
    <p:extLst>
      <p:ext uri="{BB962C8B-B14F-4D97-AF65-F5344CB8AC3E}">
        <p14:creationId xmlns:p14="http://schemas.microsoft.com/office/powerpoint/2010/main" val="4042922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Здесь бы хотелось отметить и мой вклад с соавторами в развитии направления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ядерного стандарта частоты</a:t>
            </a:r>
            <a:r>
              <a:rPr lang="ru-RU"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Предложена идея реализации двухфотонной спектроскопии часового ядерного перехода с использованием электронного мостика, что не требует вакуумного ультрафиолета. Расчеты показывают, что достаточно наличия прецизионных лазерных систем на длине волны 300нм, что вполне достижимо в современных условиях. </a:t>
            </a:r>
          </a:p>
          <a:p>
            <a:endParaRPr lang="ru-RU" dirty="0"/>
          </a:p>
        </p:txBody>
      </p:sp>
      <p:sp>
        <p:nvSpPr>
          <p:cNvPr id="4" name="Номер слайда 3"/>
          <p:cNvSpPr>
            <a:spLocks noGrp="1"/>
          </p:cNvSpPr>
          <p:nvPr>
            <p:ph type="sldNum" sz="quarter" idx="5"/>
          </p:nvPr>
        </p:nvSpPr>
        <p:spPr/>
        <p:txBody>
          <a:bodyPr/>
          <a:lstStyle/>
          <a:p>
            <a:fld id="{ED94E7EE-D264-4D1A-BBA2-E956E0F1F253}" type="slidenum">
              <a:rPr lang="ru-RU" smtClean="0"/>
              <a:pPr/>
              <a:t>15</a:t>
            </a:fld>
            <a:endParaRPr lang="ru-RU"/>
          </a:p>
        </p:txBody>
      </p:sp>
    </p:spTree>
    <p:extLst>
      <p:ext uri="{BB962C8B-B14F-4D97-AF65-F5344CB8AC3E}">
        <p14:creationId xmlns:p14="http://schemas.microsoft.com/office/powerpoint/2010/main" val="36613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На данной слайде изображен принцип построения атомного интерферометра на основе волн материи. </a:t>
            </a:r>
          </a:p>
          <a:p>
            <a:r>
              <a:rPr lang="ru-RU" sz="1200" kern="1200" dirty="0">
                <a:solidFill>
                  <a:schemeClr val="tx1"/>
                </a:solidFill>
                <a:effectLst/>
                <a:latin typeface="+mn-lt"/>
                <a:ea typeface="+mn-ea"/>
                <a:cs typeface="+mn-cs"/>
              </a:rPr>
              <a:t>- При взаимодействии с полем атом имеет вероятность перейти из основного в возбужденное, что также приводит к изменению его импульса.</a:t>
            </a:r>
          </a:p>
          <a:p>
            <a:r>
              <a:rPr lang="ru-RU" sz="1200" kern="1200" dirty="0">
                <a:solidFill>
                  <a:schemeClr val="tx1"/>
                </a:solidFill>
                <a:effectLst/>
                <a:latin typeface="+mn-lt"/>
                <a:ea typeface="+mn-ea"/>
                <a:cs typeface="+mn-cs"/>
              </a:rPr>
              <a:t>- После первого импульса поля атом переходит в суперпозицию различных квантовых состояний, характеризующихся различными траекториями. Достигаются макроскопические расщепления между траекториями частиц метрового масштаба.</a:t>
            </a:r>
          </a:p>
          <a:p>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По сути, получаем интерферометр типа Маха-</a:t>
            </a:r>
            <a:r>
              <a:rPr lang="ru-RU" sz="1200" kern="1200" dirty="0" err="1">
                <a:solidFill>
                  <a:schemeClr val="tx1"/>
                </a:solidFill>
                <a:effectLst/>
                <a:latin typeface="+mn-lt"/>
                <a:ea typeface="+mn-ea"/>
                <a:cs typeface="+mn-cs"/>
              </a:rPr>
              <a:t>Цандера</a:t>
            </a:r>
            <a:r>
              <a:rPr lang="ru-RU" sz="1200" kern="1200" dirty="0">
                <a:solidFill>
                  <a:schemeClr val="tx1"/>
                </a:solidFill>
                <a:effectLst/>
                <a:latin typeface="+mn-lt"/>
                <a:ea typeface="+mn-ea"/>
                <a:cs typeface="+mn-cs"/>
              </a:rPr>
              <a:t>. Набег фазы в разных плечах интерферометра чувствителен к внешним воздействиям, в частности инерциальным ускорениям, вращению, и др.  что позволяет создавать прецизионные квантовые сенсоры.</a:t>
            </a:r>
          </a:p>
          <a:p>
            <a:endParaRPr lang="ru-RU" dirty="0"/>
          </a:p>
        </p:txBody>
      </p:sp>
      <p:sp>
        <p:nvSpPr>
          <p:cNvPr id="4" name="Номер слайда 3"/>
          <p:cNvSpPr>
            <a:spLocks noGrp="1"/>
          </p:cNvSpPr>
          <p:nvPr>
            <p:ph type="sldNum" sz="quarter" idx="10"/>
          </p:nvPr>
        </p:nvSpPr>
        <p:spPr/>
        <p:txBody>
          <a:bodyPr/>
          <a:lstStyle/>
          <a:p>
            <a:fld id="{ED94E7EE-D264-4D1A-BBA2-E956E0F1F253}" type="slidenum">
              <a:rPr lang="ru-RU" smtClean="0"/>
              <a:pPr/>
              <a:t>17</a:t>
            </a:fld>
            <a:endParaRPr lang="ru-RU"/>
          </a:p>
        </p:txBody>
      </p:sp>
    </p:spTree>
    <p:extLst>
      <p:ext uri="{BB962C8B-B14F-4D97-AF65-F5344CB8AC3E}">
        <p14:creationId xmlns:p14="http://schemas.microsoft.com/office/powerpoint/2010/main" val="3496228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На данном слайды представлены результаты измерения разности фаз чувствительной к гравитационному воздействию поля Земли проведенные в ИЛФ СО РАН. По сути, это первый в России квантовый гравиметр.</a:t>
            </a:r>
          </a:p>
          <a:p>
            <a:endParaRPr lang="ru-RU" dirty="0"/>
          </a:p>
        </p:txBody>
      </p:sp>
      <p:sp>
        <p:nvSpPr>
          <p:cNvPr id="4" name="Номер слайда 3"/>
          <p:cNvSpPr>
            <a:spLocks noGrp="1"/>
          </p:cNvSpPr>
          <p:nvPr>
            <p:ph type="sldNum" sz="quarter" idx="10"/>
          </p:nvPr>
        </p:nvSpPr>
        <p:spPr/>
        <p:txBody>
          <a:bodyPr/>
          <a:lstStyle/>
          <a:p>
            <a:fld id="{ED94E7EE-D264-4D1A-BBA2-E956E0F1F253}" type="slidenum">
              <a:rPr lang="ru-RU" smtClean="0"/>
              <a:pPr/>
              <a:t>18</a:t>
            </a:fld>
            <a:endParaRPr lang="ru-RU"/>
          </a:p>
        </p:txBody>
      </p:sp>
    </p:spTree>
    <p:extLst>
      <p:ext uri="{BB962C8B-B14F-4D97-AF65-F5344CB8AC3E}">
        <p14:creationId xmlns:p14="http://schemas.microsoft.com/office/powerpoint/2010/main" val="2540452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Атомные интерферометры имеют множество практических и фундаментальных приложений.</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Особый интерес представляют атомные интерферометры для детектирования гравитационных волн, чувствительные к  низкочастотному диапазону спектра гравитационных волн (до 10 Гц), диапазону содержащего много интересных с астрофизической точки зрения источников. </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Так проектируемый в </a:t>
            </a:r>
            <a:r>
              <a:rPr lang="en-US" sz="1800" dirty="0">
                <a:effectLst/>
                <a:latin typeface="Calibri" panose="020F0502020204030204" pitchFamily="34" charset="0"/>
                <a:ea typeface="Calibri" panose="020F0502020204030204" pitchFamily="34" charset="0"/>
                <a:cs typeface="Times New Roman" panose="02020603050405020304" pitchFamily="18" charset="0"/>
              </a:rPr>
              <a:t>APM </a:t>
            </a:r>
            <a:r>
              <a:rPr lang="ru-RU" sz="1800" dirty="0">
                <a:effectLst/>
                <a:latin typeface="Calibri" panose="020F0502020204030204" pitchFamily="34" charset="0"/>
                <a:ea typeface="Calibri" panose="020F0502020204030204" pitchFamily="34" charset="0"/>
                <a:cs typeface="Times New Roman" panose="02020603050405020304" pitchFamily="18" charset="0"/>
              </a:rPr>
              <a:t>(Китай) детектор мог бы наблюдать </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сигналы от двойных звезд в пределах нашей галактики (Млечный Путь);</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сигналы от двойных сверхмассивных черных дыр в соседних галактиках; </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сигналы производимые компактным объектом звездной массы, вращающимся вокруг сверхмассивной черной дыры, и др.</a:t>
            </a:r>
          </a:p>
        </p:txBody>
      </p:sp>
      <p:sp>
        <p:nvSpPr>
          <p:cNvPr id="4" name="Номер слайда 3"/>
          <p:cNvSpPr>
            <a:spLocks noGrp="1"/>
          </p:cNvSpPr>
          <p:nvPr>
            <p:ph type="sldNum" sz="quarter" idx="5"/>
          </p:nvPr>
        </p:nvSpPr>
        <p:spPr/>
        <p:txBody>
          <a:bodyPr/>
          <a:lstStyle/>
          <a:p>
            <a:fld id="{ED94E7EE-D264-4D1A-BBA2-E956E0F1F253}" type="slidenum">
              <a:rPr lang="ru-RU" smtClean="0"/>
              <a:pPr/>
              <a:t>19</a:t>
            </a:fld>
            <a:endParaRPr lang="ru-RU"/>
          </a:p>
        </p:txBody>
      </p:sp>
    </p:spTree>
    <p:extLst>
      <p:ext uri="{BB962C8B-B14F-4D97-AF65-F5344CB8AC3E}">
        <p14:creationId xmlns:p14="http://schemas.microsoft.com/office/powerpoint/2010/main" val="1994917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Последнее на что хочу обратить ваше внимание – это работы в области компактных квантовых сенсоров на основе холодных атомов.</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Прогресс не стоит на месте.</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Сейчас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появляются достаточно компактные лазерные системы – интегрированная на чипе фотоника (интегральные фотонные схемы).</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Тем не менее,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задача первичного лазерного охлаждения решается </a:t>
            </a:r>
            <a:r>
              <a:rPr lang="ru-RU" sz="1800" dirty="0">
                <a:effectLst/>
                <a:latin typeface="Calibri" panose="020F0502020204030204" pitchFamily="34" charset="0"/>
                <a:ea typeface="Calibri" panose="020F0502020204030204" pitchFamily="34" charset="0"/>
                <a:cs typeface="Times New Roman" panose="02020603050405020304" pitchFamily="18" charset="0"/>
              </a:rPr>
              <a:t>стандартной МОЛ.</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Конечно, существуют работы по созданию компактных ловушек. При этом основная концепция остается неизменной. </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Токами в кольцах создается магнитное поле, приводящее к формированию магнитооптического потенциала для захвата и охлаждения атомов.</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Даже концепция атомного чипа предполагает наличие проводника с током в близи которого формируется облако холодных атомов.</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Нужно отметить, что такая схема не совсем удобна для создания высокопрецизионных стандартов частоты и квантовых сенсоров. Облако холодных атомов приходится выводить из области охлаждения, где присутствуют высокие остаточные магнитные поля и высоки тепловые сдвиги.</a:t>
            </a:r>
          </a:p>
          <a:p>
            <a:endParaRPr lang="ru-RU" dirty="0"/>
          </a:p>
        </p:txBody>
      </p:sp>
      <p:sp>
        <p:nvSpPr>
          <p:cNvPr id="4" name="Номер слайда 3"/>
          <p:cNvSpPr>
            <a:spLocks noGrp="1"/>
          </p:cNvSpPr>
          <p:nvPr>
            <p:ph type="sldNum" sz="quarter" idx="5"/>
          </p:nvPr>
        </p:nvSpPr>
        <p:spPr/>
        <p:txBody>
          <a:bodyPr/>
          <a:lstStyle/>
          <a:p>
            <a:fld id="{ED94E7EE-D264-4D1A-BBA2-E956E0F1F253}" type="slidenum">
              <a:rPr lang="ru-RU" smtClean="0"/>
              <a:pPr/>
              <a:t>20</a:t>
            </a:fld>
            <a:endParaRPr lang="ru-RU"/>
          </a:p>
        </p:txBody>
      </p:sp>
    </p:spTree>
    <p:extLst>
      <p:ext uri="{BB962C8B-B14F-4D97-AF65-F5344CB8AC3E}">
        <p14:creationId xmlns:p14="http://schemas.microsoft.com/office/powerpoint/2010/main" val="2161469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Прежде всего, как директору института мне хотелось бы отметить основные фундаментальные направления научной деятельности Института, среди которых:</a:t>
            </a:r>
          </a:p>
          <a:p>
            <a:r>
              <a:rPr lang="ru-RU" sz="1200" kern="1200" dirty="0">
                <a:solidFill>
                  <a:schemeClr val="tx1"/>
                </a:solidFill>
                <a:effectLst/>
                <a:latin typeface="+mn-lt"/>
                <a:ea typeface="+mn-ea"/>
                <a:cs typeface="+mn-cs"/>
              </a:rPr>
              <a:t>- направления физики экстремальных световых полей</a:t>
            </a:r>
          </a:p>
          <a:p>
            <a:r>
              <a:rPr lang="ru-RU" sz="1200" kern="1200" dirty="0">
                <a:solidFill>
                  <a:schemeClr val="tx1"/>
                </a:solidFill>
                <a:effectLst/>
                <a:latin typeface="+mn-lt"/>
                <a:ea typeface="+mn-ea"/>
                <a:cs typeface="+mn-cs"/>
              </a:rPr>
              <a:t>- направление лазерно-плазменные методы для прикладных и фундаментальных исследований.</a:t>
            </a:r>
          </a:p>
          <a:p>
            <a:r>
              <a:rPr lang="ru-RU" sz="1200" kern="1200" dirty="0">
                <a:solidFill>
                  <a:schemeClr val="tx1"/>
                </a:solidFill>
                <a:effectLst/>
                <a:latin typeface="+mn-lt"/>
                <a:ea typeface="+mn-ea"/>
                <a:cs typeface="+mn-cs"/>
              </a:rPr>
              <a:t>- направление лазерно-медицинских технологий. Имеется тесное сотрудничество с МНТК микрохирургии глаза по применению и развитию новых подходов в лечении.</a:t>
            </a:r>
          </a:p>
          <a:p>
            <a:r>
              <a:rPr lang="ru-RU" sz="1200" kern="1200" dirty="0">
                <a:solidFill>
                  <a:schemeClr val="tx1"/>
                </a:solidFill>
                <a:effectLst/>
                <a:latin typeface="+mn-lt"/>
                <a:ea typeface="+mn-ea"/>
                <a:cs typeface="+mn-cs"/>
              </a:rPr>
              <a:t>- И направление, в котором я работал уже более 20 лет – прецизионная квантовая метрология, которому и будет посвящен мой доклад.</a:t>
            </a:r>
            <a:endParaRPr lang="ru-RU" sz="1200" b="1" dirty="0">
              <a:solidFill>
                <a:srgbClr val="00B050"/>
              </a:solidFill>
            </a:endParaRPr>
          </a:p>
        </p:txBody>
      </p:sp>
      <p:sp>
        <p:nvSpPr>
          <p:cNvPr id="4" name="Номер слайда 3"/>
          <p:cNvSpPr>
            <a:spLocks noGrp="1"/>
          </p:cNvSpPr>
          <p:nvPr>
            <p:ph type="sldNum" sz="quarter" idx="10"/>
          </p:nvPr>
        </p:nvSpPr>
        <p:spPr/>
        <p:txBody>
          <a:bodyPr/>
          <a:lstStyle/>
          <a:p>
            <a:fld id="{ED94E7EE-D264-4D1A-BBA2-E956E0F1F253}" type="slidenum">
              <a:rPr lang="ru-RU" smtClean="0"/>
              <a:pPr/>
              <a:t>2</a:t>
            </a:fld>
            <a:endParaRPr lang="ru-RU"/>
          </a:p>
        </p:txBody>
      </p:sp>
    </p:spTree>
    <p:extLst>
      <p:ext uri="{BB962C8B-B14F-4D97-AF65-F5344CB8AC3E}">
        <p14:creationId xmlns:p14="http://schemas.microsoft.com/office/powerpoint/2010/main" val="2675535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Мной в соавторстве представлена новая концепция – «ячейка холодных атомов» для которой не требуется наличия магнитного поля. Для создания глубокого полностью оптического потенциала предложено использовать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бихроматические</a:t>
            </a:r>
            <a:r>
              <a:rPr lang="ru-RU" sz="1800" dirty="0">
                <a:effectLst/>
                <a:latin typeface="Calibri" panose="020F0502020204030204" pitchFamily="34" charset="0"/>
                <a:ea typeface="Calibri" panose="020F0502020204030204" pitchFamily="34" charset="0"/>
                <a:cs typeface="Times New Roman" panose="02020603050405020304" pitchFamily="18" charset="0"/>
              </a:rPr>
              <a:t> поля. </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Соответственно все прецизионные измерения можно проводить непосредственно в области, где атомы и охлаждаются. По сути, это альтернатива стандартным МОЛ. Такой подход представляет интерес для создания компактных квантовых сенсоров и стандартов частоты на основе холодных атомов.</a:t>
            </a:r>
          </a:p>
          <a:p>
            <a:endParaRPr lang="ru-RU" dirty="0"/>
          </a:p>
        </p:txBody>
      </p:sp>
      <p:sp>
        <p:nvSpPr>
          <p:cNvPr id="4" name="Номер слайда 3"/>
          <p:cNvSpPr>
            <a:spLocks noGrp="1"/>
          </p:cNvSpPr>
          <p:nvPr>
            <p:ph type="sldNum" sz="quarter" idx="5"/>
          </p:nvPr>
        </p:nvSpPr>
        <p:spPr/>
        <p:txBody>
          <a:bodyPr/>
          <a:lstStyle/>
          <a:p>
            <a:fld id="{ED94E7EE-D264-4D1A-BBA2-E956E0F1F253}" type="slidenum">
              <a:rPr lang="ru-RU" smtClean="0"/>
              <a:pPr/>
              <a:t>21</a:t>
            </a:fld>
            <a:endParaRPr lang="ru-RU"/>
          </a:p>
        </p:txBody>
      </p:sp>
    </p:spTree>
    <p:extLst>
      <p:ext uri="{BB962C8B-B14F-4D97-AF65-F5344CB8AC3E}">
        <p14:creationId xmlns:p14="http://schemas.microsoft.com/office/powerpoint/2010/main" val="4053712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Формируется поверхностная волна (поверхностный плазмон) позволяющая упорядочить зоны проплавов и, соответственно, зоны роста </a:t>
            </a:r>
            <a:r>
              <a:rPr lang="ru-RU" dirty="0" err="1"/>
              <a:t>кристалов</a:t>
            </a:r>
            <a:r>
              <a:rPr lang="ru-RU" dirty="0"/>
              <a:t> кремния. Получить регулярную структуру роста. </a:t>
            </a:r>
          </a:p>
        </p:txBody>
      </p:sp>
      <p:sp>
        <p:nvSpPr>
          <p:cNvPr id="4" name="Номер слайда 3"/>
          <p:cNvSpPr>
            <a:spLocks noGrp="1"/>
          </p:cNvSpPr>
          <p:nvPr>
            <p:ph type="sldNum" sz="quarter" idx="10"/>
          </p:nvPr>
        </p:nvSpPr>
        <p:spPr/>
        <p:txBody>
          <a:bodyPr/>
          <a:lstStyle/>
          <a:p>
            <a:fld id="{ED94E7EE-D264-4D1A-BBA2-E956E0F1F253}" type="slidenum">
              <a:rPr lang="ru-RU" smtClean="0"/>
              <a:pPr/>
              <a:t>24</a:t>
            </a:fld>
            <a:endParaRPr lang="ru-RU"/>
          </a:p>
        </p:txBody>
      </p:sp>
    </p:spTree>
    <p:extLst>
      <p:ext uri="{BB962C8B-B14F-4D97-AF65-F5344CB8AC3E}">
        <p14:creationId xmlns:p14="http://schemas.microsoft.com/office/powerpoint/2010/main" val="1923522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 соответствии с теорией Ми возможно формирование резонанс для магнитной составляющей э</a:t>
            </a:r>
            <a:r>
              <a:rPr lang="en-US" dirty="0"/>
              <a:t>/</a:t>
            </a:r>
            <a:r>
              <a:rPr lang="ru-RU" dirty="0"/>
              <a:t>м</a:t>
            </a:r>
            <a:r>
              <a:rPr lang="en-US" dirty="0"/>
              <a:t> </a:t>
            </a:r>
            <a:r>
              <a:rPr lang="ru-RU" dirty="0"/>
              <a:t>поля.</a:t>
            </a:r>
          </a:p>
          <a:p>
            <a:endParaRPr lang="ru-RU" dirty="0"/>
          </a:p>
        </p:txBody>
      </p:sp>
      <p:sp>
        <p:nvSpPr>
          <p:cNvPr id="4" name="Номер слайда 3"/>
          <p:cNvSpPr>
            <a:spLocks noGrp="1"/>
          </p:cNvSpPr>
          <p:nvPr>
            <p:ph type="sldNum" sz="quarter" idx="10"/>
          </p:nvPr>
        </p:nvSpPr>
        <p:spPr/>
        <p:txBody>
          <a:bodyPr/>
          <a:lstStyle/>
          <a:p>
            <a:fld id="{ED94E7EE-D264-4D1A-BBA2-E956E0F1F253}" type="slidenum">
              <a:rPr lang="ru-RU" smtClean="0"/>
              <a:pPr/>
              <a:t>25</a:t>
            </a:fld>
            <a:endParaRPr lang="ru-RU"/>
          </a:p>
        </p:txBody>
      </p:sp>
    </p:spTree>
    <p:extLst>
      <p:ext uri="{BB962C8B-B14F-4D97-AF65-F5344CB8AC3E}">
        <p14:creationId xmlns:p14="http://schemas.microsoft.com/office/powerpoint/2010/main" val="160571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342900" indent="-342900">
              <a:buFont typeface="+mj-lt"/>
              <a:buAutoNum type="arabicPeriod"/>
            </a:pPr>
            <a:r>
              <a:rPr lang="en-US" sz="1200" dirty="0">
                <a:latin typeface="Bookman Old Style" pitchFamily="18" charset="0"/>
              </a:rPr>
              <a:t>A. Makarov et al., “All-optical atomic magnetometry using an elliptically polarized amplitude-modulated light wave”,</a:t>
            </a:r>
            <a:br>
              <a:rPr lang="en-US" sz="1200" dirty="0">
                <a:latin typeface="Bookman Old Style" pitchFamily="18" charset="0"/>
              </a:rPr>
            </a:br>
            <a:r>
              <a:rPr lang="en-US" sz="1200" i="1" dirty="0">
                <a:latin typeface="Bookman Old Style" pitchFamily="18" charset="0"/>
              </a:rPr>
              <a:t>Optics Letters</a:t>
            </a:r>
            <a:r>
              <a:rPr lang="en-US" sz="1200" dirty="0">
                <a:latin typeface="Bookman Old Style" pitchFamily="18" charset="0"/>
              </a:rPr>
              <a:t>, v. 577, 131369 (2024.)</a:t>
            </a:r>
          </a:p>
          <a:p>
            <a:pPr marL="342900" indent="-342900">
              <a:spcBef>
                <a:spcPts val="1200"/>
              </a:spcBef>
              <a:spcAft>
                <a:spcPts val="1200"/>
              </a:spcAft>
              <a:buFont typeface="+mj-lt"/>
              <a:buAutoNum type="arabicPeriod"/>
            </a:pPr>
            <a:r>
              <a:rPr lang="ru-RU" sz="1200" dirty="0">
                <a:latin typeface="Bookman Old Style" pitchFamily="18" charset="0"/>
              </a:rPr>
              <a:t>А.О. Макаров, Д.В. Бражников, А.Н. Гончаров, </a:t>
            </a:r>
            <a:r>
              <a:rPr lang="en-US" sz="1200" dirty="0">
                <a:latin typeface="Bookman Old Style" pitchFamily="18" charset="0"/>
              </a:rPr>
              <a:t>“</a:t>
            </a:r>
            <a:r>
              <a:rPr lang="ru-RU" sz="1200" dirty="0">
                <a:latin typeface="Bookman Old Style" pitchFamily="18" charset="0"/>
              </a:rPr>
              <a:t>Наблюдение сильного магнитооптического вращения поляризации света в парах рубидия для приложений в атомной магнитометрии</a:t>
            </a:r>
            <a:r>
              <a:rPr lang="en-US" sz="1200" dirty="0">
                <a:latin typeface="Bookman Old Style" pitchFamily="18" charset="0"/>
              </a:rPr>
              <a:t>”</a:t>
            </a:r>
            <a:r>
              <a:rPr lang="ru-RU" sz="1200" dirty="0">
                <a:latin typeface="Bookman Old Style" pitchFamily="18" charset="0"/>
              </a:rPr>
              <a:t>, </a:t>
            </a:r>
            <a:r>
              <a:rPr lang="ru-RU" sz="1200" i="1" dirty="0">
                <a:latin typeface="Bookman Old Style" pitchFamily="18" charset="0"/>
              </a:rPr>
              <a:t>Письма в ЖЭТФ</a:t>
            </a:r>
            <a:r>
              <a:rPr lang="ru-RU" sz="1200" dirty="0">
                <a:latin typeface="Bookman Old Style" pitchFamily="18" charset="0"/>
              </a:rPr>
              <a:t>, том 117, </a:t>
            </a:r>
            <a:r>
              <a:rPr lang="ru-RU" sz="1200" dirty="0" err="1">
                <a:latin typeface="Bookman Old Style" pitchFamily="18" charset="0"/>
              </a:rPr>
              <a:t>вып</a:t>
            </a:r>
            <a:r>
              <a:rPr lang="ru-RU" sz="1200" dirty="0">
                <a:latin typeface="Bookman Old Style" pitchFamily="18" charset="0"/>
              </a:rPr>
              <a:t>. 7, с. 509 (2023).</a:t>
            </a:r>
            <a:endParaRPr lang="en-US" sz="1200" dirty="0">
              <a:latin typeface="Bookman Old Style" pitchFamily="18" charset="0"/>
            </a:endParaRPr>
          </a:p>
          <a:p>
            <a:pPr marL="342900" indent="-342900">
              <a:spcBef>
                <a:spcPts val="1200"/>
              </a:spcBef>
              <a:spcAft>
                <a:spcPts val="1200"/>
              </a:spcAft>
              <a:buFont typeface="+mj-lt"/>
              <a:buAutoNum type="arabicPeriod"/>
            </a:pPr>
            <a:r>
              <a:rPr lang="en-US" sz="1200" dirty="0">
                <a:latin typeface="Bookman Old Style" pitchFamily="18" charset="0"/>
              </a:rPr>
              <a:t>D.V. </a:t>
            </a:r>
            <a:r>
              <a:rPr lang="en-US" sz="1200" dirty="0" err="1">
                <a:latin typeface="Bookman Old Style" pitchFamily="18" charset="0"/>
              </a:rPr>
              <a:t>Brazhnikov</a:t>
            </a:r>
            <a:r>
              <a:rPr lang="en-US" sz="1200" dirty="0">
                <a:latin typeface="Bookman Old Style" pitchFamily="18" charset="0"/>
              </a:rPr>
              <a:t> et al., “Level-crossing resonances on open atomic transitions in a buffered Cs vapor cell: Linewidth narrowing, high contrast, and atomic magnetometry applications”,</a:t>
            </a:r>
            <a:br>
              <a:rPr lang="en-US" sz="1200" dirty="0">
                <a:latin typeface="Bookman Old Style" pitchFamily="18" charset="0"/>
              </a:rPr>
            </a:br>
            <a:r>
              <a:rPr lang="en-US" sz="1200" i="1" dirty="0">
                <a:latin typeface="Bookman Old Style" pitchFamily="18" charset="0"/>
              </a:rPr>
              <a:t>Physical Review A</a:t>
            </a:r>
            <a:r>
              <a:rPr lang="en-US" sz="1200" dirty="0">
                <a:latin typeface="Bookman Old Style" pitchFamily="18" charset="0"/>
              </a:rPr>
              <a:t>, vol. 106, </a:t>
            </a:r>
            <a:r>
              <a:rPr lang="en-US" sz="1200" dirty="0" err="1">
                <a:latin typeface="Bookman Old Style" pitchFamily="18" charset="0"/>
              </a:rPr>
              <a:t>iss</a:t>
            </a:r>
            <a:r>
              <a:rPr lang="en-US" sz="1200" dirty="0">
                <a:latin typeface="Bookman Old Style" pitchFamily="18" charset="0"/>
              </a:rPr>
              <a:t>. 1, 013113 (2022).</a:t>
            </a:r>
          </a:p>
          <a:p>
            <a:pPr marL="342900" indent="-342900">
              <a:spcBef>
                <a:spcPts val="1200"/>
              </a:spcBef>
              <a:spcAft>
                <a:spcPts val="1200"/>
              </a:spcAft>
              <a:buFont typeface="+mj-lt"/>
              <a:buAutoNum type="arabicPeriod"/>
            </a:pPr>
            <a:r>
              <a:rPr lang="en-US" sz="1200" dirty="0">
                <a:latin typeface="Bookman Old Style" pitchFamily="18" charset="0"/>
              </a:rPr>
              <a:t>D.V. </a:t>
            </a:r>
            <a:r>
              <a:rPr lang="en-US" sz="1200" dirty="0" err="1">
                <a:latin typeface="Bookman Old Style" pitchFamily="18" charset="0"/>
              </a:rPr>
              <a:t>Brazhnikov</a:t>
            </a:r>
            <a:r>
              <a:rPr lang="en-US" sz="1200" dirty="0">
                <a:latin typeface="Bookman Old Style" pitchFamily="18" charset="0"/>
              </a:rPr>
              <a:t> et al., “High-contrast level-crossing resonances in a small cesium vapor cell for applications in atomic magnetometry”,</a:t>
            </a:r>
            <a:br>
              <a:rPr lang="en-US" sz="1200" dirty="0">
                <a:latin typeface="Bookman Old Style" pitchFamily="18" charset="0"/>
              </a:rPr>
            </a:br>
            <a:r>
              <a:rPr lang="en-US" sz="1200" i="1" dirty="0">
                <a:latin typeface="Bookman Old Style" pitchFamily="18" charset="0"/>
              </a:rPr>
              <a:t>Applied Physics Letters</a:t>
            </a:r>
            <a:r>
              <a:rPr lang="en-US" sz="1200" dirty="0">
                <a:latin typeface="Bookman Old Style" pitchFamily="18" charset="0"/>
              </a:rPr>
              <a:t>, vol. 119, 024001 (2021).</a:t>
            </a:r>
            <a:endParaRPr lang="ru-RU" sz="1200" dirty="0">
              <a:latin typeface="Bookman Old Style" pitchFamily="18" charset="0"/>
            </a:endParaRPr>
          </a:p>
          <a:p>
            <a:endParaRPr lang="ru-RU" dirty="0"/>
          </a:p>
        </p:txBody>
      </p:sp>
      <p:sp>
        <p:nvSpPr>
          <p:cNvPr id="4" name="Номер слайда 3"/>
          <p:cNvSpPr>
            <a:spLocks noGrp="1"/>
          </p:cNvSpPr>
          <p:nvPr>
            <p:ph type="sldNum" sz="quarter" idx="10"/>
          </p:nvPr>
        </p:nvSpPr>
        <p:spPr/>
        <p:txBody>
          <a:bodyPr/>
          <a:lstStyle/>
          <a:p>
            <a:fld id="{ED94E7EE-D264-4D1A-BBA2-E956E0F1F253}" type="slidenum">
              <a:rPr lang="ru-RU" smtClean="0"/>
              <a:pPr/>
              <a:t>30</a:t>
            </a:fld>
            <a:endParaRPr lang="ru-RU"/>
          </a:p>
        </p:txBody>
      </p:sp>
    </p:spTree>
    <p:extLst>
      <p:ext uri="{BB962C8B-B14F-4D97-AF65-F5344CB8AC3E}">
        <p14:creationId xmlns:p14="http://schemas.microsoft.com/office/powerpoint/2010/main" val="1837346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D94E7EE-D264-4D1A-BBA2-E956E0F1F253}" type="slidenum">
              <a:rPr lang="ru-RU" smtClean="0"/>
              <a:pPr/>
              <a:t>33</a:t>
            </a:fld>
            <a:endParaRPr lang="ru-RU"/>
          </a:p>
        </p:txBody>
      </p:sp>
    </p:spTree>
    <p:extLst>
      <p:ext uri="{BB962C8B-B14F-4D97-AF65-F5344CB8AC3E}">
        <p14:creationId xmlns:p14="http://schemas.microsoft.com/office/powerpoint/2010/main" val="1773842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a:solidFill>
                  <a:schemeClr val="tx1"/>
                </a:solidFill>
                <a:effectLst/>
                <a:latin typeface="+mn-lt"/>
                <a:ea typeface="+mn-ea"/>
                <a:cs typeface="+mn-cs"/>
              </a:rPr>
              <a:t>Слайд 14</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На данном слайде представлены направления стандартов частоты в ИЛФ СО РАН.</a:t>
            </a:r>
          </a:p>
          <a:p>
            <a:r>
              <a:rPr lang="ru-RU" sz="1200" kern="1200" dirty="0">
                <a:solidFill>
                  <a:schemeClr val="tx1"/>
                </a:solidFill>
                <a:effectLst/>
                <a:latin typeface="+mn-lt"/>
                <a:ea typeface="+mn-ea"/>
                <a:cs typeface="+mn-cs"/>
              </a:rPr>
              <a:t>Как я уже отметил, основная моя научная работа связана с развитием оптических стандартов частоты для фундаментальных и </a:t>
            </a:r>
            <a:r>
              <a:rPr lang="ru-RU" sz="1200" kern="1200" dirty="0" err="1">
                <a:solidFill>
                  <a:schemeClr val="tx1"/>
                </a:solidFill>
                <a:effectLst/>
                <a:latin typeface="+mn-lt"/>
                <a:ea typeface="+mn-ea"/>
                <a:cs typeface="+mn-cs"/>
              </a:rPr>
              <a:t>прикладынх</a:t>
            </a:r>
            <a:r>
              <a:rPr lang="ru-RU" sz="1200" kern="1200" dirty="0">
                <a:solidFill>
                  <a:schemeClr val="tx1"/>
                </a:solidFill>
                <a:effectLst/>
                <a:latin typeface="+mn-lt"/>
                <a:ea typeface="+mn-ea"/>
                <a:cs typeface="+mn-cs"/>
              </a:rPr>
              <a:t> задач на основе нейтральных атомов магния и одиночных ионов. Кроме этого, в Институте развивается направление связанное с мобильными стандартами – на основе </a:t>
            </a:r>
            <a:r>
              <a:rPr lang="en-US" sz="1200" kern="1200" dirty="0" err="1">
                <a:solidFill>
                  <a:schemeClr val="tx1"/>
                </a:solidFill>
                <a:effectLst/>
                <a:latin typeface="+mn-lt"/>
                <a:ea typeface="+mn-ea"/>
                <a:cs typeface="+mn-cs"/>
              </a:rPr>
              <a:t>YbYAG</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a:t>
            </a:r>
            <a:r>
              <a:rPr lang="ru-RU" sz="1200" kern="1200" dirty="0">
                <a:solidFill>
                  <a:schemeClr val="tx1"/>
                </a:solidFill>
                <a:effectLst/>
                <a:latin typeface="+mn-lt"/>
                <a:ea typeface="+mn-ea"/>
                <a:cs typeface="+mn-cs"/>
              </a:rPr>
              <a:t>2 лазера и на основе КПН в парах щелочных металлов. Последний – миниатюрный стандарт. Видна эмблема ВНИИФТИ как конечного потребителя/заказчика – метрологическая организация. </a:t>
            </a:r>
          </a:p>
          <a:p>
            <a:endParaRPr lang="ru-RU" dirty="0"/>
          </a:p>
        </p:txBody>
      </p:sp>
      <p:sp>
        <p:nvSpPr>
          <p:cNvPr id="4" name="Номер слайда 3"/>
          <p:cNvSpPr>
            <a:spLocks noGrp="1"/>
          </p:cNvSpPr>
          <p:nvPr>
            <p:ph type="sldNum" sz="quarter" idx="10"/>
          </p:nvPr>
        </p:nvSpPr>
        <p:spPr/>
        <p:txBody>
          <a:bodyPr/>
          <a:lstStyle/>
          <a:p>
            <a:fld id="{ED94E7EE-D264-4D1A-BBA2-E956E0F1F253}" type="slidenum">
              <a:rPr lang="ru-RU" smtClean="0"/>
              <a:pPr/>
              <a:t>38</a:t>
            </a:fld>
            <a:endParaRPr lang="ru-RU"/>
          </a:p>
        </p:txBody>
      </p:sp>
    </p:spTree>
    <p:extLst>
      <p:ext uri="{BB962C8B-B14F-4D97-AF65-F5344CB8AC3E}">
        <p14:creationId xmlns:p14="http://schemas.microsoft.com/office/powerpoint/2010/main" val="1657907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Современные стандарты частоты достигаю невообразимых уровней точности.  Стоит отметить, что в гравитационном поле Земли изменение высоты всего на 1 см приводит к сдвигу хода времени в 18 знаке! Соответственно это открывает новые возможности в применении стандартов частоты.</a:t>
            </a:r>
          </a:p>
          <a:p>
            <a:r>
              <a:rPr lang="ru-RU" sz="1200" kern="1200" dirty="0">
                <a:solidFill>
                  <a:schemeClr val="tx1"/>
                </a:solidFill>
                <a:effectLst/>
                <a:latin typeface="+mn-lt"/>
                <a:ea typeface="+mn-ea"/>
                <a:cs typeface="+mn-cs"/>
              </a:rPr>
              <a:t>Здесь речь идет о развитии совершенно нового направление в физики – релятивистской геодезии, при которой сеть объединенных стандартов позволит мониторить в том числе и изменение гравитационного потенциала, наблюдать изменение грунтовых вод. Создание карт гравитационного потенциала открывают возможности скрытой навигации в условиях недоступности </a:t>
            </a:r>
            <a:r>
              <a:rPr lang="en-US" sz="1200" kern="1200" dirty="0">
                <a:solidFill>
                  <a:schemeClr val="tx1"/>
                </a:solidFill>
                <a:effectLst/>
                <a:latin typeface="+mn-lt"/>
                <a:ea typeface="+mn-ea"/>
                <a:cs typeface="+mn-cs"/>
              </a:rPr>
              <a:t>GPS </a:t>
            </a:r>
            <a:r>
              <a:rPr lang="ru-RU" sz="1200" kern="1200" dirty="0">
                <a:solidFill>
                  <a:schemeClr val="tx1"/>
                </a:solidFill>
                <a:effectLst/>
                <a:latin typeface="+mn-lt"/>
                <a:ea typeface="+mn-ea"/>
                <a:cs typeface="+mn-cs"/>
              </a:rPr>
              <a:t>сигнала, в том числе под водой.</a:t>
            </a:r>
          </a:p>
          <a:p>
            <a:endParaRPr lang="ru-RU" dirty="0"/>
          </a:p>
        </p:txBody>
      </p:sp>
      <p:sp>
        <p:nvSpPr>
          <p:cNvPr id="4" name="Номер слайда 3"/>
          <p:cNvSpPr>
            <a:spLocks noGrp="1"/>
          </p:cNvSpPr>
          <p:nvPr>
            <p:ph type="sldNum" sz="quarter" idx="10"/>
          </p:nvPr>
        </p:nvSpPr>
        <p:spPr/>
        <p:txBody>
          <a:bodyPr/>
          <a:lstStyle/>
          <a:p>
            <a:fld id="{ED94E7EE-D264-4D1A-BBA2-E956E0F1F253}" type="slidenum">
              <a:rPr lang="ru-RU" smtClean="0"/>
              <a:pPr/>
              <a:t>39</a:t>
            </a:fld>
            <a:endParaRPr lang="ru-RU"/>
          </a:p>
        </p:txBody>
      </p:sp>
    </p:spTree>
    <p:extLst>
      <p:ext uri="{BB962C8B-B14F-4D97-AF65-F5344CB8AC3E}">
        <p14:creationId xmlns:p14="http://schemas.microsoft.com/office/powerpoint/2010/main" val="3889580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Немного истории: На данной фотографии изображены академики С.Н. </a:t>
            </a:r>
            <a:r>
              <a:rPr lang="ru-RU" sz="1200" kern="1200" dirty="0" err="1">
                <a:solidFill>
                  <a:schemeClr val="tx1"/>
                </a:solidFill>
                <a:effectLst/>
                <a:latin typeface="+mn-lt"/>
                <a:ea typeface="+mn-ea"/>
                <a:cs typeface="+mn-cs"/>
              </a:rPr>
              <a:t>Багаев</a:t>
            </a:r>
            <a:r>
              <a:rPr lang="ru-RU" sz="1200" kern="1200" dirty="0">
                <a:solidFill>
                  <a:schemeClr val="tx1"/>
                </a:solidFill>
                <a:effectLst/>
                <a:latin typeface="+mn-lt"/>
                <a:ea typeface="+mn-ea"/>
                <a:cs typeface="+mn-cs"/>
              </a:rPr>
              <a:t> и В.П. Чеботаев основатели Института лазерной физики СО РАН. Ученые, являющиеся пионерами развития оптических стандартов частоты в России и мире. </a:t>
            </a:r>
          </a:p>
          <a:p>
            <a:endParaRPr lang="ru-RU" dirty="0"/>
          </a:p>
        </p:txBody>
      </p:sp>
      <p:sp>
        <p:nvSpPr>
          <p:cNvPr id="4" name="Номер слайда 3"/>
          <p:cNvSpPr>
            <a:spLocks noGrp="1"/>
          </p:cNvSpPr>
          <p:nvPr>
            <p:ph type="sldNum" sz="quarter" idx="10"/>
          </p:nvPr>
        </p:nvSpPr>
        <p:spPr/>
        <p:txBody>
          <a:bodyPr/>
          <a:lstStyle/>
          <a:p>
            <a:fld id="{ED94E7EE-D264-4D1A-BBA2-E956E0F1F253}" type="slidenum">
              <a:rPr lang="ru-RU" smtClean="0"/>
              <a:pPr/>
              <a:t>41</a:t>
            </a:fld>
            <a:endParaRPr lang="ru-RU"/>
          </a:p>
        </p:txBody>
      </p:sp>
    </p:spTree>
    <p:extLst>
      <p:ext uri="{BB962C8B-B14F-4D97-AF65-F5344CB8AC3E}">
        <p14:creationId xmlns:p14="http://schemas.microsoft.com/office/powerpoint/2010/main" val="3593282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Области применения квантовых сенсоров для фундаментальных и прикладных исследований достаточно обширны. В основе можно выделить четыре глобальных направления:</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фотоника</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стандарты частоты</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квантовые атомные интерферометры на основе волн материи</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ультрахолодные</a:t>
            </a:r>
            <a:r>
              <a:rPr lang="ru-RU" sz="1800" dirty="0">
                <a:effectLst/>
                <a:latin typeface="Calibri" panose="020F0502020204030204" pitchFamily="34" charset="0"/>
                <a:ea typeface="Calibri" panose="020F0502020204030204" pitchFamily="34" charset="0"/>
                <a:cs typeface="Times New Roman" panose="02020603050405020304" pitchFamily="18" charset="0"/>
              </a:rPr>
              <a:t> атомы</a:t>
            </a:r>
          </a:p>
          <a:p>
            <a:pPr>
              <a:lnSpc>
                <a:spcPct val="107000"/>
              </a:lnSpc>
              <a:spcAft>
                <a:spcPts val="800"/>
              </a:spcAft>
            </a:pPr>
            <a:r>
              <a:rPr lang="ru-RU"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Каждое из указанных направлений представляет подходы решения определенного ряда фундаментальных задач, что приводит к формированию представлений современной фундаментальной физики.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ED94E7EE-D264-4D1A-BBA2-E956E0F1F253}" type="slidenum">
              <a:rPr lang="ru-RU" smtClean="0"/>
              <a:pPr/>
              <a:t>42</a:t>
            </a:fld>
            <a:endParaRPr lang="ru-RU"/>
          </a:p>
        </p:txBody>
      </p:sp>
    </p:spTree>
    <p:extLst>
      <p:ext uri="{BB962C8B-B14F-4D97-AF65-F5344CB8AC3E}">
        <p14:creationId xmlns:p14="http://schemas.microsoft.com/office/powerpoint/2010/main" val="3691568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a:solidFill>
                  <a:schemeClr val="tx1"/>
                </a:solidFill>
                <a:effectLst/>
                <a:latin typeface="+mn-lt"/>
                <a:ea typeface="+mn-ea"/>
                <a:cs typeface="+mn-cs"/>
              </a:rPr>
              <a:t>В каждому из основных пунктов </a:t>
            </a:r>
            <a:r>
              <a:rPr lang="ru-RU" sz="1200" kern="1200" dirty="0">
                <a:solidFill>
                  <a:schemeClr val="tx1"/>
                </a:solidFill>
                <a:effectLst/>
                <a:latin typeface="+mn-lt"/>
                <a:ea typeface="+mn-ea"/>
                <a:cs typeface="+mn-cs"/>
              </a:rPr>
              <a:t>будет отмечена актуальность, полученные результаты и перспективы дальнейшей работы</a:t>
            </a:r>
          </a:p>
        </p:txBody>
      </p:sp>
      <p:sp>
        <p:nvSpPr>
          <p:cNvPr id="4" name="Номер слайда 3"/>
          <p:cNvSpPr>
            <a:spLocks noGrp="1"/>
          </p:cNvSpPr>
          <p:nvPr>
            <p:ph type="sldNum" sz="quarter" idx="10"/>
          </p:nvPr>
        </p:nvSpPr>
        <p:spPr/>
        <p:txBody>
          <a:bodyPr/>
          <a:lstStyle/>
          <a:p>
            <a:fld id="{ED94E7EE-D264-4D1A-BBA2-E956E0F1F253}" type="slidenum">
              <a:rPr lang="ru-RU" smtClean="0"/>
              <a:pPr/>
              <a:t>3</a:t>
            </a:fld>
            <a:endParaRPr lang="ru-RU"/>
          </a:p>
        </p:txBody>
      </p:sp>
    </p:spTree>
    <p:extLst>
      <p:ext uri="{BB962C8B-B14F-4D97-AF65-F5344CB8AC3E}">
        <p14:creationId xmlns:p14="http://schemas.microsoft.com/office/powerpoint/2010/main" val="1902817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pPr algn="just">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Позвольте мне данным слайдом </a:t>
            </a:r>
            <a:r>
              <a:rPr lang="ru-RU"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проиллюстрировать суть направления прецизионной квантовой метрологии</a:t>
            </a:r>
            <a:r>
              <a:rPr lang="ru-RU" sz="18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С появлением Квантовой механики мир столкнулся с новой парадигмой. С одной стороны, это понятный нам классический мир, с другой стороны это квантовый мир, где объекты описываются в терминах квантовых состояний,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возникают несвойственные классическому миру понятия квантовой запутанности и квантовой когерентности.</a:t>
            </a:r>
          </a:p>
          <a:p>
            <a:pPr algn="just">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И граница между этими мирами весьма эфемерна. Поэтому возникает интерес к использованию свойств квантового мира для построения нового поколения приборов – квантовых сенсоров, способных измерять физические величины, в том числе классические с высокой точностью.</a:t>
            </a:r>
          </a:p>
        </p:txBody>
      </p:sp>
      <p:sp>
        <p:nvSpPr>
          <p:cNvPr id="4" name="Номер слайда 3"/>
          <p:cNvSpPr>
            <a:spLocks noGrp="1"/>
          </p:cNvSpPr>
          <p:nvPr>
            <p:ph type="sldNum" sz="quarter" idx="5"/>
          </p:nvPr>
        </p:nvSpPr>
        <p:spPr/>
        <p:txBody>
          <a:bodyPr/>
          <a:lstStyle/>
          <a:p>
            <a:fld id="{ED94E7EE-D264-4D1A-BBA2-E956E0F1F253}" type="slidenum">
              <a:rPr lang="ru-RU" smtClean="0"/>
              <a:pPr/>
              <a:t>4</a:t>
            </a:fld>
            <a:endParaRPr lang="ru-RU"/>
          </a:p>
        </p:txBody>
      </p:sp>
    </p:spTree>
    <p:extLst>
      <p:ext uri="{BB962C8B-B14F-4D97-AF65-F5344CB8AC3E}">
        <p14:creationId xmlns:p14="http://schemas.microsoft.com/office/powerpoint/2010/main" val="2505125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Все это привело к тому, что стало возникать новое научное направление – направление квантовых сенсоров. </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В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настоящее время развивается </a:t>
            </a:r>
            <a:r>
              <a:rPr lang="ru-RU" sz="1800" dirty="0">
                <a:effectLst/>
                <a:latin typeface="Calibri" panose="020F0502020204030204" pitchFamily="34" charset="0"/>
                <a:ea typeface="Calibri" panose="020F0502020204030204" pitchFamily="34" charset="0"/>
                <a:cs typeface="Times New Roman" panose="02020603050405020304" pitchFamily="18" charset="0"/>
              </a:rPr>
              <a:t>дорожная карта по «Квантовым сенсорам» при поддержке Росатома. Я являюсь членом научного совета РАН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«Квантовые технологии</a:t>
            </a:r>
            <a:r>
              <a:rPr lang="ru-RU" sz="1800" dirty="0">
                <a:effectLst/>
                <a:latin typeface="Calibri" panose="020F0502020204030204" pitchFamily="34" charset="0"/>
                <a:ea typeface="Calibri" panose="020F0502020204030204" pitchFamily="34" charset="0"/>
                <a:cs typeface="Times New Roman" panose="02020603050405020304" pitchFamily="18" charset="0"/>
              </a:rPr>
              <a:t>». На данном слайде я привел определения того, что такое квантовые сенсоры:</a:t>
            </a:r>
          </a:p>
          <a:p>
            <a:endParaRPr lang="ru-RU" dirty="0"/>
          </a:p>
        </p:txBody>
      </p:sp>
      <p:sp>
        <p:nvSpPr>
          <p:cNvPr id="4" name="Номер слайда 3"/>
          <p:cNvSpPr>
            <a:spLocks noGrp="1"/>
          </p:cNvSpPr>
          <p:nvPr>
            <p:ph type="sldNum" sz="quarter" idx="10"/>
          </p:nvPr>
        </p:nvSpPr>
        <p:spPr/>
        <p:txBody>
          <a:bodyPr/>
          <a:lstStyle/>
          <a:p>
            <a:pPr>
              <a:defRPr/>
            </a:pPr>
            <a:fld id="{3C2C657F-AF51-4BB7-8F8F-82E4634D2039}" type="slidenum">
              <a:rPr lang="ru-RU" smtClean="0"/>
              <a:pPr>
                <a:defRPr/>
              </a:pPr>
              <a:t>5</a:t>
            </a:fld>
            <a:endParaRPr lang="ru-RU"/>
          </a:p>
        </p:txBody>
      </p:sp>
    </p:spTree>
    <p:extLst>
      <p:ext uri="{BB962C8B-B14F-4D97-AF65-F5344CB8AC3E}">
        <p14:creationId xmlns:p14="http://schemas.microsoft.com/office/powerpoint/2010/main" val="2418767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В ИЛФ СО РАН развитие квантовой метрологии выражается тремя направлениями, направлениями, в которых я активно работаю уже более 20 лет, это:</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стандарты частоты, которые разделяются на высокопрецизионные, а также компактные и мобильные</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квантовые сенсоры на основе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ультрахолодных</a:t>
            </a:r>
            <a:r>
              <a:rPr lang="ru-RU" sz="1800" dirty="0">
                <a:effectLst/>
                <a:latin typeface="Calibri" panose="020F0502020204030204" pitchFamily="34" charset="0"/>
                <a:ea typeface="Calibri" panose="020F0502020204030204" pitchFamily="34" charset="0"/>
                <a:cs typeface="Times New Roman" panose="02020603050405020304" pitchFamily="18" charset="0"/>
              </a:rPr>
              <a:t> атомов и квантовая магнитометрия</a:t>
            </a:r>
          </a:p>
          <a:p>
            <a:endParaRPr lang="ru-RU" dirty="0"/>
          </a:p>
        </p:txBody>
      </p:sp>
      <p:sp>
        <p:nvSpPr>
          <p:cNvPr id="4" name="Номер слайда 3"/>
          <p:cNvSpPr>
            <a:spLocks noGrp="1"/>
          </p:cNvSpPr>
          <p:nvPr>
            <p:ph type="sldNum" sz="quarter" idx="10"/>
          </p:nvPr>
        </p:nvSpPr>
        <p:spPr/>
        <p:txBody>
          <a:bodyPr/>
          <a:lstStyle/>
          <a:p>
            <a:fld id="{ED94E7EE-D264-4D1A-BBA2-E956E0F1F253}" type="slidenum">
              <a:rPr lang="ru-RU" smtClean="0"/>
              <a:pPr/>
              <a:t>6</a:t>
            </a:fld>
            <a:endParaRPr lang="ru-RU"/>
          </a:p>
        </p:txBody>
      </p:sp>
    </p:spTree>
    <p:extLst>
      <p:ext uri="{BB962C8B-B14F-4D97-AF65-F5344CB8AC3E}">
        <p14:creationId xmlns:p14="http://schemas.microsoft.com/office/powerpoint/2010/main" val="3581591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Далее по первому пункту плана я перейду к лазерным </a:t>
            </a:r>
            <a:r>
              <a:rPr lang="ru-RU" sz="1200" kern="1200" dirty="0" err="1">
                <a:solidFill>
                  <a:schemeClr val="tx1"/>
                </a:solidFill>
                <a:effectLst/>
                <a:latin typeface="+mn-lt"/>
                <a:ea typeface="+mn-ea"/>
                <a:cs typeface="+mn-cs"/>
              </a:rPr>
              <a:t>стандартм</a:t>
            </a:r>
            <a:r>
              <a:rPr lang="ru-RU" sz="1200" kern="1200" dirty="0">
                <a:solidFill>
                  <a:schemeClr val="tx1"/>
                </a:solidFill>
                <a:effectLst/>
                <a:latin typeface="+mn-lt"/>
                <a:ea typeface="+mn-ea"/>
                <a:cs typeface="+mn-cs"/>
              </a:rPr>
              <a:t> х частоты и времени</a:t>
            </a:r>
            <a:endParaRPr lang="ru-RU" dirty="0"/>
          </a:p>
        </p:txBody>
      </p:sp>
      <p:sp>
        <p:nvSpPr>
          <p:cNvPr id="4" name="Номер слайда 3"/>
          <p:cNvSpPr>
            <a:spLocks noGrp="1"/>
          </p:cNvSpPr>
          <p:nvPr>
            <p:ph type="sldNum" sz="quarter" idx="10"/>
          </p:nvPr>
        </p:nvSpPr>
        <p:spPr/>
        <p:txBody>
          <a:bodyPr/>
          <a:lstStyle/>
          <a:p>
            <a:fld id="{ED94E7EE-D264-4D1A-BBA2-E956E0F1F253}" type="slidenum">
              <a:rPr lang="ru-RU" smtClean="0"/>
              <a:pPr/>
              <a:t>7</a:t>
            </a:fld>
            <a:endParaRPr lang="ru-RU"/>
          </a:p>
        </p:txBody>
      </p:sp>
    </p:spTree>
    <p:extLst>
      <p:ext uri="{BB962C8B-B14F-4D97-AF65-F5344CB8AC3E}">
        <p14:creationId xmlns:p14="http://schemas.microsoft.com/office/powerpoint/2010/main" val="1896220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55000" lnSpcReduction="20000"/>
          </a:bodyPr>
          <a:lstStyle/>
          <a:p>
            <a:pPr algn="just">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В институте развиваются направление оптических и микроволновых стандартов. В чем же преимущество </a:t>
            </a:r>
            <a:r>
              <a:rPr lang="ru-RU"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оптических стандартов</a:t>
            </a:r>
            <a:r>
              <a:rPr lang="ru-RU"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effectLst/>
                <a:latin typeface="Calibri" panose="020F0502020204030204" pitchFamily="34" charset="0"/>
                <a:ea typeface="Calibri" panose="020F0502020204030204" pitchFamily="34" charset="0"/>
                <a:cs typeface="Times New Roman" panose="02020603050405020304" pitchFamily="18" charset="0"/>
              </a:rPr>
              <a:t>представляющих одно из основных направления моей научной деятельности</a:t>
            </a:r>
            <a:r>
              <a:rPr lang="ru-RU"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В основе стандарта частоты, являющегося эталоном измерения времени, лежит высокостабильный генератор. Тем не менее, частота генератора может со временем смещаться в силу воздействия внешних физических факторов. Для его стабилизации на длительных временах необходимо использовать частотный репер, в качестве которого выступают атомы. </a:t>
            </a:r>
          </a:p>
          <a:p>
            <a:pPr algn="just">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Детектируя отличия частоты генератора от атомного репера формируется сигнал обратной связи</a:t>
            </a:r>
            <a:r>
              <a:rPr lang="ru-RU" sz="1800" dirty="0">
                <a:effectLst/>
                <a:latin typeface="Calibri" panose="020F0502020204030204" pitchFamily="34" charset="0"/>
                <a:ea typeface="Calibri" panose="020F0502020204030204" pitchFamily="34" charset="0"/>
                <a:cs typeface="Times New Roman" panose="02020603050405020304" pitchFamily="18" charset="0"/>
              </a:rPr>
              <a:t>, компенсирующий сдвиги генератора. </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При этом для стандартов частоты в микроволновом диапазоне используются стабильные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свч</a:t>
            </a:r>
            <a:r>
              <a:rPr lang="ru-RU" sz="1800" dirty="0">
                <a:effectLst/>
                <a:latin typeface="Calibri" panose="020F0502020204030204" pitchFamily="34" charset="0"/>
                <a:ea typeface="Calibri" panose="020F0502020204030204" pitchFamily="34" charset="0"/>
                <a:cs typeface="Times New Roman" panose="02020603050405020304" pitchFamily="18" charset="0"/>
              </a:rPr>
              <a:t> генераторы, а для оптического диапазона – прецизионные лазерные системы.</a:t>
            </a:r>
          </a:p>
          <a:p>
            <a:pPr algn="just">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Для обоих типов стандартов</a:t>
            </a:r>
            <a:r>
              <a:rPr lang="ru-RU" sz="1800" dirty="0">
                <a:effectLst/>
                <a:latin typeface="Calibri" panose="020F0502020204030204" pitchFamily="34" charset="0"/>
                <a:ea typeface="Calibri" panose="020F0502020204030204" pitchFamily="34" charset="0"/>
                <a:cs typeface="Times New Roman" panose="02020603050405020304" pitchFamily="18" charset="0"/>
              </a:rPr>
              <a:t> относительная точность измерения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пропорциональна</a:t>
            </a:r>
            <a:r>
              <a:rPr lang="ru-RU" sz="1800" dirty="0">
                <a:effectLst/>
                <a:latin typeface="Calibri" panose="020F0502020204030204" pitchFamily="34" charset="0"/>
                <a:ea typeface="Calibri" panose="020F0502020204030204" pitchFamily="34" charset="0"/>
                <a:cs typeface="Times New Roman" panose="02020603050405020304" pitchFamily="18" charset="0"/>
              </a:rPr>
              <a:t> отношению ширины линии детектируемого резонанса к несущей частоте. </a:t>
            </a:r>
          </a:p>
          <a:p>
            <a:pPr algn="just">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Ширины линий при современных методах измерения достигают пределов, связанных с </a:t>
            </a:r>
            <a:r>
              <a:rPr lang="ru-RU"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квантовым</a:t>
            </a:r>
            <a:r>
              <a:rPr lang="ru-RU" sz="1800" dirty="0">
                <a:effectLst/>
                <a:latin typeface="Calibri" panose="020F0502020204030204" pitchFamily="34" charset="0"/>
                <a:ea typeface="Calibri" panose="020F0502020204030204" pitchFamily="34" charset="0"/>
                <a:cs typeface="Times New Roman" panose="02020603050405020304" pitchFamily="18" charset="0"/>
              </a:rPr>
              <a:t> соотношением неопределенности для частоты и времени измерения и составляют величин порядка Герца. </a:t>
            </a:r>
          </a:p>
          <a:p>
            <a:pPr algn="just">
              <a:lnSpc>
                <a:spcPct val="107000"/>
              </a:lnSpc>
              <a:spcAft>
                <a:spcPts val="800"/>
              </a:spcAft>
            </a:pPr>
            <a:r>
              <a:rPr lang="ru-RU"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Соответственно использование оптического диапазона дает непосредственное преимущество</a:t>
            </a:r>
            <a:r>
              <a:rPr lang="ru-RU" sz="1800" dirty="0">
                <a:effectLst/>
                <a:latin typeface="Calibri" panose="020F0502020204030204" pitchFamily="34" charset="0"/>
                <a:ea typeface="Calibri" panose="020F0502020204030204" pitchFamily="34" charset="0"/>
                <a:cs typeface="Times New Roman" panose="02020603050405020304" pitchFamily="18" charset="0"/>
              </a:rPr>
              <a:t> перед микроволновыми, </a:t>
            </a:r>
          </a:p>
          <a:p>
            <a:pPr algn="just">
              <a:lnSpc>
                <a:spcPct val="107000"/>
              </a:lnSpc>
              <a:spcAft>
                <a:spcPts val="800"/>
              </a:spcAft>
            </a:pPr>
            <a:r>
              <a:rPr lang="ru-RU"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Хотя также </a:t>
            </a:r>
            <a:r>
              <a:rPr lang="ru-RU" sz="1800" dirty="0">
                <a:effectLst/>
                <a:latin typeface="Calibri" panose="020F0502020204030204" pitchFamily="34" charset="0"/>
                <a:ea typeface="Calibri" panose="020F0502020204030204" pitchFamily="34" charset="0"/>
                <a:cs typeface="Times New Roman" panose="02020603050405020304" pitchFamily="18" charset="0"/>
              </a:rPr>
              <a:t>требует решения существенно объема фундаментальных задач, связанных с подавлением сдвигов частотного репера, имеющих разную физическую природу, в частности, охлаждения атомов до сверхглубоких температур для исключения сдвигов частоты в результате эффектов Доплера при движении атомов и других о которых я расскажу далее.</a:t>
            </a:r>
          </a:p>
          <a:p>
            <a:endParaRPr lang="ru-RU" dirty="0"/>
          </a:p>
        </p:txBody>
      </p:sp>
      <p:sp>
        <p:nvSpPr>
          <p:cNvPr id="4" name="Номер слайда 3"/>
          <p:cNvSpPr>
            <a:spLocks noGrp="1"/>
          </p:cNvSpPr>
          <p:nvPr>
            <p:ph type="sldNum" sz="quarter" idx="5"/>
          </p:nvPr>
        </p:nvSpPr>
        <p:spPr/>
        <p:txBody>
          <a:bodyPr/>
          <a:lstStyle/>
          <a:p>
            <a:fld id="{ED94E7EE-D264-4D1A-BBA2-E956E0F1F253}" type="slidenum">
              <a:rPr lang="ru-RU" smtClean="0"/>
              <a:pPr/>
              <a:t>8</a:t>
            </a:fld>
            <a:endParaRPr lang="ru-RU"/>
          </a:p>
        </p:txBody>
      </p:sp>
    </p:spTree>
    <p:extLst>
      <p:ext uri="{BB962C8B-B14F-4D97-AF65-F5344CB8AC3E}">
        <p14:creationId xmlns:p14="http://schemas.microsoft.com/office/powerpoint/2010/main" val="2153597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Современные стандарты частоты находят широкое применение прежде всего для множества прикладных задач. Среди них основной является задача навигации.</a:t>
            </a:r>
          </a:p>
          <a:p>
            <a:pPr>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Стоит отметить, что временное смещение в гравитационном поле Земли</a:t>
            </a:r>
            <a:r>
              <a:rPr lang="ru-RU" sz="1800" dirty="0">
                <a:effectLst/>
                <a:latin typeface="Calibri" panose="020F0502020204030204" pitchFamily="34" charset="0"/>
                <a:ea typeface="Calibri" panose="020F0502020204030204" pitchFamily="34" charset="0"/>
                <a:cs typeface="Times New Roman" panose="02020603050405020304" pitchFamily="18" charset="0"/>
              </a:rPr>
              <a:t> на разности высот 1 см достигает 18 знака, что измеримо современными оптическими стандартами частоты.  Достижимые уровни точности открывают широкие возможности и фундаментальных задач, таких как:</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проверка постоянства фундаментальных констант</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проверка различных теорий, в том числе новых, выходящих за рамки стандартных и др.</a:t>
            </a:r>
          </a:p>
        </p:txBody>
      </p:sp>
      <p:sp>
        <p:nvSpPr>
          <p:cNvPr id="4" name="Номер слайда 3"/>
          <p:cNvSpPr>
            <a:spLocks noGrp="1"/>
          </p:cNvSpPr>
          <p:nvPr>
            <p:ph type="sldNum" sz="quarter" idx="10"/>
          </p:nvPr>
        </p:nvSpPr>
        <p:spPr/>
        <p:txBody>
          <a:bodyPr/>
          <a:lstStyle/>
          <a:p>
            <a:fld id="{ED94E7EE-D264-4D1A-BBA2-E956E0F1F253}" type="slidenum">
              <a:rPr lang="ru-RU" smtClean="0"/>
              <a:pPr/>
              <a:t>9</a:t>
            </a:fld>
            <a:endParaRPr lang="ru-RU"/>
          </a:p>
        </p:txBody>
      </p:sp>
    </p:spTree>
    <p:extLst>
      <p:ext uri="{BB962C8B-B14F-4D97-AF65-F5344CB8AC3E}">
        <p14:creationId xmlns:p14="http://schemas.microsoft.com/office/powerpoint/2010/main" val="3206635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1D5451FE-E8B2-40A5-85AD-669AADEF8C6C}" type="datetimeFigureOut">
              <a:rPr lang="ru-RU" smtClean="0"/>
              <a:pPr/>
              <a:t>18.03.2025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9CE2203-CECF-4805-8CE3-1A61EFFA67DF}"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D5451FE-E8B2-40A5-85AD-669AADEF8C6C}" type="datetimeFigureOut">
              <a:rPr lang="ru-RU" smtClean="0"/>
              <a:pPr/>
              <a:t>18.03.2025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9CE2203-CECF-4805-8CE3-1A61EFFA67D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D5451FE-E8B2-40A5-85AD-669AADEF8C6C}" type="datetimeFigureOut">
              <a:rPr lang="ru-RU" smtClean="0"/>
              <a:pPr/>
              <a:t>18.03.2025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9CE2203-CECF-4805-8CE3-1A61EFFA67DF}"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D5451FE-E8B2-40A5-85AD-669AADEF8C6C}" type="datetimeFigureOut">
              <a:rPr lang="ru-RU" smtClean="0"/>
              <a:pPr/>
              <a:t>18.03.2025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9CE2203-CECF-4805-8CE3-1A61EFFA67DF}"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D5451FE-E8B2-40A5-85AD-669AADEF8C6C}" type="datetimeFigureOut">
              <a:rPr lang="ru-RU" smtClean="0"/>
              <a:pPr/>
              <a:t>18.03.2025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9CE2203-CECF-4805-8CE3-1A61EFFA67DF}"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1D5451FE-E8B2-40A5-85AD-669AADEF8C6C}" type="datetimeFigureOut">
              <a:rPr lang="ru-RU" smtClean="0"/>
              <a:pPr/>
              <a:t>18.03.2025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9CE2203-CECF-4805-8CE3-1A61EFFA67D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1D5451FE-E8B2-40A5-85AD-669AADEF8C6C}" type="datetimeFigureOut">
              <a:rPr lang="ru-RU" smtClean="0"/>
              <a:pPr/>
              <a:t>18.03.2025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9CE2203-CECF-4805-8CE3-1A61EFFA67DF}"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1D5451FE-E8B2-40A5-85AD-669AADEF8C6C}" type="datetimeFigureOut">
              <a:rPr lang="ru-RU" smtClean="0"/>
              <a:pPr/>
              <a:t>18.03.2025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9CE2203-CECF-4805-8CE3-1A61EFFA67DF}"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D5451FE-E8B2-40A5-85AD-669AADEF8C6C}" type="datetimeFigureOut">
              <a:rPr lang="ru-RU" smtClean="0"/>
              <a:pPr/>
              <a:t>18.03.2025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9CE2203-CECF-4805-8CE3-1A61EFFA67D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1D5451FE-E8B2-40A5-85AD-669AADEF8C6C}" type="datetimeFigureOut">
              <a:rPr lang="ru-RU" smtClean="0"/>
              <a:pPr/>
              <a:t>18.03.2025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9CE2203-CECF-4805-8CE3-1A61EFFA67DF}"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1D5451FE-E8B2-40A5-85AD-669AADEF8C6C}" type="datetimeFigureOut">
              <a:rPr lang="ru-RU" smtClean="0"/>
              <a:pPr/>
              <a:t>18.03.2025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9CE2203-CECF-4805-8CE3-1A61EFFA67DF}"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451FE-E8B2-40A5-85AD-669AADEF8C6C}" type="datetimeFigureOut">
              <a:rPr lang="ru-RU" smtClean="0"/>
              <a:pPr/>
              <a:t>18.03.2025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CE2203-CECF-4805-8CE3-1A61EFFA67D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39.wmf"/><Relationship Id="rId3" Type="http://schemas.openxmlformats.org/officeDocument/2006/relationships/notesSlide" Target="../notesSlides/notesSlide10.xml"/><Relationship Id="rId7" Type="http://schemas.openxmlformats.org/officeDocument/2006/relationships/image" Target="../media/image43.png"/><Relationship Id="rId12"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2.png"/><Relationship Id="rId11" Type="http://schemas.openxmlformats.org/officeDocument/2006/relationships/image" Target="../media/image38.emf"/><Relationship Id="rId5" Type="http://schemas.openxmlformats.org/officeDocument/2006/relationships/image" Target="../media/image41.png"/><Relationship Id="rId10" Type="http://schemas.openxmlformats.org/officeDocument/2006/relationships/oleObject" Target="../embeddings/oleObject11.bin"/><Relationship Id="rId4" Type="http://schemas.openxmlformats.org/officeDocument/2006/relationships/image" Target="../media/image40.png"/><Relationship Id="rId9" Type="http://schemas.openxmlformats.org/officeDocument/2006/relationships/image" Target="../media/image45.jpe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1.xml"/><Relationship Id="rId7" Type="http://schemas.openxmlformats.org/officeDocument/2006/relationships/image" Target="../media/image46.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3.bin"/><Relationship Id="rId11" Type="http://schemas.openxmlformats.org/officeDocument/2006/relationships/image" Target="../media/image8.emf"/><Relationship Id="rId5" Type="http://schemas.openxmlformats.org/officeDocument/2006/relationships/image" Target="../media/image48.emf"/><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54.wmf"/><Relationship Id="rId3" Type="http://schemas.openxmlformats.org/officeDocument/2006/relationships/notesSlide" Target="../notesSlides/notesSlide12.xml"/><Relationship Id="rId7" Type="http://schemas.openxmlformats.org/officeDocument/2006/relationships/image" Target="../media/image58.png"/><Relationship Id="rId12"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7.png"/><Relationship Id="rId11" Type="http://schemas.openxmlformats.org/officeDocument/2006/relationships/image" Target="../media/image53.wmf"/><Relationship Id="rId5" Type="http://schemas.openxmlformats.org/officeDocument/2006/relationships/image" Target="../media/image56.png"/><Relationship Id="rId10" Type="http://schemas.openxmlformats.org/officeDocument/2006/relationships/oleObject" Target="../embeddings/oleObject15.bin"/><Relationship Id="rId4" Type="http://schemas.openxmlformats.org/officeDocument/2006/relationships/image" Target="../media/image55.png"/><Relationship Id="rId9" Type="http://schemas.openxmlformats.org/officeDocument/2006/relationships/image" Target="../media/image52.wmf"/></Relationships>
</file>

<file path=ppt/slides/_rels/slide13.xml.rels><?xml version="1.0" encoding="UTF-8" standalone="yes"?>
<Relationships xmlns="http://schemas.openxmlformats.org/package/2006/relationships"><Relationship Id="rId8" Type="http://schemas.openxmlformats.org/officeDocument/2006/relationships/image" Target="../media/image59.wmf"/><Relationship Id="rId13" Type="http://schemas.openxmlformats.org/officeDocument/2006/relationships/oleObject" Target="../embeddings/oleObject20.bin"/><Relationship Id="rId3" Type="http://schemas.openxmlformats.org/officeDocument/2006/relationships/notesSlide" Target="../notesSlides/notesSlide13.xml"/><Relationship Id="rId7" Type="http://schemas.openxmlformats.org/officeDocument/2006/relationships/oleObject" Target="../embeddings/oleObject17.bin"/><Relationship Id="rId12" Type="http://schemas.openxmlformats.org/officeDocument/2006/relationships/image" Target="../media/image61.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65.png"/><Relationship Id="rId11" Type="http://schemas.openxmlformats.org/officeDocument/2006/relationships/oleObject" Target="../embeddings/oleObject19.bin"/><Relationship Id="rId5" Type="http://schemas.openxmlformats.org/officeDocument/2006/relationships/image" Target="../media/image64.png"/><Relationship Id="rId10" Type="http://schemas.openxmlformats.org/officeDocument/2006/relationships/image" Target="../media/image60.wmf"/><Relationship Id="rId4" Type="http://schemas.openxmlformats.org/officeDocument/2006/relationships/image" Target="../media/image63.png"/><Relationship Id="rId9" Type="http://schemas.openxmlformats.org/officeDocument/2006/relationships/oleObject" Target="../embeddings/oleObject18.bin"/><Relationship Id="rId14" Type="http://schemas.openxmlformats.org/officeDocument/2006/relationships/image" Target="../media/image62.wmf"/></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68.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1.bin"/><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47.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17.xml"/><Relationship Id="rId7"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03.png"/><Relationship Id="rId11" Type="http://schemas.openxmlformats.org/officeDocument/2006/relationships/image" Target="../media/image75.wmf"/><Relationship Id="rId5" Type="http://schemas.openxmlformats.org/officeDocument/2006/relationships/image" Target="../media/image76.png"/><Relationship Id="rId10" Type="http://schemas.openxmlformats.org/officeDocument/2006/relationships/oleObject" Target="../embeddings/oleObject23.bin"/><Relationship Id="rId4" Type="http://schemas.openxmlformats.org/officeDocument/2006/relationships/image" Target="../media/image9.png"/><Relationship Id="rId9" Type="http://schemas.openxmlformats.org/officeDocument/2006/relationships/image" Target="../media/image74.emf"/></Relationships>
</file>

<file path=ppt/slides/_rels/slide1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oleObject" Target="../embeddings/oleObject4.bin"/><Relationship Id="rId3" Type="http://schemas.openxmlformats.org/officeDocument/2006/relationships/notesSlide" Target="../notesSlides/notesSlide2.xml"/><Relationship Id="rId7" Type="http://schemas.openxmlformats.org/officeDocument/2006/relationships/image" Target="../media/image7.png"/><Relationship Id="rId12" Type="http://schemas.openxmlformats.org/officeDocument/2006/relationships/oleObject" Target="../embeddings/oleObject3.bin"/><Relationship Id="rId17" Type="http://schemas.openxmlformats.org/officeDocument/2006/relationships/image" Target="../media/image12.png"/><Relationship Id="rId2" Type="http://schemas.openxmlformats.org/officeDocument/2006/relationships/slideLayout" Target="../slideLayouts/slideLayout2.xml"/><Relationship Id="rId16" Type="http://schemas.openxmlformats.org/officeDocument/2006/relationships/image" Target="../media/image11.jpeg"/><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oleObject" Target="../embeddings/oleObject2.bin"/><Relationship Id="rId5" Type="http://schemas.openxmlformats.org/officeDocument/2006/relationships/image" Target="../media/image5.png"/><Relationship Id="rId15" Type="http://schemas.openxmlformats.org/officeDocument/2006/relationships/image" Target="../media/image10.png"/><Relationship Id="rId10" Type="http://schemas.openxmlformats.org/officeDocument/2006/relationships/image" Target="../media/image3.emf"/><Relationship Id="rId4" Type="http://schemas.openxmlformats.org/officeDocument/2006/relationships/image" Target="../media/image4.png"/><Relationship Id="rId9" Type="http://schemas.openxmlformats.org/officeDocument/2006/relationships/oleObject" Target="../embeddings/oleObject1.bin"/><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hyperlink" Target="https://doi.org/10.1126/sciadv.ade4454" TargetMode="External"/><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20.xml"/><Relationship Id="rId7" Type="http://schemas.openxmlformats.org/officeDocument/2006/relationships/image" Target="../media/image88.wmf"/><Relationship Id="rId12"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24.bin"/><Relationship Id="rId11" Type="http://schemas.openxmlformats.org/officeDocument/2006/relationships/image" Target="../media/image93.png"/><Relationship Id="rId5" Type="http://schemas.openxmlformats.org/officeDocument/2006/relationships/image" Target="../media/image91.png"/><Relationship Id="rId10" Type="http://schemas.openxmlformats.org/officeDocument/2006/relationships/image" Target="../media/image89.wmf"/><Relationship Id="rId4" Type="http://schemas.openxmlformats.org/officeDocument/2006/relationships/image" Target="../media/image90.png"/><Relationship Id="rId9" Type="http://schemas.openxmlformats.org/officeDocument/2006/relationships/oleObject" Target="../embeddings/oleObject25.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patents.google.com/patent/US10347484B2/en" TargetMode="External"/><Relationship Id="rId5" Type="http://schemas.openxmlformats.org/officeDocument/2006/relationships/image" Target="../media/image98.jpeg"/><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104.emf"/><Relationship Id="rId18" Type="http://schemas.openxmlformats.org/officeDocument/2006/relationships/image" Target="../media/image110.png"/><Relationship Id="rId3" Type="http://schemas.openxmlformats.org/officeDocument/2006/relationships/notesSlide" Target="../notesSlides/notesSlide22.xml"/><Relationship Id="rId21" Type="http://schemas.openxmlformats.org/officeDocument/2006/relationships/oleObject" Target="../embeddings/oleObject32.bin"/><Relationship Id="rId7" Type="http://schemas.openxmlformats.org/officeDocument/2006/relationships/image" Target="../media/image101.emf"/><Relationship Id="rId12" Type="http://schemas.openxmlformats.org/officeDocument/2006/relationships/oleObject" Target="../embeddings/oleObject29.bin"/><Relationship Id="rId17" Type="http://schemas.openxmlformats.org/officeDocument/2006/relationships/image" Target="../media/image109.png"/><Relationship Id="rId2" Type="http://schemas.openxmlformats.org/officeDocument/2006/relationships/slideLayout" Target="../slideLayouts/slideLayout2.xml"/><Relationship Id="rId16" Type="http://schemas.openxmlformats.org/officeDocument/2006/relationships/image" Target="../media/image108.png"/><Relationship Id="rId20" Type="http://schemas.openxmlformats.org/officeDocument/2006/relationships/oleObject" Target="../embeddings/oleObject31.bin"/><Relationship Id="rId1" Type="http://schemas.openxmlformats.org/officeDocument/2006/relationships/vmlDrawing" Target="../drawings/vmlDrawing11.vml"/><Relationship Id="rId6" Type="http://schemas.openxmlformats.org/officeDocument/2006/relationships/oleObject" Target="../embeddings/oleObject26.bin"/><Relationship Id="rId11" Type="http://schemas.openxmlformats.org/officeDocument/2006/relationships/image" Target="../media/image103.wmf"/><Relationship Id="rId5" Type="http://schemas.openxmlformats.org/officeDocument/2006/relationships/image" Target="../media/image107.png"/><Relationship Id="rId15" Type="http://schemas.openxmlformats.org/officeDocument/2006/relationships/image" Target="../media/image105.emf"/><Relationship Id="rId10" Type="http://schemas.openxmlformats.org/officeDocument/2006/relationships/oleObject" Target="../embeddings/oleObject28.bin"/><Relationship Id="rId19" Type="http://schemas.openxmlformats.org/officeDocument/2006/relationships/image" Target="../media/image111.jpeg"/><Relationship Id="rId4" Type="http://schemas.openxmlformats.org/officeDocument/2006/relationships/image" Target="../media/image106.png"/><Relationship Id="rId9" Type="http://schemas.openxmlformats.org/officeDocument/2006/relationships/image" Target="../media/image102.emf"/><Relationship Id="rId14" Type="http://schemas.openxmlformats.org/officeDocument/2006/relationships/oleObject" Target="../embeddings/oleObject30.bin"/></Relationships>
</file>

<file path=ppt/slides/_rels/slide2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emf"/><Relationship Id="rId4" Type="http://schemas.openxmlformats.org/officeDocument/2006/relationships/image" Target="../media/image11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20.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wmf"/></Relationships>
</file>

<file path=ppt/slides/_rels/slide32.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26.wmf"/><Relationship Id="rId18" Type="http://schemas.openxmlformats.org/officeDocument/2006/relationships/image" Target="../media/image128.wmf"/><Relationship Id="rId3" Type="http://schemas.openxmlformats.org/officeDocument/2006/relationships/image" Target="../media/image129.png"/><Relationship Id="rId7" Type="http://schemas.openxmlformats.org/officeDocument/2006/relationships/image" Target="../media/image124.wmf"/><Relationship Id="rId12" Type="http://schemas.openxmlformats.org/officeDocument/2006/relationships/oleObject" Target="../embeddings/oleObject36.bin"/><Relationship Id="rId17" Type="http://schemas.openxmlformats.org/officeDocument/2006/relationships/oleObject" Target="../embeddings/oleObject38.bin"/><Relationship Id="rId2" Type="http://schemas.openxmlformats.org/officeDocument/2006/relationships/slideLayout" Target="../slideLayouts/slideLayout2.xml"/><Relationship Id="rId16" Type="http://schemas.openxmlformats.org/officeDocument/2006/relationships/image" Target="../media/image127.wmf"/><Relationship Id="rId1" Type="http://schemas.openxmlformats.org/officeDocument/2006/relationships/vmlDrawing" Target="../drawings/vmlDrawing13.vml"/><Relationship Id="rId6" Type="http://schemas.openxmlformats.org/officeDocument/2006/relationships/oleObject" Target="../embeddings/oleObject34.bin"/><Relationship Id="rId11" Type="http://schemas.openxmlformats.org/officeDocument/2006/relationships/image" Target="../media/image125.wmf"/><Relationship Id="rId5" Type="http://schemas.openxmlformats.org/officeDocument/2006/relationships/image" Target="../media/image131.png"/><Relationship Id="rId15" Type="http://schemas.openxmlformats.org/officeDocument/2006/relationships/oleObject" Target="../embeddings/oleObject37.bin"/><Relationship Id="rId10" Type="http://schemas.openxmlformats.org/officeDocument/2006/relationships/oleObject" Target="../embeddings/oleObject35.bin"/><Relationship Id="rId19" Type="http://schemas.openxmlformats.org/officeDocument/2006/relationships/image" Target="../media/image135.png"/><Relationship Id="rId4" Type="http://schemas.openxmlformats.org/officeDocument/2006/relationships/image" Target="../media/image130.png"/><Relationship Id="rId9" Type="http://schemas.openxmlformats.org/officeDocument/2006/relationships/image" Target="../media/image133.png"/><Relationship Id="rId14" Type="http://schemas.openxmlformats.org/officeDocument/2006/relationships/image" Target="../media/image13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1.jpe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9.emf"/><Relationship Id="rId4" Type="http://schemas.openxmlformats.org/officeDocument/2006/relationships/image" Target="../media/image136.jpeg"/><Relationship Id="rId9" Type="http://schemas.openxmlformats.org/officeDocument/2006/relationships/image" Target="../media/image139.jpeg"/></Relationships>
</file>

<file path=ppt/slides/_rels/slide3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42.wmf"/><Relationship Id="rId13" Type="http://schemas.openxmlformats.org/officeDocument/2006/relationships/image" Target="../media/image148.jpeg"/><Relationship Id="rId3" Type="http://schemas.openxmlformats.org/officeDocument/2006/relationships/image" Target="../media/image144.png"/><Relationship Id="rId7" Type="http://schemas.openxmlformats.org/officeDocument/2006/relationships/oleObject" Target="../embeddings/oleObject40.bin"/><Relationship Id="rId12" Type="http://schemas.openxmlformats.org/officeDocument/2006/relationships/image" Target="../media/image147.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41.wmf"/><Relationship Id="rId11" Type="http://schemas.openxmlformats.org/officeDocument/2006/relationships/image" Target="../media/image146.png"/><Relationship Id="rId5" Type="http://schemas.openxmlformats.org/officeDocument/2006/relationships/oleObject" Target="../embeddings/oleObject39.bin"/><Relationship Id="rId10" Type="http://schemas.openxmlformats.org/officeDocument/2006/relationships/image" Target="../media/image143.wmf"/><Relationship Id="rId4" Type="http://schemas.openxmlformats.org/officeDocument/2006/relationships/image" Target="../media/image145.png"/><Relationship Id="rId9" Type="http://schemas.openxmlformats.org/officeDocument/2006/relationships/oleObject" Target="../embeddings/oleObject41.bin"/></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1.jpe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notesSlide" Target="../notesSlides/notesSlide26.xml"/><Relationship Id="rId7" Type="http://schemas.openxmlformats.org/officeDocument/2006/relationships/image" Target="../media/image149.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42.bin"/><Relationship Id="rId5" Type="http://schemas.openxmlformats.org/officeDocument/2006/relationships/image" Target="../media/image152.png"/><Relationship Id="rId10" Type="http://schemas.openxmlformats.org/officeDocument/2006/relationships/image" Target="../media/image150.wmf"/><Relationship Id="rId4" Type="http://schemas.openxmlformats.org/officeDocument/2006/relationships/image" Target="../media/image151.png"/><Relationship Id="rId9" Type="http://schemas.openxmlformats.org/officeDocument/2006/relationships/oleObject" Target="../embeddings/oleObject43.bin"/></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image" Target="../media/image156.png"/><Relationship Id="rId7" Type="http://schemas.openxmlformats.org/officeDocument/2006/relationships/image" Target="../media/image76.png"/><Relationship Id="rId12" Type="http://schemas.openxmlformats.org/officeDocument/2006/relationships/image" Target="../media/image160.pn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57.jpeg"/><Relationship Id="rId11" Type="http://schemas.openxmlformats.org/officeDocument/2006/relationships/image" Target="../media/image159.png"/><Relationship Id="rId5" Type="http://schemas.openxmlformats.org/officeDocument/2006/relationships/image" Target="../media/image154.wmf"/><Relationship Id="rId10" Type="http://schemas.openxmlformats.org/officeDocument/2006/relationships/image" Target="../media/image158.png"/><Relationship Id="rId4" Type="http://schemas.openxmlformats.org/officeDocument/2006/relationships/oleObject" Target="../embeddings/oleObject44.bin"/><Relationship Id="rId9" Type="http://schemas.openxmlformats.org/officeDocument/2006/relationships/image" Target="../media/image155.wmf"/></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3.jpeg"/><Relationship Id="rId5" Type="http://schemas.openxmlformats.org/officeDocument/2006/relationships/image" Target="../media/image162.png"/><Relationship Id="rId4" Type="http://schemas.openxmlformats.org/officeDocument/2006/relationships/image" Target="../media/image161.jpeg"/></Relationships>
</file>

<file path=ppt/slides/_rels/slide4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jpeg"/><Relationship Id="rId7"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5.wmf"/><Relationship Id="rId3" Type="http://schemas.openxmlformats.org/officeDocument/2006/relationships/notesSlide" Target="../notesSlides/notesSlide8.xml"/><Relationship Id="rId7" Type="http://schemas.openxmlformats.org/officeDocument/2006/relationships/image" Target="../media/image28.png"/><Relationship Id="rId12"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3.wmf"/><Relationship Id="rId11" Type="http://schemas.openxmlformats.org/officeDocument/2006/relationships/image" Target="../media/image30.jpeg"/><Relationship Id="rId5" Type="http://schemas.openxmlformats.org/officeDocument/2006/relationships/oleObject" Target="../embeddings/oleObject5.bin"/><Relationship Id="rId15" Type="http://schemas.openxmlformats.org/officeDocument/2006/relationships/image" Target="../media/image26.wmf"/><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24.wmf"/><Relationship Id="rId1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notesSlide" Target="../notesSlides/notesSlide9.xml"/><Relationship Id="rId7" Type="http://schemas.openxmlformats.org/officeDocument/2006/relationships/oleObject" Target="../embeddings/oleObject10.bin"/><Relationship Id="rId12"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1.wmf"/><Relationship Id="rId11" Type="http://schemas.openxmlformats.org/officeDocument/2006/relationships/image" Target="../media/image36.png"/><Relationship Id="rId5" Type="http://schemas.openxmlformats.org/officeDocument/2006/relationships/oleObject" Target="../embeddings/oleObject9.bin"/><Relationship Id="rId10" Type="http://schemas.openxmlformats.org/officeDocument/2006/relationships/image" Target="../media/image35.png"/><Relationship Id="rId4" Type="http://schemas.openxmlformats.org/officeDocument/2006/relationships/image" Target="../media/image33.emf"/><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3B8CACC-12EA-42E6-A061-03B85ABF6E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94" t="9095" r="15928" b="31103"/>
          <a:stretch/>
        </p:blipFill>
        <p:spPr>
          <a:xfrm>
            <a:off x="380546" y="1268760"/>
            <a:ext cx="8264173" cy="4132087"/>
          </a:xfrm>
          <a:prstGeom prst="rect">
            <a:avLst/>
          </a:prstGeom>
        </p:spPr>
      </p:pic>
      <p:sp>
        <p:nvSpPr>
          <p:cNvPr id="2" name="Заголовок 1"/>
          <p:cNvSpPr>
            <a:spLocks noGrp="1"/>
          </p:cNvSpPr>
          <p:nvPr>
            <p:ph type="ctrTitle"/>
          </p:nvPr>
        </p:nvSpPr>
        <p:spPr>
          <a:xfrm>
            <a:off x="251520" y="98629"/>
            <a:ext cx="8699877" cy="1170131"/>
          </a:xfrm>
        </p:spPr>
        <p:txBody>
          <a:bodyPr>
            <a:noAutofit/>
          </a:bodyPr>
          <a:lstStyle/>
          <a:p>
            <a:pPr lvl="0" fontAlgn="base">
              <a:spcAft>
                <a:spcPct val="0"/>
              </a:spcAft>
              <a:defRPr/>
            </a:pPr>
            <a:r>
              <a:rPr lang="ru-RU" sz="3200" b="1" dirty="0">
                <a:solidFill>
                  <a:srgbClr val="002060"/>
                </a:solidFill>
                <a:latin typeface="Times New Roman" pitchFamily="18" charset="0"/>
                <a:cs typeface="Times New Roman" pitchFamily="18" charset="0"/>
              </a:rPr>
              <a:t>Новые достижения в области прецизионной квантовой метрологии в ИЛФ СО РАН</a:t>
            </a:r>
          </a:p>
        </p:txBody>
      </p:sp>
      <p:sp>
        <p:nvSpPr>
          <p:cNvPr id="5" name="TextBox 4"/>
          <p:cNvSpPr txBox="1"/>
          <p:nvPr/>
        </p:nvSpPr>
        <p:spPr>
          <a:xfrm>
            <a:off x="412095" y="5766597"/>
            <a:ext cx="7990478" cy="954107"/>
          </a:xfrm>
          <a:prstGeom prst="rect">
            <a:avLst/>
          </a:prstGeom>
          <a:noFill/>
        </p:spPr>
        <p:txBody>
          <a:bodyPr wrap="square" rtlCol="0">
            <a:spAutoFit/>
          </a:bodyPr>
          <a:lstStyle/>
          <a:p>
            <a:r>
              <a:rPr lang="ru-RU" sz="2800" b="1" dirty="0">
                <a:solidFill>
                  <a:srgbClr val="00B050"/>
                </a:solidFill>
              </a:rPr>
              <a:t>директор</a:t>
            </a:r>
          </a:p>
          <a:p>
            <a:r>
              <a:rPr lang="ru-RU" sz="2800" b="1" dirty="0">
                <a:solidFill>
                  <a:srgbClr val="00B050"/>
                </a:solidFill>
              </a:rPr>
              <a:t>д.ф.-м.н.  О.Н. Прудников</a:t>
            </a:r>
          </a:p>
        </p:txBody>
      </p:sp>
      <p:pic>
        <p:nvPicPr>
          <p:cNvPr id="6" name="Рисунок 5">
            <a:extLst>
              <a:ext uri="{FF2B5EF4-FFF2-40B4-BE49-F238E27FC236}">
                <a16:creationId xmlns:a16="http://schemas.microsoft.com/office/drawing/2014/main" id="{B8E022D1-28E0-4B8F-8115-AB4D7860F063}"/>
              </a:ext>
            </a:extLst>
          </p:cNvPr>
          <p:cNvPicPr>
            <a:picLocks noChangeAspect="1"/>
          </p:cNvPicPr>
          <p:nvPr/>
        </p:nvPicPr>
        <p:blipFill>
          <a:blip r:embed="rId4"/>
          <a:stretch>
            <a:fillRect/>
          </a:stretch>
        </p:blipFill>
        <p:spPr>
          <a:xfrm>
            <a:off x="520696" y="1268760"/>
            <a:ext cx="1872208" cy="1181274"/>
          </a:xfrm>
          <a:prstGeom prst="rect">
            <a:avLst/>
          </a:prstGeom>
          <a:ln>
            <a:noFill/>
          </a:ln>
          <a:effectLst>
            <a:softEdge rad="112500"/>
          </a:effectLst>
        </p:spPr>
      </p:pic>
      <p:sp>
        <p:nvSpPr>
          <p:cNvPr id="7" name="TextBox 6">
            <a:extLst>
              <a:ext uri="{FF2B5EF4-FFF2-40B4-BE49-F238E27FC236}">
                <a16:creationId xmlns:a16="http://schemas.microsoft.com/office/drawing/2014/main" id="{1A9B8B64-7713-4019-A09A-37CA0BA63495}"/>
              </a:ext>
            </a:extLst>
          </p:cNvPr>
          <p:cNvSpPr txBox="1"/>
          <p:nvPr/>
        </p:nvSpPr>
        <p:spPr>
          <a:xfrm>
            <a:off x="4139952" y="5400847"/>
            <a:ext cx="4811445" cy="461665"/>
          </a:xfrm>
          <a:prstGeom prst="rect">
            <a:avLst/>
          </a:prstGeom>
          <a:noFill/>
        </p:spPr>
        <p:txBody>
          <a:bodyPr wrap="none" rtlCol="0">
            <a:spAutoFit/>
          </a:bodyPr>
          <a:lstStyle/>
          <a:p>
            <a:r>
              <a:rPr lang="ru-RU" sz="2400" dirty="0">
                <a:effectLst>
                  <a:outerShdw blurRad="38100" dist="38100" dir="2700000" algn="tl">
                    <a:srgbClr val="000000">
                      <a:alpha val="43137"/>
                    </a:srgbClr>
                  </a:outerShdw>
                </a:effectLst>
              </a:rPr>
              <a:t>Институт лазерной физики СО РАН</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9FC90441-E725-459C-A0A4-9B2DDB9EDDE6}"/>
              </a:ext>
            </a:extLst>
          </p:cNvPr>
          <p:cNvPicPr>
            <a:picLocks noChangeAspect="1"/>
          </p:cNvPicPr>
          <p:nvPr/>
        </p:nvPicPr>
        <p:blipFill rotWithShape="1">
          <a:blip r:embed="rId4"/>
          <a:srcRect l="-1" r="46083"/>
          <a:stretch/>
        </p:blipFill>
        <p:spPr>
          <a:xfrm>
            <a:off x="4548261" y="1477839"/>
            <a:ext cx="2400004" cy="1636583"/>
          </a:xfrm>
          <a:prstGeom prst="rect">
            <a:avLst/>
          </a:prstGeom>
        </p:spPr>
      </p:pic>
      <p:pic>
        <p:nvPicPr>
          <p:cNvPr id="14" name="Рисунок 13">
            <a:extLst>
              <a:ext uri="{FF2B5EF4-FFF2-40B4-BE49-F238E27FC236}">
                <a16:creationId xmlns:a16="http://schemas.microsoft.com/office/drawing/2014/main" id="{C855F36F-2F8D-4AFF-8DB4-D63B35C132E6}"/>
              </a:ext>
            </a:extLst>
          </p:cNvPr>
          <p:cNvPicPr/>
          <p:nvPr/>
        </p:nvPicPr>
        <p:blipFill rotWithShape="1">
          <a:blip r:embed="rId5" cstate="print"/>
          <a:srcRect l="3563" t="16898" r="44681"/>
          <a:stretch/>
        </p:blipFill>
        <p:spPr>
          <a:xfrm>
            <a:off x="6797115" y="2362905"/>
            <a:ext cx="2264186" cy="2016249"/>
          </a:xfrm>
          <a:prstGeom prst="rect">
            <a:avLst/>
          </a:prstGeom>
        </p:spPr>
      </p:pic>
      <p:pic>
        <p:nvPicPr>
          <p:cNvPr id="13" name="Picture 15">
            <a:extLst>
              <a:ext uri="{FF2B5EF4-FFF2-40B4-BE49-F238E27FC236}">
                <a16:creationId xmlns:a16="http://schemas.microsoft.com/office/drawing/2014/main" id="{57BD536B-7D97-4005-9FFD-48D51A4942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105" y="5473777"/>
            <a:ext cx="3489809" cy="126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скругленные углы 7">
            <a:extLst>
              <a:ext uri="{FF2B5EF4-FFF2-40B4-BE49-F238E27FC236}">
                <a16:creationId xmlns:a16="http://schemas.microsoft.com/office/drawing/2014/main" id="{DFD24818-D353-402D-85EF-B2708C735714}"/>
              </a:ext>
            </a:extLst>
          </p:cNvPr>
          <p:cNvSpPr/>
          <p:nvPr/>
        </p:nvSpPr>
        <p:spPr>
          <a:xfrm>
            <a:off x="107503" y="1259632"/>
            <a:ext cx="4326591" cy="5481736"/>
          </a:xfrm>
          <a:prstGeom prst="roundRect">
            <a:avLst>
              <a:gd name="adj" fmla="val 5141"/>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DE6D50DD-E83F-4D8D-B9C9-3CA9DDB578E5}"/>
              </a:ext>
            </a:extLst>
          </p:cNvPr>
          <p:cNvSpPr>
            <a:spLocks noGrp="1"/>
          </p:cNvSpPr>
          <p:nvPr>
            <p:ph type="title"/>
          </p:nvPr>
        </p:nvSpPr>
        <p:spPr>
          <a:xfrm>
            <a:off x="401751" y="22364"/>
            <a:ext cx="8229600" cy="1143000"/>
          </a:xfrm>
        </p:spPr>
        <p:txBody>
          <a:bodyPr>
            <a:normAutofit fontScale="90000"/>
          </a:bodyPr>
          <a:lstStyle/>
          <a:p>
            <a:r>
              <a:rPr lang="ru-RU" b="1" dirty="0">
                <a:solidFill>
                  <a:srgbClr val="7030A0"/>
                </a:solidFill>
                <a:latin typeface="Times New Roman" pitchFamily="18" charset="0"/>
                <a:cs typeface="Times New Roman" pitchFamily="18" charset="0"/>
              </a:rPr>
              <a:t>Оптические стандарты частоты ИЛФ СО РАН</a:t>
            </a:r>
            <a:endParaRPr lang="ru-RU" dirty="0"/>
          </a:p>
        </p:txBody>
      </p:sp>
      <p:pic>
        <p:nvPicPr>
          <p:cNvPr id="12" name="Picture 4">
            <a:extLst>
              <a:ext uri="{FF2B5EF4-FFF2-40B4-BE49-F238E27FC236}">
                <a16:creationId xmlns:a16="http://schemas.microsoft.com/office/drawing/2014/main" id="{86B5A3E0-E52C-4BD5-9BFF-FD2DC1982C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563" b="20399"/>
          <a:stretch/>
        </p:blipFill>
        <p:spPr bwMode="auto">
          <a:xfrm>
            <a:off x="161863" y="3220641"/>
            <a:ext cx="2393621" cy="231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a:extLst>
              <a:ext uri="{FF2B5EF4-FFF2-40B4-BE49-F238E27FC236}">
                <a16:creationId xmlns:a16="http://schemas.microsoft.com/office/drawing/2014/main" id="{DA69117E-F12F-4EA5-99FD-A067547ECFB6}"/>
              </a:ext>
            </a:extLst>
          </p:cNvPr>
          <p:cNvPicPr>
            <a:picLocks noChangeAspect="1"/>
          </p:cNvPicPr>
          <p:nvPr/>
        </p:nvPicPr>
        <p:blipFill rotWithShape="1">
          <a:blip r:embed="rId4"/>
          <a:srcRect l="54690"/>
          <a:stretch/>
        </p:blipFill>
        <p:spPr>
          <a:xfrm>
            <a:off x="233932" y="1517195"/>
            <a:ext cx="2290676" cy="1858787"/>
          </a:xfrm>
          <a:prstGeom prst="rect">
            <a:avLst/>
          </a:prstGeom>
        </p:spPr>
      </p:pic>
      <p:sp>
        <p:nvSpPr>
          <p:cNvPr id="10" name="TextBox 9">
            <a:extLst>
              <a:ext uri="{FF2B5EF4-FFF2-40B4-BE49-F238E27FC236}">
                <a16:creationId xmlns:a16="http://schemas.microsoft.com/office/drawing/2014/main" id="{CC140A95-4275-41A0-AC1A-6391E153CF49}"/>
              </a:ext>
            </a:extLst>
          </p:cNvPr>
          <p:cNvSpPr txBox="1"/>
          <p:nvPr/>
        </p:nvSpPr>
        <p:spPr>
          <a:xfrm>
            <a:off x="401751" y="1259632"/>
            <a:ext cx="3711465" cy="400110"/>
          </a:xfrm>
          <a:prstGeom prst="rect">
            <a:avLst/>
          </a:prstGeom>
          <a:noFill/>
        </p:spPr>
        <p:txBody>
          <a:bodyPr wrap="none" rtlCol="0">
            <a:spAutoFit/>
          </a:bodyPr>
          <a:lstStyle/>
          <a:p>
            <a:r>
              <a:rPr lang="ru-RU" sz="2000" b="1" dirty="0">
                <a:solidFill>
                  <a:srgbClr val="7030A0"/>
                </a:solidFill>
              </a:rPr>
              <a:t>На основе нейтральных атомов</a:t>
            </a:r>
          </a:p>
        </p:txBody>
      </p:sp>
      <p:sp>
        <p:nvSpPr>
          <p:cNvPr id="11" name="TextBox 10">
            <a:extLst>
              <a:ext uri="{FF2B5EF4-FFF2-40B4-BE49-F238E27FC236}">
                <a16:creationId xmlns:a16="http://schemas.microsoft.com/office/drawing/2014/main" id="{C8182607-B7B0-49C6-8527-CC35D15B64B9}"/>
              </a:ext>
            </a:extLst>
          </p:cNvPr>
          <p:cNvSpPr txBox="1"/>
          <p:nvPr/>
        </p:nvSpPr>
        <p:spPr>
          <a:xfrm>
            <a:off x="4932040" y="1228690"/>
            <a:ext cx="2052165" cy="400110"/>
          </a:xfrm>
          <a:prstGeom prst="rect">
            <a:avLst/>
          </a:prstGeom>
          <a:noFill/>
        </p:spPr>
        <p:txBody>
          <a:bodyPr wrap="none" rtlCol="0">
            <a:spAutoFit/>
          </a:bodyPr>
          <a:lstStyle/>
          <a:p>
            <a:r>
              <a:rPr lang="ru-RU" sz="2000" b="1" dirty="0">
                <a:solidFill>
                  <a:srgbClr val="7030A0"/>
                </a:solidFill>
              </a:rPr>
              <a:t>На основе ионов</a:t>
            </a:r>
          </a:p>
        </p:txBody>
      </p:sp>
      <p:pic>
        <p:nvPicPr>
          <p:cNvPr id="15" name="Picture 83" descr="Picture 003.jpg">
            <a:extLst>
              <a:ext uri="{FF2B5EF4-FFF2-40B4-BE49-F238E27FC236}">
                <a16:creationId xmlns:a16="http://schemas.microsoft.com/office/drawing/2014/main" id="{9D5376B5-0093-4B43-96E8-D853F2952941}"/>
              </a:ext>
            </a:extLst>
          </p:cNvPr>
          <p:cNvPicPr>
            <a:picLocks noChangeAspect="1"/>
          </p:cNvPicPr>
          <p:nvPr/>
        </p:nvPicPr>
        <p:blipFill>
          <a:blip r:embed="rId8" cstate="print"/>
          <a:stretch>
            <a:fillRect/>
          </a:stretch>
        </p:blipFill>
        <p:spPr>
          <a:xfrm>
            <a:off x="4743552" y="3127919"/>
            <a:ext cx="1668313" cy="1251235"/>
          </a:xfrm>
          <a:prstGeom prst="rect">
            <a:avLst/>
          </a:prstGeom>
        </p:spPr>
      </p:pic>
      <p:pic>
        <p:nvPicPr>
          <p:cNvPr id="16" name="Picture 4" descr="DSC01443_cor">
            <a:extLst>
              <a:ext uri="{FF2B5EF4-FFF2-40B4-BE49-F238E27FC236}">
                <a16:creationId xmlns:a16="http://schemas.microsoft.com/office/drawing/2014/main" id="{A66B9C4F-2C1A-4462-A81C-E2E79460BA9C}"/>
              </a:ext>
            </a:extLst>
          </p:cNvPr>
          <p:cNvPicPr>
            <a:picLocks noChangeAspect="1" noChangeArrowheads="1"/>
          </p:cNvPicPr>
          <p:nvPr/>
        </p:nvPicPr>
        <p:blipFill>
          <a:blip r:embed="rId9" cstate="print"/>
          <a:srcRect/>
          <a:stretch>
            <a:fillRect/>
          </a:stretch>
        </p:blipFill>
        <p:spPr>
          <a:xfrm>
            <a:off x="2524884" y="1754010"/>
            <a:ext cx="1839029" cy="2452325"/>
          </a:xfrm>
          <a:prstGeom prst="rect">
            <a:avLst/>
          </a:prstGeom>
          <a:noFill/>
        </p:spPr>
      </p:pic>
      <p:sp>
        <p:nvSpPr>
          <p:cNvPr id="9" name="Прямоугольник: скругленные углы 8">
            <a:extLst>
              <a:ext uri="{FF2B5EF4-FFF2-40B4-BE49-F238E27FC236}">
                <a16:creationId xmlns:a16="http://schemas.microsoft.com/office/drawing/2014/main" id="{F23A6FC9-AC6A-4028-AF69-C2230B77E7FF}"/>
              </a:ext>
            </a:extLst>
          </p:cNvPr>
          <p:cNvSpPr/>
          <p:nvPr/>
        </p:nvSpPr>
        <p:spPr>
          <a:xfrm>
            <a:off x="4523457" y="1259632"/>
            <a:ext cx="4513040" cy="5481736"/>
          </a:xfrm>
          <a:prstGeom prst="roundRect">
            <a:avLst>
              <a:gd name="adj" fmla="val 5185"/>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a:extLst>
              <a:ext uri="{FF2B5EF4-FFF2-40B4-BE49-F238E27FC236}">
                <a16:creationId xmlns:a16="http://schemas.microsoft.com/office/drawing/2014/main" id="{49340020-A544-4D88-BFB1-FA5227858E74}"/>
              </a:ext>
            </a:extLst>
          </p:cNvPr>
          <p:cNvSpPr txBox="1"/>
          <p:nvPr/>
        </p:nvSpPr>
        <p:spPr>
          <a:xfrm>
            <a:off x="77243" y="3263159"/>
            <a:ext cx="912429" cy="523220"/>
          </a:xfrm>
          <a:prstGeom prst="rect">
            <a:avLst/>
          </a:prstGeom>
          <a:noFill/>
        </p:spPr>
        <p:txBody>
          <a:bodyPr wrap="none" rtlCol="0">
            <a:spAutoFit/>
          </a:bodyPr>
          <a:lstStyle/>
          <a:p>
            <a:r>
              <a:rPr lang="en-US" sz="2800" b="1" baseline="30000" dirty="0">
                <a:solidFill>
                  <a:srgbClr val="00B050"/>
                </a:solidFill>
              </a:rPr>
              <a:t>24</a:t>
            </a:r>
            <a:r>
              <a:rPr lang="en-US" sz="2800" b="1" dirty="0">
                <a:solidFill>
                  <a:srgbClr val="00B050"/>
                </a:solidFill>
              </a:rPr>
              <a:t>Mg</a:t>
            </a:r>
            <a:endParaRPr lang="ru-RU" sz="2800" b="1" dirty="0">
              <a:solidFill>
                <a:srgbClr val="00B050"/>
              </a:solidFill>
            </a:endParaRPr>
          </a:p>
        </p:txBody>
      </p:sp>
      <p:sp>
        <p:nvSpPr>
          <p:cNvPr id="23" name="TextBox 22">
            <a:extLst>
              <a:ext uri="{FF2B5EF4-FFF2-40B4-BE49-F238E27FC236}">
                <a16:creationId xmlns:a16="http://schemas.microsoft.com/office/drawing/2014/main" id="{8A6162BC-EFA5-45E1-9C73-6E785753DF20}"/>
              </a:ext>
            </a:extLst>
          </p:cNvPr>
          <p:cNvSpPr txBox="1"/>
          <p:nvPr/>
        </p:nvSpPr>
        <p:spPr>
          <a:xfrm>
            <a:off x="7164288" y="1490997"/>
            <a:ext cx="1047082" cy="523220"/>
          </a:xfrm>
          <a:prstGeom prst="rect">
            <a:avLst/>
          </a:prstGeom>
          <a:noFill/>
        </p:spPr>
        <p:txBody>
          <a:bodyPr wrap="none" rtlCol="0">
            <a:spAutoFit/>
          </a:bodyPr>
          <a:lstStyle/>
          <a:p>
            <a:r>
              <a:rPr lang="en-US" sz="2800" b="1" baseline="30000" dirty="0">
                <a:solidFill>
                  <a:srgbClr val="00B050"/>
                </a:solidFill>
              </a:rPr>
              <a:t>171</a:t>
            </a:r>
            <a:r>
              <a:rPr lang="en-US" sz="2800" b="1" dirty="0">
                <a:solidFill>
                  <a:srgbClr val="00B050"/>
                </a:solidFill>
              </a:rPr>
              <a:t>Yb</a:t>
            </a:r>
            <a:r>
              <a:rPr lang="en-US" sz="2800" b="1" baseline="30000" dirty="0">
                <a:solidFill>
                  <a:srgbClr val="00B050"/>
                </a:solidFill>
              </a:rPr>
              <a:t>+</a:t>
            </a:r>
            <a:endParaRPr lang="ru-RU" sz="2800" b="1" baseline="30000" dirty="0">
              <a:solidFill>
                <a:srgbClr val="00B050"/>
              </a:solidFill>
            </a:endParaRPr>
          </a:p>
        </p:txBody>
      </p:sp>
      <p:graphicFrame>
        <p:nvGraphicFramePr>
          <p:cNvPr id="3" name="Объект 2">
            <a:extLst>
              <a:ext uri="{FF2B5EF4-FFF2-40B4-BE49-F238E27FC236}">
                <a16:creationId xmlns:a16="http://schemas.microsoft.com/office/drawing/2014/main" id="{B06CD98C-C057-4295-8043-1613BFA36482}"/>
              </a:ext>
            </a:extLst>
          </p:cNvPr>
          <p:cNvGraphicFramePr>
            <a:graphicFrameLocks noChangeAspect="1"/>
          </p:cNvGraphicFramePr>
          <p:nvPr>
            <p:extLst>
              <p:ext uri="{D42A27DB-BD31-4B8C-83A1-F6EECF244321}">
                <p14:modId xmlns:p14="http://schemas.microsoft.com/office/powerpoint/2010/main" val="1764469941"/>
              </p:ext>
            </p:extLst>
          </p:nvPr>
        </p:nvGraphicFramePr>
        <p:xfrm>
          <a:off x="2036681" y="4989356"/>
          <a:ext cx="2234173" cy="259255"/>
        </p:xfrm>
        <a:graphic>
          <a:graphicData uri="http://schemas.openxmlformats.org/presentationml/2006/ole">
            <mc:AlternateContent xmlns:mc="http://schemas.openxmlformats.org/markup-compatibility/2006">
              <mc:Choice xmlns:v="urn:schemas-microsoft-com:vml" Requires="v">
                <p:oleObj spid="_x0000_s4322" name="Equation" r:id="rId10" imgW="2790715" imgH="323702" progId="Equation.DSMT4">
                  <p:embed/>
                </p:oleObj>
              </mc:Choice>
              <mc:Fallback>
                <p:oleObj name="Equation" r:id="rId10" imgW="2790715" imgH="323702" progId="Equation.DSMT4">
                  <p:embed/>
                  <p:pic>
                    <p:nvPicPr>
                      <p:cNvPr id="0" name=""/>
                      <p:cNvPicPr/>
                      <p:nvPr/>
                    </p:nvPicPr>
                    <p:blipFill>
                      <a:blip r:embed="rId11"/>
                      <a:stretch>
                        <a:fillRect/>
                      </a:stretch>
                    </p:blipFill>
                    <p:spPr>
                      <a:xfrm>
                        <a:off x="2036681" y="4989356"/>
                        <a:ext cx="2234173" cy="259255"/>
                      </a:xfrm>
                      <a:prstGeom prst="rect">
                        <a:avLst/>
                      </a:prstGeom>
                    </p:spPr>
                  </p:pic>
                </p:oleObj>
              </mc:Fallback>
            </mc:AlternateContent>
          </a:graphicData>
        </a:graphic>
      </p:graphicFrame>
      <p:graphicFrame>
        <p:nvGraphicFramePr>
          <p:cNvPr id="24" name="Объект 23">
            <a:extLst>
              <a:ext uri="{FF2B5EF4-FFF2-40B4-BE49-F238E27FC236}">
                <a16:creationId xmlns:a16="http://schemas.microsoft.com/office/drawing/2014/main" id="{BAC2CF47-40DC-45E5-AE8A-39714A226475}"/>
              </a:ext>
            </a:extLst>
          </p:cNvPr>
          <p:cNvGraphicFramePr>
            <a:graphicFrameLocks noChangeAspect="1"/>
          </p:cNvGraphicFramePr>
          <p:nvPr>
            <p:extLst>
              <p:ext uri="{D42A27DB-BD31-4B8C-83A1-F6EECF244321}">
                <p14:modId xmlns:p14="http://schemas.microsoft.com/office/powerpoint/2010/main" val="1230414116"/>
              </p:ext>
            </p:extLst>
          </p:nvPr>
        </p:nvGraphicFramePr>
        <p:xfrm>
          <a:off x="2436286" y="4460361"/>
          <a:ext cx="1008112" cy="544060"/>
        </p:xfrm>
        <a:graphic>
          <a:graphicData uri="http://schemas.openxmlformats.org/presentationml/2006/ole">
            <mc:AlternateContent xmlns:mc="http://schemas.openxmlformats.org/markup-compatibility/2006">
              <mc:Choice xmlns:v="urn:schemas-microsoft-com:vml" Requires="v">
                <p:oleObj spid="_x0000_s4323" name="Equation" r:id="rId12" imgW="799920" imgH="431640" progId="Equation.DSMT4">
                  <p:embed/>
                </p:oleObj>
              </mc:Choice>
              <mc:Fallback>
                <p:oleObj name="Equation" r:id="rId12" imgW="799920" imgH="431640" progId="Equation.DSMT4">
                  <p:embed/>
                  <p:pic>
                    <p:nvPicPr>
                      <p:cNvPr id="13" name="Объект 12">
                        <a:extLst>
                          <a:ext uri="{FF2B5EF4-FFF2-40B4-BE49-F238E27FC236}">
                            <a16:creationId xmlns:a16="http://schemas.microsoft.com/office/drawing/2014/main" id="{7A02F147-6D39-4110-8973-B2B8ADDCE3F9}"/>
                          </a:ext>
                        </a:extLst>
                      </p:cNvPr>
                      <p:cNvPicPr/>
                      <p:nvPr/>
                    </p:nvPicPr>
                    <p:blipFill>
                      <a:blip r:embed="rId13"/>
                      <a:stretch>
                        <a:fillRect/>
                      </a:stretch>
                    </p:blipFill>
                    <p:spPr>
                      <a:xfrm>
                        <a:off x="2436286" y="4460361"/>
                        <a:ext cx="1008112" cy="544060"/>
                      </a:xfrm>
                      <a:prstGeom prst="rect">
                        <a:avLst/>
                      </a:prstGeom>
                    </p:spPr>
                  </p:pic>
                </p:oleObj>
              </mc:Fallback>
            </mc:AlternateContent>
          </a:graphicData>
        </a:graphic>
      </p:graphicFrame>
      <p:graphicFrame>
        <p:nvGraphicFramePr>
          <p:cNvPr id="25" name="Таблица 24">
            <a:extLst>
              <a:ext uri="{FF2B5EF4-FFF2-40B4-BE49-F238E27FC236}">
                <a16:creationId xmlns:a16="http://schemas.microsoft.com/office/drawing/2014/main" id="{E283811B-5390-4CB8-AC1B-B6A12F6C41D7}"/>
              </a:ext>
            </a:extLst>
          </p:cNvPr>
          <p:cNvGraphicFramePr>
            <a:graphicFrameLocks noGrp="1"/>
          </p:cNvGraphicFramePr>
          <p:nvPr>
            <p:extLst>
              <p:ext uri="{D42A27DB-BD31-4B8C-83A1-F6EECF244321}">
                <p14:modId xmlns:p14="http://schemas.microsoft.com/office/powerpoint/2010/main" val="3988185093"/>
              </p:ext>
            </p:extLst>
          </p:nvPr>
        </p:nvGraphicFramePr>
        <p:xfrm>
          <a:off x="4932040" y="4653136"/>
          <a:ext cx="3619500" cy="1847850"/>
        </p:xfrm>
        <a:graphic>
          <a:graphicData uri="http://schemas.openxmlformats.org/drawingml/2006/table">
            <a:tbl>
              <a:tblPr>
                <a:tableStyleId>{5C22544A-7EE6-4342-B048-85BDC9FD1C3A}</a:tableStyleId>
              </a:tblPr>
              <a:tblGrid>
                <a:gridCol w="1660786">
                  <a:extLst>
                    <a:ext uri="{9D8B030D-6E8A-4147-A177-3AD203B41FA5}">
                      <a16:colId xmlns:a16="http://schemas.microsoft.com/office/drawing/2014/main" val="194312400"/>
                    </a:ext>
                  </a:extLst>
                </a:gridCol>
                <a:gridCol w="979357">
                  <a:extLst>
                    <a:ext uri="{9D8B030D-6E8A-4147-A177-3AD203B41FA5}">
                      <a16:colId xmlns:a16="http://schemas.microsoft.com/office/drawing/2014/main" val="1114143368"/>
                    </a:ext>
                  </a:extLst>
                </a:gridCol>
                <a:gridCol w="979357">
                  <a:extLst>
                    <a:ext uri="{9D8B030D-6E8A-4147-A177-3AD203B41FA5}">
                      <a16:colId xmlns:a16="http://schemas.microsoft.com/office/drawing/2014/main" val="2609493221"/>
                    </a:ext>
                  </a:extLst>
                </a:gridCol>
              </a:tblGrid>
              <a:tr h="381000">
                <a:tc>
                  <a:txBody>
                    <a:bodyPr/>
                    <a:lstStyle/>
                    <a:p>
                      <a:pPr algn="l" fontAlgn="b"/>
                      <a:r>
                        <a:rPr lang="ru-RU" sz="1600" b="1" u="none" strike="noStrike" dirty="0">
                          <a:effectLst/>
                        </a:rPr>
                        <a:t>Эффект</a:t>
                      </a:r>
                      <a:endParaRPr lang="ru-RU" sz="16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ru-RU" sz="1400" u="none" strike="noStrike" dirty="0">
                          <a:effectLst/>
                        </a:rPr>
                        <a:t>неточность</a:t>
                      </a:r>
                      <a:r>
                        <a:rPr lang="ru-RU" sz="1100" u="none" strike="noStrike" dirty="0">
                          <a:effectLst/>
                        </a:rPr>
                        <a:t> </a:t>
                      </a:r>
                      <a:r>
                        <a:rPr lang="en-US" sz="1200" u="none" strike="noStrike" dirty="0">
                          <a:effectLst/>
                          <a:sym typeface="Symbol" panose="05050102010706020507" pitchFamily="18" charset="2"/>
                        </a:rPr>
                        <a:t></a:t>
                      </a:r>
                      <a:r>
                        <a:rPr lang="en-US" sz="1200" u="none" strike="noStrike" dirty="0">
                          <a:effectLst/>
                        </a:rPr>
                        <a:t>/</a:t>
                      </a:r>
                      <a:r>
                        <a:rPr lang="en-US" sz="1200" u="none" strike="noStrike" dirty="0">
                          <a:effectLst/>
                          <a:sym typeface="Symbol" panose="05050102010706020507" pitchFamily="18" charset="2"/>
                        </a:rPr>
                        <a:t></a:t>
                      </a:r>
                      <a:r>
                        <a:rPr lang="en-US" sz="1200" u="none" strike="noStrike" baseline="-25000" dirty="0">
                          <a:effectLst/>
                        </a:rPr>
                        <a:t>0</a:t>
                      </a:r>
                      <a:r>
                        <a:rPr lang="en-US" sz="1200" u="none" strike="noStrike" dirty="0">
                          <a:effectLst/>
                        </a:rPr>
                        <a:t>  (10</a:t>
                      </a:r>
                      <a:r>
                        <a:rPr lang="en-US" sz="1200" u="none" strike="noStrike" baseline="30000" dirty="0">
                          <a:effectLst/>
                        </a:rPr>
                        <a:t>-18</a:t>
                      </a:r>
                      <a:r>
                        <a:rPr lang="en-US" sz="1200" u="none" strike="noStrike" dirty="0">
                          <a:effectLst/>
                        </a:rPr>
                        <a:t>)</a:t>
                      </a:r>
                      <a:endParaRPr lang="en-US" sz="12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ru-RU" sz="1200" u="none" strike="noStrike" dirty="0">
                          <a:effectLst/>
                        </a:rPr>
                        <a:t>стабильность</a:t>
                      </a:r>
                      <a:r>
                        <a:rPr lang="ru-RU" sz="1100" u="none" strike="noStrike" dirty="0">
                          <a:effectLst/>
                        </a:rPr>
                        <a:t> </a:t>
                      </a:r>
                      <a:r>
                        <a:rPr lang="en-US" sz="1200" u="none" strike="noStrike" dirty="0">
                          <a:effectLst/>
                        </a:rPr>
                        <a:t>u/</a:t>
                      </a:r>
                      <a:r>
                        <a:rPr lang="en-US" sz="1200" u="none" strike="noStrike" dirty="0">
                          <a:effectLst/>
                          <a:sym typeface="Symbol" panose="05050102010706020507" pitchFamily="18" charset="2"/>
                        </a:rPr>
                        <a:t></a:t>
                      </a:r>
                      <a:r>
                        <a:rPr lang="en-US" sz="1200" u="none" strike="noStrike" baseline="-25000" dirty="0">
                          <a:effectLst/>
                        </a:rPr>
                        <a:t>0</a:t>
                      </a:r>
                      <a:r>
                        <a:rPr lang="en-US" sz="1200" u="none" strike="noStrike" dirty="0">
                          <a:effectLst/>
                        </a:rPr>
                        <a:t>  (10</a:t>
                      </a:r>
                      <a:r>
                        <a:rPr lang="en-US" sz="1200" u="none" strike="noStrike" baseline="30000" dirty="0">
                          <a:effectLst/>
                        </a:rPr>
                        <a:t>-18</a:t>
                      </a:r>
                      <a:r>
                        <a:rPr lang="en-US" sz="1200" u="none" strike="noStrike" dirty="0">
                          <a:effectLst/>
                        </a:rPr>
                        <a:t>)</a:t>
                      </a:r>
                      <a:endParaRPr lang="en-US" sz="12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858972282"/>
                  </a:ext>
                </a:extLst>
              </a:tr>
              <a:tr h="361950">
                <a:tc>
                  <a:txBody>
                    <a:bodyPr/>
                    <a:lstStyle/>
                    <a:p>
                      <a:pPr algn="l" fontAlgn="b"/>
                      <a:r>
                        <a:rPr lang="ru-RU" sz="1200" u="none" strike="noStrike">
                          <a:effectLst/>
                        </a:rPr>
                        <a:t>Квадратичный доплеровский сдвиг</a:t>
                      </a:r>
                      <a:endParaRPr lang="ru-RU" sz="12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ru-RU" sz="1400" u="none" strike="noStrike">
                          <a:effectLst/>
                        </a:rPr>
                        <a:t>-3,7</a:t>
                      </a:r>
                      <a:endParaRPr lang="ru-RU" sz="14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ru-RU" sz="1400" u="none" strike="noStrike">
                          <a:effectLst/>
                        </a:rPr>
                        <a:t>2,1</a:t>
                      </a:r>
                      <a:endParaRPr lang="ru-RU" sz="1400" b="0"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720986496"/>
                  </a:ext>
                </a:extLst>
              </a:tr>
              <a:tr h="266700">
                <a:tc>
                  <a:txBody>
                    <a:bodyPr/>
                    <a:lstStyle/>
                    <a:p>
                      <a:pPr algn="l" fontAlgn="b"/>
                      <a:r>
                        <a:rPr lang="en-US" sz="1200" u="none" strike="noStrike">
                          <a:effectLst/>
                        </a:rPr>
                        <a:t>Blackbory radiation shift</a:t>
                      </a:r>
                      <a:endParaRPr lang="en-US" sz="12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ru-RU" sz="1400" u="none" strike="noStrike">
                          <a:effectLst/>
                        </a:rPr>
                        <a:t>-70</a:t>
                      </a:r>
                      <a:endParaRPr lang="ru-RU" sz="14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ru-RU" sz="1400" u="none" strike="noStrike">
                          <a:effectLst/>
                        </a:rPr>
                        <a:t>1,8</a:t>
                      </a:r>
                      <a:endParaRPr lang="ru-RU" sz="1400" b="0"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4189509812"/>
                  </a:ext>
                </a:extLst>
              </a:tr>
              <a:tr h="381000">
                <a:tc>
                  <a:txBody>
                    <a:bodyPr/>
                    <a:lstStyle/>
                    <a:p>
                      <a:pPr algn="l" fontAlgn="b"/>
                      <a:r>
                        <a:rPr lang="ru-RU" sz="1200" u="none" strike="noStrike">
                          <a:effectLst/>
                        </a:rPr>
                        <a:t>Зеемановский второго порядка</a:t>
                      </a:r>
                      <a:endParaRPr lang="ru-RU" sz="12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ru-RU" sz="1400" u="none" strike="noStrike">
                          <a:effectLst/>
                        </a:rPr>
                        <a:t>-40</a:t>
                      </a:r>
                      <a:endParaRPr lang="ru-RU" sz="14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ru-RU" sz="1400" u="none" strike="noStrike" dirty="0">
                          <a:effectLst/>
                        </a:rPr>
                        <a:t>0,6</a:t>
                      </a:r>
                      <a:endParaRPr lang="ru-RU" sz="14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837119832"/>
                  </a:ext>
                </a:extLst>
              </a:tr>
              <a:tr h="419100">
                <a:tc>
                  <a:txBody>
                    <a:bodyPr/>
                    <a:lstStyle/>
                    <a:p>
                      <a:pPr algn="l" fontAlgn="b"/>
                      <a:r>
                        <a:rPr lang="ru-RU" sz="1200" u="none" strike="noStrike" dirty="0">
                          <a:effectLst/>
                        </a:rPr>
                        <a:t>Квадратичный </a:t>
                      </a:r>
                      <a:r>
                        <a:rPr lang="ru-RU" sz="1200" u="none" strike="noStrike" dirty="0" err="1">
                          <a:effectLst/>
                        </a:rPr>
                        <a:t>штарковский</a:t>
                      </a:r>
                      <a:r>
                        <a:rPr lang="ru-RU" sz="1200" u="none" strike="noStrike" dirty="0">
                          <a:effectLst/>
                        </a:rPr>
                        <a:t> сдвиг</a:t>
                      </a:r>
                      <a:endParaRPr lang="ru-RU" sz="12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ru-RU" sz="1400" u="none" strike="noStrike">
                          <a:effectLst/>
                        </a:rPr>
                        <a:t>-1,2</a:t>
                      </a:r>
                      <a:endParaRPr lang="ru-RU" sz="14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ru-RU" sz="1400" u="none" strike="noStrike" dirty="0">
                          <a:effectLst/>
                        </a:rPr>
                        <a:t>0,6</a:t>
                      </a:r>
                      <a:endParaRPr lang="ru-RU" sz="14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950836509"/>
                  </a:ext>
                </a:extLst>
              </a:tr>
            </a:tbl>
          </a:graphicData>
        </a:graphic>
      </p:graphicFrame>
      <p:cxnSp>
        <p:nvCxnSpPr>
          <p:cNvPr id="29" name="Прямая соединительная линия 28">
            <a:extLst>
              <a:ext uri="{FF2B5EF4-FFF2-40B4-BE49-F238E27FC236}">
                <a16:creationId xmlns:a16="http://schemas.microsoft.com/office/drawing/2014/main" id="{810CF83D-E45F-4F10-A947-B4C7F208DF5E}"/>
              </a:ext>
            </a:extLst>
          </p:cNvPr>
          <p:cNvCxnSpPr>
            <a:cxnSpLocks/>
          </p:cNvCxnSpPr>
          <p:nvPr/>
        </p:nvCxnSpPr>
        <p:spPr>
          <a:xfrm>
            <a:off x="5526364" y="5414785"/>
            <a:ext cx="2685006"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a:extLst>
              <a:ext uri="{FF2B5EF4-FFF2-40B4-BE49-F238E27FC236}">
                <a16:creationId xmlns:a16="http://schemas.microsoft.com/office/drawing/2014/main" id="{17FB5AF8-2B49-473F-9074-4234E0A39B59}"/>
              </a:ext>
            </a:extLst>
          </p:cNvPr>
          <p:cNvCxnSpPr>
            <a:cxnSpLocks/>
          </p:cNvCxnSpPr>
          <p:nvPr/>
        </p:nvCxnSpPr>
        <p:spPr>
          <a:xfrm>
            <a:off x="5508104" y="5689012"/>
            <a:ext cx="2685006"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a:extLst>
              <a:ext uri="{FF2B5EF4-FFF2-40B4-BE49-F238E27FC236}">
                <a16:creationId xmlns:a16="http://schemas.microsoft.com/office/drawing/2014/main" id="{8620C9B1-8BFF-4DD5-A70A-E58B6281083C}"/>
              </a:ext>
            </a:extLst>
          </p:cNvPr>
          <p:cNvCxnSpPr>
            <a:cxnSpLocks/>
          </p:cNvCxnSpPr>
          <p:nvPr/>
        </p:nvCxnSpPr>
        <p:spPr>
          <a:xfrm>
            <a:off x="5557268" y="6077381"/>
            <a:ext cx="2685006"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735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449153-E6A6-4697-A94D-1EF23562D6F9}"/>
              </a:ext>
            </a:extLst>
          </p:cNvPr>
          <p:cNvSpPr>
            <a:spLocks noGrp="1"/>
          </p:cNvSpPr>
          <p:nvPr>
            <p:ph type="title"/>
          </p:nvPr>
        </p:nvSpPr>
        <p:spPr>
          <a:xfrm>
            <a:off x="31957" y="198716"/>
            <a:ext cx="9068496" cy="370465"/>
          </a:xfrm>
        </p:spPr>
        <p:txBody>
          <a:bodyPr>
            <a:noAutofit/>
          </a:bodyPr>
          <a:lstStyle/>
          <a:p>
            <a:r>
              <a:rPr lang="ru-RU" sz="2400" dirty="0">
                <a:solidFill>
                  <a:srgbClr val="7030A0"/>
                </a:solidFill>
              </a:rPr>
              <a:t>Фундаментальные результаты в области квантовой теории взаимодействия света с атомами</a:t>
            </a:r>
          </a:p>
        </p:txBody>
      </p:sp>
      <p:pic>
        <p:nvPicPr>
          <p:cNvPr id="5" name="Рисунок 4">
            <a:extLst>
              <a:ext uri="{FF2B5EF4-FFF2-40B4-BE49-F238E27FC236}">
                <a16:creationId xmlns:a16="http://schemas.microsoft.com/office/drawing/2014/main" id="{BCDCB777-651D-457B-9C20-1DB50F952CC2}"/>
              </a:ext>
            </a:extLst>
          </p:cNvPr>
          <p:cNvPicPr>
            <a:picLocks noChangeAspect="1"/>
          </p:cNvPicPr>
          <p:nvPr/>
        </p:nvPicPr>
        <p:blipFill>
          <a:blip r:embed="rId4"/>
          <a:stretch>
            <a:fillRect/>
          </a:stretch>
        </p:blipFill>
        <p:spPr>
          <a:xfrm>
            <a:off x="247756" y="2525371"/>
            <a:ext cx="916675" cy="1160898"/>
          </a:xfrm>
          <a:prstGeom prst="rect">
            <a:avLst/>
          </a:prstGeom>
        </p:spPr>
      </p:pic>
      <p:pic>
        <p:nvPicPr>
          <p:cNvPr id="8" name="Picture 28" descr="fig2d">
            <a:extLst>
              <a:ext uri="{FF2B5EF4-FFF2-40B4-BE49-F238E27FC236}">
                <a16:creationId xmlns:a16="http://schemas.microsoft.com/office/drawing/2014/main" id="{4D38AA05-561A-4AA2-B223-69754B1BF1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717"/>
          <a:stretch/>
        </p:blipFill>
        <p:spPr bwMode="auto">
          <a:xfrm>
            <a:off x="0" y="3665431"/>
            <a:ext cx="2619189" cy="222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DD2AA692-C264-45CA-8AB1-6017C589FE39}"/>
              </a:ext>
            </a:extLst>
          </p:cNvPr>
          <p:cNvSpPr txBox="1"/>
          <p:nvPr/>
        </p:nvSpPr>
        <p:spPr>
          <a:xfrm>
            <a:off x="115635" y="5840539"/>
            <a:ext cx="4136085" cy="492443"/>
          </a:xfrm>
          <a:prstGeom prst="rect">
            <a:avLst/>
          </a:prstGeom>
          <a:noFill/>
        </p:spPr>
        <p:txBody>
          <a:bodyPr wrap="square" rtlCol="0">
            <a:spAutoFit/>
          </a:bodyPr>
          <a:lstStyle/>
          <a:p>
            <a:r>
              <a:rPr lang="ru-RU" sz="1300" dirty="0"/>
              <a:t>Фазовое распределение холодных атомов в световом поле (</a:t>
            </a:r>
            <a:r>
              <a:rPr lang="ru-RU" sz="1300" b="1" dirty="0">
                <a:solidFill>
                  <a:srgbClr val="7030A0"/>
                </a:solidFill>
              </a:rPr>
              <a:t>существенно неравновесное</a:t>
            </a:r>
            <a:r>
              <a:rPr lang="ru-RU" sz="1300" dirty="0"/>
              <a:t>)</a:t>
            </a:r>
          </a:p>
        </p:txBody>
      </p:sp>
      <p:graphicFrame>
        <p:nvGraphicFramePr>
          <p:cNvPr id="16" name="Объект 15">
            <a:extLst>
              <a:ext uri="{FF2B5EF4-FFF2-40B4-BE49-F238E27FC236}">
                <a16:creationId xmlns:a16="http://schemas.microsoft.com/office/drawing/2014/main" id="{81045776-A8C5-4D38-B7AE-E1AA0C2C0BAA}"/>
              </a:ext>
            </a:extLst>
          </p:cNvPr>
          <p:cNvGraphicFramePr>
            <a:graphicFrameLocks noChangeAspect="1"/>
          </p:cNvGraphicFramePr>
          <p:nvPr>
            <p:extLst>
              <p:ext uri="{D42A27DB-BD31-4B8C-83A1-F6EECF244321}">
                <p14:modId xmlns:p14="http://schemas.microsoft.com/office/powerpoint/2010/main" val="3382109517"/>
              </p:ext>
            </p:extLst>
          </p:nvPr>
        </p:nvGraphicFramePr>
        <p:xfrm>
          <a:off x="1685720" y="1688566"/>
          <a:ext cx="2597564" cy="678125"/>
        </p:xfrm>
        <a:graphic>
          <a:graphicData uri="http://schemas.openxmlformats.org/presentationml/2006/ole">
            <mc:AlternateContent xmlns:mc="http://schemas.openxmlformats.org/markup-compatibility/2006">
              <mc:Choice xmlns:v="urn:schemas-microsoft-com:vml" Requires="v">
                <p:oleObj spid="_x0000_s5234" name="Equation" r:id="rId6" imgW="2152698" imgH="562089" progId="Equation.DSMT4">
                  <p:embed/>
                </p:oleObj>
              </mc:Choice>
              <mc:Fallback>
                <p:oleObj name="Equation" r:id="rId6" imgW="2152698" imgH="562089" progId="Equation.DSMT4">
                  <p:embed/>
                  <p:pic>
                    <p:nvPicPr>
                      <p:cNvPr id="0" name=""/>
                      <p:cNvPicPr/>
                      <p:nvPr/>
                    </p:nvPicPr>
                    <p:blipFill>
                      <a:blip r:embed="rId7"/>
                      <a:stretch>
                        <a:fillRect/>
                      </a:stretch>
                    </p:blipFill>
                    <p:spPr>
                      <a:xfrm>
                        <a:off x="1685720" y="1688566"/>
                        <a:ext cx="2597564" cy="678125"/>
                      </a:xfrm>
                      <a:prstGeom prst="rect">
                        <a:avLst/>
                      </a:prstGeom>
                    </p:spPr>
                  </p:pic>
                </p:oleObj>
              </mc:Fallback>
            </mc:AlternateContent>
          </a:graphicData>
        </a:graphic>
      </p:graphicFrame>
      <p:sp>
        <p:nvSpPr>
          <p:cNvPr id="17" name="Прямоугольник: скругленные углы 16">
            <a:extLst>
              <a:ext uri="{FF2B5EF4-FFF2-40B4-BE49-F238E27FC236}">
                <a16:creationId xmlns:a16="http://schemas.microsoft.com/office/drawing/2014/main" id="{48139EF6-B08B-4C49-ACFB-3354A7B50F09}"/>
              </a:ext>
            </a:extLst>
          </p:cNvPr>
          <p:cNvSpPr/>
          <p:nvPr/>
        </p:nvSpPr>
        <p:spPr>
          <a:xfrm>
            <a:off x="113130" y="796252"/>
            <a:ext cx="4398417" cy="5945115"/>
          </a:xfrm>
          <a:prstGeom prst="roundRect">
            <a:avLst>
              <a:gd name="adj" fmla="val 6453"/>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скругленные углы 17">
            <a:extLst>
              <a:ext uri="{FF2B5EF4-FFF2-40B4-BE49-F238E27FC236}">
                <a16:creationId xmlns:a16="http://schemas.microsoft.com/office/drawing/2014/main" id="{5DA6203E-4F6E-4B9D-9641-74EEE5F3F51A}"/>
              </a:ext>
            </a:extLst>
          </p:cNvPr>
          <p:cNvSpPr/>
          <p:nvPr/>
        </p:nvSpPr>
        <p:spPr>
          <a:xfrm>
            <a:off x="4710088" y="796252"/>
            <a:ext cx="4326408" cy="5945116"/>
          </a:xfrm>
          <a:prstGeom prst="roundRect">
            <a:avLst>
              <a:gd name="adj" fmla="val 6453"/>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A0196529-5E25-4DE4-91F2-75B069C4F1E6}"/>
              </a:ext>
            </a:extLst>
          </p:cNvPr>
          <p:cNvSpPr txBox="1"/>
          <p:nvPr/>
        </p:nvSpPr>
        <p:spPr>
          <a:xfrm>
            <a:off x="4776828" y="816766"/>
            <a:ext cx="4192927" cy="954107"/>
          </a:xfrm>
          <a:prstGeom prst="rect">
            <a:avLst/>
          </a:prstGeom>
          <a:noFill/>
        </p:spPr>
        <p:txBody>
          <a:bodyPr wrap="square" rtlCol="0">
            <a:spAutoFit/>
          </a:bodyPr>
          <a:lstStyle/>
          <a:p>
            <a:r>
              <a:rPr lang="ru-RU" sz="1400" dirty="0"/>
              <a:t>Найдено </a:t>
            </a:r>
            <a:r>
              <a:rPr lang="ru-RU" sz="1400" dirty="0">
                <a:solidFill>
                  <a:srgbClr val="00B050"/>
                </a:solidFill>
              </a:rPr>
              <a:t>точное решение задачи взаимодействия атомов с периодически модулированным полем</a:t>
            </a:r>
            <a:r>
              <a:rPr lang="ru-RU" sz="1400" dirty="0"/>
              <a:t> вне рамок резонансного приближения для задач прецизионной спектроскопии</a:t>
            </a:r>
          </a:p>
        </p:txBody>
      </p:sp>
      <p:sp>
        <p:nvSpPr>
          <p:cNvPr id="22" name="TextBox 21">
            <a:extLst>
              <a:ext uri="{FF2B5EF4-FFF2-40B4-BE49-F238E27FC236}">
                <a16:creationId xmlns:a16="http://schemas.microsoft.com/office/drawing/2014/main" id="{FAAAEC8F-B89D-4D98-89CA-E1AEBE05DCF0}"/>
              </a:ext>
            </a:extLst>
          </p:cNvPr>
          <p:cNvSpPr txBox="1"/>
          <p:nvPr/>
        </p:nvSpPr>
        <p:spPr>
          <a:xfrm>
            <a:off x="4746815" y="3353310"/>
            <a:ext cx="4289989" cy="830997"/>
          </a:xfrm>
          <a:prstGeom prst="rect">
            <a:avLst/>
          </a:prstGeom>
          <a:noFill/>
        </p:spPr>
        <p:txBody>
          <a:bodyPr wrap="square" rtlCol="0">
            <a:spAutoFit/>
          </a:bodyPr>
          <a:lstStyle/>
          <a:p>
            <a:r>
              <a:rPr lang="ru-RU" sz="1200" dirty="0"/>
              <a:t>Интерферометры с такими импульсами используются при построении квантовых сенсоров высокой чувствительности и необходимы для подавления сдвигов от неконтролируемой флуктуации рабочих полей</a:t>
            </a:r>
          </a:p>
        </p:txBody>
      </p:sp>
      <p:sp>
        <p:nvSpPr>
          <p:cNvPr id="24" name="TextBox 23">
            <a:extLst>
              <a:ext uri="{FF2B5EF4-FFF2-40B4-BE49-F238E27FC236}">
                <a16:creationId xmlns:a16="http://schemas.microsoft.com/office/drawing/2014/main" id="{44512291-8EF1-48FC-BCAC-E49B35F6F758}"/>
              </a:ext>
            </a:extLst>
          </p:cNvPr>
          <p:cNvSpPr txBox="1"/>
          <p:nvPr/>
        </p:nvSpPr>
        <p:spPr>
          <a:xfrm>
            <a:off x="4766531" y="4173315"/>
            <a:ext cx="3731021" cy="307777"/>
          </a:xfrm>
          <a:prstGeom prst="rect">
            <a:avLst/>
          </a:prstGeom>
          <a:noFill/>
        </p:spPr>
        <p:txBody>
          <a:bodyPr wrap="none" rtlCol="0">
            <a:spAutoFit/>
          </a:bodyPr>
          <a:lstStyle/>
          <a:p>
            <a:r>
              <a:rPr lang="ru-RU" sz="1400" dirty="0">
                <a:solidFill>
                  <a:srgbClr val="7030A0"/>
                </a:solidFill>
              </a:rPr>
              <a:t>Например для теста гипотезы нарушения ЛЛИ</a:t>
            </a:r>
          </a:p>
        </p:txBody>
      </p:sp>
      <p:pic>
        <p:nvPicPr>
          <p:cNvPr id="25" name="Рисунок 24">
            <a:extLst>
              <a:ext uri="{FF2B5EF4-FFF2-40B4-BE49-F238E27FC236}">
                <a16:creationId xmlns:a16="http://schemas.microsoft.com/office/drawing/2014/main" id="{A51649F2-1831-4603-AD8E-B2C35F28B2BD}"/>
              </a:ext>
            </a:extLst>
          </p:cNvPr>
          <p:cNvPicPr>
            <a:picLocks noChangeAspect="1"/>
          </p:cNvPicPr>
          <p:nvPr/>
        </p:nvPicPr>
        <p:blipFill>
          <a:blip r:embed="rId8"/>
          <a:stretch>
            <a:fillRect/>
          </a:stretch>
        </p:blipFill>
        <p:spPr>
          <a:xfrm>
            <a:off x="5109252" y="1700562"/>
            <a:ext cx="2796731" cy="1563054"/>
          </a:xfrm>
          <a:prstGeom prst="rect">
            <a:avLst/>
          </a:prstGeom>
        </p:spPr>
      </p:pic>
      <p:pic>
        <p:nvPicPr>
          <p:cNvPr id="26" name="Рисунок 25">
            <a:extLst>
              <a:ext uri="{FF2B5EF4-FFF2-40B4-BE49-F238E27FC236}">
                <a16:creationId xmlns:a16="http://schemas.microsoft.com/office/drawing/2014/main" id="{D4CA3BFA-52B2-4DD7-AA3B-BA19C68F9C43}"/>
              </a:ext>
            </a:extLst>
          </p:cNvPr>
          <p:cNvPicPr>
            <a:picLocks noChangeAspect="1"/>
          </p:cNvPicPr>
          <p:nvPr/>
        </p:nvPicPr>
        <p:blipFill>
          <a:blip r:embed="rId9"/>
          <a:stretch>
            <a:fillRect/>
          </a:stretch>
        </p:blipFill>
        <p:spPr>
          <a:xfrm>
            <a:off x="5471369" y="4449860"/>
            <a:ext cx="2871692" cy="2270755"/>
          </a:xfrm>
          <a:prstGeom prst="rect">
            <a:avLst/>
          </a:prstGeom>
        </p:spPr>
      </p:pic>
      <p:sp>
        <p:nvSpPr>
          <p:cNvPr id="7" name="TextBox 6">
            <a:extLst>
              <a:ext uri="{FF2B5EF4-FFF2-40B4-BE49-F238E27FC236}">
                <a16:creationId xmlns:a16="http://schemas.microsoft.com/office/drawing/2014/main" id="{99E19B44-4EF8-FF65-C591-4D7C4AC3CECB}"/>
              </a:ext>
            </a:extLst>
          </p:cNvPr>
          <p:cNvSpPr txBox="1"/>
          <p:nvPr/>
        </p:nvSpPr>
        <p:spPr>
          <a:xfrm>
            <a:off x="6477442" y="3193683"/>
            <a:ext cx="2559671" cy="246221"/>
          </a:xfrm>
          <a:prstGeom prst="rect">
            <a:avLst/>
          </a:prstGeom>
          <a:noFill/>
        </p:spPr>
        <p:txBody>
          <a:bodyPr wrap="square">
            <a:spAutoFit/>
          </a:bodyPr>
          <a:lstStyle/>
          <a:p>
            <a:r>
              <a:rPr lang="ru-RU" sz="1000" b="1" i="1" dirty="0"/>
              <a:t>Письма в ЖЭТФ, т. 120, с. 26 – 31 (2024)</a:t>
            </a:r>
          </a:p>
        </p:txBody>
      </p:sp>
      <p:sp>
        <p:nvSpPr>
          <p:cNvPr id="11" name="TextBox 10">
            <a:extLst>
              <a:ext uri="{FF2B5EF4-FFF2-40B4-BE49-F238E27FC236}">
                <a16:creationId xmlns:a16="http://schemas.microsoft.com/office/drawing/2014/main" id="{763AD450-9B80-7DE2-DE51-B54CB6775337}"/>
              </a:ext>
            </a:extLst>
          </p:cNvPr>
          <p:cNvSpPr txBox="1"/>
          <p:nvPr/>
        </p:nvSpPr>
        <p:spPr>
          <a:xfrm>
            <a:off x="2177411" y="6210394"/>
            <a:ext cx="2835528" cy="507831"/>
          </a:xfrm>
          <a:prstGeom prst="rect">
            <a:avLst/>
          </a:prstGeom>
          <a:noFill/>
        </p:spPr>
        <p:txBody>
          <a:bodyPr wrap="square">
            <a:spAutoFit/>
          </a:bodyPr>
          <a:lstStyle/>
          <a:p>
            <a:r>
              <a:rPr lang="en-US" sz="900" b="1" i="1" dirty="0">
                <a:effectLst/>
                <a:latin typeface="Times New Roman" panose="02020603050405020304" pitchFamily="18" charset="0"/>
                <a:ea typeface="Times New Roman" panose="02020603050405020304" pitchFamily="18" charset="0"/>
              </a:rPr>
              <a:t>Phys. </a:t>
            </a:r>
            <a:r>
              <a:rPr lang="ru-RU" sz="900" b="1" i="1" dirty="0" err="1">
                <a:effectLst/>
                <a:latin typeface="Times New Roman" panose="02020603050405020304" pitchFamily="18" charset="0"/>
                <a:ea typeface="Times New Roman" panose="02020603050405020304" pitchFamily="18" charset="0"/>
              </a:rPr>
              <a:t>Rev</a:t>
            </a:r>
            <a:r>
              <a:rPr lang="ru-RU" sz="900" b="1" i="1" dirty="0">
                <a:effectLst/>
                <a:latin typeface="Times New Roman" panose="02020603050405020304" pitchFamily="18" charset="0"/>
                <a:ea typeface="Times New Roman" panose="02020603050405020304" pitchFamily="18" charset="0"/>
              </a:rPr>
              <a:t>. A 75, 023413 (2007)</a:t>
            </a:r>
          </a:p>
          <a:p>
            <a:r>
              <a:rPr lang="ru-RU" sz="900" b="1" i="1" dirty="0">
                <a:effectLst/>
                <a:latin typeface="Times New Roman" panose="02020603050405020304" pitchFamily="18" charset="0"/>
                <a:ea typeface="Times New Roman" panose="02020603050405020304" pitchFamily="18" charset="0"/>
              </a:rPr>
              <a:t>ЖЭТФ</a:t>
            </a:r>
            <a:r>
              <a:rPr lang="en-US" sz="900" b="1" i="1" dirty="0">
                <a:effectLst/>
                <a:latin typeface="Times New Roman" panose="02020603050405020304" pitchFamily="18" charset="0"/>
                <a:ea typeface="Times New Roman" panose="02020603050405020304" pitchFamily="18" charset="0"/>
              </a:rPr>
              <a:t>, </a:t>
            </a:r>
            <a:r>
              <a:rPr lang="ru-RU" sz="900" b="1" i="1" dirty="0">
                <a:effectLst/>
                <a:latin typeface="Times New Roman" panose="02020603050405020304" pitchFamily="18" charset="0"/>
                <a:ea typeface="Times New Roman" panose="02020603050405020304" pitchFamily="18" charset="0"/>
              </a:rPr>
              <a:t>т</a:t>
            </a:r>
            <a:r>
              <a:rPr lang="en-US" sz="900" b="1" i="1" dirty="0">
                <a:effectLst/>
                <a:latin typeface="Times New Roman" panose="02020603050405020304" pitchFamily="18" charset="0"/>
                <a:ea typeface="Times New Roman" panose="02020603050405020304" pitchFamily="18" charset="0"/>
              </a:rPr>
              <a:t>.139, 1074-1080 (2011) </a:t>
            </a:r>
            <a:endParaRPr lang="ru-RU" sz="900" b="1" i="1" dirty="0">
              <a:effectLst/>
              <a:latin typeface="Times New Roman" panose="02020603050405020304" pitchFamily="18" charset="0"/>
              <a:ea typeface="Times New Roman" panose="02020603050405020304" pitchFamily="18" charset="0"/>
            </a:endParaRPr>
          </a:p>
          <a:p>
            <a:r>
              <a:rPr lang="ru-RU" sz="900" b="1" i="1" dirty="0">
                <a:effectLst/>
                <a:latin typeface="Times New Roman" panose="02020603050405020304" pitchFamily="18" charset="0"/>
                <a:ea typeface="Times New Roman" panose="02020603050405020304" pitchFamily="18" charset="0"/>
              </a:rPr>
              <a:t>Письма в ЖЭТФ т</a:t>
            </a:r>
            <a:r>
              <a:rPr lang="en-US" sz="900" b="1" i="1" dirty="0">
                <a:effectLst/>
                <a:latin typeface="Times New Roman" panose="02020603050405020304" pitchFamily="18" charset="0"/>
                <a:ea typeface="Times New Roman" panose="02020603050405020304" pitchFamily="18" charset="0"/>
              </a:rPr>
              <a:t>. 102, </a:t>
            </a:r>
            <a:r>
              <a:rPr lang="ru-RU" sz="900" b="1" i="1" dirty="0">
                <a:effectLst/>
                <a:latin typeface="Times New Roman" panose="02020603050405020304" pitchFamily="18" charset="0"/>
                <a:ea typeface="Times New Roman" panose="02020603050405020304" pitchFamily="18" charset="0"/>
              </a:rPr>
              <a:t>с</a:t>
            </a:r>
            <a:r>
              <a:rPr lang="en-US" sz="900" b="1" i="1" dirty="0">
                <a:effectLst/>
                <a:latin typeface="Times New Roman" panose="02020603050405020304" pitchFamily="18" charset="0"/>
                <a:ea typeface="Times New Roman" panose="02020603050405020304" pitchFamily="18" charset="0"/>
              </a:rPr>
              <a:t>. 660–664 (2015)</a:t>
            </a:r>
            <a:endParaRPr lang="ru-RU" sz="900" b="1" i="1" dirty="0"/>
          </a:p>
        </p:txBody>
      </p:sp>
      <p:sp>
        <p:nvSpPr>
          <p:cNvPr id="3" name="Прямоугольник 2">
            <a:extLst>
              <a:ext uri="{FF2B5EF4-FFF2-40B4-BE49-F238E27FC236}">
                <a16:creationId xmlns:a16="http://schemas.microsoft.com/office/drawing/2014/main" id="{E077E07A-5EDC-4E87-84C7-21D3307CCD90}"/>
              </a:ext>
            </a:extLst>
          </p:cNvPr>
          <p:cNvSpPr/>
          <p:nvPr/>
        </p:nvSpPr>
        <p:spPr>
          <a:xfrm>
            <a:off x="215684" y="805567"/>
            <a:ext cx="4463660" cy="1169551"/>
          </a:xfrm>
          <a:prstGeom prst="rect">
            <a:avLst/>
          </a:prstGeom>
        </p:spPr>
        <p:txBody>
          <a:bodyPr wrap="square">
            <a:spAutoFit/>
          </a:bodyPr>
          <a:lstStyle/>
          <a:p>
            <a:r>
              <a:rPr lang="ru-RU" sz="1400" dirty="0"/>
              <a:t>Найдено </a:t>
            </a:r>
            <a:r>
              <a:rPr lang="ru-RU" sz="1400" dirty="0">
                <a:solidFill>
                  <a:srgbClr val="00B050"/>
                </a:solidFill>
              </a:rPr>
              <a:t>точное стационарное решения квантового кинетического уравнения </a:t>
            </a:r>
            <a:r>
              <a:rPr lang="ru-RU" sz="1400" dirty="0"/>
              <a:t>для задачи лазерного охлаждения атомов </a:t>
            </a:r>
            <a:r>
              <a:rPr lang="ru-RU" sz="1400" dirty="0">
                <a:solidFill>
                  <a:srgbClr val="00B050"/>
                </a:solidFill>
              </a:rPr>
              <a:t>с полным учетом квантовых эффектов отдачи </a:t>
            </a:r>
            <a:r>
              <a:rPr lang="ru-RU" sz="1400" dirty="0"/>
              <a:t>при взаимодействии атомов с фотонами поля.</a:t>
            </a:r>
          </a:p>
        </p:txBody>
      </p:sp>
      <p:pic>
        <p:nvPicPr>
          <p:cNvPr id="6" name="Рисунок 5">
            <a:extLst>
              <a:ext uri="{FF2B5EF4-FFF2-40B4-BE49-F238E27FC236}">
                <a16:creationId xmlns:a16="http://schemas.microsoft.com/office/drawing/2014/main" id="{F5CE32D7-0DEF-4D26-BD0F-7901922A8663}"/>
              </a:ext>
            </a:extLst>
          </p:cNvPr>
          <p:cNvPicPr>
            <a:picLocks noChangeAspect="1"/>
          </p:cNvPicPr>
          <p:nvPr/>
        </p:nvPicPr>
        <p:blipFill>
          <a:blip r:embed="rId10"/>
          <a:stretch>
            <a:fillRect/>
          </a:stretch>
        </p:blipFill>
        <p:spPr>
          <a:xfrm>
            <a:off x="1788980" y="2310543"/>
            <a:ext cx="2597563" cy="1850624"/>
          </a:xfrm>
          <a:prstGeom prst="rect">
            <a:avLst/>
          </a:prstGeom>
        </p:spPr>
      </p:pic>
      <p:pic>
        <p:nvPicPr>
          <p:cNvPr id="4" name="Рисунок 3">
            <a:extLst>
              <a:ext uri="{FF2B5EF4-FFF2-40B4-BE49-F238E27FC236}">
                <a16:creationId xmlns:a16="http://schemas.microsoft.com/office/drawing/2014/main" id="{D2B6A8FB-4B99-42B5-8657-73606574D674}"/>
              </a:ext>
            </a:extLst>
          </p:cNvPr>
          <p:cNvPicPr>
            <a:picLocks noChangeAspect="1"/>
          </p:cNvPicPr>
          <p:nvPr/>
        </p:nvPicPr>
        <p:blipFill>
          <a:blip r:embed="rId11" cstate="print"/>
          <a:stretch>
            <a:fillRect/>
          </a:stretch>
        </p:blipFill>
        <p:spPr>
          <a:xfrm>
            <a:off x="2386550" y="4129049"/>
            <a:ext cx="2071532" cy="1331364"/>
          </a:xfrm>
          <a:prstGeom prst="rect">
            <a:avLst/>
          </a:prstGeom>
        </p:spPr>
      </p:pic>
    </p:spTree>
    <p:extLst>
      <p:ext uri="{BB962C8B-B14F-4D97-AF65-F5344CB8AC3E}">
        <p14:creationId xmlns:p14="http://schemas.microsoft.com/office/powerpoint/2010/main" val="4279051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E6DB1A-36CD-4F95-B452-F46F4ED7042C}"/>
              </a:ext>
            </a:extLst>
          </p:cNvPr>
          <p:cNvSpPr>
            <a:spLocks noGrp="1"/>
          </p:cNvSpPr>
          <p:nvPr>
            <p:ph type="title"/>
          </p:nvPr>
        </p:nvSpPr>
        <p:spPr>
          <a:xfrm>
            <a:off x="251520" y="3076"/>
            <a:ext cx="7438119" cy="1101824"/>
          </a:xfrm>
        </p:spPr>
        <p:txBody>
          <a:bodyPr>
            <a:normAutofit/>
          </a:bodyPr>
          <a:lstStyle/>
          <a:p>
            <a:r>
              <a:rPr lang="ru-RU" sz="3200" b="1" dirty="0">
                <a:solidFill>
                  <a:srgbClr val="7030A0"/>
                </a:solidFill>
                <a:latin typeface="Times New Roman" pitchFamily="18" charset="0"/>
                <a:ea typeface="+mn-ea"/>
                <a:cs typeface="Times New Roman" pitchFamily="18" charset="0"/>
              </a:rPr>
              <a:t>Подавление </a:t>
            </a:r>
            <a:r>
              <a:rPr lang="en-US" sz="3200" b="1" dirty="0">
                <a:solidFill>
                  <a:srgbClr val="7030A0"/>
                </a:solidFill>
                <a:latin typeface="Times New Roman" pitchFamily="18" charset="0"/>
                <a:ea typeface="+mn-ea"/>
                <a:cs typeface="Times New Roman" pitchFamily="18" charset="0"/>
              </a:rPr>
              <a:t>BBR </a:t>
            </a:r>
            <a:r>
              <a:rPr lang="ru-RU" sz="3200" b="1" dirty="0">
                <a:solidFill>
                  <a:srgbClr val="7030A0"/>
                </a:solidFill>
                <a:latin typeface="Times New Roman" pitchFamily="18" charset="0"/>
                <a:ea typeface="+mn-ea"/>
                <a:cs typeface="Times New Roman" pitchFamily="18" charset="0"/>
              </a:rPr>
              <a:t>сдвигов в оптических стандартах частоты</a:t>
            </a:r>
          </a:p>
        </p:txBody>
      </p:sp>
      <p:pic>
        <p:nvPicPr>
          <p:cNvPr id="4" name="Рисунок 3">
            <a:extLst>
              <a:ext uri="{FF2B5EF4-FFF2-40B4-BE49-F238E27FC236}">
                <a16:creationId xmlns:a16="http://schemas.microsoft.com/office/drawing/2014/main" id="{2BFDEC0D-23DE-4ED4-B68F-05BF88256C57}"/>
              </a:ext>
            </a:extLst>
          </p:cNvPr>
          <p:cNvPicPr>
            <a:picLocks noChangeAspect="1"/>
          </p:cNvPicPr>
          <p:nvPr/>
        </p:nvPicPr>
        <p:blipFill rotWithShape="1">
          <a:blip r:embed="rId4"/>
          <a:srcRect l="17007"/>
          <a:stretch/>
        </p:blipFill>
        <p:spPr>
          <a:xfrm>
            <a:off x="503370" y="1123115"/>
            <a:ext cx="4896240" cy="3962069"/>
          </a:xfrm>
          <a:prstGeom prst="rect">
            <a:avLst/>
          </a:prstGeom>
        </p:spPr>
      </p:pic>
      <p:pic>
        <p:nvPicPr>
          <p:cNvPr id="3" name="Рисунок 2">
            <a:extLst>
              <a:ext uri="{FF2B5EF4-FFF2-40B4-BE49-F238E27FC236}">
                <a16:creationId xmlns:a16="http://schemas.microsoft.com/office/drawing/2014/main" id="{E63348B6-DBA7-44A3-9A62-C9827896587C}"/>
              </a:ext>
            </a:extLst>
          </p:cNvPr>
          <p:cNvPicPr>
            <a:picLocks noChangeAspect="1"/>
          </p:cNvPicPr>
          <p:nvPr/>
        </p:nvPicPr>
        <p:blipFill>
          <a:blip r:embed="rId5"/>
          <a:stretch>
            <a:fillRect/>
          </a:stretch>
        </p:blipFill>
        <p:spPr>
          <a:xfrm>
            <a:off x="5989317" y="1057148"/>
            <a:ext cx="3042592" cy="1728192"/>
          </a:xfrm>
          <a:prstGeom prst="rect">
            <a:avLst/>
          </a:prstGeom>
        </p:spPr>
      </p:pic>
      <p:sp>
        <p:nvSpPr>
          <p:cNvPr id="5" name="TextBox 4">
            <a:extLst>
              <a:ext uri="{FF2B5EF4-FFF2-40B4-BE49-F238E27FC236}">
                <a16:creationId xmlns:a16="http://schemas.microsoft.com/office/drawing/2014/main" id="{AE9B749E-3CC0-47B3-AED9-8623E4EC0FBE}"/>
              </a:ext>
            </a:extLst>
          </p:cNvPr>
          <p:cNvSpPr txBox="1"/>
          <p:nvPr/>
        </p:nvSpPr>
        <p:spPr>
          <a:xfrm>
            <a:off x="5833718" y="2702136"/>
            <a:ext cx="3212797" cy="523220"/>
          </a:xfrm>
          <a:prstGeom prst="rect">
            <a:avLst/>
          </a:prstGeom>
          <a:noFill/>
        </p:spPr>
        <p:txBody>
          <a:bodyPr wrap="square" rtlCol="0">
            <a:spAutoFit/>
          </a:bodyPr>
          <a:lstStyle/>
          <a:p>
            <a:r>
              <a:rPr lang="ru-RU" sz="1400" b="1" dirty="0"/>
              <a:t>Рис. </a:t>
            </a:r>
            <a:r>
              <a:rPr lang="ru-RU" sz="1400" dirty="0"/>
              <a:t>Квадрупольный и </a:t>
            </a:r>
            <a:r>
              <a:rPr lang="ru-RU" sz="1400" dirty="0" err="1"/>
              <a:t>октупольный</a:t>
            </a:r>
            <a:r>
              <a:rPr lang="ru-RU" sz="1400" dirty="0"/>
              <a:t> часовые переходы в ионе иттербия-171</a:t>
            </a:r>
          </a:p>
        </p:txBody>
      </p:sp>
      <p:pic>
        <p:nvPicPr>
          <p:cNvPr id="6" name="Рисунок 5">
            <a:extLst>
              <a:ext uri="{FF2B5EF4-FFF2-40B4-BE49-F238E27FC236}">
                <a16:creationId xmlns:a16="http://schemas.microsoft.com/office/drawing/2014/main" id="{FB85354A-0805-44D5-96AC-D72337CCE50B}"/>
              </a:ext>
            </a:extLst>
          </p:cNvPr>
          <p:cNvPicPr>
            <a:picLocks noChangeAspect="1"/>
          </p:cNvPicPr>
          <p:nvPr/>
        </p:nvPicPr>
        <p:blipFill>
          <a:blip r:embed="rId6"/>
          <a:stretch>
            <a:fillRect/>
          </a:stretch>
        </p:blipFill>
        <p:spPr>
          <a:xfrm>
            <a:off x="5880987" y="3285036"/>
            <a:ext cx="2658361" cy="708389"/>
          </a:xfrm>
          <a:prstGeom prst="rect">
            <a:avLst/>
          </a:prstGeom>
        </p:spPr>
      </p:pic>
      <p:sp>
        <p:nvSpPr>
          <p:cNvPr id="8" name="TextBox 7">
            <a:extLst>
              <a:ext uri="{FF2B5EF4-FFF2-40B4-BE49-F238E27FC236}">
                <a16:creationId xmlns:a16="http://schemas.microsoft.com/office/drawing/2014/main" id="{8F9319A5-2CE3-452D-B761-A6628121D196}"/>
              </a:ext>
            </a:extLst>
          </p:cNvPr>
          <p:cNvSpPr txBox="1"/>
          <p:nvPr/>
        </p:nvSpPr>
        <p:spPr>
          <a:xfrm>
            <a:off x="5548833" y="5586409"/>
            <a:ext cx="3212797" cy="523220"/>
          </a:xfrm>
          <a:prstGeom prst="rect">
            <a:avLst/>
          </a:prstGeom>
          <a:noFill/>
        </p:spPr>
        <p:txBody>
          <a:bodyPr wrap="square" rtlCol="0">
            <a:spAutoFit/>
          </a:bodyPr>
          <a:lstStyle/>
          <a:p>
            <a:r>
              <a:rPr lang="ru-RU" sz="1400" b="1" dirty="0"/>
              <a:t>Рис. </a:t>
            </a:r>
            <a:r>
              <a:rPr lang="ru-RU" sz="1400" dirty="0"/>
              <a:t>Зависимость </a:t>
            </a:r>
            <a:r>
              <a:rPr lang="en-US" sz="1400" dirty="0"/>
              <a:t>BBR</a:t>
            </a:r>
            <a:r>
              <a:rPr lang="ru-RU" sz="1400" dirty="0"/>
              <a:t> сдвига для синтетической частоты от температуры</a:t>
            </a:r>
          </a:p>
        </p:txBody>
      </p:sp>
      <p:sp>
        <p:nvSpPr>
          <p:cNvPr id="9" name="Прямоугольник 8">
            <a:extLst>
              <a:ext uri="{FF2B5EF4-FFF2-40B4-BE49-F238E27FC236}">
                <a16:creationId xmlns:a16="http://schemas.microsoft.com/office/drawing/2014/main" id="{8DFA7588-7E8D-463B-BDD8-6F892C358DF3}"/>
              </a:ext>
            </a:extLst>
          </p:cNvPr>
          <p:cNvSpPr/>
          <p:nvPr/>
        </p:nvSpPr>
        <p:spPr>
          <a:xfrm>
            <a:off x="7689639" y="1781"/>
            <a:ext cx="1426994" cy="369332"/>
          </a:xfrm>
          <a:prstGeom prst="rect">
            <a:avLst/>
          </a:prstGeom>
        </p:spPr>
        <p:txBody>
          <a:bodyPr wrap="none">
            <a:spAutoFit/>
          </a:bodyPr>
          <a:lstStyle/>
          <a:p>
            <a:r>
              <a:rPr lang="ru-RU" b="1" dirty="0">
                <a:solidFill>
                  <a:srgbClr val="0070C0"/>
                </a:solidFill>
              </a:rPr>
              <a:t>ИЛФ СО РАН</a:t>
            </a:r>
            <a:endParaRPr lang="ru-RU" dirty="0"/>
          </a:p>
        </p:txBody>
      </p:sp>
      <p:grpSp>
        <p:nvGrpSpPr>
          <p:cNvPr id="17" name="Группа 16">
            <a:extLst>
              <a:ext uri="{FF2B5EF4-FFF2-40B4-BE49-F238E27FC236}">
                <a16:creationId xmlns:a16="http://schemas.microsoft.com/office/drawing/2014/main" id="{13EC849C-5B25-4856-8612-9FB3752D33C5}"/>
              </a:ext>
            </a:extLst>
          </p:cNvPr>
          <p:cNvGrpSpPr/>
          <p:nvPr/>
        </p:nvGrpSpPr>
        <p:grpSpPr>
          <a:xfrm>
            <a:off x="5691534" y="3940197"/>
            <a:ext cx="3025407" cy="1645222"/>
            <a:chOff x="5961813" y="4155630"/>
            <a:chExt cx="3025407" cy="1645222"/>
          </a:xfrm>
        </p:grpSpPr>
        <p:pic>
          <p:nvPicPr>
            <p:cNvPr id="7" name="Рисунок 6">
              <a:extLst>
                <a:ext uri="{FF2B5EF4-FFF2-40B4-BE49-F238E27FC236}">
                  <a16:creationId xmlns:a16="http://schemas.microsoft.com/office/drawing/2014/main" id="{C218A82F-5A8B-451E-8F9A-8B0C7DB10E02}"/>
                </a:ext>
              </a:extLst>
            </p:cNvPr>
            <p:cNvPicPr>
              <a:picLocks noChangeAspect="1"/>
            </p:cNvPicPr>
            <p:nvPr/>
          </p:nvPicPr>
          <p:blipFill>
            <a:blip r:embed="rId7"/>
            <a:stretch>
              <a:fillRect/>
            </a:stretch>
          </p:blipFill>
          <p:spPr>
            <a:xfrm>
              <a:off x="5961813" y="4155630"/>
              <a:ext cx="3025407" cy="1645222"/>
            </a:xfrm>
            <a:prstGeom prst="rect">
              <a:avLst/>
            </a:prstGeom>
          </p:spPr>
        </p:pic>
        <p:sp>
          <p:nvSpPr>
            <p:cNvPr id="16" name="Параллелограмм 15">
              <a:extLst>
                <a:ext uri="{FF2B5EF4-FFF2-40B4-BE49-F238E27FC236}">
                  <a16:creationId xmlns:a16="http://schemas.microsoft.com/office/drawing/2014/main" id="{94BD853E-B261-45BA-829B-7227C5D33C1A}"/>
                </a:ext>
              </a:extLst>
            </p:cNvPr>
            <p:cNvSpPr/>
            <p:nvPr/>
          </p:nvSpPr>
          <p:spPr>
            <a:xfrm>
              <a:off x="8172400" y="5536032"/>
              <a:ext cx="720080" cy="176877"/>
            </a:xfrm>
            <a:prstGeom prst="parallelogram">
              <a:avLst>
                <a:gd name="adj" fmla="val 860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aphicFrame>
        <p:nvGraphicFramePr>
          <p:cNvPr id="18" name="Объект 17">
            <a:extLst>
              <a:ext uri="{FF2B5EF4-FFF2-40B4-BE49-F238E27FC236}">
                <a16:creationId xmlns:a16="http://schemas.microsoft.com/office/drawing/2014/main" id="{6FD2DDBC-2B19-4929-832E-88ED3CE62182}"/>
              </a:ext>
            </a:extLst>
          </p:cNvPr>
          <p:cNvGraphicFramePr>
            <a:graphicFrameLocks noChangeAspect="1"/>
          </p:cNvGraphicFramePr>
          <p:nvPr>
            <p:extLst>
              <p:ext uri="{D42A27DB-BD31-4B8C-83A1-F6EECF244321}">
                <p14:modId xmlns:p14="http://schemas.microsoft.com/office/powerpoint/2010/main" val="102878660"/>
              </p:ext>
            </p:extLst>
          </p:nvPr>
        </p:nvGraphicFramePr>
        <p:xfrm>
          <a:off x="503370" y="5204909"/>
          <a:ext cx="1584176" cy="423357"/>
        </p:xfrm>
        <a:graphic>
          <a:graphicData uri="http://schemas.openxmlformats.org/presentationml/2006/ole">
            <mc:AlternateContent xmlns:mc="http://schemas.openxmlformats.org/markup-compatibility/2006">
              <mc:Choice xmlns:v="urn:schemas-microsoft-com:vml" Requires="v">
                <p:oleObj spid="_x0000_s6485" name="Equation" r:id="rId8" imgW="1473120" imgH="393480" progId="Equation.DSMT4">
                  <p:embed/>
                </p:oleObj>
              </mc:Choice>
              <mc:Fallback>
                <p:oleObj name="Equation" r:id="rId8" imgW="1473120" imgH="393480" progId="Equation.DSMT4">
                  <p:embed/>
                  <p:pic>
                    <p:nvPicPr>
                      <p:cNvPr id="0" name=""/>
                      <p:cNvPicPr/>
                      <p:nvPr/>
                    </p:nvPicPr>
                    <p:blipFill>
                      <a:blip r:embed="rId9"/>
                      <a:stretch>
                        <a:fillRect/>
                      </a:stretch>
                    </p:blipFill>
                    <p:spPr>
                      <a:xfrm>
                        <a:off x="503370" y="5204909"/>
                        <a:ext cx="1584176" cy="423357"/>
                      </a:xfrm>
                      <a:prstGeom prst="rect">
                        <a:avLst/>
                      </a:prstGeom>
                    </p:spPr>
                  </p:pic>
                </p:oleObj>
              </mc:Fallback>
            </mc:AlternateContent>
          </a:graphicData>
        </a:graphic>
      </p:graphicFrame>
      <p:graphicFrame>
        <p:nvGraphicFramePr>
          <p:cNvPr id="19" name="Объект 18">
            <a:extLst>
              <a:ext uri="{FF2B5EF4-FFF2-40B4-BE49-F238E27FC236}">
                <a16:creationId xmlns:a16="http://schemas.microsoft.com/office/drawing/2014/main" id="{8C2AFF4C-570E-46B7-ACCF-4981308DF3E2}"/>
              </a:ext>
            </a:extLst>
          </p:cNvPr>
          <p:cNvGraphicFramePr>
            <a:graphicFrameLocks noChangeAspect="1"/>
          </p:cNvGraphicFramePr>
          <p:nvPr>
            <p:extLst>
              <p:ext uri="{D42A27DB-BD31-4B8C-83A1-F6EECF244321}">
                <p14:modId xmlns:p14="http://schemas.microsoft.com/office/powerpoint/2010/main" val="2478324169"/>
              </p:ext>
            </p:extLst>
          </p:nvPr>
        </p:nvGraphicFramePr>
        <p:xfrm>
          <a:off x="542219" y="5747991"/>
          <a:ext cx="838200" cy="241300"/>
        </p:xfrm>
        <a:graphic>
          <a:graphicData uri="http://schemas.openxmlformats.org/presentationml/2006/ole">
            <mc:AlternateContent xmlns:mc="http://schemas.openxmlformats.org/markup-compatibility/2006">
              <mc:Choice xmlns:v="urn:schemas-microsoft-com:vml" Requires="v">
                <p:oleObj spid="_x0000_s6486" name="Equation" r:id="rId10" imgW="838080" imgH="241200" progId="Equation.DSMT4">
                  <p:embed/>
                </p:oleObj>
              </mc:Choice>
              <mc:Fallback>
                <p:oleObj name="Equation" r:id="rId10" imgW="838080" imgH="241200" progId="Equation.DSMT4">
                  <p:embed/>
                  <p:pic>
                    <p:nvPicPr>
                      <p:cNvPr id="0" name=""/>
                      <p:cNvPicPr/>
                      <p:nvPr/>
                    </p:nvPicPr>
                    <p:blipFill>
                      <a:blip r:embed="rId11"/>
                      <a:stretch>
                        <a:fillRect/>
                      </a:stretch>
                    </p:blipFill>
                    <p:spPr>
                      <a:xfrm>
                        <a:off x="542219" y="5747991"/>
                        <a:ext cx="838200" cy="241300"/>
                      </a:xfrm>
                      <a:prstGeom prst="rect">
                        <a:avLst/>
                      </a:prstGeom>
                    </p:spPr>
                  </p:pic>
                </p:oleObj>
              </mc:Fallback>
            </mc:AlternateContent>
          </a:graphicData>
        </a:graphic>
      </p:graphicFrame>
      <p:graphicFrame>
        <p:nvGraphicFramePr>
          <p:cNvPr id="20" name="Объект 19">
            <a:extLst>
              <a:ext uri="{FF2B5EF4-FFF2-40B4-BE49-F238E27FC236}">
                <a16:creationId xmlns:a16="http://schemas.microsoft.com/office/drawing/2014/main" id="{F55C7CE4-5395-4199-B9E6-258CCB9C3D7A}"/>
              </a:ext>
            </a:extLst>
          </p:cNvPr>
          <p:cNvGraphicFramePr>
            <a:graphicFrameLocks noChangeAspect="1"/>
          </p:cNvGraphicFramePr>
          <p:nvPr>
            <p:extLst>
              <p:ext uri="{D42A27DB-BD31-4B8C-83A1-F6EECF244321}">
                <p14:modId xmlns:p14="http://schemas.microsoft.com/office/powerpoint/2010/main" val="644670523"/>
              </p:ext>
            </p:extLst>
          </p:nvPr>
        </p:nvGraphicFramePr>
        <p:xfrm>
          <a:off x="2270440" y="5282032"/>
          <a:ext cx="3048000" cy="508000"/>
        </p:xfrm>
        <a:graphic>
          <a:graphicData uri="http://schemas.openxmlformats.org/presentationml/2006/ole">
            <mc:AlternateContent xmlns:mc="http://schemas.openxmlformats.org/markup-compatibility/2006">
              <mc:Choice xmlns:v="urn:schemas-microsoft-com:vml" Requires="v">
                <p:oleObj spid="_x0000_s6487" name="Equation" r:id="rId12" imgW="3047760" imgH="507960" progId="Equation.DSMT4">
                  <p:embed/>
                </p:oleObj>
              </mc:Choice>
              <mc:Fallback>
                <p:oleObj name="Equation" r:id="rId12" imgW="3047760" imgH="507960" progId="Equation.DSMT4">
                  <p:embed/>
                  <p:pic>
                    <p:nvPicPr>
                      <p:cNvPr id="0" name=""/>
                      <p:cNvPicPr/>
                      <p:nvPr/>
                    </p:nvPicPr>
                    <p:blipFill>
                      <a:blip r:embed="rId13"/>
                      <a:stretch>
                        <a:fillRect/>
                      </a:stretch>
                    </p:blipFill>
                    <p:spPr>
                      <a:xfrm>
                        <a:off x="2270440" y="5282032"/>
                        <a:ext cx="3048000" cy="5080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046711E7-B2E3-4BAE-BFC6-8539BD5ABD19}"/>
              </a:ext>
            </a:extLst>
          </p:cNvPr>
          <p:cNvSpPr txBox="1"/>
          <p:nvPr/>
        </p:nvSpPr>
        <p:spPr>
          <a:xfrm>
            <a:off x="6614043" y="4443264"/>
            <a:ext cx="1518814" cy="369332"/>
          </a:xfrm>
          <a:prstGeom prst="rect">
            <a:avLst/>
          </a:prstGeom>
          <a:noFill/>
        </p:spPr>
        <p:txBody>
          <a:bodyPr wrap="none" rtlCol="0">
            <a:spAutoFit/>
          </a:bodyPr>
          <a:lstStyle/>
          <a:p>
            <a:r>
              <a:rPr lang="ru-RU" dirty="0">
                <a:sym typeface="Symbol" panose="05050102010706020507" pitchFamily="18" charset="2"/>
              </a:rPr>
              <a:t></a:t>
            </a:r>
            <a:r>
              <a:rPr lang="en-US" baseline="-25000" dirty="0" err="1">
                <a:sym typeface="Symbol" panose="05050102010706020507" pitchFamily="18" charset="2"/>
              </a:rPr>
              <a:t>syn</a:t>
            </a:r>
            <a:r>
              <a:rPr lang="en-US" dirty="0">
                <a:sym typeface="Symbol" panose="05050102010706020507" pitchFamily="18" charset="2"/>
              </a:rPr>
              <a:t>=472.3 nm</a:t>
            </a:r>
            <a:endParaRPr lang="ru-RU" dirty="0"/>
          </a:p>
        </p:txBody>
      </p:sp>
      <p:cxnSp>
        <p:nvCxnSpPr>
          <p:cNvPr id="12" name="Прямая соединительная линия 11">
            <a:extLst>
              <a:ext uri="{FF2B5EF4-FFF2-40B4-BE49-F238E27FC236}">
                <a16:creationId xmlns:a16="http://schemas.microsoft.com/office/drawing/2014/main" id="{A7862CFB-4558-4E7D-B1B4-0AA89DC17CDE}"/>
              </a:ext>
            </a:extLst>
          </p:cNvPr>
          <p:cNvCxnSpPr/>
          <p:nvPr/>
        </p:nvCxnSpPr>
        <p:spPr>
          <a:xfrm>
            <a:off x="1380419" y="2785340"/>
            <a:ext cx="3600400"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Прямоугольник 10">
            <a:extLst>
              <a:ext uri="{FF2B5EF4-FFF2-40B4-BE49-F238E27FC236}">
                <a16:creationId xmlns:a16="http://schemas.microsoft.com/office/drawing/2014/main" id="{FC89F205-6673-4E05-AC47-98CFCBE78C67}"/>
              </a:ext>
            </a:extLst>
          </p:cNvPr>
          <p:cNvSpPr/>
          <p:nvPr/>
        </p:nvSpPr>
        <p:spPr>
          <a:xfrm>
            <a:off x="1407318" y="6178319"/>
            <a:ext cx="7848872" cy="646331"/>
          </a:xfrm>
          <a:prstGeom prst="rect">
            <a:avLst/>
          </a:prstGeom>
        </p:spPr>
        <p:txBody>
          <a:bodyPr wrap="square">
            <a:spAutoFit/>
          </a:bodyPr>
          <a:lstStyle/>
          <a:p>
            <a:r>
              <a:rPr lang="ru-RU" dirty="0">
                <a:latin typeface="Calibri" panose="020F0502020204030204" pitchFamily="34" charset="0"/>
                <a:ea typeface="Calibri" panose="020F0502020204030204" pitchFamily="34" charset="0"/>
                <a:cs typeface="Times New Roman" panose="02020603050405020304" pitchFamily="18" charset="0"/>
              </a:rPr>
              <a:t>практически полностью </a:t>
            </a:r>
            <a:r>
              <a:rPr lang="ru-RU"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исключается составляющая </a:t>
            </a:r>
            <a:r>
              <a:rPr lang="en-US"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BBR</a:t>
            </a:r>
            <a:r>
              <a:rPr lang="ru-RU"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 сдвига</a:t>
            </a:r>
            <a:r>
              <a:rPr lang="ru-RU" b="1" dirty="0">
                <a:latin typeface="Calibri" panose="020F0502020204030204"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до уровня относительной неопределенности </a:t>
            </a:r>
            <a:r>
              <a:rPr lang="ru-RU"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19</a:t>
            </a:r>
            <a:r>
              <a:rPr lang="ru-RU" dirty="0">
                <a:solidFill>
                  <a:srgbClr val="00B050"/>
                </a:solidFill>
                <a:latin typeface="Calibri" panose="020F0502020204030204" pitchFamily="34" charset="0"/>
                <a:ea typeface="Calibri" panose="020F0502020204030204" pitchFamily="34" charset="0"/>
                <a:cs typeface="Times New Roman" panose="02020603050405020304" pitchFamily="18" charset="0"/>
              </a:rPr>
              <a:t> знака при комнатных температурах</a:t>
            </a:r>
            <a:r>
              <a:rPr lang="ru-RU" dirty="0">
                <a:latin typeface="Calibri" panose="020F0502020204030204" pitchFamily="34" charset="0"/>
                <a:ea typeface="Calibri" panose="020F0502020204030204" pitchFamily="34" charset="0"/>
                <a:cs typeface="Times New Roman" panose="02020603050405020304" pitchFamily="18" charset="0"/>
              </a:rPr>
              <a:t>! </a:t>
            </a:r>
            <a:endParaRPr lang="ru-RU" dirty="0"/>
          </a:p>
        </p:txBody>
      </p:sp>
      <p:sp>
        <p:nvSpPr>
          <p:cNvPr id="13" name="TextBox 12">
            <a:extLst>
              <a:ext uri="{FF2B5EF4-FFF2-40B4-BE49-F238E27FC236}">
                <a16:creationId xmlns:a16="http://schemas.microsoft.com/office/drawing/2014/main" id="{59281FB4-ABDA-47CE-80F2-37DE5C88054B}"/>
              </a:ext>
            </a:extLst>
          </p:cNvPr>
          <p:cNvSpPr txBox="1"/>
          <p:nvPr/>
        </p:nvSpPr>
        <p:spPr>
          <a:xfrm>
            <a:off x="5865967" y="717604"/>
            <a:ext cx="3214213" cy="338554"/>
          </a:xfrm>
          <a:prstGeom prst="rect">
            <a:avLst/>
          </a:prstGeom>
          <a:noFill/>
        </p:spPr>
        <p:txBody>
          <a:bodyPr wrap="none" rtlCol="0">
            <a:spAutoFit/>
          </a:bodyPr>
          <a:lstStyle/>
          <a:p>
            <a:r>
              <a:rPr lang="ru-RU" sz="1600" b="1" dirty="0">
                <a:solidFill>
                  <a:srgbClr val="FF0000"/>
                </a:solidFill>
              </a:rPr>
              <a:t>Существенные сдвиги </a:t>
            </a:r>
            <a:r>
              <a:rPr lang="ru-RU" sz="1600" b="1" dirty="0">
                <a:solidFill>
                  <a:srgbClr val="FF0000"/>
                </a:solidFill>
                <a:sym typeface="Symbol" panose="05050102010706020507" pitchFamily="18" charset="2"/>
              </a:rPr>
              <a:t></a:t>
            </a:r>
            <a:r>
              <a:rPr lang="en-US" sz="1600" b="1" dirty="0">
                <a:solidFill>
                  <a:srgbClr val="FF0000"/>
                </a:solidFill>
                <a:sym typeface="Symbol" panose="05050102010706020507" pitchFamily="18" charset="2"/>
              </a:rPr>
              <a:t>/</a:t>
            </a:r>
            <a:r>
              <a:rPr lang="ru-RU" sz="1600" b="1" dirty="0">
                <a:solidFill>
                  <a:srgbClr val="FF0000"/>
                </a:solidFill>
                <a:sym typeface="Symbol" panose="05050102010706020507" pitchFamily="18" charset="2"/>
              </a:rPr>
              <a:t></a:t>
            </a:r>
            <a:r>
              <a:rPr lang="en-US" sz="1600" b="1" dirty="0">
                <a:solidFill>
                  <a:srgbClr val="FF0000"/>
                </a:solidFill>
                <a:sym typeface="Symbol" panose="05050102010706020507" pitchFamily="18" charset="2"/>
              </a:rPr>
              <a:t>~10</a:t>
            </a:r>
            <a:r>
              <a:rPr lang="en-US" sz="1600" b="1" baseline="30000" dirty="0">
                <a:solidFill>
                  <a:srgbClr val="FF0000"/>
                </a:solidFill>
                <a:sym typeface="Symbol" panose="05050102010706020507" pitchFamily="18" charset="2"/>
              </a:rPr>
              <a:t>-16 </a:t>
            </a:r>
            <a:r>
              <a:rPr lang="en-US" sz="1600" b="1" dirty="0">
                <a:solidFill>
                  <a:srgbClr val="FF0000"/>
                </a:solidFill>
                <a:sym typeface="Symbol" panose="05050102010706020507" pitchFamily="18" charset="2"/>
              </a:rPr>
              <a:t>!</a:t>
            </a:r>
            <a:endParaRPr lang="ru-RU" sz="1600" b="1" dirty="0">
              <a:solidFill>
                <a:srgbClr val="FF0000"/>
              </a:solidFill>
            </a:endParaRPr>
          </a:p>
        </p:txBody>
      </p:sp>
    </p:spTree>
    <p:extLst>
      <p:ext uri="{BB962C8B-B14F-4D97-AF65-F5344CB8AC3E}">
        <p14:creationId xmlns:p14="http://schemas.microsoft.com/office/powerpoint/2010/main" val="2699184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9EF02C7-CC25-4D92-A0F5-72CDD4074998}"/>
              </a:ext>
            </a:extLst>
          </p:cNvPr>
          <p:cNvPicPr>
            <a:picLocks noChangeAspect="1"/>
          </p:cNvPicPr>
          <p:nvPr/>
        </p:nvPicPr>
        <p:blipFill>
          <a:blip r:embed="rId4"/>
          <a:stretch>
            <a:fillRect/>
          </a:stretch>
        </p:blipFill>
        <p:spPr>
          <a:xfrm>
            <a:off x="167542" y="1421140"/>
            <a:ext cx="5082317" cy="4630077"/>
          </a:xfrm>
          <a:prstGeom prst="rect">
            <a:avLst/>
          </a:prstGeom>
        </p:spPr>
      </p:pic>
      <p:pic>
        <p:nvPicPr>
          <p:cNvPr id="6" name="Рисунок 5">
            <a:extLst>
              <a:ext uri="{FF2B5EF4-FFF2-40B4-BE49-F238E27FC236}">
                <a16:creationId xmlns:a16="http://schemas.microsoft.com/office/drawing/2014/main" id="{373A58A8-729F-4132-BF06-7C691C25EC34}"/>
              </a:ext>
            </a:extLst>
          </p:cNvPr>
          <p:cNvPicPr>
            <a:picLocks noChangeAspect="1"/>
          </p:cNvPicPr>
          <p:nvPr/>
        </p:nvPicPr>
        <p:blipFill rotWithShape="1">
          <a:blip r:embed="rId5"/>
          <a:srcRect l="4697"/>
          <a:stretch/>
        </p:blipFill>
        <p:spPr>
          <a:xfrm>
            <a:off x="5438871" y="684941"/>
            <a:ext cx="3341033" cy="2520279"/>
          </a:xfrm>
          <a:prstGeom prst="rect">
            <a:avLst/>
          </a:prstGeom>
        </p:spPr>
      </p:pic>
      <p:sp>
        <p:nvSpPr>
          <p:cNvPr id="29" name="Прямоугольник 28">
            <a:extLst>
              <a:ext uri="{FF2B5EF4-FFF2-40B4-BE49-F238E27FC236}">
                <a16:creationId xmlns:a16="http://schemas.microsoft.com/office/drawing/2014/main" id="{9E151955-8D68-40CA-B8F5-16FEBA0BDB0E}"/>
              </a:ext>
            </a:extLst>
          </p:cNvPr>
          <p:cNvSpPr/>
          <p:nvPr/>
        </p:nvSpPr>
        <p:spPr>
          <a:xfrm>
            <a:off x="6574383" y="1655070"/>
            <a:ext cx="991626" cy="736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00AFF1B0-342F-40CA-9393-5B3F150CD5EA}"/>
              </a:ext>
            </a:extLst>
          </p:cNvPr>
          <p:cNvSpPr>
            <a:spLocks noGrp="1"/>
          </p:cNvSpPr>
          <p:nvPr>
            <p:ph type="title"/>
          </p:nvPr>
        </p:nvSpPr>
        <p:spPr>
          <a:xfrm>
            <a:off x="131983" y="169439"/>
            <a:ext cx="8364626" cy="498477"/>
          </a:xfrm>
        </p:spPr>
        <p:txBody>
          <a:bodyPr>
            <a:normAutofit fontScale="90000"/>
          </a:bodyPr>
          <a:lstStyle/>
          <a:p>
            <a:r>
              <a:rPr lang="ru-RU" sz="3200" b="1" dirty="0">
                <a:solidFill>
                  <a:srgbClr val="7030A0"/>
                </a:solidFill>
                <a:latin typeface="Times New Roman" pitchFamily="18" charset="0"/>
                <a:cs typeface="Times New Roman" pitchFamily="18" charset="0"/>
              </a:rPr>
              <a:t>Лазерное охлаждение </a:t>
            </a:r>
            <a:r>
              <a:rPr lang="en-US" sz="3200" b="1" baseline="30000" dirty="0">
                <a:solidFill>
                  <a:srgbClr val="7030A0"/>
                </a:solidFill>
                <a:latin typeface="Times New Roman" pitchFamily="18" charset="0"/>
                <a:cs typeface="Times New Roman" pitchFamily="18" charset="0"/>
              </a:rPr>
              <a:t>171</a:t>
            </a:r>
            <a:r>
              <a:rPr lang="en-US" sz="3200" b="1" dirty="0">
                <a:solidFill>
                  <a:srgbClr val="7030A0"/>
                </a:solidFill>
                <a:latin typeface="Times New Roman" pitchFamily="18" charset="0"/>
                <a:cs typeface="Times New Roman" pitchFamily="18" charset="0"/>
              </a:rPr>
              <a:t>Yb</a:t>
            </a:r>
            <a:r>
              <a:rPr lang="en-US" sz="3200" b="1" baseline="30000" dirty="0">
                <a:solidFill>
                  <a:srgbClr val="7030A0"/>
                </a:solidFill>
                <a:latin typeface="Times New Roman" pitchFamily="18" charset="0"/>
                <a:cs typeface="Times New Roman" pitchFamily="18" charset="0"/>
              </a:rPr>
              <a:t>+</a:t>
            </a:r>
            <a:r>
              <a:rPr lang="ru-RU" sz="3200" b="1" dirty="0">
                <a:solidFill>
                  <a:srgbClr val="7030A0"/>
                </a:solidFill>
                <a:latin typeface="Times New Roman" pitchFamily="18" charset="0"/>
                <a:cs typeface="Times New Roman" pitchFamily="18" charset="0"/>
              </a:rPr>
              <a:t> без магнитного поля</a:t>
            </a:r>
            <a:endParaRPr lang="ru-RU" sz="3200" dirty="0"/>
          </a:p>
        </p:txBody>
      </p:sp>
      <p:sp>
        <p:nvSpPr>
          <p:cNvPr id="5" name="TextBox 4">
            <a:extLst>
              <a:ext uri="{FF2B5EF4-FFF2-40B4-BE49-F238E27FC236}">
                <a16:creationId xmlns:a16="http://schemas.microsoft.com/office/drawing/2014/main" id="{34EF7FFD-6C7F-4434-9A56-15DEC05AF8C3}"/>
              </a:ext>
            </a:extLst>
          </p:cNvPr>
          <p:cNvSpPr txBox="1"/>
          <p:nvPr/>
        </p:nvSpPr>
        <p:spPr>
          <a:xfrm>
            <a:off x="179512" y="939630"/>
            <a:ext cx="3693062" cy="369332"/>
          </a:xfrm>
          <a:prstGeom prst="rect">
            <a:avLst/>
          </a:prstGeom>
          <a:noFill/>
        </p:spPr>
        <p:txBody>
          <a:bodyPr wrap="none" rtlCol="0">
            <a:spAutoFit/>
          </a:bodyPr>
          <a:lstStyle/>
          <a:p>
            <a:r>
              <a:rPr lang="ru-RU" b="1" dirty="0">
                <a:solidFill>
                  <a:srgbClr val="00B050"/>
                </a:solidFill>
              </a:rPr>
              <a:t>Две стадии лазерного охлаждения</a:t>
            </a:r>
          </a:p>
        </p:txBody>
      </p:sp>
      <p:pic>
        <p:nvPicPr>
          <p:cNvPr id="7" name="Рисунок 6">
            <a:extLst>
              <a:ext uri="{FF2B5EF4-FFF2-40B4-BE49-F238E27FC236}">
                <a16:creationId xmlns:a16="http://schemas.microsoft.com/office/drawing/2014/main" id="{96951F7F-F004-42E2-A711-1718A3C14445}"/>
              </a:ext>
            </a:extLst>
          </p:cNvPr>
          <p:cNvPicPr>
            <a:picLocks noChangeAspect="1"/>
          </p:cNvPicPr>
          <p:nvPr/>
        </p:nvPicPr>
        <p:blipFill>
          <a:blip r:embed="rId6"/>
          <a:stretch>
            <a:fillRect/>
          </a:stretch>
        </p:blipFill>
        <p:spPr>
          <a:xfrm>
            <a:off x="5538223" y="3221875"/>
            <a:ext cx="2920764" cy="436024"/>
          </a:xfrm>
          <a:prstGeom prst="rect">
            <a:avLst/>
          </a:prstGeom>
        </p:spPr>
      </p:pic>
      <p:graphicFrame>
        <p:nvGraphicFramePr>
          <p:cNvPr id="8" name="Объект 7">
            <a:extLst>
              <a:ext uri="{FF2B5EF4-FFF2-40B4-BE49-F238E27FC236}">
                <a16:creationId xmlns:a16="http://schemas.microsoft.com/office/drawing/2014/main" id="{9AE31A65-2AAB-4180-B6A3-1069AF5478B9}"/>
              </a:ext>
            </a:extLst>
          </p:cNvPr>
          <p:cNvGraphicFramePr>
            <a:graphicFrameLocks noChangeAspect="1"/>
          </p:cNvGraphicFramePr>
          <p:nvPr>
            <p:extLst>
              <p:ext uri="{D42A27DB-BD31-4B8C-83A1-F6EECF244321}">
                <p14:modId xmlns:p14="http://schemas.microsoft.com/office/powerpoint/2010/main" val="531731936"/>
              </p:ext>
            </p:extLst>
          </p:nvPr>
        </p:nvGraphicFramePr>
        <p:xfrm>
          <a:off x="6759664" y="1074826"/>
          <a:ext cx="489864" cy="252833"/>
        </p:xfrm>
        <a:graphic>
          <a:graphicData uri="http://schemas.openxmlformats.org/presentationml/2006/ole">
            <mc:AlternateContent xmlns:mc="http://schemas.openxmlformats.org/markup-compatibility/2006">
              <mc:Choice xmlns:v="urn:schemas-microsoft-com:vml" Requires="v">
                <p:oleObj spid="_x0000_s8638" name="Equation" r:id="rId7" imgW="393480" imgH="203040" progId="Equation.DSMT4">
                  <p:embed/>
                </p:oleObj>
              </mc:Choice>
              <mc:Fallback>
                <p:oleObj name="Equation" r:id="rId7" imgW="393480" imgH="203040" progId="Equation.DSMT4">
                  <p:embed/>
                  <p:pic>
                    <p:nvPicPr>
                      <p:cNvPr id="23" name="Объект 22">
                        <a:extLst>
                          <a:ext uri="{FF2B5EF4-FFF2-40B4-BE49-F238E27FC236}">
                            <a16:creationId xmlns:a16="http://schemas.microsoft.com/office/drawing/2014/main" id="{78A61DDE-FF5E-D865-B7F1-54267E708989}"/>
                          </a:ext>
                        </a:extLst>
                      </p:cNvPr>
                      <p:cNvPicPr/>
                      <p:nvPr/>
                    </p:nvPicPr>
                    <p:blipFill>
                      <a:blip r:embed="rId8"/>
                      <a:stretch>
                        <a:fillRect/>
                      </a:stretch>
                    </p:blipFill>
                    <p:spPr>
                      <a:xfrm>
                        <a:off x="6759664" y="1074826"/>
                        <a:ext cx="489864" cy="252833"/>
                      </a:xfrm>
                      <a:prstGeom prst="rect">
                        <a:avLst/>
                      </a:prstGeom>
                    </p:spPr>
                  </p:pic>
                </p:oleObj>
              </mc:Fallback>
            </mc:AlternateContent>
          </a:graphicData>
        </a:graphic>
      </p:graphicFrame>
      <p:graphicFrame>
        <p:nvGraphicFramePr>
          <p:cNvPr id="10" name="Объект 9">
            <a:extLst>
              <a:ext uri="{FF2B5EF4-FFF2-40B4-BE49-F238E27FC236}">
                <a16:creationId xmlns:a16="http://schemas.microsoft.com/office/drawing/2014/main" id="{DFBA0E6B-D89C-4D9B-907D-ABA7148AD7F4}"/>
              </a:ext>
            </a:extLst>
          </p:cNvPr>
          <p:cNvGraphicFramePr>
            <a:graphicFrameLocks noChangeAspect="1"/>
          </p:cNvGraphicFramePr>
          <p:nvPr>
            <p:extLst>
              <p:ext uri="{D42A27DB-BD31-4B8C-83A1-F6EECF244321}">
                <p14:modId xmlns:p14="http://schemas.microsoft.com/office/powerpoint/2010/main" val="1177200238"/>
              </p:ext>
            </p:extLst>
          </p:nvPr>
        </p:nvGraphicFramePr>
        <p:xfrm>
          <a:off x="7875162" y="4109048"/>
          <a:ext cx="925949" cy="641882"/>
        </p:xfrm>
        <a:graphic>
          <a:graphicData uri="http://schemas.openxmlformats.org/presentationml/2006/ole">
            <mc:AlternateContent xmlns:mc="http://schemas.openxmlformats.org/markup-compatibility/2006">
              <mc:Choice xmlns:v="urn:schemas-microsoft-com:vml" Requires="v">
                <p:oleObj spid="_x0000_s8639" name="Equation" r:id="rId9" imgW="660240" imgH="457200" progId="Equation.DSMT4">
                  <p:embed/>
                </p:oleObj>
              </mc:Choice>
              <mc:Fallback>
                <p:oleObj name="Equation" r:id="rId9" imgW="660240" imgH="457200" progId="Equation.DSMT4">
                  <p:embed/>
                  <p:pic>
                    <p:nvPicPr>
                      <p:cNvPr id="11" name="Объект 10">
                        <a:extLst>
                          <a:ext uri="{FF2B5EF4-FFF2-40B4-BE49-F238E27FC236}">
                            <a16:creationId xmlns:a16="http://schemas.microsoft.com/office/drawing/2014/main" id="{F6931BD1-B075-145D-07BA-F037762313A8}"/>
                          </a:ext>
                        </a:extLst>
                      </p:cNvPr>
                      <p:cNvPicPr/>
                      <p:nvPr/>
                    </p:nvPicPr>
                    <p:blipFill>
                      <a:blip r:embed="rId10"/>
                      <a:stretch>
                        <a:fillRect/>
                      </a:stretch>
                    </p:blipFill>
                    <p:spPr>
                      <a:xfrm>
                        <a:off x="7875162" y="4109048"/>
                        <a:ext cx="925949" cy="641882"/>
                      </a:xfrm>
                      <a:prstGeom prst="rect">
                        <a:avLst/>
                      </a:prstGeom>
                    </p:spPr>
                  </p:pic>
                </p:oleObj>
              </mc:Fallback>
            </mc:AlternateContent>
          </a:graphicData>
        </a:graphic>
      </p:graphicFrame>
      <p:graphicFrame>
        <p:nvGraphicFramePr>
          <p:cNvPr id="11" name="Объект 10">
            <a:extLst>
              <a:ext uri="{FF2B5EF4-FFF2-40B4-BE49-F238E27FC236}">
                <a16:creationId xmlns:a16="http://schemas.microsoft.com/office/drawing/2014/main" id="{AB4D4934-79B4-4CA2-9BDA-F9E9BD5FF938}"/>
              </a:ext>
            </a:extLst>
          </p:cNvPr>
          <p:cNvGraphicFramePr>
            <a:graphicFrameLocks noChangeAspect="1"/>
          </p:cNvGraphicFramePr>
          <p:nvPr>
            <p:extLst>
              <p:ext uri="{D42A27DB-BD31-4B8C-83A1-F6EECF244321}">
                <p14:modId xmlns:p14="http://schemas.microsoft.com/office/powerpoint/2010/main" val="3551613423"/>
              </p:ext>
            </p:extLst>
          </p:nvPr>
        </p:nvGraphicFramePr>
        <p:xfrm>
          <a:off x="5426437" y="4000439"/>
          <a:ext cx="1947863" cy="746125"/>
        </p:xfrm>
        <a:graphic>
          <a:graphicData uri="http://schemas.openxmlformats.org/presentationml/2006/ole">
            <mc:AlternateContent xmlns:mc="http://schemas.openxmlformats.org/markup-compatibility/2006">
              <mc:Choice xmlns:v="urn:schemas-microsoft-com:vml" Requires="v">
                <p:oleObj spid="_x0000_s8640" name="Equation" r:id="rId11" imgW="1947778" imgH="745547" progId="Equation.DSMT4">
                  <p:embed/>
                </p:oleObj>
              </mc:Choice>
              <mc:Fallback>
                <p:oleObj name="Equation" r:id="rId11" imgW="1947778" imgH="745547" progId="Equation.DSMT4">
                  <p:embed/>
                  <p:pic>
                    <p:nvPicPr>
                      <p:cNvPr id="12" name="Объект 11">
                        <a:extLst>
                          <a:ext uri="{FF2B5EF4-FFF2-40B4-BE49-F238E27FC236}">
                            <a16:creationId xmlns:a16="http://schemas.microsoft.com/office/drawing/2014/main" id="{D2465108-736E-2517-5033-D2B6264899FE}"/>
                          </a:ext>
                        </a:extLst>
                      </p:cNvPr>
                      <p:cNvPicPr/>
                      <p:nvPr/>
                    </p:nvPicPr>
                    <p:blipFill>
                      <a:blip r:embed="rId12"/>
                      <a:stretch>
                        <a:fillRect/>
                      </a:stretch>
                    </p:blipFill>
                    <p:spPr>
                      <a:xfrm>
                        <a:off x="5426437" y="4000439"/>
                        <a:ext cx="1947863" cy="746125"/>
                      </a:xfrm>
                      <a:prstGeom prst="rect">
                        <a:avLst/>
                      </a:prstGeom>
                    </p:spPr>
                  </p:pic>
                </p:oleObj>
              </mc:Fallback>
            </mc:AlternateContent>
          </a:graphicData>
        </a:graphic>
      </p:graphicFrame>
      <p:sp>
        <p:nvSpPr>
          <p:cNvPr id="13" name="Прямоугольник: скругленные углы 12">
            <a:extLst>
              <a:ext uri="{FF2B5EF4-FFF2-40B4-BE49-F238E27FC236}">
                <a16:creationId xmlns:a16="http://schemas.microsoft.com/office/drawing/2014/main" id="{D0B88ABB-FE16-4C0A-A043-D9D316815A0B}"/>
              </a:ext>
            </a:extLst>
          </p:cNvPr>
          <p:cNvSpPr/>
          <p:nvPr/>
        </p:nvSpPr>
        <p:spPr>
          <a:xfrm>
            <a:off x="5364088" y="3773528"/>
            <a:ext cx="3578015" cy="1199949"/>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право 15">
            <a:extLst>
              <a:ext uri="{FF2B5EF4-FFF2-40B4-BE49-F238E27FC236}">
                <a16:creationId xmlns:a16="http://schemas.microsoft.com/office/drawing/2014/main" id="{E1106B99-82A0-41C0-9284-7F718C5AD777}"/>
              </a:ext>
            </a:extLst>
          </p:cNvPr>
          <p:cNvSpPr/>
          <p:nvPr/>
        </p:nvSpPr>
        <p:spPr>
          <a:xfrm>
            <a:off x="7424167" y="4176638"/>
            <a:ext cx="265368" cy="483725"/>
          </a:xfrm>
          <a:prstGeom prst="rightArrow">
            <a:avLst/>
          </a:prstGeom>
          <a:solidFill>
            <a:schemeClr val="accent6">
              <a:lumMod val="40000"/>
              <a:lumOff val="60000"/>
            </a:schemeClr>
          </a:solid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7" name="Объект 16">
            <a:extLst>
              <a:ext uri="{FF2B5EF4-FFF2-40B4-BE49-F238E27FC236}">
                <a16:creationId xmlns:a16="http://schemas.microsoft.com/office/drawing/2014/main" id="{F1EF50CD-A76E-4726-AB13-7CBD32926292}"/>
              </a:ext>
            </a:extLst>
          </p:cNvPr>
          <p:cNvGraphicFramePr>
            <a:graphicFrameLocks noChangeAspect="1"/>
          </p:cNvGraphicFramePr>
          <p:nvPr>
            <p:extLst>
              <p:ext uri="{D42A27DB-BD31-4B8C-83A1-F6EECF244321}">
                <p14:modId xmlns:p14="http://schemas.microsoft.com/office/powerpoint/2010/main" val="2540195497"/>
              </p:ext>
            </p:extLst>
          </p:nvPr>
        </p:nvGraphicFramePr>
        <p:xfrm>
          <a:off x="7296736" y="3806837"/>
          <a:ext cx="1041400" cy="266700"/>
        </p:xfrm>
        <a:graphic>
          <a:graphicData uri="http://schemas.openxmlformats.org/presentationml/2006/ole">
            <mc:AlternateContent xmlns:mc="http://schemas.openxmlformats.org/markup-compatibility/2006">
              <mc:Choice xmlns:v="urn:schemas-microsoft-com:vml" Requires="v">
                <p:oleObj spid="_x0000_s8641" name="Equation" r:id="rId13" imgW="1041120" imgH="266400" progId="Equation.DSMT4">
                  <p:embed/>
                </p:oleObj>
              </mc:Choice>
              <mc:Fallback>
                <p:oleObj name="Equation" r:id="rId13" imgW="1041120" imgH="266400" progId="Equation.DSMT4">
                  <p:embed/>
                  <p:pic>
                    <p:nvPicPr>
                      <p:cNvPr id="16" name="Объект 15">
                        <a:extLst>
                          <a:ext uri="{FF2B5EF4-FFF2-40B4-BE49-F238E27FC236}">
                            <a16:creationId xmlns:a16="http://schemas.microsoft.com/office/drawing/2014/main" id="{B5BEB2C6-A9E9-148D-E0A8-AA0E7C080CEA}"/>
                          </a:ext>
                        </a:extLst>
                      </p:cNvPr>
                      <p:cNvPicPr/>
                      <p:nvPr/>
                    </p:nvPicPr>
                    <p:blipFill>
                      <a:blip r:embed="rId14"/>
                      <a:stretch>
                        <a:fillRect/>
                      </a:stretch>
                    </p:blipFill>
                    <p:spPr>
                      <a:xfrm>
                        <a:off x="7296736" y="3806837"/>
                        <a:ext cx="1041400" cy="266700"/>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B7CAF3D7-235F-4B89-A8BC-D27274247BDF}"/>
              </a:ext>
            </a:extLst>
          </p:cNvPr>
          <p:cNvSpPr txBox="1"/>
          <p:nvPr/>
        </p:nvSpPr>
        <p:spPr>
          <a:xfrm>
            <a:off x="49801" y="6117180"/>
            <a:ext cx="5488422" cy="646331"/>
          </a:xfrm>
          <a:prstGeom prst="rect">
            <a:avLst/>
          </a:prstGeom>
          <a:noFill/>
        </p:spPr>
        <p:txBody>
          <a:bodyPr wrap="square" rtlCol="0">
            <a:spAutoFit/>
          </a:bodyPr>
          <a:lstStyle/>
          <a:p>
            <a:pPr marL="342900" indent="-342900">
              <a:buAutoNum type="alphaLcParenR"/>
            </a:pP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D.S. </a:t>
            </a:r>
            <a:r>
              <a:rPr lang="en-US" sz="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Krysenko</a:t>
            </a: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O.N. </a:t>
            </a:r>
            <a:r>
              <a:rPr lang="en-US" sz="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Prudnikov</a:t>
            </a: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JETP v. </a:t>
            </a:r>
            <a:r>
              <a:rPr 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rPr>
              <a:t>137</a:t>
            </a: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239-245 (2023)</a:t>
            </a:r>
          </a:p>
          <a:p>
            <a:pPr marL="342900" indent="-342900">
              <a:buAutoNum type="alphaLcParenR"/>
            </a:pPr>
            <a:r>
              <a:rPr lang="en-US" sz="1200" dirty="0">
                <a:latin typeface="Arial" panose="020B0604020202020204" pitchFamily="34" charset="0"/>
                <a:cs typeface="Arial" panose="020B0604020202020204" pitchFamily="34" charset="0"/>
              </a:rPr>
              <a:t>O.N. </a:t>
            </a:r>
            <a:r>
              <a:rPr lang="en-US" sz="1200" dirty="0" err="1">
                <a:latin typeface="Arial" panose="020B0604020202020204" pitchFamily="34" charset="0"/>
                <a:cs typeface="Arial" panose="020B0604020202020204" pitchFamily="34" charset="0"/>
              </a:rPr>
              <a:t>Prudnikov</a:t>
            </a:r>
            <a:r>
              <a:rPr lang="en-US" sz="1200" dirty="0">
                <a:latin typeface="Arial" panose="020B0604020202020204" pitchFamily="34" charset="0"/>
                <a:cs typeface="Arial" panose="020B0604020202020204" pitchFamily="34" charset="0"/>
              </a:rPr>
              <a:t>, D.S. </a:t>
            </a:r>
            <a:r>
              <a:rPr lang="en-US" sz="1200" dirty="0" err="1">
                <a:latin typeface="Arial" panose="020B0604020202020204" pitchFamily="34" charset="0"/>
                <a:cs typeface="Arial" panose="020B0604020202020204" pitchFamily="34" charset="0"/>
              </a:rPr>
              <a:t>Krysenko</a:t>
            </a:r>
            <a:r>
              <a:rPr lang="en-US" sz="1200" dirty="0">
                <a:latin typeface="Arial" panose="020B0604020202020204" pitchFamily="34" charset="0"/>
                <a:cs typeface="Arial" panose="020B0604020202020204" pitchFamily="34" charset="0"/>
              </a:rPr>
              <a:t> et. al. Phys. Rev. A v.</a:t>
            </a:r>
            <a:r>
              <a:rPr lang="ru-RU" sz="1200" b="1" i="0" u="none" strike="noStrike" baseline="0" dirty="0">
                <a:latin typeface="Arial" panose="020B0604020202020204" pitchFamily="34" charset="0"/>
                <a:cs typeface="Arial" panose="020B0604020202020204" pitchFamily="34" charset="0"/>
              </a:rPr>
              <a:t> 108</a:t>
            </a:r>
            <a:r>
              <a:rPr lang="ru-RU" sz="1200" b="0" i="0" u="none" strike="noStrike" baseline="0" dirty="0">
                <a:latin typeface="Arial" panose="020B0604020202020204" pitchFamily="34" charset="0"/>
                <a:cs typeface="Arial" panose="020B0604020202020204" pitchFamily="34" charset="0"/>
              </a:rPr>
              <a:t>, 043114 (2023)</a:t>
            </a:r>
            <a:endParaRPr lang="en-US" sz="1200" b="0" i="0" u="none" strike="noStrike" baseline="0" dirty="0">
              <a:latin typeface="Arial" panose="020B0604020202020204" pitchFamily="34" charset="0"/>
              <a:cs typeface="Arial" panose="020B0604020202020204" pitchFamily="34" charset="0"/>
            </a:endParaRPr>
          </a:p>
          <a:p>
            <a:pPr marL="342900" indent="-342900">
              <a:buFontTx/>
              <a:buAutoNum type="alphaLcParenR"/>
            </a:pPr>
            <a:r>
              <a:rPr lang="ru-RU"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О.Н. Прудников, Д.С. </a:t>
            </a:r>
            <a:r>
              <a:rPr lang="ru-RU" sz="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Крысенко</a:t>
            </a:r>
            <a:r>
              <a:rPr lang="ru-RU"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и др. ЖЭТФ, т.166, стр. 556 (2024)</a:t>
            </a:r>
            <a:endParaRPr lang="ru-RU" sz="1200" dirty="0">
              <a:latin typeface="Arial" panose="020B0604020202020204" pitchFamily="34" charset="0"/>
              <a:cs typeface="Arial" panose="020B0604020202020204" pitchFamily="34" charset="0"/>
            </a:endParaRPr>
          </a:p>
        </p:txBody>
      </p:sp>
      <p:cxnSp>
        <p:nvCxnSpPr>
          <p:cNvPr id="24" name="Прямая со стрелкой 23">
            <a:extLst>
              <a:ext uri="{FF2B5EF4-FFF2-40B4-BE49-F238E27FC236}">
                <a16:creationId xmlns:a16="http://schemas.microsoft.com/office/drawing/2014/main" id="{20E82024-5A2E-4CB0-A80F-56B0489073E8}"/>
              </a:ext>
            </a:extLst>
          </p:cNvPr>
          <p:cNvCxnSpPr>
            <a:cxnSpLocks/>
          </p:cNvCxnSpPr>
          <p:nvPr/>
        </p:nvCxnSpPr>
        <p:spPr>
          <a:xfrm>
            <a:off x="7393775" y="2308952"/>
            <a:ext cx="628177" cy="397999"/>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35A1DF5-9323-49B5-BCDD-0708460BE901}"/>
              </a:ext>
            </a:extLst>
          </p:cNvPr>
          <p:cNvSpPr txBox="1"/>
          <p:nvPr/>
        </p:nvSpPr>
        <p:spPr>
          <a:xfrm>
            <a:off x="7657954" y="812807"/>
            <a:ext cx="1113431" cy="707886"/>
          </a:xfrm>
          <a:prstGeom prst="rect">
            <a:avLst/>
          </a:prstGeom>
          <a:noFill/>
        </p:spPr>
        <p:txBody>
          <a:bodyPr wrap="square" rtlCol="0">
            <a:spAutoFit/>
          </a:bodyPr>
          <a:lstStyle/>
          <a:p>
            <a:r>
              <a:rPr lang="ru-RU" sz="1000" dirty="0"/>
              <a:t>Переходы с изменением </a:t>
            </a:r>
            <a:r>
              <a:rPr lang="ru-RU" sz="1000" dirty="0">
                <a:solidFill>
                  <a:srgbClr val="FF0000"/>
                </a:solidFill>
              </a:rPr>
              <a:t>колебательного числа на -1</a:t>
            </a:r>
          </a:p>
        </p:txBody>
      </p:sp>
      <p:sp>
        <p:nvSpPr>
          <p:cNvPr id="28" name="TextBox 27">
            <a:extLst>
              <a:ext uri="{FF2B5EF4-FFF2-40B4-BE49-F238E27FC236}">
                <a16:creationId xmlns:a16="http://schemas.microsoft.com/office/drawing/2014/main" id="{F16E59F4-5256-4814-B6F5-D98B4FE3948E}"/>
              </a:ext>
            </a:extLst>
          </p:cNvPr>
          <p:cNvSpPr txBox="1"/>
          <p:nvPr/>
        </p:nvSpPr>
        <p:spPr>
          <a:xfrm>
            <a:off x="6574383" y="1655070"/>
            <a:ext cx="1113431" cy="707886"/>
          </a:xfrm>
          <a:prstGeom prst="rect">
            <a:avLst/>
          </a:prstGeom>
          <a:noFill/>
        </p:spPr>
        <p:txBody>
          <a:bodyPr wrap="square" rtlCol="0">
            <a:spAutoFit/>
          </a:bodyPr>
          <a:lstStyle/>
          <a:p>
            <a:r>
              <a:rPr lang="ru-RU" sz="1000" dirty="0"/>
              <a:t>Переходы с изменением </a:t>
            </a:r>
            <a:r>
              <a:rPr lang="ru-RU" sz="1000" dirty="0">
                <a:solidFill>
                  <a:srgbClr val="00B0F0"/>
                </a:solidFill>
              </a:rPr>
              <a:t>колебательного числа на 0</a:t>
            </a:r>
          </a:p>
        </p:txBody>
      </p:sp>
      <p:cxnSp>
        <p:nvCxnSpPr>
          <p:cNvPr id="30" name="Прямая со стрелкой 29">
            <a:extLst>
              <a:ext uri="{FF2B5EF4-FFF2-40B4-BE49-F238E27FC236}">
                <a16:creationId xmlns:a16="http://schemas.microsoft.com/office/drawing/2014/main" id="{137C1FC4-B2A3-4ECD-BF5E-DCD5570D1F75}"/>
              </a:ext>
            </a:extLst>
          </p:cNvPr>
          <p:cNvCxnSpPr>
            <a:cxnSpLocks/>
          </p:cNvCxnSpPr>
          <p:nvPr/>
        </p:nvCxnSpPr>
        <p:spPr>
          <a:xfrm flipH="1">
            <a:off x="8087919" y="1551795"/>
            <a:ext cx="145940" cy="3292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a:extLst>
              <a:ext uri="{FF2B5EF4-FFF2-40B4-BE49-F238E27FC236}">
                <a16:creationId xmlns:a16="http://schemas.microsoft.com/office/drawing/2014/main" id="{848DA751-3ECD-4532-9304-32CB480E8E6F}"/>
              </a:ext>
            </a:extLst>
          </p:cNvPr>
          <p:cNvCxnSpPr/>
          <p:nvPr/>
        </p:nvCxnSpPr>
        <p:spPr>
          <a:xfrm>
            <a:off x="8039247" y="1768685"/>
            <a:ext cx="0" cy="1040209"/>
          </a:xfrm>
          <a:prstGeom prst="line">
            <a:avLst/>
          </a:prstGeom>
          <a:ln w="158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C10A89F-4489-4098-BFE2-62E31829ED98}"/>
              </a:ext>
            </a:extLst>
          </p:cNvPr>
          <p:cNvSpPr txBox="1"/>
          <p:nvPr/>
        </p:nvSpPr>
        <p:spPr>
          <a:xfrm>
            <a:off x="5278318" y="4984460"/>
            <a:ext cx="3749553" cy="830997"/>
          </a:xfrm>
          <a:prstGeom prst="rect">
            <a:avLst/>
          </a:prstGeom>
          <a:noFill/>
        </p:spPr>
        <p:txBody>
          <a:bodyPr wrap="none" rtlCol="0">
            <a:spAutoFit/>
          </a:bodyPr>
          <a:lstStyle/>
          <a:p>
            <a:r>
              <a:rPr lang="ru-RU" sz="1600" dirty="0"/>
              <a:t>Этапы лазерного охлаждения:</a:t>
            </a:r>
          </a:p>
          <a:p>
            <a:r>
              <a:rPr lang="ru-RU" sz="1600" dirty="0"/>
              <a:t>а)  </a:t>
            </a:r>
            <a:r>
              <a:rPr lang="en-US" sz="1600" dirty="0"/>
              <a:t>T</a:t>
            </a:r>
            <a:r>
              <a:rPr lang="en-US" sz="1600" baseline="-25000" dirty="0"/>
              <a:t>D</a:t>
            </a:r>
            <a:r>
              <a:rPr lang="en-US" sz="1600" dirty="0"/>
              <a:t>~ 2</a:t>
            </a:r>
            <a:r>
              <a:rPr lang="ru-RU" sz="1600" dirty="0"/>
              <a:t> </a:t>
            </a:r>
            <a:r>
              <a:rPr lang="en-US" sz="1600" dirty="0" err="1"/>
              <a:t>mK</a:t>
            </a:r>
            <a:r>
              <a:rPr lang="en-US" sz="1600" dirty="0"/>
              <a:t>  (</a:t>
            </a:r>
            <a:r>
              <a:rPr lang="en-US" sz="1600" dirty="0" err="1"/>
              <a:t>N</a:t>
            </a:r>
            <a:r>
              <a:rPr lang="en-US" sz="1600" baseline="-25000" dirty="0" err="1"/>
              <a:t>av</a:t>
            </a:r>
            <a:r>
              <a:rPr lang="en-US" sz="1600" dirty="0"/>
              <a:t>~</a:t>
            </a:r>
            <a:r>
              <a:rPr lang="ru-RU" sz="1600" dirty="0"/>
              <a:t>4</a:t>
            </a:r>
            <a:r>
              <a:rPr lang="en-US" sz="1600" dirty="0"/>
              <a:t>0) -&gt;   </a:t>
            </a:r>
            <a:r>
              <a:rPr lang="en-US" sz="1600" dirty="0">
                <a:sym typeface="Symbol" panose="05050102010706020507" pitchFamily="18" charset="2"/>
              </a:rPr>
              <a:t></a:t>
            </a:r>
            <a:r>
              <a:rPr lang="en-US" sz="1600" baseline="-25000" dirty="0">
                <a:sym typeface="Symbol" panose="05050102010706020507" pitchFamily="18" charset="2"/>
              </a:rPr>
              <a:t>2</a:t>
            </a:r>
            <a:r>
              <a:rPr lang="en-US" sz="1600" dirty="0">
                <a:sym typeface="Symbol" panose="05050102010706020507" pitchFamily="18" charset="2"/>
              </a:rPr>
              <a:t>/</a:t>
            </a:r>
            <a:r>
              <a:rPr lang="en-US" sz="1600" baseline="-25000" dirty="0">
                <a:sym typeface="Symbol" panose="05050102010706020507" pitchFamily="18" charset="2"/>
              </a:rPr>
              <a:t>0</a:t>
            </a:r>
            <a:r>
              <a:rPr lang="en-US" sz="1600" dirty="0">
                <a:sym typeface="Symbol" panose="05050102010706020507" pitchFamily="18" charset="2"/>
              </a:rPr>
              <a:t>~3</a:t>
            </a:r>
            <a:r>
              <a:rPr lang="ru-RU" sz="1600" dirty="0">
                <a:sym typeface="Symbol" panose="05050102010706020507" pitchFamily="18" charset="2"/>
              </a:rPr>
              <a:t>,7</a:t>
            </a:r>
            <a:r>
              <a:rPr lang="en-US" sz="1600" dirty="0">
                <a:sym typeface="Symbol" panose="05050102010706020507" pitchFamily="18" charset="2"/>
              </a:rPr>
              <a:t>10</a:t>
            </a:r>
            <a:r>
              <a:rPr lang="en-US" sz="1600" baseline="30000" dirty="0">
                <a:sym typeface="Symbol" panose="05050102010706020507" pitchFamily="18" charset="2"/>
              </a:rPr>
              <a:t>-18</a:t>
            </a:r>
            <a:endParaRPr lang="ru-RU" sz="1600" dirty="0"/>
          </a:p>
          <a:p>
            <a:r>
              <a:rPr lang="en-US" sz="1600" dirty="0"/>
              <a:t>b</a:t>
            </a:r>
            <a:r>
              <a:rPr lang="ru-RU" sz="1600" dirty="0"/>
              <a:t>)  </a:t>
            </a:r>
            <a:r>
              <a:rPr lang="en-US" sz="1600" dirty="0"/>
              <a:t>N</a:t>
            </a:r>
            <a:r>
              <a:rPr lang="en-US" sz="1600" baseline="-25000" dirty="0"/>
              <a:t>av</a:t>
            </a:r>
            <a:r>
              <a:rPr lang="en-US" sz="1600" dirty="0"/>
              <a:t>~0</a:t>
            </a:r>
            <a:r>
              <a:rPr lang="ru-RU" sz="1600" dirty="0"/>
              <a:t>.</a:t>
            </a:r>
            <a:r>
              <a:rPr lang="en-US" sz="1600" dirty="0"/>
              <a:t>01  (T~ 6 </a:t>
            </a:r>
            <a:r>
              <a:rPr lang="en-US" sz="1600" dirty="0">
                <a:sym typeface="Symbol" panose="05050102010706020507" pitchFamily="18" charset="2"/>
              </a:rPr>
              <a:t>K</a:t>
            </a:r>
            <a:r>
              <a:rPr lang="en-US" sz="1600" dirty="0"/>
              <a:t>) -&gt;  </a:t>
            </a:r>
            <a:r>
              <a:rPr lang="en-US" sz="1600" dirty="0">
                <a:solidFill>
                  <a:srgbClr val="C00000"/>
                </a:solidFill>
                <a:sym typeface="Symbol" panose="05050102010706020507" pitchFamily="18" charset="2"/>
              </a:rPr>
              <a:t></a:t>
            </a:r>
            <a:r>
              <a:rPr lang="en-US" sz="1600" baseline="-25000" dirty="0">
                <a:solidFill>
                  <a:srgbClr val="C00000"/>
                </a:solidFill>
                <a:sym typeface="Symbol" panose="05050102010706020507" pitchFamily="18" charset="2"/>
              </a:rPr>
              <a:t>2</a:t>
            </a:r>
            <a:r>
              <a:rPr lang="en-US" sz="1600" dirty="0">
                <a:solidFill>
                  <a:srgbClr val="C00000"/>
                </a:solidFill>
                <a:sym typeface="Symbol" panose="05050102010706020507" pitchFamily="18" charset="2"/>
              </a:rPr>
              <a:t>/</a:t>
            </a:r>
            <a:r>
              <a:rPr lang="en-US" sz="1600" baseline="-25000" dirty="0">
                <a:solidFill>
                  <a:srgbClr val="C00000"/>
                </a:solidFill>
                <a:sym typeface="Symbol" panose="05050102010706020507" pitchFamily="18" charset="2"/>
              </a:rPr>
              <a:t>0</a:t>
            </a:r>
            <a:r>
              <a:rPr lang="en-US" sz="1600" dirty="0">
                <a:solidFill>
                  <a:srgbClr val="C00000"/>
                </a:solidFill>
                <a:sym typeface="Symbol" panose="05050102010706020507" pitchFamily="18" charset="2"/>
              </a:rPr>
              <a:t>~10</a:t>
            </a:r>
            <a:r>
              <a:rPr lang="en-US" sz="1600" baseline="30000" dirty="0">
                <a:solidFill>
                  <a:srgbClr val="C00000"/>
                </a:solidFill>
                <a:sym typeface="Symbol" panose="05050102010706020507" pitchFamily="18" charset="2"/>
              </a:rPr>
              <a:t>-20</a:t>
            </a:r>
            <a:r>
              <a:rPr lang="ru-RU" sz="1600" baseline="30000" dirty="0">
                <a:solidFill>
                  <a:srgbClr val="C00000"/>
                </a:solidFill>
                <a:sym typeface="Symbol" panose="05050102010706020507" pitchFamily="18" charset="2"/>
              </a:rPr>
              <a:t>   </a:t>
            </a:r>
            <a:r>
              <a:rPr lang="ru-RU" sz="1600" b="1" dirty="0">
                <a:solidFill>
                  <a:srgbClr val="C00000"/>
                </a:solidFill>
                <a:sym typeface="Symbol" panose="05050102010706020507" pitchFamily="18" charset="2"/>
              </a:rPr>
              <a:t>!</a:t>
            </a:r>
            <a:endParaRPr lang="ru-RU" sz="1600" b="1" dirty="0">
              <a:solidFill>
                <a:srgbClr val="C00000"/>
              </a:solidFill>
            </a:endParaRPr>
          </a:p>
        </p:txBody>
      </p:sp>
      <p:sp>
        <p:nvSpPr>
          <p:cNvPr id="43" name="Прямоугольник 42">
            <a:extLst>
              <a:ext uri="{FF2B5EF4-FFF2-40B4-BE49-F238E27FC236}">
                <a16:creationId xmlns:a16="http://schemas.microsoft.com/office/drawing/2014/main" id="{00B77A2B-7965-4E51-9542-469A4F3C62C3}"/>
              </a:ext>
            </a:extLst>
          </p:cNvPr>
          <p:cNvSpPr/>
          <p:nvPr/>
        </p:nvSpPr>
        <p:spPr>
          <a:xfrm>
            <a:off x="7689639" y="1781"/>
            <a:ext cx="1426994" cy="369332"/>
          </a:xfrm>
          <a:prstGeom prst="rect">
            <a:avLst/>
          </a:prstGeom>
        </p:spPr>
        <p:txBody>
          <a:bodyPr wrap="none">
            <a:spAutoFit/>
          </a:bodyPr>
          <a:lstStyle/>
          <a:p>
            <a:r>
              <a:rPr lang="ru-RU" b="1" dirty="0">
                <a:solidFill>
                  <a:srgbClr val="0070C0"/>
                </a:solidFill>
              </a:rPr>
              <a:t>ИЛФ СО РАН</a:t>
            </a:r>
            <a:endParaRPr lang="ru-RU" dirty="0"/>
          </a:p>
        </p:txBody>
      </p:sp>
      <p:sp>
        <p:nvSpPr>
          <p:cNvPr id="9" name="Прямоугольник 8">
            <a:extLst>
              <a:ext uri="{FF2B5EF4-FFF2-40B4-BE49-F238E27FC236}">
                <a16:creationId xmlns:a16="http://schemas.microsoft.com/office/drawing/2014/main" id="{F1B1192C-A399-4DC3-91A3-5E68AB525435}"/>
              </a:ext>
            </a:extLst>
          </p:cNvPr>
          <p:cNvSpPr/>
          <p:nvPr/>
        </p:nvSpPr>
        <p:spPr>
          <a:xfrm>
            <a:off x="6755643" y="1274268"/>
            <a:ext cx="987771" cy="307777"/>
          </a:xfrm>
          <a:prstGeom prst="rect">
            <a:avLst/>
          </a:prstGeom>
        </p:spPr>
        <p:txBody>
          <a:bodyPr wrap="none">
            <a:spAutoFit/>
          </a:bodyPr>
          <a:lstStyle/>
          <a:p>
            <a:r>
              <a:rPr lang="el-GR" sz="1400" i="1" dirty="0">
                <a:latin typeface="RMTMI"/>
              </a:rPr>
              <a:t> </a:t>
            </a:r>
            <a:r>
              <a:rPr lang="el-GR" sz="1400" dirty="0">
                <a:latin typeface="RMTMI"/>
                <a:sym typeface="Symbol" panose="05050102010706020507" pitchFamily="18" charset="2"/>
              </a:rPr>
              <a:t></a:t>
            </a:r>
            <a:r>
              <a:rPr lang="ru-RU" sz="1400" i="1" dirty="0">
                <a:latin typeface="RMTMI"/>
                <a:sym typeface="Symbol" panose="05050102010706020507" pitchFamily="18" charset="2"/>
              </a:rPr>
              <a:t> </a:t>
            </a:r>
            <a:r>
              <a:rPr lang="el-GR" sz="1400" dirty="0">
                <a:latin typeface="MTSY"/>
              </a:rPr>
              <a:t>= </a:t>
            </a:r>
            <a:r>
              <a:rPr lang="el-GR" sz="1400" i="1" dirty="0">
                <a:latin typeface="RMTMI"/>
              </a:rPr>
              <a:t>δ</a:t>
            </a:r>
            <a:r>
              <a:rPr lang="el-GR" sz="1400" baseline="-25000" dirty="0">
                <a:latin typeface="Times-Roman"/>
              </a:rPr>
              <a:t>2</a:t>
            </a:r>
            <a:r>
              <a:rPr lang="el-GR" sz="1400" dirty="0">
                <a:latin typeface="Times-Roman"/>
              </a:rPr>
              <a:t> </a:t>
            </a:r>
            <a:r>
              <a:rPr lang="el-GR" sz="1400" dirty="0">
                <a:latin typeface="MTSY"/>
              </a:rPr>
              <a:t>− </a:t>
            </a:r>
            <a:r>
              <a:rPr lang="el-GR" sz="1400" i="1" dirty="0">
                <a:latin typeface="RMTMI"/>
              </a:rPr>
              <a:t>δ</a:t>
            </a:r>
            <a:r>
              <a:rPr lang="el-GR" sz="1400" baseline="-25000" dirty="0">
                <a:latin typeface="Times-Roman"/>
              </a:rPr>
              <a:t>1</a:t>
            </a:r>
            <a:endParaRPr lang="ru-RU" sz="1400" baseline="-25000" dirty="0"/>
          </a:p>
        </p:txBody>
      </p:sp>
    </p:spTree>
    <p:extLst>
      <p:ext uri="{BB962C8B-B14F-4D97-AF65-F5344CB8AC3E}">
        <p14:creationId xmlns:p14="http://schemas.microsoft.com/office/powerpoint/2010/main" val="3152260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7CF514A4-E457-4F49-9E49-1A7AE054F775}"/>
              </a:ext>
            </a:extLst>
          </p:cNvPr>
          <p:cNvPicPr>
            <a:picLocks noChangeAspect="1"/>
          </p:cNvPicPr>
          <p:nvPr/>
        </p:nvPicPr>
        <p:blipFill>
          <a:blip r:embed="rId3"/>
          <a:stretch>
            <a:fillRect/>
          </a:stretch>
        </p:blipFill>
        <p:spPr>
          <a:xfrm>
            <a:off x="3639382" y="729934"/>
            <a:ext cx="5256584" cy="3983713"/>
          </a:xfrm>
          <a:prstGeom prst="rect">
            <a:avLst/>
          </a:prstGeom>
        </p:spPr>
      </p:pic>
      <p:sp>
        <p:nvSpPr>
          <p:cNvPr id="2" name="Заголовок 1">
            <a:extLst>
              <a:ext uri="{FF2B5EF4-FFF2-40B4-BE49-F238E27FC236}">
                <a16:creationId xmlns:a16="http://schemas.microsoft.com/office/drawing/2014/main" id="{3D89C46E-7F04-408B-A0CE-2A56D6E5DD26}"/>
              </a:ext>
            </a:extLst>
          </p:cNvPr>
          <p:cNvSpPr>
            <a:spLocks noGrp="1"/>
          </p:cNvSpPr>
          <p:nvPr>
            <p:ph type="title"/>
          </p:nvPr>
        </p:nvSpPr>
        <p:spPr>
          <a:xfrm>
            <a:off x="2876328" y="105489"/>
            <a:ext cx="5810472" cy="609648"/>
          </a:xfrm>
        </p:spPr>
        <p:txBody>
          <a:bodyPr>
            <a:normAutofit fontScale="90000"/>
          </a:bodyPr>
          <a:lstStyle/>
          <a:p>
            <a:r>
              <a:rPr lang="ru-RU" sz="4000" b="1" dirty="0">
                <a:solidFill>
                  <a:srgbClr val="7030A0"/>
                </a:solidFill>
                <a:latin typeface="Times New Roman" pitchFamily="18" charset="0"/>
                <a:cs typeface="Times New Roman" pitchFamily="18" charset="0"/>
              </a:rPr>
              <a:t>Ядерный переход в </a:t>
            </a:r>
            <a:r>
              <a:rPr lang="en-US" sz="4000" b="1" baseline="30000" dirty="0">
                <a:solidFill>
                  <a:srgbClr val="7030A0"/>
                </a:solidFill>
                <a:latin typeface="Times New Roman" pitchFamily="18" charset="0"/>
                <a:cs typeface="Times New Roman" pitchFamily="18" charset="0"/>
              </a:rPr>
              <a:t>229</a:t>
            </a:r>
            <a:r>
              <a:rPr lang="en-US" sz="4000" b="1" dirty="0">
                <a:solidFill>
                  <a:srgbClr val="7030A0"/>
                </a:solidFill>
                <a:latin typeface="Times New Roman" pitchFamily="18" charset="0"/>
                <a:cs typeface="Times New Roman" pitchFamily="18" charset="0"/>
              </a:rPr>
              <a:t>Th</a:t>
            </a:r>
            <a:endParaRPr lang="ru-RU" sz="4000" b="1" dirty="0">
              <a:solidFill>
                <a:srgbClr val="7030A0"/>
              </a:solidFill>
              <a:latin typeface="Times New Roman" pitchFamily="18" charset="0"/>
              <a:cs typeface="Times New Roman" pitchFamily="18" charset="0"/>
            </a:endParaRPr>
          </a:p>
        </p:txBody>
      </p:sp>
      <p:grpSp>
        <p:nvGrpSpPr>
          <p:cNvPr id="6" name="Группа 5">
            <a:extLst>
              <a:ext uri="{FF2B5EF4-FFF2-40B4-BE49-F238E27FC236}">
                <a16:creationId xmlns:a16="http://schemas.microsoft.com/office/drawing/2014/main" id="{4DD4FF29-9BDD-489B-8524-BBB153005E28}"/>
              </a:ext>
            </a:extLst>
          </p:cNvPr>
          <p:cNvGrpSpPr/>
          <p:nvPr/>
        </p:nvGrpSpPr>
        <p:grpSpPr>
          <a:xfrm>
            <a:off x="140024" y="1018777"/>
            <a:ext cx="2736304" cy="1893691"/>
            <a:chOff x="179512" y="1196752"/>
            <a:chExt cx="4536504" cy="3343742"/>
          </a:xfrm>
        </p:grpSpPr>
        <p:pic>
          <p:nvPicPr>
            <p:cNvPr id="4" name="Рисунок 3">
              <a:extLst>
                <a:ext uri="{FF2B5EF4-FFF2-40B4-BE49-F238E27FC236}">
                  <a16:creationId xmlns:a16="http://schemas.microsoft.com/office/drawing/2014/main" id="{99053E88-2B2D-4B4A-B99D-78685915BBA8}"/>
                </a:ext>
              </a:extLst>
            </p:cNvPr>
            <p:cNvPicPr>
              <a:picLocks noChangeAspect="1"/>
            </p:cNvPicPr>
            <p:nvPr/>
          </p:nvPicPr>
          <p:blipFill>
            <a:blip r:embed="rId4"/>
            <a:stretch>
              <a:fillRect/>
            </a:stretch>
          </p:blipFill>
          <p:spPr>
            <a:xfrm>
              <a:off x="179512" y="1196752"/>
              <a:ext cx="4201111" cy="3343742"/>
            </a:xfrm>
            <a:prstGeom prst="rect">
              <a:avLst/>
            </a:prstGeom>
          </p:spPr>
        </p:pic>
        <p:sp>
          <p:nvSpPr>
            <p:cNvPr id="5" name="Прямоугольник 4">
              <a:extLst>
                <a:ext uri="{FF2B5EF4-FFF2-40B4-BE49-F238E27FC236}">
                  <a16:creationId xmlns:a16="http://schemas.microsoft.com/office/drawing/2014/main" id="{18003135-F627-4E32-99A4-AA69C25F8E08}"/>
                </a:ext>
              </a:extLst>
            </p:cNvPr>
            <p:cNvSpPr/>
            <p:nvPr/>
          </p:nvSpPr>
          <p:spPr>
            <a:xfrm>
              <a:off x="3707904" y="2636912"/>
              <a:ext cx="1008112"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 name="Прямоугольник 6">
            <a:extLst>
              <a:ext uri="{FF2B5EF4-FFF2-40B4-BE49-F238E27FC236}">
                <a16:creationId xmlns:a16="http://schemas.microsoft.com/office/drawing/2014/main" id="{DCB89147-2C01-4096-B384-E0DA60DB1CFD}"/>
              </a:ext>
            </a:extLst>
          </p:cNvPr>
          <p:cNvSpPr/>
          <p:nvPr/>
        </p:nvSpPr>
        <p:spPr>
          <a:xfrm>
            <a:off x="140024" y="2778158"/>
            <a:ext cx="3024336" cy="2585323"/>
          </a:xfrm>
          <a:prstGeom prst="rect">
            <a:avLst/>
          </a:prstGeom>
        </p:spPr>
        <p:txBody>
          <a:bodyPr wrap="square">
            <a:spAutoFit/>
          </a:bodyPr>
          <a:lstStyle/>
          <a:p>
            <a:r>
              <a:rPr lang="ru-RU" dirty="0">
                <a:latin typeface="Times New Roman" panose="02020603050405020304" pitchFamily="18" charset="0"/>
              </a:rPr>
              <a:t>Ядро характеризуется малыми значениями электрических и магнитных моментов и экранировано электронной оболочкой от внешних полей </a:t>
            </a:r>
          </a:p>
          <a:p>
            <a:endParaRPr lang="ru-RU" dirty="0">
              <a:latin typeface="Times New Roman" panose="02020603050405020304" pitchFamily="18" charset="0"/>
            </a:endParaRPr>
          </a:p>
          <a:p>
            <a:r>
              <a:rPr lang="ru-RU" dirty="0">
                <a:solidFill>
                  <a:srgbClr val="C00000"/>
                </a:solidFill>
                <a:latin typeface="Times New Roman" panose="02020603050405020304" pitchFamily="18" charset="0"/>
              </a:rPr>
              <a:t>Малая восприимчивость к внешним полям!</a:t>
            </a:r>
            <a:endParaRPr lang="ru-RU" dirty="0">
              <a:solidFill>
                <a:srgbClr val="C00000"/>
              </a:solidFill>
            </a:endParaRPr>
          </a:p>
        </p:txBody>
      </p:sp>
      <p:pic>
        <p:nvPicPr>
          <p:cNvPr id="8" name="Рисунок 7">
            <a:extLst>
              <a:ext uri="{FF2B5EF4-FFF2-40B4-BE49-F238E27FC236}">
                <a16:creationId xmlns:a16="http://schemas.microsoft.com/office/drawing/2014/main" id="{9C3CDACB-1658-4FB6-98CD-E6479BCBE2E6}"/>
              </a:ext>
            </a:extLst>
          </p:cNvPr>
          <p:cNvPicPr>
            <a:picLocks noChangeAspect="1"/>
          </p:cNvPicPr>
          <p:nvPr/>
        </p:nvPicPr>
        <p:blipFill rotWithShape="1">
          <a:blip r:embed="rId5"/>
          <a:srcRect b="53947"/>
          <a:stretch/>
        </p:blipFill>
        <p:spPr>
          <a:xfrm>
            <a:off x="3313548" y="4675883"/>
            <a:ext cx="4936032" cy="2109573"/>
          </a:xfrm>
          <a:prstGeom prst="rect">
            <a:avLst/>
          </a:prstGeom>
        </p:spPr>
      </p:pic>
      <p:sp>
        <p:nvSpPr>
          <p:cNvPr id="3" name="TextBox 2">
            <a:extLst>
              <a:ext uri="{FF2B5EF4-FFF2-40B4-BE49-F238E27FC236}">
                <a16:creationId xmlns:a16="http://schemas.microsoft.com/office/drawing/2014/main" id="{32068515-0E99-4E57-8FB7-3D8852789FF5}"/>
              </a:ext>
            </a:extLst>
          </p:cNvPr>
          <p:cNvSpPr txBox="1"/>
          <p:nvPr/>
        </p:nvSpPr>
        <p:spPr>
          <a:xfrm>
            <a:off x="119955" y="117925"/>
            <a:ext cx="2419128" cy="584775"/>
          </a:xfrm>
          <a:prstGeom prst="rect">
            <a:avLst/>
          </a:prstGeom>
          <a:noFill/>
        </p:spPr>
        <p:txBody>
          <a:bodyPr wrap="square" rtlCol="0">
            <a:spAutoFit/>
          </a:bodyPr>
          <a:lstStyle/>
          <a:p>
            <a:r>
              <a:rPr lang="ru-RU" sz="3200" dirty="0">
                <a:solidFill>
                  <a:srgbClr val="C00000"/>
                </a:solidFill>
              </a:rPr>
              <a:t>Что дальше?</a:t>
            </a:r>
            <a:r>
              <a:rPr lang="ru-RU" dirty="0"/>
              <a:t> </a:t>
            </a:r>
          </a:p>
        </p:txBody>
      </p:sp>
      <p:sp>
        <p:nvSpPr>
          <p:cNvPr id="9" name="TextBox 8">
            <a:extLst>
              <a:ext uri="{FF2B5EF4-FFF2-40B4-BE49-F238E27FC236}">
                <a16:creationId xmlns:a16="http://schemas.microsoft.com/office/drawing/2014/main" id="{B7BE93BC-C495-4097-B022-4BA1FEE23834}"/>
              </a:ext>
            </a:extLst>
          </p:cNvPr>
          <p:cNvSpPr txBox="1"/>
          <p:nvPr/>
        </p:nvSpPr>
        <p:spPr>
          <a:xfrm>
            <a:off x="2361654" y="2148169"/>
            <a:ext cx="787395" cy="369332"/>
          </a:xfrm>
          <a:prstGeom prst="rect">
            <a:avLst/>
          </a:prstGeom>
          <a:noFill/>
        </p:spPr>
        <p:txBody>
          <a:bodyPr wrap="none" rtlCol="0">
            <a:spAutoFit/>
          </a:bodyPr>
          <a:lstStyle/>
          <a:p>
            <a:r>
              <a:rPr lang="en-US" dirty="0"/>
              <a:t>I</a:t>
            </a:r>
            <a:r>
              <a:rPr lang="ru-RU" dirty="0"/>
              <a:t> = 5</a:t>
            </a:r>
            <a:r>
              <a:rPr lang="en-US" dirty="0"/>
              <a:t>/2</a:t>
            </a:r>
            <a:endParaRPr lang="ru-RU" dirty="0"/>
          </a:p>
        </p:txBody>
      </p:sp>
      <p:sp>
        <p:nvSpPr>
          <p:cNvPr id="11" name="TextBox 10">
            <a:extLst>
              <a:ext uri="{FF2B5EF4-FFF2-40B4-BE49-F238E27FC236}">
                <a16:creationId xmlns:a16="http://schemas.microsoft.com/office/drawing/2014/main" id="{A97B7C2E-6CE5-4214-B689-302C33A8F235}"/>
              </a:ext>
            </a:extLst>
          </p:cNvPr>
          <p:cNvSpPr txBox="1"/>
          <p:nvPr/>
        </p:nvSpPr>
        <p:spPr>
          <a:xfrm>
            <a:off x="2361653" y="1530756"/>
            <a:ext cx="787395" cy="369332"/>
          </a:xfrm>
          <a:prstGeom prst="rect">
            <a:avLst/>
          </a:prstGeom>
          <a:noFill/>
        </p:spPr>
        <p:txBody>
          <a:bodyPr wrap="none" rtlCol="0">
            <a:spAutoFit/>
          </a:bodyPr>
          <a:lstStyle/>
          <a:p>
            <a:r>
              <a:rPr lang="en-US" dirty="0"/>
              <a:t>I</a:t>
            </a:r>
            <a:r>
              <a:rPr lang="ru-RU" dirty="0"/>
              <a:t> = </a:t>
            </a:r>
            <a:r>
              <a:rPr lang="en-US" dirty="0"/>
              <a:t>3/2</a:t>
            </a:r>
            <a:endParaRPr lang="ru-RU" dirty="0"/>
          </a:p>
        </p:txBody>
      </p:sp>
    </p:spTree>
    <p:extLst>
      <p:ext uri="{BB962C8B-B14F-4D97-AF65-F5344CB8AC3E}">
        <p14:creationId xmlns:p14="http://schemas.microsoft.com/office/powerpoint/2010/main" val="2218331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9BE9CE10-763B-460C-8D38-A7F103574769}"/>
              </a:ext>
            </a:extLst>
          </p:cNvPr>
          <p:cNvPicPr>
            <a:picLocks noChangeAspect="1"/>
          </p:cNvPicPr>
          <p:nvPr/>
        </p:nvPicPr>
        <p:blipFill>
          <a:blip r:embed="rId4"/>
          <a:stretch>
            <a:fillRect/>
          </a:stretch>
        </p:blipFill>
        <p:spPr>
          <a:xfrm>
            <a:off x="58839" y="1114647"/>
            <a:ext cx="3902287" cy="4948060"/>
          </a:xfrm>
          <a:prstGeom prst="rect">
            <a:avLst/>
          </a:prstGeom>
        </p:spPr>
      </p:pic>
      <p:pic>
        <p:nvPicPr>
          <p:cNvPr id="3" name="Рисунок 2">
            <a:extLst>
              <a:ext uri="{FF2B5EF4-FFF2-40B4-BE49-F238E27FC236}">
                <a16:creationId xmlns:a16="http://schemas.microsoft.com/office/drawing/2014/main" id="{6140553E-596E-458F-8F65-B77A62E9D78C}"/>
              </a:ext>
            </a:extLst>
          </p:cNvPr>
          <p:cNvPicPr>
            <a:picLocks noChangeAspect="1"/>
          </p:cNvPicPr>
          <p:nvPr/>
        </p:nvPicPr>
        <p:blipFill rotWithShape="1">
          <a:blip r:embed="rId5"/>
          <a:srcRect r="17574"/>
          <a:stretch/>
        </p:blipFill>
        <p:spPr>
          <a:xfrm>
            <a:off x="3779912" y="802784"/>
            <a:ext cx="5112568" cy="1432722"/>
          </a:xfrm>
          <a:prstGeom prst="rect">
            <a:avLst/>
          </a:prstGeom>
        </p:spPr>
      </p:pic>
      <p:sp>
        <p:nvSpPr>
          <p:cNvPr id="7" name="Заголовок 6"/>
          <p:cNvSpPr>
            <a:spLocks noGrp="1"/>
          </p:cNvSpPr>
          <p:nvPr>
            <p:ph type="title"/>
          </p:nvPr>
        </p:nvSpPr>
        <p:spPr>
          <a:xfrm>
            <a:off x="179512" y="151046"/>
            <a:ext cx="8501962" cy="657858"/>
          </a:xfrm>
        </p:spPr>
        <p:txBody>
          <a:bodyPr>
            <a:noAutofit/>
          </a:bodyPr>
          <a:lstStyle/>
          <a:p>
            <a:r>
              <a:rPr lang="ru-RU" sz="2800" b="1" dirty="0">
                <a:solidFill>
                  <a:schemeClr val="tx2"/>
                </a:solidFill>
                <a:latin typeface="Times New Roman" pitchFamily="18" charset="0"/>
                <a:cs typeface="Times New Roman" pitchFamily="18" charset="0"/>
              </a:rPr>
              <a:t>Ядерный оптический стандарт частоты на основе </a:t>
            </a:r>
            <a:r>
              <a:rPr lang="ru-RU" sz="2800" b="1" dirty="0" err="1">
                <a:solidFill>
                  <a:schemeClr val="tx2"/>
                </a:solidFill>
                <a:latin typeface="Times New Roman" pitchFamily="18" charset="0"/>
                <a:cs typeface="Times New Roman" pitchFamily="18" charset="0"/>
              </a:rPr>
              <a:t>двухфотонной</a:t>
            </a:r>
            <a:r>
              <a:rPr lang="ru-RU" sz="2800" b="1" dirty="0">
                <a:solidFill>
                  <a:schemeClr val="tx2"/>
                </a:solidFill>
                <a:latin typeface="Times New Roman" pitchFamily="18" charset="0"/>
                <a:cs typeface="Times New Roman" pitchFamily="18" charset="0"/>
              </a:rPr>
              <a:t> спектроскопии иона </a:t>
            </a:r>
            <a:r>
              <a:rPr lang="en-US" sz="2800" b="1" dirty="0">
                <a:solidFill>
                  <a:schemeClr val="tx2"/>
                </a:solidFill>
                <a:latin typeface="Times New Roman" pitchFamily="18" charset="0"/>
                <a:cs typeface="Times New Roman" pitchFamily="18" charset="0"/>
              </a:rPr>
              <a:t>Th</a:t>
            </a:r>
            <a:endParaRPr lang="ru-RU" sz="2800" b="1" dirty="0">
              <a:solidFill>
                <a:schemeClr val="tx2"/>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0D7430FA-A412-4FE5-9A40-49006456A095}"/>
              </a:ext>
            </a:extLst>
          </p:cNvPr>
          <p:cNvSpPr txBox="1"/>
          <p:nvPr/>
        </p:nvSpPr>
        <p:spPr>
          <a:xfrm>
            <a:off x="3923928" y="2155122"/>
            <a:ext cx="3902287" cy="369332"/>
          </a:xfrm>
          <a:prstGeom prst="rect">
            <a:avLst/>
          </a:prstGeom>
          <a:noFill/>
        </p:spPr>
        <p:txBody>
          <a:bodyPr wrap="none" rtlCol="0">
            <a:spAutoFit/>
          </a:bodyPr>
          <a:lstStyle/>
          <a:p>
            <a:r>
              <a:rPr lang="ru-RU" dirty="0">
                <a:solidFill>
                  <a:srgbClr val="00B050"/>
                </a:solidFill>
              </a:rPr>
              <a:t>Письма в ЖЭТФ  т.121, </a:t>
            </a:r>
            <a:r>
              <a:rPr lang="en-US" dirty="0">
                <a:solidFill>
                  <a:srgbClr val="00B050"/>
                </a:solidFill>
              </a:rPr>
              <a:t>c</a:t>
            </a:r>
            <a:r>
              <a:rPr lang="ru-RU" dirty="0" err="1">
                <a:solidFill>
                  <a:srgbClr val="00B050"/>
                </a:solidFill>
              </a:rPr>
              <a:t>тр</a:t>
            </a:r>
            <a:r>
              <a:rPr lang="en-US" dirty="0">
                <a:solidFill>
                  <a:srgbClr val="00B050"/>
                </a:solidFill>
              </a:rPr>
              <a:t>. 365 (</a:t>
            </a:r>
            <a:r>
              <a:rPr lang="ru-RU" b="1" dirty="0">
                <a:solidFill>
                  <a:srgbClr val="00B050"/>
                </a:solidFill>
              </a:rPr>
              <a:t>2025</a:t>
            </a:r>
            <a:r>
              <a:rPr lang="en-US" dirty="0">
                <a:solidFill>
                  <a:srgbClr val="00B050"/>
                </a:solidFill>
              </a:rPr>
              <a:t>)</a:t>
            </a:r>
            <a:endParaRPr lang="ru-RU" dirty="0">
              <a:solidFill>
                <a:srgbClr val="00B050"/>
              </a:solidFill>
            </a:endParaRPr>
          </a:p>
        </p:txBody>
      </p:sp>
      <p:graphicFrame>
        <p:nvGraphicFramePr>
          <p:cNvPr id="2" name="Объект 1">
            <a:extLst>
              <a:ext uri="{FF2B5EF4-FFF2-40B4-BE49-F238E27FC236}">
                <a16:creationId xmlns:a16="http://schemas.microsoft.com/office/drawing/2014/main" id="{511B6BA2-8D45-41BF-A51E-FEF010762A60}"/>
              </a:ext>
            </a:extLst>
          </p:cNvPr>
          <p:cNvGraphicFramePr>
            <a:graphicFrameLocks noChangeAspect="1"/>
          </p:cNvGraphicFramePr>
          <p:nvPr>
            <p:extLst>
              <p:ext uri="{D42A27DB-BD31-4B8C-83A1-F6EECF244321}">
                <p14:modId xmlns:p14="http://schemas.microsoft.com/office/powerpoint/2010/main" val="320844736"/>
              </p:ext>
            </p:extLst>
          </p:nvPr>
        </p:nvGraphicFramePr>
        <p:xfrm>
          <a:off x="4452588" y="2812980"/>
          <a:ext cx="4046900" cy="529100"/>
        </p:xfrm>
        <a:graphic>
          <a:graphicData uri="http://schemas.openxmlformats.org/presentationml/2006/ole">
            <mc:AlternateContent xmlns:mc="http://schemas.openxmlformats.org/markup-compatibility/2006">
              <mc:Choice xmlns:v="urn:schemas-microsoft-com:vml" Requires="v">
                <p:oleObj spid="_x0000_s9332" name="Equation" r:id="rId6" imgW="3593880" imgH="469800" progId="Equation.DSMT4">
                  <p:embed/>
                </p:oleObj>
              </mc:Choice>
              <mc:Fallback>
                <p:oleObj name="Equation" r:id="rId6" imgW="3593880" imgH="469800" progId="Equation.DSMT4">
                  <p:embed/>
                  <p:pic>
                    <p:nvPicPr>
                      <p:cNvPr id="0" name=""/>
                      <p:cNvPicPr/>
                      <p:nvPr/>
                    </p:nvPicPr>
                    <p:blipFill>
                      <a:blip r:embed="rId7"/>
                      <a:stretch>
                        <a:fillRect/>
                      </a:stretch>
                    </p:blipFill>
                    <p:spPr>
                      <a:xfrm>
                        <a:off x="4452588" y="2812980"/>
                        <a:ext cx="4046900" cy="52910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E7B8D4E0-CBAC-4B09-8144-3EECB1D60FA7}"/>
              </a:ext>
            </a:extLst>
          </p:cNvPr>
          <p:cNvSpPr txBox="1"/>
          <p:nvPr/>
        </p:nvSpPr>
        <p:spPr>
          <a:xfrm>
            <a:off x="4197993" y="3630606"/>
            <a:ext cx="4730712" cy="1169551"/>
          </a:xfrm>
          <a:prstGeom prst="rect">
            <a:avLst/>
          </a:prstGeom>
          <a:noFill/>
        </p:spPr>
        <p:txBody>
          <a:bodyPr wrap="square" rtlCol="0">
            <a:spAutoFit/>
          </a:bodyPr>
          <a:lstStyle/>
          <a:p>
            <a:pPr algn="just"/>
            <a:r>
              <a:rPr lang="ru-RU" sz="1400" dirty="0"/>
              <a:t>Электронный мостик определяется примесью изомерного состояния и является </a:t>
            </a:r>
            <a:r>
              <a:rPr lang="ru-RU" sz="1400" dirty="0" err="1">
                <a:solidFill>
                  <a:srgbClr val="00B050"/>
                </a:solidFill>
              </a:rPr>
              <a:t>непренебрежимо</a:t>
            </a:r>
            <a:r>
              <a:rPr lang="ru-RU" sz="1400" dirty="0">
                <a:solidFill>
                  <a:srgbClr val="00B050"/>
                </a:solidFill>
              </a:rPr>
              <a:t> малым</a:t>
            </a:r>
            <a:r>
              <a:rPr lang="ru-RU" sz="1400" dirty="0"/>
              <a:t> в силу того, что  разность энергий основного и изомерного состояний ядер тория </a:t>
            </a:r>
            <a:r>
              <a:rPr lang="ru-RU" sz="1400" dirty="0">
                <a:solidFill>
                  <a:srgbClr val="00B050"/>
                </a:solidFill>
              </a:rPr>
              <a:t>находится в оптической области</a:t>
            </a:r>
            <a:r>
              <a:rPr lang="ru-RU" sz="1400" dirty="0"/>
              <a:t>, т.е. сопоставимо с энергиями электронных состояний. </a:t>
            </a:r>
          </a:p>
        </p:txBody>
      </p:sp>
      <p:sp>
        <p:nvSpPr>
          <p:cNvPr id="5" name="TextBox 4">
            <a:extLst>
              <a:ext uri="{FF2B5EF4-FFF2-40B4-BE49-F238E27FC236}">
                <a16:creationId xmlns:a16="http://schemas.microsoft.com/office/drawing/2014/main" id="{4F216570-E22A-4110-B6DE-DED2DDA3609E}"/>
              </a:ext>
            </a:extLst>
          </p:cNvPr>
          <p:cNvSpPr txBox="1"/>
          <p:nvPr/>
        </p:nvSpPr>
        <p:spPr>
          <a:xfrm>
            <a:off x="4198595" y="4800157"/>
            <a:ext cx="4554887" cy="1384995"/>
          </a:xfrm>
          <a:prstGeom prst="rect">
            <a:avLst/>
          </a:prstGeom>
          <a:noFill/>
        </p:spPr>
        <p:txBody>
          <a:bodyPr wrap="square" rtlCol="0">
            <a:spAutoFit/>
          </a:bodyPr>
          <a:lstStyle/>
          <a:p>
            <a:r>
              <a:rPr lang="ru-RU" sz="1400" dirty="0"/>
              <a:t>Для </a:t>
            </a:r>
            <a:r>
              <a:rPr lang="ru-RU" sz="1400" baseline="30000" dirty="0"/>
              <a:t>229</a:t>
            </a:r>
            <a:r>
              <a:rPr lang="en-US" sz="1400" dirty="0"/>
              <a:t>Th</a:t>
            </a:r>
            <a:r>
              <a:rPr lang="ru-RU" sz="1400" baseline="30000" dirty="0"/>
              <a:t>2+</a:t>
            </a:r>
            <a:r>
              <a:rPr lang="en-US" sz="1400" dirty="0"/>
              <a:t> </a:t>
            </a:r>
            <a:r>
              <a:rPr lang="ru-RU" sz="1400" dirty="0"/>
              <a:t>имеется промежуточный уровень, позволяющий реализовать двухфотонную спектроскопию ядерного перехода при интенсивностях светового поля </a:t>
            </a:r>
            <a:r>
              <a:rPr lang="en-US" sz="1400" dirty="0"/>
              <a:t>~</a:t>
            </a:r>
            <a:r>
              <a:rPr lang="en-US" sz="1400" b="1" dirty="0"/>
              <a:t>10 </a:t>
            </a:r>
            <a:r>
              <a:rPr lang="ru-RU" sz="1400" b="1" dirty="0"/>
              <a:t>– 100 </a:t>
            </a:r>
            <a:r>
              <a:rPr lang="ru-RU" sz="1400" dirty="0"/>
              <a:t>кВт</a:t>
            </a:r>
            <a:r>
              <a:rPr lang="en-US" sz="1400" dirty="0"/>
              <a:t>/</a:t>
            </a:r>
            <a:r>
              <a:rPr lang="ru-RU" sz="1400" dirty="0"/>
              <a:t>см2, что лежит в пределах досягаемости существующих современных лазерных систем </a:t>
            </a:r>
            <a:r>
              <a:rPr lang="ru-RU" sz="1400" b="1" dirty="0"/>
              <a:t>на 296 </a:t>
            </a:r>
            <a:r>
              <a:rPr lang="ru-RU" sz="1400" b="1" dirty="0" err="1"/>
              <a:t>нм</a:t>
            </a:r>
            <a:r>
              <a:rPr lang="ru-RU" sz="1400" dirty="0"/>
              <a:t>.</a:t>
            </a:r>
          </a:p>
        </p:txBody>
      </p:sp>
      <p:sp>
        <p:nvSpPr>
          <p:cNvPr id="6" name="TextBox 5">
            <a:extLst>
              <a:ext uri="{FF2B5EF4-FFF2-40B4-BE49-F238E27FC236}">
                <a16:creationId xmlns:a16="http://schemas.microsoft.com/office/drawing/2014/main" id="{D3422E03-003D-4ECA-981F-24193A8939E2}"/>
              </a:ext>
            </a:extLst>
          </p:cNvPr>
          <p:cNvSpPr txBox="1"/>
          <p:nvPr/>
        </p:nvSpPr>
        <p:spPr>
          <a:xfrm>
            <a:off x="286270" y="6153328"/>
            <a:ext cx="8571460" cy="646331"/>
          </a:xfrm>
          <a:prstGeom prst="rect">
            <a:avLst/>
          </a:prstGeom>
          <a:noFill/>
        </p:spPr>
        <p:txBody>
          <a:bodyPr wrap="square" rtlCol="0">
            <a:spAutoFit/>
          </a:bodyPr>
          <a:lstStyle/>
          <a:p>
            <a:r>
              <a:rPr lang="ru-RU" b="1" dirty="0">
                <a:solidFill>
                  <a:srgbClr val="C00000"/>
                </a:solidFill>
              </a:rPr>
              <a:t>- позволяет исключить необходимость наиболее сложной части прецизионной лазерной системы в вакуумном ультрафиолете 148нм!</a:t>
            </a:r>
          </a:p>
        </p:txBody>
      </p:sp>
    </p:spTree>
    <p:extLst>
      <p:ext uri="{BB962C8B-B14F-4D97-AF65-F5344CB8AC3E}">
        <p14:creationId xmlns:p14="http://schemas.microsoft.com/office/powerpoint/2010/main" val="3324718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55E611-DF20-493E-9B7A-F74886623520}"/>
              </a:ext>
            </a:extLst>
          </p:cNvPr>
          <p:cNvSpPr>
            <a:spLocks noGrp="1"/>
          </p:cNvSpPr>
          <p:nvPr>
            <p:ph type="title"/>
          </p:nvPr>
        </p:nvSpPr>
        <p:spPr>
          <a:xfrm>
            <a:off x="323528" y="2780928"/>
            <a:ext cx="8229600" cy="1143000"/>
          </a:xfrm>
        </p:spPr>
        <p:txBody>
          <a:bodyPr>
            <a:normAutofit fontScale="90000"/>
          </a:bodyPr>
          <a:lstStyle/>
          <a:p>
            <a:r>
              <a:rPr lang="ru-RU" dirty="0">
                <a:solidFill>
                  <a:srgbClr val="7030A0"/>
                </a:solidFill>
              </a:rPr>
              <a:t>2. Квантовые интерферометры на основе волн материи</a:t>
            </a:r>
          </a:p>
        </p:txBody>
      </p:sp>
    </p:spTree>
    <p:extLst>
      <p:ext uri="{BB962C8B-B14F-4D97-AF65-F5344CB8AC3E}">
        <p14:creationId xmlns:p14="http://schemas.microsoft.com/office/powerpoint/2010/main" val="3363205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FAE4DC-0C91-4B48-8787-EDC0723B3A31}"/>
              </a:ext>
            </a:extLst>
          </p:cNvPr>
          <p:cNvSpPr>
            <a:spLocks noGrp="1"/>
          </p:cNvSpPr>
          <p:nvPr>
            <p:ph type="title"/>
          </p:nvPr>
        </p:nvSpPr>
        <p:spPr>
          <a:xfrm>
            <a:off x="173536" y="260648"/>
            <a:ext cx="8229600" cy="646331"/>
          </a:xfrm>
        </p:spPr>
        <p:txBody>
          <a:bodyPr>
            <a:normAutofit fontScale="90000"/>
          </a:bodyPr>
          <a:lstStyle/>
          <a:p>
            <a:r>
              <a:rPr lang="ru-RU" b="1" dirty="0">
                <a:solidFill>
                  <a:schemeClr val="accent1">
                    <a:lumMod val="75000"/>
                  </a:schemeClr>
                </a:solidFill>
                <a:latin typeface="Calibri" panose="020F0502020204030204" pitchFamily="34" charset="0"/>
              </a:rPr>
              <a:t>Квантовые сенсоры на основе интерференции волн материи</a:t>
            </a:r>
            <a:endParaRPr lang="ru-RU" dirty="0"/>
          </a:p>
        </p:txBody>
      </p:sp>
      <p:pic>
        <p:nvPicPr>
          <p:cNvPr id="5" name="Рисунок 4">
            <a:extLst>
              <a:ext uri="{FF2B5EF4-FFF2-40B4-BE49-F238E27FC236}">
                <a16:creationId xmlns:a16="http://schemas.microsoft.com/office/drawing/2014/main" id="{9C395218-19D6-4DDB-83C6-63D4EC65F80E}"/>
              </a:ext>
            </a:extLst>
          </p:cNvPr>
          <p:cNvPicPr>
            <a:picLocks noChangeAspect="1"/>
          </p:cNvPicPr>
          <p:nvPr/>
        </p:nvPicPr>
        <p:blipFill>
          <a:blip r:embed="rId3" cstate="print"/>
          <a:stretch>
            <a:fillRect/>
          </a:stretch>
        </p:blipFill>
        <p:spPr>
          <a:xfrm>
            <a:off x="164827" y="1620778"/>
            <a:ext cx="3559508" cy="2287681"/>
          </a:xfrm>
          <a:prstGeom prst="rect">
            <a:avLst/>
          </a:prstGeom>
        </p:spPr>
      </p:pic>
      <p:pic>
        <p:nvPicPr>
          <p:cNvPr id="8" name="Рисунок 7">
            <a:extLst>
              <a:ext uri="{FF2B5EF4-FFF2-40B4-BE49-F238E27FC236}">
                <a16:creationId xmlns:a16="http://schemas.microsoft.com/office/drawing/2014/main" id="{8D52D097-43FB-4B1D-AE61-02D844BDB25F}"/>
              </a:ext>
            </a:extLst>
          </p:cNvPr>
          <p:cNvPicPr>
            <a:picLocks noChangeAspect="1"/>
          </p:cNvPicPr>
          <p:nvPr/>
        </p:nvPicPr>
        <p:blipFill>
          <a:blip r:embed="rId4" cstate="print"/>
          <a:stretch>
            <a:fillRect/>
          </a:stretch>
        </p:blipFill>
        <p:spPr>
          <a:xfrm>
            <a:off x="3563888" y="1156001"/>
            <a:ext cx="3486919" cy="2995921"/>
          </a:xfrm>
          <a:prstGeom prst="rect">
            <a:avLst/>
          </a:prstGeom>
        </p:spPr>
      </p:pic>
      <p:sp>
        <p:nvSpPr>
          <p:cNvPr id="9" name="TextBox 8">
            <a:extLst>
              <a:ext uri="{FF2B5EF4-FFF2-40B4-BE49-F238E27FC236}">
                <a16:creationId xmlns:a16="http://schemas.microsoft.com/office/drawing/2014/main" id="{A1CA05A8-881E-44C5-9BF2-38741C40A149}"/>
              </a:ext>
            </a:extLst>
          </p:cNvPr>
          <p:cNvSpPr txBox="1"/>
          <p:nvPr/>
        </p:nvSpPr>
        <p:spPr>
          <a:xfrm>
            <a:off x="7198769" y="1297613"/>
            <a:ext cx="1646413" cy="646331"/>
          </a:xfrm>
          <a:prstGeom prst="rect">
            <a:avLst/>
          </a:prstGeom>
          <a:noFill/>
        </p:spPr>
        <p:txBody>
          <a:bodyPr wrap="none" rtlCol="0">
            <a:spAutoFit/>
          </a:bodyPr>
          <a:lstStyle/>
          <a:p>
            <a:r>
              <a:rPr lang="en-US" sz="1200" dirty="0"/>
              <a:t>for </a:t>
            </a:r>
            <a:r>
              <a:rPr lang="en-US" sz="1200" dirty="0" err="1"/>
              <a:t>Rb</a:t>
            </a:r>
            <a:r>
              <a:rPr lang="en-US" sz="1200" dirty="0"/>
              <a:t> atoms at T = 1 s</a:t>
            </a:r>
          </a:p>
          <a:p>
            <a:r>
              <a:rPr lang="en-US" sz="1200" dirty="0"/>
              <a:t>the separation  reaches</a:t>
            </a:r>
          </a:p>
          <a:p>
            <a:r>
              <a:rPr lang="en-US" sz="1200" b="1" dirty="0">
                <a:solidFill>
                  <a:srgbClr val="00B050"/>
                </a:solidFill>
                <a:sym typeface="Symbol"/>
              </a:rPr>
              <a:t>z = </a:t>
            </a:r>
            <a:r>
              <a:rPr lang="en-US" sz="1200" b="1" dirty="0" err="1">
                <a:solidFill>
                  <a:srgbClr val="00B050"/>
                </a:solidFill>
                <a:latin typeface="MT Extra" pitchFamily="18" charset="2"/>
                <a:sym typeface="Symbol"/>
              </a:rPr>
              <a:t>h</a:t>
            </a:r>
            <a:r>
              <a:rPr lang="en-US" sz="1200" b="1" dirty="0" err="1">
                <a:solidFill>
                  <a:srgbClr val="00B050"/>
                </a:solidFill>
                <a:sym typeface="Symbol"/>
              </a:rPr>
              <a:t>k</a:t>
            </a:r>
            <a:r>
              <a:rPr lang="en-US" sz="1200" b="1" baseline="-25000" dirty="0" err="1">
                <a:solidFill>
                  <a:srgbClr val="00B050"/>
                </a:solidFill>
                <a:sym typeface="Symbol"/>
              </a:rPr>
              <a:t>eff</a:t>
            </a:r>
            <a:r>
              <a:rPr lang="en-US" sz="1200" b="1" dirty="0">
                <a:solidFill>
                  <a:srgbClr val="00B050"/>
                </a:solidFill>
                <a:sym typeface="Symbol"/>
              </a:rPr>
              <a:t>/m~1.4 cm</a:t>
            </a:r>
            <a:endParaRPr lang="ru-RU" sz="1200" b="1" dirty="0">
              <a:solidFill>
                <a:srgbClr val="00B050"/>
              </a:solidFill>
            </a:endParaRPr>
          </a:p>
        </p:txBody>
      </p:sp>
      <p:pic>
        <p:nvPicPr>
          <p:cNvPr id="10" name="Рисунок 9">
            <a:extLst>
              <a:ext uri="{FF2B5EF4-FFF2-40B4-BE49-F238E27FC236}">
                <a16:creationId xmlns:a16="http://schemas.microsoft.com/office/drawing/2014/main" id="{5F121B3E-7DBE-449E-A6C0-9E063A967D36}"/>
              </a:ext>
            </a:extLst>
          </p:cNvPr>
          <p:cNvPicPr>
            <a:picLocks noChangeAspect="1"/>
          </p:cNvPicPr>
          <p:nvPr/>
        </p:nvPicPr>
        <p:blipFill>
          <a:blip r:embed="rId5"/>
          <a:stretch>
            <a:fillRect/>
          </a:stretch>
        </p:blipFill>
        <p:spPr>
          <a:xfrm>
            <a:off x="292039" y="1513637"/>
            <a:ext cx="798681" cy="1011468"/>
          </a:xfrm>
          <a:prstGeom prst="rect">
            <a:avLst/>
          </a:prstGeom>
        </p:spPr>
      </p:pic>
      <p:pic>
        <p:nvPicPr>
          <p:cNvPr id="11" name="Picture 2">
            <a:extLst>
              <a:ext uri="{FF2B5EF4-FFF2-40B4-BE49-F238E27FC236}">
                <a16:creationId xmlns:a16="http://schemas.microsoft.com/office/drawing/2014/main" id="{EEB3A24A-62C1-487B-91C9-1A2322D8C047}"/>
              </a:ext>
            </a:extLst>
          </p:cNvPr>
          <p:cNvPicPr>
            <a:picLocks noChangeAspect="1" noChangeArrowheads="1"/>
          </p:cNvPicPr>
          <p:nvPr/>
        </p:nvPicPr>
        <p:blipFill>
          <a:blip r:embed="rId6" cstate="print"/>
          <a:srcRect/>
          <a:stretch>
            <a:fillRect/>
          </a:stretch>
        </p:blipFill>
        <p:spPr bwMode="auto">
          <a:xfrm>
            <a:off x="6938873" y="3806458"/>
            <a:ext cx="2205127" cy="2960839"/>
          </a:xfrm>
          <a:prstGeom prst="rect">
            <a:avLst/>
          </a:prstGeom>
          <a:noFill/>
          <a:ln w="9525">
            <a:noFill/>
            <a:miter lim="800000"/>
            <a:headEnd/>
            <a:tailEnd/>
          </a:ln>
        </p:spPr>
      </p:pic>
      <p:pic>
        <p:nvPicPr>
          <p:cNvPr id="12" name="Picture 2">
            <a:extLst>
              <a:ext uri="{FF2B5EF4-FFF2-40B4-BE49-F238E27FC236}">
                <a16:creationId xmlns:a16="http://schemas.microsoft.com/office/drawing/2014/main" id="{12BA80E2-69A9-44ED-B09E-4C8943425923}"/>
              </a:ext>
            </a:extLst>
          </p:cNvPr>
          <p:cNvPicPr>
            <a:picLocks noChangeAspect="1" noChangeArrowheads="1"/>
          </p:cNvPicPr>
          <p:nvPr/>
        </p:nvPicPr>
        <p:blipFill>
          <a:blip r:embed="rId7" cstate="print"/>
          <a:srcRect/>
          <a:stretch>
            <a:fillRect/>
          </a:stretch>
        </p:blipFill>
        <p:spPr bwMode="auto">
          <a:xfrm>
            <a:off x="292039" y="4428948"/>
            <a:ext cx="6038850" cy="1771650"/>
          </a:xfrm>
          <a:prstGeom prst="rect">
            <a:avLst/>
          </a:prstGeom>
          <a:noFill/>
          <a:ln w="9525">
            <a:noFill/>
            <a:miter lim="800000"/>
            <a:headEnd/>
            <a:tailEnd/>
          </a:ln>
        </p:spPr>
      </p:pic>
    </p:spTree>
    <p:extLst>
      <p:ext uri="{BB962C8B-B14F-4D97-AF65-F5344CB8AC3E}">
        <p14:creationId xmlns:p14="http://schemas.microsoft.com/office/powerpoint/2010/main" val="1477854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bwMode="auto">
          <a:xfrm>
            <a:off x="106177" y="339181"/>
            <a:ext cx="8770167" cy="444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ru-RU" dirty="0"/>
              <a:t>Абсолютный квантовый гравиметр</a:t>
            </a:r>
          </a:p>
          <a:p>
            <a:endParaRPr lang="ru-RU" kern="0" dirty="0"/>
          </a:p>
        </p:txBody>
      </p:sp>
      <p:pic>
        <p:nvPicPr>
          <p:cNvPr id="6" name="Рисунок 5"/>
          <p:cNvPicPr>
            <a:picLocks noChangeAspect="1"/>
          </p:cNvPicPr>
          <p:nvPr/>
        </p:nvPicPr>
        <p:blipFill>
          <a:blip r:embed="rId4" cstate="print"/>
          <a:stretch>
            <a:fillRect/>
          </a:stretch>
        </p:blipFill>
        <p:spPr>
          <a:xfrm>
            <a:off x="156927" y="730875"/>
            <a:ext cx="3108904" cy="3384376"/>
          </a:xfrm>
          <a:prstGeom prst="rect">
            <a:avLst/>
          </a:prstGeom>
        </p:spPr>
      </p:pic>
      <p:pic>
        <p:nvPicPr>
          <p:cNvPr id="7" name="Рисунок 6" descr="e22_1.png"/>
          <p:cNvPicPr>
            <a:picLocks noChangeAspect="1"/>
          </p:cNvPicPr>
          <p:nvPr/>
        </p:nvPicPr>
        <p:blipFill>
          <a:blip r:embed="rId5" cstate="print"/>
          <a:stretch>
            <a:fillRect/>
          </a:stretch>
        </p:blipFill>
        <p:spPr>
          <a:xfrm>
            <a:off x="2499885" y="730875"/>
            <a:ext cx="4755564" cy="3384376"/>
          </a:xfrm>
          <a:prstGeom prst="rect">
            <a:avLst/>
          </a:prstGeom>
        </p:spPr>
      </p:pic>
      <p:sp>
        <p:nvSpPr>
          <p:cNvPr id="14" name="Дуга 13"/>
          <p:cNvSpPr/>
          <p:nvPr/>
        </p:nvSpPr>
        <p:spPr>
          <a:xfrm rot="980198">
            <a:off x="4773176" y="1583963"/>
            <a:ext cx="2304256" cy="1596504"/>
          </a:xfrm>
          <a:prstGeom prst="arc">
            <a:avLst>
              <a:gd name="adj1" fmla="val 12506141"/>
              <a:gd name="adj2" fmla="val 16796870"/>
            </a:avLst>
          </a:prstGeom>
          <a:ln w="19050">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5" name="TextBox 14"/>
          <p:cNvSpPr txBox="1"/>
          <p:nvPr/>
        </p:nvSpPr>
        <p:spPr>
          <a:xfrm>
            <a:off x="5102223" y="2302144"/>
            <a:ext cx="466794" cy="369332"/>
          </a:xfrm>
          <a:prstGeom prst="rect">
            <a:avLst/>
          </a:prstGeom>
          <a:noFill/>
        </p:spPr>
        <p:txBody>
          <a:bodyPr wrap="none" rtlCol="0">
            <a:spAutoFit/>
          </a:bodyPr>
          <a:lstStyle/>
          <a:p>
            <a:r>
              <a:rPr lang="ru-RU" dirty="0"/>
              <a:t>(2)</a:t>
            </a:r>
          </a:p>
        </p:txBody>
      </p:sp>
      <p:sp>
        <p:nvSpPr>
          <p:cNvPr id="16" name="Дуга 15"/>
          <p:cNvSpPr/>
          <p:nvPr/>
        </p:nvSpPr>
        <p:spPr>
          <a:xfrm rot="1812350">
            <a:off x="4606567" y="839416"/>
            <a:ext cx="2304256" cy="1596504"/>
          </a:xfrm>
          <a:prstGeom prst="arc">
            <a:avLst>
              <a:gd name="adj1" fmla="val 871950"/>
              <a:gd name="adj2" fmla="val 5615785"/>
            </a:avLst>
          </a:prstGeom>
          <a:ln w="19050">
            <a:solidFill>
              <a:schemeClr val="accent6"/>
            </a:solidFill>
            <a:prstDash val="sys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7" name="TextBox 16"/>
          <p:cNvSpPr txBox="1"/>
          <p:nvPr/>
        </p:nvSpPr>
        <p:spPr>
          <a:xfrm>
            <a:off x="6182344" y="1433320"/>
            <a:ext cx="466794" cy="369332"/>
          </a:xfrm>
          <a:prstGeom prst="rect">
            <a:avLst/>
          </a:prstGeom>
          <a:noFill/>
        </p:spPr>
        <p:txBody>
          <a:bodyPr wrap="none" rtlCol="0">
            <a:spAutoFit/>
          </a:bodyPr>
          <a:lstStyle/>
          <a:p>
            <a:r>
              <a:rPr lang="ru-RU" dirty="0"/>
              <a:t>(1)</a:t>
            </a:r>
          </a:p>
        </p:txBody>
      </p:sp>
      <mc:AlternateContent xmlns:mc="http://schemas.openxmlformats.org/markup-compatibility/2006" xmlns:a14="http://schemas.microsoft.com/office/drawing/2010/main">
        <mc:Choice Requires="a14">
          <p:sp>
            <p:nvSpPr>
              <p:cNvPr id="25" name="Объект 24">
                <a:extLst>
                  <a:ext uri="{FF2B5EF4-FFF2-40B4-BE49-F238E27FC236}">
                    <a16:creationId xmlns:a16="http://schemas.microsoft.com/office/drawing/2014/main" id="{E60C4E46-333E-4492-823C-32FD61B074E9}"/>
                  </a:ext>
                </a:extLst>
              </p:cNvPr>
              <p:cNvSpPr txBox="1"/>
              <p:nvPr/>
            </p:nvSpPr>
            <p:spPr bwMode="auto">
              <a:xfrm>
                <a:off x="4643472" y="3136102"/>
                <a:ext cx="2922610" cy="409575"/>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m:rPr>
                          <m:sty m:val="p"/>
                        </m:rPr>
                        <a:rPr lang="ru-RU" i="1" smtClean="0">
                          <a:solidFill>
                            <a:srgbClr val="000000"/>
                          </a:solidFill>
                          <a:latin typeface="Cambria Math" panose="02040503050406030204" pitchFamily="18" charset="0"/>
                        </a:rPr>
                        <m:t>ΔΦ</m:t>
                      </m:r>
                      <m:r>
                        <a:rPr lang="ru-RU" i="1" smtClean="0">
                          <a:solidFill>
                            <a:srgbClr val="000000"/>
                          </a:solidFill>
                          <a:latin typeface="Cambria Math" panose="02040503050406030204" pitchFamily="18" charset="0"/>
                        </a:rPr>
                        <m:t>=</m:t>
                      </m:r>
                      <m:acc>
                        <m:accPr>
                          <m:chr m:val="⃗"/>
                          <m:ctrlPr>
                            <a:rPr lang="ru-RU" i="1">
                              <a:solidFill>
                                <a:srgbClr val="000000"/>
                              </a:solidFill>
                              <a:latin typeface="Cambria Math" panose="02040503050406030204" pitchFamily="18" charset="0"/>
                            </a:rPr>
                          </m:ctrlPr>
                        </m:accPr>
                        <m:e>
                          <m:r>
                            <a:rPr lang="ru-RU" i="1">
                              <a:solidFill>
                                <a:srgbClr val="000000"/>
                              </a:solidFill>
                              <a:latin typeface="Cambria Math" panose="02040503050406030204" pitchFamily="18" charset="0"/>
                            </a:rPr>
                            <m:t>𝑘</m:t>
                          </m:r>
                        </m:e>
                      </m:acc>
                      <m:r>
                        <a:rPr lang="ru-RU" i="1">
                          <a:solidFill>
                            <a:srgbClr val="000000"/>
                          </a:solidFill>
                          <a:latin typeface="Cambria Math" panose="02040503050406030204" pitchFamily="18" charset="0"/>
                        </a:rPr>
                        <m:t>⋅</m:t>
                      </m:r>
                      <m:acc>
                        <m:accPr>
                          <m:chr m:val="⃗"/>
                          <m:ctrlPr>
                            <a:rPr lang="ru-RU" i="1">
                              <a:solidFill>
                                <a:srgbClr val="000000"/>
                              </a:solidFill>
                              <a:latin typeface="Cambria Math" panose="02040503050406030204" pitchFamily="18" charset="0"/>
                            </a:rPr>
                          </m:ctrlPr>
                        </m:accPr>
                        <m:e>
                          <m:r>
                            <a:rPr lang="ru-RU" i="1">
                              <a:solidFill>
                                <a:srgbClr val="000000"/>
                              </a:solidFill>
                              <a:latin typeface="Cambria Math" panose="02040503050406030204" pitchFamily="18" charset="0"/>
                            </a:rPr>
                            <m:t>𝑔</m:t>
                          </m:r>
                        </m:e>
                      </m:acc>
                      <m:sSup>
                        <m:sSupPr>
                          <m:ctrlPr>
                            <a:rPr lang="ru-RU" i="1">
                              <a:solidFill>
                                <a:srgbClr val="000000"/>
                              </a:solidFill>
                              <a:latin typeface="Cambria Math" panose="02040503050406030204" pitchFamily="18" charset="0"/>
                            </a:rPr>
                          </m:ctrlPr>
                        </m:sSupPr>
                        <m:e>
                          <m:r>
                            <a:rPr lang="ru-RU" i="1">
                              <a:solidFill>
                                <a:srgbClr val="000000"/>
                              </a:solidFill>
                              <a:latin typeface="Cambria Math" panose="02040503050406030204" pitchFamily="18" charset="0"/>
                            </a:rPr>
                            <m:t>𝑇</m:t>
                          </m:r>
                        </m:e>
                        <m:sup>
                          <m:r>
                            <a:rPr lang="ru-RU" i="1">
                              <a:solidFill>
                                <a:srgbClr val="000000"/>
                              </a:solidFill>
                              <a:latin typeface="Cambria Math" panose="02040503050406030204" pitchFamily="18" charset="0"/>
                            </a:rPr>
                            <m:t>2</m:t>
                          </m:r>
                        </m:sup>
                      </m:sSup>
                      <m:r>
                        <a:rPr lang="en-US"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sym typeface="Symbol" panose="05050102010706020507" pitchFamily="18" charset="2"/>
                        </a:rPr>
                        <m:t></m:t>
                      </m:r>
                      <m:r>
                        <a:rPr lang="en-US" b="0" i="1" baseline="-25000" smtClean="0">
                          <a:solidFill>
                            <a:srgbClr val="000000"/>
                          </a:solidFill>
                          <a:latin typeface="Cambria Math" panose="02040503050406030204" pitchFamily="18" charset="0"/>
                          <a:sym typeface="Symbol" panose="05050102010706020507" pitchFamily="18" charset="2"/>
                        </a:rPr>
                        <m:t>𝑙𝑎𝑠</m:t>
                      </m:r>
                    </m:oMath>
                  </m:oMathPara>
                </a14:m>
                <a:endParaRPr lang="ru-RU" baseline="-25000" dirty="0"/>
              </a:p>
            </p:txBody>
          </p:sp>
        </mc:Choice>
        <mc:Fallback xmlns="">
          <p:sp>
            <p:nvSpPr>
              <p:cNvPr id="25" name="Объект 24">
                <a:extLst>
                  <a:ext uri="{FF2B5EF4-FFF2-40B4-BE49-F238E27FC236}">
                    <a16:creationId xmlns:a16="http://schemas.microsoft.com/office/drawing/2014/main" id="{E60C4E46-333E-4492-823C-32FD61B074E9}"/>
                  </a:ext>
                </a:extLst>
              </p:cNvPr>
              <p:cNvSpPr txBox="1">
                <a:spLocks noRot="1" noChangeAspect="1" noMove="1" noResize="1" noEditPoints="1" noAdjustHandles="1" noChangeArrowheads="1" noChangeShapeType="1" noTextEdit="1"/>
              </p:cNvSpPr>
              <p:nvPr/>
            </p:nvSpPr>
            <p:spPr bwMode="auto">
              <a:xfrm>
                <a:off x="4643472" y="3136102"/>
                <a:ext cx="2922610" cy="409575"/>
              </a:xfrm>
              <a:prstGeom prst="rect">
                <a:avLst/>
              </a:prstGeom>
              <a:blipFill>
                <a:blip r:embed="rId6"/>
                <a:stretch>
                  <a:fillRect t="-8824" b="-7353"/>
                </a:stretch>
              </a:blipFill>
            </p:spPr>
            <p:txBody>
              <a:bodyPr/>
              <a:lstStyle/>
              <a:p>
                <a:r>
                  <a:rPr lang="ru-RU">
                    <a:noFill/>
                  </a:rPr>
                  <a:t> </a:t>
                </a:r>
              </a:p>
            </p:txBody>
          </p:sp>
        </mc:Fallback>
      </mc:AlternateContent>
      <p:pic>
        <p:nvPicPr>
          <p:cNvPr id="18" name="Рисунок 17">
            <a:extLst>
              <a:ext uri="{FF2B5EF4-FFF2-40B4-BE49-F238E27FC236}">
                <a16:creationId xmlns:a16="http://schemas.microsoft.com/office/drawing/2014/main" id="{7679A973-D639-4EA5-96AC-99BBAF7E2C8C}"/>
              </a:ext>
            </a:extLst>
          </p:cNvPr>
          <p:cNvPicPr/>
          <p:nvPr/>
        </p:nvPicPr>
        <p:blipFill rotWithShape="1">
          <a:blip r:embed="rId7" cstate="print">
            <a:extLst>
              <a:ext uri="{28A0092B-C50C-407E-A947-70E740481C1C}">
                <a14:useLocalDpi xmlns:a14="http://schemas.microsoft.com/office/drawing/2010/main" val="0"/>
              </a:ext>
            </a:extLst>
          </a:blip>
          <a:srcRect l="9375"/>
          <a:stretch/>
        </p:blipFill>
        <p:spPr>
          <a:xfrm>
            <a:off x="4355975" y="3586632"/>
            <a:ext cx="4562065" cy="2581341"/>
          </a:xfrm>
          <a:prstGeom prst="rect">
            <a:avLst/>
          </a:prstGeom>
        </p:spPr>
      </p:pic>
      <p:sp>
        <p:nvSpPr>
          <p:cNvPr id="3" name="Прямоугольник 2">
            <a:extLst>
              <a:ext uri="{FF2B5EF4-FFF2-40B4-BE49-F238E27FC236}">
                <a16:creationId xmlns:a16="http://schemas.microsoft.com/office/drawing/2014/main" id="{90511EC3-35A9-4C88-A1A6-EC24A9C76BF1}"/>
              </a:ext>
            </a:extLst>
          </p:cNvPr>
          <p:cNvSpPr/>
          <p:nvPr/>
        </p:nvSpPr>
        <p:spPr>
          <a:xfrm>
            <a:off x="4377679" y="6078214"/>
            <a:ext cx="4572000" cy="646331"/>
          </a:xfrm>
          <a:prstGeom prst="rect">
            <a:avLst/>
          </a:prstGeom>
        </p:spPr>
        <p:txBody>
          <a:bodyPr>
            <a:spAutoFit/>
          </a:bodyPr>
          <a:lstStyle/>
          <a:p>
            <a:r>
              <a:rPr lang="ru-RU" sz="1200" dirty="0">
                <a:latin typeface="Times New Roman" panose="02020603050405020304" pitchFamily="18" charset="0"/>
                <a:ea typeface="Calibri" panose="020F0502020204030204" pitchFamily="34" charset="0"/>
              </a:rPr>
              <a:t>График зависимости сигнала флуоресценции от величины скорости </a:t>
            </a:r>
            <a:r>
              <a:rPr lang="ru-RU" sz="1200" dirty="0" err="1">
                <a:latin typeface="Times New Roman" panose="02020603050405020304" pitchFamily="18" charset="0"/>
                <a:ea typeface="Calibri" panose="020F0502020204030204" pitchFamily="34" charset="0"/>
              </a:rPr>
              <a:t>чирпирования</a:t>
            </a:r>
            <a:r>
              <a:rPr lang="ru-RU" sz="1200" dirty="0">
                <a:latin typeface="Times New Roman" panose="02020603050405020304" pitchFamily="18" charset="0"/>
                <a:ea typeface="Calibri" panose="020F0502020204030204" pitchFamily="34" charset="0"/>
              </a:rPr>
              <a:t> частоты </a:t>
            </a:r>
            <a:r>
              <a:rPr lang="ru-RU" sz="1200" dirty="0" err="1">
                <a:latin typeface="Times New Roman" panose="02020603050405020304" pitchFamily="18" charset="0"/>
                <a:ea typeface="Calibri" panose="020F0502020204030204" pitchFamily="34" charset="0"/>
              </a:rPr>
              <a:t>рамановского</a:t>
            </a:r>
            <a:r>
              <a:rPr lang="ru-RU" sz="1200" dirty="0">
                <a:latin typeface="Times New Roman" panose="02020603050405020304" pitchFamily="18" charset="0"/>
                <a:ea typeface="Calibri" panose="020F0502020204030204" pitchFamily="34" charset="0"/>
              </a:rPr>
              <a:t> излучения для разных времен свободного падения атомов (6, 10 и 18 </a:t>
            </a:r>
            <a:r>
              <a:rPr lang="ru-RU" sz="1200" dirty="0" err="1">
                <a:latin typeface="Times New Roman" panose="02020603050405020304" pitchFamily="18" charset="0"/>
                <a:ea typeface="Calibri" panose="020F0502020204030204" pitchFamily="34" charset="0"/>
              </a:rPr>
              <a:t>мс</a:t>
            </a:r>
            <a:r>
              <a:rPr lang="ru-RU" sz="1200" dirty="0">
                <a:latin typeface="Times New Roman" panose="02020603050405020304" pitchFamily="18" charset="0"/>
                <a:ea typeface="Calibri" panose="020F0502020204030204" pitchFamily="34" charset="0"/>
              </a:rPr>
              <a:t>)</a:t>
            </a:r>
            <a:endParaRPr lang="ru-RU" sz="1200" dirty="0"/>
          </a:p>
        </p:txBody>
      </p:sp>
      <p:graphicFrame>
        <p:nvGraphicFramePr>
          <p:cNvPr id="5" name="Объект 4">
            <a:extLst>
              <a:ext uri="{FF2B5EF4-FFF2-40B4-BE49-F238E27FC236}">
                <a16:creationId xmlns:a16="http://schemas.microsoft.com/office/drawing/2014/main" id="{D639F38E-386A-458A-98D1-1291728DEF3A}"/>
              </a:ext>
            </a:extLst>
          </p:cNvPr>
          <p:cNvGraphicFramePr>
            <a:graphicFrameLocks noChangeAspect="1"/>
          </p:cNvGraphicFramePr>
          <p:nvPr>
            <p:extLst>
              <p:ext uri="{D42A27DB-BD31-4B8C-83A1-F6EECF244321}">
                <p14:modId xmlns:p14="http://schemas.microsoft.com/office/powerpoint/2010/main" val="2718762463"/>
              </p:ext>
            </p:extLst>
          </p:nvPr>
        </p:nvGraphicFramePr>
        <p:xfrm>
          <a:off x="7062285" y="1490489"/>
          <a:ext cx="1552575" cy="409575"/>
        </p:xfrm>
        <a:graphic>
          <a:graphicData uri="http://schemas.openxmlformats.org/presentationml/2006/ole">
            <mc:AlternateContent xmlns:mc="http://schemas.openxmlformats.org/markup-compatibility/2006">
              <mc:Choice xmlns:v="urn:schemas-microsoft-com:vml" Requires="v">
                <p:oleObj spid="_x0000_s10464" name="Equation" r:id="rId8" imgW="1552570" imgH="409632" progId="Equation.DSMT4">
                  <p:embed/>
                </p:oleObj>
              </mc:Choice>
              <mc:Fallback>
                <p:oleObj name="Equation" r:id="rId8" imgW="1552570" imgH="409632" progId="Equation.DSMT4">
                  <p:embed/>
                  <p:pic>
                    <p:nvPicPr>
                      <p:cNvPr id="0" name=""/>
                      <p:cNvPicPr/>
                      <p:nvPr/>
                    </p:nvPicPr>
                    <p:blipFill>
                      <a:blip r:embed="rId9"/>
                      <a:stretch>
                        <a:fillRect/>
                      </a:stretch>
                    </p:blipFill>
                    <p:spPr>
                      <a:xfrm>
                        <a:off x="7062285" y="1490489"/>
                        <a:ext cx="1552575" cy="409575"/>
                      </a:xfrm>
                      <a:prstGeom prst="rect">
                        <a:avLst/>
                      </a:prstGeom>
                    </p:spPr>
                  </p:pic>
                </p:oleObj>
              </mc:Fallback>
            </mc:AlternateContent>
          </a:graphicData>
        </a:graphic>
      </p:graphicFrame>
      <p:graphicFrame>
        <p:nvGraphicFramePr>
          <p:cNvPr id="8" name="Объект 7">
            <a:extLst>
              <a:ext uri="{FF2B5EF4-FFF2-40B4-BE49-F238E27FC236}">
                <a16:creationId xmlns:a16="http://schemas.microsoft.com/office/drawing/2014/main" id="{6C9F2980-86E5-420D-83AF-7C9CCDA81F73}"/>
              </a:ext>
            </a:extLst>
          </p:cNvPr>
          <p:cNvGraphicFramePr>
            <a:graphicFrameLocks noChangeAspect="1"/>
          </p:cNvGraphicFramePr>
          <p:nvPr>
            <p:extLst>
              <p:ext uri="{D42A27DB-BD31-4B8C-83A1-F6EECF244321}">
                <p14:modId xmlns:p14="http://schemas.microsoft.com/office/powerpoint/2010/main" val="2503549681"/>
              </p:ext>
            </p:extLst>
          </p:nvPr>
        </p:nvGraphicFramePr>
        <p:xfrm>
          <a:off x="7052710" y="2083407"/>
          <a:ext cx="1254131" cy="326418"/>
        </p:xfrm>
        <a:graphic>
          <a:graphicData uri="http://schemas.openxmlformats.org/presentationml/2006/ole">
            <mc:AlternateContent xmlns:mc="http://schemas.openxmlformats.org/markup-compatibility/2006">
              <mc:Choice xmlns:v="urn:schemas-microsoft-com:vml" Requires="v">
                <p:oleObj spid="_x0000_s10465" name="Equation" r:id="rId10" imgW="927000" imgH="241200" progId="Equation.DSMT4">
                  <p:embed/>
                </p:oleObj>
              </mc:Choice>
              <mc:Fallback>
                <p:oleObj name="Equation" r:id="rId10" imgW="927000" imgH="241200" progId="Equation.DSMT4">
                  <p:embed/>
                  <p:pic>
                    <p:nvPicPr>
                      <p:cNvPr id="0" name=""/>
                      <p:cNvPicPr/>
                      <p:nvPr/>
                    </p:nvPicPr>
                    <p:blipFill>
                      <a:blip r:embed="rId11"/>
                      <a:stretch>
                        <a:fillRect/>
                      </a:stretch>
                    </p:blipFill>
                    <p:spPr>
                      <a:xfrm>
                        <a:off x="7052710" y="2083407"/>
                        <a:ext cx="1254131" cy="326418"/>
                      </a:xfrm>
                      <a:prstGeom prst="rect">
                        <a:avLst/>
                      </a:prstGeom>
                    </p:spPr>
                  </p:pic>
                </p:oleObj>
              </mc:Fallback>
            </mc:AlternateContent>
          </a:graphicData>
        </a:graphic>
      </p:graphicFrame>
      <p:cxnSp>
        <p:nvCxnSpPr>
          <p:cNvPr id="10" name="Прямая со стрелкой 9">
            <a:extLst>
              <a:ext uri="{FF2B5EF4-FFF2-40B4-BE49-F238E27FC236}">
                <a16:creationId xmlns:a16="http://schemas.microsoft.com/office/drawing/2014/main" id="{8D9C8EEF-7D23-4A67-83C1-4FEC32326A3B}"/>
              </a:ext>
            </a:extLst>
          </p:cNvPr>
          <p:cNvCxnSpPr>
            <a:cxnSpLocks/>
          </p:cNvCxnSpPr>
          <p:nvPr/>
        </p:nvCxnSpPr>
        <p:spPr>
          <a:xfrm flipH="1">
            <a:off x="6634193" y="3282385"/>
            <a:ext cx="521806" cy="522089"/>
          </a:xfrm>
          <a:prstGeom prst="straightConnector1">
            <a:avLst/>
          </a:prstGeom>
          <a:ln w="317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08BD1DC-18D8-47F0-A246-A3E8383AE567}"/>
              </a:ext>
            </a:extLst>
          </p:cNvPr>
          <p:cNvSpPr txBox="1"/>
          <p:nvPr/>
        </p:nvSpPr>
        <p:spPr>
          <a:xfrm>
            <a:off x="7062285" y="2784642"/>
            <a:ext cx="1477091" cy="523220"/>
          </a:xfrm>
          <a:prstGeom prst="rect">
            <a:avLst/>
          </a:prstGeom>
          <a:noFill/>
        </p:spPr>
        <p:txBody>
          <a:bodyPr wrap="square" rtlCol="0">
            <a:spAutoFit/>
          </a:bodyPr>
          <a:lstStyle/>
          <a:p>
            <a:r>
              <a:rPr lang="ru-RU" sz="1400" dirty="0"/>
              <a:t>Общий резонанс при </a:t>
            </a:r>
            <a:r>
              <a:rPr lang="en-US" sz="1400" i="1" dirty="0">
                <a:solidFill>
                  <a:srgbClr val="7030A0"/>
                </a:solidFill>
              </a:rPr>
              <a:t>a=kg/2</a:t>
            </a:r>
            <a:endParaRPr lang="ru-RU" sz="1400" i="1" dirty="0">
              <a:solidFill>
                <a:srgbClr val="7030A0"/>
              </a:solidFill>
            </a:endParaRPr>
          </a:p>
        </p:txBody>
      </p:sp>
      <p:cxnSp>
        <p:nvCxnSpPr>
          <p:cNvPr id="26" name="Прямая соединительная линия 25">
            <a:extLst>
              <a:ext uri="{FF2B5EF4-FFF2-40B4-BE49-F238E27FC236}">
                <a16:creationId xmlns:a16="http://schemas.microsoft.com/office/drawing/2014/main" id="{30411662-91EC-4AA3-8B4A-C721F296DC73}"/>
              </a:ext>
            </a:extLst>
          </p:cNvPr>
          <p:cNvCxnSpPr>
            <a:cxnSpLocks/>
          </p:cNvCxnSpPr>
          <p:nvPr/>
        </p:nvCxnSpPr>
        <p:spPr>
          <a:xfrm flipH="1">
            <a:off x="6598907" y="3596157"/>
            <a:ext cx="1" cy="2146624"/>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8" name="Прямоугольник 27">
            <a:extLst>
              <a:ext uri="{FF2B5EF4-FFF2-40B4-BE49-F238E27FC236}">
                <a16:creationId xmlns:a16="http://schemas.microsoft.com/office/drawing/2014/main" id="{12E9F05A-710C-4524-A7BE-CA610D524309}"/>
              </a:ext>
            </a:extLst>
          </p:cNvPr>
          <p:cNvSpPr/>
          <p:nvPr/>
        </p:nvSpPr>
        <p:spPr>
          <a:xfrm>
            <a:off x="4762102" y="3593537"/>
            <a:ext cx="1426994" cy="369332"/>
          </a:xfrm>
          <a:prstGeom prst="rect">
            <a:avLst/>
          </a:prstGeom>
        </p:spPr>
        <p:txBody>
          <a:bodyPr wrap="none">
            <a:spAutoFit/>
          </a:bodyPr>
          <a:lstStyle/>
          <a:p>
            <a:r>
              <a:rPr lang="ru-RU" b="1" dirty="0">
                <a:solidFill>
                  <a:srgbClr val="0070C0"/>
                </a:solidFill>
              </a:rPr>
              <a:t>ИЛФ СО РАН</a:t>
            </a:r>
            <a:endParaRPr lang="ru-RU" dirty="0"/>
          </a:p>
        </p:txBody>
      </p:sp>
      <p:sp>
        <p:nvSpPr>
          <p:cNvPr id="30" name="Прямоугольник 29">
            <a:extLst>
              <a:ext uri="{FF2B5EF4-FFF2-40B4-BE49-F238E27FC236}">
                <a16:creationId xmlns:a16="http://schemas.microsoft.com/office/drawing/2014/main" id="{922A57B3-DEFF-4487-A3F9-10E86004AF8A}"/>
              </a:ext>
            </a:extLst>
          </p:cNvPr>
          <p:cNvSpPr/>
          <p:nvPr/>
        </p:nvSpPr>
        <p:spPr>
          <a:xfrm>
            <a:off x="66627" y="5312581"/>
            <a:ext cx="4086978" cy="430887"/>
          </a:xfrm>
          <a:prstGeom prst="rect">
            <a:avLst/>
          </a:prstGeom>
        </p:spPr>
        <p:txBody>
          <a:bodyPr wrap="square">
            <a:spAutoFit/>
          </a:bodyPr>
          <a:lstStyle/>
          <a:p>
            <a:r>
              <a:rPr lang="ru-RU" sz="1100" dirty="0">
                <a:latin typeface="Arial" panose="020B0604020202020204" pitchFamily="34" charset="0"/>
                <a:ea typeface="Calibri" panose="020F0502020204030204" pitchFamily="34" charset="0"/>
                <a:cs typeface="Arial" panose="020B0604020202020204" pitchFamily="34" charset="0"/>
              </a:rPr>
              <a:t>А. Э. </a:t>
            </a:r>
            <a:r>
              <a:rPr lang="ru-RU" sz="1100" dirty="0" err="1">
                <a:latin typeface="Arial" panose="020B0604020202020204" pitchFamily="34" charset="0"/>
                <a:ea typeface="Calibri" panose="020F0502020204030204" pitchFamily="34" charset="0"/>
                <a:cs typeface="Arial" panose="020B0604020202020204" pitchFamily="34" charset="0"/>
              </a:rPr>
              <a:t>Бонерт</a:t>
            </a:r>
            <a:r>
              <a:rPr lang="ru-RU" sz="1100" dirty="0">
                <a:latin typeface="Arial" panose="020B0604020202020204" pitchFamily="34" charset="0"/>
                <a:ea typeface="Calibri" panose="020F0502020204030204" pitchFamily="34" charset="0"/>
                <a:cs typeface="Arial" panose="020B0604020202020204" pitchFamily="34" charset="0"/>
              </a:rPr>
              <a:t>, А.Н. Гончаров, Д.Н. Капуста, О.Н. Прудников, А.В. Тайченачев, С.Н. </a:t>
            </a:r>
            <a:r>
              <a:rPr lang="ru-RU" sz="1100" dirty="0" err="1">
                <a:latin typeface="Arial" panose="020B0604020202020204" pitchFamily="34" charset="0"/>
                <a:ea typeface="Calibri" panose="020F0502020204030204" pitchFamily="34" charset="0"/>
                <a:cs typeface="Arial" panose="020B0604020202020204" pitchFamily="34" charset="0"/>
              </a:rPr>
              <a:t>Багаев</a:t>
            </a:r>
            <a:r>
              <a:rPr lang="ru-RU" sz="1100" dirty="0">
                <a:latin typeface="Arial" panose="020B0604020202020204" pitchFamily="34" charset="0"/>
                <a:ea typeface="Calibri" panose="020F0502020204030204" pitchFamily="34" charset="0"/>
                <a:cs typeface="Arial" panose="020B0604020202020204" pitchFamily="34" charset="0"/>
              </a:rPr>
              <a:t>,  ЖЭТФ т.166, 453-459 (2024)</a:t>
            </a:r>
            <a:endParaRPr lang="ru-RU" sz="11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413F804-0C27-4C29-9E51-D1C6A0817E76}"/>
              </a:ext>
            </a:extLst>
          </p:cNvPr>
          <p:cNvSpPr txBox="1"/>
          <p:nvPr/>
        </p:nvSpPr>
        <p:spPr>
          <a:xfrm>
            <a:off x="41786" y="6029184"/>
            <a:ext cx="4212851" cy="584775"/>
          </a:xfrm>
          <a:prstGeom prst="rect">
            <a:avLst/>
          </a:prstGeom>
          <a:noFill/>
        </p:spPr>
        <p:txBody>
          <a:bodyPr wrap="square" rtlCol="0">
            <a:spAutoFit/>
          </a:bodyPr>
          <a:lstStyle/>
          <a:p>
            <a:r>
              <a:rPr lang="ru-RU" sz="1600" dirty="0">
                <a:solidFill>
                  <a:srgbClr val="FF0000"/>
                </a:solidFill>
              </a:rPr>
              <a:t>Преимущество перед классическими аналогами – более высокая чувствительность!</a:t>
            </a:r>
          </a:p>
        </p:txBody>
      </p:sp>
      <p:sp>
        <p:nvSpPr>
          <p:cNvPr id="9" name="TextBox 8">
            <a:extLst>
              <a:ext uri="{FF2B5EF4-FFF2-40B4-BE49-F238E27FC236}">
                <a16:creationId xmlns:a16="http://schemas.microsoft.com/office/drawing/2014/main" id="{4A583881-F9A8-B99A-FC44-9D5E075ECA59}"/>
              </a:ext>
            </a:extLst>
          </p:cNvPr>
          <p:cNvSpPr txBox="1"/>
          <p:nvPr/>
        </p:nvSpPr>
        <p:spPr>
          <a:xfrm>
            <a:off x="6808143" y="3544579"/>
            <a:ext cx="2178930" cy="307777"/>
          </a:xfrm>
          <a:prstGeom prst="rect">
            <a:avLst/>
          </a:prstGeom>
          <a:noFill/>
        </p:spPr>
        <p:txBody>
          <a:bodyPr wrap="none" rtlCol="0">
            <a:spAutoFit/>
          </a:bodyPr>
          <a:lstStyle/>
          <a:p>
            <a:r>
              <a:rPr lang="ru-RU" sz="1400" dirty="0">
                <a:solidFill>
                  <a:srgbClr val="FF0000"/>
                </a:solidFill>
              </a:rPr>
              <a:t>абсолютное измерение </a:t>
            </a:r>
            <a:r>
              <a:rPr lang="en-US" sz="1400" dirty="0">
                <a:solidFill>
                  <a:srgbClr val="FF0000"/>
                </a:solidFill>
              </a:rPr>
              <a:t>g!</a:t>
            </a:r>
            <a:endParaRPr lang="ru-RU" sz="1400" dirty="0">
              <a:solidFill>
                <a:srgbClr val="FF0000"/>
              </a:solidFill>
            </a:endParaRPr>
          </a:p>
        </p:txBody>
      </p:sp>
    </p:spTree>
    <p:extLst>
      <p:ext uri="{BB962C8B-B14F-4D97-AF65-F5344CB8AC3E}">
        <p14:creationId xmlns:p14="http://schemas.microsoft.com/office/powerpoint/2010/main" val="2824818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C7446D9D-751B-4709-8CB3-FD2F76ED1585}"/>
              </a:ext>
            </a:extLst>
          </p:cNvPr>
          <p:cNvPicPr>
            <a:picLocks noChangeAspect="1"/>
          </p:cNvPicPr>
          <p:nvPr/>
        </p:nvPicPr>
        <p:blipFill>
          <a:blip r:embed="rId3"/>
          <a:stretch>
            <a:fillRect/>
          </a:stretch>
        </p:blipFill>
        <p:spPr>
          <a:xfrm>
            <a:off x="5876719" y="4234206"/>
            <a:ext cx="3136617" cy="2552155"/>
          </a:xfrm>
          <a:prstGeom prst="rect">
            <a:avLst/>
          </a:prstGeom>
        </p:spPr>
      </p:pic>
      <p:sp>
        <p:nvSpPr>
          <p:cNvPr id="2" name="Заголовок 1">
            <a:extLst>
              <a:ext uri="{FF2B5EF4-FFF2-40B4-BE49-F238E27FC236}">
                <a16:creationId xmlns:a16="http://schemas.microsoft.com/office/drawing/2014/main" id="{1223D47B-5B7D-FA4C-87A8-FCF8B315D1E3}"/>
              </a:ext>
            </a:extLst>
          </p:cNvPr>
          <p:cNvSpPr>
            <a:spLocks noGrp="1"/>
          </p:cNvSpPr>
          <p:nvPr>
            <p:ph type="title"/>
          </p:nvPr>
        </p:nvSpPr>
        <p:spPr>
          <a:xfrm>
            <a:off x="31579" y="23238"/>
            <a:ext cx="8229600" cy="543640"/>
          </a:xfrm>
        </p:spPr>
        <p:txBody>
          <a:bodyPr>
            <a:normAutofit fontScale="90000"/>
          </a:bodyPr>
          <a:lstStyle/>
          <a:p>
            <a:r>
              <a:rPr lang="ru-RU" sz="2800" b="1" dirty="0">
                <a:solidFill>
                  <a:schemeClr val="accent1">
                    <a:lumMod val="75000"/>
                  </a:schemeClr>
                </a:solidFill>
                <a:latin typeface="Calibri" panose="020F0502020204030204" pitchFamily="34" charset="0"/>
              </a:rPr>
              <a:t>Атомные интерферометры на основе холодных атомов</a:t>
            </a:r>
          </a:p>
        </p:txBody>
      </p:sp>
      <p:sp>
        <p:nvSpPr>
          <p:cNvPr id="4" name="TextBox 3">
            <a:extLst>
              <a:ext uri="{FF2B5EF4-FFF2-40B4-BE49-F238E27FC236}">
                <a16:creationId xmlns:a16="http://schemas.microsoft.com/office/drawing/2014/main" id="{A0A0398D-CD60-F6B8-9C5A-6902F2A8F42F}"/>
              </a:ext>
            </a:extLst>
          </p:cNvPr>
          <p:cNvSpPr txBox="1"/>
          <p:nvPr/>
        </p:nvSpPr>
        <p:spPr>
          <a:xfrm>
            <a:off x="119319" y="470941"/>
            <a:ext cx="6779532" cy="4031873"/>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FF0000"/>
                </a:solidFill>
              </a:rPr>
              <a:t>Gravity and Gravity gradiometers</a:t>
            </a:r>
            <a:endParaRPr lang="ru-RU" sz="1600" b="1" dirty="0">
              <a:solidFill>
                <a:srgbClr val="FF0000"/>
              </a:solidFill>
            </a:endParaRPr>
          </a:p>
          <a:p>
            <a:pPr marL="285750" indent="-285750">
              <a:buFontTx/>
              <a:buChar char="-"/>
            </a:pPr>
            <a:r>
              <a:rPr lang="ru-RU" sz="1600" dirty="0"/>
              <a:t>мониторинг </a:t>
            </a:r>
            <a:r>
              <a:rPr lang="ru-RU" sz="1600" dirty="0">
                <a:solidFill>
                  <a:srgbClr val="00B050"/>
                </a:solidFill>
              </a:rPr>
              <a:t>гравитационного поля Земли </a:t>
            </a:r>
            <a:r>
              <a:rPr lang="ru-RU" sz="1600" dirty="0"/>
              <a:t>для геодезии и </a:t>
            </a:r>
            <a:r>
              <a:rPr lang="en-US" sz="1600" dirty="0"/>
              <a:t>3D </a:t>
            </a:r>
            <a:r>
              <a:rPr lang="ru-RU" sz="1600" dirty="0"/>
              <a:t>моделирования внутренней структуры, поиск полезных ископаемых</a:t>
            </a:r>
          </a:p>
          <a:p>
            <a:pPr marL="285750" indent="-285750">
              <a:buFontTx/>
              <a:buChar char="-"/>
            </a:pPr>
            <a:r>
              <a:rPr lang="ru-RU" sz="1600" dirty="0"/>
              <a:t>Исследование </a:t>
            </a:r>
            <a:r>
              <a:rPr lang="ru-RU" sz="1600" dirty="0" err="1"/>
              <a:t>грав</a:t>
            </a:r>
            <a:r>
              <a:rPr lang="ru-RU" sz="1600" dirty="0"/>
              <a:t>. </a:t>
            </a:r>
            <a:r>
              <a:rPr lang="ru-RU" sz="1600" dirty="0">
                <a:solidFill>
                  <a:srgbClr val="00B050"/>
                </a:solidFill>
              </a:rPr>
              <a:t>поля планет солнечной системы</a:t>
            </a:r>
          </a:p>
          <a:p>
            <a:pPr marL="285750" indent="-285750">
              <a:buFontTx/>
              <a:buChar char="-"/>
            </a:pPr>
            <a:endParaRPr lang="en-US" sz="1600" dirty="0"/>
          </a:p>
          <a:p>
            <a:pPr marL="285750" indent="-285750">
              <a:buFont typeface="Arial" panose="020B0604020202020204" pitchFamily="34" charset="0"/>
              <a:buChar char="•"/>
            </a:pPr>
            <a:r>
              <a:rPr lang="ru-RU" sz="1600" b="1" dirty="0">
                <a:solidFill>
                  <a:srgbClr val="FF0000"/>
                </a:solidFill>
              </a:rPr>
              <a:t>Инерциальная навигация</a:t>
            </a:r>
          </a:p>
          <a:p>
            <a:pPr marL="285750" indent="-285750">
              <a:buFontTx/>
              <a:buChar char="-"/>
            </a:pPr>
            <a:r>
              <a:rPr lang="ru-RU" sz="1600" dirty="0"/>
              <a:t>Навигация </a:t>
            </a:r>
            <a:r>
              <a:rPr lang="ru-RU" sz="1600" dirty="0">
                <a:solidFill>
                  <a:srgbClr val="00B050"/>
                </a:solidFill>
              </a:rPr>
              <a:t>без доступа к </a:t>
            </a:r>
            <a:r>
              <a:rPr lang="en-US" sz="1600" dirty="0" err="1">
                <a:solidFill>
                  <a:srgbClr val="00B050"/>
                </a:solidFill>
              </a:rPr>
              <a:t>gps</a:t>
            </a:r>
            <a:endParaRPr lang="en-US" sz="1600" dirty="0">
              <a:solidFill>
                <a:srgbClr val="00B050"/>
              </a:solidFill>
            </a:endParaRPr>
          </a:p>
          <a:p>
            <a:pPr marL="285750" indent="-285750">
              <a:buFontTx/>
              <a:buChar char="-"/>
            </a:pPr>
            <a:r>
              <a:rPr lang="ru-RU" sz="1600" dirty="0"/>
              <a:t>Навигация </a:t>
            </a:r>
            <a:r>
              <a:rPr lang="ru-RU" sz="1600" dirty="0">
                <a:solidFill>
                  <a:srgbClr val="00B050"/>
                </a:solidFill>
              </a:rPr>
              <a:t>в дальнем космосе</a:t>
            </a:r>
          </a:p>
          <a:p>
            <a:endParaRPr lang="ru-RU" sz="1600" dirty="0"/>
          </a:p>
          <a:p>
            <a:pPr marL="285750" indent="-285750">
              <a:buFont typeface="Arial" panose="020B0604020202020204" pitchFamily="34" charset="0"/>
              <a:buChar char="•"/>
            </a:pPr>
            <a:r>
              <a:rPr lang="ru-RU" sz="1600" b="1" dirty="0">
                <a:solidFill>
                  <a:srgbClr val="FF0000"/>
                </a:solidFill>
              </a:rPr>
              <a:t>Фундаментальные прецизионные измерения</a:t>
            </a:r>
            <a:r>
              <a:rPr lang="en-US" sz="1600" dirty="0">
                <a:solidFill>
                  <a:srgbClr val="FF0000"/>
                </a:solidFill>
              </a:rPr>
              <a:t> </a:t>
            </a:r>
            <a:endParaRPr lang="ru-RU" sz="1600" dirty="0">
              <a:solidFill>
                <a:srgbClr val="FF0000"/>
              </a:solidFill>
            </a:endParaRPr>
          </a:p>
          <a:p>
            <a:pPr marL="285750" indent="-285750">
              <a:buFontTx/>
              <a:buChar char="-"/>
            </a:pPr>
            <a:r>
              <a:rPr lang="ru-RU" sz="1600" dirty="0"/>
              <a:t>проверка </a:t>
            </a:r>
            <a:r>
              <a:rPr lang="ru-RU" sz="1600" dirty="0">
                <a:solidFill>
                  <a:srgbClr val="00B050"/>
                </a:solidFill>
              </a:rPr>
              <a:t>принципа эквивалентности</a:t>
            </a:r>
          </a:p>
          <a:p>
            <a:pPr marL="285750" indent="-285750">
              <a:buFontTx/>
              <a:buChar char="-"/>
            </a:pPr>
            <a:r>
              <a:rPr lang="ru-RU" sz="1600" dirty="0"/>
              <a:t>Измерение </a:t>
            </a:r>
            <a:r>
              <a:rPr lang="ru-RU" sz="1600" dirty="0">
                <a:solidFill>
                  <a:srgbClr val="00B050"/>
                </a:solidFill>
              </a:rPr>
              <a:t>гравитационной постоянной</a:t>
            </a:r>
            <a:endParaRPr lang="en-US" sz="1600" dirty="0">
              <a:solidFill>
                <a:srgbClr val="00B050"/>
              </a:solidFill>
            </a:endParaRPr>
          </a:p>
          <a:p>
            <a:pPr marL="285750" indent="-285750">
              <a:buFontTx/>
              <a:buChar char="-"/>
            </a:pPr>
            <a:r>
              <a:rPr lang="ru-RU" sz="1600" dirty="0"/>
              <a:t>поиск </a:t>
            </a:r>
            <a:r>
              <a:rPr lang="ru-RU" sz="1600" dirty="0">
                <a:solidFill>
                  <a:srgbClr val="00B050"/>
                </a:solidFill>
              </a:rPr>
              <a:t>спин-гравитационного </a:t>
            </a:r>
            <a:r>
              <a:rPr lang="ru-RU" sz="1600" dirty="0"/>
              <a:t>взаимодействия</a:t>
            </a:r>
          </a:p>
          <a:p>
            <a:pPr marL="285750" indent="-285750">
              <a:buFontTx/>
              <a:buChar char="-"/>
            </a:pPr>
            <a:r>
              <a:rPr lang="ru-RU" sz="1600" dirty="0"/>
              <a:t>проверка принципов кв. мех </a:t>
            </a:r>
            <a:r>
              <a:rPr lang="ru-RU" sz="1600" dirty="0">
                <a:solidFill>
                  <a:srgbClr val="00B050"/>
                </a:solidFill>
              </a:rPr>
              <a:t>суперпозиции на макроскопических масштабах</a:t>
            </a:r>
          </a:p>
          <a:p>
            <a:pPr marL="285750" indent="-285750">
              <a:buFontTx/>
              <a:buChar char="-"/>
            </a:pPr>
            <a:r>
              <a:rPr lang="en-US" sz="1600" dirty="0">
                <a:solidFill>
                  <a:srgbClr val="00B050"/>
                </a:solidFill>
              </a:rPr>
              <a:t>sub10Gz</a:t>
            </a:r>
            <a:r>
              <a:rPr lang="en-US" sz="1600" dirty="0"/>
              <a:t> Gravity wave detection</a:t>
            </a:r>
            <a:endParaRPr lang="ru-RU" sz="1600" dirty="0"/>
          </a:p>
        </p:txBody>
      </p:sp>
      <p:pic>
        <p:nvPicPr>
          <p:cNvPr id="6" name="Рисунок 5">
            <a:extLst>
              <a:ext uri="{FF2B5EF4-FFF2-40B4-BE49-F238E27FC236}">
                <a16:creationId xmlns:a16="http://schemas.microsoft.com/office/drawing/2014/main" id="{C5664787-0DD5-B3AF-A413-1CD05F6072C7}"/>
              </a:ext>
            </a:extLst>
          </p:cNvPr>
          <p:cNvPicPr>
            <a:picLocks noChangeAspect="1"/>
          </p:cNvPicPr>
          <p:nvPr/>
        </p:nvPicPr>
        <p:blipFill>
          <a:blip r:embed="rId4"/>
          <a:stretch>
            <a:fillRect/>
          </a:stretch>
        </p:blipFill>
        <p:spPr>
          <a:xfrm>
            <a:off x="6770968" y="2735450"/>
            <a:ext cx="1995873" cy="1568091"/>
          </a:xfrm>
          <a:prstGeom prst="rect">
            <a:avLst/>
          </a:prstGeom>
        </p:spPr>
      </p:pic>
      <p:sp>
        <p:nvSpPr>
          <p:cNvPr id="7" name="TextBox 6">
            <a:extLst>
              <a:ext uri="{FF2B5EF4-FFF2-40B4-BE49-F238E27FC236}">
                <a16:creationId xmlns:a16="http://schemas.microsoft.com/office/drawing/2014/main" id="{5771E423-223A-7E6C-55F9-E0DA44597E4C}"/>
              </a:ext>
            </a:extLst>
          </p:cNvPr>
          <p:cNvSpPr txBox="1"/>
          <p:nvPr/>
        </p:nvSpPr>
        <p:spPr>
          <a:xfrm>
            <a:off x="6743989" y="2287686"/>
            <a:ext cx="2217347" cy="307777"/>
          </a:xfrm>
          <a:prstGeom prst="rect">
            <a:avLst/>
          </a:prstGeom>
          <a:noFill/>
        </p:spPr>
        <p:txBody>
          <a:bodyPr wrap="square" rtlCol="0">
            <a:spAutoFit/>
          </a:bodyPr>
          <a:lstStyle/>
          <a:p>
            <a:r>
              <a:rPr lang="en-US" sz="1400" b="1" dirty="0"/>
              <a:t>NASA Cold Atoms Lab. </a:t>
            </a:r>
            <a:r>
              <a:rPr lang="en-US" sz="1400" b="1" baseline="30000" dirty="0"/>
              <a:t>87</a:t>
            </a:r>
            <a:r>
              <a:rPr lang="en-US" sz="1400" b="1" dirty="0"/>
              <a:t>Rb</a:t>
            </a:r>
            <a:endParaRPr lang="ru-RU" sz="1400" b="1" dirty="0"/>
          </a:p>
        </p:txBody>
      </p:sp>
      <p:pic>
        <p:nvPicPr>
          <p:cNvPr id="8" name="Рисунок 7">
            <a:extLst>
              <a:ext uri="{FF2B5EF4-FFF2-40B4-BE49-F238E27FC236}">
                <a16:creationId xmlns:a16="http://schemas.microsoft.com/office/drawing/2014/main" id="{83E66E02-1A43-566D-1D9E-60DD36D3A2A6}"/>
              </a:ext>
            </a:extLst>
          </p:cNvPr>
          <p:cNvPicPr>
            <a:picLocks noChangeAspect="1"/>
          </p:cNvPicPr>
          <p:nvPr/>
        </p:nvPicPr>
        <p:blipFill>
          <a:blip r:embed="rId5" cstate="print"/>
          <a:stretch>
            <a:fillRect/>
          </a:stretch>
        </p:blipFill>
        <p:spPr>
          <a:xfrm>
            <a:off x="7145762" y="951532"/>
            <a:ext cx="1584176" cy="1416923"/>
          </a:xfrm>
          <a:prstGeom prst="rect">
            <a:avLst/>
          </a:prstGeom>
        </p:spPr>
      </p:pic>
      <p:sp>
        <p:nvSpPr>
          <p:cNvPr id="9" name="TextBox 8">
            <a:extLst>
              <a:ext uri="{FF2B5EF4-FFF2-40B4-BE49-F238E27FC236}">
                <a16:creationId xmlns:a16="http://schemas.microsoft.com/office/drawing/2014/main" id="{B562B31E-ECEA-3567-AAB3-2B6223B32FEA}"/>
              </a:ext>
            </a:extLst>
          </p:cNvPr>
          <p:cNvSpPr txBox="1"/>
          <p:nvPr/>
        </p:nvSpPr>
        <p:spPr>
          <a:xfrm>
            <a:off x="6948264" y="448073"/>
            <a:ext cx="652743" cy="646331"/>
          </a:xfrm>
          <a:prstGeom prst="rect">
            <a:avLst/>
          </a:prstGeom>
          <a:noFill/>
        </p:spPr>
        <p:txBody>
          <a:bodyPr wrap="none" rtlCol="0">
            <a:spAutoFit/>
          </a:bodyPr>
          <a:lstStyle/>
          <a:p>
            <a:r>
              <a:rPr lang="ru-RU" dirty="0"/>
              <a:t>МКС</a:t>
            </a:r>
          </a:p>
          <a:p>
            <a:r>
              <a:rPr lang="ru-RU" dirty="0"/>
              <a:t>2018</a:t>
            </a:r>
          </a:p>
        </p:txBody>
      </p:sp>
      <p:pic>
        <p:nvPicPr>
          <p:cNvPr id="10" name="Рисунок 9">
            <a:extLst>
              <a:ext uri="{FF2B5EF4-FFF2-40B4-BE49-F238E27FC236}">
                <a16:creationId xmlns:a16="http://schemas.microsoft.com/office/drawing/2014/main" id="{2C677C9C-7C09-525E-1B31-DE14667B7233}"/>
              </a:ext>
            </a:extLst>
          </p:cNvPr>
          <p:cNvPicPr>
            <a:picLocks noChangeAspect="1"/>
          </p:cNvPicPr>
          <p:nvPr/>
        </p:nvPicPr>
        <p:blipFill>
          <a:blip r:embed="rId6"/>
          <a:stretch>
            <a:fillRect/>
          </a:stretch>
        </p:blipFill>
        <p:spPr>
          <a:xfrm>
            <a:off x="343699" y="4635040"/>
            <a:ext cx="2598542" cy="1722179"/>
          </a:xfrm>
          <a:prstGeom prst="rect">
            <a:avLst/>
          </a:prstGeom>
        </p:spPr>
      </p:pic>
      <p:sp>
        <p:nvSpPr>
          <p:cNvPr id="11" name="TextBox 10">
            <a:extLst>
              <a:ext uri="{FF2B5EF4-FFF2-40B4-BE49-F238E27FC236}">
                <a16:creationId xmlns:a16="http://schemas.microsoft.com/office/drawing/2014/main" id="{54922373-51FA-247E-3AA5-E4606A309F13}"/>
              </a:ext>
            </a:extLst>
          </p:cNvPr>
          <p:cNvSpPr txBox="1"/>
          <p:nvPr/>
        </p:nvSpPr>
        <p:spPr>
          <a:xfrm>
            <a:off x="216553" y="6288038"/>
            <a:ext cx="3168352" cy="523220"/>
          </a:xfrm>
          <a:prstGeom prst="rect">
            <a:avLst/>
          </a:prstGeom>
          <a:noFill/>
        </p:spPr>
        <p:txBody>
          <a:bodyPr wrap="square" rtlCol="0">
            <a:spAutoFit/>
          </a:bodyPr>
          <a:lstStyle/>
          <a:p>
            <a:r>
              <a:rPr lang="en-US" sz="1400" dirty="0"/>
              <a:t>NASA </a:t>
            </a:r>
            <a:r>
              <a:rPr lang="en-US" sz="1400" b="0" i="0" dirty="0">
                <a:solidFill>
                  <a:srgbClr val="58585B"/>
                </a:solidFill>
                <a:effectLst/>
                <a:latin typeface="Public Sans Web"/>
              </a:rPr>
              <a:t>space-based gravity wave detector based on Atom Interferometers </a:t>
            </a:r>
            <a:endParaRPr lang="ru-RU" sz="1400" dirty="0"/>
          </a:p>
        </p:txBody>
      </p:sp>
      <p:pic>
        <p:nvPicPr>
          <p:cNvPr id="12" name="Рисунок 11">
            <a:extLst>
              <a:ext uri="{FF2B5EF4-FFF2-40B4-BE49-F238E27FC236}">
                <a16:creationId xmlns:a16="http://schemas.microsoft.com/office/drawing/2014/main" id="{29480190-AEBD-16FC-C169-2B6AF0013791}"/>
              </a:ext>
            </a:extLst>
          </p:cNvPr>
          <p:cNvPicPr>
            <a:picLocks noChangeAspect="1"/>
          </p:cNvPicPr>
          <p:nvPr/>
        </p:nvPicPr>
        <p:blipFill rotWithShape="1">
          <a:blip r:embed="rId7"/>
          <a:srcRect b="7263"/>
          <a:stretch/>
        </p:blipFill>
        <p:spPr>
          <a:xfrm>
            <a:off x="3328710" y="4516299"/>
            <a:ext cx="2523302" cy="1903926"/>
          </a:xfrm>
          <a:prstGeom prst="rect">
            <a:avLst/>
          </a:prstGeom>
        </p:spPr>
      </p:pic>
      <p:sp>
        <p:nvSpPr>
          <p:cNvPr id="13" name="TextBox 12">
            <a:extLst>
              <a:ext uri="{FF2B5EF4-FFF2-40B4-BE49-F238E27FC236}">
                <a16:creationId xmlns:a16="http://schemas.microsoft.com/office/drawing/2014/main" id="{04631008-427C-C5BC-D31B-F24F9D6964B0}"/>
              </a:ext>
            </a:extLst>
          </p:cNvPr>
          <p:cNvSpPr txBox="1"/>
          <p:nvPr/>
        </p:nvSpPr>
        <p:spPr>
          <a:xfrm>
            <a:off x="3229883" y="6420225"/>
            <a:ext cx="2777152" cy="430887"/>
          </a:xfrm>
          <a:prstGeom prst="rect">
            <a:avLst/>
          </a:prstGeom>
          <a:noFill/>
        </p:spPr>
        <p:txBody>
          <a:bodyPr wrap="square">
            <a:spAutoFit/>
          </a:bodyPr>
          <a:lstStyle/>
          <a:p>
            <a:r>
              <a:rPr lang="en-US" sz="1100" b="0" i="0" u="none" strike="noStrike" baseline="0" dirty="0">
                <a:latin typeface="CMBX12"/>
              </a:rPr>
              <a:t>Long-baseline Atom Interferometer Gravitation Antenna  </a:t>
            </a:r>
            <a:r>
              <a:rPr lang="en-US" sz="1100" b="0" i="0" u="none" strike="noStrike" baseline="0" dirty="0">
                <a:solidFill>
                  <a:srgbClr val="808080"/>
                </a:solidFill>
                <a:latin typeface="Times New Roman" panose="02020603050405020304" pitchFamily="18" charset="0"/>
              </a:rPr>
              <a:t>arXiv:1903.09288v4</a:t>
            </a:r>
            <a:endParaRPr lang="ru-RU" sz="1100" dirty="0"/>
          </a:p>
        </p:txBody>
      </p:sp>
      <p:sp>
        <p:nvSpPr>
          <p:cNvPr id="3" name="Прямоугольник 2">
            <a:extLst>
              <a:ext uri="{FF2B5EF4-FFF2-40B4-BE49-F238E27FC236}">
                <a16:creationId xmlns:a16="http://schemas.microsoft.com/office/drawing/2014/main" id="{888317DE-3F23-4497-B985-4CDBE0B873B6}"/>
              </a:ext>
            </a:extLst>
          </p:cNvPr>
          <p:cNvSpPr/>
          <p:nvPr/>
        </p:nvSpPr>
        <p:spPr>
          <a:xfrm>
            <a:off x="4491403" y="4287367"/>
            <a:ext cx="1385316" cy="369332"/>
          </a:xfrm>
          <a:prstGeom prst="rect">
            <a:avLst/>
          </a:prstGeom>
        </p:spPr>
        <p:txBody>
          <a:bodyPr wrap="none">
            <a:spAutoFit/>
          </a:bodyPr>
          <a:lstStyle/>
          <a:p>
            <a:r>
              <a:rPr lang="en-US" b="1" dirty="0">
                <a:solidFill>
                  <a:schemeClr val="accent1"/>
                </a:solidFill>
              </a:rPr>
              <a:t>APM</a:t>
            </a:r>
            <a:r>
              <a:rPr lang="ru-RU" b="1" dirty="0">
                <a:solidFill>
                  <a:schemeClr val="accent1"/>
                </a:solidFill>
              </a:rPr>
              <a:t> (</a:t>
            </a:r>
            <a:r>
              <a:rPr lang="en-US" b="1" dirty="0">
                <a:solidFill>
                  <a:schemeClr val="accent1"/>
                </a:solidFill>
              </a:rPr>
              <a:t>China</a:t>
            </a:r>
            <a:r>
              <a:rPr lang="ru-RU" b="1" dirty="0">
                <a:solidFill>
                  <a:schemeClr val="accent1"/>
                </a:solidFill>
              </a:rPr>
              <a:t>)</a:t>
            </a:r>
          </a:p>
        </p:txBody>
      </p:sp>
      <p:pic>
        <p:nvPicPr>
          <p:cNvPr id="5" name="Рисунок 4">
            <a:extLst>
              <a:ext uri="{FF2B5EF4-FFF2-40B4-BE49-F238E27FC236}">
                <a16:creationId xmlns:a16="http://schemas.microsoft.com/office/drawing/2014/main" id="{DABD81E7-2893-530B-6BCE-A6FE561B941F}"/>
              </a:ext>
            </a:extLst>
          </p:cNvPr>
          <p:cNvPicPr>
            <a:picLocks noChangeAspect="1"/>
          </p:cNvPicPr>
          <p:nvPr/>
        </p:nvPicPr>
        <p:blipFill>
          <a:blip r:embed="rId8" cstate="print"/>
          <a:stretch>
            <a:fillRect/>
          </a:stretch>
        </p:blipFill>
        <p:spPr>
          <a:xfrm>
            <a:off x="8063127" y="2514693"/>
            <a:ext cx="883706" cy="781063"/>
          </a:xfrm>
          <a:prstGeom prst="rect">
            <a:avLst/>
          </a:prstGeom>
        </p:spPr>
      </p:pic>
    </p:spTree>
    <p:extLst>
      <p:ext uri="{BB962C8B-B14F-4D97-AF65-F5344CB8AC3E}">
        <p14:creationId xmlns:p14="http://schemas.microsoft.com/office/powerpoint/2010/main" val="2615463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4AEE1F95-9FDF-48C6-ACBF-8ABFE0A89B81}"/>
              </a:ext>
            </a:extLst>
          </p:cNvPr>
          <p:cNvPicPr>
            <a:picLocks noChangeAspect="1"/>
          </p:cNvPicPr>
          <p:nvPr/>
        </p:nvPicPr>
        <p:blipFill>
          <a:blip r:embed="rId4"/>
          <a:stretch>
            <a:fillRect/>
          </a:stretch>
        </p:blipFill>
        <p:spPr>
          <a:xfrm>
            <a:off x="4815587" y="639800"/>
            <a:ext cx="3542467" cy="2213136"/>
          </a:xfrm>
          <a:prstGeom prst="rect">
            <a:avLst/>
          </a:prstGeom>
        </p:spPr>
      </p:pic>
      <p:sp>
        <p:nvSpPr>
          <p:cNvPr id="2" name="Заголовок 1">
            <a:extLst>
              <a:ext uri="{FF2B5EF4-FFF2-40B4-BE49-F238E27FC236}">
                <a16:creationId xmlns:a16="http://schemas.microsoft.com/office/drawing/2014/main" id="{B5407B05-2584-4DB2-A9D2-1A671CB4AA33}"/>
              </a:ext>
            </a:extLst>
          </p:cNvPr>
          <p:cNvSpPr>
            <a:spLocks noGrp="1"/>
          </p:cNvSpPr>
          <p:nvPr>
            <p:ph type="title"/>
          </p:nvPr>
        </p:nvSpPr>
        <p:spPr>
          <a:xfrm>
            <a:off x="111189" y="46502"/>
            <a:ext cx="9069323" cy="552978"/>
          </a:xfrm>
        </p:spPr>
        <p:txBody>
          <a:bodyPr>
            <a:normAutofit/>
          </a:bodyPr>
          <a:lstStyle/>
          <a:p>
            <a:r>
              <a:rPr lang="ru-RU" sz="2400" b="1" dirty="0">
                <a:solidFill>
                  <a:srgbClr val="002060"/>
                </a:solidFill>
                <a:latin typeface="Times New Roman" pitchFamily="18" charset="0"/>
                <a:cs typeface="Times New Roman" pitchFamily="18" charset="0"/>
              </a:rPr>
              <a:t>Основные направления исследований  в ИЛФ СО РАН</a:t>
            </a:r>
          </a:p>
        </p:txBody>
      </p:sp>
      <p:sp>
        <p:nvSpPr>
          <p:cNvPr id="5" name="TextBox 4">
            <a:extLst>
              <a:ext uri="{FF2B5EF4-FFF2-40B4-BE49-F238E27FC236}">
                <a16:creationId xmlns:a16="http://schemas.microsoft.com/office/drawing/2014/main" id="{D2897151-45DB-41A9-85D8-F4C1218EE28B}"/>
              </a:ext>
            </a:extLst>
          </p:cNvPr>
          <p:cNvSpPr txBox="1"/>
          <p:nvPr/>
        </p:nvSpPr>
        <p:spPr>
          <a:xfrm>
            <a:off x="271893" y="647444"/>
            <a:ext cx="4608512" cy="5570756"/>
          </a:xfrm>
          <a:prstGeom prst="rect">
            <a:avLst/>
          </a:prstGeom>
          <a:noFill/>
        </p:spPr>
        <p:txBody>
          <a:bodyPr wrap="square" rtlCol="0">
            <a:spAutoFit/>
          </a:bodyPr>
          <a:lstStyle/>
          <a:p>
            <a:r>
              <a:rPr lang="ru-RU" sz="2000" dirty="0">
                <a:solidFill>
                  <a:schemeClr val="bg2">
                    <a:lumMod val="25000"/>
                  </a:schemeClr>
                </a:solidFill>
                <a:latin typeface="Times New Roman" pitchFamily="18" charset="0"/>
                <a:cs typeface="Times New Roman" pitchFamily="18" charset="0"/>
              </a:rPr>
              <a:t>Физика экстремальных световых полей</a:t>
            </a:r>
          </a:p>
          <a:p>
            <a:endParaRPr lang="ru-RU" sz="2000" dirty="0">
              <a:solidFill>
                <a:schemeClr val="bg2">
                  <a:lumMod val="25000"/>
                </a:schemeClr>
              </a:solidFill>
              <a:latin typeface="Times New Roman" pitchFamily="18" charset="0"/>
              <a:cs typeface="Times New Roman" pitchFamily="18" charset="0"/>
            </a:endParaRPr>
          </a:p>
          <a:p>
            <a:r>
              <a:rPr lang="ru-RU" sz="2000" dirty="0" err="1">
                <a:solidFill>
                  <a:schemeClr val="bg2">
                    <a:lumMod val="25000"/>
                  </a:schemeClr>
                </a:solidFill>
                <a:latin typeface="Times New Roman" pitchFamily="18" charset="0"/>
                <a:cs typeface="Times New Roman" pitchFamily="18" charset="0"/>
              </a:rPr>
              <a:t>Лазерно</a:t>
            </a:r>
            <a:r>
              <a:rPr lang="ru-RU" sz="2000" dirty="0">
                <a:solidFill>
                  <a:schemeClr val="bg2">
                    <a:lumMod val="25000"/>
                  </a:schemeClr>
                </a:solidFill>
                <a:latin typeface="Times New Roman" pitchFamily="18" charset="0"/>
                <a:cs typeface="Times New Roman" pitchFamily="18" charset="0"/>
              </a:rPr>
              <a:t>–плазменные методы для прикладных исследований и моделирований астрофизических процессов</a:t>
            </a:r>
          </a:p>
          <a:p>
            <a:endParaRPr lang="ru-RU" sz="2000" dirty="0">
              <a:solidFill>
                <a:schemeClr val="bg2">
                  <a:lumMod val="25000"/>
                </a:schemeClr>
              </a:solidFill>
              <a:latin typeface="Times New Roman" pitchFamily="18" charset="0"/>
              <a:cs typeface="Times New Roman" pitchFamily="18" charset="0"/>
            </a:endParaRPr>
          </a:p>
          <a:p>
            <a:endParaRPr lang="ru-RU" sz="2000" dirty="0">
              <a:solidFill>
                <a:schemeClr val="bg2">
                  <a:lumMod val="25000"/>
                </a:schemeClr>
              </a:solidFill>
              <a:latin typeface="Times New Roman" pitchFamily="18" charset="0"/>
              <a:cs typeface="Times New Roman" pitchFamily="18" charset="0"/>
            </a:endParaRPr>
          </a:p>
          <a:p>
            <a:endParaRPr lang="ru-RU" sz="2000" dirty="0">
              <a:solidFill>
                <a:schemeClr val="bg2">
                  <a:lumMod val="25000"/>
                </a:schemeClr>
              </a:solidFill>
              <a:latin typeface="Times New Roman" pitchFamily="18" charset="0"/>
              <a:cs typeface="Times New Roman" pitchFamily="18" charset="0"/>
            </a:endParaRPr>
          </a:p>
          <a:p>
            <a:r>
              <a:rPr lang="ru-RU" sz="2000" dirty="0">
                <a:solidFill>
                  <a:schemeClr val="bg2">
                    <a:lumMod val="25000"/>
                  </a:schemeClr>
                </a:solidFill>
                <a:latin typeface="Times New Roman" pitchFamily="18" charset="0"/>
                <a:cs typeface="Times New Roman" pitchFamily="18" charset="0"/>
              </a:rPr>
              <a:t>Лазерные технологии для применений в медицине</a:t>
            </a:r>
          </a:p>
          <a:p>
            <a:endParaRPr lang="ru-RU" sz="2000" dirty="0">
              <a:solidFill>
                <a:schemeClr val="bg2">
                  <a:lumMod val="25000"/>
                </a:schemeClr>
              </a:solidFill>
              <a:latin typeface="Times New Roman" pitchFamily="18" charset="0"/>
              <a:cs typeface="Times New Roman" pitchFamily="18" charset="0"/>
            </a:endParaRPr>
          </a:p>
          <a:p>
            <a:endParaRPr lang="ru-RU" sz="2000" dirty="0">
              <a:solidFill>
                <a:schemeClr val="bg2">
                  <a:lumMod val="25000"/>
                </a:schemeClr>
              </a:solidFill>
              <a:latin typeface="Times New Roman" pitchFamily="18" charset="0"/>
              <a:cs typeface="Times New Roman" pitchFamily="18" charset="0"/>
            </a:endParaRPr>
          </a:p>
          <a:p>
            <a:endParaRPr lang="ru-RU" sz="2000" dirty="0">
              <a:solidFill>
                <a:schemeClr val="bg2">
                  <a:lumMod val="25000"/>
                </a:schemeClr>
              </a:solidFill>
              <a:latin typeface="Times New Roman" pitchFamily="18" charset="0"/>
              <a:cs typeface="Times New Roman" pitchFamily="18" charset="0"/>
            </a:endParaRPr>
          </a:p>
          <a:p>
            <a:endParaRPr lang="ru-RU" sz="2000" dirty="0">
              <a:solidFill>
                <a:schemeClr val="bg2">
                  <a:lumMod val="25000"/>
                </a:schemeClr>
              </a:solidFill>
              <a:latin typeface="Times New Roman" pitchFamily="18" charset="0"/>
              <a:cs typeface="Times New Roman" pitchFamily="18" charset="0"/>
            </a:endParaRPr>
          </a:p>
          <a:p>
            <a:r>
              <a:rPr lang="ru-RU" sz="2000" b="1" dirty="0">
                <a:solidFill>
                  <a:srgbClr val="7030A0"/>
                </a:solidFill>
                <a:latin typeface="Times New Roman" pitchFamily="18" charset="0"/>
                <a:cs typeface="Times New Roman" pitchFamily="18" charset="0"/>
              </a:rPr>
              <a:t>Прецизионная квантовая метрология</a:t>
            </a:r>
          </a:p>
          <a:p>
            <a:endParaRPr lang="ru-RU" dirty="0">
              <a:latin typeface="Times New Roman" pitchFamily="18" charset="0"/>
              <a:cs typeface="Times New Roman" pitchFamily="18" charset="0"/>
            </a:endParaRPr>
          </a:p>
          <a:p>
            <a:endParaRPr lang="ru-RU" dirty="0"/>
          </a:p>
        </p:txBody>
      </p:sp>
      <p:pic>
        <p:nvPicPr>
          <p:cNvPr id="9" name="Рисунок 8">
            <a:extLst>
              <a:ext uri="{FF2B5EF4-FFF2-40B4-BE49-F238E27FC236}">
                <a16:creationId xmlns:a16="http://schemas.microsoft.com/office/drawing/2014/main" id="{61A89E67-8E5C-4A4E-B81A-F8755DB8E153}"/>
              </a:ext>
            </a:extLst>
          </p:cNvPr>
          <p:cNvPicPr>
            <a:picLocks noChangeAspect="1"/>
          </p:cNvPicPr>
          <p:nvPr/>
        </p:nvPicPr>
        <p:blipFill rotWithShape="1">
          <a:blip r:embed="rId5"/>
          <a:srcRect t="26700"/>
          <a:stretch/>
        </p:blipFill>
        <p:spPr>
          <a:xfrm>
            <a:off x="7507660" y="979649"/>
            <a:ext cx="1393521" cy="828546"/>
          </a:xfrm>
          <a:prstGeom prst="rect">
            <a:avLst/>
          </a:prstGeom>
        </p:spPr>
      </p:pic>
      <p:sp>
        <p:nvSpPr>
          <p:cNvPr id="11" name="Прямоугольник 10">
            <a:extLst>
              <a:ext uri="{FF2B5EF4-FFF2-40B4-BE49-F238E27FC236}">
                <a16:creationId xmlns:a16="http://schemas.microsoft.com/office/drawing/2014/main" id="{9EAD5647-D81A-4373-82A9-21F90C6D6002}"/>
              </a:ext>
            </a:extLst>
          </p:cNvPr>
          <p:cNvSpPr/>
          <p:nvPr/>
        </p:nvSpPr>
        <p:spPr>
          <a:xfrm>
            <a:off x="5018748" y="2799386"/>
            <a:ext cx="3628741" cy="523220"/>
          </a:xfrm>
          <a:prstGeom prst="rect">
            <a:avLst/>
          </a:prstGeom>
        </p:spPr>
        <p:txBody>
          <a:bodyPr wrap="square">
            <a:spAutoFit/>
          </a:bodyPr>
          <a:lstStyle/>
          <a:p>
            <a:pPr>
              <a:spcBef>
                <a:spcPct val="50000"/>
              </a:spcBef>
            </a:pPr>
            <a:r>
              <a:rPr lang="ru-RU" altLang="ru-RU" sz="1400" b="1" dirty="0">
                <a:solidFill>
                  <a:srgbClr val="00B050"/>
                </a:solidFill>
              </a:rPr>
              <a:t>ИЛФ СО РАН:</a:t>
            </a:r>
            <a:r>
              <a:rPr lang="ru-RU" altLang="ru-RU" sz="1400" dirty="0">
                <a:solidFill>
                  <a:schemeClr val="accent6">
                    <a:lumMod val="75000"/>
                  </a:schemeClr>
                </a:solidFill>
              </a:rPr>
              <a:t> В режиме когерентного сложения достигнуты рекордные результаты </a:t>
            </a:r>
          </a:p>
        </p:txBody>
      </p:sp>
      <p:pic>
        <p:nvPicPr>
          <p:cNvPr id="16" name="Рисунок 15">
            <a:extLst>
              <a:ext uri="{FF2B5EF4-FFF2-40B4-BE49-F238E27FC236}">
                <a16:creationId xmlns:a16="http://schemas.microsoft.com/office/drawing/2014/main" id="{FDFF7627-4B00-4CD6-91B0-1766D32D31BC}"/>
              </a:ext>
            </a:extLst>
          </p:cNvPr>
          <p:cNvPicPr>
            <a:picLocks noChangeAspect="1"/>
          </p:cNvPicPr>
          <p:nvPr/>
        </p:nvPicPr>
        <p:blipFill>
          <a:blip r:embed="rId6"/>
          <a:stretch>
            <a:fillRect/>
          </a:stretch>
        </p:blipFill>
        <p:spPr>
          <a:xfrm>
            <a:off x="1444134" y="2247735"/>
            <a:ext cx="3248478" cy="1181265"/>
          </a:xfrm>
          <a:prstGeom prst="ellipse">
            <a:avLst/>
          </a:prstGeom>
          <a:ln>
            <a:gradFill>
              <a:gsLst>
                <a:gs pos="18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50800"/>
          </a:effectLst>
        </p:spPr>
      </p:pic>
      <p:pic>
        <p:nvPicPr>
          <p:cNvPr id="18" name="Рисунок 17">
            <a:extLst>
              <a:ext uri="{FF2B5EF4-FFF2-40B4-BE49-F238E27FC236}">
                <a16:creationId xmlns:a16="http://schemas.microsoft.com/office/drawing/2014/main" id="{AD18C3FC-EDF6-4234-BEBD-B08E97690950}"/>
              </a:ext>
            </a:extLst>
          </p:cNvPr>
          <p:cNvPicPr>
            <a:picLocks noChangeAspect="1"/>
          </p:cNvPicPr>
          <p:nvPr/>
        </p:nvPicPr>
        <p:blipFill>
          <a:blip r:embed="rId7"/>
          <a:stretch>
            <a:fillRect/>
          </a:stretch>
        </p:blipFill>
        <p:spPr>
          <a:xfrm>
            <a:off x="2355272" y="3881863"/>
            <a:ext cx="2348188" cy="1396965"/>
          </a:xfrm>
          <a:prstGeom prst="rect">
            <a:avLst/>
          </a:prstGeom>
          <a:effectLst>
            <a:softEdge rad="203200"/>
          </a:effectLst>
        </p:spPr>
      </p:pic>
      <p:sp>
        <p:nvSpPr>
          <p:cNvPr id="19" name="Прямоугольник: скругленные углы 18">
            <a:extLst>
              <a:ext uri="{FF2B5EF4-FFF2-40B4-BE49-F238E27FC236}">
                <a16:creationId xmlns:a16="http://schemas.microsoft.com/office/drawing/2014/main" id="{6767F942-670D-43BB-9328-FBB6678FBCB4}"/>
              </a:ext>
            </a:extLst>
          </p:cNvPr>
          <p:cNvSpPr/>
          <p:nvPr/>
        </p:nvSpPr>
        <p:spPr>
          <a:xfrm>
            <a:off x="4900778" y="692696"/>
            <a:ext cx="4036147" cy="2736304"/>
          </a:xfrm>
          <a:prstGeom prst="roundRect">
            <a:avLst>
              <a:gd name="adj" fmla="val 10798"/>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право 19">
            <a:extLst>
              <a:ext uri="{FF2B5EF4-FFF2-40B4-BE49-F238E27FC236}">
                <a16:creationId xmlns:a16="http://schemas.microsoft.com/office/drawing/2014/main" id="{9E93A31C-1733-4B2B-AB48-596B7834B2C9}"/>
              </a:ext>
            </a:extLst>
          </p:cNvPr>
          <p:cNvSpPr/>
          <p:nvPr/>
        </p:nvSpPr>
        <p:spPr>
          <a:xfrm>
            <a:off x="4730792" y="692696"/>
            <a:ext cx="516797" cy="469498"/>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a:extLst>
              <a:ext uri="{FF2B5EF4-FFF2-40B4-BE49-F238E27FC236}">
                <a16:creationId xmlns:a16="http://schemas.microsoft.com/office/drawing/2014/main" id="{F7C9B5D8-616F-4C52-9F78-F97EBBA2551B}"/>
              </a:ext>
            </a:extLst>
          </p:cNvPr>
          <p:cNvSpPr txBox="1"/>
          <p:nvPr/>
        </p:nvSpPr>
        <p:spPr>
          <a:xfrm>
            <a:off x="280311" y="4125527"/>
            <a:ext cx="2380075" cy="738664"/>
          </a:xfrm>
          <a:prstGeom prst="rect">
            <a:avLst/>
          </a:prstGeom>
          <a:noFill/>
        </p:spPr>
        <p:txBody>
          <a:bodyPr wrap="none" rtlCol="0">
            <a:spAutoFit/>
          </a:bodyPr>
          <a:lstStyle/>
          <a:p>
            <a:r>
              <a:rPr lang="ru-RU" sz="1400" b="1" dirty="0">
                <a:solidFill>
                  <a:srgbClr val="00B050"/>
                </a:solidFill>
              </a:rPr>
              <a:t>МНТК </a:t>
            </a:r>
            <a:r>
              <a:rPr lang="ru-RU" sz="1400" b="1" dirty="0" err="1">
                <a:solidFill>
                  <a:srgbClr val="00B050"/>
                </a:solidFill>
              </a:rPr>
              <a:t>микрохурургии</a:t>
            </a:r>
            <a:r>
              <a:rPr lang="ru-RU" sz="1400" b="1" dirty="0">
                <a:solidFill>
                  <a:srgbClr val="00B050"/>
                </a:solidFill>
              </a:rPr>
              <a:t> глаза </a:t>
            </a:r>
          </a:p>
          <a:p>
            <a:r>
              <a:rPr lang="ru-RU" sz="1400" b="1" dirty="0">
                <a:solidFill>
                  <a:srgbClr val="00B050"/>
                </a:solidFill>
              </a:rPr>
              <a:t>(</a:t>
            </a:r>
            <a:r>
              <a:rPr lang="ru-RU" sz="1400" b="1" dirty="0">
                <a:solidFill>
                  <a:srgbClr val="0070C0"/>
                </a:solidFill>
              </a:rPr>
              <a:t>лечение глаукомы,</a:t>
            </a:r>
          </a:p>
          <a:p>
            <a:r>
              <a:rPr lang="ru-RU" sz="1400" b="1" dirty="0">
                <a:solidFill>
                  <a:srgbClr val="0070C0"/>
                </a:solidFill>
              </a:rPr>
              <a:t> </a:t>
            </a:r>
            <a:r>
              <a:rPr lang="ru-RU" sz="1400" b="1" dirty="0" err="1">
                <a:solidFill>
                  <a:srgbClr val="0070C0"/>
                </a:solidFill>
              </a:rPr>
              <a:t>офтальмогерписа</a:t>
            </a:r>
            <a:r>
              <a:rPr lang="ru-RU" sz="1400" b="1" dirty="0">
                <a:solidFill>
                  <a:srgbClr val="00B050"/>
                </a:solidFill>
              </a:rPr>
              <a:t>)</a:t>
            </a:r>
          </a:p>
        </p:txBody>
      </p:sp>
      <p:pic>
        <p:nvPicPr>
          <p:cNvPr id="22" name="Рисунок 21">
            <a:extLst>
              <a:ext uri="{FF2B5EF4-FFF2-40B4-BE49-F238E27FC236}">
                <a16:creationId xmlns:a16="http://schemas.microsoft.com/office/drawing/2014/main" id="{66D116ED-F223-4300-9062-64967F9E1934}"/>
              </a:ext>
            </a:extLst>
          </p:cNvPr>
          <p:cNvPicPr>
            <a:picLocks noChangeAspect="1"/>
          </p:cNvPicPr>
          <p:nvPr/>
        </p:nvPicPr>
        <p:blipFill>
          <a:blip r:embed="rId8" cstate="print"/>
          <a:stretch>
            <a:fillRect/>
          </a:stretch>
        </p:blipFill>
        <p:spPr>
          <a:xfrm>
            <a:off x="1979712" y="5492870"/>
            <a:ext cx="2158470" cy="1318628"/>
          </a:xfrm>
          <a:prstGeom prst="ellipse">
            <a:avLst/>
          </a:prstGeom>
          <a:ln>
            <a:noFill/>
          </a:ln>
          <a:effectLst>
            <a:softEdge rad="50800"/>
          </a:effectLst>
        </p:spPr>
      </p:pic>
      <p:graphicFrame>
        <p:nvGraphicFramePr>
          <p:cNvPr id="24" name="Объект 23">
            <a:extLst>
              <a:ext uri="{FF2B5EF4-FFF2-40B4-BE49-F238E27FC236}">
                <a16:creationId xmlns:a16="http://schemas.microsoft.com/office/drawing/2014/main" id="{67786769-4324-4137-A814-00E6115779EA}"/>
              </a:ext>
            </a:extLst>
          </p:cNvPr>
          <p:cNvGraphicFramePr>
            <a:graphicFrameLocks noChangeAspect="1"/>
          </p:cNvGraphicFramePr>
          <p:nvPr>
            <p:extLst>
              <p:ext uri="{D42A27DB-BD31-4B8C-83A1-F6EECF244321}">
                <p14:modId xmlns:p14="http://schemas.microsoft.com/office/powerpoint/2010/main" val="1688174984"/>
              </p:ext>
            </p:extLst>
          </p:nvPr>
        </p:nvGraphicFramePr>
        <p:xfrm>
          <a:off x="95683" y="786091"/>
          <a:ext cx="153987" cy="160337"/>
        </p:xfrm>
        <a:graphic>
          <a:graphicData uri="http://schemas.openxmlformats.org/presentationml/2006/ole">
            <mc:AlternateContent xmlns:mc="http://schemas.openxmlformats.org/markup-compatibility/2006">
              <mc:Choice xmlns:v="urn:schemas-microsoft-com:vml" Requires="v">
                <p:oleObj spid="_x0000_s1478" name="CorelDRAW" r:id="rId9" imgW="154615" imgH="161081" progId="CorelDraw.Graphic.20">
                  <p:embed/>
                </p:oleObj>
              </mc:Choice>
              <mc:Fallback>
                <p:oleObj name="CorelDRAW" r:id="rId9" imgW="154615" imgH="161081" progId="CorelDraw.Graphic.20">
                  <p:embed/>
                  <p:pic>
                    <p:nvPicPr>
                      <p:cNvPr id="0" name=""/>
                      <p:cNvPicPr/>
                      <p:nvPr/>
                    </p:nvPicPr>
                    <p:blipFill>
                      <a:blip r:embed="rId10"/>
                      <a:stretch>
                        <a:fillRect/>
                      </a:stretch>
                    </p:blipFill>
                    <p:spPr>
                      <a:xfrm>
                        <a:off x="95683" y="786091"/>
                        <a:ext cx="153987" cy="160337"/>
                      </a:xfrm>
                      <a:prstGeom prst="rect">
                        <a:avLst/>
                      </a:prstGeom>
                    </p:spPr>
                  </p:pic>
                </p:oleObj>
              </mc:Fallback>
            </mc:AlternateContent>
          </a:graphicData>
        </a:graphic>
      </p:graphicFrame>
      <p:graphicFrame>
        <p:nvGraphicFramePr>
          <p:cNvPr id="26" name="Объект 25">
            <a:extLst>
              <a:ext uri="{FF2B5EF4-FFF2-40B4-BE49-F238E27FC236}">
                <a16:creationId xmlns:a16="http://schemas.microsoft.com/office/drawing/2014/main" id="{C85DC7EF-331D-48AC-92E7-9E68A5E0EDDD}"/>
              </a:ext>
            </a:extLst>
          </p:cNvPr>
          <p:cNvGraphicFramePr>
            <a:graphicFrameLocks noChangeAspect="1"/>
          </p:cNvGraphicFramePr>
          <p:nvPr>
            <p:extLst>
              <p:ext uri="{D42A27DB-BD31-4B8C-83A1-F6EECF244321}">
                <p14:modId xmlns:p14="http://schemas.microsoft.com/office/powerpoint/2010/main" val="3574185114"/>
              </p:ext>
            </p:extLst>
          </p:nvPr>
        </p:nvGraphicFramePr>
        <p:xfrm>
          <a:off x="97533" y="1393922"/>
          <a:ext cx="153987" cy="160337"/>
        </p:xfrm>
        <a:graphic>
          <a:graphicData uri="http://schemas.openxmlformats.org/presentationml/2006/ole">
            <mc:AlternateContent xmlns:mc="http://schemas.openxmlformats.org/markup-compatibility/2006">
              <mc:Choice xmlns:v="urn:schemas-microsoft-com:vml" Requires="v">
                <p:oleObj spid="_x0000_s1479" name="CorelDRAW" r:id="rId11" imgW="154615" imgH="161081" progId="CorelDraw.Graphic.20">
                  <p:embed/>
                </p:oleObj>
              </mc:Choice>
              <mc:Fallback>
                <p:oleObj name="CorelDRAW" r:id="rId11" imgW="154615" imgH="161081" progId="CorelDraw.Graphic.20">
                  <p:embed/>
                  <p:pic>
                    <p:nvPicPr>
                      <p:cNvPr id="0" name=""/>
                      <p:cNvPicPr/>
                      <p:nvPr/>
                    </p:nvPicPr>
                    <p:blipFill>
                      <a:blip r:embed="rId10"/>
                      <a:stretch>
                        <a:fillRect/>
                      </a:stretch>
                    </p:blipFill>
                    <p:spPr>
                      <a:xfrm>
                        <a:off x="97533" y="1393922"/>
                        <a:ext cx="153987" cy="160337"/>
                      </a:xfrm>
                      <a:prstGeom prst="rect">
                        <a:avLst/>
                      </a:prstGeom>
                    </p:spPr>
                  </p:pic>
                </p:oleObj>
              </mc:Fallback>
            </mc:AlternateContent>
          </a:graphicData>
        </a:graphic>
      </p:graphicFrame>
      <p:graphicFrame>
        <p:nvGraphicFramePr>
          <p:cNvPr id="28" name="Объект 27">
            <a:extLst>
              <a:ext uri="{FF2B5EF4-FFF2-40B4-BE49-F238E27FC236}">
                <a16:creationId xmlns:a16="http://schemas.microsoft.com/office/drawing/2014/main" id="{FF466C62-68C6-4923-996E-BA11529E149C}"/>
              </a:ext>
            </a:extLst>
          </p:cNvPr>
          <p:cNvGraphicFramePr>
            <a:graphicFrameLocks noChangeAspect="1"/>
          </p:cNvGraphicFramePr>
          <p:nvPr>
            <p:extLst>
              <p:ext uri="{D42A27DB-BD31-4B8C-83A1-F6EECF244321}">
                <p14:modId xmlns:p14="http://schemas.microsoft.com/office/powerpoint/2010/main" val="2135601954"/>
              </p:ext>
            </p:extLst>
          </p:nvPr>
        </p:nvGraphicFramePr>
        <p:xfrm>
          <a:off x="111190" y="3488271"/>
          <a:ext cx="153987" cy="160337"/>
        </p:xfrm>
        <a:graphic>
          <a:graphicData uri="http://schemas.openxmlformats.org/presentationml/2006/ole">
            <mc:AlternateContent xmlns:mc="http://schemas.openxmlformats.org/markup-compatibility/2006">
              <mc:Choice xmlns:v="urn:schemas-microsoft-com:vml" Requires="v">
                <p:oleObj spid="_x0000_s1480" name="CorelDRAW" r:id="rId12" imgW="154615" imgH="161081" progId="CorelDraw.Graphic.20">
                  <p:embed/>
                </p:oleObj>
              </mc:Choice>
              <mc:Fallback>
                <p:oleObj name="CorelDRAW" r:id="rId12" imgW="154615" imgH="161081" progId="CorelDraw.Graphic.20">
                  <p:embed/>
                  <p:pic>
                    <p:nvPicPr>
                      <p:cNvPr id="0" name=""/>
                      <p:cNvPicPr/>
                      <p:nvPr/>
                    </p:nvPicPr>
                    <p:blipFill>
                      <a:blip r:embed="rId10"/>
                      <a:stretch>
                        <a:fillRect/>
                      </a:stretch>
                    </p:blipFill>
                    <p:spPr>
                      <a:xfrm>
                        <a:off x="111190" y="3488271"/>
                        <a:ext cx="153987" cy="160337"/>
                      </a:xfrm>
                      <a:prstGeom prst="rect">
                        <a:avLst/>
                      </a:prstGeom>
                    </p:spPr>
                  </p:pic>
                </p:oleObj>
              </mc:Fallback>
            </mc:AlternateContent>
          </a:graphicData>
        </a:graphic>
      </p:graphicFrame>
      <p:graphicFrame>
        <p:nvGraphicFramePr>
          <p:cNvPr id="30" name="Объект 29">
            <a:extLst>
              <a:ext uri="{FF2B5EF4-FFF2-40B4-BE49-F238E27FC236}">
                <a16:creationId xmlns:a16="http://schemas.microsoft.com/office/drawing/2014/main" id="{5B4042C0-30AC-431B-966F-933B3BCE0FAF}"/>
              </a:ext>
            </a:extLst>
          </p:cNvPr>
          <p:cNvGraphicFramePr>
            <a:graphicFrameLocks noChangeAspect="1"/>
          </p:cNvGraphicFramePr>
          <p:nvPr>
            <p:extLst>
              <p:ext uri="{D42A27DB-BD31-4B8C-83A1-F6EECF244321}">
                <p14:modId xmlns:p14="http://schemas.microsoft.com/office/powerpoint/2010/main" val="349841848"/>
              </p:ext>
            </p:extLst>
          </p:nvPr>
        </p:nvGraphicFramePr>
        <p:xfrm>
          <a:off x="111189" y="5383909"/>
          <a:ext cx="153987" cy="160337"/>
        </p:xfrm>
        <a:graphic>
          <a:graphicData uri="http://schemas.openxmlformats.org/presentationml/2006/ole">
            <mc:AlternateContent xmlns:mc="http://schemas.openxmlformats.org/markup-compatibility/2006">
              <mc:Choice xmlns:v="urn:schemas-microsoft-com:vml" Requires="v">
                <p:oleObj spid="_x0000_s1481" name="CorelDRAW" r:id="rId13" imgW="154615" imgH="161081" progId="CorelDraw.Graphic.20">
                  <p:embed/>
                </p:oleObj>
              </mc:Choice>
              <mc:Fallback>
                <p:oleObj name="CorelDRAW" r:id="rId13" imgW="154615" imgH="161081" progId="CorelDraw.Graphic.20">
                  <p:embed/>
                  <p:pic>
                    <p:nvPicPr>
                      <p:cNvPr id="0" name=""/>
                      <p:cNvPicPr/>
                      <p:nvPr/>
                    </p:nvPicPr>
                    <p:blipFill>
                      <a:blip r:embed="rId10"/>
                      <a:stretch>
                        <a:fillRect/>
                      </a:stretch>
                    </p:blipFill>
                    <p:spPr>
                      <a:xfrm>
                        <a:off x="111189" y="5383909"/>
                        <a:ext cx="153987" cy="160337"/>
                      </a:xfrm>
                      <a:prstGeom prst="rect">
                        <a:avLst/>
                      </a:prstGeom>
                    </p:spPr>
                  </p:pic>
                </p:oleObj>
              </mc:Fallback>
            </mc:AlternateContent>
          </a:graphicData>
        </a:graphic>
      </p:graphicFrame>
      <p:sp>
        <p:nvSpPr>
          <p:cNvPr id="3" name="Прямоугольник: скругленные углы 2">
            <a:extLst>
              <a:ext uri="{FF2B5EF4-FFF2-40B4-BE49-F238E27FC236}">
                <a16:creationId xmlns:a16="http://schemas.microsoft.com/office/drawing/2014/main" id="{996945F6-FAA9-59A2-9F8D-B8BC46D7737B}"/>
              </a:ext>
            </a:extLst>
          </p:cNvPr>
          <p:cNvSpPr/>
          <p:nvPr/>
        </p:nvSpPr>
        <p:spPr>
          <a:xfrm>
            <a:off x="4900778" y="3522216"/>
            <a:ext cx="4076893" cy="3219152"/>
          </a:xfrm>
          <a:prstGeom prst="roundRect">
            <a:avLst>
              <a:gd name="adj" fmla="val 10798"/>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a:extLst>
              <a:ext uri="{FF2B5EF4-FFF2-40B4-BE49-F238E27FC236}">
                <a16:creationId xmlns:a16="http://schemas.microsoft.com/office/drawing/2014/main" id="{72E60C9D-9EAD-86D0-CCE4-784EADCE6C78}"/>
              </a:ext>
            </a:extLst>
          </p:cNvPr>
          <p:cNvPicPr>
            <a:picLocks noChangeAspect="1"/>
          </p:cNvPicPr>
          <p:nvPr/>
        </p:nvPicPr>
        <p:blipFill>
          <a:blip r:embed="rId14" cstate="print"/>
          <a:stretch>
            <a:fillRect/>
          </a:stretch>
        </p:blipFill>
        <p:spPr>
          <a:xfrm>
            <a:off x="4989190" y="3667187"/>
            <a:ext cx="1671042" cy="1819109"/>
          </a:xfrm>
          <a:prstGeom prst="rect">
            <a:avLst/>
          </a:prstGeom>
        </p:spPr>
      </p:pic>
      <p:pic>
        <p:nvPicPr>
          <p:cNvPr id="7" name="Рисунок 6">
            <a:extLst>
              <a:ext uri="{FF2B5EF4-FFF2-40B4-BE49-F238E27FC236}">
                <a16:creationId xmlns:a16="http://schemas.microsoft.com/office/drawing/2014/main" id="{811A677C-945D-EB19-6CBA-2DCDC574041C}"/>
              </a:ext>
            </a:extLst>
          </p:cNvPr>
          <p:cNvPicPr>
            <a:picLocks noChangeAspect="1"/>
          </p:cNvPicPr>
          <p:nvPr/>
        </p:nvPicPr>
        <p:blipFill>
          <a:blip r:embed="rId15"/>
          <a:stretch>
            <a:fillRect/>
          </a:stretch>
        </p:blipFill>
        <p:spPr>
          <a:xfrm>
            <a:off x="6237107" y="5383909"/>
            <a:ext cx="2541105" cy="1243520"/>
          </a:xfrm>
          <a:prstGeom prst="rect">
            <a:avLst/>
          </a:prstGeom>
        </p:spPr>
      </p:pic>
      <p:pic>
        <p:nvPicPr>
          <p:cNvPr id="8" name="Picture 85" descr="Picture 004.jpg">
            <a:extLst>
              <a:ext uri="{FF2B5EF4-FFF2-40B4-BE49-F238E27FC236}">
                <a16:creationId xmlns:a16="http://schemas.microsoft.com/office/drawing/2014/main" id="{2C84D6D6-ADD4-D420-FF40-56A2BE0A32B5}"/>
              </a:ext>
            </a:extLst>
          </p:cNvPr>
          <p:cNvPicPr>
            <a:picLocks noChangeAspect="1"/>
          </p:cNvPicPr>
          <p:nvPr/>
        </p:nvPicPr>
        <p:blipFill>
          <a:blip r:embed="rId16" cstate="print"/>
          <a:srcRect/>
          <a:stretch>
            <a:fillRect/>
          </a:stretch>
        </p:blipFill>
        <p:spPr bwMode="auto">
          <a:xfrm>
            <a:off x="6470473" y="3685484"/>
            <a:ext cx="2074374" cy="1540030"/>
          </a:xfrm>
          <a:prstGeom prst="rect">
            <a:avLst/>
          </a:prstGeom>
          <a:noFill/>
          <a:ln w="9525">
            <a:noFill/>
            <a:miter lim="800000"/>
            <a:headEnd/>
            <a:tailEnd/>
          </a:ln>
        </p:spPr>
      </p:pic>
      <p:grpSp>
        <p:nvGrpSpPr>
          <p:cNvPr id="23" name="Группа 22">
            <a:extLst>
              <a:ext uri="{FF2B5EF4-FFF2-40B4-BE49-F238E27FC236}">
                <a16:creationId xmlns:a16="http://schemas.microsoft.com/office/drawing/2014/main" id="{D0947F92-28BC-47A2-932E-FDF0E0AFECD6}"/>
              </a:ext>
            </a:extLst>
          </p:cNvPr>
          <p:cNvGrpSpPr/>
          <p:nvPr/>
        </p:nvGrpSpPr>
        <p:grpSpPr>
          <a:xfrm>
            <a:off x="5126711" y="5535690"/>
            <a:ext cx="1090023" cy="852836"/>
            <a:chOff x="179512" y="1196752"/>
            <a:chExt cx="4536504" cy="3343742"/>
          </a:xfrm>
        </p:grpSpPr>
        <p:pic>
          <p:nvPicPr>
            <p:cNvPr id="25" name="Рисунок 24">
              <a:extLst>
                <a:ext uri="{FF2B5EF4-FFF2-40B4-BE49-F238E27FC236}">
                  <a16:creationId xmlns:a16="http://schemas.microsoft.com/office/drawing/2014/main" id="{BDCA4E58-AB7E-40C1-B4FA-9AA7D2DB9907}"/>
                </a:ext>
              </a:extLst>
            </p:cNvPr>
            <p:cNvPicPr>
              <a:picLocks noChangeAspect="1"/>
            </p:cNvPicPr>
            <p:nvPr/>
          </p:nvPicPr>
          <p:blipFill>
            <a:blip r:embed="rId17"/>
            <a:stretch>
              <a:fillRect/>
            </a:stretch>
          </p:blipFill>
          <p:spPr>
            <a:xfrm>
              <a:off x="179512" y="1196752"/>
              <a:ext cx="4201111" cy="3343742"/>
            </a:xfrm>
            <a:prstGeom prst="rect">
              <a:avLst/>
            </a:prstGeom>
          </p:spPr>
        </p:pic>
        <p:sp>
          <p:nvSpPr>
            <p:cNvPr id="27" name="Прямоугольник 26">
              <a:extLst>
                <a:ext uri="{FF2B5EF4-FFF2-40B4-BE49-F238E27FC236}">
                  <a16:creationId xmlns:a16="http://schemas.microsoft.com/office/drawing/2014/main" id="{124934E0-0A13-499D-A405-D0BCF004C1AF}"/>
                </a:ext>
              </a:extLst>
            </p:cNvPr>
            <p:cNvSpPr/>
            <p:nvPr/>
          </p:nvSpPr>
          <p:spPr>
            <a:xfrm>
              <a:off x="3707904" y="2636912"/>
              <a:ext cx="1008112"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 name="Стрелка: вправо 3">
            <a:extLst>
              <a:ext uri="{FF2B5EF4-FFF2-40B4-BE49-F238E27FC236}">
                <a16:creationId xmlns:a16="http://schemas.microsoft.com/office/drawing/2014/main" id="{F0BB56CC-D524-367E-70F6-3916DF91A540}"/>
              </a:ext>
            </a:extLst>
          </p:cNvPr>
          <p:cNvSpPr/>
          <p:nvPr/>
        </p:nvSpPr>
        <p:spPr>
          <a:xfrm>
            <a:off x="4632193" y="5682686"/>
            <a:ext cx="516797" cy="469498"/>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04767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5DDD2-1192-4A9D-EE48-B799F462885E}"/>
            </a:ext>
          </a:extLst>
        </p:cNvPr>
        <p:cNvGrpSpPr/>
        <p:nvPr/>
      </p:nvGrpSpPr>
      <p:grpSpPr>
        <a:xfrm>
          <a:off x="0" y="0"/>
          <a:ext cx="0" cy="0"/>
          <a:chOff x="0" y="0"/>
          <a:chExt cx="0" cy="0"/>
        </a:xfrm>
      </p:grpSpPr>
      <p:sp>
        <p:nvSpPr>
          <p:cNvPr id="19" name="Прямоугольник: скругленные углы 18">
            <a:extLst>
              <a:ext uri="{FF2B5EF4-FFF2-40B4-BE49-F238E27FC236}">
                <a16:creationId xmlns:a16="http://schemas.microsoft.com/office/drawing/2014/main" id="{0332416A-4138-976E-C71D-D11EC37B8A75}"/>
              </a:ext>
            </a:extLst>
          </p:cNvPr>
          <p:cNvSpPr/>
          <p:nvPr/>
        </p:nvSpPr>
        <p:spPr>
          <a:xfrm>
            <a:off x="107504" y="765053"/>
            <a:ext cx="8856984" cy="2976816"/>
          </a:xfrm>
          <a:prstGeom prst="roundRect">
            <a:avLst>
              <a:gd name="adj" fmla="val 12498"/>
            </a:avLst>
          </a:prstGeom>
          <a:solidFill>
            <a:schemeClr val="bg1">
              <a:lumMod val="8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1E038ADB-3D6F-EF8B-87D9-869981946805}"/>
              </a:ext>
            </a:extLst>
          </p:cNvPr>
          <p:cNvSpPr txBox="1"/>
          <p:nvPr/>
        </p:nvSpPr>
        <p:spPr>
          <a:xfrm>
            <a:off x="136674" y="48895"/>
            <a:ext cx="8950464" cy="584775"/>
          </a:xfrm>
          <a:prstGeom prst="rect">
            <a:avLst/>
          </a:prstGeom>
          <a:noFill/>
        </p:spPr>
        <p:txBody>
          <a:bodyPr wrap="none" rtlCol="0">
            <a:spAutoFit/>
          </a:bodyPr>
          <a:lstStyle/>
          <a:p>
            <a:r>
              <a:rPr lang="ru-RU" sz="3200" b="1" dirty="0">
                <a:solidFill>
                  <a:srgbClr val="0070C0"/>
                </a:solidFill>
                <a:effectLst>
                  <a:outerShdw blurRad="38100" dist="38100" dir="2700000" algn="tl">
                    <a:srgbClr val="000000">
                      <a:alpha val="43137"/>
                    </a:srgbClr>
                  </a:outerShdw>
                </a:effectLst>
                <a:latin typeface="+mj-lt"/>
                <a:ea typeface="+mj-ea"/>
                <a:cs typeface="+mj-cs"/>
              </a:rPr>
              <a:t>3. </a:t>
            </a:r>
            <a:r>
              <a:rPr lang="ru-RU" sz="3200" b="1" dirty="0" err="1">
                <a:solidFill>
                  <a:srgbClr val="0070C0"/>
                </a:solidFill>
                <a:effectLst>
                  <a:outerShdw blurRad="38100" dist="38100" dir="2700000" algn="tl">
                    <a:srgbClr val="000000">
                      <a:alpha val="43137"/>
                    </a:srgbClr>
                  </a:outerShdw>
                </a:effectLst>
                <a:latin typeface="+mj-lt"/>
                <a:ea typeface="+mj-ea"/>
                <a:cs typeface="+mj-cs"/>
              </a:rPr>
              <a:t>Компактизация</a:t>
            </a:r>
            <a:r>
              <a:rPr lang="ru-RU" sz="3200" b="1" dirty="0">
                <a:solidFill>
                  <a:srgbClr val="0070C0"/>
                </a:solidFill>
                <a:effectLst>
                  <a:outerShdw blurRad="38100" dist="38100" dir="2700000" algn="tl">
                    <a:srgbClr val="000000">
                      <a:alpha val="43137"/>
                    </a:srgbClr>
                  </a:outerShdw>
                </a:effectLst>
                <a:latin typeface="+mj-lt"/>
                <a:ea typeface="+mj-ea"/>
                <a:cs typeface="+mj-cs"/>
              </a:rPr>
              <a:t> систем лазерного охлаждения</a:t>
            </a:r>
          </a:p>
        </p:txBody>
      </p:sp>
      <p:pic>
        <p:nvPicPr>
          <p:cNvPr id="6" name="Рисунок 5">
            <a:extLst>
              <a:ext uri="{FF2B5EF4-FFF2-40B4-BE49-F238E27FC236}">
                <a16:creationId xmlns:a16="http://schemas.microsoft.com/office/drawing/2014/main" id="{6F2871A7-C618-206E-B63B-15D1D18B1784}"/>
              </a:ext>
            </a:extLst>
          </p:cNvPr>
          <p:cNvPicPr>
            <a:picLocks noChangeAspect="1"/>
          </p:cNvPicPr>
          <p:nvPr/>
        </p:nvPicPr>
        <p:blipFill>
          <a:blip r:embed="rId3" cstate="print"/>
          <a:stretch>
            <a:fillRect/>
          </a:stretch>
        </p:blipFill>
        <p:spPr>
          <a:xfrm>
            <a:off x="4414006" y="1370030"/>
            <a:ext cx="1637138" cy="1815925"/>
          </a:xfrm>
          <a:prstGeom prst="rect">
            <a:avLst/>
          </a:prstGeom>
        </p:spPr>
      </p:pic>
      <p:sp>
        <p:nvSpPr>
          <p:cNvPr id="7" name="TextBox 6">
            <a:extLst>
              <a:ext uri="{FF2B5EF4-FFF2-40B4-BE49-F238E27FC236}">
                <a16:creationId xmlns:a16="http://schemas.microsoft.com/office/drawing/2014/main" id="{A3660A34-A27F-6C02-7294-2F0E45AF9F94}"/>
              </a:ext>
            </a:extLst>
          </p:cNvPr>
          <p:cNvSpPr txBox="1"/>
          <p:nvPr/>
        </p:nvSpPr>
        <p:spPr>
          <a:xfrm>
            <a:off x="5232575" y="3249277"/>
            <a:ext cx="3651769" cy="461665"/>
          </a:xfrm>
          <a:prstGeom prst="rect">
            <a:avLst/>
          </a:prstGeom>
          <a:noFill/>
        </p:spPr>
        <p:txBody>
          <a:bodyPr wrap="none" rtlCol="0">
            <a:spAutoFit/>
          </a:bodyPr>
          <a:lstStyle/>
          <a:p>
            <a:pPr marL="342900" indent="-342900">
              <a:buAutoNum type="arabicPlain" startAt="2021"/>
            </a:pPr>
            <a:r>
              <a:rPr lang="en-US" sz="1200" b="1" dirty="0"/>
              <a:t> High-flux, adjustable, compact cold-atom source</a:t>
            </a:r>
          </a:p>
          <a:p>
            <a:r>
              <a:rPr lang="en-US" sz="1200" b="1" dirty="0"/>
              <a:t>University of Oxford UK</a:t>
            </a:r>
            <a:endParaRPr lang="ru-RU" sz="1200" b="1" dirty="0"/>
          </a:p>
        </p:txBody>
      </p:sp>
      <p:pic>
        <p:nvPicPr>
          <p:cNvPr id="9" name="Рисунок 8">
            <a:extLst>
              <a:ext uri="{FF2B5EF4-FFF2-40B4-BE49-F238E27FC236}">
                <a16:creationId xmlns:a16="http://schemas.microsoft.com/office/drawing/2014/main" id="{4D54631F-21E6-D719-F6C4-4BFF59820B63}"/>
              </a:ext>
            </a:extLst>
          </p:cNvPr>
          <p:cNvPicPr>
            <a:picLocks noChangeAspect="1"/>
          </p:cNvPicPr>
          <p:nvPr/>
        </p:nvPicPr>
        <p:blipFill>
          <a:blip r:embed="rId4" cstate="print"/>
          <a:stretch>
            <a:fillRect/>
          </a:stretch>
        </p:blipFill>
        <p:spPr>
          <a:xfrm>
            <a:off x="6126484" y="1371822"/>
            <a:ext cx="2642873" cy="1194025"/>
          </a:xfrm>
          <a:prstGeom prst="rect">
            <a:avLst/>
          </a:prstGeom>
        </p:spPr>
      </p:pic>
      <p:sp>
        <p:nvSpPr>
          <p:cNvPr id="18" name="TextBox 17">
            <a:extLst>
              <a:ext uri="{FF2B5EF4-FFF2-40B4-BE49-F238E27FC236}">
                <a16:creationId xmlns:a16="http://schemas.microsoft.com/office/drawing/2014/main" id="{E8944F34-4FB8-25B7-8A9D-37E76CAF5B39}"/>
              </a:ext>
            </a:extLst>
          </p:cNvPr>
          <p:cNvSpPr txBox="1"/>
          <p:nvPr/>
        </p:nvSpPr>
        <p:spPr>
          <a:xfrm>
            <a:off x="5122606" y="749251"/>
            <a:ext cx="3409267" cy="584775"/>
          </a:xfrm>
          <a:prstGeom prst="rect">
            <a:avLst/>
          </a:prstGeom>
          <a:noFill/>
        </p:spPr>
        <p:txBody>
          <a:bodyPr wrap="none" rtlCol="0">
            <a:spAutoFit/>
          </a:bodyPr>
          <a:lstStyle/>
          <a:p>
            <a:r>
              <a:rPr lang="ru-RU" sz="3200" b="1" dirty="0">
                <a:solidFill>
                  <a:srgbClr val="7030A0"/>
                </a:solidFill>
              </a:rPr>
              <a:t>Компактные МОЛ</a:t>
            </a:r>
          </a:p>
        </p:txBody>
      </p:sp>
      <p:sp>
        <p:nvSpPr>
          <p:cNvPr id="20" name="Прямоугольник: скругленные углы 19">
            <a:extLst>
              <a:ext uri="{FF2B5EF4-FFF2-40B4-BE49-F238E27FC236}">
                <a16:creationId xmlns:a16="http://schemas.microsoft.com/office/drawing/2014/main" id="{8BC665B3-763B-6D28-D6F8-7D0DB05B3F58}"/>
              </a:ext>
            </a:extLst>
          </p:cNvPr>
          <p:cNvSpPr/>
          <p:nvPr/>
        </p:nvSpPr>
        <p:spPr>
          <a:xfrm>
            <a:off x="107504" y="3857450"/>
            <a:ext cx="8856984" cy="2920849"/>
          </a:xfrm>
          <a:prstGeom prst="roundRect">
            <a:avLst>
              <a:gd name="adj" fmla="val 12498"/>
            </a:avLst>
          </a:prstGeom>
          <a:solidFill>
            <a:schemeClr val="bg1">
              <a:lumMod val="8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a:extLst>
              <a:ext uri="{FF2B5EF4-FFF2-40B4-BE49-F238E27FC236}">
                <a16:creationId xmlns:a16="http://schemas.microsoft.com/office/drawing/2014/main" id="{8EA864F1-59F9-6632-A0F8-A8D58D772F95}"/>
              </a:ext>
            </a:extLst>
          </p:cNvPr>
          <p:cNvSpPr txBox="1"/>
          <p:nvPr/>
        </p:nvSpPr>
        <p:spPr>
          <a:xfrm>
            <a:off x="827584" y="3861048"/>
            <a:ext cx="2608215" cy="584775"/>
          </a:xfrm>
          <a:prstGeom prst="rect">
            <a:avLst/>
          </a:prstGeom>
          <a:noFill/>
        </p:spPr>
        <p:txBody>
          <a:bodyPr wrap="none" rtlCol="0">
            <a:spAutoFit/>
          </a:bodyPr>
          <a:lstStyle/>
          <a:p>
            <a:r>
              <a:rPr lang="ru-RU" sz="3200" b="1" dirty="0">
                <a:solidFill>
                  <a:srgbClr val="7030A0"/>
                </a:solidFill>
              </a:rPr>
              <a:t>Атомный Чип</a:t>
            </a:r>
          </a:p>
        </p:txBody>
      </p:sp>
      <p:pic>
        <p:nvPicPr>
          <p:cNvPr id="22" name="Рисунок 21">
            <a:extLst>
              <a:ext uri="{FF2B5EF4-FFF2-40B4-BE49-F238E27FC236}">
                <a16:creationId xmlns:a16="http://schemas.microsoft.com/office/drawing/2014/main" id="{3E7E4B63-DC01-346B-0CDA-25909F506495}"/>
              </a:ext>
            </a:extLst>
          </p:cNvPr>
          <p:cNvPicPr>
            <a:picLocks noChangeAspect="1"/>
          </p:cNvPicPr>
          <p:nvPr/>
        </p:nvPicPr>
        <p:blipFill>
          <a:blip r:embed="rId5" cstate="print"/>
          <a:stretch>
            <a:fillRect/>
          </a:stretch>
        </p:blipFill>
        <p:spPr>
          <a:xfrm>
            <a:off x="467544" y="4525259"/>
            <a:ext cx="1008112" cy="1979506"/>
          </a:xfrm>
          <a:prstGeom prst="rect">
            <a:avLst/>
          </a:prstGeom>
        </p:spPr>
      </p:pic>
      <p:pic>
        <p:nvPicPr>
          <p:cNvPr id="23" name="Picture 2">
            <a:extLst>
              <a:ext uri="{FF2B5EF4-FFF2-40B4-BE49-F238E27FC236}">
                <a16:creationId xmlns:a16="http://schemas.microsoft.com/office/drawing/2014/main" id="{40713DEE-6199-905C-D8A8-6F61391DC3E7}"/>
              </a:ext>
            </a:extLst>
          </p:cNvPr>
          <p:cNvPicPr>
            <a:picLocks noGrp="1" noChangeAspect="1" noChangeArrowheads="1"/>
          </p:cNvPicPr>
          <p:nvPr>
            <p:ph idx="1"/>
          </p:nvPr>
        </p:nvPicPr>
        <p:blipFill>
          <a:blip r:embed="rId6" cstate="print"/>
          <a:srcRect/>
          <a:stretch>
            <a:fillRect/>
          </a:stretch>
        </p:blipFill>
        <p:spPr bwMode="auto">
          <a:xfrm>
            <a:off x="2555776" y="4612132"/>
            <a:ext cx="2842940" cy="1920747"/>
          </a:xfrm>
          <a:prstGeom prst="rect">
            <a:avLst/>
          </a:prstGeom>
          <a:noFill/>
          <a:ln w="9525">
            <a:noFill/>
            <a:miter lim="800000"/>
            <a:headEnd/>
            <a:tailEnd/>
          </a:ln>
        </p:spPr>
      </p:pic>
      <p:sp>
        <p:nvSpPr>
          <p:cNvPr id="24" name="TextBox 23">
            <a:extLst>
              <a:ext uri="{FF2B5EF4-FFF2-40B4-BE49-F238E27FC236}">
                <a16:creationId xmlns:a16="http://schemas.microsoft.com/office/drawing/2014/main" id="{15DC59D4-CE78-7757-03A0-9B079CE318FD}"/>
              </a:ext>
            </a:extLst>
          </p:cNvPr>
          <p:cNvSpPr txBox="1"/>
          <p:nvPr/>
        </p:nvSpPr>
        <p:spPr>
          <a:xfrm>
            <a:off x="5580112" y="4530492"/>
            <a:ext cx="2956697" cy="1477328"/>
          </a:xfrm>
          <a:prstGeom prst="rect">
            <a:avLst/>
          </a:prstGeom>
          <a:noFill/>
        </p:spPr>
        <p:txBody>
          <a:bodyPr wrap="square" rtlCol="0">
            <a:spAutoFit/>
          </a:bodyPr>
          <a:lstStyle/>
          <a:p>
            <a:pPr marL="285750" indent="-285750">
              <a:buFont typeface="Arial" panose="020B0604020202020204" pitchFamily="34" charset="0"/>
              <a:buChar char="•"/>
            </a:pPr>
            <a:r>
              <a:rPr lang="ru-RU" b="1" dirty="0">
                <a:solidFill>
                  <a:srgbClr val="C00000"/>
                </a:solidFill>
              </a:rPr>
              <a:t>требуется МОЛ для предварительного охлаждения</a:t>
            </a:r>
          </a:p>
          <a:p>
            <a:pPr marL="285750" indent="-285750">
              <a:buFont typeface="Arial" panose="020B0604020202020204" pitchFamily="34" charset="0"/>
              <a:buChar char="•"/>
            </a:pPr>
            <a:r>
              <a:rPr lang="ru-RU" b="1" dirty="0">
                <a:solidFill>
                  <a:srgbClr val="C00000"/>
                </a:solidFill>
              </a:rPr>
              <a:t>большие токи</a:t>
            </a:r>
          </a:p>
          <a:p>
            <a:pPr marL="285750" indent="-285750">
              <a:buFont typeface="Arial" panose="020B0604020202020204" pitchFamily="34" charset="0"/>
              <a:buChar char="•"/>
            </a:pPr>
            <a:r>
              <a:rPr lang="ru-RU" b="1" dirty="0">
                <a:solidFill>
                  <a:srgbClr val="C00000"/>
                </a:solidFill>
              </a:rPr>
              <a:t>высокие температуры</a:t>
            </a:r>
          </a:p>
        </p:txBody>
      </p:sp>
      <p:sp>
        <p:nvSpPr>
          <p:cNvPr id="16" name="TextBox 15">
            <a:extLst>
              <a:ext uri="{FF2B5EF4-FFF2-40B4-BE49-F238E27FC236}">
                <a16:creationId xmlns:a16="http://schemas.microsoft.com/office/drawing/2014/main" id="{23115063-7A00-6A35-B286-65519D674ABB}"/>
              </a:ext>
            </a:extLst>
          </p:cNvPr>
          <p:cNvSpPr txBox="1"/>
          <p:nvPr/>
        </p:nvSpPr>
        <p:spPr>
          <a:xfrm>
            <a:off x="4572000" y="6093296"/>
            <a:ext cx="732893" cy="369332"/>
          </a:xfrm>
          <a:prstGeom prst="rect">
            <a:avLst/>
          </a:prstGeom>
          <a:noFill/>
        </p:spPr>
        <p:txBody>
          <a:bodyPr wrap="none" rtlCol="0">
            <a:spAutoFit/>
          </a:bodyPr>
          <a:lstStyle/>
          <a:p>
            <a:r>
              <a:rPr lang="ru-RU" dirty="0"/>
              <a:t>ИСАН</a:t>
            </a:r>
          </a:p>
        </p:txBody>
      </p:sp>
      <p:pic>
        <p:nvPicPr>
          <p:cNvPr id="2" name="Рисунок 1">
            <a:extLst>
              <a:ext uri="{FF2B5EF4-FFF2-40B4-BE49-F238E27FC236}">
                <a16:creationId xmlns:a16="http://schemas.microsoft.com/office/drawing/2014/main" id="{38B35EF4-C3C2-4A77-DCAB-2744406A6970}"/>
              </a:ext>
            </a:extLst>
          </p:cNvPr>
          <p:cNvPicPr>
            <a:picLocks noChangeAspect="1"/>
          </p:cNvPicPr>
          <p:nvPr/>
        </p:nvPicPr>
        <p:blipFill>
          <a:blip r:embed="rId7"/>
          <a:stretch>
            <a:fillRect/>
          </a:stretch>
        </p:blipFill>
        <p:spPr>
          <a:xfrm>
            <a:off x="341408" y="893136"/>
            <a:ext cx="3774431" cy="2151399"/>
          </a:xfrm>
          <a:prstGeom prst="rect">
            <a:avLst/>
          </a:prstGeom>
        </p:spPr>
      </p:pic>
      <p:sp>
        <p:nvSpPr>
          <p:cNvPr id="5" name="TextBox 4">
            <a:extLst>
              <a:ext uri="{FF2B5EF4-FFF2-40B4-BE49-F238E27FC236}">
                <a16:creationId xmlns:a16="http://schemas.microsoft.com/office/drawing/2014/main" id="{354971D4-6AC2-7C73-3476-63C4EB3D8107}"/>
              </a:ext>
            </a:extLst>
          </p:cNvPr>
          <p:cNvSpPr txBox="1"/>
          <p:nvPr/>
        </p:nvSpPr>
        <p:spPr>
          <a:xfrm>
            <a:off x="259656" y="3128846"/>
            <a:ext cx="4572000" cy="553998"/>
          </a:xfrm>
          <a:prstGeom prst="rect">
            <a:avLst/>
          </a:prstGeom>
          <a:noFill/>
        </p:spPr>
        <p:txBody>
          <a:bodyPr wrap="square">
            <a:spAutoFit/>
          </a:bodyPr>
          <a:lstStyle/>
          <a:p>
            <a:pPr algn="l"/>
            <a:r>
              <a:rPr lang="en-US" sz="1000" b="0" i="0" dirty="0">
                <a:solidFill>
                  <a:srgbClr val="595959"/>
                </a:solidFill>
                <a:effectLst/>
                <a:latin typeface="roboto" panose="02000000000000000000" pitchFamily="2" charset="0"/>
              </a:rPr>
              <a:t>Ashok </a:t>
            </a:r>
            <a:r>
              <a:rPr lang="en-US" sz="1000" b="0" i="0" dirty="0" err="1">
                <a:solidFill>
                  <a:srgbClr val="595959"/>
                </a:solidFill>
                <a:effectLst/>
                <a:latin typeface="roboto" panose="02000000000000000000" pitchFamily="2" charset="0"/>
              </a:rPr>
              <a:t>Kodigala</a:t>
            </a:r>
            <a:r>
              <a:rPr lang="en-US" sz="1000" b="0" i="0" dirty="0">
                <a:solidFill>
                  <a:srgbClr val="595959"/>
                </a:solidFill>
                <a:effectLst/>
                <a:latin typeface="roboto" panose="02000000000000000000" pitchFamily="2" charset="0"/>
              </a:rPr>
              <a:t> </a:t>
            </a:r>
            <a:r>
              <a:rPr lang="en-US" sz="1000" b="0" i="1" dirty="0">
                <a:solidFill>
                  <a:srgbClr val="595959"/>
                </a:solidFill>
                <a:effectLst/>
                <a:latin typeface="roboto" panose="02000000000000000000" pitchFamily="2" charset="0"/>
              </a:rPr>
              <a:t>et al.</a:t>
            </a:r>
            <a:r>
              <a:rPr lang="en-US" sz="1000" b="0" i="0" dirty="0">
                <a:solidFill>
                  <a:srgbClr val="595959"/>
                </a:solidFill>
                <a:effectLst/>
                <a:latin typeface="roboto" panose="02000000000000000000" pitchFamily="2" charset="0"/>
              </a:rPr>
              <a:t>,</a:t>
            </a:r>
            <a:r>
              <a:rPr lang="ru-RU" sz="1000" b="0" i="0" dirty="0">
                <a:solidFill>
                  <a:srgbClr val="595959"/>
                </a:solidFill>
                <a:effectLst/>
                <a:latin typeface="roboto" panose="02000000000000000000" pitchFamily="2" charset="0"/>
              </a:rPr>
              <a:t> </a:t>
            </a:r>
            <a:r>
              <a:rPr lang="en-US" sz="1000" b="0" i="0" dirty="0">
                <a:solidFill>
                  <a:srgbClr val="595959"/>
                </a:solidFill>
                <a:effectLst/>
                <a:latin typeface="roboto" panose="02000000000000000000" pitchFamily="2" charset="0"/>
              </a:rPr>
              <a:t>High-performance silicon photonic single-sideband modulators for cold-atom</a:t>
            </a:r>
            <a:r>
              <a:rPr lang="ru-RU" sz="1000" b="0" i="0" dirty="0">
                <a:solidFill>
                  <a:srgbClr val="595959"/>
                </a:solidFill>
                <a:effectLst/>
                <a:latin typeface="roboto" panose="02000000000000000000" pitchFamily="2" charset="0"/>
              </a:rPr>
              <a:t> </a:t>
            </a:r>
            <a:r>
              <a:rPr lang="en-US" sz="1000" b="0" i="0" dirty="0">
                <a:solidFill>
                  <a:srgbClr val="595959"/>
                </a:solidFill>
                <a:effectLst/>
                <a:latin typeface="roboto" panose="02000000000000000000" pitchFamily="2" charset="0"/>
              </a:rPr>
              <a:t>interferometry.</a:t>
            </a:r>
            <a:r>
              <a:rPr lang="ru-RU" sz="1000" b="0" i="0" dirty="0">
                <a:solidFill>
                  <a:srgbClr val="595959"/>
                </a:solidFill>
                <a:effectLst/>
                <a:latin typeface="roboto" panose="02000000000000000000" pitchFamily="2" charset="0"/>
              </a:rPr>
              <a:t> </a:t>
            </a:r>
          </a:p>
          <a:p>
            <a:pPr algn="l"/>
            <a:r>
              <a:rPr lang="en-US" sz="1000" b="0" i="1" dirty="0">
                <a:solidFill>
                  <a:srgbClr val="595959"/>
                </a:solidFill>
                <a:effectLst/>
                <a:latin typeface="roboto" panose="02000000000000000000" pitchFamily="2" charset="0"/>
              </a:rPr>
              <a:t>Sci. Adv.</a:t>
            </a:r>
            <a:r>
              <a:rPr lang="en-US" sz="1000" b="1" i="0" dirty="0">
                <a:solidFill>
                  <a:srgbClr val="595959"/>
                </a:solidFill>
                <a:effectLst/>
                <a:latin typeface="roboto" panose="02000000000000000000" pitchFamily="2" charset="0"/>
              </a:rPr>
              <a:t>10</a:t>
            </a:r>
            <a:r>
              <a:rPr lang="en-US" sz="1000" b="0" i="0" dirty="0">
                <a:solidFill>
                  <a:srgbClr val="595959"/>
                </a:solidFill>
                <a:effectLst/>
                <a:latin typeface="roboto" panose="02000000000000000000" pitchFamily="2" charset="0"/>
              </a:rPr>
              <a:t>,</a:t>
            </a:r>
            <a:r>
              <a:rPr lang="ru-RU" sz="1000" b="0" i="0" dirty="0">
                <a:solidFill>
                  <a:srgbClr val="595959"/>
                </a:solidFill>
                <a:effectLst/>
                <a:latin typeface="roboto" panose="02000000000000000000" pitchFamily="2" charset="0"/>
              </a:rPr>
              <a:t> </a:t>
            </a:r>
            <a:r>
              <a:rPr lang="en-US" sz="1000" b="0" i="0" dirty="0">
                <a:solidFill>
                  <a:srgbClr val="595959"/>
                </a:solidFill>
                <a:effectLst/>
                <a:latin typeface="roboto" panose="02000000000000000000" pitchFamily="2" charset="0"/>
              </a:rPr>
              <a:t>eade4454</a:t>
            </a:r>
            <a:r>
              <a:rPr lang="ru-RU" sz="1000" b="0" i="0" dirty="0">
                <a:solidFill>
                  <a:srgbClr val="595959"/>
                </a:solidFill>
                <a:effectLst/>
                <a:latin typeface="roboto" panose="02000000000000000000" pitchFamily="2" charset="0"/>
              </a:rPr>
              <a:t> </a:t>
            </a:r>
            <a:r>
              <a:rPr lang="en-US" sz="1000" b="0" i="0" dirty="0">
                <a:solidFill>
                  <a:srgbClr val="595959"/>
                </a:solidFill>
                <a:effectLst/>
                <a:latin typeface="roboto" panose="02000000000000000000" pitchFamily="2" charset="0"/>
              </a:rPr>
              <a:t>(2024).</a:t>
            </a:r>
            <a:r>
              <a:rPr lang="ru-RU" sz="1000" b="0" i="0" dirty="0">
                <a:solidFill>
                  <a:srgbClr val="595959"/>
                </a:solidFill>
                <a:effectLst/>
                <a:latin typeface="roboto" panose="02000000000000000000" pitchFamily="2" charset="0"/>
              </a:rPr>
              <a:t>   </a:t>
            </a:r>
            <a:r>
              <a:rPr lang="en-US" sz="1000" b="0" i="0" dirty="0">
                <a:solidFill>
                  <a:srgbClr val="595959"/>
                </a:solidFill>
                <a:effectLst/>
                <a:latin typeface="roboto" panose="02000000000000000000" pitchFamily="2" charset="0"/>
              </a:rPr>
              <a:t>DOI:</a:t>
            </a:r>
            <a:r>
              <a:rPr lang="en-US" sz="1000" b="0" i="0" u="none" strike="noStrike" dirty="0">
                <a:solidFill>
                  <a:srgbClr val="CA2015"/>
                </a:solidFill>
                <a:effectLst/>
                <a:latin typeface="roboto" panose="02000000000000000000" pitchFamily="2" charset="0"/>
                <a:hlinkClick r:id="rId8"/>
              </a:rPr>
              <a:t>10.1126/sciadv.ade4454</a:t>
            </a:r>
            <a:endParaRPr lang="ru-RU" sz="1000" dirty="0"/>
          </a:p>
        </p:txBody>
      </p:sp>
    </p:spTree>
    <p:extLst>
      <p:ext uri="{BB962C8B-B14F-4D97-AF65-F5344CB8AC3E}">
        <p14:creationId xmlns:p14="http://schemas.microsoft.com/office/powerpoint/2010/main" val="1207421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DFC451B7-5013-8905-C3B5-D16D78617294}"/>
              </a:ext>
            </a:extLst>
          </p:cNvPr>
          <p:cNvPicPr>
            <a:picLocks noChangeAspect="1" noChangeArrowheads="1"/>
          </p:cNvPicPr>
          <p:nvPr/>
        </p:nvPicPr>
        <p:blipFill>
          <a:blip r:embed="rId4" cstate="print"/>
          <a:srcRect/>
          <a:stretch>
            <a:fillRect/>
          </a:stretch>
        </p:blipFill>
        <p:spPr bwMode="auto">
          <a:xfrm>
            <a:off x="4246029" y="3268519"/>
            <a:ext cx="1550105" cy="1164652"/>
          </a:xfrm>
          <a:prstGeom prst="rect">
            <a:avLst/>
          </a:prstGeom>
          <a:noFill/>
          <a:ln w="9525">
            <a:noFill/>
            <a:miter lim="800000"/>
            <a:headEnd/>
            <a:tailEnd/>
          </a:ln>
        </p:spPr>
      </p:pic>
      <p:sp>
        <p:nvSpPr>
          <p:cNvPr id="30" name="Прямоугольник: скругленные углы 29">
            <a:extLst>
              <a:ext uri="{FF2B5EF4-FFF2-40B4-BE49-F238E27FC236}">
                <a16:creationId xmlns:a16="http://schemas.microsoft.com/office/drawing/2014/main" id="{A4445CB0-F28E-4BE0-B42E-22A1D4C44B97}"/>
              </a:ext>
            </a:extLst>
          </p:cNvPr>
          <p:cNvSpPr/>
          <p:nvPr/>
        </p:nvSpPr>
        <p:spPr>
          <a:xfrm>
            <a:off x="107505" y="898324"/>
            <a:ext cx="8928992" cy="2396788"/>
          </a:xfrm>
          <a:prstGeom prst="roundRect">
            <a:avLst>
              <a:gd name="adj" fmla="val 8666"/>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619B2327-5FBA-2342-6968-156EFCFA7AF1}"/>
              </a:ext>
            </a:extLst>
          </p:cNvPr>
          <p:cNvSpPr>
            <a:spLocks noGrp="1"/>
          </p:cNvSpPr>
          <p:nvPr>
            <p:ph type="title"/>
          </p:nvPr>
        </p:nvSpPr>
        <p:spPr>
          <a:xfrm>
            <a:off x="377788" y="87748"/>
            <a:ext cx="8442684" cy="678718"/>
          </a:xfrm>
        </p:spPr>
        <p:txBody>
          <a:bodyPr>
            <a:noAutofit/>
          </a:bodyPr>
          <a:lstStyle/>
          <a:p>
            <a:r>
              <a:rPr lang="ru-RU" sz="3200" b="1" dirty="0">
                <a:solidFill>
                  <a:srgbClr val="0070C0"/>
                </a:solidFill>
                <a:effectLst>
                  <a:outerShdw blurRad="38100" dist="38100" dir="2700000" algn="tl">
                    <a:srgbClr val="000000">
                      <a:alpha val="43137"/>
                    </a:srgbClr>
                  </a:outerShdw>
                </a:effectLst>
              </a:rPr>
              <a:t>Возможно ли создать глубокую полностью оптическую ловушку?</a:t>
            </a:r>
          </a:p>
        </p:txBody>
      </p:sp>
      <p:sp>
        <p:nvSpPr>
          <p:cNvPr id="4" name="TextBox 3">
            <a:extLst>
              <a:ext uri="{FF2B5EF4-FFF2-40B4-BE49-F238E27FC236}">
                <a16:creationId xmlns:a16="http://schemas.microsoft.com/office/drawing/2014/main" id="{067254C9-FEDF-C0A3-D9CE-92E95DA35351}"/>
              </a:ext>
            </a:extLst>
          </p:cNvPr>
          <p:cNvSpPr txBox="1"/>
          <p:nvPr/>
        </p:nvSpPr>
        <p:spPr>
          <a:xfrm>
            <a:off x="2357194" y="898323"/>
            <a:ext cx="4429611" cy="369332"/>
          </a:xfrm>
          <a:prstGeom prst="rect">
            <a:avLst/>
          </a:prstGeom>
          <a:noFill/>
        </p:spPr>
        <p:txBody>
          <a:bodyPr wrap="none" rtlCol="0">
            <a:spAutoFit/>
          </a:bodyPr>
          <a:lstStyle/>
          <a:p>
            <a:r>
              <a:rPr lang="ru-RU" dirty="0"/>
              <a:t>Кинетика атомов в </a:t>
            </a:r>
            <a:r>
              <a:rPr lang="ru-RU" dirty="0" err="1"/>
              <a:t>бихроматическом</a:t>
            </a:r>
            <a:r>
              <a:rPr lang="ru-RU" dirty="0"/>
              <a:t> поле</a:t>
            </a:r>
          </a:p>
        </p:txBody>
      </p:sp>
      <p:pic>
        <p:nvPicPr>
          <p:cNvPr id="8" name="Рисунок 7">
            <a:extLst>
              <a:ext uri="{FF2B5EF4-FFF2-40B4-BE49-F238E27FC236}">
                <a16:creationId xmlns:a16="http://schemas.microsoft.com/office/drawing/2014/main" id="{96B71C9C-79C5-93C5-0D5B-FF6DFA0918AA}"/>
              </a:ext>
            </a:extLst>
          </p:cNvPr>
          <p:cNvPicPr>
            <a:picLocks noChangeAspect="1"/>
          </p:cNvPicPr>
          <p:nvPr/>
        </p:nvPicPr>
        <p:blipFill>
          <a:blip r:embed="rId5" cstate="print"/>
          <a:stretch>
            <a:fillRect/>
          </a:stretch>
        </p:blipFill>
        <p:spPr>
          <a:xfrm>
            <a:off x="555591" y="1267655"/>
            <a:ext cx="2880589" cy="1363722"/>
          </a:xfrm>
          <a:prstGeom prst="rect">
            <a:avLst/>
          </a:prstGeom>
        </p:spPr>
      </p:pic>
      <p:graphicFrame>
        <p:nvGraphicFramePr>
          <p:cNvPr id="9" name="Объект 8">
            <a:extLst>
              <a:ext uri="{FF2B5EF4-FFF2-40B4-BE49-F238E27FC236}">
                <a16:creationId xmlns:a16="http://schemas.microsoft.com/office/drawing/2014/main" id="{778B6EF1-AC15-45E4-4F3B-B881D38DA31F}"/>
              </a:ext>
            </a:extLst>
          </p:cNvPr>
          <p:cNvGraphicFramePr>
            <a:graphicFrameLocks noChangeAspect="1"/>
          </p:cNvGraphicFramePr>
          <p:nvPr/>
        </p:nvGraphicFramePr>
        <p:xfrm>
          <a:off x="5286106" y="2528985"/>
          <a:ext cx="1381318" cy="428685"/>
        </p:xfrm>
        <a:graphic>
          <a:graphicData uri="http://schemas.openxmlformats.org/presentationml/2006/ole">
            <mc:AlternateContent xmlns:mc="http://schemas.openxmlformats.org/markup-compatibility/2006">
              <mc:Choice xmlns:v="urn:schemas-microsoft-com:vml" Requires="v">
                <p:oleObj spid="_x0000_s11490" name="Equation" r:id="rId6" imgW="736560" imgH="228600" progId="Equation.DSMT4">
                  <p:embed/>
                </p:oleObj>
              </mc:Choice>
              <mc:Fallback>
                <p:oleObj name="Equation" r:id="rId6" imgW="736560" imgH="228600" progId="Equation.DSMT4">
                  <p:embed/>
                  <p:pic>
                    <p:nvPicPr>
                      <p:cNvPr id="9" name="Объект 8">
                        <a:extLst>
                          <a:ext uri="{FF2B5EF4-FFF2-40B4-BE49-F238E27FC236}">
                            <a16:creationId xmlns:a16="http://schemas.microsoft.com/office/drawing/2014/main" id="{778B6EF1-AC15-45E4-4F3B-B881D38DA31F}"/>
                          </a:ext>
                        </a:extLst>
                      </p:cNvPr>
                      <p:cNvPicPr/>
                      <p:nvPr/>
                    </p:nvPicPr>
                    <p:blipFill>
                      <a:blip r:embed="rId7"/>
                      <a:stretch>
                        <a:fillRect/>
                      </a:stretch>
                    </p:blipFill>
                    <p:spPr>
                      <a:xfrm>
                        <a:off x="5286106" y="2528985"/>
                        <a:ext cx="1381318" cy="428685"/>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22A77D32-F82A-48C7-A069-247AD30E4182}"/>
              </a:ext>
            </a:extLst>
          </p:cNvPr>
          <p:cNvSpPr txBox="1"/>
          <p:nvPr/>
        </p:nvSpPr>
        <p:spPr>
          <a:xfrm>
            <a:off x="109362" y="2693323"/>
            <a:ext cx="5021241" cy="523220"/>
          </a:xfrm>
          <a:prstGeom prst="rect">
            <a:avLst/>
          </a:prstGeom>
          <a:noFill/>
        </p:spPr>
        <p:txBody>
          <a:bodyPr wrap="square" rtlCol="0">
            <a:spAutoFit/>
          </a:bodyPr>
          <a:lstStyle/>
          <a:p>
            <a:r>
              <a:rPr lang="ru-RU" sz="1400" b="1" dirty="0">
                <a:solidFill>
                  <a:srgbClr val="7030A0"/>
                </a:solidFill>
              </a:rPr>
              <a:t>пространственное биение полей приводит к формированию макроскопического диссипативного потенциала!</a:t>
            </a:r>
          </a:p>
        </p:txBody>
      </p:sp>
      <p:pic>
        <p:nvPicPr>
          <p:cNvPr id="26" name="Рисунок 25">
            <a:extLst>
              <a:ext uri="{FF2B5EF4-FFF2-40B4-BE49-F238E27FC236}">
                <a16:creationId xmlns:a16="http://schemas.microsoft.com/office/drawing/2014/main" id="{B4E5B3D4-52AD-4EC2-9551-69564BC96AAA}"/>
              </a:ext>
            </a:extLst>
          </p:cNvPr>
          <p:cNvPicPr>
            <a:picLocks noChangeAspect="1"/>
          </p:cNvPicPr>
          <p:nvPr/>
        </p:nvPicPr>
        <p:blipFill>
          <a:blip r:embed="rId8" cstate="print"/>
          <a:stretch>
            <a:fillRect/>
          </a:stretch>
        </p:blipFill>
        <p:spPr>
          <a:xfrm>
            <a:off x="4269559" y="1439983"/>
            <a:ext cx="2200582" cy="1133633"/>
          </a:xfrm>
          <a:prstGeom prst="rect">
            <a:avLst/>
          </a:prstGeom>
        </p:spPr>
      </p:pic>
      <p:graphicFrame>
        <p:nvGraphicFramePr>
          <p:cNvPr id="27" name="Object 1">
            <a:extLst>
              <a:ext uri="{FF2B5EF4-FFF2-40B4-BE49-F238E27FC236}">
                <a16:creationId xmlns:a16="http://schemas.microsoft.com/office/drawing/2014/main" id="{F2D9BAEF-486E-4435-A0F1-6FBB7096E52B}"/>
              </a:ext>
            </a:extLst>
          </p:cNvPr>
          <p:cNvGraphicFramePr>
            <a:graphicFrameLocks noChangeAspect="1"/>
          </p:cNvGraphicFramePr>
          <p:nvPr/>
        </p:nvGraphicFramePr>
        <p:xfrm>
          <a:off x="6555316" y="1565510"/>
          <a:ext cx="1943100" cy="795338"/>
        </p:xfrm>
        <a:graphic>
          <a:graphicData uri="http://schemas.openxmlformats.org/presentationml/2006/ole">
            <mc:AlternateContent xmlns:mc="http://schemas.openxmlformats.org/markup-compatibility/2006">
              <mc:Choice xmlns:v="urn:schemas-microsoft-com:vml" Requires="v">
                <p:oleObj spid="_x0000_s11491" name="Equation" r:id="rId9" imgW="1193760" imgH="482400" progId="Equation.DSMT4">
                  <p:embed/>
                </p:oleObj>
              </mc:Choice>
              <mc:Fallback>
                <p:oleObj name="Equation" r:id="rId9" imgW="1193760" imgH="482400" progId="Equation.DSMT4">
                  <p:embed/>
                  <p:pic>
                    <p:nvPicPr>
                      <p:cNvPr id="27" name="Object 1">
                        <a:extLst>
                          <a:ext uri="{FF2B5EF4-FFF2-40B4-BE49-F238E27FC236}">
                            <a16:creationId xmlns:a16="http://schemas.microsoft.com/office/drawing/2014/main" id="{F2D9BAEF-486E-4435-A0F1-6FBB7096E52B}"/>
                          </a:ext>
                        </a:extLst>
                      </p:cNvPr>
                      <p:cNvPicPr>
                        <a:picLocks noChangeAspect="1" noChangeArrowheads="1"/>
                      </p:cNvPicPr>
                      <p:nvPr/>
                    </p:nvPicPr>
                    <p:blipFill>
                      <a:blip r:embed="rId10"/>
                      <a:srcRect/>
                      <a:stretch>
                        <a:fillRect/>
                      </a:stretch>
                    </p:blipFill>
                    <p:spPr bwMode="auto">
                      <a:xfrm>
                        <a:off x="6555316" y="1565510"/>
                        <a:ext cx="1943100" cy="795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Box 27">
            <a:extLst>
              <a:ext uri="{FF2B5EF4-FFF2-40B4-BE49-F238E27FC236}">
                <a16:creationId xmlns:a16="http://schemas.microsoft.com/office/drawing/2014/main" id="{D8915806-1880-4FD7-81D2-3EE39832C972}"/>
              </a:ext>
            </a:extLst>
          </p:cNvPr>
          <p:cNvSpPr txBox="1"/>
          <p:nvPr/>
        </p:nvSpPr>
        <p:spPr>
          <a:xfrm>
            <a:off x="4354734" y="1267655"/>
            <a:ext cx="4625380" cy="307777"/>
          </a:xfrm>
          <a:prstGeom prst="rect">
            <a:avLst/>
          </a:prstGeom>
          <a:noFill/>
        </p:spPr>
        <p:txBody>
          <a:bodyPr wrap="square" rtlCol="0">
            <a:spAutoFit/>
          </a:bodyPr>
          <a:lstStyle/>
          <a:p>
            <a:r>
              <a:rPr lang="ru-RU" sz="1400" dirty="0"/>
              <a:t>пространственные биения полевых сдвигов</a:t>
            </a:r>
          </a:p>
        </p:txBody>
      </p:sp>
      <p:sp>
        <p:nvSpPr>
          <p:cNvPr id="6" name="TextBox 5">
            <a:extLst>
              <a:ext uri="{FF2B5EF4-FFF2-40B4-BE49-F238E27FC236}">
                <a16:creationId xmlns:a16="http://schemas.microsoft.com/office/drawing/2014/main" id="{1AF7F28D-A8FC-D0F7-4F7F-5A7AC8982E89}"/>
              </a:ext>
            </a:extLst>
          </p:cNvPr>
          <p:cNvSpPr txBox="1"/>
          <p:nvPr/>
        </p:nvSpPr>
        <p:spPr>
          <a:xfrm>
            <a:off x="195115" y="892572"/>
            <a:ext cx="2119491" cy="369332"/>
          </a:xfrm>
          <a:prstGeom prst="rect">
            <a:avLst/>
          </a:prstGeom>
          <a:noFill/>
        </p:spPr>
        <p:txBody>
          <a:bodyPr wrap="none" rtlCol="0">
            <a:spAutoFit/>
          </a:bodyPr>
          <a:lstStyle/>
          <a:p>
            <a:r>
              <a:rPr lang="ru-RU" b="1" dirty="0">
                <a:solidFill>
                  <a:srgbClr val="00B050"/>
                </a:solidFill>
              </a:rPr>
              <a:t>основной принцип</a:t>
            </a:r>
          </a:p>
        </p:txBody>
      </p:sp>
      <p:pic>
        <p:nvPicPr>
          <p:cNvPr id="7" name="Picture 2">
            <a:extLst>
              <a:ext uri="{FF2B5EF4-FFF2-40B4-BE49-F238E27FC236}">
                <a16:creationId xmlns:a16="http://schemas.microsoft.com/office/drawing/2014/main" id="{8B5CA463-973D-DE2B-1ECD-1A69E9E6524D}"/>
              </a:ext>
            </a:extLst>
          </p:cNvPr>
          <p:cNvPicPr>
            <a:picLocks noChangeAspect="1" noChangeArrowheads="1"/>
          </p:cNvPicPr>
          <p:nvPr/>
        </p:nvPicPr>
        <p:blipFill>
          <a:blip r:embed="rId11" cstate="print"/>
          <a:srcRect r="14859"/>
          <a:stretch/>
        </p:blipFill>
        <p:spPr bwMode="auto">
          <a:xfrm>
            <a:off x="215522" y="3426970"/>
            <a:ext cx="1980216" cy="2618826"/>
          </a:xfrm>
          <a:prstGeom prst="rect">
            <a:avLst/>
          </a:prstGeom>
          <a:noFill/>
          <a:ln w="9525">
            <a:noFill/>
            <a:miter lim="800000"/>
            <a:headEnd/>
            <a:tailEnd/>
          </a:ln>
        </p:spPr>
      </p:pic>
      <p:pic>
        <p:nvPicPr>
          <p:cNvPr id="11" name="Picture 2">
            <a:extLst>
              <a:ext uri="{FF2B5EF4-FFF2-40B4-BE49-F238E27FC236}">
                <a16:creationId xmlns:a16="http://schemas.microsoft.com/office/drawing/2014/main" id="{377569A5-4AF6-6B81-FB7A-81774BA72265}"/>
              </a:ext>
            </a:extLst>
          </p:cNvPr>
          <p:cNvPicPr>
            <a:picLocks noChangeAspect="1" noChangeArrowheads="1"/>
          </p:cNvPicPr>
          <p:nvPr/>
        </p:nvPicPr>
        <p:blipFill>
          <a:blip r:embed="rId12" cstate="print"/>
          <a:srcRect l="11696" t="1609" r="48756" b="24563"/>
          <a:stretch/>
        </p:blipFill>
        <p:spPr bwMode="auto">
          <a:xfrm>
            <a:off x="2470214" y="3409377"/>
            <a:ext cx="1970131" cy="2507985"/>
          </a:xfrm>
          <a:prstGeom prst="rect">
            <a:avLst/>
          </a:prstGeom>
          <a:noFill/>
          <a:ln w="9525">
            <a:noFill/>
            <a:miter lim="800000"/>
            <a:headEnd/>
            <a:tailEnd/>
          </a:ln>
        </p:spPr>
      </p:pic>
      <p:sp>
        <p:nvSpPr>
          <p:cNvPr id="13" name="Прямоугольник 12">
            <a:extLst>
              <a:ext uri="{FF2B5EF4-FFF2-40B4-BE49-F238E27FC236}">
                <a16:creationId xmlns:a16="http://schemas.microsoft.com/office/drawing/2014/main" id="{E1CCAE49-69E7-0630-3D7B-3FC75CAF9C97}"/>
              </a:ext>
            </a:extLst>
          </p:cNvPr>
          <p:cNvSpPr/>
          <p:nvPr/>
        </p:nvSpPr>
        <p:spPr>
          <a:xfrm>
            <a:off x="158824" y="6427113"/>
            <a:ext cx="8661648" cy="430887"/>
          </a:xfrm>
          <a:prstGeom prst="rect">
            <a:avLst/>
          </a:prstGeom>
        </p:spPr>
        <p:txBody>
          <a:bodyPr wrap="square">
            <a:spAutoFit/>
          </a:bodyPr>
          <a:lstStyle/>
          <a:p>
            <a:pPr marL="342900" indent="-342900">
              <a:buAutoNum type="arabicPeriod"/>
            </a:pPr>
            <a:r>
              <a:rPr lang="en-US" sz="1100" dirty="0">
                <a:solidFill>
                  <a:schemeClr val="accent1">
                    <a:lumMod val="75000"/>
                  </a:schemeClr>
                </a:solidFill>
                <a:sym typeface="Symbol" panose="05050102010706020507" pitchFamily="18" charset="2"/>
              </a:rPr>
              <a:t>O. N. </a:t>
            </a:r>
            <a:r>
              <a:rPr lang="en-US" sz="1100" dirty="0" err="1">
                <a:solidFill>
                  <a:schemeClr val="accent1">
                    <a:lumMod val="75000"/>
                  </a:schemeClr>
                </a:solidFill>
                <a:sym typeface="Symbol" panose="05050102010706020507" pitchFamily="18" charset="2"/>
              </a:rPr>
              <a:t>Prudnikov</a:t>
            </a:r>
            <a:r>
              <a:rPr lang="en-US" sz="1100" dirty="0">
                <a:solidFill>
                  <a:schemeClr val="accent1">
                    <a:lumMod val="75000"/>
                  </a:schemeClr>
                </a:solidFill>
                <a:sym typeface="Symbol" panose="05050102010706020507" pitchFamily="18" charset="2"/>
              </a:rPr>
              <a:t>, et. al. “Deep macroscopic pure-optical potential for laser cooling and trapping of neutral atoms” PRA  v.108, 043107 (2023) </a:t>
            </a:r>
          </a:p>
          <a:p>
            <a:pPr marL="342900" indent="-342900">
              <a:buFontTx/>
              <a:buAutoNum type="arabicPeriod"/>
            </a:pPr>
            <a:r>
              <a:rPr lang="en-US" sz="1100" dirty="0">
                <a:solidFill>
                  <a:schemeClr val="accent1">
                    <a:lumMod val="75000"/>
                  </a:schemeClr>
                </a:solidFill>
                <a:sym typeface="Symbol" panose="05050102010706020507" pitchFamily="18" charset="2"/>
              </a:rPr>
              <a:t>A.A. </a:t>
            </a:r>
            <a:r>
              <a:rPr lang="en-US" sz="1100" dirty="0" err="1">
                <a:solidFill>
                  <a:schemeClr val="accent1">
                    <a:lumMod val="75000"/>
                  </a:schemeClr>
                </a:solidFill>
                <a:sym typeface="Symbol" panose="05050102010706020507" pitchFamily="18" charset="2"/>
              </a:rPr>
              <a:t>Kirpichnikova</a:t>
            </a:r>
            <a:r>
              <a:rPr lang="en-US" sz="1100" dirty="0">
                <a:solidFill>
                  <a:schemeClr val="accent1">
                    <a:lumMod val="75000"/>
                  </a:schemeClr>
                </a:solidFill>
                <a:sym typeface="Symbol" panose="05050102010706020507" pitchFamily="18" charset="2"/>
              </a:rPr>
              <a:t>, O.N. </a:t>
            </a:r>
            <a:r>
              <a:rPr lang="en-US" sz="1100" dirty="0" err="1">
                <a:solidFill>
                  <a:schemeClr val="accent1">
                    <a:lumMod val="75000"/>
                  </a:schemeClr>
                </a:solidFill>
                <a:sym typeface="Symbol" panose="05050102010706020507" pitchFamily="18" charset="2"/>
              </a:rPr>
              <a:t>Prudnikov</a:t>
            </a:r>
            <a:r>
              <a:rPr lang="en-US" sz="1100" dirty="0">
                <a:solidFill>
                  <a:schemeClr val="accent1">
                    <a:lumMod val="75000"/>
                  </a:schemeClr>
                </a:solidFill>
                <a:sym typeface="Symbol" panose="05050102010706020507" pitchFamily="18" charset="2"/>
              </a:rPr>
              <a:t>, et. al. Quantum Electronics v. 50, 939 – 946 (2020)</a:t>
            </a:r>
          </a:p>
        </p:txBody>
      </p:sp>
      <p:sp>
        <p:nvSpPr>
          <p:cNvPr id="14" name="TextBox 13">
            <a:extLst>
              <a:ext uri="{FF2B5EF4-FFF2-40B4-BE49-F238E27FC236}">
                <a16:creationId xmlns:a16="http://schemas.microsoft.com/office/drawing/2014/main" id="{F64D56CC-88AC-A298-0181-04071B246D58}"/>
              </a:ext>
            </a:extLst>
          </p:cNvPr>
          <p:cNvSpPr txBox="1"/>
          <p:nvPr/>
        </p:nvSpPr>
        <p:spPr>
          <a:xfrm>
            <a:off x="107505" y="6032013"/>
            <a:ext cx="5212205" cy="400110"/>
          </a:xfrm>
          <a:prstGeom prst="rect">
            <a:avLst/>
          </a:prstGeom>
          <a:noFill/>
        </p:spPr>
        <p:txBody>
          <a:bodyPr wrap="square" rtlCol="0">
            <a:spAutoFit/>
          </a:bodyPr>
          <a:lstStyle/>
          <a:p>
            <a:r>
              <a:rPr lang="ru-RU" sz="1000" dirty="0"/>
              <a:t>Рис. Схема переходов в атомах лития в </a:t>
            </a:r>
            <a:r>
              <a:rPr lang="ru-RU" sz="1000" dirty="0" err="1"/>
              <a:t>бихроматическом</a:t>
            </a:r>
            <a:r>
              <a:rPr lang="ru-RU" sz="1000" dirty="0"/>
              <a:t> поле (а). Формируемый макроскопический диссипативный потенциал (б).</a:t>
            </a:r>
          </a:p>
        </p:txBody>
      </p:sp>
      <p:sp>
        <p:nvSpPr>
          <p:cNvPr id="16" name="TextBox 15">
            <a:extLst>
              <a:ext uri="{FF2B5EF4-FFF2-40B4-BE49-F238E27FC236}">
                <a16:creationId xmlns:a16="http://schemas.microsoft.com/office/drawing/2014/main" id="{4289676F-A3B8-6841-47A0-AB32654ABF46}"/>
              </a:ext>
            </a:extLst>
          </p:cNvPr>
          <p:cNvSpPr txBox="1"/>
          <p:nvPr/>
        </p:nvSpPr>
        <p:spPr>
          <a:xfrm>
            <a:off x="4711986" y="4294854"/>
            <a:ext cx="4339421" cy="2031325"/>
          </a:xfrm>
          <a:prstGeom prst="rect">
            <a:avLst/>
          </a:prstGeom>
          <a:noFill/>
        </p:spPr>
        <p:txBody>
          <a:bodyPr wrap="square" rtlCol="0">
            <a:spAutoFit/>
          </a:bodyPr>
          <a:lstStyle/>
          <a:p>
            <a:pPr marL="285750" indent="-285750">
              <a:buFont typeface="Arial" panose="020B0604020202020204" pitchFamily="34" charset="0"/>
              <a:buChar char="•"/>
            </a:pPr>
            <a:r>
              <a:rPr lang="ru-RU" dirty="0"/>
              <a:t>Глубокий макроскопический потенциал</a:t>
            </a:r>
          </a:p>
          <a:p>
            <a:pPr marL="285750" indent="-285750">
              <a:buFont typeface="Arial" panose="020B0604020202020204" pitchFamily="34" charset="0"/>
              <a:buChar char="•"/>
            </a:pPr>
            <a:r>
              <a:rPr lang="ru-RU" dirty="0"/>
              <a:t>Одновременно приводит к сверхглубокому охлаждению </a:t>
            </a:r>
            <a:r>
              <a:rPr lang="en-US" dirty="0"/>
              <a:t>T~10</a:t>
            </a:r>
            <a:r>
              <a:rPr lang="en-US" dirty="0">
                <a:sym typeface="Symbol" panose="05050102010706020507" pitchFamily="18" charset="2"/>
              </a:rPr>
              <a:t></a:t>
            </a:r>
            <a:r>
              <a:rPr lang="en-US" dirty="0"/>
              <a:t>K</a:t>
            </a:r>
          </a:p>
          <a:p>
            <a:pPr marL="285750" indent="-285750">
              <a:buFont typeface="Arial" panose="020B0604020202020204" pitchFamily="34" charset="0"/>
              <a:buChar char="•"/>
            </a:pPr>
            <a:r>
              <a:rPr lang="ru-RU" dirty="0"/>
              <a:t>Не требует наличия магнитного поля</a:t>
            </a:r>
          </a:p>
          <a:p>
            <a:r>
              <a:rPr lang="ru-RU" b="1" dirty="0">
                <a:solidFill>
                  <a:srgbClr val="00B050"/>
                </a:solidFill>
              </a:rPr>
              <a:t>Актуально при создании компактных систем на основе холодных атомов.</a:t>
            </a:r>
            <a:endParaRPr lang="en-US" b="1" dirty="0">
              <a:solidFill>
                <a:srgbClr val="00B050"/>
              </a:solidFill>
            </a:endParaRPr>
          </a:p>
        </p:txBody>
      </p:sp>
      <p:sp>
        <p:nvSpPr>
          <p:cNvPr id="3" name="TextBox 2">
            <a:extLst>
              <a:ext uri="{FF2B5EF4-FFF2-40B4-BE49-F238E27FC236}">
                <a16:creationId xmlns:a16="http://schemas.microsoft.com/office/drawing/2014/main" id="{A056E7F7-0EFC-46E8-9D34-D1467879487C}"/>
              </a:ext>
            </a:extLst>
          </p:cNvPr>
          <p:cNvSpPr txBox="1"/>
          <p:nvPr/>
        </p:nvSpPr>
        <p:spPr>
          <a:xfrm>
            <a:off x="5796135" y="3496961"/>
            <a:ext cx="3024337" cy="646331"/>
          </a:xfrm>
          <a:prstGeom prst="rect">
            <a:avLst/>
          </a:prstGeom>
          <a:noFill/>
        </p:spPr>
        <p:txBody>
          <a:bodyPr wrap="square" rtlCol="0">
            <a:spAutoFit/>
          </a:bodyPr>
          <a:lstStyle/>
          <a:p>
            <a:r>
              <a:rPr lang="ru-RU" b="1" dirty="0">
                <a:solidFill>
                  <a:srgbClr val="C00000"/>
                </a:solidFill>
              </a:rPr>
              <a:t>Новая концепция – «ячейка холодных атомов»</a:t>
            </a:r>
          </a:p>
        </p:txBody>
      </p:sp>
    </p:spTree>
    <p:extLst>
      <p:ext uri="{BB962C8B-B14F-4D97-AF65-F5344CB8AC3E}">
        <p14:creationId xmlns:p14="http://schemas.microsoft.com/office/powerpoint/2010/main" val="2339779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9A20A0-B8F9-69ED-78E7-F6554A9D130B}"/>
              </a:ext>
            </a:extLst>
          </p:cNvPr>
          <p:cNvSpPr>
            <a:spLocks noGrp="1"/>
          </p:cNvSpPr>
          <p:nvPr>
            <p:ph type="title"/>
          </p:nvPr>
        </p:nvSpPr>
        <p:spPr>
          <a:xfrm>
            <a:off x="323528" y="25133"/>
            <a:ext cx="8229600" cy="490066"/>
          </a:xfrm>
        </p:spPr>
        <p:txBody>
          <a:bodyPr>
            <a:noAutofit/>
          </a:bodyPr>
          <a:lstStyle/>
          <a:p>
            <a:r>
              <a:rPr lang="ru-RU" sz="3200" dirty="0">
                <a:solidFill>
                  <a:schemeClr val="tx2"/>
                </a:solidFill>
              </a:rPr>
              <a:t>Основные результаты</a:t>
            </a:r>
          </a:p>
        </p:txBody>
      </p:sp>
      <p:sp>
        <p:nvSpPr>
          <p:cNvPr id="3" name="Объект 2">
            <a:extLst>
              <a:ext uri="{FF2B5EF4-FFF2-40B4-BE49-F238E27FC236}">
                <a16:creationId xmlns:a16="http://schemas.microsoft.com/office/drawing/2014/main" id="{C0AFD751-2577-C467-8CF7-59D73E55F625}"/>
              </a:ext>
            </a:extLst>
          </p:cNvPr>
          <p:cNvSpPr>
            <a:spLocks noGrp="1"/>
          </p:cNvSpPr>
          <p:nvPr>
            <p:ph idx="1"/>
          </p:nvPr>
        </p:nvSpPr>
        <p:spPr>
          <a:xfrm>
            <a:off x="127566" y="398540"/>
            <a:ext cx="8908930" cy="5904656"/>
          </a:xfrm>
        </p:spPr>
        <p:txBody>
          <a:bodyPr>
            <a:noAutofit/>
          </a:bodyPr>
          <a:lstStyle/>
          <a:p>
            <a:r>
              <a:rPr lang="ru-RU" sz="1500" dirty="0"/>
              <a:t>Найдено </a:t>
            </a:r>
            <a:r>
              <a:rPr lang="ru-RU" sz="1500" dirty="0">
                <a:solidFill>
                  <a:srgbClr val="00B050"/>
                </a:solidFill>
              </a:rPr>
              <a:t>точное стационарное решения квантового кинетического уравнения </a:t>
            </a:r>
            <a:r>
              <a:rPr lang="ru-RU" sz="1500" dirty="0"/>
              <a:t>для задачи лазерного охлаждения атомов </a:t>
            </a:r>
            <a:r>
              <a:rPr lang="ru-RU" sz="1500" dirty="0">
                <a:solidFill>
                  <a:srgbClr val="00B050"/>
                </a:solidFill>
              </a:rPr>
              <a:t>с полным учетом квантовых эффектов отдачи </a:t>
            </a:r>
            <a:r>
              <a:rPr lang="ru-RU" sz="1500" dirty="0"/>
              <a:t>при взаимодействии атомов с фотонами поля.</a:t>
            </a:r>
          </a:p>
          <a:p>
            <a:r>
              <a:rPr lang="ru-RU" sz="1500" dirty="0"/>
              <a:t>Найдено </a:t>
            </a:r>
            <a:r>
              <a:rPr lang="ru-RU" sz="1500" dirty="0">
                <a:solidFill>
                  <a:srgbClr val="00B050"/>
                </a:solidFill>
              </a:rPr>
              <a:t>точное решение задачи взаимодействия атомов с периодически модулированным полем</a:t>
            </a:r>
            <a:r>
              <a:rPr lang="ru-RU" sz="1500" dirty="0"/>
              <a:t> вне рамок резонансного приближения для задач прецизионной спектроскопии.</a:t>
            </a:r>
          </a:p>
          <a:p>
            <a:r>
              <a:rPr lang="ru-RU" sz="1500" dirty="0"/>
              <a:t>Предложены </a:t>
            </a:r>
            <a:r>
              <a:rPr lang="ru-RU" sz="1500" dirty="0">
                <a:solidFill>
                  <a:srgbClr val="00B050"/>
                </a:solidFill>
              </a:rPr>
              <a:t>новые методы сверхглубокого лазерного охлаждения </a:t>
            </a:r>
            <a:r>
              <a:rPr lang="ru-RU" sz="1500" dirty="0"/>
              <a:t>ионов в радиочастотной ловушке исключающие применение магнитного поля. Достижимый уровень температуры иона в ловушке позволяет </a:t>
            </a:r>
            <a:r>
              <a:rPr lang="ru-RU" sz="1500" dirty="0">
                <a:solidFill>
                  <a:srgbClr val="00B050"/>
                </a:solidFill>
              </a:rPr>
              <a:t>подавить сдвиги квадратичного эффекта Доплера до единиц 19 знака</a:t>
            </a:r>
            <a:r>
              <a:rPr lang="ru-RU" sz="1500" dirty="0"/>
              <a:t>. Отсутствие необходимости магнитного поля позволяет реализовать его контроль, и </a:t>
            </a:r>
            <a:r>
              <a:rPr lang="ru-RU" sz="1500" dirty="0">
                <a:solidFill>
                  <a:srgbClr val="00B050"/>
                </a:solidFill>
              </a:rPr>
              <a:t>подавить сдвиги от магнитного поля </a:t>
            </a:r>
            <a:r>
              <a:rPr lang="ru-RU" sz="1500" dirty="0"/>
              <a:t>до 10</a:t>
            </a:r>
            <a:r>
              <a:rPr lang="ru-RU" sz="1500" baseline="30000" dirty="0"/>
              <a:t>-</a:t>
            </a:r>
            <a:r>
              <a:rPr lang="ru-RU" sz="1500" b="1" baseline="30000" dirty="0"/>
              <a:t>18</a:t>
            </a:r>
            <a:r>
              <a:rPr lang="ru-RU" sz="1500" dirty="0"/>
              <a:t>  а их флуктуации до 10</a:t>
            </a:r>
            <a:r>
              <a:rPr lang="ru-RU" sz="1500" baseline="30000" dirty="0"/>
              <a:t>-19</a:t>
            </a:r>
            <a:r>
              <a:rPr lang="ru-RU" sz="1500" dirty="0"/>
              <a:t> . Результаты имеют принципиальное значения в развитии оптических стандартов частоты с относительной неточностью и стабильностью 10</a:t>
            </a:r>
            <a:r>
              <a:rPr lang="ru-RU" sz="1500" baseline="30000" dirty="0"/>
              <a:t>-18</a:t>
            </a:r>
            <a:r>
              <a:rPr lang="ru-RU" sz="1500" dirty="0"/>
              <a:t> и лучше.</a:t>
            </a:r>
          </a:p>
          <a:p>
            <a:r>
              <a:rPr lang="ru-RU" sz="1500" dirty="0"/>
              <a:t>Предложена и исследована </a:t>
            </a:r>
            <a:r>
              <a:rPr lang="ru-RU" sz="1500" dirty="0">
                <a:solidFill>
                  <a:srgbClr val="00B050"/>
                </a:solidFill>
              </a:rPr>
              <a:t>концепция «ячейки холодных атомов» </a:t>
            </a:r>
            <a:r>
              <a:rPr lang="ru-RU" sz="1500" dirty="0"/>
              <a:t>являющаяся альтернативой стандартным магнитооптическим ловушкам для лазерного охлаждения нейтральных атомов. Актуально при создании компактных квантовых сенсоров и стандартов частоты.</a:t>
            </a:r>
          </a:p>
          <a:p>
            <a:r>
              <a:rPr lang="ru-RU" sz="1500" dirty="0"/>
              <a:t>Предложен </a:t>
            </a:r>
            <a:r>
              <a:rPr lang="ru-RU" sz="1500" dirty="0">
                <a:solidFill>
                  <a:srgbClr val="00B050"/>
                </a:solidFill>
              </a:rPr>
              <a:t>новый метод подавления сдвигов от тепловых фотонов окружающей среды </a:t>
            </a:r>
            <a:r>
              <a:rPr lang="ru-RU" sz="1500" dirty="0"/>
              <a:t>(</a:t>
            </a:r>
            <a:r>
              <a:rPr lang="en-US" sz="1500" dirty="0"/>
              <a:t>BBR</a:t>
            </a:r>
            <a:r>
              <a:rPr lang="ru-RU" sz="1500" dirty="0"/>
              <a:t>) основанный на концепции синтетической частоты, что позволяет подавить данные сдвиги до уровня 10</a:t>
            </a:r>
            <a:r>
              <a:rPr lang="ru-RU" sz="1500" baseline="30000" dirty="0"/>
              <a:t>-19</a:t>
            </a:r>
            <a:r>
              <a:rPr lang="ru-RU" sz="1500" dirty="0"/>
              <a:t> без использования криогенных систем (т.е. при комнатных температурах). Актуально для мобильных стандартов частоты.</a:t>
            </a:r>
          </a:p>
          <a:p>
            <a:r>
              <a:rPr lang="ru-RU" sz="1500" dirty="0"/>
              <a:t>Предложен </a:t>
            </a:r>
            <a:r>
              <a:rPr lang="ru-RU" sz="1500" dirty="0">
                <a:solidFill>
                  <a:srgbClr val="00B050"/>
                </a:solidFill>
              </a:rPr>
              <a:t>метод </a:t>
            </a:r>
            <a:r>
              <a:rPr lang="ru-RU" sz="1500" dirty="0" err="1">
                <a:solidFill>
                  <a:srgbClr val="00B050"/>
                </a:solidFill>
              </a:rPr>
              <a:t>двухфотонной</a:t>
            </a:r>
            <a:r>
              <a:rPr lang="ru-RU" sz="1500" dirty="0">
                <a:solidFill>
                  <a:srgbClr val="00B050"/>
                </a:solidFill>
              </a:rPr>
              <a:t> спектроскопии ядерного перехода в </a:t>
            </a:r>
            <a:r>
              <a:rPr lang="en-US" sz="1500" baseline="30000" dirty="0">
                <a:solidFill>
                  <a:srgbClr val="00B050"/>
                </a:solidFill>
              </a:rPr>
              <a:t>229</a:t>
            </a:r>
            <a:r>
              <a:rPr lang="en-US" sz="1500" dirty="0">
                <a:solidFill>
                  <a:srgbClr val="00B050"/>
                </a:solidFill>
              </a:rPr>
              <a:t>Th</a:t>
            </a:r>
            <a:r>
              <a:rPr lang="en-US" sz="1500" baseline="30000" dirty="0">
                <a:solidFill>
                  <a:srgbClr val="00B050"/>
                </a:solidFill>
              </a:rPr>
              <a:t>2+</a:t>
            </a:r>
            <a:r>
              <a:rPr lang="ru-RU" sz="1500" dirty="0"/>
              <a:t> для создания ядерного оптического стандарта частоты. Метод позволяет исключить необходимость создания прецизионной лазерной системы в спектральном диапазоне вакуумного ультрафиолета </a:t>
            </a:r>
            <a:r>
              <a:rPr lang="en-US" sz="1500" dirty="0"/>
              <a:t>(</a:t>
            </a:r>
            <a:r>
              <a:rPr lang="ru-RU" sz="1500" dirty="0"/>
              <a:t>150</a:t>
            </a:r>
            <a:r>
              <a:rPr lang="en-US" sz="1500" dirty="0"/>
              <a:t>nm). </a:t>
            </a:r>
            <a:r>
              <a:rPr lang="ru-RU" sz="1500" dirty="0"/>
              <a:t>Актуально для нового поколения стандартов на основе ядерных переходов.</a:t>
            </a:r>
          </a:p>
          <a:p>
            <a:r>
              <a:rPr lang="ru-RU" sz="1500" dirty="0"/>
              <a:t>Разработан и создан </a:t>
            </a:r>
            <a:r>
              <a:rPr lang="ru-RU" sz="1500" dirty="0">
                <a:solidFill>
                  <a:srgbClr val="00B050"/>
                </a:solidFill>
              </a:rPr>
              <a:t>первый в России квантовый гравиметр </a:t>
            </a:r>
            <a:r>
              <a:rPr lang="ru-RU" sz="1500" dirty="0"/>
              <a:t>на основе интерференции волн материи </a:t>
            </a:r>
            <a:r>
              <a:rPr lang="ru-RU" sz="1500" dirty="0" err="1"/>
              <a:t>ультрахолодных</a:t>
            </a:r>
            <a:r>
              <a:rPr lang="ru-RU" sz="1500" dirty="0"/>
              <a:t> атомов.</a:t>
            </a:r>
          </a:p>
          <a:p>
            <a:endParaRPr lang="ru-RU" sz="1500" baseline="30000" dirty="0"/>
          </a:p>
          <a:p>
            <a:pPr marL="0" indent="0">
              <a:buNone/>
            </a:pPr>
            <a:endParaRPr lang="ru-RU" sz="1500" dirty="0"/>
          </a:p>
        </p:txBody>
      </p:sp>
      <p:sp>
        <p:nvSpPr>
          <p:cNvPr id="4" name="Прямоугольник 3">
            <a:extLst>
              <a:ext uri="{FF2B5EF4-FFF2-40B4-BE49-F238E27FC236}">
                <a16:creationId xmlns:a16="http://schemas.microsoft.com/office/drawing/2014/main" id="{151855AB-663C-49BE-B437-332DF0B85A86}"/>
              </a:ext>
            </a:extLst>
          </p:cNvPr>
          <p:cNvSpPr/>
          <p:nvPr/>
        </p:nvSpPr>
        <p:spPr>
          <a:xfrm>
            <a:off x="162828" y="6186536"/>
            <a:ext cx="8838405" cy="646331"/>
          </a:xfrm>
          <a:prstGeom prst="rect">
            <a:avLst/>
          </a:prstGeom>
        </p:spPr>
        <p:txBody>
          <a:bodyPr wrap="square">
            <a:spAutoFit/>
          </a:bodyPr>
          <a:lstStyle/>
          <a:p>
            <a:r>
              <a:rPr lang="ru-RU" dirty="0">
                <a:latin typeface="Times New Roman" panose="02020603050405020304" pitchFamily="18" charset="0"/>
                <a:ea typeface="Calibri" panose="020F0502020204030204" pitchFamily="34" charset="0"/>
              </a:rPr>
              <a:t>автор более </a:t>
            </a:r>
            <a:r>
              <a:rPr lang="en-US" dirty="0">
                <a:latin typeface="Times New Roman" panose="02020603050405020304" pitchFamily="18" charset="0"/>
                <a:ea typeface="Calibri" panose="020F0502020204030204" pitchFamily="34" charset="0"/>
              </a:rPr>
              <a:t>160</a:t>
            </a:r>
            <a:r>
              <a:rPr lang="ru-RU" dirty="0">
                <a:latin typeface="Times New Roman" panose="02020603050405020304" pitchFamily="18" charset="0"/>
                <a:ea typeface="Calibri" panose="020F0502020204030204" pitchFamily="34" charset="0"/>
              </a:rPr>
              <a:t> научных работ,  31 международный патент (Япония, США, Китай, Республика Корея).</a:t>
            </a:r>
            <a:endParaRPr lang="ru-RU" dirty="0"/>
          </a:p>
        </p:txBody>
      </p:sp>
    </p:spTree>
    <p:extLst>
      <p:ext uri="{BB962C8B-B14F-4D97-AF65-F5344CB8AC3E}">
        <p14:creationId xmlns:p14="http://schemas.microsoft.com/office/powerpoint/2010/main" val="4194795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C43012C-A654-48B6-A1D8-E891CC309E82}"/>
              </a:ext>
            </a:extLst>
          </p:cNvPr>
          <p:cNvSpPr/>
          <p:nvPr/>
        </p:nvSpPr>
        <p:spPr>
          <a:xfrm>
            <a:off x="395536" y="5579578"/>
            <a:ext cx="7950059" cy="646331"/>
          </a:xfrm>
          <a:prstGeom prst="rect">
            <a:avLst/>
          </a:prstGeom>
        </p:spPr>
        <p:txBody>
          <a:bodyPr wrap="square">
            <a:spAutoFit/>
          </a:bodyPr>
          <a:lstStyle/>
          <a:p>
            <a:r>
              <a:rPr lang="ru-RU" dirty="0">
                <a:latin typeface="Times New Roman" panose="02020603050405020304" pitchFamily="18" charset="0"/>
                <a:ea typeface="Calibri" panose="020F0502020204030204" pitchFamily="34" charset="0"/>
              </a:rPr>
              <a:t>автор более </a:t>
            </a:r>
            <a:r>
              <a:rPr lang="en-US" dirty="0">
                <a:latin typeface="Times New Roman" panose="02020603050405020304" pitchFamily="18" charset="0"/>
                <a:ea typeface="Calibri" panose="020F0502020204030204" pitchFamily="34" charset="0"/>
              </a:rPr>
              <a:t>160</a:t>
            </a:r>
            <a:r>
              <a:rPr lang="ru-RU" dirty="0">
                <a:latin typeface="Times New Roman" panose="02020603050405020304" pitchFamily="18" charset="0"/>
                <a:ea typeface="Calibri" panose="020F0502020204030204" pitchFamily="34" charset="0"/>
              </a:rPr>
              <a:t> научных работ,  </a:t>
            </a:r>
          </a:p>
          <a:p>
            <a:r>
              <a:rPr lang="ru-RU" dirty="0">
                <a:latin typeface="Times New Roman" panose="02020603050405020304" pitchFamily="18" charset="0"/>
                <a:ea typeface="Calibri" panose="020F0502020204030204" pitchFamily="34" charset="0"/>
              </a:rPr>
              <a:t>31 международный патент (Япония, США, Китай, Республика Корея)</a:t>
            </a:r>
            <a:endParaRPr lang="ru-RU" dirty="0"/>
          </a:p>
        </p:txBody>
      </p:sp>
      <p:pic>
        <p:nvPicPr>
          <p:cNvPr id="2" name="Рисунок 1">
            <a:extLst>
              <a:ext uri="{FF2B5EF4-FFF2-40B4-BE49-F238E27FC236}">
                <a16:creationId xmlns:a16="http://schemas.microsoft.com/office/drawing/2014/main" id="{2332089F-CBB0-4D72-8ADE-B271D3F9D03D}"/>
              </a:ext>
            </a:extLst>
          </p:cNvPr>
          <p:cNvPicPr>
            <a:picLocks noChangeAspect="1"/>
          </p:cNvPicPr>
          <p:nvPr/>
        </p:nvPicPr>
        <p:blipFill>
          <a:blip r:embed="rId2"/>
          <a:stretch>
            <a:fillRect/>
          </a:stretch>
        </p:blipFill>
        <p:spPr>
          <a:xfrm>
            <a:off x="215516" y="908720"/>
            <a:ext cx="8712968" cy="4309948"/>
          </a:xfrm>
          <a:prstGeom prst="rect">
            <a:avLst/>
          </a:prstGeom>
        </p:spPr>
      </p:pic>
      <p:sp>
        <p:nvSpPr>
          <p:cNvPr id="6" name="Прямоугольник: скругленные углы 5">
            <a:extLst>
              <a:ext uri="{FF2B5EF4-FFF2-40B4-BE49-F238E27FC236}">
                <a16:creationId xmlns:a16="http://schemas.microsoft.com/office/drawing/2014/main" id="{C94FDA5C-ADFF-4C9A-ABCB-49A381B0BD16}"/>
              </a:ext>
            </a:extLst>
          </p:cNvPr>
          <p:cNvSpPr/>
          <p:nvPr/>
        </p:nvSpPr>
        <p:spPr>
          <a:xfrm>
            <a:off x="6516216" y="955256"/>
            <a:ext cx="2411072" cy="1465632"/>
          </a:xfrm>
          <a:prstGeom prst="round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76453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ED947C30-B85E-48D8-8BA4-6D5BEA75F54E}"/>
              </a:ext>
            </a:extLst>
          </p:cNvPr>
          <p:cNvPicPr>
            <a:picLocks noChangeAspect="1"/>
          </p:cNvPicPr>
          <p:nvPr/>
        </p:nvPicPr>
        <p:blipFill rotWithShape="1">
          <a:blip r:embed="rId3"/>
          <a:srcRect l="4379"/>
          <a:stretch/>
        </p:blipFill>
        <p:spPr>
          <a:xfrm>
            <a:off x="2506237" y="2494256"/>
            <a:ext cx="3414004" cy="1996822"/>
          </a:xfrm>
          <a:prstGeom prst="rect">
            <a:avLst/>
          </a:prstGeom>
        </p:spPr>
      </p:pic>
      <p:pic>
        <p:nvPicPr>
          <p:cNvPr id="23" name="Рисунок 22">
            <a:extLst>
              <a:ext uri="{FF2B5EF4-FFF2-40B4-BE49-F238E27FC236}">
                <a16:creationId xmlns:a16="http://schemas.microsoft.com/office/drawing/2014/main" id="{6D34CF8B-83F7-4A6A-9158-7AC9C04CB011}"/>
              </a:ext>
            </a:extLst>
          </p:cNvPr>
          <p:cNvPicPr>
            <a:picLocks noChangeAspect="1"/>
          </p:cNvPicPr>
          <p:nvPr/>
        </p:nvPicPr>
        <p:blipFill>
          <a:blip r:embed="rId4"/>
          <a:stretch>
            <a:fillRect/>
          </a:stretch>
        </p:blipFill>
        <p:spPr>
          <a:xfrm>
            <a:off x="3158352" y="1287051"/>
            <a:ext cx="2461815" cy="1304222"/>
          </a:xfrm>
          <a:prstGeom prst="rect">
            <a:avLst/>
          </a:prstGeom>
        </p:spPr>
      </p:pic>
      <p:pic>
        <p:nvPicPr>
          <p:cNvPr id="17" name="Рисунок 16" descr="plot_phase_seq.jpg">
            <a:extLst>
              <a:ext uri="{FF2B5EF4-FFF2-40B4-BE49-F238E27FC236}">
                <a16:creationId xmlns:a16="http://schemas.microsoft.com/office/drawing/2014/main" id="{2C805A1C-DE69-4660-A049-13233862DBCB}"/>
              </a:ext>
            </a:extLst>
          </p:cNvPr>
          <p:cNvPicPr>
            <a:picLocks noChangeAspect="1"/>
          </p:cNvPicPr>
          <p:nvPr/>
        </p:nvPicPr>
        <p:blipFill>
          <a:blip r:embed="rId5" cstate="print"/>
          <a:stretch>
            <a:fillRect/>
          </a:stretch>
        </p:blipFill>
        <p:spPr>
          <a:xfrm>
            <a:off x="6220315" y="2226215"/>
            <a:ext cx="2868780" cy="4072209"/>
          </a:xfrm>
          <a:prstGeom prst="rect">
            <a:avLst/>
          </a:prstGeom>
        </p:spPr>
      </p:pic>
      <p:sp>
        <p:nvSpPr>
          <p:cNvPr id="2" name="Заголовок 1">
            <a:extLst>
              <a:ext uri="{FF2B5EF4-FFF2-40B4-BE49-F238E27FC236}">
                <a16:creationId xmlns:a16="http://schemas.microsoft.com/office/drawing/2014/main" id="{6A494639-AFB9-454A-BF18-0702BEEA062C}"/>
              </a:ext>
            </a:extLst>
          </p:cNvPr>
          <p:cNvSpPr>
            <a:spLocks noGrp="1"/>
          </p:cNvSpPr>
          <p:nvPr>
            <p:ph type="title"/>
          </p:nvPr>
        </p:nvSpPr>
        <p:spPr>
          <a:xfrm>
            <a:off x="26588" y="101912"/>
            <a:ext cx="7425728" cy="1143000"/>
          </a:xfrm>
        </p:spPr>
        <p:txBody>
          <a:bodyPr>
            <a:noAutofit/>
          </a:bodyPr>
          <a:lstStyle/>
          <a:p>
            <a:pPr algn="l"/>
            <a:r>
              <a:rPr lang="ru-RU" sz="3200" b="1" dirty="0">
                <a:solidFill>
                  <a:srgbClr val="0070C0"/>
                </a:solidFill>
                <a:effectLst>
                  <a:outerShdw blurRad="38100" dist="38100" dir="2700000" algn="tl">
                    <a:srgbClr val="000000">
                      <a:alpha val="43137"/>
                    </a:srgbClr>
                  </a:outerShdw>
                </a:effectLst>
              </a:rPr>
              <a:t>Технология лазерного отжига поликристаллического </a:t>
            </a:r>
            <a:r>
              <a:rPr lang="ru-RU" sz="2800" b="1" dirty="0">
                <a:solidFill>
                  <a:srgbClr val="0070C0"/>
                </a:solidFill>
                <a:effectLst>
                  <a:outerShdw blurRad="38100" dist="38100" dir="2700000" algn="tl">
                    <a:srgbClr val="000000">
                      <a:alpha val="43137"/>
                    </a:srgbClr>
                  </a:outerShdw>
                </a:effectLst>
              </a:rPr>
              <a:t>кремния</a:t>
            </a:r>
            <a:br>
              <a:rPr lang="en-US" sz="2800" b="1" dirty="0">
                <a:solidFill>
                  <a:srgbClr val="0070C0"/>
                </a:solidFill>
                <a:effectLst>
                  <a:outerShdw blurRad="38100" dist="38100" dir="2700000" algn="tl">
                    <a:srgbClr val="000000">
                      <a:alpha val="43137"/>
                    </a:srgbClr>
                  </a:outerShdw>
                </a:effectLst>
              </a:rPr>
            </a:br>
            <a:r>
              <a:rPr lang="ru-RU" sz="3200" b="1" dirty="0">
                <a:solidFill>
                  <a:srgbClr val="0070C0"/>
                </a:solidFill>
                <a:effectLst>
                  <a:outerShdw blurRad="38100" dist="38100" dir="2700000" algn="tl">
                    <a:srgbClr val="000000">
                      <a:alpha val="43137"/>
                    </a:srgbClr>
                  </a:outerShdw>
                </a:effectLst>
              </a:rPr>
              <a:t>для производства </a:t>
            </a:r>
            <a:r>
              <a:rPr lang="en-US" sz="3200" b="1" dirty="0">
                <a:solidFill>
                  <a:srgbClr val="0070C0"/>
                </a:solidFill>
                <a:effectLst>
                  <a:outerShdw blurRad="38100" dist="38100" dir="2700000" algn="tl">
                    <a:srgbClr val="000000">
                      <a:alpha val="43137"/>
                    </a:srgbClr>
                  </a:outerShdw>
                </a:effectLst>
              </a:rPr>
              <a:t>OLED </a:t>
            </a:r>
            <a:r>
              <a:rPr lang="ru-RU" sz="3200" b="1" dirty="0">
                <a:solidFill>
                  <a:srgbClr val="0070C0"/>
                </a:solidFill>
                <a:effectLst>
                  <a:outerShdw blurRad="38100" dist="38100" dir="2700000" algn="tl">
                    <a:srgbClr val="000000">
                      <a:alpha val="43137"/>
                    </a:srgbClr>
                  </a:outerShdw>
                </a:effectLst>
              </a:rPr>
              <a:t>экранов</a:t>
            </a:r>
          </a:p>
        </p:txBody>
      </p:sp>
      <p:sp>
        <p:nvSpPr>
          <p:cNvPr id="5" name="Прямоугольник 4">
            <a:extLst>
              <a:ext uri="{FF2B5EF4-FFF2-40B4-BE49-F238E27FC236}">
                <a16:creationId xmlns:a16="http://schemas.microsoft.com/office/drawing/2014/main" id="{17EC20C0-3553-438B-BF07-BC32F2A37F4D}"/>
              </a:ext>
            </a:extLst>
          </p:cNvPr>
          <p:cNvSpPr/>
          <p:nvPr/>
        </p:nvSpPr>
        <p:spPr>
          <a:xfrm>
            <a:off x="-10387" y="4394061"/>
            <a:ext cx="6064475" cy="2472472"/>
          </a:xfrm>
          <a:prstGeom prst="rect">
            <a:avLst/>
          </a:prstGeom>
        </p:spPr>
        <p:txBody>
          <a:bodyPr wrap="square">
            <a:spAutoFit/>
          </a:bodyPr>
          <a:lstStyle/>
          <a:p>
            <a:pPr marL="342900" indent="-342900" algn="just">
              <a:lnSpc>
                <a:spcPct val="115000"/>
              </a:lnSpc>
              <a:spcBef>
                <a:spcPts val="300"/>
              </a:spcBef>
              <a:spcAft>
                <a:spcPts val="720"/>
              </a:spcAft>
              <a:buFont typeface="+mj-lt"/>
              <a:buAutoNum type="arabicPeriod"/>
            </a:pP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Sanghoon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Ahn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Byoungkwon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Choo,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Byoungho</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Cheong,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Jeongkyun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 Seung Hwan Lee,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Joowoan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Cho,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Hyunjin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Cho, Oleg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Prudnikov</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u="sng" dirty="0">
                <a:solidFill>
                  <a:srgbClr val="2B2BFF"/>
                </a:solidFill>
                <a:latin typeface="Times New Roman" panose="02020603050405020304" pitchFamily="18" charset="0"/>
                <a:cs typeface="Times New Roman" panose="02020603050405020304" pitchFamily="18" charset="0"/>
              </a:rPr>
              <a:t>Laser annealing apparatus and a method for manufacturing a display apparatus using the laser annealing apparatus</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Korea KR101700392B1, Feb. 2017</a:t>
            </a:r>
            <a:endParaRPr lang="ru-RU"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15000"/>
              </a:lnSpc>
              <a:spcBef>
                <a:spcPts val="300"/>
              </a:spcBef>
              <a:spcAft>
                <a:spcPts val="720"/>
              </a:spcAft>
              <a:buFont typeface="+mj-lt"/>
              <a:buAutoNum type="arabicPeriod"/>
            </a:pP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Joo</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Woan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Cho,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Jeong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Kyun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 Seung Hwan Lee, Joon-Hwa Bae,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Byoung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Ho Cheong,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Byoung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Kwon Choo, Oleg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Prudnikov</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hlinkClick r:id="rId6"/>
              </a:rPr>
              <a:t>Laser crystallizing apparatus</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United States  US 10347484, July 9, 2019</a:t>
            </a:r>
          </a:p>
          <a:p>
            <a:pPr marL="342900" indent="-342900" algn="just">
              <a:lnSpc>
                <a:spcPct val="115000"/>
              </a:lnSpc>
              <a:spcBef>
                <a:spcPts val="300"/>
              </a:spcBef>
              <a:spcAft>
                <a:spcPts val="720"/>
              </a:spcAft>
              <a:buFont typeface="+mj-lt"/>
              <a:buAutoNum type="arabicPeriod"/>
            </a:pP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Joo</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Woan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Cho,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Byoung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Ho Cheong, Oleg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Prudnikov</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Jeong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Kyun</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 Joon-Hwa Bae, Seung Hwan Lee,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Byoung</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Kwon Choo, "</a:t>
            </a:r>
            <a:r>
              <a:rPr lang="en-US" sz="1200" u="sng" dirty="0">
                <a:solidFill>
                  <a:srgbClr val="2B2BFF"/>
                </a:solidFill>
                <a:latin typeface="Times New Roman" panose="02020603050405020304" pitchFamily="18" charset="0"/>
                <a:cs typeface="Times New Roman" panose="02020603050405020304" pitchFamily="18" charset="0"/>
              </a:rPr>
              <a:t>Polarization module and laser apparatus including the same</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United States US 10654130, May 9, 2020</a:t>
            </a:r>
          </a:p>
        </p:txBody>
      </p:sp>
      <p:pic>
        <p:nvPicPr>
          <p:cNvPr id="16" name="Рисунок 15">
            <a:extLst>
              <a:ext uri="{FF2B5EF4-FFF2-40B4-BE49-F238E27FC236}">
                <a16:creationId xmlns:a16="http://schemas.microsoft.com/office/drawing/2014/main" id="{32397195-DD0B-4CA5-9CAF-11A5670A3284}"/>
              </a:ext>
            </a:extLst>
          </p:cNvPr>
          <p:cNvPicPr>
            <a:picLocks noChangeAspect="1"/>
          </p:cNvPicPr>
          <p:nvPr/>
        </p:nvPicPr>
        <p:blipFill>
          <a:blip r:embed="rId7"/>
          <a:stretch>
            <a:fillRect/>
          </a:stretch>
        </p:blipFill>
        <p:spPr>
          <a:xfrm>
            <a:off x="54905" y="1466924"/>
            <a:ext cx="2704241" cy="1580776"/>
          </a:xfrm>
          <a:prstGeom prst="rect">
            <a:avLst/>
          </a:prstGeom>
        </p:spPr>
      </p:pic>
      <p:cxnSp>
        <p:nvCxnSpPr>
          <p:cNvPr id="20" name="Прямая со стрелкой 19">
            <a:extLst>
              <a:ext uri="{FF2B5EF4-FFF2-40B4-BE49-F238E27FC236}">
                <a16:creationId xmlns:a16="http://schemas.microsoft.com/office/drawing/2014/main" id="{D704C208-39F5-4E0A-BBBC-964F70646B9C}"/>
              </a:ext>
            </a:extLst>
          </p:cNvPr>
          <p:cNvCxnSpPr>
            <a:cxnSpLocks/>
          </p:cNvCxnSpPr>
          <p:nvPr/>
        </p:nvCxnSpPr>
        <p:spPr>
          <a:xfrm>
            <a:off x="6192824" y="2257312"/>
            <a:ext cx="1" cy="385799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FAE620F-3045-484F-BD6F-045E956772B3}"/>
              </a:ext>
            </a:extLst>
          </p:cNvPr>
          <p:cNvSpPr txBox="1"/>
          <p:nvPr/>
        </p:nvSpPr>
        <p:spPr>
          <a:xfrm rot="16200000">
            <a:off x="5494356" y="3487599"/>
            <a:ext cx="1055097" cy="369332"/>
          </a:xfrm>
          <a:prstGeom prst="rect">
            <a:avLst/>
          </a:prstGeom>
          <a:noFill/>
        </p:spPr>
        <p:txBody>
          <a:bodyPr wrap="none" rtlCol="0">
            <a:spAutoFit/>
          </a:bodyPr>
          <a:lstStyle/>
          <a:p>
            <a:r>
              <a:rPr lang="en-US" dirty="0"/>
              <a:t>Time (ns)</a:t>
            </a:r>
            <a:endParaRPr lang="ru-RU" dirty="0"/>
          </a:p>
        </p:txBody>
      </p:sp>
      <p:pic>
        <p:nvPicPr>
          <p:cNvPr id="25" name="Рисунок 24">
            <a:extLst>
              <a:ext uri="{FF2B5EF4-FFF2-40B4-BE49-F238E27FC236}">
                <a16:creationId xmlns:a16="http://schemas.microsoft.com/office/drawing/2014/main" id="{37463C56-4A18-4BFA-B2DA-1193DA7ABE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087" t="30084" r="4431" b="13408"/>
          <a:stretch/>
        </p:blipFill>
        <p:spPr>
          <a:xfrm>
            <a:off x="5994227" y="101912"/>
            <a:ext cx="2923611" cy="1742912"/>
          </a:xfrm>
          <a:prstGeom prst="rect">
            <a:avLst/>
          </a:prstGeom>
        </p:spPr>
      </p:pic>
    </p:spTree>
    <p:extLst>
      <p:ext uri="{BB962C8B-B14F-4D97-AF65-F5344CB8AC3E}">
        <p14:creationId xmlns:p14="http://schemas.microsoft.com/office/powerpoint/2010/main" val="3380864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Прямоугольник: скругленные углы 31">
            <a:extLst>
              <a:ext uri="{FF2B5EF4-FFF2-40B4-BE49-F238E27FC236}">
                <a16:creationId xmlns:a16="http://schemas.microsoft.com/office/drawing/2014/main" id="{64889E8E-8B46-4E4C-9736-3B99CAD75BE3}"/>
              </a:ext>
            </a:extLst>
          </p:cNvPr>
          <p:cNvSpPr/>
          <p:nvPr/>
        </p:nvSpPr>
        <p:spPr>
          <a:xfrm>
            <a:off x="112568" y="3305736"/>
            <a:ext cx="8918863" cy="3499785"/>
          </a:xfrm>
          <a:prstGeom prst="roundRect">
            <a:avLst>
              <a:gd name="adj" fmla="val 8117"/>
            </a:avLst>
          </a:prstGeom>
          <a:solidFill>
            <a:schemeClr val="bg1">
              <a:lumMod val="9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a:extLst>
              <a:ext uri="{FF2B5EF4-FFF2-40B4-BE49-F238E27FC236}">
                <a16:creationId xmlns:a16="http://schemas.microsoft.com/office/drawing/2014/main" id="{37ED9D41-3ACC-4AF4-A5E9-E77F41C3F7F9}"/>
              </a:ext>
            </a:extLst>
          </p:cNvPr>
          <p:cNvPicPr>
            <a:picLocks noChangeAspect="1"/>
          </p:cNvPicPr>
          <p:nvPr/>
        </p:nvPicPr>
        <p:blipFill>
          <a:blip r:embed="rId4"/>
          <a:stretch>
            <a:fillRect/>
          </a:stretch>
        </p:blipFill>
        <p:spPr>
          <a:xfrm>
            <a:off x="4240849" y="711600"/>
            <a:ext cx="3024336" cy="1847339"/>
          </a:xfrm>
          <a:prstGeom prst="rect">
            <a:avLst/>
          </a:prstGeom>
        </p:spPr>
      </p:pic>
      <p:sp>
        <p:nvSpPr>
          <p:cNvPr id="2" name="Заголовок 1">
            <a:extLst>
              <a:ext uri="{FF2B5EF4-FFF2-40B4-BE49-F238E27FC236}">
                <a16:creationId xmlns:a16="http://schemas.microsoft.com/office/drawing/2014/main" id="{B8328B7F-9A4A-4276-A76E-6E2417A2D57E}"/>
              </a:ext>
            </a:extLst>
          </p:cNvPr>
          <p:cNvSpPr>
            <a:spLocks noGrp="1"/>
          </p:cNvSpPr>
          <p:nvPr>
            <p:ph type="title"/>
          </p:nvPr>
        </p:nvSpPr>
        <p:spPr>
          <a:xfrm>
            <a:off x="179512" y="52479"/>
            <a:ext cx="8507288" cy="486720"/>
          </a:xfrm>
        </p:spPr>
        <p:txBody>
          <a:bodyPr>
            <a:normAutofit fontScale="90000"/>
          </a:bodyPr>
          <a:lstStyle/>
          <a:p>
            <a:r>
              <a:rPr lang="ru-RU" sz="3200" b="1" dirty="0">
                <a:solidFill>
                  <a:srgbClr val="0070C0"/>
                </a:solidFill>
                <a:effectLst>
                  <a:outerShdw blurRad="38100" dist="38100" dir="2700000" algn="tl">
                    <a:srgbClr val="000000">
                      <a:alpha val="43137"/>
                    </a:srgbClr>
                  </a:outerShdw>
                </a:effectLst>
              </a:rPr>
              <a:t>Метаматериалы в оптической области спектра</a:t>
            </a:r>
          </a:p>
        </p:txBody>
      </p:sp>
      <p:pic>
        <p:nvPicPr>
          <p:cNvPr id="6" name="Picture 5">
            <a:extLst>
              <a:ext uri="{FF2B5EF4-FFF2-40B4-BE49-F238E27FC236}">
                <a16:creationId xmlns:a16="http://schemas.microsoft.com/office/drawing/2014/main" id="{5D67F697-3F60-43BC-A566-38C95E5A685D}"/>
              </a:ext>
            </a:extLst>
          </p:cNvPr>
          <p:cNvPicPr>
            <a:picLocks noChangeAspect="1" noChangeArrowheads="1"/>
          </p:cNvPicPr>
          <p:nvPr/>
        </p:nvPicPr>
        <p:blipFill>
          <a:blip r:embed="rId5" cstate="print"/>
          <a:srcRect/>
          <a:stretch>
            <a:fillRect/>
          </a:stretch>
        </p:blipFill>
        <p:spPr bwMode="auto">
          <a:xfrm>
            <a:off x="258308" y="1058920"/>
            <a:ext cx="3407986" cy="1484421"/>
          </a:xfrm>
          <a:prstGeom prst="rect">
            <a:avLst/>
          </a:prstGeom>
          <a:noFill/>
          <a:ln w="9525">
            <a:noFill/>
            <a:miter lim="800000"/>
            <a:headEnd/>
            <a:tailEnd/>
          </a:ln>
        </p:spPr>
      </p:pic>
      <p:sp>
        <p:nvSpPr>
          <p:cNvPr id="7" name="TextBox 6">
            <a:extLst>
              <a:ext uri="{FF2B5EF4-FFF2-40B4-BE49-F238E27FC236}">
                <a16:creationId xmlns:a16="http://schemas.microsoft.com/office/drawing/2014/main" id="{A1AD2358-71FB-415A-8A4F-37BA8286231D}"/>
              </a:ext>
            </a:extLst>
          </p:cNvPr>
          <p:cNvSpPr txBox="1"/>
          <p:nvPr/>
        </p:nvSpPr>
        <p:spPr>
          <a:xfrm>
            <a:off x="180690" y="682253"/>
            <a:ext cx="1802481" cy="369332"/>
          </a:xfrm>
          <a:prstGeom prst="rect">
            <a:avLst/>
          </a:prstGeom>
          <a:noFill/>
        </p:spPr>
        <p:txBody>
          <a:bodyPr wrap="none" rtlCol="0">
            <a:spAutoFit/>
          </a:bodyPr>
          <a:lstStyle/>
          <a:p>
            <a:r>
              <a:rPr lang="ru-RU" b="1" dirty="0">
                <a:solidFill>
                  <a:srgbClr val="00B050"/>
                </a:solidFill>
              </a:rPr>
              <a:t>метаматериалы</a:t>
            </a:r>
          </a:p>
        </p:txBody>
      </p:sp>
      <p:sp>
        <p:nvSpPr>
          <p:cNvPr id="8" name="Прямоугольник: скругленные углы 7">
            <a:extLst>
              <a:ext uri="{FF2B5EF4-FFF2-40B4-BE49-F238E27FC236}">
                <a16:creationId xmlns:a16="http://schemas.microsoft.com/office/drawing/2014/main" id="{A0FD3253-077C-4C9B-B762-FB91782F7F2A}"/>
              </a:ext>
            </a:extLst>
          </p:cNvPr>
          <p:cNvSpPr/>
          <p:nvPr/>
        </p:nvSpPr>
        <p:spPr>
          <a:xfrm>
            <a:off x="155902" y="758569"/>
            <a:ext cx="3744416" cy="2254151"/>
          </a:xfrm>
          <a:prstGeom prst="roundRect">
            <a:avLst>
              <a:gd name="adj" fmla="val 811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9" name="Объект 8">
            <a:extLst>
              <a:ext uri="{FF2B5EF4-FFF2-40B4-BE49-F238E27FC236}">
                <a16:creationId xmlns:a16="http://schemas.microsoft.com/office/drawing/2014/main" id="{BAEBFEA0-9F1F-4A82-9518-91381F88630A}"/>
              </a:ext>
            </a:extLst>
          </p:cNvPr>
          <p:cNvGraphicFramePr>
            <a:graphicFrameLocks noChangeAspect="1"/>
          </p:cNvGraphicFramePr>
          <p:nvPr>
            <p:extLst>
              <p:ext uri="{D42A27DB-BD31-4B8C-83A1-F6EECF244321}">
                <p14:modId xmlns:p14="http://schemas.microsoft.com/office/powerpoint/2010/main" val="2896293885"/>
              </p:ext>
            </p:extLst>
          </p:nvPr>
        </p:nvGraphicFramePr>
        <p:xfrm>
          <a:off x="1108645" y="2532846"/>
          <a:ext cx="669612" cy="370256"/>
        </p:xfrm>
        <a:graphic>
          <a:graphicData uri="http://schemas.openxmlformats.org/presentationml/2006/ole">
            <mc:AlternateContent xmlns:mc="http://schemas.openxmlformats.org/markup-compatibility/2006">
              <mc:Choice xmlns:v="urn:schemas-microsoft-com:vml" Requires="v">
                <p:oleObj spid="_x0000_s18681" name="Equation" r:id="rId6" imgW="809744" imgH="447823" progId="Equation.DSMT4">
                  <p:embed/>
                </p:oleObj>
              </mc:Choice>
              <mc:Fallback>
                <p:oleObj name="Equation" r:id="rId6" imgW="809744" imgH="447823" progId="Equation.DSMT4">
                  <p:embed/>
                  <p:pic>
                    <p:nvPicPr>
                      <p:cNvPr id="0" name=""/>
                      <p:cNvPicPr/>
                      <p:nvPr/>
                    </p:nvPicPr>
                    <p:blipFill>
                      <a:blip r:embed="rId7"/>
                      <a:stretch>
                        <a:fillRect/>
                      </a:stretch>
                    </p:blipFill>
                    <p:spPr>
                      <a:xfrm>
                        <a:off x="1108645" y="2532846"/>
                        <a:ext cx="669612" cy="370256"/>
                      </a:xfrm>
                      <a:prstGeom prst="rect">
                        <a:avLst/>
                      </a:prstGeom>
                    </p:spPr>
                  </p:pic>
                </p:oleObj>
              </mc:Fallback>
            </mc:AlternateContent>
          </a:graphicData>
        </a:graphic>
      </p:graphicFrame>
      <p:graphicFrame>
        <p:nvGraphicFramePr>
          <p:cNvPr id="10" name="Объект 9">
            <a:extLst>
              <a:ext uri="{FF2B5EF4-FFF2-40B4-BE49-F238E27FC236}">
                <a16:creationId xmlns:a16="http://schemas.microsoft.com/office/drawing/2014/main" id="{44651BB6-EF54-4285-BDD6-45B7F9A4F9E8}"/>
              </a:ext>
            </a:extLst>
          </p:cNvPr>
          <p:cNvGraphicFramePr>
            <a:graphicFrameLocks noChangeAspect="1"/>
          </p:cNvGraphicFramePr>
          <p:nvPr>
            <p:extLst>
              <p:ext uri="{D42A27DB-BD31-4B8C-83A1-F6EECF244321}">
                <p14:modId xmlns:p14="http://schemas.microsoft.com/office/powerpoint/2010/main" val="2090434801"/>
              </p:ext>
            </p:extLst>
          </p:nvPr>
        </p:nvGraphicFramePr>
        <p:xfrm>
          <a:off x="431960" y="2558939"/>
          <a:ext cx="649970" cy="318071"/>
        </p:xfrm>
        <a:graphic>
          <a:graphicData uri="http://schemas.openxmlformats.org/presentationml/2006/ole">
            <mc:AlternateContent xmlns:mc="http://schemas.openxmlformats.org/markup-compatibility/2006">
              <mc:Choice xmlns:v="urn:schemas-microsoft-com:vml" Requires="v">
                <p:oleObj spid="_x0000_s18682" name="Equation" r:id="rId8" imgW="895302" imgH="438275" progId="Equation.DSMT4">
                  <p:embed/>
                </p:oleObj>
              </mc:Choice>
              <mc:Fallback>
                <p:oleObj name="Equation" r:id="rId8" imgW="895302" imgH="438275" progId="Equation.DSMT4">
                  <p:embed/>
                  <p:pic>
                    <p:nvPicPr>
                      <p:cNvPr id="0" name=""/>
                      <p:cNvPicPr/>
                      <p:nvPr/>
                    </p:nvPicPr>
                    <p:blipFill>
                      <a:blip r:embed="rId9"/>
                      <a:stretch>
                        <a:fillRect/>
                      </a:stretch>
                    </p:blipFill>
                    <p:spPr>
                      <a:xfrm>
                        <a:off x="431960" y="2558939"/>
                        <a:ext cx="649970" cy="318071"/>
                      </a:xfrm>
                      <a:prstGeom prst="rect">
                        <a:avLst/>
                      </a:prstGeom>
                    </p:spPr>
                  </p:pic>
                </p:oleObj>
              </mc:Fallback>
            </mc:AlternateContent>
          </a:graphicData>
        </a:graphic>
      </p:graphicFrame>
      <p:graphicFrame>
        <p:nvGraphicFramePr>
          <p:cNvPr id="15" name="Объект 14">
            <a:extLst>
              <a:ext uri="{FF2B5EF4-FFF2-40B4-BE49-F238E27FC236}">
                <a16:creationId xmlns:a16="http://schemas.microsoft.com/office/drawing/2014/main" id="{F6510A56-87C9-47C9-99FD-3611C5CBF204}"/>
              </a:ext>
            </a:extLst>
          </p:cNvPr>
          <p:cNvGraphicFramePr>
            <a:graphicFrameLocks noChangeAspect="1"/>
          </p:cNvGraphicFramePr>
          <p:nvPr>
            <p:extLst>
              <p:ext uri="{D42A27DB-BD31-4B8C-83A1-F6EECF244321}">
                <p14:modId xmlns:p14="http://schemas.microsoft.com/office/powerpoint/2010/main" val="3046964751"/>
              </p:ext>
            </p:extLst>
          </p:nvPr>
        </p:nvGraphicFramePr>
        <p:xfrm>
          <a:off x="7164625" y="2035575"/>
          <a:ext cx="1515417" cy="505139"/>
        </p:xfrm>
        <a:graphic>
          <a:graphicData uri="http://schemas.openxmlformats.org/presentationml/2006/ole">
            <mc:AlternateContent xmlns:mc="http://schemas.openxmlformats.org/markup-compatibility/2006">
              <mc:Choice xmlns:v="urn:schemas-microsoft-com:vml" Requires="v">
                <p:oleObj spid="_x0000_s18683" name="Equation" r:id="rId10" imgW="761760" imgH="253800" progId="Equation.DSMT4">
                  <p:embed/>
                </p:oleObj>
              </mc:Choice>
              <mc:Fallback>
                <p:oleObj name="Equation" r:id="rId10" imgW="761760" imgH="253800" progId="Equation.DSMT4">
                  <p:embed/>
                  <p:pic>
                    <p:nvPicPr>
                      <p:cNvPr id="0" name=""/>
                      <p:cNvPicPr/>
                      <p:nvPr/>
                    </p:nvPicPr>
                    <p:blipFill>
                      <a:blip r:embed="rId11"/>
                      <a:stretch>
                        <a:fillRect/>
                      </a:stretch>
                    </p:blipFill>
                    <p:spPr>
                      <a:xfrm>
                        <a:off x="7164625" y="2035575"/>
                        <a:ext cx="1515417" cy="505139"/>
                      </a:xfrm>
                      <a:prstGeom prst="rect">
                        <a:avLst/>
                      </a:prstGeom>
                    </p:spPr>
                  </p:pic>
                </p:oleObj>
              </mc:Fallback>
            </mc:AlternateContent>
          </a:graphicData>
        </a:graphic>
      </p:graphicFrame>
      <p:graphicFrame>
        <p:nvGraphicFramePr>
          <p:cNvPr id="18" name="Объект 17">
            <a:extLst>
              <a:ext uri="{FF2B5EF4-FFF2-40B4-BE49-F238E27FC236}">
                <a16:creationId xmlns:a16="http://schemas.microsoft.com/office/drawing/2014/main" id="{5295C6FD-E1FC-49BF-B177-05223D1C02B4}"/>
              </a:ext>
            </a:extLst>
          </p:cNvPr>
          <p:cNvGraphicFramePr>
            <a:graphicFrameLocks noChangeAspect="1"/>
          </p:cNvGraphicFramePr>
          <p:nvPr>
            <p:extLst>
              <p:ext uri="{D42A27DB-BD31-4B8C-83A1-F6EECF244321}">
                <p14:modId xmlns:p14="http://schemas.microsoft.com/office/powerpoint/2010/main" val="1436819666"/>
              </p:ext>
            </p:extLst>
          </p:nvPr>
        </p:nvGraphicFramePr>
        <p:xfrm>
          <a:off x="7117472" y="696322"/>
          <a:ext cx="1609725" cy="704850"/>
        </p:xfrm>
        <a:graphic>
          <a:graphicData uri="http://schemas.openxmlformats.org/presentationml/2006/ole">
            <mc:AlternateContent xmlns:mc="http://schemas.openxmlformats.org/markup-compatibility/2006">
              <mc:Choice xmlns:v="urn:schemas-microsoft-com:vml" Requires="v">
                <p:oleObj spid="_x0000_s18684" name="Equation" r:id="rId12" imgW="1609711" imgH="704998" progId="Equation.DSMT4">
                  <p:embed/>
                </p:oleObj>
              </mc:Choice>
              <mc:Fallback>
                <p:oleObj name="Equation" r:id="rId12" imgW="1609711" imgH="704998" progId="Equation.DSMT4">
                  <p:embed/>
                  <p:pic>
                    <p:nvPicPr>
                      <p:cNvPr id="0" name=""/>
                      <p:cNvPicPr/>
                      <p:nvPr/>
                    </p:nvPicPr>
                    <p:blipFill>
                      <a:blip r:embed="rId13"/>
                      <a:stretch>
                        <a:fillRect/>
                      </a:stretch>
                    </p:blipFill>
                    <p:spPr>
                      <a:xfrm>
                        <a:off x="7117472" y="696322"/>
                        <a:ext cx="1609725" cy="704850"/>
                      </a:xfrm>
                      <a:prstGeom prst="rect">
                        <a:avLst/>
                      </a:prstGeom>
                    </p:spPr>
                  </p:pic>
                </p:oleObj>
              </mc:Fallback>
            </mc:AlternateContent>
          </a:graphicData>
        </a:graphic>
      </p:graphicFrame>
      <p:graphicFrame>
        <p:nvGraphicFramePr>
          <p:cNvPr id="19" name="Объект 18">
            <a:extLst>
              <a:ext uri="{FF2B5EF4-FFF2-40B4-BE49-F238E27FC236}">
                <a16:creationId xmlns:a16="http://schemas.microsoft.com/office/drawing/2014/main" id="{5A8DFB1F-B7B5-48C5-9E57-C98D31792C99}"/>
              </a:ext>
            </a:extLst>
          </p:cNvPr>
          <p:cNvGraphicFramePr>
            <a:graphicFrameLocks noChangeAspect="1"/>
          </p:cNvGraphicFramePr>
          <p:nvPr>
            <p:extLst>
              <p:ext uri="{D42A27DB-BD31-4B8C-83A1-F6EECF244321}">
                <p14:modId xmlns:p14="http://schemas.microsoft.com/office/powerpoint/2010/main" val="123753623"/>
              </p:ext>
            </p:extLst>
          </p:nvPr>
        </p:nvGraphicFramePr>
        <p:xfrm>
          <a:off x="7194943" y="1416450"/>
          <a:ext cx="1562100" cy="619125"/>
        </p:xfrm>
        <a:graphic>
          <a:graphicData uri="http://schemas.openxmlformats.org/presentationml/2006/ole">
            <mc:AlternateContent xmlns:mc="http://schemas.openxmlformats.org/markup-compatibility/2006">
              <mc:Choice xmlns:v="urn:schemas-microsoft-com:vml" Requires="v">
                <p:oleObj spid="_x0000_s18685" name="Equation" r:id="rId14" imgW="1562043" imgH="619068" progId="Equation.DSMT4">
                  <p:embed/>
                </p:oleObj>
              </mc:Choice>
              <mc:Fallback>
                <p:oleObj name="Equation" r:id="rId14" imgW="1562043" imgH="619068" progId="Equation.DSMT4">
                  <p:embed/>
                  <p:pic>
                    <p:nvPicPr>
                      <p:cNvPr id="0" name=""/>
                      <p:cNvPicPr/>
                      <p:nvPr/>
                    </p:nvPicPr>
                    <p:blipFill>
                      <a:blip r:embed="rId15"/>
                      <a:stretch>
                        <a:fillRect/>
                      </a:stretch>
                    </p:blipFill>
                    <p:spPr>
                      <a:xfrm>
                        <a:off x="7194943" y="1416450"/>
                        <a:ext cx="1562100" cy="619125"/>
                      </a:xfrm>
                      <a:prstGeom prst="rect">
                        <a:avLst/>
                      </a:prstGeom>
                    </p:spPr>
                  </p:pic>
                </p:oleObj>
              </mc:Fallback>
            </mc:AlternateContent>
          </a:graphicData>
        </a:graphic>
      </p:graphicFrame>
      <p:sp>
        <p:nvSpPr>
          <p:cNvPr id="20" name="TextBox 18">
            <a:extLst>
              <a:ext uri="{FF2B5EF4-FFF2-40B4-BE49-F238E27FC236}">
                <a16:creationId xmlns:a16="http://schemas.microsoft.com/office/drawing/2014/main" id="{6D535F99-F667-43D9-8A79-8F7C962189BF}"/>
              </a:ext>
            </a:extLst>
          </p:cNvPr>
          <p:cNvSpPr txBox="1">
            <a:spLocks noChangeArrowheads="1"/>
          </p:cNvSpPr>
          <p:nvPr/>
        </p:nvSpPr>
        <p:spPr bwMode="auto">
          <a:xfrm>
            <a:off x="4248341" y="656679"/>
            <a:ext cx="2173288" cy="307975"/>
          </a:xfrm>
          <a:prstGeom prst="rect">
            <a:avLst/>
          </a:prstGeom>
          <a:noFill/>
          <a:ln w="9525">
            <a:noFill/>
            <a:miter lim="800000"/>
            <a:headEnd/>
            <a:tailEnd/>
          </a:ln>
        </p:spPr>
        <p:txBody>
          <a:bodyPr wrap="none">
            <a:spAutoFit/>
          </a:bodyPr>
          <a:lstStyle/>
          <a:p>
            <a:pPr eaLnBrk="1" hangingPunct="1"/>
            <a:r>
              <a:rPr lang="en-US" altLang="ru-RU" sz="1400" b="1" dirty="0">
                <a:solidFill>
                  <a:srgbClr val="C00000"/>
                </a:solidFill>
              </a:rPr>
              <a:t>magneto-dipole resonance</a:t>
            </a:r>
            <a:endParaRPr lang="ru-RU" altLang="ru-RU" sz="1400" b="1" dirty="0">
              <a:solidFill>
                <a:srgbClr val="C00000"/>
              </a:solidFill>
            </a:endParaRPr>
          </a:p>
        </p:txBody>
      </p:sp>
      <p:sp>
        <p:nvSpPr>
          <p:cNvPr id="21" name="TextBox 29">
            <a:extLst>
              <a:ext uri="{FF2B5EF4-FFF2-40B4-BE49-F238E27FC236}">
                <a16:creationId xmlns:a16="http://schemas.microsoft.com/office/drawing/2014/main" id="{ECC93C72-AD7F-4E0B-92D5-4480C1721CF4}"/>
              </a:ext>
            </a:extLst>
          </p:cNvPr>
          <p:cNvSpPr txBox="1">
            <a:spLocks noChangeArrowheads="1"/>
          </p:cNvSpPr>
          <p:nvPr/>
        </p:nvSpPr>
        <p:spPr bwMode="auto">
          <a:xfrm>
            <a:off x="4002724" y="2295891"/>
            <a:ext cx="5010891" cy="954107"/>
          </a:xfrm>
          <a:prstGeom prst="rect">
            <a:avLst/>
          </a:prstGeom>
          <a:noFill/>
          <a:ln w="9525">
            <a:noFill/>
            <a:miter lim="800000"/>
            <a:headEnd/>
            <a:tailEnd/>
          </a:ln>
        </p:spPr>
        <p:txBody>
          <a:bodyPr wrap="square">
            <a:spAutoFit/>
          </a:bodyPr>
          <a:lstStyle/>
          <a:p>
            <a:r>
              <a:rPr lang="ru-RU" altLang="ru-RU" sz="1400" dirty="0"/>
              <a:t>Для маленьких частиц     </a:t>
            </a:r>
            <a:r>
              <a:rPr lang="en-US" altLang="ru-RU" sz="1400" i="1" dirty="0"/>
              <a:t>a</a:t>
            </a:r>
            <a:r>
              <a:rPr lang="en-US" altLang="ru-RU" sz="1400" dirty="0"/>
              <a:t> &lt;&lt;</a:t>
            </a:r>
            <a:r>
              <a:rPr lang="ru-RU" altLang="ru-RU" sz="1400" dirty="0">
                <a:sym typeface="Symbol" panose="05050102010706020507" pitchFamily="18" charset="2"/>
              </a:rPr>
              <a:t> </a:t>
            </a:r>
            <a:r>
              <a:rPr lang="ru-RU" altLang="ru-RU" sz="1400" dirty="0"/>
              <a:t>,</a:t>
            </a:r>
            <a:endParaRPr lang="en-US" altLang="ru-RU" sz="1400" dirty="0"/>
          </a:p>
          <a:p>
            <a:r>
              <a:rPr lang="ru-RU" altLang="ru-RU" sz="1400" dirty="0"/>
              <a:t>Резонансная частота для магнитной компоненты </a:t>
            </a:r>
            <a:r>
              <a:rPr lang="en-US" altLang="ru-RU" sz="1400" dirty="0" err="1"/>
              <a:t>f</a:t>
            </a:r>
            <a:r>
              <a:rPr lang="en-US" altLang="ru-RU" sz="1400" baseline="-25000" dirty="0" err="1"/>
              <a:t>res</a:t>
            </a:r>
            <a:r>
              <a:rPr lang="en-US" altLang="ru-RU" sz="1400" dirty="0">
                <a:sym typeface="Symbol" panose="05050102010706020507" pitchFamily="18" charset="2"/>
              </a:rPr>
              <a:t></a:t>
            </a:r>
            <a:r>
              <a:rPr lang="ru-RU" altLang="ru-RU" sz="1400" dirty="0">
                <a:sym typeface="Symbol" panose="05050102010706020507" pitchFamily="18" charset="2"/>
              </a:rPr>
              <a:t> </a:t>
            </a:r>
            <a:r>
              <a:rPr lang="en-US" altLang="ru-RU" sz="1400" dirty="0"/>
              <a:t>c/(2</a:t>
            </a:r>
            <a:r>
              <a:rPr lang="en-US" altLang="ru-RU" sz="1400" i="1" dirty="0"/>
              <a:t>a</a:t>
            </a:r>
            <a:r>
              <a:rPr lang="en-US" altLang="ru-RU" sz="1400" dirty="0"/>
              <a:t>n)</a:t>
            </a:r>
            <a:r>
              <a:rPr lang="ru-RU" altLang="ru-RU" sz="1400" dirty="0"/>
              <a:t>,</a:t>
            </a:r>
            <a:r>
              <a:rPr lang="en-US" altLang="ru-RU" sz="1400" dirty="0"/>
              <a:t>  </a:t>
            </a:r>
            <a:r>
              <a:rPr lang="ru-RU" altLang="ru-RU" sz="1400" dirty="0"/>
              <a:t>что приводит к </a:t>
            </a:r>
            <a:r>
              <a:rPr lang="en-US" altLang="ru-RU" sz="1400" dirty="0">
                <a:sym typeface="Symbol" panose="05050102010706020507" pitchFamily="18" charset="2"/>
              </a:rPr>
              <a:t></a:t>
            </a:r>
            <a:r>
              <a:rPr lang="en-US" altLang="ru-RU" sz="1400" baseline="-25000" dirty="0">
                <a:sym typeface="Symbol" panose="05050102010706020507" pitchFamily="18" charset="2"/>
              </a:rPr>
              <a:t>res</a:t>
            </a:r>
            <a:r>
              <a:rPr lang="ru-RU" altLang="ru-RU" sz="1400" dirty="0">
                <a:sym typeface="Symbol" panose="05050102010706020507" pitchFamily="18" charset="2"/>
              </a:rPr>
              <a:t> </a:t>
            </a:r>
            <a:r>
              <a:rPr lang="en-US" altLang="ru-RU" sz="1400" dirty="0">
                <a:sym typeface="Symbol" panose="05050102010706020507" pitchFamily="18" charset="2"/>
              </a:rPr>
              <a:t></a:t>
            </a:r>
            <a:r>
              <a:rPr lang="ru-RU" altLang="ru-RU" sz="1400" dirty="0">
                <a:sym typeface="Symbol" panose="05050102010706020507" pitchFamily="18" charset="2"/>
              </a:rPr>
              <a:t> </a:t>
            </a:r>
            <a:r>
              <a:rPr lang="en-US" altLang="ru-RU" sz="1400" dirty="0">
                <a:sym typeface="Symbol" panose="05050102010706020507" pitchFamily="18" charset="2"/>
              </a:rPr>
              <a:t>a n &gt;&gt; a</a:t>
            </a:r>
            <a:r>
              <a:rPr lang="ru-RU" altLang="ru-RU" sz="1400" dirty="0">
                <a:sym typeface="Symbol" panose="05050102010706020507" pitchFamily="18" charset="2"/>
              </a:rPr>
              <a:t> и, соответственно, требует большого показателя преломления  </a:t>
            </a:r>
            <a:r>
              <a:rPr lang="en-US" altLang="ru-RU" sz="1400" b="1" dirty="0">
                <a:solidFill>
                  <a:srgbClr val="00B050"/>
                </a:solidFill>
              </a:rPr>
              <a:t>n &gt;&gt;1</a:t>
            </a:r>
            <a:endParaRPr lang="en-US" altLang="ru-RU" sz="1400" b="1" dirty="0">
              <a:solidFill>
                <a:srgbClr val="00B050"/>
              </a:solidFill>
              <a:sym typeface="Symbol" panose="05050102010706020507" pitchFamily="18" charset="2"/>
            </a:endParaRPr>
          </a:p>
        </p:txBody>
      </p:sp>
      <p:pic>
        <p:nvPicPr>
          <p:cNvPr id="22" name="Рисунок 5">
            <a:extLst>
              <a:ext uri="{FF2B5EF4-FFF2-40B4-BE49-F238E27FC236}">
                <a16:creationId xmlns:a16="http://schemas.microsoft.com/office/drawing/2014/main" id="{BE78A51B-FC4C-45DD-9BAB-D016E340B57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l="2" r="356"/>
          <a:stretch>
            <a:fillRect/>
          </a:stretch>
        </p:blipFill>
        <p:spPr bwMode="auto">
          <a:xfrm>
            <a:off x="178634" y="3795797"/>
            <a:ext cx="2913461" cy="206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Рисунок 6">
            <a:extLst>
              <a:ext uri="{FF2B5EF4-FFF2-40B4-BE49-F238E27FC236}">
                <a16:creationId xmlns:a16="http://schemas.microsoft.com/office/drawing/2014/main" id="{CC7525A0-AD76-4CEE-BC67-B3976FDE4DF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78522" y="3614123"/>
            <a:ext cx="3109214" cy="215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24">
            <a:extLst>
              <a:ext uri="{FF2B5EF4-FFF2-40B4-BE49-F238E27FC236}">
                <a16:creationId xmlns:a16="http://schemas.microsoft.com/office/drawing/2014/main" id="{B21AEE23-EC73-466B-8CF1-A660D4E45C06}"/>
              </a:ext>
            </a:extLst>
          </p:cNvPr>
          <p:cNvPicPr>
            <a:picLocks noChangeAspect="1"/>
          </p:cNvPicPr>
          <p:nvPr/>
        </p:nvPicPr>
        <p:blipFill>
          <a:blip r:embed="rId18"/>
          <a:stretch>
            <a:fillRect/>
          </a:stretch>
        </p:blipFill>
        <p:spPr>
          <a:xfrm>
            <a:off x="3122923" y="3729835"/>
            <a:ext cx="2374995" cy="2128132"/>
          </a:xfrm>
          <a:prstGeom prst="rect">
            <a:avLst/>
          </a:prstGeom>
        </p:spPr>
      </p:pic>
      <p:sp>
        <p:nvSpPr>
          <p:cNvPr id="27" name="Прямоугольник 26">
            <a:extLst>
              <a:ext uri="{FF2B5EF4-FFF2-40B4-BE49-F238E27FC236}">
                <a16:creationId xmlns:a16="http://schemas.microsoft.com/office/drawing/2014/main" id="{92834089-DF1E-486C-971B-A554FBDF5D3A}"/>
              </a:ext>
            </a:extLst>
          </p:cNvPr>
          <p:cNvSpPr/>
          <p:nvPr/>
        </p:nvSpPr>
        <p:spPr>
          <a:xfrm>
            <a:off x="293026" y="6048188"/>
            <a:ext cx="6125931" cy="646331"/>
          </a:xfrm>
          <a:prstGeom prst="rect">
            <a:avLst/>
          </a:prstGeom>
        </p:spPr>
        <p:txBody>
          <a:bodyPr wrap="square">
            <a:spAutoFit/>
          </a:bodyPr>
          <a:lstStyle/>
          <a:p>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B.-H. Cheong, O. N. </a:t>
            </a:r>
            <a:r>
              <a:rPr lang="en-US" sz="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Prudnikov</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et al. </a:t>
            </a:r>
            <a:r>
              <a:rPr lang="en-US"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Appl. </a:t>
            </a:r>
            <a:r>
              <a:rPr lang="ru-RU" sz="1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Phys</a:t>
            </a:r>
            <a:r>
              <a:rPr lang="ru-RU"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Lett</a:t>
            </a:r>
            <a:r>
              <a:rPr lang="ru-RU"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a:t>
            </a:r>
            <a:r>
              <a:rPr lang="ru-RU"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94</a:t>
            </a:r>
            <a:r>
              <a:rPr lang="ru-RU"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213104 (</a:t>
            </a:r>
            <a:r>
              <a:rPr lang="ru-RU"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2009</a:t>
            </a:r>
            <a:r>
              <a:rPr lang="ru-RU"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latin typeface="Times New Roman" panose="02020603050405020304" pitchFamily="18" charset="0"/>
                <a:ea typeface="Times New Roman" panose="02020603050405020304" pitchFamily="18" charset="0"/>
              </a:rPr>
              <a:t>2. E.-H. Cho, H.-S. Kim, B.-H. Cheong, O. </a:t>
            </a:r>
            <a:r>
              <a:rPr lang="en-US" sz="1200" dirty="0" err="1">
                <a:solidFill>
                  <a:srgbClr val="000000"/>
                </a:solidFill>
                <a:latin typeface="Times New Roman" panose="02020603050405020304" pitchFamily="18" charset="0"/>
                <a:ea typeface="Times New Roman" panose="02020603050405020304" pitchFamily="18" charset="0"/>
              </a:rPr>
              <a:t>Prudnikov</a:t>
            </a:r>
            <a:r>
              <a:rPr lang="en-US" sz="1200" dirty="0">
                <a:solidFill>
                  <a:srgbClr val="000000"/>
                </a:solidFill>
                <a:latin typeface="Times New Roman" panose="02020603050405020304" pitchFamily="18" charset="0"/>
                <a:ea typeface="Times New Roman" panose="02020603050405020304" pitchFamily="18" charset="0"/>
              </a:rPr>
              <a:t>, et al. </a:t>
            </a:r>
            <a:r>
              <a:rPr lang="en-US" sz="1200" b="1" dirty="0">
                <a:solidFill>
                  <a:srgbClr val="000000"/>
                </a:solidFill>
                <a:latin typeface="Times New Roman" panose="02020603050405020304" pitchFamily="18" charset="0"/>
                <a:ea typeface="Times New Roman" panose="02020603050405020304" pitchFamily="18" charset="0"/>
              </a:rPr>
              <a:t>Opt. </a:t>
            </a:r>
            <a:r>
              <a:rPr lang="ru-RU" sz="1200" b="1" dirty="0" err="1">
                <a:solidFill>
                  <a:srgbClr val="000000"/>
                </a:solidFill>
                <a:latin typeface="Times New Roman" panose="02020603050405020304" pitchFamily="18" charset="0"/>
                <a:ea typeface="Times New Roman" panose="02020603050405020304" pitchFamily="18" charset="0"/>
              </a:rPr>
              <a:t>Express</a:t>
            </a:r>
            <a:r>
              <a:rPr lang="ru-RU" sz="1200" b="1" dirty="0">
                <a:solidFill>
                  <a:srgbClr val="000000"/>
                </a:solidFill>
                <a:latin typeface="Times New Roman" panose="02020603050405020304" pitchFamily="18" charset="0"/>
                <a:ea typeface="Times New Roman" panose="02020603050405020304" pitchFamily="18" charset="0"/>
              </a:rPr>
              <a:t> </a:t>
            </a:r>
            <a:r>
              <a:rPr lang="ru-RU" sz="1200" dirty="0">
                <a:solidFill>
                  <a:srgbClr val="000000"/>
                </a:solidFill>
                <a:latin typeface="Times New Roman" panose="02020603050405020304" pitchFamily="18" charset="0"/>
                <a:ea typeface="Times New Roman" panose="02020603050405020304" pitchFamily="18" charset="0"/>
              </a:rPr>
              <a:t>v.17, 8621 (2009) </a:t>
            </a:r>
            <a:endParaRPr lang="en-US" sz="1200" dirty="0">
              <a:solidFill>
                <a:srgbClr val="000000"/>
              </a:solidFill>
              <a:latin typeface="Times New Roman" panose="02020603050405020304" pitchFamily="18" charset="0"/>
              <a:ea typeface="Times New Roman" panose="02020603050405020304" pitchFamily="18" charset="0"/>
            </a:endParaRPr>
          </a:p>
          <a:p>
            <a:r>
              <a:rPr lang="en-US" sz="1200" dirty="0">
                <a:solidFill>
                  <a:srgbClr val="000000"/>
                </a:solidFill>
                <a:latin typeface="Times New Roman" panose="02020603050405020304" pitchFamily="18" charset="0"/>
                <a:ea typeface="Times New Roman" panose="02020603050405020304" pitchFamily="18" charset="0"/>
              </a:rPr>
              <a:t>3. M. Kim, E. S. Hwang, O. </a:t>
            </a:r>
            <a:r>
              <a:rPr lang="en-US" sz="1200" dirty="0" err="1">
                <a:solidFill>
                  <a:srgbClr val="000000"/>
                </a:solidFill>
                <a:latin typeface="Times New Roman" panose="02020603050405020304" pitchFamily="18" charset="0"/>
                <a:ea typeface="Times New Roman" panose="02020603050405020304" pitchFamily="18" charset="0"/>
              </a:rPr>
              <a:t>Prudnikov</a:t>
            </a:r>
            <a:r>
              <a:rPr lang="en-US" sz="1200" dirty="0">
                <a:solidFill>
                  <a:srgbClr val="000000"/>
                </a:solidFill>
                <a:latin typeface="Times New Roman" panose="02020603050405020304" pitchFamily="18" charset="0"/>
                <a:ea typeface="Times New Roman" panose="02020603050405020304" pitchFamily="18" charset="0"/>
              </a:rPr>
              <a:t>,  B.-H Cheong </a:t>
            </a:r>
            <a:r>
              <a:rPr lang="en-US" sz="1200" b="1" dirty="0">
                <a:solidFill>
                  <a:srgbClr val="000000"/>
                </a:solidFill>
                <a:latin typeface="Times New Roman" panose="02020603050405020304" pitchFamily="18" charset="0"/>
                <a:ea typeface="Times New Roman" panose="02020603050405020304" pitchFamily="18" charset="0"/>
              </a:rPr>
              <a:t>Optics Express </a:t>
            </a:r>
            <a:r>
              <a:rPr lang="en-US" sz="1200" dirty="0">
                <a:solidFill>
                  <a:srgbClr val="000000"/>
                </a:solidFill>
                <a:latin typeface="Times New Roman" panose="02020603050405020304" pitchFamily="18" charset="0"/>
                <a:ea typeface="Times New Roman" panose="02020603050405020304" pitchFamily="18" charset="0"/>
              </a:rPr>
              <a:t>v. </a:t>
            </a:r>
            <a:r>
              <a:rPr lang="en-US" sz="1200" b="1" dirty="0">
                <a:solidFill>
                  <a:srgbClr val="000000"/>
                </a:solidFill>
                <a:latin typeface="Times New Roman" panose="02020603050405020304" pitchFamily="18" charset="0"/>
                <a:ea typeface="Times New Roman" panose="02020603050405020304" pitchFamily="18" charset="0"/>
              </a:rPr>
              <a:t>29</a:t>
            </a:r>
            <a:r>
              <a:rPr lang="en-US" sz="1200" dirty="0">
                <a:solidFill>
                  <a:srgbClr val="000000"/>
                </a:solidFill>
                <a:latin typeface="Times New Roman" panose="02020603050405020304" pitchFamily="18" charset="0"/>
                <a:ea typeface="Times New Roman" panose="02020603050405020304" pitchFamily="18" charset="0"/>
              </a:rPr>
              <a:t>, p. 30610 (2021) </a:t>
            </a:r>
            <a:endParaRPr lang="ru-RU" sz="1200" dirty="0"/>
          </a:p>
        </p:txBody>
      </p:sp>
      <p:pic>
        <p:nvPicPr>
          <p:cNvPr id="30" name="Рисунок 3">
            <a:extLst>
              <a:ext uri="{FF2B5EF4-FFF2-40B4-BE49-F238E27FC236}">
                <a16:creationId xmlns:a16="http://schemas.microsoft.com/office/drawing/2014/main" id="{B600C701-A73E-49A9-9D36-46A249DA27F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49576" y="5738784"/>
            <a:ext cx="1380873" cy="98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8DF852C6-5385-455E-AB78-2BD811E6E93F}"/>
              </a:ext>
            </a:extLst>
          </p:cNvPr>
          <p:cNvSpPr txBox="1"/>
          <p:nvPr/>
        </p:nvSpPr>
        <p:spPr>
          <a:xfrm>
            <a:off x="209463" y="3288973"/>
            <a:ext cx="8674747" cy="369332"/>
          </a:xfrm>
          <a:prstGeom prst="rect">
            <a:avLst/>
          </a:prstGeom>
          <a:noFill/>
        </p:spPr>
        <p:txBody>
          <a:bodyPr wrap="none" rtlCol="0">
            <a:spAutoFit/>
          </a:bodyPr>
          <a:lstStyle/>
          <a:p>
            <a:r>
              <a:rPr lang="ru-RU" b="1" dirty="0">
                <a:solidFill>
                  <a:srgbClr val="C00000"/>
                </a:solidFill>
              </a:rPr>
              <a:t>Первая экспериментальная реализация </a:t>
            </a:r>
            <a:r>
              <a:rPr lang="ru-RU" b="1" dirty="0" err="1">
                <a:solidFill>
                  <a:srgbClr val="C00000"/>
                </a:solidFill>
              </a:rPr>
              <a:t>метаповерхности</a:t>
            </a:r>
            <a:r>
              <a:rPr lang="ru-RU" b="1" dirty="0">
                <a:solidFill>
                  <a:srgbClr val="C00000"/>
                </a:solidFill>
              </a:rPr>
              <a:t> в оптическом диапазоне !</a:t>
            </a:r>
          </a:p>
        </p:txBody>
      </p:sp>
      <p:graphicFrame>
        <p:nvGraphicFramePr>
          <p:cNvPr id="33" name="Объект 32">
            <a:extLst>
              <a:ext uri="{FF2B5EF4-FFF2-40B4-BE49-F238E27FC236}">
                <a16:creationId xmlns:a16="http://schemas.microsoft.com/office/drawing/2014/main" id="{8F7D2484-CA63-4932-8835-514F8DF88811}"/>
              </a:ext>
            </a:extLst>
          </p:cNvPr>
          <p:cNvGraphicFramePr>
            <a:graphicFrameLocks noChangeAspect="1"/>
          </p:cNvGraphicFramePr>
          <p:nvPr>
            <p:extLst>
              <p:ext uri="{D42A27DB-BD31-4B8C-83A1-F6EECF244321}">
                <p14:modId xmlns:p14="http://schemas.microsoft.com/office/powerpoint/2010/main" val="2020511733"/>
              </p:ext>
            </p:extLst>
          </p:nvPr>
        </p:nvGraphicFramePr>
        <p:xfrm>
          <a:off x="5606081" y="4877575"/>
          <a:ext cx="669612" cy="370256"/>
        </p:xfrm>
        <a:graphic>
          <a:graphicData uri="http://schemas.openxmlformats.org/presentationml/2006/ole">
            <mc:AlternateContent xmlns:mc="http://schemas.openxmlformats.org/markup-compatibility/2006">
              <mc:Choice xmlns:v="urn:schemas-microsoft-com:vml" Requires="v">
                <p:oleObj spid="_x0000_s18686" name="Equation" r:id="rId20" imgW="809744" imgH="447823" progId="Equation.DSMT4">
                  <p:embed/>
                </p:oleObj>
              </mc:Choice>
              <mc:Fallback>
                <p:oleObj name="Equation" r:id="rId20" imgW="809744" imgH="447823" progId="Equation.DSMT4">
                  <p:embed/>
                  <p:pic>
                    <p:nvPicPr>
                      <p:cNvPr id="9" name="Объект 8">
                        <a:extLst>
                          <a:ext uri="{FF2B5EF4-FFF2-40B4-BE49-F238E27FC236}">
                            <a16:creationId xmlns:a16="http://schemas.microsoft.com/office/drawing/2014/main" id="{BAEBFEA0-9F1F-4A82-9518-91381F88630A}"/>
                          </a:ext>
                        </a:extLst>
                      </p:cNvPr>
                      <p:cNvPicPr/>
                      <p:nvPr/>
                    </p:nvPicPr>
                    <p:blipFill>
                      <a:blip r:embed="rId7"/>
                      <a:stretch>
                        <a:fillRect/>
                      </a:stretch>
                    </p:blipFill>
                    <p:spPr>
                      <a:xfrm>
                        <a:off x="5606081" y="4877575"/>
                        <a:ext cx="669612" cy="370256"/>
                      </a:xfrm>
                      <a:prstGeom prst="rect">
                        <a:avLst/>
                      </a:prstGeom>
                    </p:spPr>
                  </p:pic>
                </p:oleObj>
              </mc:Fallback>
            </mc:AlternateContent>
          </a:graphicData>
        </a:graphic>
      </p:graphicFrame>
      <p:graphicFrame>
        <p:nvGraphicFramePr>
          <p:cNvPr id="34" name="Объект 33">
            <a:extLst>
              <a:ext uri="{FF2B5EF4-FFF2-40B4-BE49-F238E27FC236}">
                <a16:creationId xmlns:a16="http://schemas.microsoft.com/office/drawing/2014/main" id="{5056B6C4-B3DD-4F5A-BFD7-56D2E0F35592}"/>
              </a:ext>
            </a:extLst>
          </p:cNvPr>
          <p:cNvGraphicFramePr>
            <a:graphicFrameLocks noChangeAspect="1"/>
          </p:cNvGraphicFramePr>
          <p:nvPr>
            <p:extLst>
              <p:ext uri="{D42A27DB-BD31-4B8C-83A1-F6EECF244321}">
                <p14:modId xmlns:p14="http://schemas.microsoft.com/office/powerpoint/2010/main" val="767128455"/>
              </p:ext>
            </p:extLst>
          </p:nvPr>
        </p:nvGraphicFramePr>
        <p:xfrm>
          <a:off x="5607649" y="4597757"/>
          <a:ext cx="649970" cy="318071"/>
        </p:xfrm>
        <a:graphic>
          <a:graphicData uri="http://schemas.openxmlformats.org/presentationml/2006/ole">
            <mc:AlternateContent xmlns:mc="http://schemas.openxmlformats.org/markup-compatibility/2006">
              <mc:Choice xmlns:v="urn:schemas-microsoft-com:vml" Requires="v">
                <p:oleObj spid="_x0000_s18687" name="Equation" r:id="rId21" imgW="895302" imgH="438275" progId="Equation.DSMT4">
                  <p:embed/>
                </p:oleObj>
              </mc:Choice>
              <mc:Fallback>
                <p:oleObj name="Equation" r:id="rId21" imgW="895302" imgH="438275" progId="Equation.DSMT4">
                  <p:embed/>
                  <p:pic>
                    <p:nvPicPr>
                      <p:cNvPr id="10" name="Объект 9">
                        <a:extLst>
                          <a:ext uri="{FF2B5EF4-FFF2-40B4-BE49-F238E27FC236}">
                            <a16:creationId xmlns:a16="http://schemas.microsoft.com/office/drawing/2014/main" id="{44651BB6-EF54-4285-BDD6-45B7F9A4F9E8}"/>
                          </a:ext>
                        </a:extLst>
                      </p:cNvPr>
                      <p:cNvPicPr/>
                      <p:nvPr/>
                    </p:nvPicPr>
                    <p:blipFill>
                      <a:blip r:embed="rId9"/>
                      <a:stretch>
                        <a:fillRect/>
                      </a:stretch>
                    </p:blipFill>
                    <p:spPr>
                      <a:xfrm>
                        <a:off x="5607649" y="4597757"/>
                        <a:ext cx="649970" cy="318071"/>
                      </a:xfrm>
                      <a:prstGeom prst="rect">
                        <a:avLst/>
                      </a:prstGeom>
                    </p:spPr>
                  </p:pic>
                </p:oleObj>
              </mc:Fallback>
            </mc:AlternateContent>
          </a:graphicData>
        </a:graphic>
      </p:graphicFrame>
      <p:cxnSp>
        <p:nvCxnSpPr>
          <p:cNvPr id="36" name="Прямая со стрелкой 35">
            <a:extLst>
              <a:ext uri="{FF2B5EF4-FFF2-40B4-BE49-F238E27FC236}">
                <a16:creationId xmlns:a16="http://schemas.microsoft.com/office/drawing/2014/main" id="{915CCB12-89E3-4523-B929-C5F822DE5A17}"/>
              </a:ext>
            </a:extLst>
          </p:cNvPr>
          <p:cNvCxnSpPr>
            <a:cxnSpLocks/>
          </p:cNvCxnSpPr>
          <p:nvPr/>
        </p:nvCxnSpPr>
        <p:spPr>
          <a:xfrm flipV="1">
            <a:off x="7268333" y="3933056"/>
            <a:ext cx="0" cy="75778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E401EC7-2C97-4C60-BBB7-8160320ABA49}"/>
              </a:ext>
            </a:extLst>
          </p:cNvPr>
          <p:cNvSpPr txBox="1"/>
          <p:nvPr/>
        </p:nvSpPr>
        <p:spPr>
          <a:xfrm>
            <a:off x="7035394" y="4770923"/>
            <a:ext cx="524503" cy="369332"/>
          </a:xfrm>
          <a:prstGeom prst="rect">
            <a:avLst/>
          </a:prstGeom>
          <a:noFill/>
        </p:spPr>
        <p:txBody>
          <a:bodyPr wrap="none" rtlCol="0">
            <a:spAutoFit/>
          </a:bodyPr>
          <a:lstStyle/>
          <a:p>
            <a:r>
              <a:rPr lang="en-US" dirty="0">
                <a:solidFill>
                  <a:srgbClr val="C00000"/>
                </a:solidFill>
              </a:rPr>
              <a:t>MD</a:t>
            </a:r>
            <a:endParaRPr lang="ru-RU" dirty="0">
              <a:solidFill>
                <a:srgbClr val="C00000"/>
              </a:solidFill>
            </a:endParaRPr>
          </a:p>
        </p:txBody>
      </p:sp>
      <p:cxnSp>
        <p:nvCxnSpPr>
          <p:cNvPr id="39" name="Прямая со стрелкой 38">
            <a:extLst>
              <a:ext uri="{FF2B5EF4-FFF2-40B4-BE49-F238E27FC236}">
                <a16:creationId xmlns:a16="http://schemas.microsoft.com/office/drawing/2014/main" id="{CC3079A2-B563-45E7-BD0F-247C922D4B6F}"/>
              </a:ext>
            </a:extLst>
          </p:cNvPr>
          <p:cNvCxnSpPr>
            <a:cxnSpLocks/>
          </p:cNvCxnSpPr>
          <p:nvPr/>
        </p:nvCxnSpPr>
        <p:spPr>
          <a:xfrm>
            <a:off x="6906313" y="3960064"/>
            <a:ext cx="211159" cy="21233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39F5583-9BCB-460E-85A9-A9DABB9BFF7F}"/>
              </a:ext>
            </a:extLst>
          </p:cNvPr>
          <p:cNvSpPr txBox="1"/>
          <p:nvPr/>
        </p:nvSpPr>
        <p:spPr>
          <a:xfrm>
            <a:off x="6677928" y="3691045"/>
            <a:ext cx="439544" cy="369332"/>
          </a:xfrm>
          <a:prstGeom prst="rect">
            <a:avLst/>
          </a:prstGeom>
          <a:noFill/>
        </p:spPr>
        <p:txBody>
          <a:bodyPr wrap="square" rtlCol="0">
            <a:spAutoFit/>
          </a:bodyPr>
          <a:lstStyle/>
          <a:p>
            <a:r>
              <a:rPr lang="en-US" dirty="0">
                <a:solidFill>
                  <a:srgbClr val="C00000"/>
                </a:solidFill>
              </a:rPr>
              <a:t>ED</a:t>
            </a:r>
            <a:endParaRPr lang="ru-RU" dirty="0">
              <a:solidFill>
                <a:srgbClr val="C00000"/>
              </a:solidFill>
            </a:endParaRPr>
          </a:p>
        </p:txBody>
      </p:sp>
    </p:spTree>
    <p:extLst>
      <p:ext uri="{BB962C8B-B14F-4D97-AF65-F5344CB8AC3E}">
        <p14:creationId xmlns:p14="http://schemas.microsoft.com/office/powerpoint/2010/main" val="3656306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C43012C-A654-48B6-A1D8-E891CC309E82}"/>
              </a:ext>
            </a:extLst>
          </p:cNvPr>
          <p:cNvSpPr/>
          <p:nvPr/>
        </p:nvSpPr>
        <p:spPr>
          <a:xfrm>
            <a:off x="395536" y="5579578"/>
            <a:ext cx="7950059" cy="646331"/>
          </a:xfrm>
          <a:prstGeom prst="rect">
            <a:avLst/>
          </a:prstGeom>
        </p:spPr>
        <p:txBody>
          <a:bodyPr wrap="square">
            <a:spAutoFit/>
          </a:bodyPr>
          <a:lstStyle/>
          <a:p>
            <a:r>
              <a:rPr lang="ru-RU" dirty="0">
                <a:latin typeface="Times New Roman" panose="02020603050405020304" pitchFamily="18" charset="0"/>
                <a:ea typeface="Calibri" panose="020F0502020204030204" pitchFamily="34" charset="0"/>
              </a:rPr>
              <a:t>автор более </a:t>
            </a:r>
            <a:r>
              <a:rPr lang="en-US" dirty="0">
                <a:latin typeface="Times New Roman" panose="02020603050405020304" pitchFamily="18" charset="0"/>
                <a:ea typeface="Calibri" panose="020F0502020204030204" pitchFamily="34" charset="0"/>
              </a:rPr>
              <a:t>160</a:t>
            </a:r>
            <a:r>
              <a:rPr lang="ru-RU" dirty="0">
                <a:latin typeface="Times New Roman" panose="02020603050405020304" pitchFamily="18" charset="0"/>
                <a:ea typeface="Calibri" panose="020F0502020204030204" pitchFamily="34" charset="0"/>
              </a:rPr>
              <a:t> научных работ,  </a:t>
            </a:r>
          </a:p>
          <a:p>
            <a:r>
              <a:rPr lang="ru-RU" dirty="0">
                <a:latin typeface="Times New Roman" panose="02020603050405020304" pitchFamily="18" charset="0"/>
                <a:ea typeface="Calibri" panose="020F0502020204030204" pitchFamily="34" charset="0"/>
              </a:rPr>
              <a:t>31 международный патент (Япония, США, Китай, Республика Корея)</a:t>
            </a:r>
            <a:endParaRPr lang="ru-RU" dirty="0"/>
          </a:p>
        </p:txBody>
      </p:sp>
      <p:pic>
        <p:nvPicPr>
          <p:cNvPr id="2" name="Рисунок 1">
            <a:extLst>
              <a:ext uri="{FF2B5EF4-FFF2-40B4-BE49-F238E27FC236}">
                <a16:creationId xmlns:a16="http://schemas.microsoft.com/office/drawing/2014/main" id="{2332089F-CBB0-4D72-8ADE-B271D3F9D03D}"/>
              </a:ext>
            </a:extLst>
          </p:cNvPr>
          <p:cNvPicPr>
            <a:picLocks noChangeAspect="1"/>
          </p:cNvPicPr>
          <p:nvPr/>
        </p:nvPicPr>
        <p:blipFill>
          <a:blip r:embed="rId2"/>
          <a:stretch>
            <a:fillRect/>
          </a:stretch>
        </p:blipFill>
        <p:spPr>
          <a:xfrm>
            <a:off x="69945" y="836712"/>
            <a:ext cx="9025401" cy="4464496"/>
          </a:xfrm>
          <a:prstGeom prst="rect">
            <a:avLst/>
          </a:prstGeom>
        </p:spPr>
      </p:pic>
      <p:sp>
        <p:nvSpPr>
          <p:cNvPr id="6" name="Прямоугольник: скругленные углы 5">
            <a:extLst>
              <a:ext uri="{FF2B5EF4-FFF2-40B4-BE49-F238E27FC236}">
                <a16:creationId xmlns:a16="http://schemas.microsoft.com/office/drawing/2014/main" id="{C94FDA5C-ADFF-4C9A-ABCB-49A381B0BD16}"/>
              </a:ext>
            </a:extLst>
          </p:cNvPr>
          <p:cNvSpPr/>
          <p:nvPr/>
        </p:nvSpPr>
        <p:spPr>
          <a:xfrm>
            <a:off x="6588224" y="955256"/>
            <a:ext cx="2485830" cy="1465632"/>
          </a:xfrm>
          <a:prstGeom prst="round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11135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251519" y="476672"/>
            <a:ext cx="7781885" cy="4824536"/>
          </a:xfrm>
          <a:prstGeom prst="rect">
            <a:avLst/>
          </a:prstGeom>
        </p:spPr>
      </p:pic>
      <p:sp>
        <p:nvSpPr>
          <p:cNvPr id="3" name="TextBox 2"/>
          <p:cNvSpPr txBox="1"/>
          <p:nvPr/>
        </p:nvSpPr>
        <p:spPr>
          <a:xfrm>
            <a:off x="3275856" y="5661248"/>
            <a:ext cx="5544616" cy="584775"/>
          </a:xfrm>
          <a:prstGeom prst="rect">
            <a:avLst/>
          </a:prstGeom>
          <a:noFill/>
        </p:spPr>
        <p:txBody>
          <a:bodyPr wrap="square" rtlCol="0">
            <a:spAutoFit/>
          </a:bodyPr>
          <a:lstStyle/>
          <a:p>
            <a:r>
              <a:rPr lang="en-US" sz="3200" b="1" dirty="0">
                <a:solidFill>
                  <a:srgbClr val="C00000"/>
                </a:solidFill>
              </a:rPr>
              <a:t>Thank you</a:t>
            </a:r>
            <a:endParaRPr lang="ru-RU" sz="3200" dirty="0">
              <a:solidFill>
                <a:srgbClr val="C00000"/>
              </a:solidFill>
            </a:endParaRPr>
          </a:p>
        </p:txBody>
      </p:sp>
    </p:spTree>
    <p:extLst>
      <p:ext uri="{BB962C8B-B14F-4D97-AF65-F5344CB8AC3E}">
        <p14:creationId xmlns:p14="http://schemas.microsoft.com/office/powerpoint/2010/main" val="868092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id="{E2196726-01B4-4BF3-BD4B-8A7A5045AF96}"/>
              </a:ext>
            </a:extLst>
          </p:cNvPr>
          <p:cNvPicPr>
            <a:picLocks noChangeAspect="1"/>
          </p:cNvPicPr>
          <p:nvPr/>
        </p:nvPicPr>
        <p:blipFill>
          <a:blip r:embed="rId2"/>
          <a:stretch>
            <a:fillRect/>
          </a:stretch>
        </p:blipFill>
        <p:spPr>
          <a:xfrm>
            <a:off x="6185530" y="574420"/>
            <a:ext cx="2778958" cy="1846938"/>
          </a:xfrm>
          <a:prstGeom prst="rect">
            <a:avLst/>
          </a:prstGeom>
        </p:spPr>
      </p:pic>
      <p:sp>
        <p:nvSpPr>
          <p:cNvPr id="2" name="Заголовок 1">
            <a:extLst>
              <a:ext uri="{FF2B5EF4-FFF2-40B4-BE49-F238E27FC236}">
                <a16:creationId xmlns:a16="http://schemas.microsoft.com/office/drawing/2014/main" id="{5AA857B2-C1E9-4489-95E6-474DCF6AD07A}"/>
              </a:ext>
            </a:extLst>
          </p:cNvPr>
          <p:cNvSpPr>
            <a:spLocks noGrp="1"/>
          </p:cNvSpPr>
          <p:nvPr>
            <p:ph type="title"/>
          </p:nvPr>
        </p:nvSpPr>
        <p:spPr>
          <a:xfrm>
            <a:off x="179512" y="129469"/>
            <a:ext cx="8229600" cy="634082"/>
          </a:xfrm>
        </p:spPr>
        <p:txBody>
          <a:bodyPr>
            <a:normAutofit fontScale="90000"/>
          </a:bodyPr>
          <a:lstStyle/>
          <a:p>
            <a:r>
              <a:rPr lang="ru-RU" dirty="0">
                <a:solidFill>
                  <a:schemeClr val="tx2"/>
                </a:solidFill>
              </a:rPr>
              <a:t>Магнитометрия в ИЛФ СО РАН</a:t>
            </a:r>
          </a:p>
        </p:txBody>
      </p:sp>
      <p:sp>
        <p:nvSpPr>
          <p:cNvPr id="5" name="TextBox 4">
            <a:extLst>
              <a:ext uri="{FF2B5EF4-FFF2-40B4-BE49-F238E27FC236}">
                <a16:creationId xmlns:a16="http://schemas.microsoft.com/office/drawing/2014/main" id="{FBFE55A0-71C0-41F5-BBB7-F14C2E76ACA9}"/>
              </a:ext>
            </a:extLst>
          </p:cNvPr>
          <p:cNvSpPr txBox="1"/>
          <p:nvPr/>
        </p:nvSpPr>
        <p:spPr>
          <a:xfrm>
            <a:off x="5293295" y="4246532"/>
            <a:ext cx="2146421" cy="584775"/>
          </a:xfrm>
          <a:prstGeom prst="rect">
            <a:avLst/>
          </a:prstGeom>
          <a:noFill/>
        </p:spPr>
        <p:txBody>
          <a:bodyPr wrap="none" rtlCol="0">
            <a:spAutoFit/>
          </a:bodyPr>
          <a:lstStyle/>
          <a:p>
            <a:pPr algn="ctr"/>
            <a:r>
              <a:rPr lang="fr-FR" sz="1600" b="1" dirty="0">
                <a:latin typeface="Garamond" pitchFamily="18" charset="0"/>
              </a:rPr>
              <a:t>QZFM Gen 3 </a:t>
            </a:r>
            <a:endParaRPr lang="ru-RU" sz="1600" b="1" dirty="0">
              <a:latin typeface="Garamond" pitchFamily="18" charset="0"/>
            </a:endParaRPr>
          </a:p>
          <a:p>
            <a:pPr algn="ctr"/>
            <a:r>
              <a:rPr lang="ru-RU" sz="1600" dirty="0">
                <a:latin typeface="Garamond" pitchFamily="18" charset="0"/>
              </a:rPr>
              <a:t>от  </a:t>
            </a:r>
            <a:r>
              <a:rPr lang="fr-FR" sz="1600" dirty="0">
                <a:latin typeface="Garamond" pitchFamily="18" charset="0"/>
              </a:rPr>
              <a:t>QuSpin Inc. </a:t>
            </a:r>
            <a:r>
              <a:rPr lang="ru-RU" sz="1600" dirty="0">
                <a:latin typeface="Garamond" pitchFamily="18" charset="0"/>
              </a:rPr>
              <a:t> (США)</a:t>
            </a:r>
          </a:p>
        </p:txBody>
      </p:sp>
      <p:sp>
        <p:nvSpPr>
          <p:cNvPr id="7" name="TextBox 6">
            <a:extLst>
              <a:ext uri="{FF2B5EF4-FFF2-40B4-BE49-F238E27FC236}">
                <a16:creationId xmlns:a16="http://schemas.microsoft.com/office/drawing/2014/main" id="{009546A4-5DD3-4EC9-B9F6-5B7596BE35BF}"/>
              </a:ext>
            </a:extLst>
          </p:cNvPr>
          <p:cNvSpPr txBox="1"/>
          <p:nvPr/>
        </p:nvSpPr>
        <p:spPr>
          <a:xfrm>
            <a:off x="45314" y="5081928"/>
            <a:ext cx="4471096" cy="1631216"/>
          </a:xfrm>
          <a:prstGeom prst="rect">
            <a:avLst/>
          </a:prstGeom>
          <a:noFill/>
        </p:spPr>
        <p:txBody>
          <a:bodyPr wrap="none" rtlCol="0">
            <a:spAutoFit/>
          </a:bodyPr>
          <a:lstStyle/>
          <a:p>
            <a:r>
              <a:rPr lang="ru-RU" sz="2000" dirty="0">
                <a:latin typeface="Bookman Old Style" pitchFamily="18" charset="0"/>
              </a:rPr>
              <a:t>чувствительность </a:t>
            </a:r>
            <a:r>
              <a:rPr lang="en-US" sz="2000" dirty="0">
                <a:latin typeface="Bookman Old Style" pitchFamily="18" charset="0"/>
              </a:rPr>
              <a:t>~</a:t>
            </a:r>
            <a:r>
              <a:rPr lang="ru-RU" sz="2000" dirty="0">
                <a:latin typeface="Bookman Old Style" pitchFamily="18" charset="0"/>
              </a:rPr>
              <a:t> 10</a:t>
            </a:r>
            <a:r>
              <a:rPr lang="ru-RU" sz="2000" baseline="30000" dirty="0">
                <a:latin typeface="Bookman Old Style" pitchFamily="18" charset="0"/>
              </a:rPr>
              <a:t>−13</a:t>
            </a:r>
            <a:r>
              <a:rPr lang="ru-RU" sz="2000" dirty="0">
                <a:latin typeface="Bookman Old Style" pitchFamily="18" charset="0"/>
              </a:rPr>
              <a:t>-10</a:t>
            </a:r>
            <a:r>
              <a:rPr lang="ru-RU" sz="2000" baseline="30000" dirty="0">
                <a:latin typeface="Bookman Old Style" pitchFamily="18" charset="0"/>
              </a:rPr>
              <a:t>-15 </a:t>
            </a:r>
            <a:r>
              <a:rPr lang="ru-RU" sz="2000" dirty="0">
                <a:latin typeface="Bookman Old Style" pitchFamily="18" charset="0"/>
              </a:rPr>
              <a:t>Тл</a:t>
            </a:r>
          </a:p>
          <a:p>
            <a:r>
              <a:rPr lang="ru-RU" sz="2000" dirty="0">
                <a:latin typeface="Bookman Old Style" pitchFamily="18" charset="0"/>
              </a:rPr>
              <a:t>Потребление </a:t>
            </a:r>
            <a:r>
              <a:rPr lang="en-US" sz="2000" dirty="0">
                <a:latin typeface="Bookman Old Style" pitchFamily="18" charset="0"/>
              </a:rPr>
              <a:t>~ 10 </a:t>
            </a:r>
            <a:r>
              <a:rPr lang="ru-RU" sz="2000" dirty="0">
                <a:latin typeface="Bookman Old Style" pitchFamily="18" charset="0"/>
              </a:rPr>
              <a:t>кВт</a:t>
            </a:r>
          </a:p>
          <a:p>
            <a:r>
              <a:rPr lang="ru-RU" sz="2000" dirty="0">
                <a:latin typeface="Bookman Old Style" pitchFamily="18" charset="0"/>
              </a:rPr>
              <a:t>Габариты </a:t>
            </a:r>
            <a:r>
              <a:rPr lang="en-US" sz="2000" dirty="0">
                <a:latin typeface="Bookman Old Style" pitchFamily="18" charset="0"/>
              </a:rPr>
              <a:t>~ </a:t>
            </a:r>
            <a:r>
              <a:rPr lang="ru-RU" sz="2000" dirty="0">
                <a:latin typeface="Bookman Old Style" pitchFamily="18" charset="0"/>
              </a:rPr>
              <a:t>м</a:t>
            </a:r>
            <a:r>
              <a:rPr lang="ru-RU" sz="2000" baseline="30000" dirty="0">
                <a:latin typeface="Bookman Old Style" pitchFamily="18" charset="0"/>
              </a:rPr>
              <a:t>3</a:t>
            </a:r>
          </a:p>
          <a:p>
            <a:r>
              <a:rPr lang="ru-RU" sz="2000" dirty="0">
                <a:latin typeface="Bookman Old Style" pitchFamily="18" charset="0"/>
              </a:rPr>
              <a:t>Стоимость </a:t>
            </a:r>
            <a:r>
              <a:rPr lang="en-US" sz="2000" dirty="0">
                <a:latin typeface="Bookman Old Style" pitchFamily="18" charset="0"/>
              </a:rPr>
              <a:t>~ $ 1 000 000</a:t>
            </a:r>
            <a:endParaRPr lang="ru-RU" sz="2000" dirty="0">
              <a:latin typeface="Bookman Old Style" pitchFamily="18" charset="0"/>
            </a:endParaRPr>
          </a:p>
          <a:p>
            <a:r>
              <a:rPr lang="ru-RU" sz="2000" dirty="0" err="1">
                <a:latin typeface="Bookman Old Style" pitchFamily="18" charset="0"/>
              </a:rPr>
              <a:t>Немобильность</a:t>
            </a:r>
            <a:r>
              <a:rPr lang="ru-RU" sz="2000" dirty="0">
                <a:latin typeface="Bookman Old Style" pitchFamily="18" charset="0"/>
              </a:rPr>
              <a:t>, сложность </a:t>
            </a:r>
            <a:r>
              <a:rPr lang="ru-RU" sz="2000" dirty="0" err="1">
                <a:latin typeface="Bookman Old Style" pitchFamily="18" charset="0"/>
              </a:rPr>
              <a:t>экспл</a:t>
            </a:r>
            <a:endParaRPr lang="ru-RU" sz="2000" dirty="0">
              <a:latin typeface="Bookman Old Style" pitchFamily="18" charset="0"/>
            </a:endParaRPr>
          </a:p>
        </p:txBody>
      </p:sp>
      <p:pic>
        <p:nvPicPr>
          <p:cNvPr id="8" name="Рисунок 7" descr="QZFM QuSPin Gen 3.jpg">
            <a:extLst>
              <a:ext uri="{FF2B5EF4-FFF2-40B4-BE49-F238E27FC236}">
                <a16:creationId xmlns:a16="http://schemas.microsoft.com/office/drawing/2014/main" id="{F635F31A-3460-40DB-8A5E-4A18C37C1043}"/>
              </a:ext>
            </a:extLst>
          </p:cNvPr>
          <p:cNvPicPr>
            <a:picLocks noChangeAspect="1"/>
          </p:cNvPicPr>
          <p:nvPr/>
        </p:nvPicPr>
        <p:blipFill>
          <a:blip r:embed="rId3"/>
          <a:stretch>
            <a:fillRect/>
          </a:stretch>
        </p:blipFill>
        <p:spPr>
          <a:xfrm>
            <a:off x="4903190" y="2500865"/>
            <a:ext cx="2471742" cy="1647828"/>
          </a:xfrm>
          <a:prstGeom prst="rect">
            <a:avLst/>
          </a:prstGeom>
        </p:spPr>
      </p:pic>
      <p:grpSp>
        <p:nvGrpSpPr>
          <p:cNvPr id="19" name="Группа 18">
            <a:extLst>
              <a:ext uri="{FF2B5EF4-FFF2-40B4-BE49-F238E27FC236}">
                <a16:creationId xmlns:a16="http://schemas.microsoft.com/office/drawing/2014/main" id="{5CA2C5CB-E1E1-49A6-812B-433417AABDCB}"/>
              </a:ext>
            </a:extLst>
          </p:cNvPr>
          <p:cNvGrpSpPr/>
          <p:nvPr/>
        </p:nvGrpSpPr>
        <p:grpSpPr>
          <a:xfrm>
            <a:off x="206997" y="2216040"/>
            <a:ext cx="3434811" cy="2865888"/>
            <a:chOff x="5233501" y="2173524"/>
            <a:chExt cx="3434811" cy="2865888"/>
          </a:xfrm>
        </p:grpSpPr>
        <p:pic>
          <p:nvPicPr>
            <p:cNvPr id="6" name="Рисунок 5" descr="image015.jpg">
              <a:extLst>
                <a:ext uri="{FF2B5EF4-FFF2-40B4-BE49-F238E27FC236}">
                  <a16:creationId xmlns:a16="http://schemas.microsoft.com/office/drawing/2014/main" id="{FC9F74FD-B838-4736-A72C-FD51060C1B72}"/>
                </a:ext>
              </a:extLst>
            </p:cNvPr>
            <p:cNvPicPr>
              <a:picLocks noChangeAspect="1"/>
            </p:cNvPicPr>
            <p:nvPr/>
          </p:nvPicPr>
          <p:blipFill>
            <a:blip r:embed="rId4"/>
            <a:stretch>
              <a:fillRect/>
            </a:stretch>
          </p:blipFill>
          <p:spPr>
            <a:xfrm>
              <a:off x="5233501" y="2173524"/>
              <a:ext cx="3289399" cy="2865888"/>
            </a:xfrm>
            <a:prstGeom prst="rect">
              <a:avLst/>
            </a:prstGeom>
          </p:spPr>
        </p:pic>
        <p:sp>
          <p:nvSpPr>
            <p:cNvPr id="16" name="TextBox 15">
              <a:extLst>
                <a:ext uri="{FF2B5EF4-FFF2-40B4-BE49-F238E27FC236}">
                  <a16:creationId xmlns:a16="http://schemas.microsoft.com/office/drawing/2014/main" id="{963FFD28-B756-4548-B286-0059FA45B030}"/>
                </a:ext>
              </a:extLst>
            </p:cNvPr>
            <p:cNvSpPr txBox="1"/>
            <p:nvPr/>
          </p:nvSpPr>
          <p:spPr>
            <a:xfrm>
              <a:off x="6388777" y="4591027"/>
              <a:ext cx="2279535" cy="307777"/>
            </a:xfrm>
            <a:prstGeom prst="rect">
              <a:avLst/>
            </a:prstGeom>
            <a:noFill/>
          </p:spPr>
          <p:txBody>
            <a:bodyPr wrap="none" rtlCol="0">
              <a:spAutoFit/>
            </a:bodyPr>
            <a:lstStyle/>
            <a:p>
              <a:r>
                <a:rPr lang="en-US" sz="1400" dirty="0">
                  <a:solidFill>
                    <a:schemeClr val="bg1"/>
                  </a:solidFill>
                </a:rPr>
                <a:t>www.supraconductivite.fr</a:t>
              </a:r>
              <a:endParaRPr lang="ru-RU" sz="1400" dirty="0">
                <a:solidFill>
                  <a:schemeClr val="bg1"/>
                </a:solidFill>
              </a:endParaRPr>
            </a:p>
          </p:txBody>
        </p:sp>
      </p:grpSp>
      <p:sp>
        <p:nvSpPr>
          <p:cNvPr id="18" name="TextBox 17">
            <a:extLst>
              <a:ext uri="{FF2B5EF4-FFF2-40B4-BE49-F238E27FC236}">
                <a16:creationId xmlns:a16="http://schemas.microsoft.com/office/drawing/2014/main" id="{362085EE-6EBA-4056-955E-3998E5838BD0}"/>
              </a:ext>
            </a:extLst>
          </p:cNvPr>
          <p:cNvSpPr txBox="1"/>
          <p:nvPr/>
        </p:nvSpPr>
        <p:spPr>
          <a:xfrm>
            <a:off x="224635" y="913701"/>
            <a:ext cx="6435597" cy="923330"/>
          </a:xfrm>
          <a:prstGeom prst="rect">
            <a:avLst/>
          </a:prstGeom>
          <a:noFill/>
        </p:spPr>
        <p:txBody>
          <a:bodyPr wrap="square" rtlCol="0">
            <a:spAutoFit/>
          </a:bodyPr>
          <a:lstStyle/>
          <a:p>
            <a:r>
              <a:rPr lang="ru-RU" dirty="0"/>
              <a:t>2005гг  бурное развитие миниатюрных атомных магнитометров </a:t>
            </a:r>
            <a:r>
              <a:rPr lang="ru-RU" dirty="0">
                <a:solidFill>
                  <a:srgbClr val="00B050"/>
                </a:solidFill>
              </a:rPr>
              <a:t>на основе КПН эффекта</a:t>
            </a:r>
            <a:r>
              <a:rPr lang="en-US" dirty="0">
                <a:solidFill>
                  <a:srgbClr val="00B050"/>
                </a:solidFill>
              </a:rPr>
              <a:t>, </a:t>
            </a:r>
            <a:r>
              <a:rPr lang="ru-RU" dirty="0">
                <a:solidFill>
                  <a:srgbClr val="00B050"/>
                </a:solidFill>
              </a:rPr>
              <a:t>метод Белла-</a:t>
            </a:r>
            <a:r>
              <a:rPr lang="ru-RU" dirty="0" err="1">
                <a:solidFill>
                  <a:srgbClr val="00B050"/>
                </a:solidFill>
              </a:rPr>
              <a:t>Блума</a:t>
            </a:r>
            <a:r>
              <a:rPr lang="ru-RU" dirty="0">
                <a:solidFill>
                  <a:srgbClr val="00B050"/>
                </a:solidFill>
              </a:rPr>
              <a:t> (</a:t>
            </a:r>
            <a:r>
              <a:rPr lang="en-US" dirty="0">
                <a:solidFill>
                  <a:srgbClr val="00B050"/>
                </a:solidFill>
              </a:rPr>
              <a:t>Bell-Bloom</a:t>
            </a:r>
            <a:r>
              <a:rPr lang="ru-RU" dirty="0">
                <a:solidFill>
                  <a:srgbClr val="00B050"/>
                </a:solidFill>
              </a:rPr>
              <a:t>)</a:t>
            </a:r>
            <a:r>
              <a:rPr lang="ru-RU" dirty="0"/>
              <a:t> в ячейка паров атомов щелочных металлов</a:t>
            </a:r>
          </a:p>
        </p:txBody>
      </p:sp>
      <p:sp>
        <p:nvSpPr>
          <p:cNvPr id="21" name="TextBox 20">
            <a:extLst>
              <a:ext uri="{FF2B5EF4-FFF2-40B4-BE49-F238E27FC236}">
                <a16:creationId xmlns:a16="http://schemas.microsoft.com/office/drawing/2014/main" id="{BE1E1AB8-22FC-4B82-86D4-2DDF4D47246E}"/>
              </a:ext>
            </a:extLst>
          </p:cNvPr>
          <p:cNvSpPr txBox="1"/>
          <p:nvPr/>
        </p:nvSpPr>
        <p:spPr>
          <a:xfrm>
            <a:off x="4685451" y="5020970"/>
            <a:ext cx="4549643" cy="1631216"/>
          </a:xfrm>
          <a:prstGeom prst="rect">
            <a:avLst/>
          </a:prstGeom>
          <a:noFill/>
        </p:spPr>
        <p:txBody>
          <a:bodyPr wrap="none" rtlCol="0">
            <a:spAutoFit/>
          </a:bodyPr>
          <a:lstStyle/>
          <a:p>
            <a:r>
              <a:rPr lang="ru-RU" sz="2000" dirty="0">
                <a:latin typeface="Bookman Old Style" pitchFamily="18" charset="0"/>
              </a:rPr>
              <a:t>чувствительность </a:t>
            </a:r>
            <a:r>
              <a:rPr lang="en-US" sz="2000" dirty="0">
                <a:latin typeface="Bookman Old Style" pitchFamily="18" charset="0"/>
              </a:rPr>
              <a:t>~</a:t>
            </a:r>
            <a:r>
              <a:rPr lang="ru-RU" sz="2000" dirty="0">
                <a:latin typeface="Bookman Old Style" pitchFamily="18" charset="0"/>
              </a:rPr>
              <a:t> 10</a:t>
            </a:r>
            <a:r>
              <a:rPr lang="ru-RU" sz="2000" baseline="30000" dirty="0">
                <a:latin typeface="Bookman Old Style" pitchFamily="18" charset="0"/>
              </a:rPr>
              <a:t>−13</a:t>
            </a:r>
            <a:r>
              <a:rPr lang="ru-RU" sz="2000" dirty="0">
                <a:latin typeface="Bookman Old Style" pitchFamily="18" charset="0"/>
              </a:rPr>
              <a:t>-10</a:t>
            </a:r>
            <a:r>
              <a:rPr lang="ru-RU" sz="2000" baseline="30000" dirty="0">
                <a:latin typeface="Bookman Old Style" pitchFamily="18" charset="0"/>
              </a:rPr>
              <a:t>-15 </a:t>
            </a:r>
            <a:r>
              <a:rPr lang="ru-RU" sz="2000" dirty="0">
                <a:latin typeface="Bookman Old Style" pitchFamily="18" charset="0"/>
              </a:rPr>
              <a:t>Тл </a:t>
            </a:r>
          </a:p>
          <a:p>
            <a:r>
              <a:rPr lang="ru-RU" sz="2000" dirty="0">
                <a:latin typeface="Bookman Old Style" pitchFamily="18" charset="0"/>
              </a:rPr>
              <a:t>Потребление </a:t>
            </a:r>
            <a:r>
              <a:rPr lang="en-US" sz="2000" dirty="0">
                <a:latin typeface="Bookman Old Style" pitchFamily="18" charset="0"/>
              </a:rPr>
              <a:t>~ 1 </a:t>
            </a:r>
            <a:r>
              <a:rPr lang="ru-RU" sz="2000" dirty="0">
                <a:latin typeface="Bookman Old Style" pitchFamily="18" charset="0"/>
              </a:rPr>
              <a:t>Вт</a:t>
            </a:r>
          </a:p>
          <a:p>
            <a:r>
              <a:rPr lang="ru-RU" sz="2000" dirty="0">
                <a:latin typeface="Bookman Old Style" pitchFamily="18" charset="0"/>
              </a:rPr>
              <a:t>Габариты </a:t>
            </a:r>
            <a:r>
              <a:rPr lang="en-US" sz="2000" dirty="0">
                <a:latin typeface="Bookman Old Style" pitchFamily="18" charset="0"/>
              </a:rPr>
              <a:t>~ </a:t>
            </a:r>
            <a:r>
              <a:rPr lang="ru-RU" sz="2000" dirty="0">
                <a:latin typeface="Bookman Old Style" pitchFamily="18" charset="0"/>
              </a:rPr>
              <a:t>10 см</a:t>
            </a:r>
            <a:r>
              <a:rPr lang="ru-RU" sz="2000" baseline="30000" dirty="0">
                <a:latin typeface="Bookman Old Style" pitchFamily="18" charset="0"/>
              </a:rPr>
              <a:t>3</a:t>
            </a:r>
          </a:p>
          <a:p>
            <a:r>
              <a:rPr lang="ru-RU" sz="2000" dirty="0">
                <a:latin typeface="Bookman Old Style" pitchFamily="18" charset="0"/>
              </a:rPr>
              <a:t>Стоимость </a:t>
            </a:r>
            <a:r>
              <a:rPr lang="en-US" sz="2000" dirty="0">
                <a:latin typeface="Bookman Old Style" pitchFamily="18" charset="0"/>
              </a:rPr>
              <a:t>~ $ </a:t>
            </a:r>
            <a:r>
              <a:rPr lang="ru-RU" sz="2000" dirty="0">
                <a:latin typeface="Bookman Old Style" pitchFamily="18" charset="0"/>
              </a:rPr>
              <a:t>2</a:t>
            </a:r>
            <a:r>
              <a:rPr lang="en-US" sz="2000" dirty="0">
                <a:latin typeface="Bookman Old Style" pitchFamily="18" charset="0"/>
              </a:rPr>
              <a:t>0</a:t>
            </a:r>
            <a:r>
              <a:rPr lang="ru-RU" sz="2000" dirty="0">
                <a:latin typeface="Bookman Old Style" pitchFamily="18" charset="0"/>
              </a:rPr>
              <a:t> </a:t>
            </a:r>
            <a:r>
              <a:rPr lang="en-US" sz="2000" dirty="0">
                <a:latin typeface="Bookman Old Style" pitchFamily="18" charset="0"/>
              </a:rPr>
              <a:t>000</a:t>
            </a:r>
            <a:endParaRPr lang="ru-RU" sz="2000" dirty="0">
              <a:latin typeface="Bookman Old Style" pitchFamily="18" charset="0"/>
            </a:endParaRPr>
          </a:p>
          <a:p>
            <a:r>
              <a:rPr lang="ru-RU" sz="2000" dirty="0">
                <a:latin typeface="Bookman Old Style" pitchFamily="18" charset="0"/>
              </a:rPr>
              <a:t>мобильность</a:t>
            </a:r>
          </a:p>
        </p:txBody>
      </p:sp>
      <p:sp>
        <p:nvSpPr>
          <p:cNvPr id="22" name="Стрелка: вправо 21">
            <a:extLst>
              <a:ext uri="{FF2B5EF4-FFF2-40B4-BE49-F238E27FC236}">
                <a16:creationId xmlns:a16="http://schemas.microsoft.com/office/drawing/2014/main" id="{E0E82CDB-5C52-4430-80D2-0563002E698E}"/>
              </a:ext>
            </a:extLst>
          </p:cNvPr>
          <p:cNvSpPr/>
          <p:nvPr/>
        </p:nvSpPr>
        <p:spPr>
          <a:xfrm>
            <a:off x="3804931" y="2277688"/>
            <a:ext cx="871760" cy="2736304"/>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a:extLst>
              <a:ext uri="{FF2B5EF4-FFF2-40B4-BE49-F238E27FC236}">
                <a16:creationId xmlns:a16="http://schemas.microsoft.com/office/drawing/2014/main" id="{0E449E0C-C4B8-4758-9755-3DC325E5FC37}"/>
              </a:ext>
            </a:extLst>
          </p:cNvPr>
          <p:cNvSpPr/>
          <p:nvPr/>
        </p:nvSpPr>
        <p:spPr>
          <a:xfrm>
            <a:off x="174194" y="2214348"/>
            <a:ext cx="990977" cy="369332"/>
          </a:xfrm>
          <a:prstGeom prst="rect">
            <a:avLst/>
          </a:prstGeom>
        </p:spPr>
        <p:txBody>
          <a:bodyPr wrap="none">
            <a:spAutoFit/>
          </a:bodyPr>
          <a:lstStyle/>
          <a:p>
            <a:r>
              <a:rPr lang="ru-RU" b="1" dirty="0">
                <a:solidFill>
                  <a:srgbClr val="202122"/>
                </a:solidFill>
                <a:latin typeface="Arial" panose="020B0604020202020204" pitchFamily="34" charset="0"/>
              </a:rPr>
              <a:t>СКВИД</a:t>
            </a:r>
            <a:endParaRPr lang="ru-RU" dirty="0"/>
          </a:p>
        </p:txBody>
      </p:sp>
    </p:spTree>
    <p:extLst>
      <p:ext uri="{BB962C8B-B14F-4D97-AF65-F5344CB8AC3E}">
        <p14:creationId xmlns:p14="http://schemas.microsoft.com/office/powerpoint/2010/main" val="9727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632AB356-C400-43D8-84B5-3FA85E988757}"/>
              </a:ext>
            </a:extLst>
          </p:cNvPr>
          <p:cNvPicPr>
            <a:picLocks noChangeAspect="1"/>
          </p:cNvPicPr>
          <p:nvPr/>
        </p:nvPicPr>
        <p:blipFill>
          <a:blip r:embed="rId2"/>
          <a:stretch>
            <a:fillRect/>
          </a:stretch>
        </p:blipFill>
        <p:spPr>
          <a:xfrm>
            <a:off x="5759999" y="808939"/>
            <a:ext cx="2736304" cy="2050301"/>
          </a:xfrm>
          <a:prstGeom prst="rect">
            <a:avLst/>
          </a:prstGeom>
        </p:spPr>
      </p:pic>
      <p:sp>
        <p:nvSpPr>
          <p:cNvPr id="2" name="Заголовок 1">
            <a:extLst>
              <a:ext uri="{FF2B5EF4-FFF2-40B4-BE49-F238E27FC236}">
                <a16:creationId xmlns:a16="http://schemas.microsoft.com/office/drawing/2014/main" id="{5AA857B2-C1E9-4489-95E6-474DCF6AD07A}"/>
              </a:ext>
            </a:extLst>
          </p:cNvPr>
          <p:cNvSpPr>
            <a:spLocks noGrp="1"/>
          </p:cNvSpPr>
          <p:nvPr>
            <p:ph type="title"/>
          </p:nvPr>
        </p:nvSpPr>
        <p:spPr>
          <a:xfrm>
            <a:off x="-108520" y="-100827"/>
            <a:ext cx="9361040" cy="634082"/>
          </a:xfrm>
        </p:spPr>
        <p:txBody>
          <a:bodyPr>
            <a:normAutofit/>
          </a:bodyPr>
          <a:lstStyle/>
          <a:p>
            <a:r>
              <a:rPr lang="ru-RU" sz="3200" dirty="0">
                <a:solidFill>
                  <a:schemeClr val="tx2"/>
                </a:solidFill>
              </a:rPr>
              <a:t>Применения квантовых атомных магнитометров</a:t>
            </a:r>
          </a:p>
        </p:txBody>
      </p:sp>
      <p:sp>
        <p:nvSpPr>
          <p:cNvPr id="5" name="Прямоугольник 4">
            <a:extLst>
              <a:ext uri="{FF2B5EF4-FFF2-40B4-BE49-F238E27FC236}">
                <a16:creationId xmlns:a16="http://schemas.microsoft.com/office/drawing/2014/main" id="{2B8ACA66-6410-46A1-92EA-29F86AE61640}"/>
              </a:ext>
            </a:extLst>
          </p:cNvPr>
          <p:cNvSpPr/>
          <p:nvPr/>
        </p:nvSpPr>
        <p:spPr>
          <a:xfrm>
            <a:off x="137450" y="3675595"/>
            <a:ext cx="5637667" cy="646331"/>
          </a:xfrm>
          <a:prstGeom prst="rect">
            <a:avLst/>
          </a:prstGeom>
        </p:spPr>
        <p:txBody>
          <a:bodyPr wrap="square">
            <a:spAutoFit/>
          </a:bodyPr>
          <a:lstStyle/>
          <a:p>
            <a:r>
              <a:rPr lang="en-US" i="1" dirty="0">
                <a:latin typeface="Calibri" panose="020F0502020204030204" pitchFamily="34" charset="0"/>
              </a:rPr>
              <a:t>J. </a:t>
            </a:r>
            <a:r>
              <a:rPr lang="en-US" i="1" dirty="0" err="1">
                <a:latin typeface="Calibri" panose="020F0502020204030204" pitchFamily="34" charset="0"/>
              </a:rPr>
              <a:t>Brozena</a:t>
            </a:r>
            <a:r>
              <a:rPr lang="en-US" i="1" dirty="0">
                <a:latin typeface="Calibri" panose="020F0502020204030204" pitchFamily="34" charset="0"/>
              </a:rPr>
              <a:t> et al.</a:t>
            </a:r>
            <a:r>
              <a:rPr lang="en-US" dirty="0">
                <a:latin typeface="Calibri" panose="020F0502020204030204" pitchFamily="34" charset="0"/>
              </a:rPr>
              <a:t>, “A Multi-Sensor </a:t>
            </a:r>
            <a:r>
              <a:rPr lang="en-US" dirty="0" err="1">
                <a:latin typeface="Calibri" panose="020F0502020204030204" pitchFamily="34" charset="0"/>
              </a:rPr>
              <a:t>Aerogeophysical</a:t>
            </a:r>
            <a:r>
              <a:rPr lang="en-US" dirty="0">
                <a:latin typeface="Calibri" panose="020F0502020204030204" pitchFamily="34" charset="0"/>
              </a:rPr>
              <a:t> Study of Afghanistan”, Report of Naval Research Laboratory, 2007 </a:t>
            </a:r>
            <a:endParaRPr lang="ru-RU" dirty="0"/>
          </a:p>
        </p:txBody>
      </p:sp>
      <p:sp>
        <p:nvSpPr>
          <p:cNvPr id="6" name="Прямоугольник 5">
            <a:extLst>
              <a:ext uri="{FF2B5EF4-FFF2-40B4-BE49-F238E27FC236}">
                <a16:creationId xmlns:a16="http://schemas.microsoft.com/office/drawing/2014/main" id="{F3C4B17B-C6EE-44B1-8797-43B33B4D9280}"/>
              </a:ext>
            </a:extLst>
          </p:cNvPr>
          <p:cNvSpPr/>
          <p:nvPr/>
        </p:nvSpPr>
        <p:spPr>
          <a:xfrm>
            <a:off x="5759998" y="2996477"/>
            <a:ext cx="3055855" cy="1384995"/>
          </a:xfrm>
          <a:prstGeom prst="rect">
            <a:avLst/>
          </a:prstGeom>
        </p:spPr>
        <p:txBody>
          <a:bodyPr wrap="square">
            <a:spAutoFit/>
          </a:bodyPr>
          <a:lstStyle/>
          <a:p>
            <a:endParaRPr lang="ru-RU" sz="1200" dirty="0">
              <a:solidFill>
                <a:srgbClr val="000000"/>
              </a:solidFill>
              <a:latin typeface="Calibri" panose="020F0502020204030204" pitchFamily="34" charset="0"/>
            </a:endParaRPr>
          </a:p>
          <a:p>
            <a:r>
              <a:rPr lang="ru-RU" dirty="0">
                <a:solidFill>
                  <a:srgbClr val="00B050"/>
                </a:solidFill>
                <a:latin typeface="Calibri" panose="020F0502020204030204" pitchFamily="34" charset="0"/>
              </a:rPr>
              <a:t>Квантовый </a:t>
            </a:r>
            <a:r>
              <a:rPr lang="en-US" dirty="0">
                <a:solidFill>
                  <a:srgbClr val="00B050"/>
                </a:solidFill>
                <a:latin typeface="Calibri" panose="020F0502020204030204" pitchFamily="34" charset="0"/>
              </a:rPr>
              <a:t>Cs </a:t>
            </a:r>
            <a:r>
              <a:rPr lang="ru-RU" dirty="0">
                <a:solidFill>
                  <a:srgbClr val="00B050"/>
                </a:solidFill>
                <a:latin typeface="Calibri" panose="020F0502020204030204" pitchFamily="34" charset="0"/>
              </a:rPr>
              <a:t>магнитометр </a:t>
            </a:r>
            <a:r>
              <a:rPr lang="en-US" dirty="0">
                <a:solidFill>
                  <a:srgbClr val="00B050"/>
                </a:solidFill>
                <a:latin typeface="Calibri" panose="020F0502020204030204" pitchFamily="34" charset="0"/>
              </a:rPr>
              <a:t>Geometrics 823A</a:t>
            </a:r>
            <a:r>
              <a:rPr lang="en-US" dirty="0">
                <a:latin typeface="Calibri" panose="020F0502020204030204" pitchFamily="34" charset="0"/>
              </a:rPr>
              <a:t>: </a:t>
            </a:r>
            <a:endParaRPr lang="ru-RU" dirty="0">
              <a:latin typeface="Calibri" panose="020F0502020204030204" pitchFamily="34" charset="0"/>
            </a:endParaRPr>
          </a:p>
          <a:p>
            <a:r>
              <a:rPr lang="en-US" dirty="0">
                <a:latin typeface="Symbol" panose="05050102010706020507" pitchFamily="18" charset="2"/>
              </a:rPr>
              <a:t>d</a:t>
            </a:r>
            <a:r>
              <a:rPr lang="en-US" dirty="0">
                <a:latin typeface="Times New Roman" panose="02020603050405020304" pitchFamily="18" charset="0"/>
              </a:rPr>
              <a:t>B = </a:t>
            </a:r>
            <a:r>
              <a:rPr lang="en-US" b="1" dirty="0">
                <a:latin typeface="Times New Roman" panose="02020603050405020304" pitchFamily="18" charset="0"/>
              </a:rPr>
              <a:t>4 </a:t>
            </a:r>
            <a:r>
              <a:rPr lang="ru-RU" b="1" dirty="0" err="1">
                <a:latin typeface="Times New Roman" panose="02020603050405020304" pitchFamily="18" charset="0"/>
              </a:rPr>
              <a:t>пТл</a:t>
            </a:r>
            <a:r>
              <a:rPr lang="ru-RU" b="1" dirty="0">
                <a:latin typeface="Times New Roman" panose="02020603050405020304" pitchFamily="18" charset="0"/>
              </a:rPr>
              <a:t>/√Гц</a:t>
            </a:r>
            <a:r>
              <a:rPr lang="ru-RU" dirty="0">
                <a:latin typeface="Times New Roman" panose="02020603050405020304" pitchFamily="18" charset="0"/>
              </a:rPr>
              <a:t>, </a:t>
            </a:r>
            <a:r>
              <a:rPr lang="en-US" i="1" dirty="0" err="1">
                <a:latin typeface="Times New Roman" panose="02020603050405020304" pitchFamily="18" charset="0"/>
              </a:rPr>
              <a:t>f</a:t>
            </a:r>
            <a:r>
              <a:rPr lang="en-US" sz="1100" dirty="0" err="1">
                <a:latin typeface="Times New Roman" panose="02020603050405020304" pitchFamily="18" charset="0"/>
              </a:rPr>
              <a:t>max</a:t>
            </a:r>
            <a:r>
              <a:rPr lang="en-US" sz="1100" dirty="0">
                <a:latin typeface="Times New Roman" panose="02020603050405020304" pitchFamily="18" charset="0"/>
              </a:rPr>
              <a:t> </a:t>
            </a:r>
            <a:r>
              <a:rPr lang="en-US" dirty="0">
                <a:latin typeface="Times New Roman" panose="02020603050405020304" pitchFamily="18" charset="0"/>
              </a:rPr>
              <a:t>= </a:t>
            </a:r>
            <a:r>
              <a:rPr lang="en-US" b="1" dirty="0">
                <a:latin typeface="Times New Roman" panose="02020603050405020304" pitchFamily="18" charset="0"/>
              </a:rPr>
              <a:t>20 </a:t>
            </a:r>
            <a:r>
              <a:rPr lang="ru-RU" b="1" dirty="0">
                <a:latin typeface="Times New Roman" panose="02020603050405020304" pitchFamily="18" charset="0"/>
              </a:rPr>
              <a:t>Гц</a:t>
            </a:r>
            <a:r>
              <a:rPr lang="ru-RU" dirty="0">
                <a:latin typeface="Times New Roman" panose="02020603050405020304" pitchFamily="18" charset="0"/>
              </a:rPr>
              <a:t>, </a:t>
            </a:r>
            <a:r>
              <a:rPr lang="en-US" i="1" dirty="0" err="1">
                <a:latin typeface="Times New Roman" panose="02020603050405020304" pitchFamily="18" charset="0"/>
              </a:rPr>
              <a:t>L</a:t>
            </a:r>
            <a:r>
              <a:rPr lang="en-US" sz="1100" dirty="0" err="1">
                <a:latin typeface="Times New Roman" panose="02020603050405020304" pitchFamily="18" charset="0"/>
              </a:rPr>
              <a:t>sensor</a:t>
            </a:r>
            <a:r>
              <a:rPr lang="en-US" sz="1100" dirty="0">
                <a:latin typeface="Times New Roman" panose="02020603050405020304" pitchFamily="18" charset="0"/>
              </a:rPr>
              <a:t> </a:t>
            </a:r>
            <a:r>
              <a:rPr lang="en-US" dirty="0">
                <a:latin typeface="Times New Roman" panose="02020603050405020304" pitchFamily="18" charset="0"/>
              </a:rPr>
              <a:t>= </a:t>
            </a:r>
            <a:r>
              <a:rPr lang="en-US" b="1" dirty="0">
                <a:latin typeface="Times New Roman" panose="02020603050405020304" pitchFamily="18" charset="0"/>
              </a:rPr>
              <a:t>15 </a:t>
            </a:r>
            <a:r>
              <a:rPr lang="ru-RU" b="1" dirty="0">
                <a:latin typeface="Times New Roman" panose="02020603050405020304" pitchFamily="18" charset="0"/>
              </a:rPr>
              <a:t>см </a:t>
            </a:r>
            <a:endParaRPr lang="ru-RU" dirty="0"/>
          </a:p>
        </p:txBody>
      </p:sp>
      <p:sp>
        <p:nvSpPr>
          <p:cNvPr id="9" name="TextBox 8">
            <a:extLst>
              <a:ext uri="{FF2B5EF4-FFF2-40B4-BE49-F238E27FC236}">
                <a16:creationId xmlns:a16="http://schemas.microsoft.com/office/drawing/2014/main" id="{4037D3C5-2E60-4A13-93EF-92895A3BABC0}"/>
              </a:ext>
            </a:extLst>
          </p:cNvPr>
          <p:cNvSpPr txBox="1"/>
          <p:nvPr/>
        </p:nvSpPr>
        <p:spPr>
          <a:xfrm>
            <a:off x="307452" y="520808"/>
            <a:ext cx="6588599" cy="553998"/>
          </a:xfrm>
          <a:prstGeom prst="rect">
            <a:avLst/>
          </a:prstGeom>
          <a:noFill/>
        </p:spPr>
        <p:txBody>
          <a:bodyPr wrap="none" rtlCol="0">
            <a:spAutoFit/>
          </a:bodyPr>
          <a:lstStyle/>
          <a:p>
            <a:r>
              <a:rPr lang="ru-RU" sz="1600" b="1" dirty="0">
                <a:solidFill>
                  <a:srgbClr val="7030A0"/>
                </a:solidFill>
              </a:rPr>
              <a:t>Пример использования морской авиации для съемок МПЗ</a:t>
            </a:r>
          </a:p>
          <a:p>
            <a:r>
              <a:rPr lang="ru-RU" sz="1400" dirty="0">
                <a:solidFill>
                  <a:srgbClr val="7030A0"/>
                </a:solidFill>
              </a:rPr>
              <a:t>Аэрогеофизическая съемка Афганистана службой </a:t>
            </a:r>
            <a:r>
              <a:rPr lang="en-US" sz="1400" dirty="0">
                <a:solidFill>
                  <a:srgbClr val="7030A0"/>
                </a:solidFill>
              </a:rPr>
              <a:t>(USGS) </a:t>
            </a:r>
            <a:r>
              <a:rPr lang="ru-RU" sz="1400" dirty="0">
                <a:solidFill>
                  <a:srgbClr val="7030A0"/>
                </a:solidFill>
              </a:rPr>
              <a:t>и ВМС США (2006-2008 гг.)</a:t>
            </a:r>
          </a:p>
        </p:txBody>
      </p:sp>
      <p:sp>
        <p:nvSpPr>
          <p:cNvPr id="10" name="TextBox 9">
            <a:extLst>
              <a:ext uri="{FF2B5EF4-FFF2-40B4-BE49-F238E27FC236}">
                <a16:creationId xmlns:a16="http://schemas.microsoft.com/office/drawing/2014/main" id="{7DE78D28-A3EB-4737-8645-EE429E8E80C5}"/>
              </a:ext>
            </a:extLst>
          </p:cNvPr>
          <p:cNvSpPr txBox="1"/>
          <p:nvPr/>
        </p:nvSpPr>
        <p:spPr>
          <a:xfrm>
            <a:off x="5828029" y="2808730"/>
            <a:ext cx="3055855" cy="523220"/>
          </a:xfrm>
          <a:prstGeom prst="rect">
            <a:avLst/>
          </a:prstGeom>
          <a:noFill/>
        </p:spPr>
        <p:txBody>
          <a:bodyPr wrap="square" rtlCol="0">
            <a:spAutoFit/>
          </a:bodyPr>
          <a:lstStyle/>
          <a:p>
            <a:r>
              <a:rPr lang="ru-RU" sz="1400" dirty="0"/>
              <a:t>Аэромагнитная съемка на площади 330,000 км</a:t>
            </a:r>
            <a:r>
              <a:rPr lang="ru-RU" sz="1400" baseline="30000" dirty="0"/>
              <a:t>2</a:t>
            </a:r>
            <a:r>
              <a:rPr lang="ru-RU" sz="1400" dirty="0"/>
              <a:t>, 40 полетов (220 </a:t>
            </a:r>
            <a:r>
              <a:rPr lang="ru-RU" sz="1400" dirty="0" err="1"/>
              <a:t>л.ч</a:t>
            </a:r>
            <a:r>
              <a:rPr lang="ru-RU" sz="1400" dirty="0"/>
              <a:t>.)</a:t>
            </a:r>
          </a:p>
        </p:txBody>
      </p:sp>
      <p:sp>
        <p:nvSpPr>
          <p:cNvPr id="11" name="Прямоугольник: скругленные углы 10">
            <a:extLst>
              <a:ext uri="{FF2B5EF4-FFF2-40B4-BE49-F238E27FC236}">
                <a16:creationId xmlns:a16="http://schemas.microsoft.com/office/drawing/2014/main" id="{1A4491D3-0558-4D73-B968-EDAC6AC3481E}"/>
              </a:ext>
            </a:extLst>
          </p:cNvPr>
          <p:cNvSpPr/>
          <p:nvPr/>
        </p:nvSpPr>
        <p:spPr>
          <a:xfrm>
            <a:off x="35629" y="578639"/>
            <a:ext cx="8970921" cy="3786465"/>
          </a:xfrm>
          <a:prstGeom prst="roundRect">
            <a:avLst>
              <a:gd name="adj" fmla="val 8146"/>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a:extLst>
              <a:ext uri="{FF2B5EF4-FFF2-40B4-BE49-F238E27FC236}">
                <a16:creationId xmlns:a16="http://schemas.microsoft.com/office/drawing/2014/main" id="{B3724EE9-213B-4947-B2FA-5EC7B62A8460}"/>
              </a:ext>
            </a:extLst>
          </p:cNvPr>
          <p:cNvPicPr>
            <a:picLocks noChangeAspect="1"/>
          </p:cNvPicPr>
          <p:nvPr/>
        </p:nvPicPr>
        <p:blipFill>
          <a:blip r:embed="rId3"/>
          <a:stretch>
            <a:fillRect/>
          </a:stretch>
        </p:blipFill>
        <p:spPr>
          <a:xfrm>
            <a:off x="466211" y="998468"/>
            <a:ext cx="4854217" cy="2631743"/>
          </a:xfrm>
          <a:prstGeom prst="rect">
            <a:avLst/>
          </a:prstGeom>
        </p:spPr>
      </p:pic>
      <p:sp>
        <p:nvSpPr>
          <p:cNvPr id="14" name="Прямоугольник 13">
            <a:extLst>
              <a:ext uri="{FF2B5EF4-FFF2-40B4-BE49-F238E27FC236}">
                <a16:creationId xmlns:a16="http://schemas.microsoft.com/office/drawing/2014/main" id="{91D211C7-4A53-4D72-B979-29A70E514739}"/>
              </a:ext>
            </a:extLst>
          </p:cNvPr>
          <p:cNvSpPr/>
          <p:nvPr/>
        </p:nvSpPr>
        <p:spPr>
          <a:xfrm>
            <a:off x="6889468" y="2467643"/>
            <a:ext cx="2034531"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Magnetic anomaly map</a:t>
            </a:r>
            <a:endParaRPr lang="ru-RU" sz="1400" dirty="0">
              <a:latin typeface="Arial" panose="020B0604020202020204" pitchFamily="34" charset="0"/>
              <a:cs typeface="Arial" panose="020B0604020202020204" pitchFamily="34" charset="0"/>
            </a:endParaRPr>
          </a:p>
        </p:txBody>
      </p:sp>
      <p:sp>
        <p:nvSpPr>
          <p:cNvPr id="15" name="Прямоугольник: скругленные углы 14">
            <a:extLst>
              <a:ext uri="{FF2B5EF4-FFF2-40B4-BE49-F238E27FC236}">
                <a16:creationId xmlns:a16="http://schemas.microsoft.com/office/drawing/2014/main" id="{07281B5B-4021-4CCF-AF94-039165AD1753}"/>
              </a:ext>
            </a:extLst>
          </p:cNvPr>
          <p:cNvSpPr/>
          <p:nvPr/>
        </p:nvSpPr>
        <p:spPr>
          <a:xfrm>
            <a:off x="35628" y="4446566"/>
            <a:ext cx="8970921" cy="2386886"/>
          </a:xfrm>
          <a:prstGeom prst="roundRect">
            <a:avLst>
              <a:gd name="adj" fmla="val 8146"/>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a:extLst>
              <a:ext uri="{FF2B5EF4-FFF2-40B4-BE49-F238E27FC236}">
                <a16:creationId xmlns:a16="http://schemas.microsoft.com/office/drawing/2014/main" id="{64552711-B0F6-4554-824F-A93C6DE07193}"/>
              </a:ext>
            </a:extLst>
          </p:cNvPr>
          <p:cNvSpPr/>
          <p:nvPr/>
        </p:nvSpPr>
        <p:spPr>
          <a:xfrm>
            <a:off x="137450" y="4446566"/>
            <a:ext cx="5518114" cy="338554"/>
          </a:xfrm>
          <a:prstGeom prst="rect">
            <a:avLst/>
          </a:prstGeom>
        </p:spPr>
        <p:txBody>
          <a:bodyPr wrap="none">
            <a:spAutoFit/>
          </a:bodyPr>
          <a:lstStyle/>
          <a:p>
            <a:r>
              <a:rPr lang="ru-RU" sz="1600" b="1" dirty="0">
                <a:solidFill>
                  <a:srgbClr val="7030A0"/>
                </a:solidFill>
              </a:rPr>
              <a:t>Новый класс приборов – Магнитная энцефалография (МЭГ)</a:t>
            </a:r>
          </a:p>
        </p:txBody>
      </p:sp>
      <p:pic>
        <p:nvPicPr>
          <p:cNvPr id="17" name="Рисунок 16">
            <a:extLst>
              <a:ext uri="{FF2B5EF4-FFF2-40B4-BE49-F238E27FC236}">
                <a16:creationId xmlns:a16="http://schemas.microsoft.com/office/drawing/2014/main" id="{7A7ACBAA-3007-45AA-8C74-8B2079768FE7}"/>
              </a:ext>
            </a:extLst>
          </p:cNvPr>
          <p:cNvPicPr>
            <a:picLocks noChangeAspect="1"/>
          </p:cNvPicPr>
          <p:nvPr/>
        </p:nvPicPr>
        <p:blipFill rotWithShape="1">
          <a:blip r:embed="rId4"/>
          <a:srcRect r="52254"/>
          <a:stretch/>
        </p:blipFill>
        <p:spPr>
          <a:xfrm>
            <a:off x="539552" y="4680246"/>
            <a:ext cx="1631737" cy="1919526"/>
          </a:xfrm>
          <a:prstGeom prst="rect">
            <a:avLst/>
          </a:prstGeom>
        </p:spPr>
      </p:pic>
      <p:sp>
        <p:nvSpPr>
          <p:cNvPr id="18" name="Прямоугольник 17">
            <a:extLst>
              <a:ext uri="{FF2B5EF4-FFF2-40B4-BE49-F238E27FC236}">
                <a16:creationId xmlns:a16="http://schemas.microsoft.com/office/drawing/2014/main" id="{AE817932-C0BF-487A-95BC-0FC240BC3C14}"/>
              </a:ext>
            </a:extLst>
          </p:cNvPr>
          <p:cNvSpPr/>
          <p:nvPr/>
        </p:nvSpPr>
        <p:spPr>
          <a:xfrm>
            <a:off x="4410355" y="6542677"/>
            <a:ext cx="4572000" cy="261610"/>
          </a:xfrm>
          <a:prstGeom prst="rect">
            <a:avLst/>
          </a:prstGeom>
        </p:spPr>
        <p:txBody>
          <a:bodyPr>
            <a:spAutoFit/>
          </a:bodyPr>
          <a:lstStyle/>
          <a:p>
            <a:r>
              <a:rPr lang="en-US" sz="1100" i="1">
                <a:latin typeface="Calibri" panose="020F0502020204030204" pitchFamily="34" charset="0"/>
              </a:rPr>
              <a:t>Matthew Brookes</a:t>
            </a:r>
            <a:r>
              <a:rPr lang="en-US" sz="1100">
                <a:latin typeface="Calibri" panose="020F0502020204030204" pitchFamily="34" charset="0"/>
              </a:rPr>
              <a:t>, “Workshop on Optically Pumped Magnetometers”, 2021 </a:t>
            </a:r>
            <a:endParaRPr lang="ru-RU" sz="1100" dirty="0"/>
          </a:p>
        </p:txBody>
      </p:sp>
      <p:pic>
        <p:nvPicPr>
          <p:cNvPr id="19" name="Рисунок 18">
            <a:extLst>
              <a:ext uri="{FF2B5EF4-FFF2-40B4-BE49-F238E27FC236}">
                <a16:creationId xmlns:a16="http://schemas.microsoft.com/office/drawing/2014/main" id="{F49C78F0-B6CD-49F8-BB30-E57143F4E460}"/>
              </a:ext>
            </a:extLst>
          </p:cNvPr>
          <p:cNvPicPr>
            <a:picLocks noChangeAspect="1"/>
          </p:cNvPicPr>
          <p:nvPr/>
        </p:nvPicPr>
        <p:blipFill rotWithShape="1">
          <a:blip r:embed="rId5"/>
          <a:srcRect t="31555" b="30794"/>
          <a:stretch/>
        </p:blipFill>
        <p:spPr>
          <a:xfrm>
            <a:off x="2899146" y="4758614"/>
            <a:ext cx="1827823" cy="1733190"/>
          </a:xfrm>
          <a:prstGeom prst="rect">
            <a:avLst/>
          </a:prstGeom>
        </p:spPr>
      </p:pic>
      <p:pic>
        <p:nvPicPr>
          <p:cNvPr id="21" name="Рисунок 20">
            <a:extLst>
              <a:ext uri="{FF2B5EF4-FFF2-40B4-BE49-F238E27FC236}">
                <a16:creationId xmlns:a16="http://schemas.microsoft.com/office/drawing/2014/main" id="{60329451-56F7-4C1E-9893-ABF70E5D60E2}"/>
              </a:ext>
            </a:extLst>
          </p:cNvPr>
          <p:cNvPicPr>
            <a:picLocks noChangeAspect="1"/>
          </p:cNvPicPr>
          <p:nvPr/>
        </p:nvPicPr>
        <p:blipFill rotWithShape="1">
          <a:blip r:embed="rId5"/>
          <a:srcRect t="68742"/>
          <a:stretch/>
        </p:blipFill>
        <p:spPr>
          <a:xfrm>
            <a:off x="4608042" y="4752435"/>
            <a:ext cx="2334150" cy="1837445"/>
          </a:xfrm>
          <a:prstGeom prst="rect">
            <a:avLst/>
          </a:prstGeom>
        </p:spPr>
      </p:pic>
      <p:sp>
        <p:nvSpPr>
          <p:cNvPr id="22" name="Прямоугольник 21">
            <a:extLst>
              <a:ext uri="{FF2B5EF4-FFF2-40B4-BE49-F238E27FC236}">
                <a16:creationId xmlns:a16="http://schemas.microsoft.com/office/drawing/2014/main" id="{F743DA54-BA18-4E12-B3DE-C4811A03F72F}"/>
              </a:ext>
            </a:extLst>
          </p:cNvPr>
          <p:cNvSpPr/>
          <p:nvPr/>
        </p:nvSpPr>
        <p:spPr>
          <a:xfrm>
            <a:off x="466211" y="6455585"/>
            <a:ext cx="4572000" cy="369332"/>
          </a:xfrm>
          <a:prstGeom prst="rect">
            <a:avLst/>
          </a:prstGeom>
        </p:spPr>
        <p:txBody>
          <a:bodyPr>
            <a:spAutoFit/>
          </a:bodyPr>
          <a:lstStyle/>
          <a:p>
            <a:r>
              <a:rPr lang="en-US" dirty="0">
                <a:latin typeface="Symbol" panose="05050102010706020507" pitchFamily="18" charset="2"/>
              </a:rPr>
              <a:t>d</a:t>
            </a:r>
            <a:r>
              <a:rPr lang="en-US" dirty="0">
                <a:latin typeface="Times New Roman" panose="02020603050405020304" pitchFamily="18" charset="0"/>
              </a:rPr>
              <a:t>B ≤ 50 </a:t>
            </a:r>
            <a:r>
              <a:rPr lang="ru-RU" dirty="0" err="1">
                <a:latin typeface="Times New Roman" panose="02020603050405020304" pitchFamily="18" charset="0"/>
              </a:rPr>
              <a:t>фТл</a:t>
            </a:r>
            <a:r>
              <a:rPr lang="ru-RU" dirty="0">
                <a:latin typeface="Times New Roman" panose="02020603050405020304" pitchFamily="18" charset="0"/>
              </a:rPr>
              <a:t>/</a:t>
            </a:r>
            <a:r>
              <a:rPr lang="ru-RU" dirty="0">
                <a:latin typeface="Calibri" panose="020F0502020204030204" pitchFamily="34" charset="0"/>
              </a:rPr>
              <a:t>√</a:t>
            </a:r>
            <a:r>
              <a:rPr lang="ru-RU" dirty="0">
                <a:latin typeface="Times New Roman" panose="02020603050405020304" pitchFamily="18" charset="0"/>
              </a:rPr>
              <a:t>Гц </a:t>
            </a:r>
            <a:endParaRPr lang="ru-RU" dirty="0"/>
          </a:p>
        </p:txBody>
      </p:sp>
      <p:sp>
        <p:nvSpPr>
          <p:cNvPr id="23" name="Прямоугольник 22">
            <a:extLst>
              <a:ext uri="{FF2B5EF4-FFF2-40B4-BE49-F238E27FC236}">
                <a16:creationId xmlns:a16="http://schemas.microsoft.com/office/drawing/2014/main" id="{ABC16826-1E1C-4E0D-AFC2-FA6C4CEAF8A2}"/>
              </a:ext>
            </a:extLst>
          </p:cNvPr>
          <p:cNvSpPr/>
          <p:nvPr/>
        </p:nvSpPr>
        <p:spPr>
          <a:xfrm>
            <a:off x="2433213" y="6456240"/>
            <a:ext cx="1421904" cy="369332"/>
          </a:xfrm>
          <a:prstGeom prst="rect">
            <a:avLst/>
          </a:prstGeom>
        </p:spPr>
        <p:txBody>
          <a:bodyPr wrap="square">
            <a:spAutoFit/>
          </a:bodyPr>
          <a:lstStyle/>
          <a:p>
            <a:r>
              <a:rPr lang="en-US" dirty="0">
                <a:sym typeface="Symbol" panose="05050102010706020507" pitchFamily="18" charset="2"/>
              </a:rPr>
              <a:t></a:t>
            </a:r>
            <a:r>
              <a:rPr lang="en-US" dirty="0">
                <a:latin typeface="Times New Roman" panose="02020603050405020304" pitchFamily="18" charset="0"/>
              </a:rPr>
              <a:t>f ≥ 200 </a:t>
            </a:r>
            <a:r>
              <a:rPr lang="ru-RU" dirty="0">
                <a:latin typeface="Times New Roman" panose="02020603050405020304" pitchFamily="18" charset="0"/>
              </a:rPr>
              <a:t>Гц </a:t>
            </a:r>
            <a:endParaRPr lang="ru-RU" dirty="0"/>
          </a:p>
        </p:txBody>
      </p:sp>
    </p:spTree>
    <p:extLst>
      <p:ext uri="{BB962C8B-B14F-4D97-AF65-F5344CB8AC3E}">
        <p14:creationId xmlns:p14="http://schemas.microsoft.com/office/powerpoint/2010/main" val="3042729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a:xfrm>
            <a:off x="457200" y="274638"/>
            <a:ext cx="8229600" cy="562074"/>
          </a:xfrm>
        </p:spPr>
        <p:txBody>
          <a:bodyPr>
            <a:normAutofit fontScale="90000"/>
          </a:bodyPr>
          <a:lstStyle/>
          <a:p>
            <a:r>
              <a:rPr lang="ru-RU" sz="3600" b="1" dirty="0">
                <a:solidFill>
                  <a:schemeClr val="tx2"/>
                </a:solidFill>
                <a:latin typeface="Times New Roman" pitchFamily="18" charset="0"/>
                <a:cs typeface="Times New Roman" pitchFamily="18" charset="0"/>
              </a:rPr>
              <a:t>План</a:t>
            </a:r>
          </a:p>
        </p:txBody>
      </p:sp>
      <p:sp>
        <p:nvSpPr>
          <p:cNvPr id="16387" name="Содержимое 2"/>
          <p:cNvSpPr>
            <a:spLocks noGrp="1"/>
          </p:cNvSpPr>
          <p:nvPr>
            <p:ph idx="1"/>
          </p:nvPr>
        </p:nvSpPr>
        <p:spPr>
          <a:xfrm>
            <a:off x="457200" y="1196752"/>
            <a:ext cx="8229600" cy="5305222"/>
          </a:xfrm>
        </p:spPr>
        <p:txBody>
          <a:bodyPr>
            <a:normAutofit/>
          </a:bodyPr>
          <a:lstStyle/>
          <a:p>
            <a:r>
              <a:rPr lang="ru-RU" sz="3000" dirty="0">
                <a:latin typeface="Times New Roman" pitchFamily="18" charset="0"/>
                <a:cs typeface="Times New Roman" pitchFamily="18" charset="0"/>
              </a:rPr>
              <a:t>Лазерные стандарты частоты и времени</a:t>
            </a:r>
          </a:p>
          <a:p>
            <a:r>
              <a:rPr lang="ru-RU" sz="3000" dirty="0">
                <a:latin typeface="Times New Roman" pitchFamily="18" charset="0"/>
                <a:cs typeface="Times New Roman" pitchFamily="18" charset="0"/>
              </a:rPr>
              <a:t>Атомные интерферометры</a:t>
            </a:r>
          </a:p>
          <a:p>
            <a:r>
              <a:rPr lang="ru-RU" sz="3000" dirty="0" err="1">
                <a:latin typeface="Times New Roman" pitchFamily="18" charset="0"/>
                <a:cs typeface="Times New Roman" pitchFamily="18" charset="0"/>
              </a:rPr>
              <a:t>Компактизация</a:t>
            </a:r>
            <a:r>
              <a:rPr lang="ru-RU" sz="3000" dirty="0">
                <a:latin typeface="Times New Roman" pitchFamily="18" charset="0"/>
                <a:cs typeface="Times New Roman" pitchFamily="18" charset="0"/>
              </a:rPr>
              <a:t> систем лазерного охлаждения</a:t>
            </a:r>
          </a:p>
          <a:p>
            <a:r>
              <a:rPr lang="ru-RU" sz="3000" dirty="0">
                <a:latin typeface="Times New Roman" pitchFamily="18" charset="0"/>
                <a:cs typeface="Times New Roman" pitchFamily="18" charset="0"/>
              </a:rPr>
              <a:t>Научные результаты (достижения)</a:t>
            </a:r>
          </a:p>
        </p:txBody>
      </p:sp>
    </p:spTree>
    <p:extLst>
      <p:ext uri="{BB962C8B-B14F-4D97-AF65-F5344CB8AC3E}">
        <p14:creationId xmlns:p14="http://schemas.microsoft.com/office/powerpoint/2010/main" val="763538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C99ACC-B61B-42F8-AF64-738E187143D2}"/>
              </a:ext>
            </a:extLst>
          </p:cNvPr>
          <p:cNvSpPr>
            <a:spLocks noGrp="1"/>
          </p:cNvSpPr>
          <p:nvPr>
            <p:ph type="title"/>
          </p:nvPr>
        </p:nvSpPr>
        <p:spPr>
          <a:xfrm>
            <a:off x="0" y="89278"/>
            <a:ext cx="5292080" cy="562074"/>
          </a:xfrm>
        </p:spPr>
        <p:txBody>
          <a:bodyPr>
            <a:normAutofit/>
          </a:bodyPr>
          <a:lstStyle/>
          <a:p>
            <a:r>
              <a:rPr lang="ru-RU" sz="2800" b="1" dirty="0">
                <a:solidFill>
                  <a:schemeClr val="accent1">
                    <a:lumMod val="75000"/>
                  </a:schemeClr>
                </a:solidFill>
                <a:latin typeface="Calibri" panose="020F0502020204030204" pitchFamily="34" charset="0"/>
              </a:rPr>
              <a:t>Сравнение с аналогами</a:t>
            </a:r>
          </a:p>
        </p:txBody>
      </p:sp>
      <p:pic>
        <p:nvPicPr>
          <p:cNvPr id="6" name="Рисунок 5">
            <a:extLst>
              <a:ext uri="{FF2B5EF4-FFF2-40B4-BE49-F238E27FC236}">
                <a16:creationId xmlns:a16="http://schemas.microsoft.com/office/drawing/2014/main" id="{56F6298C-740E-4C42-B639-450CC61D3ABF}"/>
              </a:ext>
            </a:extLst>
          </p:cNvPr>
          <p:cNvPicPr>
            <a:picLocks noChangeAspect="1"/>
          </p:cNvPicPr>
          <p:nvPr/>
        </p:nvPicPr>
        <p:blipFill>
          <a:blip r:embed="rId3"/>
          <a:stretch>
            <a:fillRect/>
          </a:stretch>
        </p:blipFill>
        <p:spPr>
          <a:xfrm>
            <a:off x="198376" y="4425256"/>
            <a:ext cx="3065007" cy="2331610"/>
          </a:xfrm>
          <a:prstGeom prst="rect">
            <a:avLst/>
          </a:prstGeom>
        </p:spPr>
      </p:pic>
      <p:pic>
        <p:nvPicPr>
          <p:cNvPr id="4" name="Рисунок 3">
            <a:extLst>
              <a:ext uri="{FF2B5EF4-FFF2-40B4-BE49-F238E27FC236}">
                <a16:creationId xmlns:a16="http://schemas.microsoft.com/office/drawing/2014/main" id="{C0C89E99-2C5A-49B5-8D5F-53AF98FA5BC4}"/>
              </a:ext>
            </a:extLst>
          </p:cNvPr>
          <p:cNvPicPr>
            <a:picLocks noChangeAspect="1"/>
          </p:cNvPicPr>
          <p:nvPr/>
        </p:nvPicPr>
        <p:blipFill rotWithShape="1">
          <a:blip r:embed="rId4"/>
          <a:srcRect t="9814"/>
          <a:stretch/>
        </p:blipFill>
        <p:spPr>
          <a:xfrm>
            <a:off x="198376" y="630570"/>
            <a:ext cx="6481569" cy="3550993"/>
          </a:xfrm>
          <a:prstGeom prst="rect">
            <a:avLst/>
          </a:prstGeom>
        </p:spPr>
      </p:pic>
      <p:pic>
        <p:nvPicPr>
          <p:cNvPr id="7" name="Рисунок 6">
            <a:extLst>
              <a:ext uri="{FF2B5EF4-FFF2-40B4-BE49-F238E27FC236}">
                <a16:creationId xmlns:a16="http://schemas.microsoft.com/office/drawing/2014/main" id="{A286A674-D1D7-4873-BA29-FDE4F7419F54}"/>
              </a:ext>
            </a:extLst>
          </p:cNvPr>
          <p:cNvPicPr>
            <a:picLocks noChangeAspect="1"/>
          </p:cNvPicPr>
          <p:nvPr/>
        </p:nvPicPr>
        <p:blipFill>
          <a:blip r:embed="rId5"/>
          <a:stretch>
            <a:fillRect/>
          </a:stretch>
        </p:blipFill>
        <p:spPr>
          <a:xfrm>
            <a:off x="3949102" y="3964094"/>
            <a:ext cx="4575453" cy="2239052"/>
          </a:xfrm>
          <a:prstGeom prst="rect">
            <a:avLst/>
          </a:prstGeom>
        </p:spPr>
      </p:pic>
      <p:sp>
        <p:nvSpPr>
          <p:cNvPr id="8" name="Прямоугольник 7">
            <a:extLst>
              <a:ext uri="{FF2B5EF4-FFF2-40B4-BE49-F238E27FC236}">
                <a16:creationId xmlns:a16="http://schemas.microsoft.com/office/drawing/2014/main" id="{AB406467-3950-4C2D-B3CE-BC2CBAE8D462}"/>
              </a:ext>
            </a:extLst>
          </p:cNvPr>
          <p:cNvSpPr/>
          <p:nvPr/>
        </p:nvSpPr>
        <p:spPr>
          <a:xfrm>
            <a:off x="6236829" y="3148666"/>
            <a:ext cx="2992886" cy="646331"/>
          </a:xfrm>
          <a:prstGeom prst="rect">
            <a:avLst/>
          </a:prstGeom>
        </p:spPr>
        <p:txBody>
          <a:bodyPr wrap="square">
            <a:spAutoFit/>
          </a:bodyPr>
          <a:lstStyle/>
          <a:p>
            <a:r>
              <a:rPr lang="ru-RU" b="1" dirty="0">
                <a:solidFill>
                  <a:schemeClr val="accent1">
                    <a:lumMod val="75000"/>
                  </a:schemeClr>
                </a:solidFill>
                <a:latin typeface="Calibri" panose="020F0502020204030204" pitchFamily="34" charset="0"/>
              </a:rPr>
              <a:t>Квантовый </a:t>
            </a:r>
            <a:r>
              <a:rPr lang="ru-RU" b="1" dirty="0">
                <a:solidFill>
                  <a:srgbClr val="00B050"/>
                </a:solidFill>
                <a:latin typeface="Calibri" panose="020F0502020204030204" pitchFamily="34" charset="0"/>
              </a:rPr>
              <a:t>абсолютный</a:t>
            </a:r>
            <a:r>
              <a:rPr lang="ru-RU" b="1" dirty="0">
                <a:solidFill>
                  <a:schemeClr val="accent1">
                    <a:lumMod val="75000"/>
                  </a:schemeClr>
                </a:solidFill>
                <a:latin typeface="Calibri" panose="020F0502020204030204" pitchFamily="34" charset="0"/>
              </a:rPr>
              <a:t> магнитометр</a:t>
            </a:r>
            <a:r>
              <a:rPr lang="en-US" b="1" dirty="0">
                <a:solidFill>
                  <a:schemeClr val="accent1">
                    <a:lumMod val="75000"/>
                  </a:schemeClr>
                </a:solidFill>
                <a:latin typeface="Calibri" panose="020F0502020204030204" pitchFamily="34" charset="0"/>
              </a:rPr>
              <a:t> </a:t>
            </a:r>
            <a:r>
              <a:rPr lang="ru-RU" b="1" dirty="0">
                <a:solidFill>
                  <a:schemeClr val="accent1">
                    <a:lumMod val="75000"/>
                  </a:schemeClr>
                </a:solidFill>
                <a:latin typeface="Calibri" panose="020F0502020204030204" pitchFamily="34" charset="0"/>
              </a:rPr>
              <a:t>ИЛФ СО РАН</a:t>
            </a:r>
            <a:endParaRPr lang="ru-RU" dirty="0"/>
          </a:p>
        </p:txBody>
      </p:sp>
      <p:sp>
        <p:nvSpPr>
          <p:cNvPr id="9" name="TextBox 8">
            <a:extLst>
              <a:ext uri="{FF2B5EF4-FFF2-40B4-BE49-F238E27FC236}">
                <a16:creationId xmlns:a16="http://schemas.microsoft.com/office/drawing/2014/main" id="{87AFF26B-098E-4AF3-A7BF-B65D6075AE3E}"/>
              </a:ext>
            </a:extLst>
          </p:cNvPr>
          <p:cNvSpPr txBox="1"/>
          <p:nvPr/>
        </p:nvSpPr>
        <p:spPr>
          <a:xfrm>
            <a:off x="3329658" y="6179985"/>
            <a:ext cx="5814342" cy="646331"/>
          </a:xfrm>
          <a:prstGeom prst="rect">
            <a:avLst/>
          </a:prstGeom>
          <a:noFill/>
        </p:spPr>
        <p:txBody>
          <a:bodyPr wrap="square" rtlCol="0">
            <a:spAutoFit/>
          </a:bodyPr>
          <a:lstStyle/>
          <a:p>
            <a:r>
              <a:rPr lang="en-US" sz="1200" dirty="0">
                <a:latin typeface="Bookman Old Style" pitchFamily="18" charset="0"/>
              </a:rPr>
              <a:t>A. Makarov, D. </a:t>
            </a:r>
            <a:r>
              <a:rPr lang="en-US" sz="1200" dirty="0" err="1">
                <a:latin typeface="Bookman Old Style" pitchFamily="18" charset="0"/>
              </a:rPr>
              <a:t>Brazhnikov</a:t>
            </a:r>
            <a:r>
              <a:rPr lang="en-US" sz="1200" dirty="0">
                <a:latin typeface="Bookman Old Style" pitchFamily="18" charset="0"/>
              </a:rPr>
              <a:t> et </a:t>
            </a:r>
            <a:r>
              <a:rPr lang="en-US" sz="1200" dirty="0" err="1">
                <a:latin typeface="Bookman Old Style" pitchFamily="18" charset="0"/>
              </a:rPr>
              <a:t>al.,</a:t>
            </a:r>
            <a:r>
              <a:rPr lang="en-US" sz="1200" i="1" dirty="0" err="1">
                <a:latin typeface="Bookman Old Style" pitchFamily="18" charset="0"/>
              </a:rPr>
              <a:t>Optics</a:t>
            </a:r>
            <a:r>
              <a:rPr lang="en-US" sz="1200" i="1" dirty="0">
                <a:latin typeface="Bookman Old Style" pitchFamily="18" charset="0"/>
              </a:rPr>
              <a:t> Letters</a:t>
            </a:r>
            <a:r>
              <a:rPr lang="en-US" sz="1200" dirty="0">
                <a:latin typeface="Bookman Old Style" pitchFamily="18" charset="0"/>
              </a:rPr>
              <a:t>, v. 577, 131369 (2024)</a:t>
            </a:r>
          </a:p>
          <a:p>
            <a:r>
              <a:rPr lang="ru-RU" sz="1200" dirty="0">
                <a:latin typeface="Bookman Old Style" pitchFamily="18" charset="0"/>
              </a:rPr>
              <a:t>А.О. Макаров, Д.В. Бражников и </a:t>
            </a:r>
            <a:r>
              <a:rPr lang="ru-RU" sz="1200" dirty="0" err="1">
                <a:latin typeface="Bookman Old Style" pitchFamily="18" charset="0"/>
              </a:rPr>
              <a:t>др.</a:t>
            </a:r>
            <a:r>
              <a:rPr lang="ru-RU" sz="1200" i="1" dirty="0" err="1">
                <a:latin typeface="Bookman Old Style" pitchFamily="18" charset="0"/>
              </a:rPr>
              <a:t>Письма</a:t>
            </a:r>
            <a:r>
              <a:rPr lang="ru-RU" sz="1200" i="1" dirty="0">
                <a:latin typeface="Bookman Old Style" pitchFamily="18" charset="0"/>
              </a:rPr>
              <a:t> в ЖЭТФ</a:t>
            </a:r>
            <a:r>
              <a:rPr lang="ru-RU" sz="1200" dirty="0">
                <a:latin typeface="Bookman Old Style" pitchFamily="18" charset="0"/>
              </a:rPr>
              <a:t>, т</a:t>
            </a:r>
            <a:r>
              <a:rPr lang="en-US" sz="1200" dirty="0">
                <a:latin typeface="Bookman Old Style" pitchFamily="18" charset="0"/>
              </a:rPr>
              <a:t>.</a:t>
            </a:r>
            <a:r>
              <a:rPr lang="ru-RU" sz="1200" dirty="0">
                <a:latin typeface="Bookman Old Style" pitchFamily="18" charset="0"/>
              </a:rPr>
              <a:t>117, 509 (2023)</a:t>
            </a:r>
            <a:endParaRPr lang="en-US" sz="1200" dirty="0">
              <a:latin typeface="Bookman Old Style" pitchFamily="18" charset="0"/>
            </a:endParaRPr>
          </a:p>
          <a:p>
            <a:r>
              <a:rPr lang="en-US" sz="1200" dirty="0">
                <a:latin typeface="Bookman Old Style" pitchFamily="18" charset="0"/>
              </a:rPr>
              <a:t>D. </a:t>
            </a:r>
            <a:r>
              <a:rPr lang="en-US" sz="1200" dirty="0" err="1">
                <a:latin typeface="Bookman Old Style" pitchFamily="18" charset="0"/>
              </a:rPr>
              <a:t>Brazhnikov</a:t>
            </a:r>
            <a:r>
              <a:rPr lang="en-US" sz="1200" dirty="0">
                <a:latin typeface="Bookman Old Style" pitchFamily="18" charset="0"/>
              </a:rPr>
              <a:t> et al., A</a:t>
            </a:r>
            <a:r>
              <a:rPr lang="en-US" sz="1200" i="1" dirty="0">
                <a:latin typeface="Bookman Old Style" pitchFamily="18" charset="0"/>
              </a:rPr>
              <a:t>pplied Physics Letters</a:t>
            </a:r>
            <a:r>
              <a:rPr lang="en-US" sz="1200" dirty="0">
                <a:latin typeface="Bookman Old Style" pitchFamily="18" charset="0"/>
              </a:rPr>
              <a:t>, v. 119, 024001 (2021)</a:t>
            </a:r>
            <a:endParaRPr lang="ru-RU" sz="1200" dirty="0"/>
          </a:p>
        </p:txBody>
      </p:sp>
      <p:sp>
        <p:nvSpPr>
          <p:cNvPr id="10" name="Прямоугольник 9">
            <a:extLst>
              <a:ext uri="{FF2B5EF4-FFF2-40B4-BE49-F238E27FC236}">
                <a16:creationId xmlns:a16="http://schemas.microsoft.com/office/drawing/2014/main" id="{02BCE199-AA38-4ACB-A0A9-8DC162087F63}"/>
              </a:ext>
            </a:extLst>
          </p:cNvPr>
          <p:cNvSpPr/>
          <p:nvPr/>
        </p:nvSpPr>
        <p:spPr>
          <a:xfrm>
            <a:off x="7717006" y="89278"/>
            <a:ext cx="1426994" cy="369332"/>
          </a:xfrm>
          <a:prstGeom prst="rect">
            <a:avLst/>
          </a:prstGeom>
        </p:spPr>
        <p:txBody>
          <a:bodyPr wrap="none">
            <a:spAutoFit/>
          </a:bodyPr>
          <a:lstStyle/>
          <a:p>
            <a:r>
              <a:rPr lang="ru-RU" b="1" dirty="0">
                <a:solidFill>
                  <a:srgbClr val="0070C0"/>
                </a:solidFill>
              </a:rPr>
              <a:t>ИЛФ СО РАН</a:t>
            </a:r>
            <a:endParaRPr lang="ru-RU" dirty="0"/>
          </a:p>
        </p:txBody>
      </p:sp>
      <p:cxnSp>
        <p:nvCxnSpPr>
          <p:cNvPr id="12" name="Прямая со стрелкой 11">
            <a:extLst>
              <a:ext uri="{FF2B5EF4-FFF2-40B4-BE49-F238E27FC236}">
                <a16:creationId xmlns:a16="http://schemas.microsoft.com/office/drawing/2014/main" id="{F8CB2D4E-BD10-4D7E-8876-7162E163011A}"/>
              </a:ext>
            </a:extLst>
          </p:cNvPr>
          <p:cNvCxnSpPr/>
          <p:nvPr/>
        </p:nvCxnSpPr>
        <p:spPr>
          <a:xfrm flipH="1">
            <a:off x="6740335" y="3743921"/>
            <a:ext cx="360040" cy="5436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a:extLst>
              <a:ext uri="{FF2B5EF4-FFF2-40B4-BE49-F238E27FC236}">
                <a16:creationId xmlns:a16="http://schemas.microsoft.com/office/drawing/2014/main" id="{AE1F289C-465C-44F8-BBDE-D2AFD9912586}"/>
              </a:ext>
            </a:extLst>
          </p:cNvPr>
          <p:cNvCxnSpPr>
            <a:cxnSpLocks/>
          </p:cNvCxnSpPr>
          <p:nvPr/>
        </p:nvCxnSpPr>
        <p:spPr>
          <a:xfrm flipH="1" flipV="1">
            <a:off x="6372201" y="2024948"/>
            <a:ext cx="728174" cy="10738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92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229600" cy="562074"/>
          </a:xfrm>
        </p:spPr>
        <p:txBody>
          <a:bodyPr>
            <a:normAutofit fontScale="90000"/>
          </a:bodyPr>
          <a:lstStyle/>
          <a:p>
            <a:r>
              <a:rPr lang="en-US" dirty="0"/>
              <a:t>Gravitation wave detection</a:t>
            </a:r>
            <a:endParaRPr lang="ru-RU" dirty="0"/>
          </a:p>
        </p:txBody>
      </p:sp>
      <p:graphicFrame>
        <p:nvGraphicFramePr>
          <p:cNvPr id="5" name="Объект 4"/>
          <p:cNvGraphicFramePr>
            <a:graphicFrameLocks noChangeAspect="1"/>
          </p:cNvGraphicFramePr>
          <p:nvPr/>
        </p:nvGraphicFramePr>
        <p:xfrm>
          <a:off x="1835695" y="1196752"/>
          <a:ext cx="6040671" cy="360040"/>
        </p:xfrm>
        <a:graphic>
          <a:graphicData uri="http://schemas.openxmlformats.org/presentationml/2006/ole">
            <mc:AlternateContent xmlns:mc="http://schemas.openxmlformats.org/markup-compatibility/2006">
              <mc:Choice xmlns:v="urn:schemas-microsoft-com:vml" Requires="v">
                <p:oleObj spid="_x0000_s12400" name="Формула" r:id="rId3" imgW="3835080" imgH="228600" progId="Equation.3">
                  <p:embed/>
                </p:oleObj>
              </mc:Choice>
              <mc:Fallback>
                <p:oleObj name="Формула" r:id="rId3" imgW="3835080" imgH="228600" progId="Equation.3">
                  <p:embed/>
                  <p:pic>
                    <p:nvPicPr>
                      <p:cNvPr id="5" name="Объект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5" y="1196752"/>
                        <a:ext cx="6040671"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3492" name="Picture 4"/>
          <p:cNvPicPr>
            <a:picLocks noChangeAspect="1" noChangeArrowheads="1"/>
          </p:cNvPicPr>
          <p:nvPr/>
        </p:nvPicPr>
        <p:blipFill>
          <a:blip r:embed="rId5" cstate="print"/>
          <a:srcRect/>
          <a:stretch>
            <a:fillRect/>
          </a:stretch>
        </p:blipFill>
        <p:spPr bwMode="auto">
          <a:xfrm>
            <a:off x="467544" y="1772816"/>
            <a:ext cx="7135341" cy="1944217"/>
          </a:xfrm>
          <a:prstGeom prst="rect">
            <a:avLst/>
          </a:prstGeom>
          <a:noFill/>
          <a:ln w="9525">
            <a:noFill/>
            <a:miter lim="800000"/>
            <a:headEnd/>
            <a:tailEnd/>
          </a:ln>
        </p:spPr>
      </p:pic>
      <p:pic>
        <p:nvPicPr>
          <p:cNvPr id="63493" name="Picture 5"/>
          <p:cNvPicPr>
            <a:picLocks noChangeAspect="1" noChangeArrowheads="1"/>
          </p:cNvPicPr>
          <p:nvPr/>
        </p:nvPicPr>
        <p:blipFill>
          <a:blip r:embed="rId6" cstate="print"/>
          <a:srcRect/>
          <a:stretch>
            <a:fillRect/>
          </a:stretch>
        </p:blipFill>
        <p:spPr bwMode="auto">
          <a:xfrm>
            <a:off x="1043608" y="3861048"/>
            <a:ext cx="4187596" cy="2636912"/>
          </a:xfrm>
          <a:prstGeom prst="rect">
            <a:avLst/>
          </a:prstGeom>
          <a:noFill/>
          <a:ln w="9525">
            <a:noFill/>
            <a:miter lim="800000"/>
            <a:headEnd/>
            <a:tailEnd/>
          </a:ln>
        </p:spPr>
      </p:pic>
    </p:spTree>
    <p:extLst>
      <p:ext uri="{BB962C8B-B14F-4D97-AF65-F5344CB8AC3E}">
        <p14:creationId xmlns:p14="http://schemas.microsoft.com/office/powerpoint/2010/main" val="1044659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Скругленный прямоугольник 27"/>
          <p:cNvSpPr/>
          <p:nvPr/>
        </p:nvSpPr>
        <p:spPr>
          <a:xfrm>
            <a:off x="38912" y="1124744"/>
            <a:ext cx="4427984" cy="5112568"/>
          </a:xfrm>
          <a:prstGeom prst="roundRect">
            <a:avLst>
              <a:gd name="adj" fmla="val 6043"/>
            </a:avLst>
          </a:prstGeom>
          <a:noFill/>
          <a:ln>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4523" name="Picture 11"/>
          <p:cNvPicPr>
            <a:picLocks noChangeAspect="1" noChangeArrowheads="1"/>
          </p:cNvPicPr>
          <p:nvPr/>
        </p:nvPicPr>
        <p:blipFill>
          <a:blip r:embed="rId3" cstate="print"/>
          <a:srcRect/>
          <a:stretch>
            <a:fillRect/>
          </a:stretch>
        </p:blipFill>
        <p:spPr bwMode="auto">
          <a:xfrm>
            <a:off x="366351" y="2469528"/>
            <a:ext cx="4032448" cy="622898"/>
          </a:xfrm>
          <a:prstGeom prst="rect">
            <a:avLst/>
          </a:prstGeom>
          <a:noFill/>
          <a:ln w="9525">
            <a:noFill/>
            <a:miter lim="800000"/>
            <a:headEnd/>
            <a:tailEnd/>
          </a:ln>
        </p:spPr>
      </p:pic>
      <p:sp>
        <p:nvSpPr>
          <p:cNvPr id="4" name="Заголовок 1"/>
          <p:cNvSpPr>
            <a:spLocks noGrp="1"/>
          </p:cNvSpPr>
          <p:nvPr>
            <p:ph type="title"/>
          </p:nvPr>
        </p:nvSpPr>
        <p:spPr>
          <a:xfrm>
            <a:off x="395536" y="188640"/>
            <a:ext cx="8229600" cy="706090"/>
          </a:xfrm>
        </p:spPr>
        <p:txBody>
          <a:bodyPr>
            <a:normAutofit fontScale="90000"/>
          </a:bodyPr>
          <a:lstStyle/>
          <a:p>
            <a:r>
              <a:rPr lang="en-US" dirty="0"/>
              <a:t>AI Gravitation wave detection</a:t>
            </a:r>
            <a:endParaRPr lang="ru-RU" dirty="0"/>
          </a:p>
        </p:txBody>
      </p:sp>
      <p:pic>
        <p:nvPicPr>
          <p:cNvPr id="64514" name="Picture 2"/>
          <p:cNvPicPr>
            <a:picLocks noChangeAspect="1" noChangeArrowheads="1"/>
          </p:cNvPicPr>
          <p:nvPr/>
        </p:nvPicPr>
        <p:blipFill>
          <a:blip r:embed="rId4" cstate="print"/>
          <a:srcRect/>
          <a:stretch>
            <a:fillRect/>
          </a:stretch>
        </p:blipFill>
        <p:spPr bwMode="auto">
          <a:xfrm>
            <a:off x="4716016" y="1556792"/>
            <a:ext cx="3219450" cy="3400425"/>
          </a:xfrm>
          <a:prstGeom prst="rect">
            <a:avLst/>
          </a:prstGeom>
          <a:noFill/>
          <a:ln w="9525">
            <a:noFill/>
            <a:miter lim="800000"/>
            <a:headEnd/>
            <a:tailEnd/>
          </a:ln>
        </p:spPr>
      </p:pic>
      <p:pic>
        <p:nvPicPr>
          <p:cNvPr id="64515" name="Picture 3"/>
          <p:cNvPicPr>
            <a:picLocks noChangeAspect="1" noChangeArrowheads="1"/>
          </p:cNvPicPr>
          <p:nvPr/>
        </p:nvPicPr>
        <p:blipFill>
          <a:blip r:embed="rId5" cstate="print"/>
          <a:srcRect/>
          <a:stretch>
            <a:fillRect/>
          </a:stretch>
        </p:blipFill>
        <p:spPr bwMode="auto">
          <a:xfrm>
            <a:off x="4499992" y="5157192"/>
            <a:ext cx="3888432" cy="583265"/>
          </a:xfrm>
          <a:prstGeom prst="rect">
            <a:avLst/>
          </a:prstGeom>
          <a:noFill/>
          <a:ln w="9525">
            <a:noFill/>
            <a:miter lim="800000"/>
            <a:headEnd/>
            <a:tailEnd/>
          </a:ln>
        </p:spPr>
      </p:pic>
      <p:graphicFrame>
        <p:nvGraphicFramePr>
          <p:cNvPr id="7" name="Объект 6"/>
          <p:cNvGraphicFramePr>
            <a:graphicFrameLocks noChangeAspect="1"/>
          </p:cNvGraphicFramePr>
          <p:nvPr/>
        </p:nvGraphicFramePr>
        <p:xfrm>
          <a:off x="4644007" y="5805264"/>
          <a:ext cx="914925" cy="288032"/>
        </p:xfrm>
        <a:graphic>
          <a:graphicData uri="http://schemas.openxmlformats.org/presentationml/2006/ole">
            <mc:AlternateContent xmlns:mc="http://schemas.openxmlformats.org/markup-compatibility/2006">
              <mc:Choice xmlns:v="urn:schemas-microsoft-com:vml" Requires="v">
                <p:oleObj spid="_x0000_s13864" name="Формула" r:id="rId6" imgW="685800" imgH="215640" progId="Equation.3">
                  <p:embed/>
                </p:oleObj>
              </mc:Choice>
              <mc:Fallback>
                <p:oleObj name="Формула" r:id="rId6" imgW="685800" imgH="215640" progId="Equation.3">
                  <p:embed/>
                  <p:pic>
                    <p:nvPicPr>
                      <p:cNvPr id="7" name="Объект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007" y="5805264"/>
                        <a:ext cx="914925" cy="2880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4517" name="Picture 5"/>
          <p:cNvPicPr>
            <a:picLocks noChangeAspect="1" noChangeArrowheads="1"/>
          </p:cNvPicPr>
          <p:nvPr/>
        </p:nvPicPr>
        <p:blipFill>
          <a:blip r:embed="rId8" cstate="print"/>
          <a:srcRect/>
          <a:stretch>
            <a:fillRect/>
          </a:stretch>
        </p:blipFill>
        <p:spPr bwMode="auto">
          <a:xfrm>
            <a:off x="294343" y="4125712"/>
            <a:ext cx="3744416" cy="1040116"/>
          </a:xfrm>
          <a:prstGeom prst="rect">
            <a:avLst/>
          </a:prstGeom>
          <a:noFill/>
          <a:ln w="9525">
            <a:noFill/>
            <a:miter lim="800000"/>
            <a:headEnd/>
            <a:tailEnd/>
          </a:ln>
        </p:spPr>
      </p:pic>
      <p:cxnSp>
        <p:nvCxnSpPr>
          <p:cNvPr id="11" name="Прямая со стрелкой 10"/>
          <p:cNvCxnSpPr/>
          <p:nvPr/>
        </p:nvCxnSpPr>
        <p:spPr>
          <a:xfrm flipV="1">
            <a:off x="366351" y="2037480"/>
            <a:ext cx="0" cy="3240360"/>
          </a:xfrm>
          <a:prstGeom prst="straightConnector1">
            <a:avLst/>
          </a:prstGeom>
          <a:ln w="1905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125675" y="2523196"/>
            <a:ext cx="620683" cy="369332"/>
          </a:xfrm>
          <a:prstGeom prst="rect">
            <a:avLst/>
          </a:prstGeom>
          <a:noFill/>
        </p:spPr>
        <p:txBody>
          <a:bodyPr wrap="none" rtlCol="0">
            <a:spAutoFit/>
          </a:bodyPr>
          <a:lstStyle/>
          <a:p>
            <a:r>
              <a:rPr lang="en-US" dirty="0"/>
              <a:t>time</a:t>
            </a:r>
            <a:endParaRPr lang="ru-RU" dirty="0"/>
          </a:p>
        </p:txBody>
      </p:sp>
      <p:sp>
        <p:nvSpPr>
          <p:cNvPr id="17" name="Прямоугольник 16"/>
          <p:cNvSpPr/>
          <p:nvPr/>
        </p:nvSpPr>
        <p:spPr>
          <a:xfrm>
            <a:off x="726391" y="4485752"/>
            <a:ext cx="100811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2814623" y="4485752"/>
            <a:ext cx="100811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Picture 6"/>
          <p:cNvPicPr>
            <a:picLocks noChangeAspect="1" noChangeArrowheads="1"/>
          </p:cNvPicPr>
          <p:nvPr/>
        </p:nvPicPr>
        <p:blipFill>
          <a:blip r:embed="rId9" cstate="print"/>
          <a:srcRect/>
          <a:stretch>
            <a:fillRect/>
          </a:stretch>
        </p:blipFill>
        <p:spPr bwMode="auto">
          <a:xfrm>
            <a:off x="870407" y="4721232"/>
            <a:ext cx="770578" cy="565597"/>
          </a:xfrm>
          <a:prstGeom prst="rect">
            <a:avLst/>
          </a:prstGeom>
          <a:noFill/>
          <a:ln w="9525">
            <a:noFill/>
            <a:miter lim="800000"/>
            <a:headEnd/>
            <a:tailEnd/>
          </a:ln>
        </p:spPr>
      </p:pic>
      <p:pic>
        <p:nvPicPr>
          <p:cNvPr id="64518" name="Picture 6"/>
          <p:cNvPicPr>
            <a:picLocks noChangeAspect="1" noChangeArrowheads="1"/>
          </p:cNvPicPr>
          <p:nvPr/>
        </p:nvPicPr>
        <p:blipFill>
          <a:blip r:embed="rId9" cstate="print"/>
          <a:srcRect/>
          <a:stretch>
            <a:fillRect/>
          </a:stretch>
        </p:blipFill>
        <p:spPr bwMode="auto">
          <a:xfrm>
            <a:off x="2919727" y="4721232"/>
            <a:ext cx="770578" cy="565597"/>
          </a:xfrm>
          <a:prstGeom prst="rect">
            <a:avLst/>
          </a:prstGeom>
          <a:noFill/>
          <a:ln w="9525">
            <a:noFill/>
            <a:miter lim="800000"/>
            <a:headEnd/>
            <a:tailEnd/>
          </a:ln>
        </p:spPr>
      </p:pic>
      <p:graphicFrame>
        <p:nvGraphicFramePr>
          <p:cNvPr id="19" name="Объект 18"/>
          <p:cNvGraphicFramePr>
            <a:graphicFrameLocks noChangeAspect="1"/>
          </p:cNvGraphicFramePr>
          <p:nvPr/>
        </p:nvGraphicFramePr>
        <p:xfrm>
          <a:off x="654383" y="4341736"/>
          <a:ext cx="1003300" cy="419100"/>
        </p:xfrm>
        <a:graphic>
          <a:graphicData uri="http://schemas.openxmlformats.org/presentationml/2006/ole">
            <mc:AlternateContent xmlns:mc="http://schemas.openxmlformats.org/markup-compatibility/2006">
              <mc:Choice xmlns:v="urn:schemas-microsoft-com:vml" Requires="v">
                <p:oleObj spid="_x0000_s13865" name="Формула" r:id="rId10" imgW="1002960" imgH="419040" progId="Equation.3">
                  <p:embed/>
                </p:oleObj>
              </mc:Choice>
              <mc:Fallback>
                <p:oleObj name="Формула" r:id="rId10" imgW="1002960" imgH="419040" progId="Equation.3">
                  <p:embed/>
                  <p:pic>
                    <p:nvPicPr>
                      <p:cNvPr id="19" name="Объект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4383" y="4341736"/>
                        <a:ext cx="10033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20" name="Object 8"/>
          <p:cNvGraphicFramePr>
            <a:graphicFrameLocks noChangeAspect="1"/>
          </p:cNvGraphicFramePr>
          <p:nvPr/>
        </p:nvGraphicFramePr>
        <p:xfrm>
          <a:off x="2886631" y="4413744"/>
          <a:ext cx="1003300" cy="419100"/>
        </p:xfrm>
        <a:graphic>
          <a:graphicData uri="http://schemas.openxmlformats.org/presentationml/2006/ole">
            <mc:AlternateContent xmlns:mc="http://schemas.openxmlformats.org/markup-compatibility/2006">
              <mc:Choice xmlns:v="urn:schemas-microsoft-com:vml" Requires="v">
                <p:oleObj spid="_x0000_s13866" name="Формула" r:id="rId12" imgW="1002960" imgH="419040" progId="Equation.3">
                  <p:embed/>
                </p:oleObj>
              </mc:Choice>
              <mc:Fallback>
                <p:oleObj name="Формула" r:id="rId12" imgW="1002960" imgH="419040" progId="Equation.3">
                  <p:embed/>
                  <p:pic>
                    <p:nvPicPr>
                      <p:cNvPr id="6452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86631" y="4413744"/>
                        <a:ext cx="10033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4521" name="Picture 9"/>
          <p:cNvPicPr>
            <a:picLocks noChangeAspect="1" noChangeArrowheads="1"/>
          </p:cNvPicPr>
          <p:nvPr/>
        </p:nvPicPr>
        <p:blipFill>
          <a:blip r:embed="rId14" cstate="print"/>
          <a:srcRect/>
          <a:stretch>
            <a:fillRect/>
          </a:stretch>
        </p:blipFill>
        <p:spPr bwMode="auto">
          <a:xfrm>
            <a:off x="2670607" y="3117600"/>
            <a:ext cx="1664857" cy="1114996"/>
          </a:xfrm>
          <a:prstGeom prst="rect">
            <a:avLst/>
          </a:prstGeom>
          <a:noFill/>
          <a:ln w="9525">
            <a:noFill/>
            <a:miter lim="800000"/>
            <a:headEnd/>
            <a:tailEnd/>
          </a:ln>
        </p:spPr>
      </p:pic>
      <p:graphicFrame>
        <p:nvGraphicFramePr>
          <p:cNvPr id="64522" name="Object 10"/>
          <p:cNvGraphicFramePr>
            <a:graphicFrameLocks noChangeAspect="1"/>
          </p:cNvGraphicFramePr>
          <p:nvPr/>
        </p:nvGraphicFramePr>
        <p:xfrm>
          <a:off x="510367" y="2037480"/>
          <a:ext cx="1320800" cy="419100"/>
        </p:xfrm>
        <a:graphic>
          <a:graphicData uri="http://schemas.openxmlformats.org/presentationml/2006/ole">
            <mc:AlternateContent xmlns:mc="http://schemas.openxmlformats.org/markup-compatibility/2006">
              <mc:Choice xmlns:v="urn:schemas-microsoft-com:vml" Requires="v">
                <p:oleObj spid="_x0000_s13867" name="Формула" r:id="rId15" imgW="1320480" imgH="419040" progId="Equation.3">
                  <p:embed/>
                </p:oleObj>
              </mc:Choice>
              <mc:Fallback>
                <p:oleObj name="Формула" r:id="rId15" imgW="1320480" imgH="419040" progId="Equation.3">
                  <p:embed/>
                  <p:pic>
                    <p:nvPicPr>
                      <p:cNvPr id="64522" name="Object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0367" y="2037480"/>
                        <a:ext cx="13208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24" name="Object 12"/>
          <p:cNvGraphicFramePr>
            <a:graphicFrameLocks noChangeAspect="1"/>
          </p:cNvGraphicFramePr>
          <p:nvPr/>
        </p:nvGraphicFramePr>
        <p:xfrm>
          <a:off x="2555776" y="2037480"/>
          <a:ext cx="1574800" cy="419100"/>
        </p:xfrm>
        <a:graphic>
          <a:graphicData uri="http://schemas.openxmlformats.org/presentationml/2006/ole">
            <mc:AlternateContent xmlns:mc="http://schemas.openxmlformats.org/markup-compatibility/2006">
              <mc:Choice xmlns:v="urn:schemas-microsoft-com:vml" Requires="v">
                <p:oleObj spid="_x0000_s13868" name="Формула" r:id="rId17" imgW="1574640" imgH="419040" progId="Equation.3">
                  <p:embed/>
                </p:oleObj>
              </mc:Choice>
              <mc:Fallback>
                <p:oleObj name="Формула" r:id="rId17" imgW="1574640" imgH="419040" progId="Equation.3">
                  <p:embed/>
                  <p:pic>
                    <p:nvPicPr>
                      <p:cNvPr id="64524" name="Object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55776" y="2037480"/>
                        <a:ext cx="15748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Прямоугольник 24"/>
          <p:cNvSpPr/>
          <p:nvPr/>
        </p:nvSpPr>
        <p:spPr>
          <a:xfrm>
            <a:off x="5220072" y="1196752"/>
            <a:ext cx="3112840" cy="369332"/>
          </a:xfrm>
          <a:prstGeom prst="rect">
            <a:avLst/>
          </a:prstGeom>
        </p:spPr>
        <p:txBody>
          <a:bodyPr wrap="none">
            <a:spAutoFit/>
          </a:bodyPr>
          <a:lstStyle/>
          <a:p>
            <a:r>
              <a:rPr lang="en-US" dirty="0"/>
              <a:t>Phys. Rev. </a:t>
            </a:r>
            <a:r>
              <a:rPr lang="en-US" dirty="0" err="1"/>
              <a:t>Lett</a:t>
            </a:r>
            <a:r>
              <a:rPr lang="en-US" dirty="0"/>
              <a:t>. </a:t>
            </a:r>
            <a:r>
              <a:rPr lang="en-US" b="1" dirty="0"/>
              <a:t>110</a:t>
            </a:r>
            <a:r>
              <a:rPr lang="en-US" dirty="0"/>
              <a:t>, 171102</a:t>
            </a:r>
          </a:p>
        </p:txBody>
      </p:sp>
      <p:cxnSp>
        <p:nvCxnSpPr>
          <p:cNvPr id="27" name="Прямая соединительная линия 26"/>
          <p:cNvCxnSpPr/>
          <p:nvPr/>
        </p:nvCxnSpPr>
        <p:spPr>
          <a:xfrm>
            <a:off x="3779912" y="2253504"/>
            <a:ext cx="432048"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Скругленный прямоугольник 28"/>
          <p:cNvSpPr/>
          <p:nvPr/>
        </p:nvSpPr>
        <p:spPr>
          <a:xfrm>
            <a:off x="4572000" y="1124744"/>
            <a:ext cx="4427984" cy="5112568"/>
          </a:xfrm>
          <a:prstGeom prst="roundRect">
            <a:avLst>
              <a:gd name="adj" fmla="val 6043"/>
            </a:avLst>
          </a:prstGeom>
          <a:noFill/>
          <a:ln>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4525" name="Picture 13"/>
          <p:cNvPicPr>
            <a:picLocks noChangeAspect="1" noChangeArrowheads="1"/>
          </p:cNvPicPr>
          <p:nvPr/>
        </p:nvPicPr>
        <p:blipFill>
          <a:blip r:embed="rId19" cstate="print"/>
          <a:srcRect/>
          <a:stretch>
            <a:fillRect/>
          </a:stretch>
        </p:blipFill>
        <p:spPr bwMode="auto">
          <a:xfrm>
            <a:off x="7960543" y="4077072"/>
            <a:ext cx="1183457" cy="1047817"/>
          </a:xfrm>
          <a:prstGeom prst="rect">
            <a:avLst/>
          </a:prstGeom>
          <a:noFill/>
          <a:ln w="9525">
            <a:noFill/>
            <a:miter lim="800000"/>
            <a:headEnd/>
            <a:tailEnd/>
          </a:ln>
        </p:spPr>
      </p:pic>
    </p:spTree>
    <p:extLst>
      <p:ext uri="{BB962C8B-B14F-4D97-AF65-F5344CB8AC3E}">
        <p14:creationId xmlns:p14="http://schemas.microsoft.com/office/powerpoint/2010/main" val="1565380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A69F60-EEB8-4EFA-8954-4E33CCD5CCD8}"/>
              </a:ext>
            </a:extLst>
          </p:cNvPr>
          <p:cNvSpPr>
            <a:spLocks noGrp="1"/>
          </p:cNvSpPr>
          <p:nvPr>
            <p:ph type="title"/>
          </p:nvPr>
        </p:nvSpPr>
        <p:spPr>
          <a:xfrm>
            <a:off x="457200" y="12723"/>
            <a:ext cx="8229600" cy="706090"/>
          </a:xfrm>
        </p:spPr>
        <p:txBody>
          <a:bodyPr>
            <a:noAutofit/>
          </a:bodyPr>
          <a:lstStyle/>
          <a:p>
            <a:r>
              <a:rPr lang="ru-RU" sz="2400" dirty="0"/>
              <a:t>Основные публикации в </a:t>
            </a:r>
            <a:r>
              <a:rPr lang="ru-RU" sz="2400" b="1" dirty="0">
                <a:solidFill>
                  <a:srgbClr val="7030A0"/>
                </a:solidFill>
              </a:rPr>
              <a:t>области лазерного охлаждения </a:t>
            </a:r>
            <a:r>
              <a:rPr lang="ru-RU" sz="2400" dirty="0"/>
              <a:t>нейтральных атомов и ионов</a:t>
            </a:r>
            <a:endParaRPr lang="ru-RU" sz="2400" baseline="30000" dirty="0"/>
          </a:p>
        </p:txBody>
      </p:sp>
      <p:sp>
        <p:nvSpPr>
          <p:cNvPr id="8" name="Прямоугольник 7">
            <a:extLst>
              <a:ext uri="{FF2B5EF4-FFF2-40B4-BE49-F238E27FC236}">
                <a16:creationId xmlns:a16="http://schemas.microsoft.com/office/drawing/2014/main" id="{0359EB93-6B4C-4857-9701-88FCFD91ACA6}"/>
              </a:ext>
            </a:extLst>
          </p:cNvPr>
          <p:cNvSpPr/>
          <p:nvPr/>
        </p:nvSpPr>
        <p:spPr>
          <a:xfrm>
            <a:off x="125760" y="718813"/>
            <a:ext cx="8892480" cy="5909310"/>
          </a:xfrm>
          <a:prstGeom prst="rect">
            <a:avLst/>
          </a:prstGeom>
        </p:spPr>
        <p:txBody>
          <a:bodyPr wrap="square">
            <a:spAutoFit/>
          </a:bodyPr>
          <a:lstStyle/>
          <a:p>
            <a:pPr marL="342900" marR="88900" lvl="0" indent="-342900" algn="just" fontAlgn="base">
              <a:spcAft>
                <a:spcPts val="0"/>
              </a:spcAft>
              <a:buFont typeface="+mj-lt"/>
              <a:buAutoNum type="arabicPeriod"/>
            </a:pPr>
            <a:r>
              <a:rPr lang="ru-RU" sz="1050" b="1" dirty="0">
                <a:solidFill>
                  <a:srgbClr val="00B050"/>
                </a:solidFill>
                <a:latin typeface="Times New Roman" panose="02020603050405020304" pitchFamily="18" charset="0"/>
                <a:cs typeface="Times New Roman" panose="02020603050405020304" pitchFamily="18" charset="0"/>
              </a:rPr>
              <a:t>О.Н. Прудников</a:t>
            </a:r>
            <a:r>
              <a:rPr lang="ru-RU" sz="1050" dirty="0">
                <a:latin typeface="Times New Roman" panose="02020603050405020304" pitchFamily="18" charset="0"/>
                <a:cs typeface="Times New Roman" panose="02020603050405020304" pitchFamily="18" charset="0"/>
              </a:rPr>
              <a:t>, и др. «Лазерное охлаждение иона иттербия-171 без использования магнитного поля» ЖЭТФ, т.166, </a:t>
            </a:r>
            <a:r>
              <a:rPr lang="en-US" sz="1050" dirty="0">
                <a:latin typeface="Times New Roman" panose="02020603050405020304" pitchFamily="18" charset="0"/>
                <a:cs typeface="Times New Roman" panose="02020603050405020304" pitchFamily="18" charset="0"/>
              </a:rPr>
              <a:t>c</a:t>
            </a:r>
            <a:r>
              <a:rPr lang="ru-RU" sz="1050" dirty="0">
                <a:latin typeface="Times New Roman" panose="02020603050405020304" pitchFamily="18" charset="0"/>
                <a:cs typeface="Times New Roman" panose="02020603050405020304" pitchFamily="18" charset="0"/>
              </a:rPr>
              <a:t>. 556 (2024)  </a:t>
            </a:r>
          </a:p>
          <a:p>
            <a:pPr marL="342900" marR="88900" lvl="0" indent="-342900" algn="just" fontAlgn="base">
              <a:spcAft>
                <a:spcPts val="0"/>
              </a:spcAft>
              <a:buFont typeface="+mj-lt"/>
              <a:buAutoNum type="arabicPeriod"/>
              <a:tabLst>
                <a:tab pos="270510" algn="l"/>
              </a:tabLst>
            </a:pPr>
            <a:r>
              <a:rPr lang="en-US" sz="1050" dirty="0">
                <a:latin typeface="Times New Roman" panose="02020603050405020304" pitchFamily="18" charset="0"/>
                <a:cs typeface="Times New Roman" panose="02020603050405020304" pitchFamily="18" charset="0"/>
              </a:rPr>
              <a:t>D. S. </a:t>
            </a:r>
            <a:r>
              <a:rPr lang="en-US" sz="1050" dirty="0" err="1">
                <a:latin typeface="Times New Roman" panose="02020603050405020304" pitchFamily="18" charset="0"/>
                <a:cs typeface="Times New Roman" panose="02020603050405020304" pitchFamily="18" charset="0"/>
              </a:rPr>
              <a:t>Krysenko</a:t>
            </a:r>
            <a:r>
              <a:rPr lang="en-US" sz="1050" dirty="0">
                <a:latin typeface="Times New Roman" panose="02020603050405020304" pitchFamily="18" charset="0"/>
                <a:cs typeface="Times New Roman" panose="02020603050405020304" pitchFamily="18" charset="0"/>
              </a:rPr>
              <a:t>, </a:t>
            </a:r>
            <a:r>
              <a:rPr lang="en-US" sz="1050" b="1" dirty="0">
                <a:solidFill>
                  <a:srgbClr val="00B050"/>
                </a:solidFill>
                <a:latin typeface="Times New Roman" panose="02020603050405020304" pitchFamily="18" charset="0"/>
                <a:cs typeface="Times New Roman" panose="02020603050405020304" pitchFamily="18" charset="0"/>
              </a:rPr>
              <a:t>O. 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et. al. “Ground-state electromagnetically-induced-transparency cooling of </a:t>
            </a:r>
            <a:r>
              <a:rPr lang="en-US" sz="1050" baseline="30000" dirty="0">
                <a:latin typeface="Times New Roman" panose="02020603050405020304" pitchFamily="18" charset="0"/>
                <a:cs typeface="Times New Roman" panose="02020603050405020304" pitchFamily="18" charset="0"/>
              </a:rPr>
              <a:t>171</a:t>
            </a:r>
            <a:r>
              <a:rPr lang="en-US" sz="1050" dirty="0">
                <a:latin typeface="Times New Roman" panose="02020603050405020304" pitchFamily="18" charset="0"/>
                <a:cs typeface="Times New Roman" panose="02020603050405020304" pitchFamily="18" charset="0"/>
              </a:rPr>
              <a:t>Yb</a:t>
            </a:r>
            <a:r>
              <a:rPr lang="en-US" sz="1050" baseline="30000" dirty="0">
                <a:latin typeface="Times New Roman" panose="02020603050405020304" pitchFamily="18" charset="0"/>
                <a:cs typeface="Times New Roman" panose="02020603050405020304" pitchFamily="18" charset="0"/>
              </a:rPr>
              <a:t>+</a:t>
            </a:r>
            <a:r>
              <a:rPr lang="en-US" sz="1050" dirty="0">
                <a:latin typeface="Times New Roman" panose="02020603050405020304" pitchFamily="18" charset="0"/>
                <a:cs typeface="Times New Roman" panose="02020603050405020304" pitchFamily="18" charset="0"/>
              </a:rPr>
              <a:t> ions in a polychromatic field” Phys. Rev. A 108, 043114 (2023)</a:t>
            </a:r>
            <a:endParaRPr lang="ru-RU" sz="1050" dirty="0">
              <a:latin typeface="Times New Roman" panose="02020603050405020304" pitchFamily="18" charset="0"/>
              <a:cs typeface="Times New Roman" panose="02020603050405020304" pitchFamily="18" charset="0"/>
            </a:endParaRPr>
          </a:p>
          <a:p>
            <a:pPr marL="342900" marR="88900" lvl="0" indent="-342900" algn="just" fontAlgn="base">
              <a:spcAft>
                <a:spcPts val="0"/>
              </a:spcAft>
              <a:buFont typeface="+mj-lt"/>
              <a:buAutoNum type="arabicPeriod"/>
            </a:pPr>
            <a:r>
              <a:rPr lang="en-US" sz="1050" b="1" dirty="0">
                <a:solidFill>
                  <a:srgbClr val="00B050"/>
                </a:solidFill>
                <a:latin typeface="Times New Roman" panose="02020603050405020304" pitchFamily="18" charset="0"/>
                <a:cs typeface="Times New Roman" panose="02020603050405020304" pitchFamily="18" charset="0"/>
              </a:rPr>
              <a:t>O. 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et. al. “Deep macroscopic pure-optical potential for laser cooling and trapping of neutral atoms” Phys. Rev. A 108, 043107 (2023) </a:t>
            </a:r>
            <a:endParaRPr lang="ru-RU" sz="1050" dirty="0">
              <a:latin typeface="Times New Roman" panose="02020603050405020304" pitchFamily="18" charset="0"/>
              <a:cs typeface="Times New Roman" panose="02020603050405020304" pitchFamily="18" charset="0"/>
            </a:endParaRPr>
          </a:p>
          <a:p>
            <a:pPr marL="342900" marR="88900" lvl="0" indent="-342900" algn="just" fontAlgn="base">
              <a:spcAft>
                <a:spcPts val="0"/>
              </a:spcAft>
              <a:buFont typeface="+mj-lt"/>
              <a:buAutoNum type="arabicPeriod"/>
            </a:pPr>
            <a:r>
              <a:rPr lang="ru-RU" sz="1050" dirty="0">
                <a:latin typeface="Times New Roman" panose="02020603050405020304" pitchFamily="18" charset="0"/>
                <a:cs typeface="Times New Roman" panose="02020603050405020304" pitchFamily="18" charset="0"/>
              </a:rPr>
              <a:t>Д.С. </a:t>
            </a:r>
            <a:r>
              <a:rPr lang="ru-RU" sz="1050" dirty="0" err="1">
                <a:latin typeface="Times New Roman" panose="02020603050405020304" pitchFamily="18" charset="0"/>
                <a:cs typeface="Times New Roman" panose="02020603050405020304" pitchFamily="18" charset="0"/>
              </a:rPr>
              <a:t>Крысенко</a:t>
            </a:r>
            <a:r>
              <a:rPr lang="ru-RU" sz="1050" dirty="0">
                <a:latin typeface="Times New Roman" panose="02020603050405020304" pitchFamily="18" charset="0"/>
                <a:cs typeface="Times New Roman" panose="02020603050405020304" pitchFamily="18" charset="0"/>
              </a:rPr>
              <a:t>, </a:t>
            </a:r>
            <a:r>
              <a:rPr lang="ru-RU" sz="1050" b="1" dirty="0">
                <a:solidFill>
                  <a:srgbClr val="00B050"/>
                </a:solidFill>
                <a:latin typeface="Times New Roman" panose="02020603050405020304" pitchFamily="18" charset="0"/>
                <a:cs typeface="Times New Roman" panose="02020603050405020304" pitchFamily="18" charset="0"/>
              </a:rPr>
              <a:t>О.Н. Прудников</a:t>
            </a:r>
            <a:r>
              <a:rPr lang="ru-RU" sz="1050" dirty="0">
                <a:latin typeface="Times New Roman" panose="02020603050405020304" pitchFamily="18" charset="0"/>
                <a:cs typeface="Times New Roman" panose="02020603050405020304" pitchFamily="18" charset="0"/>
              </a:rPr>
              <a:t>, “Охлаждение иона иттербия-171 в полихроматическом поле” ЖЭТФ, том 164, стр. 273–281 (2023)</a:t>
            </a:r>
          </a:p>
          <a:p>
            <a:pPr marL="342900" marR="88900" lvl="0" indent="-342900" algn="just" fontAlgn="base">
              <a:spcAft>
                <a:spcPts val="0"/>
              </a:spcAft>
              <a:buFont typeface="+mj-lt"/>
              <a:buAutoNum type="arabicPeriod"/>
            </a:pPr>
            <a:r>
              <a:rPr lang="en-US" sz="1050" dirty="0">
                <a:latin typeface="Times New Roman" panose="02020603050405020304" pitchFamily="18" charset="0"/>
                <a:cs typeface="Times New Roman" panose="02020603050405020304" pitchFamily="18" charset="0"/>
              </a:rPr>
              <a:t>A. P. </a:t>
            </a:r>
            <a:r>
              <a:rPr lang="en-US" sz="1050" dirty="0" err="1">
                <a:latin typeface="Times New Roman" panose="02020603050405020304" pitchFamily="18" charset="0"/>
                <a:cs typeface="Times New Roman" panose="02020603050405020304" pitchFamily="18" charset="0"/>
              </a:rPr>
              <a:t>Kulosa</a:t>
            </a:r>
            <a:r>
              <a:rPr lang="en-US" sz="1050" dirty="0">
                <a:latin typeface="Times New Roman" panose="02020603050405020304" pitchFamily="18" charset="0"/>
                <a:cs typeface="Times New Roman" panose="02020603050405020304" pitchFamily="18" charset="0"/>
              </a:rPr>
              <a:t>, </a:t>
            </a:r>
            <a:r>
              <a:rPr lang="en-US" sz="1050" b="1" dirty="0">
                <a:solidFill>
                  <a:srgbClr val="00B050"/>
                </a:solidFill>
                <a:latin typeface="Times New Roman" panose="02020603050405020304" pitchFamily="18" charset="0"/>
                <a:cs typeface="Times New Roman" panose="02020603050405020304" pitchFamily="18" charset="0"/>
              </a:rPr>
              <a:t>O. 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et. al. “Systematic study of tunable laser cooling for trapped-ion experiments”, New J. Phys. v.25, 053008 (2023)</a:t>
            </a:r>
            <a:endParaRPr lang="ru-RU" sz="1050" dirty="0">
              <a:latin typeface="Times New Roman" panose="02020603050405020304" pitchFamily="18" charset="0"/>
              <a:cs typeface="Times New Roman" panose="02020603050405020304" pitchFamily="18" charset="0"/>
            </a:endParaRPr>
          </a:p>
          <a:p>
            <a:pPr marL="342900" marR="88900" lvl="0" indent="-342900" algn="just" fontAlgn="base">
              <a:spcAft>
                <a:spcPts val="0"/>
              </a:spcAft>
              <a:buFont typeface="+mj-lt"/>
              <a:buAutoNum type="arabicPeriod"/>
              <a:tabLst>
                <a:tab pos="270510" algn="l"/>
              </a:tabLst>
            </a:pPr>
            <a:r>
              <a:rPr lang="en-US" sz="1050" dirty="0">
                <a:latin typeface="Times New Roman" panose="02020603050405020304" pitchFamily="18" charset="0"/>
                <a:cs typeface="Times New Roman" panose="02020603050405020304" pitchFamily="18" charset="0"/>
              </a:rPr>
              <a:t>A.A. </a:t>
            </a:r>
            <a:r>
              <a:rPr lang="en-US" sz="1050" dirty="0" err="1">
                <a:latin typeface="Times New Roman" panose="02020603050405020304" pitchFamily="18" charset="0"/>
                <a:cs typeface="Times New Roman" panose="02020603050405020304" pitchFamily="18" charset="0"/>
              </a:rPr>
              <a:t>Kirpichnikova</a:t>
            </a:r>
            <a:r>
              <a:rPr lang="en-US" sz="1050" dirty="0">
                <a:latin typeface="Times New Roman" panose="02020603050405020304" pitchFamily="18" charset="0"/>
                <a:cs typeface="Times New Roman" panose="02020603050405020304" pitchFamily="18" charset="0"/>
              </a:rPr>
              <a:t>, </a:t>
            </a:r>
            <a:r>
              <a:rPr lang="en-US" sz="1050" b="1" dirty="0">
                <a:solidFill>
                  <a:srgbClr val="00B050"/>
                </a:solidFill>
                <a:latin typeface="Times New Roman" panose="02020603050405020304" pitchFamily="18" charset="0"/>
                <a:cs typeface="Times New Roman" panose="02020603050405020304" pitchFamily="18" charset="0"/>
              </a:rPr>
              <a:t>O.N.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et. al. “</a:t>
            </a:r>
            <a:r>
              <a:rPr lang="en-US" sz="1050" dirty="0" err="1">
                <a:latin typeface="Times New Roman" panose="02020603050405020304" pitchFamily="18" charset="0"/>
                <a:cs typeface="Times New Roman" panose="02020603050405020304" pitchFamily="18" charset="0"/>
              </a:rPr>
              <a:t>Itô</a:t>
            </a:r>
            <a:r>
              <a:rPr lang="en-US" sz="1050" dirty="0">
                <a:latin typeface="Times New Roman" panose="02020603050405020304" pitchFamily="18" charset="0"/>
                <a:cs typeface="Times New Roman" panose="02020603050405020304" pitchFamily="18" charset="0"/>
              </a:rPr>
              <a:t> – </a:t>
            </a:r>
            <a:r>
              <a:rPr lang="en-US" sz="1050" dirty="0" err="1">
                <a:latin typeface="Times New Roman" panose="02020603050405020304" pitchFamily="18" charset="0"/>
                <a:cs typeface="Times New Roman" panose="02020603050405020304" pitchFamily="18" charset="0"/>
              </a:rPr>
              <a:t>Stratonovich</a:t>
            </a:r>
            <a:r>
              <a:rPr lang="en-US" sz="1050" dirty="0">
                <a:latin typeface="Times New Roman" panose="02020603050405020304" pitchFamily="18" charset="0"/>
                <a:cs typeface="Times New Roman" panose="02020603050405020304" pitchFamily="18" charset="0"/>
              </a:rPr>
              <a:t> dilemma in the problem of laser cooling of atoms: limits of applicability of the semiclassical approximation” Quantum Electronics 52, 130 (2022) </a:t>
            </a:r>
            <a:endParaRPr lang="ru-RU" sz="1050" dirty="0">
              <a:latin typeface="Times New Roman" panose="02020603050405020304" pitchFamily="18" charset="0"/>
              <a:cs typeface="Times New Roman" panose="02020603050405020304" pitchFamily="18" charset="0"/>
            </a:endParaRPr>
          </a:p>
          <a:p>
            <a:pPr marL="342900" marR="88900" lvl="0" indent="-342900" algn="just" fontAlgn="base">
              <a:spcAft>
                <a:spcPts val="0"/>
              </a:spcAft>
              <a:buFont typeface="+mj-lt"/>
              <a:buAutoNum type="arabicPeriod"/>
              <a:tabLst>
                <a:tab pos="270510" algn="l"/>
              </a:tabLst>
            </a:pPr>
            <a:r>
              <a:rPr lang="en-US" sz="1050" b="1" dirty="0">
                <a:solidFill>
                  <a:srgbClr val="00B050"/>
                </a:solidFill>
                <a:latin typeface="Times New Roman" panose="02020603050405020304" pitchFamily="18" charset="0"/>
                <a:cs typeface="Times New Roman" panose="02020603050405020304" pitchFamily="18" charset="0"/>
              </a:rPr>
              <a:t>O. 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et. al. “Scaling law in laser cooling on narrow-line optical transitions” Phys. Rev. A 99, 023427 (2019) </a:t>
            </a:r>
            <a:endParaRPr lang="ru-RU" sz="1050" dirty="0">
              <a:latin typeface="Times New Roman" panose="02020603050405020304" pitchFamily="18" charset="0"/>
              <a:cs typeface="Times New Roman" panose="02020603050405020304" pitchFamily="18" charset="0"/>
            </a:endParaRPr>
          </a:p>
          <a:p>
            <a:pPr marL="342900" marR="88900" indent="-342900" algn="just" fontAlgn="base">
              <a:buFont typeface="+mj-lt"/>
              <a:buAutoNum type="arabicPeriod"/>
              <a:tabLst>
                <a:tab pos="270510" algn="l"/>
              </a:tabLst>
            </a:pPr>
            <a:r>
              <a:rPr lang="en-US" sz="1050" dirty="0">
                <a:latin typeface="Times New Roman" panose="02020603050405020304" pitchFamily="18" charset="0"/>
                <a:cs typeface="Times New Roman" panose="02020603050405020304" pitchFamily="18" charset="0"/>
              </a:rPr>
              <a:t>E. </a:t>
            </a:r>
            <a:r>
              <a:rPr lang="en-US" sz="1050" dirty="0" err="1">
                <a:latin typeface="Times New Roman" panose="02020603050405020304" pitchFamily="18" charset="0"/>
                <a:cs typeface="Times New Roman" panose="02020603050405020304" pitchFamily="18" charset="0"/>
              </a:rPr>
              <a:t>Kalganova</a:t>
            </a:r>
            <a:r>
              <a:rPr lang="en-US" sz="1050" dirty="0">
                <a:solidFill>
                  <a:srgbClr val="00B050"/>
                </a:solidFill>
                <a:latin typeface="Times New Roman" panose="02020603050405020304" pitchFamily="18" charset="0"/>
                <a:cs typeface="Times New Roman" panose="02020603050405020304" pitchFamily="18" charset="0"/>
              </a:rPr>
              <a:t>, </a:t>
            </a:r>
            <a:r>
              <a:rPr lang="en-US" sz="1050" b="1" dirty="0">
                <a:solidFill>
                  <a:srgbClr val="00B050"/>
                </a:solidFill>
                <a:latin typeface="Times New Roman" panose="02020603050405020304" pitchFamily="18" charset="0"/>
                <a:cs typeface="Times New Roman" panose="02020603050405020304" pitchFamily="18" charset="0"/>
              </a:rPr>
              <a:t>O.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et. al. «Two-temperature momentum distribution in a Thulium magneto-optical trap» Phys. Rev. A 96, 033418 (2017).</a:t>
            </a:r>
            <a:endParaRPr lang="ru-RU" sz="1050" dirty="0">
              <a:latin typeface="Times New Roman" panose="02020603050405020304" pitchFamily="18" charset="0"/>
              <a:cs typeface="Times New Roman" panose="02020603050405020304" pitchFamily="18" charset="0"/>
            </a:endParaRPr>
          </a:p>
          <a:p>
            <a:pPr marL="342900" marR="88900" indent="-342900" algn="just" fontAlgn="base">
              <a:buFont typeface="+mj-lt"/>
              <a:buAutoNum type="arabicPeriod"/>
              <a:tabLst>
                <a:tab pos="270510" algn="l"/>
              </a:tabLst>
            </a:pPr>
            <a:r>
              <a:rPr lang="ru-RU" sz="1050" b="1" dirty="0">
                <a:solidFill>
                  <a:srgbClr val="00B050"/>
                </a:solidFill>
                <a:latin typeface="Times New Roman" panose="02020603050405020304" pitchFamily="18" charset="0"/>
                <a:cs typeface="Times New Roman" panose="02020603050405020304" pitchFamily="18" charset="0"/>
              </a:rPr>
              <a:t>О.Н. Прудников</a:t>
            </a:r>
            <a:r>
              <a:rPr lang="ru-RU" sz="1050" dirty="0">
                <a:latin typeface="Times New Roman" panose="02020603050405020304" pitchFamily="18" charset="0"/>
                <a:cs typeface="Times New Roman" panose="02020603050405020304" pitchFamily="18" charset="0"/>
              </a:rPr>
              <a:t>, и др. Лазерное охлаждение ионов 171</a:t>
            </a:r>
            <a:r>
              <a:rPr lang="en-US" sz="1050" dirty="0" err="1">
                <a:latin typeface="Times New Roman" panose="02020603050405020304" pitchFamily="18" charset="0"/>
                <a:cs typeface="Times New Roman" panose="02020603050405020304" pitchFamily="18" charset="0"/>
              </a:rPr>
              <a:t>Yb</a:t>
            </a:r>
            <a:r>
              <a:rPr lang="ru-RU" sz="1050" dirty="0">
                <a:latin typeface="Times New Roman" panose="02020603050405020304" pitchFamily="18" charset="0"/>
                <a:cs typeface="Times New Roman" panose="02020603050405020304" pitchFamily="18" charset="0"/>
              </a:rPr>
              <a:t>+ в частотно-модулированном поле. Квантовая Электроника, т.47, с. 806 (2017)</a:t>
            </a:r>
          </a:p>
          <a:p>
            <a:pPr marL="342900" marR="88900" indent="-342900" algn="just" fontAlgn="base">
              <a:buFont typeface="+mj-lt"/>
              <a:buAutoNum type="arabicPeriod"/>
              <a:tabLst>
                <a:tab pos="270510" algn="l"/>
              </a:tabLst>
            </a:pPr>
            <a:r>
              <a:rPr lang="en-US" sz="1050" b="1" dirty="0">
                <a:solidFill>
                  <a:srgbClr val="00B050"/>
                </a:solidFill>
                <a:latin typeface="Times New Roman" panose="02020603050405020304" pitchFamily="18" charset="0"/>
                <a:cs typeface="Times New Roman" panose="02020603050405020304" pitchFamily="18" charset="0"/>
              </a:rPr>
              <a:t>O.N.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et. al. Magneto-optical trap formed by elliptically </a:t>
            </a:r>
            <a:r>
              <a:rPr lang="en-US" sz="1050" dirty="0" err="1">
                <a:latin typeface="Times New Roman" panose="02020603050405020304" pitchFamily="18" charset="0"/>
                <a:cs typeface="Times New Roman" panose="02020603050405020304" pitchFamily="18" charset="0"/>
              </a:rPr>
              <a:t>polarised</a:t>
            </a:r>
            <a:r>
              <a:rPr lang="en-US" sz="1050" dirty="0">
                <a:latin typeface="Times New Roman" panose="02020603050405020304" pitchFamily="18" charset="0"/>
                <a:cs typeface="Times New Roman" panose="02020603050405020304" pitchFamily="18" charset="0"/>
              </a:rPr>
              <a:t> light waves for Mg atoms, Quantum Electronics, v. 46, p. 661, (2016)</a:t>
            </a:r>
          </a:p>
          <a:p>
            <a:pPr marL="342900" marR="88900" indent="-342900" algn="just" fontAlgn="base">
              <a:buFont typeface="+mj-lt"/>
              <a:buAutoNum type="arabicPeriod"/>
              <a:tabLst>
                <a:tab pos="270510" algn="l"/>
              </a:tabLst>
            </a:pPr>
            <a:r>
              <a:rPr lang="en-US" sz="1050" b="1" dirty="0">
                <a:solidFill>
                  <a:srgbClr val="00B050"/>
                </a:solidFill>
                <a:latin typeface="Times New Roman" panose="02020603050405020304" pitchFamily="18" charset="0"/>
                <a:cs typeface="Times New Roman" panose="02020603050405020304" pitchFamily="18" charset="0"/>
              </a:rPr>
              <a:t>O.N.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et. al. New approaches in deep laser cooling of magnesium atoms for quantum metrology// Laser Physics v.26, 095503 (2016)</a:t>
            </a:r>
            <a:endParaRPr lang="ru-RU" sz="1050" dirty="0">
              <a:latin typeface="Times New Roman" panose="02020603050405020304" pitchFamily="18" charset="0"/>
              <a:cs typeface="Times New Roman" panose="02020603050405020304" pitchFamily="18" charset="0"/>
            </a:endParaRPr>
          </a:p>
          <a:p>
            <a:pPr marL="342900" marR="88900" indent="-342900" algn="just" fontAlgn="base">
              <a:buFont typeface="+mj-lt"/>
              <a:buAutoNum type="arabicPeriod"/>
              <a:tabLst>
                <a:tab pos="270510" algn="l"/>
              </a:tabLst>
            </a:pPr>
            <a:r>
              <a:rPr lang="ru-RU" sz="1050" dirty="0">
                <a:latin typeface="Times New Roman" panose="02020603050405020304" pitchFamily="18" charset="0"/>
                <a:cs typeface="Times New Roman" panose="02020603050405020304" pitchFamily="18" charset="0"/>
              </a:rPr>
              <a:t>Р. Я. Ильенков, </a:t>
            </a:r>
            <a:r>
              <a:rPr lang="ru-RU" sz="1050" b="1" dirty="0">
                <a:solidFill>
                  <a:srgbClr val="00B050"/>
                </a:solidFill>
                <a:latin typeface="Times New Roman" panose="02020603050405020304" pitchFamily="18" charset="0"/>
                <a:cs typeface="Times New Roman" panose="02020603050405020304" pitchFamily="18" charset="0"/>
              </a:rPr>
              <a:t>О. Н. Прудников</a:t>
            </a:r>
            <a:r>
              <a:rPr lang="ru-RU" sz="1050" dirty="0">
                <a:latin typeface="Times New Roman" panose="02020603050405020304" pitchFamily="18" charset="0"/>
                <a:cs typeface="Times New Roman" panose="02020603050405020304" pitchFamily="18" charset="0"/>
              </a:rPr>
              <a:t>, и др. Квантовая теория лазерного охлаждения: статическое описание динамики процесса// ЖЭТФ т.150, с. 5 (2016). </a:t>
            </a:r>
          </a:p>
          <a:p>
            <a:pPr marL="342900" marR="88900" indent="-342900" algn="just" fontAlgn="base">
              <a:buFont typeface="+mj-lt"/>
              <a:buAutoNum type="arabicPeriod"/>
              <a:tabLst>
                <a:tab pos="270510" algn="l"/>
              </a:tabLst>
            </a:pPr>
            <a:r>
              <a:rPr lang="en-US" sz="1050" b="1" dirty="0">
                <a:solidFill>
                  <a:srgbClr val="00B050"/>
                </a:solidFill>
                <a:latin typeface="Times New Roman" panose="02020603050405020304" pitchFamily="18" charset="0"/>
                <a:cs typeface="Times New Roman" panose="02020603050405020304" pitchFamily="18" charset="0"/>
              </a:rPr>
              <a:t>O. 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et. al. Essentially nonequilibrium steady state of atoms in an optical field // JETP Letters, v.102, 576 (2015) </a:t>
            </a:r>
            <a:endParaRPr lang="ru-RU" sz="1050" dirty="0">
              <a:latin typeface="Times New Roman" panose="02020603050405020304" pitchFamily="18" charset="0"/>
              <a:cs typeface="Times New Roman" panose="02020603050405020304" pitchFamily="18" charset="0"/>
            </a:endParaRPr>
          </a:p>
          <a:p>
            <a:pPr marL="342900" marR="88900" indent="-342900" algn="just" fontAlgn="base">
              <a:buFont typeface="+mj-lt"/>
              <a:buAutoNum type="arabicPeriod"/>
              <a:tabLst>
                <a:tab pos="270510" algn="l"/>
              </a:tabLst>
            </a:pPr>
            <a:r>
              <a:rPr lang="en-US" sz="1050" b="1" dirty="0">
                <a:solidFill>
                  <a:srgbClr val="00B050"/>
                </a:solidFill>
                <a:latin typeface="Times New Roman" panose="02020603050405020304" pitchFamily="18" charset="0"/>
                <a:cs typeface="Times New Roman" panose="02020603050405020304" pitchFamily="18" charset="0"/>
              </a:rPr>
              <a:t>O. 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et. al. Quantum treatment of two-stage sub-Doppler laser cooling of magnesium atoms // Phys. Rev. A, v.92, 063413 (2015)</a:t>
            </a:r>
            <a:endParaRPr lang="ru-RU" sz="1050" dirty="0">
              <a:latin typeface="Times New Roman" panose="02020603050405020304" pitchFamily="18" charset="0"/>
              <a:cs typeface="Times New Roman" panose="02020603050405020304" pitchFamily="18" charset="0"/>
            </a:endParaRPr>
          </a:p>
          <a:p>
            <a:pPr marL="342900" marR="88900" indent="-342900" algn="just" fontAlgn="base">
              <a:buFont typeface="+mj-lt"/>
              <a:buAutoNum type="arabicPeriod"/>
              <a:tabLst>
                <a:tab pos="270510" algn="l"/>
              </a:tabLst>
            </a:pPr>
            <a:r>
              <a:rPr lang="ru-RU" sz="1050" b="1" dirty="0">
                <a:solidFill>
                  <a:srgbClr val="00B050"/>
                </a:solidFill>
                <a:latin typeface="Times New Roman" panose="02020603050405020304" pitchFamily="18" charset="0"/>
                <a:cs typeface="Times New Roman" panose="02020603050405020304" pitchFamily="18" charset="0"/>
              </a:rPr>
              <a:t>О.Н. Прудников</a:t>
            </a:r>
            <a:r>
              <a:rPr lang="ru-RU" sz="1050" dirty="0">
                <a:latin typeface="Times New Roman" panose="02020603050405020304" pitchFamily="18" charset="0"/>
                <a:cs typeface="Times New Roman" panose="02020603050405020304" pitchFamily="18" charset="0"/>
              </a:rPr>
              <a:t>, и др. Трехмерная теория магнитооптической ловушки // ЖЭТФ т. 147, с. 678-686 (2015)</a:t>
            </a:r>
          </a:p>
          <a:p>
            <a:pPr marL="342900" marR="88900" indent="-342900" algn="just" fontAlgn="base">
              <a:buFont typeface="+mj-lt"/>
              <a:buAutoNum type="arabicPeriod"/>
              <a:tabLst>
                <a:tab pos="270510" algn="l"/>
              </a:tabLst>
            </a:pPr>
            <a:r>
              <a:rPr lang="ru-RU" sz="1050" b="1" dirty="0">
                <a:solidFill>
                  <a:srgbClr val="00B050"/>
                </a:solidFill>
                <a:latin typeface="Times New Roman" panose="02020603050405020304" pitchFamily="18" charset="0"/>
                <a:cs typeface="Times New Roman" panose="02020603050405020304" pitchFamily="18" charset="0"/>
              </a:rPr>
              <a:t>О.Н. Прудников</a:t>
            </a:r>
            <a:r>
              <a:rPr lang="ru-RU" sz="1050" dirty="0">
                <a:latin typeface="Times New Roman" panose="02020603050405020304" pitchFamily="18" charset="0"/>
                <a:cs typeface="Times New Roman" panose="02020603050405020304" pitchFamily="18" charset="0"/>
              </a:rPr>
              <a:t>, и др. Кинетика атомов в двухчастотном поле, ЖЭТФ, Т. 144, С. 262-272 (2013).</a:t>
            </a:r>
          </a:p>
          <a:p>
            <a:pPr marL="342900" marR="88900" indent="-342900" algn="just" fontAlgn="base">
              <a:buFont typeface="+mj-lt"/>
              <a:buAutoNum type="arabicPeriod"/>
              <a:tabLst>
                <a:tab pos="270510" algn="l"/>
              </a:tabLst>
            </a:pPr>
            <a:r>
              <a:rPr lang="ru-RU" sz="1050" b="1" dirty="0">
                <a:solidFill>
                  <a:srgbClr val="00B050"/>
                </a:solidFill>
                <a:latin typeface="Times New Roman" panose="02020603050405020304" pitchFamily="18" charset="0"/>
                <a:cs typeface="Times New Roman" panose="02020603050405020304" pitchFamily="18" charset="0"/>
              </a:rPr>
              <a:t>О.Н. Прудников</a:t>
            </a:r>
            <a:r>
              <a:rPr lang="ru-RU" sz="1050" dirty="0">
                <a:latin typeface="Times New Roman" panose="02020603050405020304" pitchFamily="18" charset="0"/>
                <a:cs typeface="Times New Roman" panose="02020603050405020304" pitchFamily="18" charset="0"/>
              </a:rPr>
              <a:t>, и др. "Стационарное состояние ансамбля атомов малой плотности в монохроматическом поле с учетом эффектов отдачи", ЖЭТФ, т.139, 1074 (2011) </a:t>
            </a:r>
          </a:p>
          <a:p>
            <a:pPr marL="342900" marR="88900" indent="-342900" algn="just" fontAlgn="base">
              <a:buFont typeface="+mj-lt"/>
              <a:buAutoNum type="arabicPeriod"/>
              <a:tabLst>
                <a:tab pos="270510" algn="l"/>
              </a:tabLst>
            </a:pPr>
            <a:r>
              <a:rPr lang="en-US" sz="1050" b="1" dirty="0">
                <a:solidFill>
                  <a:srgbClr val="00B050"/>
                </a:solidFill>
                <a:latin typeface="Times New Roman" panose="02020603050405020304" pitchFamily="18" charset="0"/>
                <a:cs typeface="Times New Roman" panose="02020603050405020304" pitchFamily="18" charset="0"/>
              </a:rPr>
              <a:t>O. 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et. al. "Magneto-optical force in a resonant field of elliptically polarized light waves", Phys. Rev. A v.77, 033420 (2008) </a:t>
            </a:r>
            <a:endParaRPr lang="ru-RU" sz="1050" dirty="0">
              <a:latin typeface="Times New Roman" panose="02020603050405020304" pitchFamily="18" charset="0"/>
              <a:cs typeface="Times New Roman" panose="02020603050405020304" pitchFamily="18" charset="0"/>
            </a:endParaRPr>
          </a:p>
          <a:p>
            <a:pPr marL="342900" marR="88900" indent="-342900" algn="just" fontAlgn="base">
              <a:buFont typeface="+mj-lt"/>
              <a:buAutoNum type="arabicPeriod"/>
              <a:tabLst>
                <a:tab pos="270510" algn="l"/>
              </a:tabLst>
            </a:pPr>
            <a:r>
              <a:rPr lang="ru-RU" sz="1050" b="1" dirty="0">
                <a:solidFill>
                  <a:srgbClr val="00B050"/>
                </a:solidFill>
                <a:latin typeface="Times New Roman" panose="02020603050405020304" pitchFamily="18" charset="0"/>
                <a:cs typeface="Times New Roman" panose="02020603050405020304" pitchFamily="18" charset="0"/>
              </a:rPr>
              <a:t>О.Н. Прудников</a:t>
            </a:r>
            <a:r>
              <a:rPr lang="ru-RU" sz="1050" dirty="0">
                <a:latin typeface="Times New Roman" panose="02020603050405020304" pitchFamily="18" charset="0"/>
                <a:cs typeface="Times New Roman" panose="02020603050405020304" pitchFamily="18" charset="0"/>
              </a:rPr>
              <a:t>, и др. "Магнитооптическая сила в резонансном поле, образованном волнами с эллиптической поляризацией" ЖЭТФ т. 133, 963 (2008) </a:t>
            </a:r>
          </a:p>
          <a:p>
            <a:pPr marL="342900" marR="88900" indent="-342900" algn="just" fontAlgn="base">
              <a:buFont typeface="+mj-lt"/>
              <a:buAutoNum type="arabicPeriod"/>
              <a:tabLst>
                <a:tab pos="270510" algn="l"/>
              </a:tabLst>
            </a:pPr>
            <a:r>
              <a:rPr lang="en-US" sz="1050" b="1" dirty="0">
                <a:solidFill>
                  <a:srgbClr val="00B050"/>
                </a:solidFill>
                <a:latin typeface="Times New Roman" panose="02020603050405020304" pitchFamily="18" charset="0"/>
                <a:cs typeface="Times New Roman" panose="02020603050405020304" pitchFamily="18" charset="0"/>
              </a:rPr>
              <a:t>O.N.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et al. “Dissipative Light Mask Generated by a Nonuniformly Polarized Field for Atomic Lithography”, JETP v. 104, p839, (2007) </a:t>
            </a:r>
            <a:endParaRPr lang="ru-RU" sz="1050" dirty="0">
              <a:latin typeface="Times New Roman" panose="02020603050405020304" pitchFamily="18" charset="0"/>
              <a:cs typeface="Times New Roman" panose="02020603050405020304" pitchFamily="18" charset="0"/>
            </a:endParaRPr>
          </a:p>
          <a:p>
            <a:pPr marL="342900" marR="88900" indent="-342900" algn="just" fontAlgn="base">
              <a:buFont typeface="+mj-lt"/>
              <a:buAutoNum type="arabicPeriod"/>
              <a:tabLst>
                <a:tab pos="270510" algn="l"/>
              </a:tabLst>
            </a:pPr>
            <a:r>
              <a:rPr lang="en-US" sz="1050" b="1" dirty="0">
                <a:solidFill>
                  <a:srgbClr val="00B050"/>
                </a:solidFill>
                <a:latin typeface="Times New Roman" panose="02020603050405020304" pitchFamily="18" charset="0"/>
                <a:cs typeface="Times New Roman" panose="02020603050405020304" pitchFamily="18" charset="0"/>
              </a:rPr>
              <a:t>O.N.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et. al. Polarization-gradient laser cooling as a way to create strongly localized structures for atom lithography, Phys. Rev. A 75, 023413 (2007). </a:t>
            </a:r>
            <a:endParaRPr lang="ru-RU" sz="1050" dirty="0">
              <a:latin typeface="Times New Roman" panose="02020603050405020304" pitchFamily="18" charset="0"/>
              <a:cs typeface="Times New Roman" panose="02020603050405020304" pitchFamily="18" charset="0"/>
            </a:endParaRPr>
          </a:p>
          <a:p>
            <a:pPr marL="342900" marR="88900" indent="-342900" algn="just" fontAlgn="base">
              <a:buFont typeface="+mj-lt"/>
              <a:buAutoNum type="arabicPeriod"/>
              <a:tabLst>
                <a:tab pos="270510" algn="l"/>
              </a:tabLst>
            </a:pPr>
            <a:r>
              <a:rPr lang="en-US" sz="1050" dirty="0">
                <a:latin typeface="Times New Roman" panose="02020603050405020304" pitchFamily="18" charset="0"/>
                <a:cs typeface="Times New Roman" panose="02020603050405020304" pitchFamily="18" charset="0"/>
              </a:rPr>
              <a:t>A.V. </a:t>
            </a:r>
            <a:r>
              <a:rPr lang="en-US" sz="1050" dirty="0" err="1">
                <a:latin typeface="Times New Roman" panose="02020603050405020304" pitchFamily="18" charset="0"/>
                <a:cs typeface="Times New Roman" panose="02020603050405020304" pitchFamily="18" charset="0"/>
              </a:rPr>
              <a:t>Bezverbnyi</a:t>
            </a:r>
            <a:r>
              <a:rPr lang="en-US" sz="1050" dirty="0">
                <a:latin typeface="Times New Roman" panose="02020603050405020304" pitchFamily="18" charset="0"/>
                <a:cs typeface="Times New Roman" panose="02020603050405020304" pitchFamily="18" charset="0"/>
              </a:rPr>
              <a:t>, </a:t>
            </a:r>
            <a:r>
              <a:rPr lang="en-US" sz="1050" b="1" dirty="0">
                <a:solidFill>
                  <a:srgbClr val="00B050"/>
                </a:solidFill>
                <a:latin typeface="Times New Roman" panose="02020603050405020304" pitchFamily="18" charset="0"/>
                <a:cs typeface="Times New Roman" panose="02020603050405020304" pitchFamily="18" charset="0"/>
              </a:rPr>
              <a:t>O.N.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et. al. Steady-state light-induced forces for atom lithography, Phys. Rev. A v. 72, 023404, (2005) </a:t>
            </a:r>
            <a:endParaRPr lang="ru-RU" sz="1050" dirty="0">
              <a:latin typeface="Times New Roman" panose="02020603050405020304" pitchFamily="18" charset="0"/>
              <a:cs typeface="Times New Roman" panose="02020603050405020304" pitchFamily="18" charset="0"/>
            </a:endParaRPr>
          </a:p>
          <a:p>
            <a:pPr marL="342900" marR="88900" indent="-342900" algn="just" fontAlgn="base">
              <a:buFont typeface="+mj-lt"/>
              <a:buAutoNum type="arabicPeriod"/>
              <a:tabLst>
                <a:tab pos="270510" algn="l"/>
              </a:tabLst>
            </a:pPr>
            <a:r>
              <a:rPr lang="en-US" sz="1050" b="1" dirty="0">
                <a:solidFill>
                  <a:srgbClr val="00B050"/>
                </a:solidFill>
                <a:latin typeface="Times New Roman" panose="02020603050405020304" pitchFamily="18" charset="0"/>
                <a:cs typeface="Times New Roman" panose="02020603050405020304" pitchFamily="18" charset="0"/>
              </a:rPr>
              <a:t>O.N.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 </a:t>
            </a:r>
            <a:r>
              <a:rPr lang="en-US" sz="1050" dirty="0" err="1">
                <a:latin typeface="Times New Roman" panose="02020603050405020304" pitchFamily="18" charset="0"/>
                <a:cs typeface="Times New Roman" panose="02020603050405020304" pitchFamily="18" charset="0"/>
              </a:rPr>
              <a:t>Arimondo</a:t>
            </a:r>
            <a:r>
              <a:rPr lang="en-US" sz="1050" dirty="0">
                <a:latin typeface="Times New Roman" panose="02020603050405020304" pitchFamily="18" charset="0"/>
                <a:cs typeface="Times New Roman" panose="02020603050405020304" pitchFamily="18" charset="0"/>
              </a:rPr>
              <a:t>, </a:t>
            </a:r>
            <a:r>
              <a:rPr lang="en-US" sz="1050" dirty="0" err="1">
                <a:latin typeface="Times New Roman" panose="02020603050405020304" pitchFamily="18" charset="0"/>
                <a:cs typeface="Times New Roman" panose="02020603050405020304" pitchFamily="18" charset="0"/>
              </a:rPr>
              <a:t>Quasiclassical</a:t>
            </a:r>
            <a:r>
              <a:rPr lang="en-US" sz="1050" dirty="0">
                <a:latin typeface="Times New Roman" panose="02020603050405020304" pitchFamily="18" charset="0"/>
                <a:cs typeface="Times New Roman" panose="02020603050405020304" pitchFamily="18" charset="0"/>
              </a:rPr>
              <a:t> laser cooling in an intense standing wave, Journal of Optics B: Quantum and Semiclassical Optics v.6, p.336, (2004) </a:t>
            </a:r>
            <a:endParaRPr lang="ru-RU" sz="1050" dirty="0">
              <a:latin typeface="Times New Roman" panose="02020603050405020304" pitchFamily="18" charset="0"/>
              <a:cs typeface="Times New Roman" panose="02020603050405020304" pitchFamily="18" charset="0"/>
            </a:endParaRPr>
          </a:p>
          <a:p>
            <a:pPr marL="342900" marR="88900" indent="-342900" algn="just" fontAlgn="base">
              <a:buFont typeface="+mj-lt"/>
              <a:buAutoNum type="arabicPeriod"/>
              <a:tabLst>
                <a:tab pos="270510" algn="l"/>
              </a:tabLst>
            </a:pPr>
            <a:r>
              <a:rPr lang="en-US" sz="1050" b="1" dirty="0">
                <a:solidFill>
                  <a:srgbClr val="00B050"/>
                </a:solidFill>
                <a:latin typeface="Times New Roman" panose="02020603050405020304" pitchFamily="18" charset="0"/>
                <a:cs typeface="Times New Roman" panose="02020603050405020304" pitchFamily="18" charset="0"/>
              </a:rPr>
              <a:t>O.N.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et al. Kinetics of atoms in the field produced by elliptically polarized waves, JETP vol.98, pp. 438-454, (2004) </a:t>
            </a:r>
            <a:endParaRPr lang="ru-RU" sz="1050" dirty="0">
              <a:latin typeface="Times New Roman" panose="02020603050405020304" pitchFamily="18" charset="0"/>
              <a:cs typeface="Times New Roman" panose="02020603050405020304" pitchFamily="18" charset="0"/>
            </a:endParaRPr>
          </a:p>
          <a:p>
            <a:pPr marL="342900" marR="88900" indent="-342900" algn="just" fontAlgn="base">
              <a:buFont typeface="+mj-lt"/>
              <a:buAutoNum type="arabicPeriod"/>
              <a:tabLst>
                <a:tab pos="270510" algn="l"/>
              </a:tabLst>
            </a:pPr>
            <a:r>
              <a:rPr lang="en-US" sz="1050" dirty="0">
                <a:latin typeface="Times New Roman" panose="02020603050405020304" pitchFamily="18" charset="0"/>
                <a:cs typeface="Times New Roman" panose="02020603050405020304" pitchFamily="18" charset="0"/>
              </a:rPr>
              <a:t>A.V. </a:t>
            </a:r>
            <a:r>
              <a:rPr lang="en-US" sz="1050" dirty="0" err="1">
                <a:latin typeface="Times New Roman" panose="02020603050405020304" pitchFamily="18" charset="0"/>
                <a:cs typeface="Times New Roman" panose="02020603050405020304" pitchFamily="18" charset="0"/>
              </a:rPr>
              <a:t>Bezverbnyi</a:t>
            </a:r>
            <a:r>
              <a:rPr lang="en-US" sz="1050" dirty="0">
                <a:latin typeface="Times New Roman" panose="02020603050405020304" pitchFamily="18" charset="0"/>
                <a:cs typeface="Times New Roman" panose="02020603050405020304" pitchFamily="18" charset="0"/>
              </a:rPr>
              <a:t>, </a:t>
            </a:r>
            <a:r>
              <a:rPr lang="en-US" sz="1050" b="1" dirty="0">
                <a:solidFill>
                  <a:srgbClr val="00B050"/>
                </a:solidFill>
                <a:latin typeface="Times New Roman" panose="02020603050405020304" pitchFamily="18" charset="0"/>
                <a:cs typeface="Times New Roman" panose="02020603050405020304" pitchFamily="18" charset="0"/>
              </a:rPr>
              <a:t>O.N.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et. al. The light pressure force and the friction and diffusion coefficients for atoms in a resonant nonuniformly polarized laser field JETP v.96, pp. 383-401 (2003) </a:t>
            </a:r>
            <a:endParaRPr lang="ru-RU" sz="1050" dirty="0">
              <a:latin typeface="Times New Roman" panose="02020603050405020304" pitchFamily="18" charset="0"/>
              <a:cs typeface="Times New Roman" panose="02020603050405020304" pitchFamily="18" charset="0"/>
            </a:endParaRPr>
          </a:p>
          <a:p>
            <a:pPr marL="342900" marR="88900" indent="-342900" algn="just" fontAlgn="base">
              <a:buFont typeface="+mj-lt"/>
              <a:buAutoNum type="arabicPeriod"/>
              <a:tabLst>
                <a:tab pos="270510" algn="l"/>
              </a:tabLst>
            </a:pPr>
            <a:r>
              <a:rPr lang="en-US" sz="1050" b="1" dirty="0">
                <a:solidFill>
                  <a:srgbClr val="00B050"/>
                </a:solidFill>
                <a:latin typeface="Times New Roman" panose="02020603050405020304" pitchFamily="18" charset="0"/>
                <a:cs typeface="Times New Roman" panose="02020603050405020304" pitchFamily="18" charset="0"/>
              </a:rPr>
              <a:t>O.N.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 </a:t>
            </a:r>
            <a:r>
              <a:rPr lang="en-US" sz="1050" dirty="0" err="1">
                <a:latin typeface="Times New Roman" panose="02020603050405020304" pitchFamily="18" charset="0"/>
                <a:cs typeface="Times New Roman" panose="02020603050405020304" pitchFamily="18" charset="0"/>
              </a:rPr>
              <a:t>Arimondo</a:t>
            </a:r>
            <a:r>
              <a:rPr lang="en-US" sz="1050" dirty="0">
                <a:latin typeface="Times New Roman" panose="02020603050405020304" pitchFamily="18" charset="0"/>
                <a:cs typeface="Times New Roman" panose="02020603050405020304" pitchFamily="18" charset="0"/>
              </a:rPr>
              <a:t>, Sub-doppler laser cooling on combined optical transitions Journal of the Optical Society of America B v.20, p. 909 (2003) </a:t>
            </a:r>
            <a:endParaRPr lang="ru-RU" sz="1050" dirty="0">
              <a:latin typeface="Times New Roman" panose="02020603050405020304" pitchFamily="18" charset="0"/>
              <a:cs typeface="Times New Roman" panose="02020603050405020304" pitchFamily="18" charset="0"/>
            </a:endParaRPr>
          </a:p>
          <a:p>
            <a:pPr marL="342900" marR="88900" indent="-342900" algn="just" fontAlgn="base">
              <a:buFont typeface="+mj-lt"/>
              <a:buAutoNum type="arabicPeriod"/>
              <a:tabLst>
                <a:tab pos="270510" algn="l"/>
              </a:tabLst>
            </a:pPr>
            <a:r>
              <a:rPr lang="en-US" sz="1050" b="1" dirty="0">
                <a:solidFill>
                  <a:srgbClr val="00B050"/>
                </a:solidFill>
                <a:latin typeface="Times New Roman" panose="02020603050405020304" pitchFamily="18" charset="0"/>
                <a:cs typeface="Times New Roman" panose="02020603050405020304" pitchFamily="18" charset="0"/>
              </a:rPr>
              <a:t>O.N.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et. al. Rectification of the dipole force in a monochromatic field created by elliptically polarized waves, JETP v.93, p.63 (2001) </a:t>
            </a:r>
            <a:endParaRPr lang="ru-RU" sz="1050" dirty="0">
              <a:latin typeface="Times New Roman" panose="02020603050405020304" pitchFamily="18" charset="0"/>
              <a:cs typeface="Times New Roman" panose="02020603050405020304" pitchFamily="18" charset="0"/>
            </a:endParaRPr>
          </a:p>
          <a:p>
            <a:pPr marL="342900" marR="88900" indent="-342900" algn="just" fontAlgn="base">
              <a:buFont typeface="+mj-lt"/>
              <a:buAutoNum type="arabicPeriod"/>
              <a:tabLst>
                <a:tab pos="270510" algn="l"/>
              </a:tabLst>
            </a:pPr>
            <a:r>
              <a:rPr lang="en-US" sz="1050" b="1" dirty="0">
                <a:solidFill>
                  <a:srgbClr val="00B050"/>
                </a:solidFill>
                <a:latin typeface="Times New Roman" panose="02020603050405020304" pitchFamily="18" charset="0"/>
                <a:cs typeface="Times New Roman" panose="02020603050405020304" pitchFamily="18" charset="0"/>
              </a:rPr>
              <a:t>O.N. </a:t>
            </a:r>
            <a:r>
              <a:rPr lang="en-US" sz="1050" b="1" dirty="0" err="1">
                <a:solidFill>
                  <a:srgbClr val="00B050"/>
                </a:solidFill>
                <a:latin typeface="Times New Roman" panose="02020603050405020304" pitchFamily="18" charset="0"/>
                <a:cs typeface="Times New Roman" panose="02020603050405020304" pitchFamily="18" charset="0"/>
              </a:rPr>
              <a:t>Prudnikov</a:t>
            </a:r>
            <a:r>
              <a:rPr lang="en-US" sz="1050" dirty="0">
                <a:latin typeface="Times New Roman" panose="02020603050405020304" pitchFamily="18" charset="0"/>
                <a:cs typeface="Times New Roman" panose="02020603050405020304" pitchFamily="18" charset="0"/>
              </a:rPr>
              <a:t>, et. al. New friction force due to spontaneous light pressure, JETP Letters vol.70, pp.443-9 (1999)</a:t>
            </a:r>
            <a:endParaRPr lang="ru-RU"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0732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D6F9A4-6F79-4D60-930D-AF1AAFC2F767}"/>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89E5D5AC-BA25-448A-A661-59DA81E7A77A}"/>
              </a:ext>
            </a:extLst>
          </p:cNvPr>
          <p:cNvSpPr>
            <a:spLocks noGrp="1"/>
          </p:cNvSpPr>
          <p:nvPr>
            <p:ph idx="1"/>
          </p:nvPr>
        </p:nvSpPr>
        <p:spPr/>
        <p:txBody>
          <a:bodyPr/>
          <a:lstStyle/>
          <a:p>
            <a:endParaRPr lang="ru-RU"/>
          </a:p>
        </p:txBody>
      </p:sp>
    </p:spTree>
    <p:extLst>
      <p:ext uri="{BB962C8B-B14F-4D97-AF65-F5344CB8AC3E}">
        <p14:creationId xmlns:p14="http://schemas.microsoft.com/office/powerpoint/2010/main" val="4260319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807127-4833-4481-92FF-1ADE2E47016E}"/>
              </a:ext>
            </a:extLst>
          </p:cNvPr>
          <p:cNvSpPr>
            <a:spLocks noGrp="1"/>
          </p:cNvSpPr>
          <p:nvPr>
            <p:ph type="title"/>
          </p:nvPr>
        </p:nvSpPr>
        <p:spPr>
          <a:xfrm>
            <a:off x="321609" y="85189"/>
            <a:ext cx="8229600" cy="634082"/>
          </a:xfrm>
        </p:spPr>
        <p:txBody>
          <a:bodyPr>
            <a:normAutofit fontScale="90000"/>
          </a:bodyPr>
          <a:lstStyle/>
          <a:p>
            <a:r>
              <a:rPr lang="ru-RU" dirty="0">
                <a:solidFill>
                  <a:schemeClr val="accent6">
                    <a:lumMod val="75000"/>
                  </a:schemeClr>
                </a:solidFill>
              </a:rPr>
              <a:t>Работы в ИЛФ СО РАН</a:t>
            </a:r>
          </a:p>
        </p:txBody>
      </p:sp>
      <p:sp>
        <p:nvSpPr>
          <p:cNvPr id="4" name="TextBox 3">
            <a:extLst>
              <a:ext uri="{FF2B5EF4-FFF2-40B4-BE49-F238E27FC236}">
                <a16:creationId xmlns:a16="http://schemas.microsoft.com/office/drawing/2014/main" id="{91387116-EA17-4088-85CD-11A734CE5AFF}"/>
              </a:ext>
            </a:extLst>
          </p:cNvPr>
          <p:cNvSpPr txBox="1"/>
          <p:nvPr/>
        </p:nvSpPr>
        <p:spPr>
          <a:xfrm>
            <a:off x="191933" y="803239"/>
            <a:ext cx="2468368" cy="369332"/>
          </a:xfrm>
          <a:prstGeom prst="rect">
            <a:avLst/>
          </a:prstGeom>
          <a:noFill/>
        </p:spPr>
        <p:txBody>
          <a:bodyPr wrap="none" rtlCol="0">
            <a:spAutoFit/>
          </a:bodyPr>
          <a:lstStyle/>
          <a:p>
            <a:r>
              <a:rPr lang="ru-RU" b="1" dirty="0">
                <a:solidFill>
                  <a:srgbClr val="00602B"/>
                </a:solidFill>
              </a:rPr>
              <a:t>Стандарты частоты</a:t>
            </a:r>
          </a:p>
        </p:txBody>
      </p:sp>
      <p:sp>
        <p:nvSpPr>
          <p:cNvPr id="5" name="TextBox 4">
            <a:extLst>
              <a:ext uri="{FF2B5EF4-FFF2-40B4-BE49-F238E27FC236}">
                <a16:creationId xmlns:a16="http://schemas.microsoft.com/office/drawing/2014/main" id="{0AF0E342-3243-4ECF-9DC4-CF21422896EB}"/>
              </a:ext>
            </a:extLst>
          </p:cNvPr>
          <p:cNvSpPr txBox="1"/>
          <p:nvPr/>
        </p:nvSpPr>
        <p:spPr>
          <a:xfrm>
            <a:off x="290347" y="3939039"/>
            <a:ext cx="4414735" cy="369332"/>
          </a:xfrm>
          <a:prstGeom prst="rect">
            <a:avLst/>
          </a:prstGeom>
          <a:noFill/>
        </p:spPr>
        <p:txBody>
          <a:bodyPr wrap="none" rtlCol="0">
            <a:spAutoFit/>
          </a:bodyPr>
          <a:lstStyle/>
          <a:p>
            <a:r>
              <a:rPr lang="ru-RU" b="1" dirty="0">
                <a:solidFill>
                  <a:srgbClr val="00602B"/>
                </a:solidFill>
              </a:rPr>
              <a:t>Атомный интерферометр-гравиметр</a:t>
            </a:r>
          </a:p>
        </p:txBody>
      </p:sp>
      <p:sp>
        <p:nvSpPr>
          <p:cNvPr id="6" name="TextBox 5">
            <a:extLst>
              <a:ext uri="{FF2B5EF4-FFF2-40B4-BE49-F238E27FC236}">
                <a16:creationId xmlns:a16="http://schemas.microsoft.com/office/drawing/2014/main" id="{CE553699-3B89-46BC-BB17-25D6DDA44087}"/>
              </a:ext>
            </a:extLst>
          </p:cNvPr>
          <p:cNvSpPr txBox="1"/>
          <p:nvPr/>
        </p:nvSpPr>
        <p:spPr>
          <a:xfrm>
            <a:off x="290347" y="5588555"/>
            <a:ext cx="3034549" cy="369332"/>
          </a:xfrm>
          <a:prstGeom prst="rect">
            <a:avLst/>
          </a:prstGeom>
          <a:noFill/>
        </p:spPr>
        <p:txBody>
          <a:bodyPr wrap="none" rtlCol="0">
            <a:spAutoFit/>
          </a:bodyPr>
          <a:lstStyle/>
          <a:p>
            <a:r>
              <a:rPr lang="ru-RU" b="1" dirty="0">
                <a:solidFill>
                  <a:srgbClr val="00602B"/>
                </a:solidFill>
              </a:rPr>
              <a:t>Атомные магнитометры </a:t>
            </a:r>
          </a:p>
        </p:txBody>
      </p:sp>
      <p:pic>
        <p:nvPicPr>
          <p:cNvPr id="21" name="Рисунок 20">
            <a:extLst>
              <a:ext uri="{FF2B5EF4-FFF2-40B4-BE49-F238E27FC236}">
                <a16:creationId xmlns:a16="http://schemas.microsoft.com/office/drawing/2014/main" id="{6DA8B9ED-0A55-457C-B1AD-FBD646041A5D}"/>
              </a:ext>
            </a:extLst>
          </p:cNvPr>
          <p:cNvPicPr>
            <a:picLocks noChangeAspect="1"/>
          </p:cNvPicPr>
          <p:nvPr/>
        </p:nvPicPr>
        <p:blipFill>
          <a:blip r:embed="rId2"/>
          <a:stretch>
            <a:fillRect/>
          </a:stretch>
        </p:blipFill>
        <p:spPr>
          <a:xfrm>
            <a:off x="2882547" y="2024780"/>
            <a:ext cx="2576690" cy="1622820"/>
          </a:xfrm>
          <a:prstGeom prst="rect">
            <a:avLst/>
          </a:prstGeom>
        </p:spPr>
      </p:pic>
      <p:pic>
        <p:nvPicPr>
          <p:cNvPr id="22" name="Picture 85" descr="Picture 004.jpg">
            <a:extLst>
              <a:ext uri="{FF2B5EF4-FFF2-40B4-BE49-F238E27FC236}">
                <a16:creationId xmlns:a16="http://schemas.microsoft.com/office/drawing/2014/main" id="{B24170CF-0477-4FC8-901F-72354B7F4562}"/>
              </a:ext>
            </a:extLst>
          </p:cNvPr>
          <p:cNvPicPr>
            <a:picLocks noChangeAspect="1"/>
          </p:cNvPicPr>
          <p:nvPr/>
        </p:nvPicPr>
        <p:blipFill>
          <a:blip r:embed="rId3" cstate="print"/>
          <a:srcRect/>
          <a:stretch>
            <a:fillRect/>
          </a:stretch>
        </p:blipFill>
        <p:spPr bwMode="auto">
          <a:xfrm>
            <a:off x="728088" y="2274244"/>
            <a:ext cx="1749257" cy="1298661"/>
          </a:xfrm>
          <a:prstGeom prst="rect">
            <a:avLst/>
          </a:prstGeom>
          <a:noFill/>
          <a:ln w="9525">
            <a:noFill/>
            <a:miter lim="800000"/>
            <a:headEnd/>
            <a:tailEnd/>
          </a:ln>
        </p:spPr>
      </p:pic>
      <p:sp>
        <p:nvSpPr>
          <p:cNvPr id="23" name="Прямоугольник 22">
            <a:extLst>
              <a:ext uri="{FF2B5EF4-FFF2-40B4-BE49-F238E27FC236}">
                <a16:creationId xmlns:a16="http://schemas.microsoft.com/office/drawing/2014/main" id="{A3E7743A-30F7-45BC-9149-E74D78B2EB8A}"/>
              </a:ext>
            </a:extLst>
          </p:cNvPr>
          <p:cNvSpPr/>
          <p:nvPr/>
        </p:nvSpPr>
        <p:spPr>
          <a:xfrm>
            <a:off x="603449" y="1123170"/>
            <a:ext cx="6485892" cy="954107"/>
          </a:xfrm>
          <a:prstGeom prst="rect">
            <a:avLst/>
          </a:prstGeom>
        </p:spPr>
        <p:txBody>
          <a:bodyPr wrap="square">
            <a:spAutoFit/>
          </a:bodyPr>
          <a:lstStyle/>
          <a:p>
            <a:pPr marL="285750" lvl="0" indent="-285750">
              <a:buFont typeface="Arial" panose="020B0604020202020204" pitchFamily="34" charset="0"/>
              <a:buChar char="•"/>
              <a:defRPr/>
            </a:pPr>
            <a:r>
              <a:rPr lang="ru-RU" sz="1400" kern="0" dirty="0">
                <a:solidFill>
                  <a:schemeClr val="tx2"/>
                </a:solidFill>
                <a:latin typeface="+mn-lt"/>
                <a:cs typeface="Times New Roman" pitchFamily="18" charset="0"/>
              </a:rPr>
              <a:t>Транспортируемый </a:t>
            </a:r>
            <a:r>
              <a:rPr lang="en-US" sz="1400" kern="0" dirty="0" err="1">
                <a:solidFill>
                  <a:schemeClr val="tx2"/>
                </a:solidFill>
                <a:latin typeface="+mn-lt"/>
                <a:cs typeface="Times New Roman" pitchFamily="18" charset="0"/>
              </a:rPr>
              <a:t>Yb:YAG</a:t>
            </a:r>
            <a:r>
              <a:rPr lang="en-US" sz="1400" kern="0" dirty="0">
                <a:solidFill>
                  <a:schemeClr val="tx2"/>
                </a:solidFill>
                <a:latin typeface="+mn-lt"/>
                <a:cs typeface="Times New Roman" pitchFamily="18" charset="0"/>
              </a:rPr>
              <a:t>/I2</a:t>
            </a:r>
            <a:r>
              <a:rPr lang="ru-RU" sz="1400" baseline="-25000" dirty="0">
                <a:latin typeface="+mn-lt"/>
                <a:cs typeface="Times New Roman" pitchFamily="18" charset="0"/>
              </a:rPr>
              <a:t> </a:t>
            </a:r>
            <a:r>
              <a:rPr lang="ru-RU" sz="1400" kern="0" dirty="0">
                <a:solidFill>
                  <a:schemeClr val="tx2"/>
                </a:solidFill>
                <a:latin typeface="+mn-lt"/>
                <a:cs typeface="Times New Roman" pitchFamily="18" charset="0"/>
              </a:rPr>
              <a:t>оптический стандарт   </a:t>
            </a:r>
            <a:r>
              <a:rPr lang="ru-RU" sz="1400" kern="0" dirty="0">
                <a:solidFill>
                  <a:schemeClr val="tx2"/>
                </a:solidFill>
                <a:latin typeface="+mn-lt"/>
                <a:cs typeface="Times New Roman" pitchFamily="18" charset="0"/>
                <a:sym typeface="Symbol" panose="05050102010706020507" pitchFamily="18" charset="2"/>
              </a:rPr>
              <a:t></a:t>
            </a:r>
            <a:r>
              <a:rPr lang="en-US" sz="1400" kern="0" dirty="0">
                <a:solidFill>
                  <a:schemeClr val="tx2"/>
                </a:solidFill>
                <a:latin typeface="+mn-lt"/>
                <a:cs typeface="Times New Roman" pitchFamily="18" charset="0"/>
                <a:sym typeface="Symbol" panose="05050102010706020507" pitchFamily="18" charset="2"/>
              </a:rPr>
              <a:t>/</a:t>
            </a:r>
            <a:r>
              <a:rPr lang="ru-RU" sz="1400" kern="0" dirty="0">
                <a:solidFill>
                  <a:schemeClr val="tx2"/>
                </a:solidFill>
                <a:latin typeface="+mn-lt"/>
                <a:cs typeface="Times New Roman" pitchFamily="18" charset="0"/>
                <a:sym typeface="Symbol" panose="05050102010706020507" pitchFamily="18" charset="2"/>
              </a:rPr>
              <a:t></a:t>
            </a:r>
            <a:r>
              <a:rPr lang="en-US" sz="1400" kern="0" dirty="0">
                <a:solidFill>
                  <a:schemeClr val="tx2"/>
                </a:solidFill>
                <a:latin typeface="+mn-lt"/>
                <a:cs typeface="Times New Roman" pitchFamily="18" charset="0"/>
                <a:sym typeface="Symbol" panose="05050102010706020507" pitchFamily="18" charset="2"/>
              </a:rPr>
              <a:t> ~ 10</a:t>
            </a:r>
            <a:r>
              <a:rPr lang="en-US" sz="1400" kern="0" baseline="30000" dirty="0">
                <a:solidFill>
                  <a:schemeClr val="tx2"/>
                </a:solidFill>
                <a:latin typeface="+mn-lt"/>
                <a:cs typeface="Times New Roman" pitchFamily="18" charset="0"/>
                <a:sym typeface="Symbol" panose="05050102010706020507" pitchFamily="18" charset="2"/>
              </a:rPr>
              <a:t>-15</a:t>
            </a:r>
          </a:p>
          <a:p>
            <a:pPr marL="285750" indent="-285750">
              <a:buFont typeface="Arial" panose="020B0604020202020204" pitchFamily="34" charset="0"/>
              <a:buChar char="•"/>
              <a:defRPr/>
            </a:pPr>
            <a:r>
              <a:rPr lang="ru-RU" sz="1400" kern="0" dirty="0">
                <a:solidFill>
                  <a:schemeClr val="tx2"/>
                </a:solidFill>
                <a:latin typeface="+mn-lt"/>
                <a:cs typeface="Times New Roman" pitchFamily="18" charset="0"/>
              </a:rPr>
              <a:t>Миниатюрный КПН стандарт </a:t>
            </a:r>
            <a:r>
              <a:rPr lang="ru-RU" sz="1400" kern="0" dirty="0">
                <a:solidFill>
                  <a:schemeClr val="tx2"/>
                </a:solidFill>
                <a:cs typeface="Times New Roman" pitchFamily="18" charset="0"/>
                <a:sym typeface="Symbol" panose="05050102010706020507" pitchFamily="18" charset="2"/>
              </a:rPr>
              <a:t></a:t>
            </a:r>
            <a:r>
              <a:rPr lang="en-US" sz="1400" kern="0" dirty="0">
                <a:solidFill>
                  <a:schemeClr val="tx2"/>
                </a:solidFill>
                <a:cs typeface="Times New Roman" pitchFamily="18" charset="0"/>
                <a:sym typeface="Symbol" panose="05050102010706020507" pitchFamily="18" charset="2"/>
              </a:rPr>
              <a:t>/</a:t>
            </a:r>
            <a:r>
              <a:rPr lang="ru-RU" sz="1400" kern="0" dirty="0">
                <a:solidFill>
                  <a:schemeClr val="tx2"/>
                </a:solidFill>
                <a:cs typeface="Times New Roman" pitchFamily="18" charset="0"/>
                <a:sym typeface="Symbol" panose="05050102010706020507" pitchFamily="18" charset="2"/>
              </a:rPr>
              <a:t></a:t>
            </a:r>
            <a:r>
              <a:rPr lang="en-US" sz="1400" kern="0" dirty="0">
                <a:solidFill>
                  <a:schemeClr val="tx2"/>
                </a:solidFill>
                <a:cs typeface="Times New Roman" pitchFamily="18" charset="0"/>
                <a:sym typeface="Symbol" panose="05050102010706020507" pitchFamily="18" charset="2"/>
              </a:rPr>
              <a:t> ~ 10</a:t>
            </a:r>
            <a:r>
              <a:rPr lang="en-US" sz="1400" kern="0" baseline="30000" dirty="0">
                <a:solidFill>
                  <a:schemeClr val="tx2"/>
                </a:solidFill>
                <a:cs typeface="Times New Roman" pitchFamily="18" charset="0"/>
                <a:sym typeface="Symbol" panose="05050102010706020507" pitchFamily="18" charset="2"/>
              </a:rPr>
              <a:t>-1</a:t>
            </a:r>
            <a:r>
              <a:rPr lang="ru-RU" sz="1400" kern="0" baseline="30000" dirty="0">
                <a:solidFill>
                  <a:schemeClr val="tx2"/>
                </a:solidFill>
                <a:cs typeface="Times New Roman" pitchFamily="18" charset="0"/>
                <a:sym typeface="Symbol" panose="05050102010706020507" pitchFamily="18" charset="2"/>
              </a:rPr>
              <a:t>2</a:t>
            </a:r>
            <a:r>
              <a:rPr lang="en-US" sz="1400" kern="0" dirty="0">
                <a:solidFill>
                  <a:schemeClr val="tx2"/>
                </a:solidFill>
                <a:cs typeface="Times New Roman" pitchFamily="18" charset="0"/>
                <a:sym typeface="Symbol" panose="05050102010706020507" pitchFamily="18" charset="2"/>
              </a:rPr>
              <a:t> </a:t>
            </a:r>
            <a:r>
              <a:rPr lang="ru-RU" sz="1400" kern="0" dirty="0">
                <a:solidFill>
                  <a:schemeClr val="tx2"/>
                </a:solidFill>
                <a:cs typeface="Times New Roman" pitchFamily="18" charset="0"/>
                <a:sym typeface="Symbol" panose="05050102010706020507" pitchFamily="18" charset="2"/>
              </a:rPr>
              <a:t>-</a:t>
            </a:r>
            <a:r>
              <a:rPr lang="en-US" sz="1400" kern="0" dirty="0">
                <a:solidFill>
                  <a:schemeClr val="tx2"/>
                </a:solidFill>
                <a:cs typeface="Times New Roman" pitchFamily="18" charset="0"/>
                <a:sym typeface="Symbol" panose="05050102010706020507" pitchFamily="18" charset="2"/>
              </a:rPr>
              <a:t>10</a:t>
            </a:r>
            <a:r>
              <a:rPr lang="en-US" sz="1400" kern="0" baseline="30000" dirty="0">
                <a:solidFill>
                  <a:schemeClr val="tx2"/>
                </a:solidFill>
                <a:cs typeface="Times New Roman" pitchFamily="18" charset="0"/>
                <a:sym typeface="Symbol" panose="05050102010706020507" pitchFamily="18" charset="2"/>
              </a:rPr>
              <a:t>-1</a:t>
            </a:r>
            <a:r>
              <a:rPr lang="ru-RU" sz="1400" kern="0" baseline="30000" dirty="0">
                <a:solidFill>
                  <a:schemeClr val="tx2"/>
                </a:solidFill>
                <a:cs typeface="Times New Roman" pitchFamily="18" charset="0"/>
                <a:sym typeface="Symbol" panose="05050102010706020507" pitchFamily="18" charset="2"/>
              </a:rPr>
              <a:t>3</a:t>
            </a:r>
            <a:endParaRPr lang="ru-RU" sz="1400" kern="0" dirty="0">
              <a:solidFill>
                <a:schemeClr val="tx2"/>
              </a:solidFill>
              <a:latin typeface="+mn-lt"/>
              <a:cs typeface="Times New Roman" pitchFamily="18" charset="0"/>
            </a:endParaRPr>
          </a:p>
          <a:p>
            <a:pPr marL="285750" indent="-285750">
              <a:buFont typeface="Arial" panose="020B0604020202020204" pitchFamily="34" charset="0"/>
              <a:buChar char="•"/>
              <a:defRPr/>
            </a:pPr>
            <a:r>
              <a:rPr lang="ru-RU" sz="1400" dirty="0">
                <a:solidFill>
                  <a:schemeClr val="accent6">
                    <a:lumMod val="50000"/>
                  </a:schemeClr>
                </a:solidFill>
                <a:latin typeface="+mn-lt"/>
              </a:rPr>
              <a:t>На основе холодных ионов  </a:t>
            </a:r>
            <a:r>
              <a:rPr lang="en-US" sz="1400" baseline="30000" dirty="0">
                <a:solidFill>
                  <a:schemeClr val="accent6">
                    <a:lumMod val="50000"/>
                  </a:schemeClr>
                </a:solidFill>
                <a:latin typeface="+mn-lt"/>
              </a:rPr>
              <a:t>171</a:t>
            </a:r>
            <a:r>
              <a:rPr lang="en-US" sz="1400" dirty="0">
                <a:solidFill>
                  <a:schemeClr val="accent6">
                    <a:lumMod val="50000"/>
                  </a:schemeClr>
                </a:solidFill>
                <a:latin typeface="+mn-lt"/>
              </a:rPr>
              <a:t>Yb</a:t>
            </a:r>
            <a:r>
              <a:rPr lang="en-US" sz="1400" baseline="30000" dirty="0">
                <a:solidFill>
                  <a:schemeClr val="accent6">
                    <a:lumMod val="50000"/>
                  </a:schemeClr>
                </a:solidFill>
                <a:latin typeface="+mn-lt"/>
              </a:rPr>
              <a:t>+</a:t>
            </a:r>
            <a:r>
              <a:rPr lang="en-US" sz="1400" dirty="0">
                <a:solidFill>
                  <a:schemeClr val="accent6">
                    <a:lumMod val="50000"/>
                  </a:schemeClr>
                </a:solidFill>
                <a:latin typeface="+mn-lt"/>
              </a:rPr>
              <a:t> </a:t>
            </a:r>
            <a:r>
              <a:rPr lang="ru-RU" sz="1400" dirty="0">
                <a:solidFill>
                  <a:schemeClr val="accent6">
                    <a:lumMod val="50000"/>
                  </a:schemeClr>
                </a:solidFill>
                <a:latin typeface="+mn-lt"/>
              </a:rPr>
              <a:t>   </a:t>
            </a:r>
            <a:r>
              <a:rPr lang="ru-RU" sz="1400" kern="0" dirty="0">
                <a:solidFill>
                  <a:schemeClr val="tx2"/>
                </a:solidFill>
                <a:cs typeface="Times New Roman" pitchFamily="18" charset="0"/>
                <a:sym typeface="Symbol" panose="05050102010706020507" pitchFamily="18" charset="2"/>
              </a:rPr>
              <a:t></a:t>
            </a:r>
            <a:r>
              <a:rPr lang="en-US" sz="1400" kern="0" dirty="0">
                <a:solidFill>
                  <a:schemeClr val="tx2"/>
                </a:solidFill>
                <a:cs typeface="Times New Roman" pitchFamily="18" charset="0"/>
                <a:sym typeface="Symbol" panose="05050102010706020507" pitchFamily="18" charset="2"/>
              </a:rPr>
              <a:t>/</a:t>
            </a:r>
            <a:r>
              <a:rPr lang="ru-RU" sz="1400" kern="0" dirty="0">
                <a:solidFill>
                  <a:schemeClr val="tx2"/>
                </a:solidFill>
                <a:cs typeface="Times New Roman" pitchFamily="18" charset="0"/>
                <a:sym typeface="Symbol" panose="05050102010706020507" pitchFamily="18" charset="2"/>
              </a:rPr>
              <a:t></a:t>
            </a:r>
            <a:r>
              <a:rPr lang="en-US" sz="1400" kern="0" dirty="0">
                <a:solidFill>
                  <a:schemeClr val="tx2"/>
                </a:solidFill>
                <a:cs typeface="Times New Roman" pitchFamily="18" charset="0"/>
                <a:sym typeface="Symbol" panose="05050102010706020507" pitchFamily="18" charset="2"/>
              </a:rPr>
              <a:t> ~ 10</a:t>
            </a:r>
            <a:r>
              <a:rPr lang="en-US" sz="1400" kern="0" baseline="30000" dirty="0">
                <a:solidFill>
                  <a:schemeClr val="tx2"/>
                </a:solidFill>
                <a:cs typeface="Times New Roman" pitchFamily="18" charset="0"/>
                <a:sym typeface="Symbol" panose="05050102010706020507" pitchFamily="18" charset="2"/>
              </a:rPr>
              <a:t>-1</a:t>
            </a:r>
            <a:r>
              <a:rPr lang="ru-RU" sz="1400" kern="0" baseline="30000" dirty="0">
                <a:solidFill>
                  <a:schemeClr val="tx2"/>
                </a:solidFill>
                <a:cs typeface="Times New Roman" pitchFamily="18" charset="0"/>
                <a:sym typeface="Symbol" panose="05050102010706020507" pitchFamily="18" charset="2"/>
              </a:rPr>
              <a:t>6 </a:t>
            </a:r>
            <a:r>
              <a:rPr lang="ru-RU" sz="1400" kern="0" dirty="0">
                <a:solidFill>
                  <a:schemeClr val="tx2"/>
                </a:solidFill>
                <a:cs typeface="Times New Roman" pitchFamily="18" charset="0"/>
                <a:sym typeface="Symbol" panose="05050102010706020507" pitchFamily="18" charset="2"/>
              </a:rPr>
              <a:t>- </a:t>
            </a:r>
            <a:r>
              <a:rPr lang="en-US" sz="1400" kern="0" dirty="0">
                <a:solidFill>
                  <a:schemeClr val="tx2"/>
                </a:solidFill>
                <a:cs typeface="Times New Roman" pitchFamily="18" charset="0"/>
                <a:sym typeface="Symbol" panose="05050102010706020507" pitchFamily="18" charset="2"/>
              </a:rPr>
              <a:t>10</a:t>
            </a:r>
            <a:r>
              <a:rPr lang="en-US" sz="1400" kern="0" baseline="30000" dirty="0">
                <a:solidFill>
                  <a:schemeClr val="tx2"/>
                </a:solidFill>
                <a:cs typeface="Times New Roman" pitchFamily="18" charset="0"/>
                <a:sym typeface="Symbol" panose="05050102010706020507" pitchFamily="18" charset="2"/>
              </a:rPr>
              <a:t>-1</a:t>
            </a:r>
            <a:r>
              <a:rPr lang="ru-RU" sz="1400" kern="0" baseline="30000" dirty="0">
                <a:solidFill>
                  <a:schemeClr val="tx2"/>
                </a:solidFill>
                <a:cs typeface="Times New Roman" pitchFamily="18" charset="0"/>
                <a:sym typeface="Symbol" panose="05050102010706020507" pitchFamily="18" charset="2"/>
              </a:rPr>
              <a:t>8</a:t>
            </a:r>
            <a:endParaRPr lang="ru-RU" sz="1400" dirty="0">
              <a:solidFill>
                <a:schemeClr val="accent6">
                  <a:lumMod val="50000"/>
                </a:schemeClr>
              </a:solidFill>
              <a:latin typeface="+mn-lt"/>
            </a:endParaRPr>
          </a:p>
          <a:p>
            <a:pPr marL="285750" indent="-285750">
              <a:buFont typeface="Arial" panose="020B0604020202020204" pitchFamily="34" charset="0"/>
              <a:buChar char="•"/>
              <a:defRPr/>
            </a:pPr>
            <a:r>
              <a:rPr lang="ru-RU" sz="1400" kern="0" dirty="0">
                <a:solidFill>
                  <a:schemeClr val="tx2"/>
                </a:solidFill>
                <a:latin typeface="+mn-lt"/>
                <a:cs typeface="Times New Roman" pitchFamily="18" charset="0"/>
              </a:rPr>
              <a:t>На основе атомов </a:t>
            </a:r>
            <a:r>
              <a:rPr lang="en-US" sz="1400" kern="0" dirty="0">
                <a:solidFill>
                  <a:schemeClr val="tx2"/>
                </a:solidFill>
                <a:latin typeface="+mn-lt"/>
                <a:cs typeface="Times New Roman" pitchFamily="18" charset="0"/>
              </a:rPr>
              <a:t>Mg </a:t>
            </a:r>
            <a:r>
              <a:rPr lang="ru-RU" sz="1400" kern="0" dirty="0">
                <a:solidFill>
                  <a:schemeClr val="tx2"/>
                </a:solidFill>
                <a:latin typeface="+mn-lt"/>
                <a:cs typeface="Times New Roman" pitchFamily="18" charset="0"/>
              </a:rPr>
              <a:t>     </a:t>
            </a:r>
            <a:r>
              <a:rPr lang="ru-RU" sz="1400" kern="0" dirty="0">
                <a:solidFill>
                  <a:schemeClr val="tx2"/>
                </a:solidFill>
                <a:cs typeface="Times New Roman" pitchFamily="18" charset="0"/>
                <a:sym typeface="Symbol" panose="05050102010706020507" pitchFamily="18" charset="2"/>
              </a:rPr>
              <a:t></a:t>
            </a:r>
            <a:r>
              <a:rPr lang="en-US" sz="1400" kern="0" dirty="0">
                <a:solidFill>
                  <a:schemeClr val="tx2"/>
                </a:solidFill>
                <a:cs typeface="Times New Roman" pitchFamily="18" charset="0"/>
                <a:sym typeface="Symbol" panose="05050102010706020507" pitchFamily="18" charset="2"/>
              </a:rPr>
              <a:t>/</a:t>
            </a:r>
            <a:r>
              <a:rPr lang="ru-RU" sz="1400" kern="0" dirty="0">
                <a:solidFill>
                  <a:schemeClr val="tx2"/>
                </a:solidFill>
                <a:cs typeface="Times New Roman" pitchFamily="18" charset="0"/>
                <a:sym typeface="Symbol" panose="05050102010706020507" pitchFamily="18" charset="2"/>
              </a:rPr>
              <a:t></a:t>
            </a:r>
            <a:r>
              <a:rPr lang="en-US" sz="1400" kern="0" dirty="0">
                <a:solidFill>
                  <a:schemeClr val="tx2"/>
                </a:solidFill>
                <a:cs typeface="Times New Roman" pitchFamily="18" charset="0"/>
                <a:sym typeface="Symbol" panose="05050102010706020507" pitchFamily="18" charset="2"/>
              </a:rPr>
              <a:t> ~ 10</a:t>
            </a:r>
            <a:r>
              <a:rPr lang="en-US" sz="1400" kern="0" baseline="30000" dirty="0">
                <a:solidFill>
                  <a:schemeClr val="tx2"/>
                </a:solidFill>
                <a:cs typeface="Times New Roman" pitchFamily="18" charset="0"/>
                <a:sym typeface="Symbol" panose="05050102010706020507" pitchFamily="18" charset="2"/>
              </a:rPr>
              <a:t>-1</a:t>
            </a:r>
            <a:r>
              <a:rPr lang="ru-RU" sz="1400" kern="0" baseline="30000" dirty="0">
                <a:solidFill>
                  <a:schemeClr val="tx2"/>
                </a:solidFill>
                <a:cs typeface="Times New Roman" pitchFamily="18" charset="0"/>
                <a:sym typeface="Symbol" panose="05050102010706020507" pitchFamily="18" charset="2"/>
              </a:rPr>
              <a:t>6 </a:t>
            </a:r>
            <a:r>
              <a:rPr lang="ru-RU" sz="1400" kern="0" dirty="0">
                <a:solidFill>
                  <a:schemeClr val="tx2"/>
                </a:solidFill>
                <a:cs typeface="Times New Roman" pitchFamily="18" charset="0"/>
                <a:sym typeface="Symbol" panose="05050102010706020507" pitchFamily="18" charset="2"/>
              </a:rPr>
              <a:t>- </a:t>
            </a:r>
            <a:r>
              <a:rPr lang="en-US" sz="1400" kern="0" dirty="0">
                <a:solidFill>
                  <a:schemeClr val="tx2"/>
                </a:solidFill>
                <a:cs typeface="Times New Roman" pitchFamily="18" charset="0"/>
                <a:sym typeface="Symbol" panose="05050102010706020507" pitchFamily="18" charset="2"/>
              </a:rPr>
              <a:t>10</a:t>
            </a:r>
            <a:r>
              <a:rPr lang="en-US" sz="1400" kern="0" baseline="30000" dirty="0">
                <a:solidFill>
                  <a:schemeClr val="tx2"/>
                </a:solidFill>
                <a:cs typeface="Times New Roman" pitchFamily="18" charset="0"/>
                <a:sym typeface="Symbol" panose="05050102010706020507" pitchFamily="18" charset="2"/>
              </a:rPr>
              <a:t>-1</a:t>
            </a:r>
            <a:r>
              <a:rPr lang="ru-RU" sz="1400" kern="0" baseline="30000" dirty="0">
                <a:solidFill>
                  <a:schemeClr val="tx2"/>
                </a:solidFill>
                <a:cs typeface="Times New Roman" pitchFamily="18" charset="0"/>
                <a:sym typeface="Symbol" panose="05050102010706020507" pitchFamily="18" charset="2"/>
              </a:rPr>
              <a:t>8</a:t>
            </a:r>
            <a:endParaRPr lang="ru-RU" sz="1400" dirty="0">
              <a:solidFill>
                <a:schemeClr val="accent6">
                  <a:lumMod val="50000"/>
                </a:schemeClr>
              </a:solidFill>
            </a:endParaRPr>
          </a:p>
        </p:txBody>
      </p:sp>
      <p:sp>
        <p:nvSpPr>
          <p:cNvPr id="24" name="TextBox 23">
            <a:extLst>
              <a:ext uri="{FF2B5EF4-FFF2-40B4-BE49-F238E27FC236}">
                <a16:creationId xmlns:a16="http://schemas.microsoft.com/office/drawing/2014/main" id="{0EDE695C-71BB-4A6D-A7A9-D653102BE2A0}"/>
              </a:ext>
            </a:extLst>
          </p:cNvPr>
          <p:cNvSpPr txBox="1"/>
          <p:nvPr/>
        </p:nvSpPr>
        <p:spPr>
          <a:xfrm>
            <a:off x="599354" y="3572905"/>
            <a:ext cx="1716752" cy="338554"/>
          </a:xfrm>
          <a:prstGeom prst="rect">
            <a:avLst/>
          </a:prstGeom>
          <a:noFill/>
        </p:spPr>
        <p:txBody>
          <a:bodyPr wrap="none" rtlCol="0">
            <a:spAutoFit/>
          </a:bodyPr>
          <a:lstStyle/>
          <a:p>
            <a:r>
              <a:rPr lang="en-US" sz="1600" baseline="30000" dirty="0">
                <a:solidFill>
                  <a:schemeClr val="accent6">
                    <a:lumMod val="50000"/>
                  </a:schemeClr>
                </a:solidFill>
              </a:rPr>
              <a:t>171</a:t>
            </a:r>
            <a:r>
              <a:rPr lang="en-US" sz="1600" dirty="0">
                <a:solidFill>
                  <a:schemeClr val="accent6">
                    <a:lumMod val="50000"/>
                  </a:schemeClr>
                </a:solidFill>
              </a:rPr>
              <a:t>Yb</a:t>
            </a:r>
            <a:r>
              <a:rPr lang="en-US" sz="1600" baseline="30000" dirty="0">
                <a:solidFill>
                  <a:schemeClr val="accent6">
                    <a:lumMod val="50000"/>
                  </a:schemeClr>
                </a:solidFill>
              </a:rPr>
              <a:t>+</a:t>
            </a:r>
            <a:r>
              <a:rPr lang="en-US" sz="1600" dirty="0">
                <a:solidFill>
                  <a:schemeClr val="accent6">
                    <a:lumMod val="50000"/>
                  </a:schemeClr>
                </a:solidFill>
              </a:rPr>
              <a:t>  </a:t>
            </a:r>
            <a:r>
              <a:rPr lang="ru-RU" sz="1600" dirty="0">
                <a:solidFill>
                  <a:schemeClr val="accent6">
                    <a:lumMod val="50000"/>
                  </a:schemeClr>
                </a:solidFill>
              </a:rPr>
              <a:t>стандарт</a:t>
            </a:r>
          </a:p>
        </p:txBody>
      </p:sp>
      <p:sp>
        <p:nvSpPr>
          <p:cNvPr id="25" name="Прямоугольник 24">
            <a:extLst>
              <a:ext uri="{FF2B5EF4-FFF2-40B4-BE49-F238E27FC236}">
                <a16:creationId xmlns:a16="http://schemas.microsoft.com/office/drawing/2014/main" id="{5826EFB4-77B0-4B07-AC57-10BFE27B267B}"/>
              </a:ext>
            </a:extLst>
          </p:cNvPr>
          <p:cNvSpPr/>
          <p:nvPr/>
        </p:nvSpPr>
        <p:spPr>
          <a:xfrm>
            <a:off x="3131840" y="3604621"/>
            <a:ext cx="2265364" cy="276999"/>
          </a:xfrm>
          <a:prstGeom prst="rect">
            <a:avLst/>
          </a:prstGeom>
        </p:spPr>
        <p:txBody>
          <a:bodyPr wrap="none">
            <a:spAutoFit/>
          </a:bodyPr>
          <a:lstStyle/>
          <a:p>
            <a:r>
              <a:rPr lang="ru-RU" sz="1200" kern="0" dirty="0">
                <a:solidFill>
                  <a:schemeClr val="tx2"/>
                </a:solidFill>
                <a:latin typeface="Times New Roman" pitchFamily="18" charset="0"/>
                <a:cs typeface="Times New Roman" pitchFamily="18" charset="0"/>
              </a:rPr>
              <a:t>Транспортируемый </a:t>
            </a:r>
            <a:r>
              <a:rPr lang="en-US" sz="1200" kern="0" dirty="0" err="1">
                <a:solidFill>
                  <a:schemeClr val="tx2"/>
                </a:solidFill>
                <a:latin typeface="Times New Roman" pitchFamily="18" charset="0"/>
                <a:cs typeface="Times New Roman" pitchFamily="18" charset="0"/>
              </a:rPr>
              <a:t>Yb:YAG</a:t>
            </a:r>
            <a:r>
              <a:rPr lang="en-US" sz="1200" kern="0" dirty="0">
                <a:solidFill>
                  <a:schemeClr val="tx2"/>
                </a:solidFill>
                <a:latin typeface="Times New Roman" pitchFamily="18" charset="0"/>
                <a:cs typeface="Times New Roman" pitchFamily="18" charset="0"/>
              </a:rPr>
              <a:t>/I2</a:t>
            </a:r>
            <a:r>
              <a:rPr lang="ru-RU" sz="1200" baseline="-25000" dirty="0">
                <a:latin typeface="Times New Roman" pitchFamily="18" charset="0"/>
                <a:cs typeface="Times New Roman" pitchFamily="18" charset="0"/>
              </a:rPr>
              <a:t> </a:t>
            </a:r>
            <a:endParaRPr lang="ru-RU" sz="1200" dirty="0"/>
          </a:p>
        </p:txBody>
      </p:sp>
      <p:pic>
        <p:nvPicPr>
          <p:cNvPr id="26" name="Рисунок 25">
            <a:extLst>
              <a:ext uri="{FF2B5EF4-FFF2-40B4-BE49-F238E27FC236}">
                <a16:creationId xmlns:a16="http://schemas.microsoft.com/office/drawing/2014/main" id="{19D82A22-9753-49DD-9927-34E9EB01A1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782" r="10052" b="5532"/>
          <a:stretch/>
        </p:blipFill>
        <p:spPr>
          <a:xfrm>
            <a:off x="4376754" y="4414172"/>
            <a:ext cx="1307478" cy="1249038"/>
          </a:xfrm>
          <a:prstGeom prst="rect">
            <a:avLst/>
          </a:prstGeom>
          <a:ln>
            <a:solidFill>
              <a:schemeClr val="tx1"/>
            </a:solidFill>
          </a:ln>
        </p:spPr>
      </p:pic>
      <p:pic>
        <p:nvPicPr>
          <p:cNvPr id="27" name="Рисунок 26">
            <a:extLst>
              <a:ext uri="{FF2B5EF4-FFF2-40B4-BE49-F238E27FC236}">
                <a16:creationId xmlns:a16="http://schemas.microsoft.com/office/drawing/2014/main" id="{FAA03AD0-2DB5-410E-B3EC-8AA0087F1F81}"/>
              </a:ext>
            </a:extLst>
          </p:cNvPr>
          <p:cNvPicPr>
            <a:picLocks noChangeAspect="1"/>
          </p:cNvPicPr>
          <p:nvPr/>
        </p:nvPicPr>
        <p:blipFill rotWithShape="1">
          <a:blip r:embed="rId5"/>
          <a:srcRect l="18036" r="12522"/>
          <a:stretch/>
        </p:blipFill>
        <p:spPr>
          <a:xfrm>
            <a:off x="1457730" y="4492368"/>
            <a:ext cx="2222665" cy="1144982"/>
          </a:xfrm>
          <a:prstGeom prst="rect">
            <a:avLst/>
          </a:prstGeom>
        </p:spPr>
      </p:pic>
      <p:pic>
        <p:nvPicPr>
          <p:cNvPr id="28" name="Объект 3" descr="C:\Users\KapustaDN\PycharmProjects\quantum_sensors_lab\gravity measurements\T = 1 ms\fig_signal_vs_chirp_rate.png">
            <a:extLst>
              <a:ext uri="{FF2B5EF4-FFF2-40B4-BE49-F238E27FC236}">
                <a16:creationId xmlns:a16="http://schemas.microsoft.com/office/drawing/2014/main" id="{FA7281DB-C7F4-41AD-906C-55CE6407072B}"/>
              </a:ext>
            </a:extLst>
          </p:cNvPr>
          <p:cNvPicPr>
            <a:picLocks noGrp="1"/>
          </p:cNvPicPr>
          <p:nvPr>
            <p:ph idx="1"/>
          </p:nvPr>
        </p:nvPicPr>
        <p:blipFill rotWithShape="1">
          <a:blip r:embed="rId6" cstate="print">
            <a:extLst>
              <a:ext uri="{28A0092B-C50C-407E-A947-70E740481C1C}">
                <a14:useLocalDpi xmlns:a14="http://schemas.microsoft.com/office/drawing/2010/main" val="0"/>
              </a:ext>
            </a:extLst>
          </a:blip>
          <a:srcRect l="7626" t="9685" r="8475" b="3390"/>
          <a:stretch/>
        </p:blipFill>
        <p:spPr bwMode="auto">
          <a:xfrm>
            <a:off x="6069765" y="4414172"/>
            <a:ext cx="2393892" cy="1267517"/>
          </a:xfrm>
          <a:prstGeom prst="rect">
            <a:avLst/>
          </a:prstGeom>
          <a:noFill/>
          <a:ln>
            <a:solidFill>
              <a:schemeClr val="tx1"/>
            </a:solidFill>
          </a:ln>
          <a:extLst>
            <a:ext uri="{53640926-AAD7-44D8-BBD7-CCE9431645EC}">
              <a14:shadowObscured xmlns:a14="http://schemas.microsoft.com/office/drawing/2010/main"/>
            </a:ext>
          </a:extLst>
        </p:spPr>
      </p:pic>
      <p:pic>
        <p:nvPicPr>
          <p:cNvPr id="29" name="Рисунок 28">
            <a:extLst>
              <a:ext uri="{FF2B5EF4-FFF2-40B4-BE49-F238E27FC236}">
                <a16:creationId xmlns:a16="http://schemas.microsoft.com/office/drawing/2014/main" id="{4F9EDB1E-707A-46F9-BD78-764B3D9AB716}"/>
              </a:ext>
            </a:extLst>
          </p:cNvPr>
          <p:cNvPicPr>
            <a:picLocks noChangeAspect="1"/>
          </p:cNvPicPr>
          <p:nvPr/>
        </p:nvPicPr>
        <p:blipFill>
          <a:blip r:embed="rId7"/>
          <a:stretch>
            <a:fillRect/>
          </a:stretch>
        </p:blipFill>
        <p:spPr>
          <a:xfrm>
            <a:off x="5790173" y="2059245"/>
            <a:ext cx="1299168" cy="1254606"/>
          </a:xfrm>
          <a:prstGeom prst="rect">
            <a:avLst/>
          </a:prstGeom>
        </p:spPr>
      </p:pic>
      <p:sp>
        <p:nvSpPr>
          <p:cNvPr id="30" name="Прямоугольник 29">
            <a:extLst>
              <a:ext uri="{FF2B5EF4-FFF2-40B4-BE49-F238E27FC236}">
                <a16:creationId xmlns:a16="http://schemas.microsoft.com/office/drawing/2014/main" id="{3C467498-1631-4F2E-8F3C-FCB8CBA0D6BD}"/>
              </a:ext>
            </a:extLst>
          </p:cNvPr>
          <p:cNvSpPr/>
          <p:nvPr/>
        </p:nvSpPr>
        <p:spPr>
          <a:xfrm>
            <a:off x="5738595" y="3174818"/>
            <a:ext cx="1595309" cy="369332"/>
          </a:xfrm>
          <a:prstGeom prst="rect">
            <a:avLst/>
          </a:prstGeom>
        </p:spPr>
        <p:txBody>
          <a:bodyPr wrap="none">
            <a:spAutoFit/>
          </a:bodyPr>
          <a:lstStyle/>
          <a:p>
            <a:pPr>
              <a:defRPr/>
            </a:pPr>
            <a:r>
              <a:rPr lang="ru-RU" kern="0" dirty="0">
                <a:solidFill>
                  <a:schemeClr val="tx2"/>
                </a:solidFill>
                <a:latin typeface="Times New Roman" pitchFamily="18" charset="0"/>
                <a:cs typeface="Times New Roman" pitchFamily="18" charset="0"/>
              </a:rPr>
              <a:t>КПН стандарт</a:t>
            </a:r>
          </a:p>
        </p:txBody>
      </p:sp>
      <p:pic>
        <p:nvPicPr>
          <p:cNvPr id="31" name="Рисунок 30" descr="Cell.png">
            <a:extLst>
              <a:ext uri="{FF2B5EF4-FFF2-40B4-BE49-F238E27FC236}">
                <a16:creationId xmlns:a16="http://schemas.microsoft.com/office/drawing/2014/main" id="{553AA1A7-F15D-47C4-A14D-43DE0B5E54E4}"/>
              </a:ext>
            </a:extLst>
          </p:cNvPr>
          <p:cNvPicPr>
            <a:picLocks noChangeAspect="1"/>
          </p:cNvPicPr>
          <p:nvPr/>
        </p:nvPicPr>
        <p:blipFill>
          <a:blip r:embed="rId8" cstate="print"/>
          <a:stretch>
            <a:fillRect/>
          </a:stretch>
        </p:blipFill>
        <p:spPr>
          <a:xfrm>
            <a:off x="1248078" y="5958506"/>
            <a:ext cx="709276" cy="770139"/>
          </a:xfrm>
          <a:prstGeom prst="rect">
            <a:avLst/>
          </a:prstGeom>
        </p:spPr>
      </p:pic>
      <p:pic>
        <p:nvPicPr>
          <p:cNvPr id="32" name="Рисунок 31" descr="Magnetometer_Render_Iso.JPG">
            <a:extLst>
              <a:ext uri="{FF2B5EF4-FFF2-40B4-BE49-F238E27FC236}">
                <a16:creationId xmlns:a16="http://schemas.microsoft.com/office/drawing/2014/main" id="{A7667D64-0854-4A79-B591-6D5E8D89FCEC}"/>
              </a:ext>
            </a:extLst>
          </p:cNvPr>
          <p:cNvPicPr>
            <a:picLocks noChangeAspect="1"/>
          </p:cNvPicPr>
          <p:nvPr/>
        </p:nvPicPr>
        <p:blipFill>
          <a:blip r:embed="rId9" cstate="print"/>
          <a:stretch>
            <a:fillRect/>
          </a:stretch>
        </p:blipFill>
        <p:spPr>
          <a:xfrm>
            <a:off x="2173874" y="5966820"/>
            <a:ext cx="1862369" cy="764970"/>
          </a:xfrm>
          <a:prstGeom prst="rect">
            <a:avLst/>
          </a:prstGeom>
        </p:spPr>
      </p:pic>
      <p:sp>
        <p:nvSpPr>
          <p:cNvPr id="33" name="TextBox 32">
            <a:extLst>
              <a:ext uri="{FF2B5EF4-FFF2-40B4-BE49-F238E27FC236}">
                <a16:creationId xmlns:a16="http://schemas.microsoft.com/office/drawing/2014/main" id="{BCCF1140-0EFE-4E9C-88A6-21800FEDD4CF}"/>
              </a:ext>
            </a:extLst>
          </p:cNvPr>
          <p:cNvSpPr txBox="1"/>
          <p:nvPr/>
        </p:nvSpPr>
        <p:spPr>
          <a:xfrm>
            <a:off x="4163169" y="6359313"/>
            <a:ext cx="1862369" cy="369332"/>
          </a:xfrm>
          <a:prstGeom prst="rect">
            <a:avLst/>
          </a:prstGeom>
          <a:noFill/>
        </p:spPr>
        <p:txBody>
          <a:bodyPr wrap="none" rtlCol="0">
            <a:spAutoFit/>
          </a:bodyPr>
          <a:lstStyle/>
          <a:p>
            <a:r>
              <a:rPr lang="ru-RU" dirty="0"/>
              <a:t>Д.В. Бражников</a:t>
            </a:r>
          </a:p>
        </p:txBody>
      </p:sp>
    </p:spTree>
    <p:extLst>
      <p:ext uri="{BB962C8B-B14F-4D97-AF65-F5344CB8AC3E}">
        <p14:creationId xmlns:p14="http://schemas.microsoft.com/office/powerpoint/2010/main" val="1378195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724CB7-4314-4E2B-9E8D-320DA583B319}"/>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0A641150-470E-493F-A19B-B98C37AF8FDC}"/>
              </a:ext>
            </a:extLst>
          </p:cNvPr>
          <p:cNvPicPr>
            <a:picLocks noGrp="1" noChangeAspect="1"/>
          </p:cNvPicPr>
          <p:nvPr>
            <p:ph idx="1"/>
          </p:nvPr>
        </p:nvPicPr>
        <p:blipFill>
          <a:blip r:embed="rId2"/>
          <a:stretch>
            <a:fillRect/>
          </a:stretch>
        </p:blipFill>
        <p:spPr>
          <a:xfrm>
            <a:off x="1403648" y="1916832"/>
            <a:ext cx="5832648" cy="4326978"/>
          </a:xfrm>
          <a:prstGeom prst="rect">
            <a:avLst/>
          </a:prstGeom>
        </p:spPr>
      </p:pic>
    </p:spTree>
    <p:extLst>
      <p:ext uri="{BB962C8B-B14F-4D97-AF65-F5344CB8AC3E}">
        <p14:creationId xmlns:p14="http://schemas.microsoft.com/office/powerpoint/2010/main" val="3951738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D281406A-3D15-40B5-B974-53AF8310B958}"/>
              </a:ext>
            </a:extLst>
          </p:cNvPr>
          <p:cNvGrpSpPr/>
          <p:nvPr/>
        </p:nvGrpSpPr>
        <p:grpSpPr>
          <a:xfrm>
            <a:off x="755576" y="980728"/>
            <a:ext cx="8064896" cy="5513258"/>
            <a:chOff x="4355976" y="1072808"/>
            <a:chExt cx="4641722" cy="3353018"/>
          </a:xfrm>
        </p:grpSpPr>
        <p:pic>
          <p:nvPicPr>
            <p:cNvPr id="12" name="Рисунок 11">
              <a:extLst>
                <a:ext uri="{FF2B5EF4-FFF2-40B4-BE49-F238E27FC236}">
                  <a16:creationId xmlns:a16="http://schemas.microsoft.com/office/drawing/2014/main" id="{DB1DF78A-A15D-4FB6-84AB-9F7CE95804D7}"/>
                </a:ext>
              </a:extLst>
            </p:cNvPr>
            <p:cNvPicPr>
              <a:picLocks noChangeAspect="1"/>
            </p:cNvPicPr>
            <p:nvPr/>
          </p:nvPicPr>
          <p:blipFill>
            <a:blip r:embed="rId3"/>
            <a:stretch>
              <a:fillRect/>
            </a:stretch>
          </p:blipFill>
          <p:spPr>
            <a:xfrm>
              <a:off x="4355976" y="1072808"/>
              <a:ext cx="4641722" cy="3353018"/>
            </a:xfrm>
            <a:prstGeom prst="rect">
              <a:avLst/>
            </a:prstGeom>
          </p:spPr>
        </p:pic>
        <p:pic>
          <p:nvPicPr>
            <p:cNvPr id="13" name="Рисунок 12">
              <a:extLst>
                <a:ext uri="{FF2B5EF4-FFF2-40B4-BE49-F238E27FC236}">
                  <a16:creationId xmlns:a16="http://schemas.microsoft.com/office/drawing/2014/main" id="{06D909C0-C3F1-411A-9B0C-ACEB26ECDD17}"/>
                </a:ext>
              </a:extLst>
            </p:cNvPr>
            <p:cNvPicPr>
              <a:picLocks noChangeAspect="1"/>
            </p:cNvPicPr>
            <p:nvPr/>
          </p:nvPicPr>
          <p:blipFill rotWithShape="1">
            <a:blip r:embed="rId3"/>
            <a:srcRect l="33690" t="70162" r="34845"/>
            <a:stretch/>
          </p:blipFill>
          <p:spPr>
            <a:xfrm>
              <a:off x="4355976" y="3392743"/>
              <a:ext cx="1460488" cy="1000456"/>
            </a:xfrm>
            <a:prstGeom prst="rect">
              <a:avLst/>
            </a:prstGeom>
          </p:spPr>
        </p:pic>
      </p:grpSp>
      <p:sp>
        <p:nvSpPr>
          <p:cNvPr id="2" name="Заголовок 1">
            <a:extLst>
              <a:ext uri="{FF2B5EF4-FFF2-40B4-BE49-F238E27FC236}">
                <a16:creationId xmlns:a16="http://schemas.microsoft.com/office/drawing/2014/main" id="{A50C410D-51F4-414C-AC55-01B9F7F59621}"/>
              </a:ext>
            </a:extLst>
          </p:cNvPr>
          <p:cNvSpPr>
            <a:spLocks noGrp="1"/>
          </p:cNvSpPr>
          <p:nvPr>
            <p:ph type="title"/>
          </p:nvPr>
        </p:nvSpPr>
        <p:spPr>
          <a:xfrm>
            <a:off x="418480" y="110322"/>
            <a:ext cx="8229600" cy="380939"/>
          </a:xfrm>
        </p:spPr>
        <p:txBody>
          <a:bodyPr>
            <a:normAutofit fontScale="90000"/>
          </a:bodyPr>
          <a:lstStyle/>
          <a:p>
            <a:r>
              <a:rPr lang="ru-RU" sz="3200" b="1" dirty="0">
                <a:solidFill>
                  <a:srgbClr val="7030A0"/>
                </a:solidFill>
                <a:latin typeface="Times New Roman" pitchFamily="18" charset="0"/>
                <a:ea typeface="+mn-ea"/>
                <a:cs typeface="Times New Roman" pitchFamily="18" charset="0"/>
              </a:rPr>
              <a:t>Оптический </a:t>
            </a:r>
            <a:r>
              <a:rPr lang="ru-RU" sz="3200" b="1" dirty="0" err="1">
                <a:solidFill>
                  <a:srgbClr val="7030A0"/>
                </a:solidFill>
                <a:latin typeface="Times New Roman" pitchFamily="18" charset="0"/>
                <a:ea typeface="+mn-ea"/>
                <a:cs typeface="Times New Roman" pitchFamily="18" charset="0"/>
              </a:rPr>
              <a:t>комб</a:t>
            </a:r>
            <a:endParaRPr lang="ru-RU" sz="3200" b="1" dirty="0">
              <a:solidFill>
                <a:srgbClr val="7030A0"/>
              </a:solidFill>
              <a:latin typeface="Times New Roman" pitchFamily="18" charset="0"/>
              <a:ea typeface="+mn-ea"/>
              <a:cs typeface="Times New Roman" pitchFamily="18" charset="0"/>
            </a:endParaRPr>
          </a:p>
        </p:txBody>
      </p:sp>
      <p:pic>
        <p:nvPicPr>
          <p:cNvPr id="3" name="Рисунок 2">
            <a:extLst>
              <a:ext uri="{FF2B5EF4-FFF2-40B4-BE49-F238E27FC236}">
                <a16:creationId xmlns:a16="http://schemas.microsoft.com/office/drawing/2014/main" id="{1D8068C5-9FD9-4069-942A-5F4E326F5566}"/>
              </a:ext>
            </a:extLst>
          </p:cNvPr>
          <p:cNvPicPr>
            <a:picLocks noChangeAspect="1"/>
          </p:cNvPicPr>
          <p:nvPr/>
        </p:nvPicPr>
        <p:blipFill>
          <a:blip r:embed="rId4"/>
          <a:stretch>
            <a:fillRect/>
          </a:stretch>
        </p:blipFill>
        <p:spPr>
          <a:xfrm>
            <a:off x="180552" y="4428114"/>
            <a:ext cx="2888529" cy="1243074"/>
          </a:xfrm>
          <a:prstGeom prst="rect">
            <a:avLst/>
          </a:prstGeom>
        </p:spPr>
      </p:pic>
      <p:sp>
        <p:nvSpPr>
          <p:cNvPr id="10" name="TextBox 9">
            <a:extLst>
              <a:ext uri="{FF2B5EF4-FFF2-40B4-BE49-F238E27FC236}">
                <a16:creationId xmlns:a16="http://schemas.microsoft.com/office/drawing/2014/main" id="{575CA80F-46AE-41A5-86A0-8E778D0FD220}"/>
              </a:ext>
            </a:extLst>
          </p:cNvPr>
          <p:cNvSpPr txBox="1"/>
          <p:nvPr/>
        </p:nvSpPr>
        <p:spPr>
          <a:xfrm>
            <a:off x="7869403" y="888142"/>
            <a:ext cx="1197764" cy="369332"/>
          </a:xfrm>
          <a:prstGeom prst="rect">
            <a:avLst/>
          </a:prstGeom>
          <a:noFill/>
        </p:spPr>
        <p:txBody>
          <a:bodyPr wrap="none" rtlCol="0">
            <a:spAutoFit/>
          </a:bodyPr>
          <a:lstStyle/>
          <a:p>
            <a:r>
              <a:rPr lang="en-US" dirty="0"/>
              <a:t>frequency</a:t>
            </a:r>
            <a:endParaRPr lang="ru-RU" dirty="0"/>
          </a:p>
        </p:txBody>
      </p:sp>
      <p:graphicFrame>
        <p:nvGraphicFramePr>
          <p:cNvPr id="11" name="Объект 10">
            <a:extLst>
              <a:ext uri="{FF2B5EF4-FFF2-40B4-BE49-F238E27FC236}">
                <a16:creationId xmlns:a16="http://schemas.microsoft.com/office/drawing/2014/main" id="{02CA6D92-2A05-407F-933E-56C5A9840B89}"/>
              </a:ext>
            </a:extLst>
          </p:cNvPr>
          <p:cNvGraphicFramePr>
            <a:graphicFrameLocks noChangeAspect="1"/>
          </p:cNvGraphicFramePr>
          <p:nvPr/>
        </p:nvGraphicFramePr>
        <p:xfrm>
          <a:off x="2872228" y="1089136"/>
          <a:ext cx="1483748" cy="391545"/>
        </p:xfrm>
        <a:graphic>
          <a:graphicData uri="http://schemas.openxmlformats.org/presentationml/2006/ole">
            <mc:AlternateContent xmlns:mc="http://schemas.openxmlformats.org/markup-compatibility/2006">
              <mc:Choice xmlns:v="urn:schemas-microsoft-com:vml" Requires="v">
                <p:oleObj spid="_x0000_s14668" name="Equation" r:id="rId5" imgW="914400" imgH="241200" progId="Equation.DSMT4">
                  <p:embed/>
                </p:oleObj>
              </mc:Choice>
              <mc:Fallback>
                <p:oleObj name="Equation" r:id="rId5" imgW="914400" imgH="241200" progId="Equation.DSMT4">
                  <p:embed/>
                  <p:pic>
                    <p:nvPicPr>
                      <p:cNvPr id="11" name="Объект 10">
                        <a:extLst>
                          <a:ext uri="{FF2B5EF4-FFF2-40B4-BE49-F238E27FC236}">
                            <a16:creationId xmlns:a16="http://schemas.microsoft.com/office/drawing/2014/main" id="{02CA6D92-2A05-407F-933E-56C5A9840B89}"/>
                          </a:ext>
                        </a:extLst>
                      </p:cNvPr>
                      <p:cNvPicPr/>
                      <p:nvPr/>
                    </p:nvPicPr>
                    <p:blipFill>
                      <a:blip r:embed="rId6"/>
                      <a:stretch>
                        <a:fillRect/>
                      </a:stretch>
                    </p:blipFill>
                    <p:spPr>
                      <a:xfrm>
                        <a:off x="2872228" y="1089136"/>
                        <a:ext cx="1483748" cy="391545"/>
                      </a:xfrm>
                      <a:prstGeom prst="rect">
                        <a:avLst/>
                      </a:prstGeom>
                    </p:spPr>
                  </p:pic>
                </p:oleObj>
              </mc:Fallback>
            </mc:AlternateContent>
          </a:graphicData>
        </a:graphic>
      </p:graphicFrame>
      <p:cxnSp>
        <p:nvCxnSpPr>
          <p:cNvPr id="16" name="Прямая соединительная линия 15">
            <a:extLst>
              <a:ext uri="{FF2B5EF4-FFF2-40B4-BE49-F238E27FC236}">
                <a16:creationId xmlns:a16="http://schemas.microsoft.com/office/drawing/2014/main" id="{5B2BD569-B58D-49DD-BBBC-E82AF25BA0A1}"/>
              </a:ext>
            </a:extLst>
          </p:cNvPr>
          <p:cNvCxnSpPr>
            <a:cxnSpLocks/>
          </p:cNvCxnSpPr>
          <p:nvPr/>
        </p:nvCxnSpPr>
        <p:spPr>
          <a:xfrm>
            <a:off x="5292080" y="1089136"/>
            <a:ext cx="0" cy="2142237"/>
          </a:xfrm>
          <a:prstGeom prst="line">
            <a:avLst/>
          </a:prstGeom>
          <a:ln w="22225">
            <a:solidFill>
              <a:srgbClr val="C0000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0" name="Объект 19">
            <a:extLst>
              <a:ext uri="{FF2B5EF4-FFF2-40B4-BE49-F238E27FC236}">
                <a16:creationId xmlns:a16="http://schemas.microsoft.com/office/drawing/2014/main" id="{3EB56099-E447-489F-A91C-867189070F18}"/>
              </a:ext>
            </a:extLst>
          </p:cNvPr>
          <p:cNvGraphicFramePr>
            <a:graphicFrameLocks noChangeAspect="1"/>
          </p:cNvGraphicFramePr>
          <p:nvPr/>
        </p:nvGraphicFramePr>
        <p:xfrm>
          <a:off x="4695345" y="980728"/>
          <a:ext cx="571748" cy="467794"/>
        </p:xfrm>
        <a:graphic>
          <a:graphicData uri="http://schemas.openxmlformats.org/presentationml/2006/ole">
            <mc:AlternateContent xmlns:mc="http://schemas.openxmlformats.org/markup-compatibility/2006">
              <mc:Choice xmlns:v="urn:schemas-microsoft-com:vml" Requires="v">
                <p:oleObj spid="_x0000_s14669" name="Equation" r:id="rId7" imgW="279360" imgH="228600" progId="Equation.DSMT4">
                  <p:embed/>
                </p:oleObj>
              </mc:Choice>
              <mc:Fallback>
                <p:oleObj name="Equation" r:id="rId7" imgW="279360" imgH="228600" progId="Equation.DSMT4">
                  <p:embed/>
                  <p:pic>
                    <p:nvPicPr>
                      <p:cNvPr id="20" name="Объект 19">
                        <a:extLst>
                          <a:ext uri="{FF2B5EF4-FFF2-40B4-BE49-F238E27FC236}">
                            <a16:creationId xmlns:a16="http://schemas.microsoft.com/office/drawing/2014/main" id="{3EB56099-E447-489F-A91C-867189070F18}"/>
                          </a:ext>
                        </a:extLst>
                      </p:cNvPr>
                      <p:cNvPicPr/>
                      <p:nvPr/>
                    </p:nvPicPr>
                    <p:blipFill>
                      <a:blip r:embed="rId8"/>
                      <a:stretch>
                        <a:fillRect/>
                      </a:stretch>
                    </p:blipFill>
                    <p:spPr>
                      <a:xfrm>
                        <a:off x="4695345" y="980728"/>
                        <a:ext cx="571748" cy="467794"/>
                      </a:xfrm>
                      <a:prstGeom prst="rect">
                        <a:avLst/>
                      </a:prstGeom>
                    </p:spPr>
                  </p:pic>
                </p:oleObj>
              </mc:Fallback>
            </mc:AlternateContent>
          </a:graphicData>
        </a:graphic>
      </p:graphicFrame>
      <p:cxnSp>
        <p:nvCxnSpPr>
          <p:cNvPr id="22" name="Прямая со стрелкой 21">
            <a:extLst>
              <a:ext uri="{FF2B5EF4-FFF2-40B4-BE49-F238E27FC236}">
                <a16:creationId xmlns:a16="http://schemas.microsoft.com/office/drawing/2014/main" id="{BEAFF7FB-C882-4A8A-BFE4-3B6C04966B71}"/>
              </a:ext>
            </a:extLst>
          </p:cNvPr>
          <p:cNvCxnSpPr/>
          <p:nvPr/>
        </p:nvCxnSpPr>
        <p:spPr>
          <a:xfrm>
            <a:off x="4750131" y="1556792"/>
            <a:ext cx="360040" cy="0"/>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a:extLst>
              <a:ext uri="{FF2B5EF4-FFF2-40B4-BE49-F238E27FC236}">
                <a16:creationId xmlns:a16="http://schemas.microsoft.com/office/drawing/2014/main" id="{3EA75C2A-132E-4C0B-B4D9-6CB991A06D4D}"/>
              </a:ext>
            </a:extLst>
          </p:cNvPr>
          <p:cNvCxnSpPr/>
          <p:nvPr/>
        </p:nvCxnSpPr>
        <p:spPr>
          <a:xfrm>
            <a:off x="5292080" y="1538873"/>
            <a:ext cx="360040" cy="0"/>
          </a:xfrm>
          <a:prstGeom prst="straightConnector1">
            <a:avLst/>
          </a:prstGeom>
          <a:ln w="22225">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graphicFrame>
        <p:nvGraphicFramePr>
          <p:cNvPr id="24" name="Объект 23">
            <a:extLst>
              <a:ext uri="{FF2B5EF4-FFF2-40B4-BE49-F238E27FC236}">
                <a16:creationId xmlns:a16="http://schemas.microsoft.com/office/drawing/2014/main" id="{258DE248-D8D7-44D0-8123-8AA936E5ABE9}"/>
              </a:ext>
            </a:extLst>
          </p:cNvPr>
          <p:cNvGraphicFramePr>
            <a:graphicFrameLocks noChangeAspect="1"/>
          </p:cNvGraphicFramePr>
          <p:nvPr/>
        </p:nvGraphicFramePr>
        <p:xfrm>
          <a:off x="5267093" y="636636"/>
          <a:ext cx="529041" cy="432852"/>
        </p:xfrm>
        <a:graphic>
          <a:graphicData uri="http://schemas.openxmlformats.org/presentationml/2006/ole">
            <mc:AlternateContent xmlns:mc="http://schemas.openxmlformats.org/markup-compatibility/2006">
              <mc:Choice xmlns:v="urn:schemas-microsoft-com:vml" Requires="v">
                <p:oleObj spid="_x0000_s14670" name="Equation" r:id="rId9" imgW="279360" imgH="228600" progId="Equation.DSMT4">
                  <p:embed/>
                </p:oleObj>
              </mc:Choice>
              <mc:Fallback>
                <p:oleObj name="Equation" r:id="rId9" imgW="279360" imgH="228600" progId="Equation.DSMT4">
                  <p:embed/>
                  <p:pic>
                    <p:nvPicPr>
                      <p:cNvPr id="24" name="Объект 23">
                        <a:extLst>
                          <a:ext uri="{FF2B5EF4-FFF2-40B4-BE49-F238E27FC236}">
                            <a16:creationId xmlns:a16="http://schemas.microsoft.com/office/drawing/2014/main" id="{258DE248-D8D7-44D0-8123-8AA936E5ABE9}"/>
                          </a:ext>
                        </a:extLst>
                      </p:cNvPr>
                      <p:cNvPicPr/>
                      <p:nvPr/>
                    </p:nvPicPr>
                    <p:blipFill>
                      <a:blip r:embed="rId10"/>
                      <a:stretch>
                        <a:fillRect/>
                      </a:stretch>
                    </p:blipFill>
                    <p:spPr>
                      <a:xfrm>
                        <a:off x="5267093" y="636636"/>
                        <a:ext cx="529041" cy="432852"/>
                      </a:xfrm>
                      <a:prstGeom prst="rect">
                        <a:avLst/>
                      </a:prstGeom>
                    </p:spPr>
                  </p:pic>
                </p:oleObj>
              </mc:Fallback>
            </mc:AlternateContent>
          </a:graphicData>
        </a:graphic>
      </p:graphicFrame>
      <p:pic>
        <p:nvPicPr>
          <p:cNvPr id="25" name="Рисунок 24">
            <a:extLst>
              <a:ext uri="{FF2B5EF4-FFF2-40B4-BE49-F238E27FC236}">
                <a16:creationId xmlns:a16="http://schemas.microsoft.com/office/drawing/2014/main" id="{0C91352C-1E55-419E-AF87-3B069A967601}"/>
              </a:ext>
            </a:extLst>
          </p:cNvPr>
          <p:cNvPicPr>
            <a:picLocks noChangeAspect="1"/>
          </p:cNvPicPr>
          <p:nvPr/>
        </p:nvPicPr>
        <p:blipFill>
          <a:blip r:embed="rId11"/>
          <a:stretch>
            <a:fillRect/>
          </a:stretch>
        </p:blipFill>
        <p:spPr>
          <a:xfrm>
            <a:off x="4200385" y="4795321"/>
            <a:ext cx="1084935" cy="1277358"/>
          </a:xfrm>
          <a:prstGeom prst="rect">
            <a:avLst/>
          </a:prstGeom>
        </p:spPr>
      </p:pic>
      <p:sp>
        <p:nvSpPr>
          <p:cNvPr id="26" name="TextBox 25">
            <a:extLst>
              <a:ext uri="{FF2B5EF4-FFF2-40B4-BE49-F238E27FC236}">
                <a16:creationId xmlns:a16="http://schemas.microsoft.com/office/drawing/2014/main" id="{9FC1B478-F253-410C-8048-B7F828B527A3}"/>
              </a:ext>
            </a:extLst>
          </p:cNvPr>
          <p:cNvSpPr txBox="1"/>
          <p:nvPr/>
        </p:nvSpPr>
        <p:spPr>
          <a:xfrm>
            <a:off x="2916518" y="6038395"/>
            <a:ext cx="3743012" cy="369332"/>
          </a:xfrm>
          <a:prstGeom prst="rect">
            <a:avLst/>
          </a:prstGeom>
          <a:noFill/>
        </p:spPr>
        <p:txBody>
          <a:bodyPr wrap="none" rtlCol="0">
            <a:spAutoFit/>
          </a:bodyPr>
          <a:lstStyle/>
          <a:p>
            <a:r>
              <a:rPr lang="ru-RU" dirty="0"/>
              <a:t>Дж. Холл,   Т. </a:t>
            </a:r>
            <a:r>
              <a:rPr lang="ru-RU" dirty="0" err="1"/>
              <a:t>Хенш</a:t>
            </a:r>
            <a:r>
              <a:rPr lang="ru-RU" dirty="0"/>
              <a:t>,      В.П. Чеботаев</a:t>
            </a:r>
          </a:p>
        </p:txBody>
      </p:sp>
      <p:pic>
        <p:nvPicPr>
          <p:cNvPr id="27" name="Рисунок 26">
            <a:extLst>
              <a:ext uri="{FF2B5EF4-FFF2-40B4-BE49-F238E27FC236}">
                <a16:creationId xmlns:a16="http://schemas.microsoft.com/office/drawing/2014/main" id="{B9CE9DEA-ADEF-4A08-AF46-BF5502598364}"/>
              </a:ext>
            </a:extLst>
          </p:cNvPr>
          <p:cNvPicPr>
            <a:picLocks noChangeAspect="1"/>
          </p:cNvPicPr>
          <p:nvPr/>
        </p:nvPicPr>
        <p:blipFill>
          <a:blip r:embed="rId12"/>
          <a:stretch>
            <a:fillRect/>
          </a:stretch>
        </p:blipFill>
        <p:spPr>
          <a:xfrm>
            <a:off x="5425440" y="4795321"/>
            <a:ext cx="1084931" cy="1281380"/>
          </a:xfrm>
          <a:prstGeom prst="rect">
            <a:avLst/>
          </a:prstGeom>
        </p:spPr>
      </p:pic>
      <p:sp>
        <p:nvSpPr>
          <p:cNvPr id="17" name="Прямоугольник 16">
            <a:extLst>
              <a:ext uri="{FF2B5EF4-FFF2-40B4-BE49-F238E27FC236}">
                <a16:creationId xmlns:a16="http://schemas.microsoft.com/office/drawing/2014/main" id="{8A61FA24-43E8-4D60-97BB-CF275E810FD2}"/>
              </a:ext>
            </a:extLst>
          </p:cNvPr>
          <p:cNvSpPr/>
          <p:nvPr/>
        </p:nvSpPr>
        <p:spPr>
          <a:xfrm>
            <a:off x="7689639" y="1781"/>
            <a:ext cx="1426994" cy="369332"/>
          </a:xfrm>
          <a:prstGeom prst="rect">
            <a:avLst/>
          </a:prstGeom>
        </p:spPr>
        <p:txBody>
          <a:bodyPr wrap="none">
            <a:spAutoFit/>
          </a:bodyPr>
          <a:lstStyle/>
          <a:p>
            <a:r>
              <a:rPr lang="ru-RU" b="1" dirty="0">
                <a:solidFill>
                  <a:srgbClr val="0070C0"/>
                </a:solidFill>
              </a:rPr>
              <a:t>ИЛФ СО РАН</a:t>
            </a:r>
            <a:endParaRPr lang="ru-RU" dirty="0"/>
          </a:p>
        </p:txBody>
      </p:sp>
      <p:pic>
        <p:nvPicPr>
          <p:cNvPr id="18" name="Picture 16" descr="John L. Hall">
            <a:extLst>
              <a:ext uri="{FF2B5EF4-FFF2-40B4-BE49-F238E27FC236}">
                <a16:creationId xmlns:a16="http://schemas.microsoft.com/office/drawing/2014/main" id="{DCA3965B-D6FE-4181-BEF5-E590FF3BE23F}"/>
              </a:ext>
            </a:extLst>
          </p:cNvPr>
          <p:cNvPicPr>
            <a:picLocks noChangeAspect="1" noChangeArrowheads="1"/>
          </p:cNvPicPr>
          <p:nvPr/>
        </p:nvPicPr>
        <p:blipFill>
          <a:blip r:embed="rId13" cstate="print"/>
          <a:srcRect/>
          <a:stretch>
            <a:fillRect/>
          </a:stretch>
        </p:blipFill>
        <p:spPr bwMode="auto">
          <a:xfrm>
            <a:off x="3114162" y="4766859"/>
            <a:ext cx="945193" cy="1324567"/>
          </a:xfrm>
          <a:prstGeom prst="rect">
            <a:avLst/>
          </a:prstGeom>
          <a:noFill/>
          <a:ln w="9525">
            <a:noFill/>
            <a:miter lim="800000"/>
            <a:headEnd/>
            <a:tailEnd/>
          </a:ln>
        </p:spPr>
      </p:pic>
    </p:spTree>
    <p:extLst>
      <p:ext uri="{BB962C8B-B14F-4D97-AF65-F5344CB8AC3E}">
        <p14:creationId xmlns:p14="http://schemas.microsoft.com/office/powerpoint/2010/main" val="3323187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DSC01443_cor">
            <a:extLst>
              <a:ext uri="{FF2B5EF4-FFF2-40B4-BE49-F238E27FC236}">
                <a16:creationId xmlns:a16="http://schemas.microsoft.com/office/drawing/2014/main" id="{B8FAA901-B55C-4DA1-9537-43845F4CE8F2}"/>
              </a:ext>
            </a:extLst>
          </p:cNvPr>
          <p:cNvPicPr>
            <a:picLocks noChangeAspect="1" noChangeArrowheads="1"/>
          </p:cNvPicPr>
          <p:nvPr/>
        </p:nvPicPr>
        <p:blipFill>
          <a:blip r:embed="rId3" cstate="print"/>
          <a:srcRect/>
          <a:stretch>
            <a:fillRect/>
          </a:stretch>
        </p:blipFill>
        <p:spPr>
          <a:xfrm>
            <a:off x="911044" y="4161251"/>
            <a:ext cx="1180046" cy="1573579"/>
          </a:xfrm>
          <a:prstGeom prst="rect">
            <a:avLst/>
          </a:prstGeom>
          <a:noFill/>
        </p:spPr>
      </p:pic>
      <p:sp>
        <p:nvSpPr>
          <p:cNvPr id="2" name="Заголовок 1">
            <a:extLst>
              <a:ext uri="{FF2B5EF4-FFF2-40B4-BE49-F238E27FC236}">
                <a16:creationId xmlns:a16="http://schemas.microsoft.com/office/drawing/2014/main" id="{8D807127-4833-4481-92FF-1ADE2E47016E}"/>
              </a:ext>
            </a:extLst>
          </p:cNvPr>
          <p:cNvSpPr>
            <a:spLocks noGrp="1"/>
          </p:cNvSpPr>
          <p:nvPr>
            <p:ph type="title"/>
          </p:nvPr>
        </p:nvSpPr>
        <p:spPr>
          <a:xfrm>
            <a:off x="321609" y="85189"/>
            <a:ext cx="8229600" cy="634082"/>
          </a:xfrm>
        </p:spPr>
        <p:txBody>
          <a:bodyPr>
            <a:normAutofit fontScale="90000"/>
          </a:bodyPr>
          <a:lstStyle/>
          <a:p>
            <a:r>
              <a:rPr lang="ru-RU" b="1" dirty="0">
                <a:solidFill>
                  <a:srgbClr val="7030A0"/>
                </a:solidFill>
                <a:latin typeface="Times New Roman" pitchFamily="18" charset="0"/>
                <a:cs typeface="Times New Roman" pitchFamily="18" charset="0"/>
              </a:rPr>
              <a:t>Стандарты частоты ИЛФ СО РАН</a:t>
            </a:r>
            <a:endParaRPr lang="ru-RU" dirty="0">
              <a:solidFill>
                <a:schemeClr val="accent6">
                  <a:lumMod val="75000"/>
                </a:schemeClr>
              </a:solidFill>
            </a:endParaRPr>
          </a:p>
        </p:txBody>
      </p:sp>
      <p:sp>
        <p:nvSpPr>
          <p:cNvPr id="4" name="TextBox 3">
            <a:extLst>
              <a:ext uri="{FF2B5EF4-FFF2-40B4-BE49-F238E27FC236}">
                <a16:creationId xmlns:a16="http://schemas.microsoft.com/office/drawing/2014/main" id="{91387116-EA17-4088-85CD-11A734CE5AFF}"/>
              </a:ext>
            </a:extLst>
          </p:cNvPr>
          <p:cNvSpPr txBox="1"/>
          <p:nvPr/>
        </p:nvSpPr>
        <p:spPr>
          <a:xfrm>
            <a:off x="191933" y="803239"/>
            <a:ext cx="2468368" cy="369332"/>
          </a:xfrm>
          <a:prstGeom prst="rect">
            <a:avLst/>
          </a:prstGeom>
          <a:noFill/>
        </p:spPr>
        <p:txBody>
          <a:bodyPr wrap="none" rtlCol="0">
            <a:spAutoFit/>
          </a:bodyPr>
          <a:lstStyle/>
          <a:p>
            <a:r>
              <a:rPr lang="ru-RU" b="1" dirty="0">
                <a:solidFill>
                  <a:srgbClr val="00602B"/>
                </a:solidFill>
              </a:rPr>
              <a:t>Стандарты частоты</a:t>
            </a:r>
          </a:p>
        </p:txBody>
      </p:sp>
      <p:pic>
        <p:nvPicPr>
          <p:cNvPr id="21" name="Рисунок 20">
            <a:extLst>
              <a:ext uri="{FF2B5EF4-FFF2-40B4-BE49-F238E27FC236}">
                <a16:creationId xmlns:a16="http://schemas.microsoft.com/office/drawing/2014/main" id="{6DA8B9ED-0A55-457C-B1AD-FBD646041A5D}"/>
              </a:ext>
            </a:extLst>
          </p:cNvPr>
          <p:cNvPicPr>
            <a:picLocks noChangeAspect="1"/>
          </p:cNvPicPr>
          <p:nvPr/>
        </p:nvPicPr>
        <p:blipFill>
          <a:blip r:embed="rId4"/>
          <a:stretch>
            <a:fillRect/>
          </a:stretch>
        </p:blipFill>
        <p:spPr>
          <a:xfrm>
            <a:off x="2882547" y="2024780"/>
            <a:ext cx="2576690" cy="1622820"/>
          </a:xfrm>
          <a:prstGeom prst="rect">
            <a:avLst/>
          </a:prstGeom>
        </p:spPr>
      </p:pic>
      <p:pic>
        <p:nvPicPr>
          <p:cNvPr id="22" name="Picture 85" descr="Picture 004.jpg">
            <a:extLst>
              <a:ext uri="{FF2B5EF4-FFF2-40B4-BE49-F238E27FC236}">
                <a16:creationId xmlns:a16="http://schemas.microsoft.com/office/drawing/2014/main" id="{B24170CF-0477-4FC8-901F-72354B7F4562}"/>
              </a:ext>
            </a:extLst>
          </p:cNvPr>
          <p:cNvPicPr>
            <a:picLocks noChangeAspect="1"/>
          </p:cNvPicPr>
          <p:nvPr/>
        </p:nvPicPr>
        <p:blipFill>
          <a:blip r:embed="rId5" cstate="print"/>
          <a:srcRect/>
          <a:stretch>
            <a:fillRect/>
          </a:stretch>
        </p:blipFill>
        <p:spPr bwMode="auto">
          <a:xfrm>
            <a:off x="728088" y="2274244"/>
            <a:ext cx="1749257" cy="1298661"/>
          </a:xfrm>
          <a:prstGeom prst="rect">
            <a:avLst/>
          </a:prstGeom>
          <a:noFill/>
          <a:ln w="9525">
            <a:noFill/>
            <a:miter lim="800000"/>
            <a:headEnd/>
            <a:tailEnd/>
          </a:ln>
        </p:spPr>
      </p:pic>
      <p:sp>
        <p:nvSpPr>
          <p:cNvPr id="23" name="Прямоугольник 22">
            <a:extLst>
              <a:ext uri="{FF2B5EF4-FFF2-40B4-BE49-F238E27FC236}">
                <a16:creationId xmlns:a16="http://schemas.microsoft.com/office/drawing/2014/main" id="{A3E7743A-30F7-45BC-9149-E74D78B2EB8A}"/>
              </a:ext>
            </a:extLst>
          </p:cNvPr>
          <p:cNvSpPr/>
          <p:nvPr/>
        </p:nvSpPr>
        <p:spPr>
          <a:xfrm>
            <a:off x="603449" y="1123170"/>
            <a:ext cx="6485892" cy="954107"/>
          </a:xfrm>
          <a:prstGeom prst="rect">
            <a:avLst/>
          </a:prstGeom>
        </p:spPr>
        <p:txBody>
          <a:bodyPr wrap="square">
            <a:spAutoFit/>
          </a:bodyPr>
          <a:lstStyle/>
          <a:p>
            <a:pPr marL="285750" lvl="0" indent="-285750">
              <a:buFont typeface="Arial" panose="020B0604020202020204" pitchFamily="34" charset="0"/>
              <a:buChar char="•"/>
              <a:defRPr/>
            </a:pPr>
            <a:r>
              <a:rPr lang="ru-RU" sz="1400" kern="0" dirty="0">
                <a:solidFill>
                  <a:schemeClr val="tx2"/>
                </a:solidFill>
                <a:latin typeface="+mn-lt"/>
                <a:cs typeface="Times New Roman" pitchFamily="18" charset="0"/>
              </a:rPr>
              <a:t>Транспортируемый </a:t>
            </a:r>
            <a:r>
              <a:rPr lang="en-US" sz="1400" kern="0" dirty="0" err="1">
                <a:solidFill>
                  <a:schemeClr val="tx2"/>
                </a:solidFill>
                <a:latin typeface="+mn-lt"/>
                <a:cs typeface="Times New Roman" pitchFamily="18" charset="0"/>
              </a:rPr>
              <a:t>Yb:YAG</a:t>
            </a:r>
            <a:r>
              <a:rPr lang="en-US" sz="1400" kern="0" dirty="0">
                <a:solidFill>
                  <a:schemeClr val="tx2"/>
                </a:solidFill>
                <a:latin typeface="+mn-lt"/>
                <a:cs typeface="Times New Roman" pitchFamily="18" charset="0"/>
              </a:rPr>
              <a:t>/I2</a:t>
            </a:r>
            <a:r>
              <a:rPr lang="ru-RU" sz="1400" baseline="-25000" dirty="0">
                <a:latin typeface="+mn-lt"/>
                <a:cs typeface="Times New Roman" pitchFamily="18" charset="0"/>
              </a:rPr>
              <a:t> </a:t>
            </a:r>
            <a:r>
              <a:rPr lang="ru-RU" sz="1400" kern="0" dirty="0">
                <a:solidFill>
                  <a:schemeClr val="tx2"/>
                </a:solidFill>
                <a:latin typeface="+mn-lt"/>
                <a:cs typeface="Times New Roman" pitchFamily="18" charset="0"/>
              </a:rPr>
              <a:t>оптический стандарт   </a:t>
            </a:r>
            <a:r>
              <a:rPr lang="ru-RU" sz="1400" kern="0" dirty="0">
                <a:solidFill>
                  <a:schemeClr val="tx2"/>
                </a:solidFill>
                <a:latin typeface="+mn-lt"/>
                <a:cs typeface="Times New Roman" pitchFamily="18" charset="0"/>
                <a:sym typeface="Symbol" panose="05050102010706020507" pitchFamily="18" charset="2"/>
              </a:rPr>
              <a:t></a:t>
            </a:r>
            <a:r>
              <a:rPr lang="en-US" sz="1400" kern="0" dirty="0">
                <a:solidFill>
                  <a:schemeClr val="tx2"/>
                </a:solidFill>
                <a:latin typeface="+mn-lt"/>
                <a:cs typeface="Times New Roman" pitchFamily="18" charset="0"/>
                <a:sym typeface="Symbol" panose="05050102010706020507" pitchFamily="18" charset="2"/>
              </a:rPr>
              <a:t>/</a:t>
            </a:r>
            <a:r>
              <a:rPr lang="ru-RU" sz="1400" kern="0" dirty="0">
                <a:solidFill>
                  <a:schemeClr val="tx2"/>
                </a:solidFill>
                <a:latin typeface="+mn-lt"/>
                <a:cs typeface="Times New Roman" pitchFamily="18" charset="0"/>
                <a:sym typeface="Symbol" panose="05050102010706020507" pitchFamily="18" charset="2"/>
              </a:rPr>
              <a:t></a:t>
            </a:r>
            <a:r>
              <a:rPr lang="en-US" sz="1400" kern="0" dirty="0">
                <a:solidFill>
                  <a:schemeClr val="tx2"/>
                </a:solidFill>
                <a:latin typeface="+mn-lt"/>
                <a:cs typeface="Times New Roman" pitchFamily="18" charset="0"/>
                <a:sym typeface="Symbol" panose="05050102010706020507" pitchFamily="18" charset="2"/>
              </a:rPr>
              <a:t> ~ 10</a:t>
            </a:r>
            <a:r>
              <a:rPr lang="en-US" sz="1400" kern="0" baseline="30000" dirty="0">
                <a:solidFill>
                  <a:schemeClr val="tx2"/>
                </a:solidFill>
                <a:latin typeface="+mn-lt"/>
                <a:cs typeface="Times New Roman" pitchFamily="18" charset="0"/>
                <a:sym typeface="Symbol" panose="05050102010706020507" pitchFamily="18" charset="2"/>
              </a:rPr>
              <a:t>-15</a:t>
            </a:r>
          </a:p>
          <a:p>
            <a:pPr marL="285750" indent="-285750">
              <a:buFont typeface="Arial" panose="020B0604020202020204" pitchFamily="34" charset="0"/>
              <a:buChar char="•"/>
              <a:defRPr/>
            </a:pPr>
            <a:r>
              <a:rPr lang="ru-RU" sz="1400" kern="0" dirty="0">
                <a:solidFill>
                  <a:schemeClr val="tx2"/>
                </a:solidFill>
                <a:latin typeface="+mn-lt"/>
                <a:cs typeface="Times New Roman" pitchFamily="18" charset="0"/>
              </a:rPr>
              <a:t>Миниатюрный КПН стандарт </a:t>
            </a:r>
            <a:r>
              <a:rPr lang="ru-RU" sz="1400" kern="0" dirty="0">
                <a:solidFill>
                  <a:schemeClr val="tx2"/>
                </a:solidFill>
                <a:cs typeface="Times New Roman" pitchFamily="18" charset="0"/>
                <a:sym typeface="Symbol" panose="05050102010706020507" pitchFamily="18" charset="2"/>
              </a:rPr>
              <a:t></a:t>
            </a:r>
            <a:r>
              <a:rPr lang="en-US" sz="1400" kern="0" dirty="0">
                <a:solidFill>
                  <a:schemeClr val="tx2"/>
                </a:solidFill>
                <a:cs typeface="Times New Roman" pitchFamily="18" charset="0"/>
                <a:sym typeface="Symbol" panose="05050102010706020507" pitchFamily="18" charset="2"/>
              </a:rPr>
              <a:t>/</a:t>
            </a:r>
            <a:r>
              <a:rPr lang="ru-RU" sz="1400" kern="0" dirty="0">
                <a:solidFill>
                  <a:schemeClr val="tx2"/>
                </a:solidFill>
                <a:cs typeface="Times New Roman" pitchFamily="18" charset="0"/>
                <a:sym typeface="Symbol" panose="05050102010706020507" pitchFamily="18" charset="2"/>
              </a:rPr>
              <a:t></a:t>
            </a:r>
            <a:r>
              <a:rPr lang="en-US" sz="1400" kern="0" dirty="0">
                <a:solidFill>
                  <a:schemeClr val="tx2"/>
                </a:solidFill>
                <a:cs typeface="Times New Roman" pitchFamily="18" charset="0"/>
                <a:sym typeface="Symbol" panose="05050102010706020507" pitchFamily="18" charset="2"/>
              </a:rPr>
              <a:t> ~ 10</a:t>
            </a:r>
            <a:r>
              <a:rPr lang="en-US" sz="1400" kern="0" baseline="30000" dirty="0">
                <a:solidFill>
                  <a:schemeClr val="tx2"/>
                </a:solidFill>
                <a:cs typeface="Times New Roman" pitchFamily="18" charset="0"/>
                <a:sym typeface="Symbol" panose="05050102010706020507" pitchFamily="18" charset="2"/>
              </a:rPr>
              <a:t>-1</a:t>
            </a:r>
            <a:r>
              <a:rPr lang="ru-RU" sz="1400" kern="0" baseline="30000" dirty="0">
                <a:solidFill>
                  <a:schemeClr val="tx2"/>
                </a:solidFill>
                <a:cs typeface="Times New Roman" pitchFamily="18" charset="0"/>
                <a:sym typeface="Symbol" panose="05050102010706020507" pitchFamily="18" charset="2"/>
              </a:rPr>
              <a:t>2</a:t>
            </a:r>
            <a:r>
              <a:rPr lang="en-US" sz="1400" kern="0" dirty="0">
                <a:solidFill>
                  <a:schemeClr val="tx2"/>
                </a:solidFill>
                <a:cs typeface="Times New Roman" pitchFamily="18" charset="0"/>
                <a:sym typeface="Symbol" panose="05050102010706020507" pitchFamily="18" charset="2"/>
              </a:rPr>
              <a:t> </a:t>
            </a:r>
            <a:r>
              <a:rPr lang="ru-RU" sz="1400" kern="0" dirty="0">
                <a:solidFill>
                  <a:schemeClr val="tx2"/>
                </a:solidFill>
                <a:cs typeface="Times New Roman" pitchFamily="18" charset="0"/>
                <a:sym typeface="Symbol" panose="05050102010706020507" pitchFamily="18" charset="2"/>
              </a:rPr>
              <a:t>-</a:t>
            </a:r>
            <a:r>
              <a:rPr lang="en-US" sz="1400" kern="0" dirty="0">
                <a:solidFill>
                  <a:schemeClr val="tx2"/>
                </a:solidFill>
                <a:cs typeface="Times New Roman" pitchFamily="18" charset="0"/>
                <a:sym typeface="Symbol" panose="05050102010706020507" pitchFamily="18" charset="2"/>
              </a:rPr>
              <a:t>10</a:t>
            </a:r>
            <a:r>
              <a:rPr lang="en-US" sz="1400" kern="0" baseline="30000" dirty="0">
                <a:solidFill>
                  <a:schemeClr val="tx2"/>
                </a:solidFill>
                <a:cs typeface="Times New Roman" pitchFamily="18" charset="0"/>
                <a:sym typeface="Symbol" panose="05050102010706020507" pitchFamily="18" charset="2"/>
              </a:rPr>
              <a:t>-1</a:t>
            </a:r>
            <a:r>
              <a:rPr lang="ru-RU" sz="1400" kern="0" baseline="30000" dirty="0">
                <a:solidFill>
                  <a:schemeClr val="tx2"/>
                </a:solidFill>
                <a:cs typeface="Times New Roman" pitchFamily="18" charset="0"/>
                <a:sym typeface="Symbol" panose="05050102010706020507" pitchFamily="18" charset="2"/>
              </a:rPr>
              <a:t>3</a:t>
            </a:r>
            <a:endParaRPr lang="ru-RU" sz="1400" kern="0" dirty="0">
              <a:solidFill>
                <a:schemeClr val="tx2"/>
              </a:solidFill>
              <a:latin typeface="+mn-lt"/>
              <a:cs typeface="Times New Roman" pitchFamily="18" charset="0"/>
            </a:endParaRPr>
          </a:p>
          <a:p>
            <a:pPr marL="285750" indent="-285750">
              <a:buFont typeface="Arial" panose="020B0604020202020204" pitchFamily="34" charset="0"/>
              <a:buChar char="•"/>
              <a:defRPr/>
            </a:pPr>
            <a:r>
              <a:rPr lang="ru-RU" sz="1400" dirty="0">
                <a:solidFill>
                  <a:schemeClr val="accent6">
                    <a:lumMod val="50000"/>
                  </a:schemeClr>
                </a:solidFill>
                <a:latin typeface="+mn-lt"/>
              </a:rPr>
              <a:t>На основе холодных ионов  </a:t>
            </a:r>
            <a:r>
              <a:rPr lang="en-US" sz="1400" baseline="30000" dirty="0">
                <a:solidFill>
                  <a:schemeClr val="accent6">
                    <a:lumMod val="50000"/>
                  </a:schemeClr>
                </a:solidFill>
                <a:latin typeface="+mn-lt"/>
              </a:rPr>
              <a:t>171</a:t>
            </a:r>
            <a:r>
              <a:rPr lang="en-US" sz="1400" dirty="0">
                <a:solidFill>
                  <a:schemeClr val="accent6">
                    <a:lumMod val="50000"/>
                  </a:schemeClr>
                </a:solidFill>
                <a:latin typeface="+mn-lt"/>
              </a:rPr>
              <a:t>Yb</a:t>
            </a:r>
            <a:r>
              <a:rPr lang="en-US" sz="1400" baseline="30000" dirty="0">
                <a:solidFill>
                  <a:schemeClr val="accent6">
                    <a:lumMod val="50000"/>
                  </a:schemeClr>
                </a:solidFill>
                <a:latin typeface="+mn-lt"/>
              </a:rPr>
              <a:t>+</a:t>
            </a:r>
            <a:r>
              <a:rPr lang="en-US" sz="1400" dirty="0">
                <a:solidFill>
                  <a:schemeClr val="accent6">
                    <a:lumMod val="50000"/>
                  </a:schemeClr>
                </a:solidFill>
                <a:latin typeface="+mn-lt"/>
              </a:rPr>
              <a:t> </a:t>
            </a:r>
            <a:r>
              <a:rPr lang="ru-RU" sz="1400" dirty="0">
                <a:solidFill>
                  <a:schemeClr val="accent6">
                    <a:lumMod val="50000"/>
                  </a:schemeClr>
                </a:solidFill>
                <a:latin typeface="+mn-lt"/>
              </a:rPr>
              <a:t>   </a:t>
            </a:r>
            <a:r>
              <a:rPr lang="ru-RU" sz="1400" kern="0" dirty="0">
                <a:solidFill>
                  <a:schemeClr val="tx2"/>
                </a:solidFill>
                <a:cs typeface="Times New Roman" pitchFamily="18" charset="0"/>
                <a:sym typeface="Symbol" panose="05050102010706020507" pitchFamily="18" charset="2"/>
              </a:rPr>
              <a:t></a:t>
            </a:r>
            <a:r>
              <a:rPr lang="en-US" sz="1400" kern="0" dirty="0">
                <a:solidFill>
                  <a:schemeClr val="tx2"/>
                </a:solidFill>
                <a:cs typeface="Times New Roman" pitchFamily="18" charset="0"/>
                <a:sym typeface="Symbol" panose="05050102010706020507" pitchFamily="18" charset="2"/>
              </a:rPr>
              <a:t>/</a:t>
            </a:r>
            <a:r>
              <a:rPr lang="ru-RU" sz="1400" kern="0" dirty="0">
                <a:solidFill>
                  <a:schemeClr val="tx2"/>
                </a:solidFill>
                <a:cs typeface="Times New Roman" pitchFamily="18" charset="0"/>
                <a:sym typeface="Symbol" panose="05050102010706020507" pitchFamily="18" charset="2"/>
              </a:rPr>
              <a:t></a:t>
            </a:r>
            <a:r>
              <a:rPr lang="en-US" sz="1400" kern="0" dirty="0">
                <a:solidFill>
                  <a:schemeClr val="tx2"/>
                </a:solidFill>
                <a:cs typeface="Times New Roman" pitchFamily="18" charset="0"/>
                <a:sym typeface="Symbol" panose="05050102010706020507" pitchFamily="18" charset="2"/>
              </a:rPr>
              <a:t> ~ 10</a:t>
            </a:r>
            <a:r>
              <a:rPr lang="en-US" sz="1400" kern="0" baseline="30000" dirty="0">
                <a:solidFill>
                  <a:schemeClr val="tx2"/>
                </a:solidFill>
                <a:cs typeface="Times New Roman" pitchFamily="18" charset="0"/>
                <a:sym typeface="Symbol" panose="05050102010706020507" pitchFamily="18" charset="2"/>
              </a:rPr>
              <a:t>-17</a:t>
            </a:r>
            <a:r>
              <a:rPr lang="ru-RU" sz="1400" kern="0" baseline="30000" dirty="0">
                <a:solidFill>
                  <a:schemeClr val="tx2"/>
                </a:solidFill>
                <a:cs typeface="Times New Roman" pitchFamily="18" charset="0"/>
                <a:sym typeface="Symbol" panose="05050102010706020507" pitchFamily="18" charset="2"/>
              </a:rPr>
              <a:t> </a:t>
            </a:r>
            <a:r>
              <a:rPr lang="ru-RU" sz="1400" kern="0" dirty="0">
                <a:solidFill>
                  <a:schemeClr val="tx2"/>
                </a:solidFill>
                <a:cs typeface="Times New Roman" pitchFamily="18" charset="0"/>
                <a:sym typeface="Symbol" panose="05050102010706020507" pitchFamily="18" charset="2"/>
              </a:rPr>
              <a:t>- </a:t>
            </a:r>
            <a:r>
              <a:rPr lang="en-US" sz="1400" kern="0" dirty="0">
                <a:solidFill>
                  <a:srgbClr val="C00000"/>
                </a:solidFill>
                <a:cs typeface="Times New Roman" pitchFamily="18" charset="0"/>
                <a:sym typeface="Symbol" panose="05050102010706020507" pitchFamily="18" charset="2"/>
              </a:rPr>
              <a:t>10</a:t>
            </a:r>
            <a:r>
              <a:rPr lang="en-US" sz="1400" kern="0" baseline="30000" dirty="0">
                <a:solidFill>
                  <a:srgbClr val="C00000"/>
                </a:solidFill>
                <a:cs typeface="Times New Roman" pitchFamily="18" charset="0"/>
                <a:sym typeface="Symbol" panose="05050102010706020507" pitchFamily="18" charset="2"/>
              </a:rPr>
              <a:t>-1</a:t>
            </a:r>
            <a:r>
              <a:rPr lang="ru-RU" sz="1400" kern="0" baseline="30000" dirty="0">
                <a:solidFill>
                  <a:srgbClr val="C00000"/>
                </a:solidFill>
                <a:cs typeface="Times New Roman" pitchFamily="18" charset="0"/>
                <a:sym typeface="Symbol" panose="05050102010706020507" pitchFamily="18" charset="2"/>
              </a:rPr>
              <a:t>8</a:t>
            </a:r>
            <a:endParaRPr lang="ru-RU" sz="1400" dirty="0">
              <a:solidFill>
                <a:srgbClr val="C00000"/>
              </a:solidFill>
            </a:endParaRPr>
          </a:p>
          <a:p>
            <a:pPr marL="285750" indent="-285750">
              <a:buFont typeface="Arial" panose="020B0604020202020204" pitchFamily="34" charset="0"/>
              <a:buChar char="•"/>
              <a:defRPr/>
            </a:pPr>
            <a:r>
              <a:rPr lang="ru-RU" sz="1400" kern="0" dirty="0">
                <a:solidFill>
                  <a:srgbClr val="C00000"/>
                </a:solidFill>
                <a:latin typeface="+mn-lt"/>
                <a:cs typeface="Times New Roman" pitchFamily="18" charset="0"/>
              </a:rPr>
              <a:t>На основе атомов </a:t>
            </a:r>
            <a:r>
              <a:rPr lang="en-US" sz="1400" kern="0" dirty="0">
                <a:solidFill>
                  <a:srgbClr val="C00000"/>
                </a:solidFill>
                <a:latin typeface="+mn-lt"/>
                <a:cs typeface="Times New Roman" pitchFamily="18" charset="0"/>
              </a:rPr>
              <a:t>Mg </a:t>
            </a:r>
            <a:r>
              <a:rPr lang="ru-RU" sz="1400" kern="0" dirty="0">
                <a:solidFill>
                  <a:srgbClr val="C00000"/>
                </a:solidFill>
                <a:latin typeface="+mn-lt"/>
                <a:cs typeface="Times New Roman" pitchFamily="18" charset="0"/>
              </a:rPr>
              <a:t>     </a:t>
            </a:r>
            <a:r>
              <a:rPr lang="ru-RU" sz="1400" kern="0" dirty="0">
                <a:solidFill>
                  <a:schemeClr val="tx2"/>
                </a:solidFill>
                <a:cs typeface="Times New Roman" pitchFamily="18" charset="0"/>
                <a:sym typeface="Symbol" panose="05050102010706020507" pitchFamily="18" charset="2"/>
              </a:rPr>
              <a:t></a:t>
            </a:r>
            <a:r>
              <a:rPr lang="en-US" sz="1400" kern="0" dirty="0">
                <a:solidFill>
                  <a:schemeClr val="tx2"/>
                </a:solidFill>
                <a:cs typeface="Times New Roman" pitchFamily="18" charset="0"/>
                <a:sym typeface="Symbol" panose="05050102010706020507" pitchFamily="18" charset="2"/>
              </a:rPr>
              <a:t>/</a:t>
            </a:r>
            <a:r>
              <a:rPr lang="ru-RU" sz="1400" kern="0" dirty="0">
                <a:solidFill>
                  <a:schemeClr val="tx2"/>
                </a:solidFill>
                <a:cs typeface="Times New Roman" pitchFamily="18" charset="0"/>
                <a:sym typeface="Symbol" panose="05050102010706020507" pitchFamily="18" charset="2"/>
              </a:rPr>
              <a:t></a:t>
            </a:r>
            <a:r>
              <a:rPr lang="en-US" sz="1400" kern="0" dirty="0">
                <a:solidFill>
                  <a:schemeClr val="tx2"/>
                </a:solidFill>
                <a:cs typeface="Times New Roman" pitchFamily="18" charset="0"/>
                <a:sym typeface="Symbol" panose="05050102010706020507" pitchFamily="18" charset="2"/>
              </a:rPr>
              <a:t> ~ 10</a:t>
            </a:r>
            <a:r>
              <a:rPr lang="en-US" sz="1400" kern="0" baseline="30000" dirty="0">
                <a:solidFill>
                  <a:schemeClr val="tx2"/>
                </a:solidFill>
                <a:cs typeface="Times New Roman" pitchFamily="18" charset="0"/>
                <a:sym typeface="Symbol" panose="05050102010706020507" pitchFamily="18" charset="2"/>
              </a:rPr>
              <a:t>-1</a:t>
            </a:r>
            <a:r>
              <a:rPr lang="ru-RU" sz="1400" kern="0" baseline="30000" dirty="0">
                <a:solidFill>
                  <a:schemeClr val="tx2"/>
                </a:solidFill>
                <a:cs typeface="Times New Roman" pitchFamily="18" charset="0"/>
                <a:sym typeface="Symbol" panose="05050102010706020507" pitchFamily="18" charset="2"/>
              </a:rPr>
              <a:t>6 </a:t>
            </a:r>
            <a:r>
              <a:rPr lang="ru-RU" sz="1400" kern="0" dirty="0">
                <a:solidFill>
                  <a:schemeClr val="tx2"/>
                </a:solidFill>
                <a:cs typeface="Times New Roman" pitchFamily="18" charset="0"/>
                <a:sym typeface="Symbol" panose="05050102010706020507" pitchFamily="18" charset="2"/>
              </a:rPr>
              <a:t>- </a:t>
            </a:r>
            <a:r>
              <a:rPr lang="en-US" sz="1400" kern="0" dirty="0">
                <a:solidFill>
                  <a:srgbClr val="C00000"/>
                </a:solidFill>
                <a:cs typeface="Times New Roman" pitchFamily="18" charset="0"/>
                <a:sym typeface="Symbol" panose="05050102010706020507" pitchFamily="18" charset="2"/>
              </a:rPr>
              <a:t>10</a:t>
            </a:r>
            <a:r>
              <a:rPr lang="en-US" sz="1400" kern="0" baseline="30000" dirty="0">
                <a:solidFill>
                  <a:srgbClr val="C00000"/>
                </a:solidFill>
                <a:cs typeface="Times New Roman" pitchFamily="18" charset="0"/>
                <a:sym typeface="Symbol" panose="05050102010706020507" pitchFamily="18" charset="2"/>
              </a:rPr>
              <a:t>-1</a:t>
            </a:r>
            <a:r>
              <a:rPr lang="ru-RU" sz="1400" kern="0" baseline="30000" dirty="0">
                <a:solidFill>
                  <a:srgbClr val="C00000"/>
                </a:solidFill>
                <a:cs typeface="Times New Roman" pitchFamily="18" charset="0"/>
                <a:sym typeface="Symbol" panose="05050102010706020507" pitchFamily="18" charset="2"/>
              </a:rPr>
              <a:t>8</a:t>
            </a:r>
            <a:endParaRPr lang="ru-RU" sz="1400" dirty="0">
              <a:solidFill>
                <a:srgbClr val="C00000"/>
              </a:solidFill>
            </a:endParaRPr>
          </a:p>
        </p:txBody>
      </p:sp>
      <p:sp>
        <p:nvSpPr>
          <p:cNvPr id="24" name="TextBox 23">
            <a:extLst>
              <a:ext uri="{FF2B5EF4-FFF2-40B4-BE49-F238E27FC236}">
                <a16:creationId xmlns:a16="http://schemas.microsoft.com/office/drawing/2014/main" id="{0EDE695C-71BB-4A6D-A7A9-D653102BE2A0}"/>
              </a:ext>
            </a:extLst>
          </p:cNvPr>
          <p:cNvSpPr txBox="1"/>
          <p:nvPr/>
        </p:nvSpPr>
        <p:spPr>
          <a:xfrm>
            <a:off x="599354" y="3572905"/>
            <a:ext cx="1716752" cy="338554"/>
          </a:xfrm>
          <a:prstGeom prst="rect">
            <a:avLst/>
          </a:prstGeom>
          <a:noFill/>
        </p:spPr>
        <p:txBody>
          <a:bodyPr wrap="none" rtlCol="0">
            <a:spAutoFit/>
          </a:bodyPr>
          <a:lstStyle/>
          <a:p>
            <a:r>
              <a:rPr lang="en-US" sz="1600" baseline="30000" dirty="0">
                <a:solidFill>
                  <a:schemeClr val="accent6">
                    <a:lumMod val="50000"/>
                  </a:schemeClr>
                </a:solidFill>
              </a:rPr>
              <a:t>171</a:t>
            </a:r>
            <a:r>
              <a:rPr lang="en-US" sz="1600" dirty="0">
                <a:solidFill>
                  <a:schemeClr val="accent6">
                    <a:lumMod val="50000"/>
                  </a:schemeClr>
                </a:solidFill>
              </a:rPr>
              <a:t>Yb</a:t>
            </a:r>
            <a:r>
              <a:rPr lang="en-US" sz="1600" baseline="30000" dirty="0">
                <a:solidFill>
                  <a:schemeClr val="accent6">
                    <a:lumMod val="50000"/>
                  </a:schemeClr>
                </a:solidFill>
              </a:rPr>
              <a:t>+</a:t>
            </a:r>
            <a:r>
              <a:rPr lang="en-US" sz="1600" dirty="0">
                <a:solidFill>
                  <a:schemeClr val="accent6">
                    <a:lumMod val="50000"/>
                  </a:schemeClr>
                </a:solidFill>
              </a:rPr>
              <a:t>  </a:t>
            </a:r>
            <a:r>
              <a:rPr lang="ru-RU" sz="1600" dirty="0">
                <a:solidFill>
                  <a:schemeClr val="accent6">
                    <a:lumMod val="50000"/>
                  </a:schemeClr>
                </a:solidFill>
              </a:rPr>
              <a:t>стандарт</a:t>
            </a:r>
          </a:p>
        </p:txBody>
      </p:sp>
      <p:sp>
        <p:nvSpPr>
          <p:cNvPr id="25" name="Прямоугольник 24">
            <a:extLst>
              <a:ext uri="{FF2B5EF4-FFF2-40B4-BE49-F238E27FC236}">
                <a16:creationId xmlns:a16="http://schemas.microsoft.com/office/drawing/2014/main" id="{5826EFB4-77B0-4B07-AC57-10BFE27B267B}"/>
              </a:ext>
            </a:extLst>
          </p:cNvPr>
          <p:cNvSpPr/>
          <p:nvPr/>
        </p:nvSpPr>
        <p:spPr>
          <a:xfrm>
            <a:off x="3131840" y="3604621"/>
            <a:ext cx="2265364" cy="276999"/>
          </a:xfrm>
          <a:prstGeom prst="rect">
            <a:avLst/>
          </a:prstGeom>
        </p:spPr>
        <p:txBody>
          <a:bodyPr wrap="none">
            <a:spAutoFit/>
          </a:bodyPr>
          <a:lstStyle/>
          <a:p>
            <a:r>
              <a:rPr lang="ru-RU" sz="1200" kern="0" dirty="0">
                <a:solidFill>
                  <a:schemeClr val="tx2"/>
                </a:solidFill>
                <a:latin typeface="Times New Roman" pitchFamily="18" charset="0"/>
                <a:cs typeface="Times New Roman" pitchFamily="18" charset="0"/>
              </a:rPr>
              <a:t>Транспортируемый </a:t>
            </a:r>
            <a:r>
              <a:rPr lang="en-US" sz="1200" kern="0" dirty="0" err="1">
                <a:solidFill>
                  <a:schemeClr val="tx2"/>
                </a:solidFill>
                <a:latin typeface="Times New Roman" pitchFamily="18" charset="0"/>
                <a:cs typeface="Times New Roman" pitchFamily="18" charset="0"/>
              </a:rPr>
              <a:t>Yb:YAG</a:t>
            </a:r>
            <a:r>
              <a:rPr lang="en-US" sz="1200" kern="0" dirty="0">
                <a:solidFill>
                  <a:schemeClr val="tx2"/>
                </a:solidFill>
                <a:latin typeface="Times New Roman" pitchFamily="18" charset="0"/>
                <a:cs typeface="Times New Roman" pitchFamily="18" charset="0"/>
              </a:rPr>
              <a:t>/I2</a:t>
            </a:r>
            <a:r>
              <a:rPr lang="ru-RU" sz="1200" baseline="-25000" dirty="0">
                <a:latin typeface="Times New Roman" pitchFamily="18" charset="0"/>
                <a:cs typeface="Times New Roman" pitchFamily="18" charset="0"/>
              </a:rPr>
              <a:t> </a:t>
            </a:r>
            <a:endParaRPr lang="ru-RU" sz="1200" dirty="0"/>
          </a:p>
        </p:txBody>
      </p:sp>
      <p:pic>
        <p:nvPicPr>
          <p:cNvPr id="29" name="Рисунок 28">
            <a:extLst>
              <a:ext uri="{FF2B5EF4-FFF2-40B4-BE49-F238E27FC236}">
                <a16:creationId xmlns:a16="http://schemas.microsoft.com/office/drawing/2014/main" id="{4F9EDB1E-707A-46F9-BD78-764B3D9AB716}"/>
              </a:ext>
            </a:extLst>
          </p:cNvPr>
          <p:cNvPicPr>
            <a:picLocks noChangeAspect="1"/>
          </p:cNvPicPr>
          <p:nvPr/>
        </p:nvPicPr>
        <p:blipFill>
          <a:blip r:embed="rId6"/>
          <a:stretch>
            <a:fillRect/>
          </a:stretch>
        </p:blipFill>
        <p:spPr>
          <a:xfrm>
            <a:off x="3491880" y="4314889"/>
            <a:ext cx="1299168" cy="1254606"/>
          </a:xfrm>
          <a:prstGeom prst="rect">
            <a:avLst/>
          </a:prstGeom>
        </p:spPr>
      </p:pic>
      <p:sp>
        <p:nvSpPr>
          <p:cNvPr id="30" name="Прямоугольник 29">
            <a:extLst>
              <a:ext uri="{FF2B5EF4-FFF2-40B4-BE49-F238E27FC236}">
                <a16:creationId xmlns:a16="http://schemas.microsoft.com/office/drawing/2014/main" id="{3C467498-1631-4F2E-8F3C-FCB8CBA0D6BD}"/>
              </a:ext>
            </a:extLst>
          </p:cNvPr>
          <p:cNvSpPr/>
          <p:nvPr/>
        </p:nvSpPr>
        <p:spPr>
          <a:xfrm>
            <a:off x="3491492" y="5779739"/>
            <a:ext cx="1595309" cy="369332"/>
          </a:xfrm>
          <a:prstGeom prst="rect">
            <a:avLst/>
          </a:prstGeom>
        </p:spPr>
        <p:txBody>
          <a:bodyPr wrap="none">
            <a:spAutoFit/>
          </a:bodyPr>
          <a:lstStyle/>
          <a:p>
            <a:pPr>
              <a:defRPr/>
            </a:pPr>
            <a:r>
              <a:rPr lang="ru-RU" kern="0" dirty="0">
                <a:solidFill>
                  <a:schemeClr val="tx2"/>
                </a:solidFill>
                <a:latin typeface="Times New Roman" pitchFamily="18" charset="0"/>
                <a:cs typeface="Times New Roman" pitchFamily="18" charset="0"/>
              </a:rPr>
              <a:t>КПН стандарт</a:t>
            </a:r>
          </a:p>
        </p:txBody>
      </p:sp>
      <p:pic>
        <p:nvPicPr>
          <p:cNvPr id="11" name="Рисунок 10">
            <a:extLst>
              <a:ext uri="{FF2B5EF4-FFF2-40B4-BE49-F238E27FC236}">
                <a16:creationId xmlns:a16="http://schemas.microsoft.com/office/drawing/2014/main" id="{5AF5B0BF-E0E9-4C61-AC0F-0E37645D5600}"/>
              </a:ext>
            </a:extLst>
          </p:cNvPr>
          <p:cNvPicPr>
            <a:picLocks noChangeAspect="1"/>
          </p:cNvPicPr>
          <p:nvPr/>
        </p:nvPicPr>
        <p:blipFill rotWithShape="1">
          <a:blip r:embed="rId7"/>
          <a:srcRect l="54690"/>
          <a:stretch/>
        </p:blipFill>
        <p:spPr>
          <a:xfrm>
            <a:off x="1482509" y="5319112"/>
            <a:ext cx="608581" cy="493838"/>
          </a:xfrm>
          <a:prstGeom prst="rect">
            <a:avLst/>
          </a:prstGeom>
        </p:spPr>
      </p:pic>
      <p:sp>
        <p:nvSpPr>
          <p:cNvPr id="13" name="TextBox 12">
            <a:extLst>
              <a:ext uri="{FF2B5EF4-FFF2-40B4-BE49-F238E27FC236}">
                <a16:creationId xmlns:a16="http://schemas.microsoft.com/office/drawing/2014/main" id="{9C812505-E2C9-4E07-A1BF-AEF2075E17DC}"/>
              </a:ext>
            </a:extLst>
          </p:cNvPr>
          <p:cNvSpPr txBox="1"/>
          <p:nvPr/>
        </p:nvSpPr>
        <p:spPr>
          <a:xfrm>
            <a:off x="624133" y="5803962"/>
            <a:ext cx="1412566" cy="338554"/>
          </a:xfrm>
          <a:prstGeom prst="rect">
            <a:avLst/>
          </a:prstGeom>
          <a:noFill/>
        </p:spPr>
        <p:txBody>
          <a:bodyPr wrap="none" rtlCol="0">
            <a:spAutoFit/>
          </a:bodyPr>
          <a:lstStyle/>
          <a:p>
            <a:r>
              <a:rPr lang="en-US" sz="1600" baseline="30000" dirty="0">
                <a:solidFill>
                  <a:schemeClr val="accent6">
                    <a:lumMod val="50000"/>
                  </a:schemeClr>
                </a:solidFill>
              </a:rPr>
              <a:t>24</a:t>
            </a:r>
            <a:r>
              <a:rPr lang="en-US" sz="1600" dirty="0">
                <a:solidFill>
                  <a:schemeClr val="accent6">
                    <a:lumMod val="50000"/>
                  </a:schemeClr>
                </a:solidFill>
              </a:rPr>
              <a:t>Mg </a:t>
            </a:r>
            <a:r>
              <a:rPr lang="ru-RU" sz="1600" dirty="0">
                <a:solidFill>
                  <a:schemeClr val="accent6">
                    <a:lumMod val="50000"/>
                  </a:schemeClr>
                </a:solidFill>
              </a:rPr>
              <a:t>стандарт</a:t>
            </a:r>
          </a:p>
        </p:txBody>
      </p:sp>
    </p:spTree>
    <p:extLst>
      <p:ext uri="{BB962C8B-B14F-4D97-AF65-F5344CB8AC3E}">
        <p14:creationId xmlns:p14="http://schemas.microsoft.com/office/powerpoint/2010/main" val="3496276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B5FD6F2E-3541-435A-B4EE-045BF97BA107}"/>
              </a:ext>
            </a:extLst>
          </p:cNvPr>
          <p:cNvPicPr>
            <a:picLocks noChangeAspect="1"/>
          </p:cNvPicPr>
          <p:nvPr/>
        </p:nvPicPr>
        <p:blipFill>
          <a:blip r:embed="rId4"/>
          <a:stretch>
            <a:fillRect/>
          </a:stretch>
        </p:blipFill>
        <p:spPr>
          <a:xfrm>
            <a:off x="4145481" y="3787085"/>
            <a:ext cx="4904704" cy="2770188"/>
          </a:xfrm>
          <a:prstGeom prst="rect">
            <a:avLst/>
          </a:prstGeom>
        </p:spPr>
      </p:pic>
      <p:sp>
        <p:nvSpPr>
          <p:cNvPr id="2" name="Заголовок 1">
            <a:extLst>
              <a:ext uri="{FF2B5EF4-FFF2-40B4-BE49-F238E27FC236}">
                <a16:creationId xmlns:a16="http://schemas.microsoft.com/office/drawing/2014/main" id="{FB78F0B3-931B-402D-B357-2E31F2C68B6F}"/>
              </a:ext>
            </a:extLst>
          </p:cNvPr>
          <p:cNvSpPr>
            <a:spLocks noGrp="1"/>
          </p:cNvSpPr>
          <p:nvPr>
            <p:ph type="title"/>
          </p:nvPr>
        </p:nvSpPr>
        <p:spPr>
          <a:xfrm>
            <a:off x="47162" y="0"/>
            <a:ext cx="7211144" cy="562074"/>
          </a:xfrm>
        </p:spPr>
        <p:txBody>
          <a:bodyPr>
            <a:normAutofit/>
          </a:bodyPr>
          <a:lstStyle/>
          <a:p>
            <a:r>
              <a:rPr lang="ru-RU" sz="2800" b="1" dirty="0">
                <a:solidFill>
                  <a:schemeClr val="accent1">
                    <a:lumMod val="75000"/>
                  </a:schemeClr>
                </a:solidFill>
                <a:latin typeface="Calibri" panose="020F0502020204030204" pitchFamily="34" charset="0"/>
              </a:rPr>
              <a:t>перспективы:     Релятивистская геодезия</a:t>
            </a:r>
          </a:p>
        </p:txBody>
      </p:sp>
      <p:sp>
        <p:nvSpPr>
          <p:cNvPr id="4" name="Прямоугольник 3">
            <a:extLst>
              <a:ext uri="{FF2B5EF4-FFF2-40B4-BE49-F238E27FC236}">
                <a16:creationId xmlns:a16="http://schemas.microsoft.com/office/drawing/2014/main" id="{BB4151BA-9F3B-46B1-A347-030F8B4EC0DD}"/>
              </a:ext>
            </a:extLst>
          </p:cNvPr>
          <p:cNvSpPr/>
          <p:nvPr/>
        </p:nvSpPr>
        <p:spPr>
          <a:xfrm>
            <a:off x="7689639" y="1781"/>
            <a:ext cx="1426994" cy="369332"/>
          </a:xfrm>
          <a:prstGeom prst="rect">
            <a:avLst/>
          </a:prstGeom>
        </p:spPr>
        <p:txBody>
          <a:bodyPr wrap="none">
            <a:spAutoFit/>
          </a:bodyPr>
          <a:lstStyle/>
          <a:p>
            <a:r>
              <a:rPr lang="ru-RU" b="1" dirty="0">
                <a:solidFill>
                  <a:srgbClr val="0070C0"/>
                </a:solidFill>
              </a:rPr>
              <a:t>ИЛФ СО РАН</a:t>
            </a:r>
            <a:endParaRPr lang="ru-RU" dirty="0"/>
          </a:p>
        </p:txBody>
      </p:sp>
      <p:pic>
        <p:nvPicPr>
          <p:cNvPr id="5" name="Рисунок 4">
            <a:extLst>
              <a:ext uri="{FF2B5EF4-FFF2-40B4-BE49-F238E27FC236}">
                <a16:creationId xmlns:a16="http://schemas.microsoft.com/office/drawing/2014/main" id="{1CB60101-1E28-479A-A085-A2B20D01BFDD}"/>
              </a:ext>
            </a:extLst>
          </p:cNvPr>
          <p:cNvPicPr>
            <a:picLocks noChangeAspect="1"/>
          </p:cNvPicPr>
          <p:nvPr/>
        </p:nvPicPr>
        <p:blipFill>
          <a:blip r:embed="rId5"/>
          <a:stretch>
            <a:fillRect/>
          </a:stretch>
        </p:blipFill>
        <p:spPr>
          <a:xfrm>
            <a:off x="6431731" y="619737"/>
            <a:ext cx="2596378" cy="3101557"/>
          </a:xfrm>
          <a:prstGeom prst="rect">
            <a:avLst/>
          </a:prstGeom>
        </p:spPr>
      </p:pic>
      <p:graphicFrame>
        <p:nvGraphicFramePr>
          <p:cNvPr id="8" name="Объект 7">
            <a:extLst>
              <a:ext uri="{FF2B5EF4-FFF2-40B4-BE49-F238E27FC236}">
                <a16:creationId xmlns:a16="http://schemas.microsoft.com/office/drawing/2014/main" id="{9C253FBD-E537-4A13-8373-450EDB498541}"/>
              </a:ext>
            </a:extLst>
          </p:cNvPr>
          <p:cNvGraphicFramePr>
            <a:graphicFrameLocks noChangeAspect="1"/>
          </p:cNvGraphicFramePr>
          <p:nvPr/>
        </p:nvGraphicFramePr>
        <p:xfrm>
          <a:off x="85190" y="4080178"/>
          <a:ext cx="4581719" cy="1269840"/>
        </p:xfrm>
        <a:graphic>
          <a:graphicData uri="http://schemas.openxmlformats.org/presentationml/2006/ole">
            <mc:AlternateContent xmlns:mc="http://schemas.openxmlformats.org/markup-compatibility/2006">
              <mc:Choice xmlns:v="urn:schemas-microsoft-com:vml" Requires="v">
                <p:oleObj spid="_x0000_s15582" name="Equation" r:id="rId6" imgW="3390840" imgH="939600" progId="Equation.DSMT4">
                  <p:embed/>
                </p:oleObj>
              </mc:Choice>
              <mc:Fallback>
                <p:oleObj name="Equation" r:id="rId6" imgW="3390840" imgH="939600" progId="Equation.DSMT4">
                  <p:embed/>
                  <p:pic>
                    <p:nvPicPr>
                      <p:cNvPr id="8" name="Объект 7">
                        <a:extLst>
                          <a:ext uri="{FF2B5EF4-FFF2-40B4-BE49-F238E27FC236}">
                            <a16:creationId xmlns:a16="http://schemas.microsoft.com/office/drawing/2014/main" id="{9C253FBD-E537-4A13-8373-450EDB498541}"/>
                          </a:ext>
                        </a:extLst>
                      </p:cNvPr>
                      <p:cNvPicPr/>
                      <p:nvPr/>
                    </p:nvPicPr>
                    <p:blipFill>
                      <a:blip r:embed="rId7"/>
                      <a:stretch>
                        <a:fillRect/>
                      </a:stretch>
                    </p:blipFill>
                    <p:spPr>
                      <a:xfrm>
                        <a:off x="85190" y="4080178"/>
                        <a:ext cx="4581719" cy="1269840"/>
                      </a:xfrm>
                      <a:prstGeom prst="rect">
                        <a:avLst/>
                      </a:prstGeom>
                    </p:spPr>
                  </p:pic>
                </p:oleObj>
              </mc:Fallback>
            </mc:AlternateContent>
          </a:graphicData>
        </a:graphic>
      </p:graphicFrame>
      <p:sp>
        <p:nvSpPr>
          <p:cNvPr id="10" name="Прямоугольник 9">
            <a:extLst>
              <a:ext uri="{FF2B5EF4-FFF2-40B4-BE49-F238E27FC236}">
                <a16:creationId xmlns:a16="http://schemas.microsoft.com/office/drawing/2014/main" id="{74112B17-227F-4DFA-A0B9-BAABD0881434}"/>
              </a:ext>
            </a:extLst>
          </p:cNvPr>
          <p:cNvSpPr/>
          <p:nvPr/>
        </p:nvSpPr>
        <p:spPr>
          <a:xfrm>
            <a:off x="140131" y="5643111"/>
            <a:ext cx="3390733" cy="830997"/>
          </a:xfrm>
          <a:prstGeom prst="rect">
            <a:avLst/>
          </a:prstGeom>
        </p:spPr>
        <p:txBody>
          <a:bodyPr wrap="square">
            <a:spAutoFit/>
          </a:bodyPr>
          <a:lstStyle/>
          <a:p>
            <a:r>
              <a:rPr lang="en-US" sz="1200" i="1" dirty="0" err="1">
                <a:latin typeface="Arial" panose="020B0604020202020204" pitchFamily="34" charset="0"/>
                <a:cs typeface="Arial" panose="020B0604020202020204" pitchFamily="34" charset="0"/>
              </a:rPr>
              <a:t>J</a:t>
            </a:r>
            <a:r>
              <a:rPr lang="en-US" sz="1200" i="1" baseline="-25000" dirty="0" err="1">
                <a:latin typeface="Arial" panose="020B0604020202020204" pitchFamily="34" charset="0"/>
                <a:cs typeface="Arial" panose="020B0604020202020204" pitchFamily="34" charset="0"/>
              </a:rPr>
              <a:t>n</a:t>
            </a:r>
            <a:r>
              <a:rPr lang="en-US" sz="1200" dirty="0">
                <a:latin typeface="Arial" panose="020B0604020202020204" pitchFamily="34" charset="0"/>
                <a:cs typeface="Arial" panose="020B0604020202020204" pitchFamily="34" charset="0"/>
              </a:rPr>
              <a:t> - </a:t>
            </a:r>
            <a:r>
              <a:rPr lang="ru-RU" sz="1200" dirty="0">
                <a:latin typeface="Arial" panose="020B0604020202020204" pitchFamily="34" charset="0"/>
                <a:cs typeface="Arial" panose="020B0604020202020204" pitchFamily="34" charset="0"/>
              </a:rPr>
              <a:t>зональные коэффициенты</a:t>
            </a:r>
          </a:p>
          <a:p>
            <a:r>
              <a:rPr lang="en-US" sz="1200" i="1" dirty="0" err="1">
                <a:latin typeface="Arial" panose="020B0604020202020204" pitchFamily="34" charset="0"/>
                <a:cs typeface="Arial" panose="020B0604020202020204" pitchFamily="34" charset="0"/>
              </a:rPr>
              <a:t>C</a:t>
            </a:r>
            <a:r>
              <a:rPr lang="en-US" sz="1200" i="1" baseline="-25000" dirty="0" err="1">
                <a:latin typeface="Arial" panose="020B0604020202020204" pitchFamily="34" charset="0"/>
                <a:cs typeface="Arial" panose="020B0604020202020204" pitchFamily="34" charset="0"/>
              </a:rPr>
              <a:t>lm</a:t>
            </a:r>
            <a:r>
              <a:rPr lang="en-US" sz="1200" i="1"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S</a:t>
            </a:r>
            <a:r>
              <a:rPr lang="en-US" sz="1200" i="1" baseline="-25000" dirty="0" err="1">
                <a:latin typeface="Arial" panose="020B0604020202020204" pitchFamily="34" charset="0"/>
                <a:cs typeface="Arial" panose="020B0604020202020204" pitchFamily="34" charset="0"/>
              </a:rPr>
              <a:t>lm</a:t>
            </a:r>
            <a:r>
              <a:rPr lang="en-US" sz="1200" dirty="0">
                <a:latin typeface="Arial" panose="020B0604020202020204" pitchFamily="34" charset="0"/>
                <a:cs typeface="Arial" panose="020B0604020202020204" pitchFamily="34" charset="0"/>
              </a:rPr>
              <a:t> – </a:t>
            </a:r>
            <a:r>
              <a:rPr lang="ru-RU" sz="1200" dirty="0">
                <a:latin typeface="Arial" panose="020B0604020202020204" pitchFamily="34" charset="0"/>
                <a:cs typeface="Arial" panose="020B0604020202020204" pitchFamily="34" charset="0"/>
              </a:rPr>
              <a:t>коэффициенты Стокса </a:t>
            </a:r>
            <a:r>
              <a:rPr lang="ru-RU" sz="1200" dirty="0"/>
              <a:t>зависят от формы Земли и распределения масс внутри неё</a:t>
            </a:r>
            <a:endParaRPr lang="ru-RU" sz="1200" dirty="0">
              <a:latin typeface="Arial" panose="020B0604020202020204" pitchFamily="34" charset="0"/>
              <a:cs typeface="Arial" panose="020B0604020202020204" pitchFamily="34" charset="0"/>
            </a:endParaRPr>
          </a:p>
          <a:p>
            <a:r>
              <a:rPr lang="en-US" sz="1200" i="1" dirty="0">
                <a:latin typeface="Arial" panose="020B0604020202020204" pitchFamily="34" charset="0"/>
                <a:cs typeface="Arial" panose="020B0604020202020204" pitchFamily="34" charset="0"/>
              </a:rPr>
              <a:t>R</a:t>
            </a:r>
            <a:r>
              <a:rPr lang="en-US" sz="1200" dirty="0">
                <a:latin typeface="Arial" panose="020B0604020202020204" pitchFamily="34" charset="0"/>
                <a:cs typeface="Arial" panose="020B0604020202020204" pitchFamily="34" charset="0"/>
              </a:rPr>
              <a:t> – </a:t>
            </a:r>
            <a:r>
              <a:rPr lang="ru-RU" sz="1200" dirty="0">
                <a:latin typeface="Arial" panose="020B0604020202020204" pitchFamily="34" charset="0"/>
                <a:cs typeface="Arial" panose="020B0604020202020204" pitchFamily="34" charset="0"/>
              </a:rPr>
              <a:t>Радиус Земли (</a:t>
            </a:r>
            <a:r>
              <a:rPr lang="ru-RU" sz="1200" dirty="0"/>
              <a:t>6378136 м</a:t>
            </a:r>
            <a:r>
              <a:rPr lang="ru-RU" sz="1200" dirty="0">
                <a:latin typeface="Arial" panose="020B0604020202020204" pitchFamily="34" charset="0"/>
                <a:cs typeface="Arial" panose="020B0604020202020204" pitchFamily="34" charset="0"/>
              </a:rPr>
              <a:t>)</a:t>
            </a:r>
          </a:p>
        </p:txBody>
      </p:sp>
      <p:pic>
        <p:nvPicPr>
          <p:cNvPr id="3" name="Рисунок 2">
            <a:extLst>
              <a:ext uri="{FF2B5EF4-FFF2-40B4-BE49-F238E27FC236}">
                <a16:creationId xmlns:a16="http://schemas.microsoft.com/office/drawing/2014/main" id="{744EC36F-AE0D-48F0-8447-3E4E72C59ADF}"/>
              </a:ext>
            </a:extLst>
          </p:cNvPr>
          <p:cNvPicPr>
            <a:picLocks noChangeAspect="1"/>
          </p:cNvPicPr>
          <p:nvPr/>
        </p:nvPicPr>
        <p:blipFill>
          <a:blip r:embed="rId8"/>
          <a:stretch>
            <a:fillRect/>
          </a:stretch>
        </p:blipFill>
        <p:spPr>
          <a:xfrm>
            <a:off x="2267744" y="824047"/>
            <a:ext cx="4265589" cy="2770188"/>
          </a:xfrm>
          <a:prstGeom prst="rect">
            <a:avLst/>
          </a:prstGeom>
        </p:spPr>
      </p:pic>
      <p:graphicFrame>
        <p:nvGraphicFramePr>
          <p:cNvPr id="7" name="Объект 6">
            <a:extLst>
              <a:ext uri="{FF2B5EF4-FFF2-40B4-BE49-F238E27FC236}">
                <a16:creationId xmlns:a16="http://schemas.microsoft.com/office/drawing/2014/main" id="{F94F0405-0D6E-4A46-96E5-9C2BD19A55CF}"/>
              </a:ext>
            </a:extLst>
          </p:cNvPr>
          <p:cNvGraphicFramePr>
            <a:graphicFrameLocks noChangeAspect="1"/>
          </p:cNvGraphicFramePr>
          <p:nvPr/>
        </p:nvGraphicFramePr>
        <p:xfrm>
          <a:off x="320023" y="1378775"/>
          <a:ext cx="1257245" cy="735370"/>
        </p:xfrm>
        <a:graphic>
          <a:graphicData uri="http://schemas.openxmlformats.org/presentationml/2006/ole">
            <mc:AlternateContent xmlns:mc="http://schemas.openxmlformats.org/markup-compatibility/2006">
              <mc:Choice xmlns:v="urn:schemas-microsoft-com:vml" Requires="v">
                <p:oleObj spid="_x0000_s15583" name="Equation" r:id="rId9" imgW="672840" imgH="393480" progId="Equation.DSMT4">
                  <p:embed/>
                </p:oleObj>
              </mc:Choice>
              <mc:Fallback>
                <p:oleObj name="Equation" r:id="rId9" imgW="672840" imgH="393480" progId="Equation.DSMT4">
                  <p:embed/>
                  <p:pic>
                    <p:nvPicPr>
                      <p:cNvPr id="7" name="Объект 6">
                        <a:extLst>
                          <a:ext uri="{FF2B5EF4-FFF2-40B4-BE49-F238E27FC236}">
                            <a16:creationId xmlns:a16="http://schemas.microsoft.com/office/drawing/2014/main" id="{F94F0405-0D6E-4A46-96E5-9C2BD19A55CF}"/>
                          </a:ext>
                        </a:extLst>
                      </p:cNvPr>
                      <p:cNvPicPr/>
                      <p:nvPr/>
                    </p:nvPicPr>
                    <p:blipFill>
                      <a:blip r:embed="rId10"/>
                      <a:stretch>
                        <a:fillRect/>
                      </a:stretch>
                    </p:blipFill>
                    <p:spPr>
                      <a:xfrm>
                        <a:off x="320023" y="1378775"/>
                        <a:ext cx="1257245" cy="73537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8AE50DC1-2A0D-4AA9-B726-9DF476B7BCBA}"/>
              </a:ext>
            </a:extLst>
          </p:cNvPr>
          <p:cNvSpPr txBox="1"/>
          <p:nvPr/>
        </p:nvSpPr>
        <p:spPr>
          <a:xfrm>
            <a:off x="233362" y="2173831"/>
            <a:ext cx="1689144" cy="923330"/>
          </a:xfrm>
          <a:prstGeom prst="rect">
            <a:avLst/>
          </a:prstGeom>
          <a:noFill/>
        </p:spPr>
        <p:txBody>
          <a:bodyPr wrap="square" rtlCol="0">
            <a:spAutoFit/>
          </a:bodyPr>
          <a:lstStyle/>
          <a:p>
            <a:endParaRPr lang="en-US" dirty="0">
              <a:solidFill>
                <a:srgbClr val="C00000"/>
              </a:solidFill>
            </a:endParaRPr>
          </a:p>
          <a:p>
            <a:r>
              <a:rPr lang="en-US" dirty="0">
                <a:solidFill>
                  <a:srgbClr val="C00000"/>
                </a:solidFill>
              </a:rPr>
              <a:t>h</a:t>
            </a:r>
            <a:r>
              <a:rPr lang="ru-RU" dirty="0">
                <a:solidFill>
                  <a:srgbClr val="C00000"/>
                </a:solidFill>
              </a:rPr>
              <a:t> = 1см </a:t>
            </a:r>
            <a:endParaRPr lang="en-US" dirty="0">
              <a:solidFill>
                <a:srgbClr val="C00000"/>
              </a:solidFill>
            </a:endParaRPr>
          </a:p>
          <a:p>
            <a:r>
              <a:rPr lang="en-US" dirty="0">
                <a:solidFill>
                  <a:srgbClr val="C00000"/>
                </a:solidFill>
              </a:rPr>
              <a:t>-&gt; </a:t>
            </a:r>
            <a:r>
              <a:rPr lang="ru-RU" dirty="0">
                <a:solidFill>
                  <a:srgbClr val="C00000"/>
                </a:solidFill>
                <a:sym typeface="Symbol" panose="05050102010706020507" pitchFamily="18" charset="2"/>
              </a:rPr>
              <a:t></a:t>
            </a:r>
            <a:r>
              <a:rPr lang="en-US" dirty="0">
                <a:solidFill>
                  <a:srgbClr val="C00000"/>
                </a:solidFill>
                <a:sym typeface="Symbol" panose="05050102010706020507" pitchFamily="18" charset="2"/>
              </a:rPr>
              <a:t>t/t  10</a:t>
            </a:r>
            <a:r>
              <a:rPr lang="en-US" baseline="30000" dirty="0">
                <a:solidFill>
                  <a:srgbClr val="C00000"/>
                </a:solidFill>
                <a:sym typeface="Symbol" panose="05050102010706020507" pitchFamily="18" charset="2"/>
              </a:rPr>
              <a:t>-18</a:t>
            </a:r>
            <a:endParaRPr lang="ru-RU" dirty="0">
              <a:solidFill>
                <a:srgbClr val="C00000"/>
              </a:solidFill>
            </a:endParaRPr>
          </a:p>
        </p:txBody>
      </p:sp>
      <p:sp>
        <p:nvSpPr>
          <p:cNvPr id="9" name="TextBox 8">
            <a:extLst>
              <a:ext uri="{FF2B5EF4-FFF2-40B4-BE49-F238E27FC236}">
                <a16:creationId xmlns:a16="http://schemas.microsoft.com/office/drawing/2014/main" id="{291104C8-9B62-41F0-9EED-3DDE3EBCE8B6}"/>
              </a:ext>
            </a:extLst>
          </p:cNvPr>
          <p:cNvSpPr txBox="1"/>
          <p:nvPr/>
        </p:nvSpPr>
        <p:spPr>
          <a:xfrm>
            <a:off x="3086431" y="1378775"/>
            <a:ext cx="3063659" cy="369332"/>
          </a:xfrm>
          <a:prstGeom prst="rect">
            <a:avLst/>
          </a:prstGeom>
          <a:noFill/>
        </p:spPr>
        <p:txBody>
          <a:bodyPr wrap="none" rtlCol="0">
            <a:spAutoFit/>
          </a:bodyPr>
          <a:lstStyle/>
          <a:p>
            <a:r>
              <a:rPr lang="ru-RU" i="1" dirty="0">
                <a:solidFill>
                  <a:srgbClr val="FF0000"/>
                </a:solidFill>
              </a:rPr>
              <a:t>Сеть стандартов частоты</a:t>
            </a:r>
          </a:p>
        </p:txBody>
      </p:sp>
    </p:spTree>
    <p:extLst>
      <p:ext uri="{BB962C8B-B14F-4D97-AF65-F5344CB8AC3E}">
        <p14:creationId xmlns:p14="http://schemas.microsoft.com/office/powerpoint/2010/main" val="3109748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43" descr="https://readinginthedarkbookclub.files.wordpress.com/2016/05/wzurek-borderterritory.jpg?w=512#038;h=434&amp;crop=1"/>
          <p:cNvPicPr>
            <a:picLocks noChangeAspect="1" noChangeArrowheads="1"/>
          </p:cNvPicPr>
          <p:nvPr/>
        </p:nvPicPr>
        <p:blipFill>
          <a:blip r:embed="rId3" cstate="print"/>
          <a:srcRect/>
          <a:stretch>
            <a:fillRect/>
          </a:stretch>
        </p:blipFill>
        <p:spPr bwMode="auto">
          <a:xfrm>
            <a:off x="251520" y="404664"/>
            <a:ext cx="8568952" cy="5539694"/>
          </a:xfrm>
          <a:prstGeom prst="rect">
            <a:avLst/>
          </a:prstGeom>
          <a:noFill/>
        </p:spPr>
      </p:pic>
      <p:pic>
        <p:nvPicPr>
          <p:cNvPr id="5" name="Рисунок 4"/>
          <p:cNvPicPr>
            <a:picLocks noChangeAspect="1"/>
          </p:cNvPicPr>
          <p:nvPr/>
        </p:nvPicPr>
        <p:blipFill>
          <a:blip r:embed="rId4" cstate="print"/>
          <a:stretch>
            <a:fillRect/>
          </a:stretch>
        </p:blipFill>
        <p:spPr>
          <a:xfrm>
            <a:off x="369246" y="3356992"/>
            <a:ext cx="1660153" cy="864096"/>
          </a:xfrm>
          <a:prstGeom prst="rect">
            <a:avLst/>
          </a:prstGeom>
        </p:spPr>
      </p:pic>
      <p:pic>
        <p:nvPicPr>
          <p:cNvPr id="6" name="Рисунок 5"/>
          <p:cNvPicPr>
            <a:picLocks noChangeAspect="1"/>
          </p:cNvPicPr>
          <p:nvPr/>
        </p:nvPicPr>
        <p:blipFill>
          <a:blip r:embed="rId5" cstate="print"/>
          <a:stretch>
            <a:fillRect/>
          </a:stretch>
        </p:blipFill>
        <p:spPr>
          <a:xfrm>
            <a:off x="7380312" y="3573016"/>
            <a:ext cx="1040523" cy="816410"/>
          </a:xfrm>
          <a:prstGeom prst="rect">
            <a:avLst/>
          </a:prstGeom>
        </p:spPr>
      </p:pic>
      <p:sp>
        <p:nvSpPr>
          <p:cNvPr id="3" name="TextBox 2">
            <a:extLst>
              <a:ext uri="{FF2B5EF4-FFF2-40B4-BE49-F238E27FC236}">
                <a16:creationId xmlns:a16="http://schemas.microsoft.com/office/drawing/2014/main" id="{4F13423D-77F5-4775-BF61-9D7E82303737}"/>
              </a:ext>
            </a:extLst>
          </p:cNvPr>
          <p:cNvSpPr txBox="1"/>
          <p:nvPr/>
        </p:nvSpPr>
        <p:spPr>
          <a:xfrm flipH="1">
            <a:off x="369246" y="6479624"/>
            <a:ext cx="5210866" cy="215444"/>
          </a:xfrm>
          <a:prstGeom prst="rect">
            <a:avLst/>
          </a:prstGeom>
          <a:noFill/>
        </p:spPr>
        <p:txBody>
          <a:bodyPr wrap="square" rtlCol="0">
            <a:spAutoFit/>
          </a:bodyPr>
          <a:lstStyle/>
          <a:p>
            <a:r>
              <a:rPr lang="en-US" sz="800" dirty="0"/>
              <a:t>* https://www.uni-potsdam.de/qmeanings/index.php/2017/09/01/lecture-3-03-nov-2016/</a:t>
            </a:r>
          </a:p>
        </p:txBody>
      </p:sp>
      <p:sp>
        <p:nvSpPr>
          <p:cNvPr id="7" name="TextBox 6"/>
          <p:cNvSpPr txBox="1"/>
          <p:nvPr/>
        </p:nvSpPr>
        <p:spPr>
          <a:xfrm>
            <a:off x="323528" y="5733256"/>
            <a:ext cx="8820472" cy="646331"/>
          </a:xfrm>
          <a:prstGeom prst="rect">
            <a:avLst/>
          </a:prstGeom>
          <a:noFill/>
        </p:spPr>
        <p:txBody>
          <a:bodyPr wrap="square" rtlCol="0">
            <a:spAutoFit/>
          </a:bodyPr>
          <a:lstStyle/>
          <a:p>
            <a:r>
              <a:rPr lang="ru-RU" b="1" dirty="0">
                <a:solidFill>
                  <a:srgbClr val="7030A0"/>
                </a:solidFill>
              </a:rPr>
              <a:t>Можно ли воспользоваться уникальными свойствами квантового мира для наиболее точного измерения процессов в классическом мире?</a:t>
            </a:r>
          </a:p>
        </p:txBody>
      </p:sp>
      <p:sp>
        <p:nvSpPr>
          <p:cNvPr id="8" name="Прямоугольник 7">
            <a:extLst>
              <a:ext uri="{FF2B5EF4-FFF2-40B4-BE49-F238E27FC236}">
                <a16:creationId xmlns:a16="http://schemas.microsoft.com/office/drawing/2014/main" id="{67763261-1132-4723-BF7B-241B4F68F1A5}"/>
              </a:ext>
            </a:extLst>
          </p:cNvPr>
          <p:cNvSpPr/>
          <p:nvPr/>
        </p:nvSpPr>
        <p:spPr>
          <a:xfrm>
            <a:off x="827584" y="59493"/>
            <a:ext cx="7223516" cy="584775"/>
          </a:xfrm>
          <a:prstGeom prst="rect">
            <a:avLst/>
          </a:prstGeom>
        </p:spPr>
        <p:txBody>
          <a:bodyPr wrap="none">
            <a:spAutoFit/>
          </a:bodyPr>
          <a:lstStyle/>
          <a:p>
            <a:r>
              <a:rPr lang="ru-RU" sz="3200" b="1" dirty="0">
                <a:solidFill>
                  <a:srgbClr val="7030A0"/>
                </a:solidFill>
                <a:latin typeface="Times New Roman" pitchFamily="18" charset="0"/>
                <a:cs typeface="Times New Roman" pitchFamily="18" charset="0"/>
              </a:rPr>
              <a:t>Прецизионная квантовая метрология</a:t>
            </a:r>
          </a:p>
        </p:txBody>
      </p:sp>
    </p:spTree>
    <p:extLst>
      <p:ext uri="{BB962C8B-B14F-4D97-AF65-F5344CB8AC3E}">
        <p14:creationId xmlns:p14="http://schemas.microsoft.com/office/powerpoint/2010/main" val="213470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5C5AE93B-CE71-4AE4-9CD9-16D48B276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1406" y="805319"/>
            <a:ext cx="1821673" cy="1755430"/>
          </a:xfrm>
          <a:prstGeom prst="rect">
            <a:avLst/>
          </a:prstGeom>
        </p:spPr>
      </p:pic>
      <p:sp>
        <p:nvSpPr>
          <p:cNvPr id="2" name="Заголовок 1">
            <a:extLst>
              <a:ext uri="{FF2B5EF4-FFF2-40B4-BE49-F238E27FC236}">
                <a16:creationId xmlns:a16="http://schemas.microsoft.com/office/drawing/2014/main" id="{7AB2E3AA-3F6E-4F00-87D2-F6CBEB982B4C}"/>
              </a:ext>
            </a:extLst>
          </p:cNvPr>
          <p:cNvSpPr>
            <a:spLocks noGrp="1"/>
          </p:cNvSpPr>
          <p:nvPr>
            <p:ph type="title"/>
          </p:nvPr>
        </p:nvSpPr>
        <p:spPr>
          <a:xfrm>
            <a:off x="0" y="220439"/>
            <a:ext cx="9036496" cy="457199"/>
          </a:xfrm>
        </p:spPr>
        <p:txBody>
          <a:bodyPr>
            <a:noAutofit/>
          </a:bodyPr>
          <a:lstStyle/>
          <a:p>
            <a:r>
              <a:rPr lang="ru-RU" sz="2800" dirty="0">
                <a:solidFill>
                  <a:schemeClr val="tx2"/>
                </a:solidFill>
              </a:rPr>
              <a:t>Фундаментальные и прикладные применения</a:t>
            </a:r>
          </a:p>
        </p:txBody>
      </p:sp>
      <p:sp>
        <p:nvSpPr>
          <p:cNvPr id="4" name="TextBox 3">
            <a:extLst>
              <a:ext uri="{FF2B5EF4-FFF2-40B4-BE49-F238E27FC236}">
                <a16:creationId xmlns:a16="http://schemas.microsoft.com/office/drawing/2014/main" id="{1CB03711-6B47-4E8B-819A-1103E88CA813}"/>
              </a:ext>
            </a:extLst>
          </p:cNvPr>
          <p:cNvSpPr txBox="1"/>
          <p:nvPr/>
        </p:nvSpPr>
        <p:spPr>
          <a:xfrm>
            <a:off x="205562" y="1075837"/>
            <a:ext cx="4702762" cy="1200329"/>
          </a:xfrm>
          <a:prstGeom prst="rect">
            <a:avLst/>
          </a:prstGeom>
          <a:noFill/>
        </p:spPr>
        <p:txBody>
          <a:bodyPr wrap="none" rtlCol="0">
            <a:spAutoFit/>
          </a:bodyPr>
          <a:lstStyle/>
          <a:p>
            <a:pPr marL="285750" indent="-285750">
              <a:buFont typeface="Arial" panose="020B0604020202020204" pitchFamily="34" charset="0"/>
              <a:buChar char="•"/>
            </a:pPr>
            <a:r>
              <a:rPr lang="ru-RU" dirty="0"/>
              <a:t>Определение </a:t>
            </a:r>
            <a:r>
              <a:rPr lang="ru-RU" dirty="0">
                <a:solidFill>
                  <a:srgbClr val="00B050"/>
                </a:solidFill>
              </a:rPr>
              <a:t>единицы времени </a:t>
            </a:r>
            <a:r>
              <a:rPr lang="ru-RU" dirty="0"/>
              <a:t>(секунды)</a:t>
            </a:r>
          </a:p>
          <a:p>
            <a:pPr marL="285750" indent="-285750">
              <a:buFont typeface="Arial" panose="020B0604020202020204" pitchFamily="34" charset="0"/>
              <a:buChar char="•"/>
            </a:pPr>
            <a:r>
              <a:rPr lang="ru-RU" dirty="0"/>
              <a:t>Определение </a:t>
            </a:r>
            <a:r>
              <a:rPr lang="ru-RU" dirty="0">
                <a:solidFill>
                  <a:srgbClr val="00B050"/>
                </a:solidFill>
              </a:rPr>
              <a:t>единицы массы </a:t>
            </a:r>
            <a:r>
              <a:rPr lang="ru-RU" dirty="0"/>
              <a:t>(кг)</a:t>
            </a:r>
            <a:endParaRPr lang="en-US" dirty="0"/>
          </a:p>
          <a:p>
            <a:pPr marL="285750" indent="-285750">
              <a:buFont typeface="Arial" panose="020B0604020202020204" pitchFamily="34" charset="0"/>
              <a:buChar char="•"/>
            </a:pPr>
            <a:r>
              <a:rPr lang="ru-RU" dirty="0"/>
              <a:t>Измерение </a:t>
            </a:r>
            <a:r>
              <a:rPr lang="ru-RU" dirty="0">
                <a:solidFill>
                  <a:srgbClr val="00B050"/>
                </a:solidFill>
              </a:rPr>
              <a:t>гравитационной постоянной</a:t>
            </a:r>
          </a:p>
          <a:p>
            <a:endParaRPr lang="ru-RU" dirty="0"/>
          </a:p>
        </p:txBody>
      </p:sp>
      <p:graphicFrame>
        <p:nvGraphicFramePr>
          <p:cNvPr id="5" name="Объект 4">
            <a:extLst>
              <a:ext uri="{FF2B5EF4-FFF2-40B4-BE49-F238E27FC236}">
                <a16:creationId xmlns:a16="http://schemas.microsoft.com/office/drawing/2014/main" id="{806911E9-6489-4811-A8D4-B1F16ED2B8B2}"/>
              </a:ext>
            </a:extLst>
          </p:cNvPr>
          <p:cNvGraphicFramePr>
            <a:graphicFrameLocks noChangeAspect="1"/>
          </p:cNvGraphicFramePr>
          <p:nvPr/>
        </p:nvGraphicFramePr>
        <p:xfrm>
          <a:off x="7334254" y="1286439"/>
          <a:ext cx="1510910" cy="457198"/>
        </p:xfrm>
        <a:graphic>
          <a:graphicData uri="http://schemas.openxmlformats.org/presentationml/2006/ole">
            <mc:AlternateContent xmlns:mc="http://schemas.openxmlformats.org/markup-compatibility/2006">
              <mc:Choice xmlns:v="urn:schemas-microsoft-com:vml" Requires="v">
                <p:oleObj spid="_x0000_s16606" name="Equation" r:id="rId4" imgW="672840" imgH="203040" progId="Equation.DSMT4">
                  <p:embed/>
                </p:oleObj>
              </mc:Choice>
              <mc:Fallback>
                <p:oleObj name="Equation" r:id="rId4" imgW="672840" imgH="203040" progId="Equation.DSMT4">
                  <p:embed/>
                  <p:pic>
                    <p:nvPicPr>
                      <p:cNvPr id="5" name="Объект 4">
                        <a:extLst>
                          <a:ext uri="{FF2B5EF4-FFF2-40B4-BE49-F238E27FC236}">
                            <a16:creationId xmlns:a16="http://schemas.microsoft.com/office/drawing/2014/main" id="{806911E9-6489-4811-A8D4-B1F16ED2B8B2}"/>
                          </a:ext>
                        </a:extLst>
                      </p:cNvPr>
                      <p:cNvPicPr/>
                      <p:nvPr/>
                    </p:nvPicPr>
                    <p:blipFill>
                      <a:blip r:embed="rId5"/>
                      <a:stretch>
                        <a:fillRect/>
                      </a:stretch>
                    </p:blipFill>
                    <p:spPr>
                      <a:xfrm>
                        <a:off x="7334254" y="1286439"/>
                        <a:ext cx="1510910" cy="45719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DFA62E5D-0E15-4F49-988A-D2AE6ACCC87B}"/>
              </a:ext>
            </a:extLst>
          </p:cNvPr>
          <p:cNvSpPr txBox="1"/>
          <p:nvPr/>
        </p:nvSpPr>
        <p:spPr>
          <a:xfrm>
            <a:off x="5676548" y="2488034"/>
            <a:ext cx="1480726" cy="369332"/>
          </a:xfrm>
          <a:prstGeom prst="rect">
            <a:avLst/>
          </a:prstGeom>
          <a:noFill/>
        </p:spPr>
        <p:txBody>
          <a:bodyPr wrap="none" rtlCol="0">
            <a:spAutoFit/>
          </a:bodyPr>
          <a:lstStyle/>
          <a:p>
            <a:r>
              <a:rPr lang="ru-RU" b="1" dirty="0">
                <a:solidFill>
                  <a:srgbClr val="00B050"/>
                </a:solidFill>
              </a:rPr>
              <a:t>Весы </a:t>
            </a:r>
            <a:r>
              <a:rPr lang="ru-RU" b="1" dirty="0" err="1">
                <a:solidFill>
                  <a:srgbClr val="00B050"/>
                </a:solidFill>
              </a:rPr>
              <a:t>Киббла</a:t>
            </a:r>
            <a:endParaRPr lang="ru-RU" b="1" dirty="0">
              <a:solidFill>
                <a:srgbClr val="00B050"/>
              </a:solidFill>
            </a:endParaRPr>
          </a:p>
        </p:txBody>
      </p:sp>
      <p:sp>
        <p:nvSpPr>
          <p:cNvPr id="9" name="TextBox 8">
            <a:extLst>
              <a:ext uri="{FF2B5EF4-FFF2-40B4-BE49-F238E27FC236}">
                <a16:creationId xmlns:a16="http://schemas.microsoft.com/office/drawing/2014/main" id="{7EE337A7-8933-4983-ADD8-C8DFF402C946}"/>
              </a:ext>
            </a:extLst>
          </p:cNvPr>
          <p:cNvSpPr txBox="1"/>
          <p:nvPr/>
        </p:nvSpPr>
        <p:spPr>
          <a:xfrm>
            <a:off x="1403878" y="2584070"/>
            <a:ext cx="2775159" cy="369332"/>
          </a:xfrm>
          <a:prstGeom prst="rect">
            <a:avLst/>
          </a:prstGeom>
          <a:noFill/>
        </p:spPr>
        <p:txBody>
          <a:bodyPr wrap="square" rtlCol="0">
            <a:spAutoFit/>
          </a:bodyPr>
          <a:lstStyle/>
          <a:p>
            <a:r>
              <a:rPr lang="en-US" dirty="0">
                <a:solidFill>
                  <a:srgbClr val="C00000"/>
                </a:solidFill>
              </a:rPr>
              <a:t>h</a:t>
            </a:r>
            <a:r>
              <a:rPr lang="ru-RU" dirty="0">
                <a:solidFill>
                  <a:srgbClr val="C00000"/>
                </a:solidFill>
              </a:rPr>
              <a:t> = 1см </a:t>
            </a:r>
            <a:r>
              <a:rPr lang="en-US" dirty="0">
                <a:solidFill>
                  <a:srgbClr val="C00000"/>
                </a:solidFill>
              </a:rPr>
              <a:t>-&gt; </a:t>
            </a:r>
            <a:r>
              <a:rPr lang="ru-RU" dirty="0">
                <a:solidFill>
                  <a:srgbClr val="C00000"/>
                </a:solidFill>
                <a:sym typeface="Symbol" panose="05050102010706020507" pitchFamily="18" charset="2"/>
              </a:rPr>
              <a:t></a:t>
            </a:r>
            <a:r>
              <a:rPr lang="en-US" dirty="0">
                <a:solidFill>
                  <a:srgbClr val="C00000"/>
                </a:solidFill>
                <a:sym typeface="Symbol" panose="05050102010706020507" pitchFamily="18" charset="2"/>
              </a:rPr>
              <a:t>t/t  10</a:t>
            </a:r>
            <a:r>
              <a:rPr lang="en-US" baseline="30000" dirty="0">
                <a:solidFill>
                  <a:srgbClr val="C00000"/>
                </a:solidFill>
                <a:sym typeface="Symbol" panose="05050102010706020507" pitchFamily="18" charset="2"/>
              </a:rPr>
              <a:t>-18</a:t>
            </a:r>
            <a:r>
              <a:rPr lang="en-US" dirty="0">
                <a:solidFill>
                  <a:srgbClr val="C00000"/>
                </a:solidFill>
                <a:sym typeface="Symbol" panose="05050102010706020507" pitchFamily="18" charset="2"/>
              </a:rPr>
              <a:t>.</a:t>
            </a:r>
            <a:r>
              <a:rPr lang="ru-RU" dirty="0">
                <a:solidFill>
                  <a:srgbClr val="C00000"/>
                </a:solidFill>
                <a:sym typeface="Symbol" panose="05050102010706020507" pitchFamily="18" charset="2"/>
              </a:rPr>
              <a:t> </a:t>
            </a:r>
            <a:endParaRPr lang="ru-RU" dirty="0">
              <a:solidFill>
                <a:srgbClr val="C00000"/>
              </a:solidFill>
            </a:endParaRPr>
          </a:p>
        </p:txBody>
      </p:sp>
      <p:pic>
        <p:nvPicPr>
          <p:cNvPr id="10" name="Picture 3">
            <a:extLst>
              <a:ext uri="{FF2B5EF4-FFF2-40B4-BE49-F238E27FC236}">
                <a16:creationId xmlns:a16="http://schemas.microsoft.com/office/drawing/2014/main" id="{D729C5EF-F686-40AF-BCE9-35D4C21E01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946" y="2366663"/>
            <a:ext cx="732923" cy="700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EA83565A-4CD1-4288-A4EA-3E806FB3F620}"/>
              </a:ext>
            </a:extLst>
          </p:cNvPr>
          <p:cNvSpPr txBox="1"/>
          <p:nvPr/>
        </p:nvSpPr>
        <p:spPr>
          <a:xfrm>
            <a:off x="1450496" y="2276431"/>
            <a:ext cx="1903663" cy="369332"/>
          </a:xfrm>
          <a:prstGeom prst="rect">
            <a:avLst/>
          </a:prstGeom>
          <a:noFill/>
        </p:spPr>
        <p:txBody>
          <a:bodyPr wrap="none" rtlCol="0">
            <a:spAutoFit/>
          </a:bodyPr>
          <a:lstStyle/>
          <a:p>
            <a:r>
              <a:rPr lang="ru-RU" dirty="0"/>
              <a:t>Стандарт частоты</a:t>
            </a:r>
          </a:p>
        </p:txBody>
      </p:sp>
      <p:pic>
        <p:nvPicPr>
          <p:cNvPr id="12" name="Рисунок 11" descr="e22_1.png">
            <a:extLst>
              <a:ext uri="{FF2B5EF4-FFF2-40B4-BE49-F238E27FC236}">
                <a16:creationId xmlns:a16="http://schemas.microsoft.com/office/drawing/2014/main" id="{AF98B185-A3D3-4A6A-87A6-F8D918E6F46F}"/>
              </a:ext>
            </a:extLst>
          </p:cNvPr>
          <p:cNvPicPr>
            <a:picLocks noChangeAspect="1"/>
          </p:cNvPicPr>
          <p:nvPr/>
        </p:nvPicPr>
        <p:blipFill>
          <a:blip r:embed="rId7" cstate="print"/>
          <a:stretch>
            <a:fillRect/>
          </a:stretch>
        </p:blipFill>
        <p:spPr>
          <a:xfrm>
            <a:off x="376333" y="3178065"/>
            <a:ext cx="1103436" cy="785279"/>
          </a:xfrm>
          <a:prstGeom prst="rect">
            <a:avLst/>
          </a:prstGeom>
        </p:spPr>
      </p:pic>
      <p:sp>
        <p:nvSpPr>
          <p:cNvPr id="13" name="TextBox 12">
            <a:extLst>
              <a:ext uri="{FF2B5EF4-FFF2-40B4-BE49-F238E27FC236}">
                <a16:creationId xmlns:a16="http://schemas.microsoft.com/office/drawing/2014/main" id="{C720240F-D69C-422E-AEF0-9EE13CE4E3F5}"/>
              </a:ext>
            </a:extLst>
          </p:cNvPr>
          <p:cNvSpPr txBox="1"/>
          <p:nvPr/>
        </p:nvSpPr>
        <p:spPr>
          <a:xfrm>
            <a:off x="1421908" y="3004904"/>
            <a:ext cx="3614195" cy="369332"/>
          </a:xfrm>
          <a:prstGeom prst="rect">
            <a:avLst/>
          </a:prstGeom>
          <a:noFill/>
        </p:spPr>
        <p:txBody>
          <a:bodyPr wrap="none" rtlCol="0">
            <a:spAutoFit/>
          </a:bodyPr>
          <a:lstStyle/>
          <a:p>
            <a:r>
              <a:rPr lang="ru-RU" dirty="0"/>
              <a:t>Абсолютный квантовый гравиметр</a:t>
            </a:r>
          </a:p>
        </p:txBody>
      </p:sp>
      <p:sp>
        <p:nvSpPr>
          <p:cNvPr id="14" name="TextBox 13">
            <a:extLst>
              <a:ext uri="{FF2B5EF4-FFF2-40B4-BE49-F238E27FC236}">
                <a16:creationId xmlns:a16="http://schemas.microsoft.com/office/drawing/2014/main" id="{75892116-1EF3-478A-B694-769E4669A5CD}"/>
              </a:ext>
            </a:extLst>
          </p:cNvPr>
          <p:cNvSpPr txBox="1"/>
          <p:nvPr/>
        </p:nvSpPr>
        <p:spPr>
          <a:xfrm>
            <a:off x="1479769" y="3315478"/>
            <a:ext cx="2775159" cy="369332"/>
          </a:xfrm>
          <a:prstGeom prst="rect">
            <a:avLst/>
          </a:prstGeom>
          <a:noFill/>
        </p:spPr>
        <p:txBody>
          <a:bodyPr wrap="square" rtlCol="0">
            <a:spAutoFit/>
          </a:bodyPr>
          <a:lstStyle/>
          <a:p>
            <a:r>
              <a:rPr lang="en-US" dirty="0">
                <a:solidFill>
                  <a:srgbClr val="C00000"/>
                </a:solidFill>
              </a:rPr>
              <a:t>h</a:t>
            </a:r>
            <a:r>
              <a:rPr lang="ru-RU" dirty="0">
                <a:solidFill>
                  <a:srgbClr val="C00000"/>
                </a:solidFill>
              </a:rPr>
              <a:t> = 1см </a:t>
            </a:r>
            <a:r>
              <a:rPr lang="en-US" dirty="0">
                <a:solidFill>
                  <a:srgbClr val="C00000"/>
                </a:solidFill>
              </a:rPr>
              <a:t>-&gt; </a:t>
            </a:r>
            <a:r>
              <a:rPr lang="ru-RU" dirty="0">
                <a:solidFill>
                  <a:srgbClr val="C00000"/>
                </a:solidFill>
                <a:sym typeface="Symbol" panose="05050102010706020507" pitchFamily="18" charset="2"/>
              </a:rPr>
              <a:t></a:t>
            </a:r>
            <a:r>
              <a:rPr lang="en-US" dirty="0">
                <a:solidFill>
                  <a:srgbClr val="C00000"/>
                </a:solidFill>
                <a:sym typeface="Symbol" panose="05050102010706020507" pitchFamily="18" charset="2"/>
              </a:rPr>
              <a:t>g/g  3x10</a:t>
            </a:r>
            <a:r>
              <a:rPr lang="en-US" baseline="30000" dirty="0">
                <a:solidFill>
                  <a:srgbClr val="C00000"/>
                </a:solidFill>
                <a:sym typeface="Symbol" panose="05050102010706020507" pitchFamily="18" charset="2"/>
              </a:rPr>
              <a:t>-9</a:t>
            </a:r>
            <a:endParaRPr lang="ru-RU" dirty="0">
              <a:solidFill>
                <a:srgbClr val="C00000"/>
              </a:solidFill>
            </a:endParaRPr>
          </a:p>
        </p:txBody>
      </p:sp>
      <p:graphicFrame>
        <p:nvGraphicFramePr>
          <p:cNvPr id="15" name="Объект 14">
            <a:extLst>
              <a:ext uri="{FF2B5EF4-FFF2-40B4-BE49-F238E27FC236}">
                <a16:creationId xmlns:a16="http://schemas.microsoft.com/office/drawing/2014/main" id="{6065E9FF-A1D2-4F9A-AF03-97A680A4D911}"/>
              </a:ext>
            </a:extLst>
          </p:cNvPr>
          <p:cNvGraphicFramePr>
            <a:graphicFrameLocks noChangeAspect="1"/>
          </p:cNvGraphicFramePr>
          <p:nvPr/>
        </p:nvGraphicFramePr>
        <p:xfrm>
          <a:off x="74869" y="4739438"/>
          <a:ext cx="1779721" cy="787968"/>
        </p:xfrm>
        <a:graphic>
          <a:graphicData uri="http://schemas.openxmlformats.org/presentationml/2006/ole">
            <mc:AlternateContent xmlns:mc="http://schemas.openxmlformats.org/markup-compatibility/2006">
              <mc:Choice xmlns:v="urn:schemas-microsoft-com:vml" Requires="v">
                <p:oleObj spid="_x0000_s16607" name="Equation" r:id="rId8" imgW="1663560" imgH="736560" progId="Equation.DSMT4">
                  <p:embed/>
                </p:oleObj>
              </mc:Choice>
              <mc:Fallback>
                <p:oleObj name="Equation" r:id="rId8" imgW="1663560" imgH="736560" progId="Equation.DSMT4">
                  <p:embed/>
                  <p:pic>
                    <p:nvPicPr>
                      <p:cNvPr id="15" name="Объект 14">
                        <a:extLst>
                          <a:ext uri="{FF2B5EF4-FFF2-40B4-BE49-F238E27FC236}">
                            <a16:creationId xmlns:a16="http://schemas.microsoft.com/office/drawing/2014/main" id="{6065E9FF-A1D2-4F9A-AF03-97A680A4D911}"/>
                          </a:ext>
                        </a:extLst>
                      </p:cNvPr>
                      <p:cNvPicPr/>
                      <p:nvPr/>
                    </p:nvPicPr>
                    <p:blipFill>
                      <a:blip r:embed="rId9"/>
                      <a:stretch>
                        <a:fillRect/>
                      </a:stretch>
                    </p:blipFill>
                    <p:spPr>
                      <a:xfrm>
                        <a:off x="74869" y="4739438"/>
                        <a:ext cx="1779721" cy="787968"/>
                      </a:xfrm>
                      <a:prstGeom prst="rect">
                        <a:avLst/>
                      </a:prstGeom>
                    </p:spPr>
                  </p:pic>
                </p:oleObj>
              </mc:Fallback>
            </mc:AlternateContent>
          </a:graphicData>
        </a:graphic>
      </p:graphicFrame>
      <p:sp>
        <p:nvSpPr>
          <p:cNvPr id="16" name="Стрелка: вниз 15">
            <a:extLst>
              <a:ext uri="{FF2B5EF4-FFF2-40B4-BE49-F238E27FC236}">
                <a16:creationId xmlns:a16="http://schemas.microsoft.com/office/drawing/2014/main" id="{6FF87B33-5D79-4491-AB99-0E35AF67ACE3}"/>
              </a:ext>
            </a:extLst>
          </p:cNvPr>
          <p:cNvSpPr/>
          <p:nvPr/>
        </p:nvSpPr>
        <p:spPr>
          <a:xfrm>
            <a:off x="1854590" y="3883027"/>
            <a:ext cx="1368152" cy="310574"/>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FA068730-9CE6-47C6-9784-55F5383820C4}"/>
              </a:ext>
            </a:extLst>
          </p:cNvPr>
          <p:cNvSpPr txBox="1"/>
          <p:nvPr/>
        </p:nvSpPr>
        <p:spPr>
          <a:xfrm>
            <a:off x="1462353" y="4331541"/>
            <a:ext cx="2455800" cy="369332"/>
          </a:xfrm>
          <a:prstGeom prst="rect">
            <a:avLst/>
          </a:prstGeom>
          <a:noFill/>
        </p:spPr>
        <p:txBody>
          <a:bodyPr wrap="none" rtlCol="0">
            <a:spAutoFit/>
          </a:bodyPr>
          <a:lstStyle/>
          <a:p>
            <a:r>
              <a:rPr lang="ru-RU" dirty="0" err="1"/>
              <a:t>Грави-градиентометры</a:t>
            </a:r>
            <a:endParaRPr lang="ru-RU" dirty="0"/>
          </a:p>
        </p:txBody>
      </p:sp>
      <p:pic>
        <p:nvPicPr>
          <p:cNvPr id="18" name="Рисунок 17">
            <a:extLst>
              <a:ext uri="{FF2B5EF4-FFF2-40B4-BE49-F238E27FC236}">
                <a16:creationId xmlns:a16="http://schemas.microsoft.com/office/drawing/2014/main" id="{282F26C9-F6B9-45AE-8A9F-76BAA8351501}"/>
              </a:ext>
            </a:extLst>
          </p:cNvPr>
          <p:cNvPicPr>
            <a:picLocks noChangeAspect="1"/>
          </p:cNvPicPr>
          <p:nvPr/>
        </p:nvPicPr>
        <p:blipFill rotWithShape="1">
          <a:blip r:embed="rId10"/>
          <a:srcRect l="6070" b="8865"/>
          <a:stretch/>
        </p:blipFill>
        <p:spPr>
          <a:xfrm>
            <a:off x="1905497" y="5021479"/>
            <a:ext cx="3858024" cy="1755431"/>
          </a:xfrm>
          <a:prstGeom prst="rect">
            <a:avLst/>
          </a:prstGeom>
        </p:spPr>
      </p:pic>
      <p:pic>
        <p:nvPicPr>
          <p:cNvPr id="19" name="Picture 2">
            <a:extLst>
              <a:ext uri="{FF2B5EF4-FFF2-40B4-BE49-F238E27FC236}">
                <a16:creationId xmlns:a16="http://schemas.microsoft.com/office/drawing/2014/main" id="{5E83E992-3F79-40EE-8849-7F80E2F1F157}"/>
              </a:ext>
            </a:extLst>
          </p:cNvPr>
          <p:cNvPicPr>
            <a:picLocks noChangeAspect="1" noChangeArrowheads="1"/>
          </p:cNvPicPr>
          <p:nvPr/>
        </p:nvPicPr>
        <p:blipFill rotWithShape="1">
          <a:blip r:embed="rId11" cstate="print"/>
          <a:srcRect t="9501"/>
          <a:stretch/>
        </p:blipFill>
        <p:spPr bwMode="auto">
          <a:xfrm>
            <a:off x="5676548" y="2899179"/>
            <a:ext cx="3141790" cy="2098043"/>
          </a:xfrm>
          <a:prstGeom prst="rect">
            <a:avLst/>
          </a:prstGeom>
          <a:noFill/>
          <a:ln w="9525">
            <a:noFill/>
            <a:miter lim="800000"/>
            <a:headEnd/>
            <a:tailEnd/>
          </a:ln>
        </p:spPr>
      </p:pic>
      <p:pic>
        <p:nvPicPr>
          <p:cNvPr id="20" name="Picture 2">
            <a:extLst>
              <a:ext uri="{FF2B5EF4-FFF2-40B4-BE49-F238E27FC236}">
                <a16:creationId xmlns:a16="http://schemas.microsoft.com/office/drawing/2014/main" id="{8F94002E-3316-4D0B-8258-9C1F09710003}"/>
              </a:ext>
            </a:extLst>
          </p:cNvPr>
          <p:cNvPicPr>
            <a:picLocks noChangeAspect="1" noChangeArrowheads="1"/>
          </p:cNvPicPr>
          <p:nvPr/>
        </p:nvPicPr>
        <p:blipFill>
          <a:blip r:embed="rId12" cstate="print"/>
          <a:srcRect/>
          <a:stretch>
            <a:fillRect/>
          </a:stretch>
        </p:blipFill>
        <p:spPr bwMode="auto">
          <a:xfrm>
            <a:off x="5912024" y="4888014"/>
            <a:ext cx="2670838" cy="1913153"/>
          </a:xfrm>
          <a:prstGeom prst="rect">
            <a:avLst/>
          </a:prstGeom>
          <a:noFill/>
          <a:ln w="9525">
            <a:noFill/>
            <a:miter lim="800000"/>
            <a:headEnd/>
            <a:tailEnd/>
          </a:ln>
        </p:spPr>
      </p:pic>
    </p:spTree>
    <p:extLst>
      <p:ext uri="{BB962C8B-B14F-4D97-AF65-F5344CB8AC3E}">
        <p14:creationId xmlns:p14="http://schemas.microsoft.com/office/powerpoint/2010/main" val="3204223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EAEEF4-397D-498B-BBEF-144B61ECF207}"/>
              </a:ext>
            </a:extLst>
          </p:cNvPr>
          <p:cNvSpPr>
            <a:spLocks noGrp="1"/>
          </p:cNvSpPr>
          <p:nvPr>
            <p:ph type="title"/>
          </p:nvPr>
        </p:nvSpPr>
        <p:spPr>
          <a:xfrm>
            <a:off x="319172" y="31479"/>
            <a:ext cx="8454885" cy="640464"/>
          </a:xfrm>
        </p:spPr>
        <p:txBody>
          <a:bodyPr>
            <a:normAutofit/>
          </a:bodyPr>
          <a:lstStyle/>
          <a:p>
            <a:r>
              <a:rPr lang="ru-RU" sz="3200" b="1" dirty="0">
                <a:solidFill>
                  <a:srgbClr val="7030A0"/>
                </a:solidFill>
                <a:latin typeface="Times New Roman" pitchFamily="18" charset="0"/>
                <a:ea typeface="+mn-ea"/>
                <a:cs typeface="Times New Roman" pitchFamily="18" charset="0"/>
              </a:rPr>
              <a:t>Оптические стандарты частоты</a:t>
            </a:r>
          </a:p>
        </p:txBody>
      </p:sp>
      <p:pic>
        <p:nvPicPr>
          <p:cNvPr id="17" name="Рисунок 16">
            <a:extLst>
              <a:ext uri="{FF2B5EF4-FFF2-40B4-BE49-F238E27FC236}">
                <a16:creationId xmlns:a16="http://schemas.microsoft.com/office/drawing/2014/main" id="{6C691454-F3EF-4579-849D-DA72C00BC8F8}"/>
              </a:ext>
            </a:extLst>
          </p:cNvPr>
          <p:cNvPicPr>
            <a:picLocks noChangeAspect="1"/>
          </p:cNvPicPr>
          <p:nvPr/>
        </p:nvPicPr>
        <p:blipFill>
          <a:blip r:embed="rId3"/>
          <a:stretch>
            <a:fillRect/>
          </a:stretch>
        </p:blipFill>
        <p:spPr>
          <a:xfrm>
            <a:off x="107504" y="620688"/>
            <a:ext cx="1872208" cy="1181274"/>
          </a:xfrm>
          <a:prstGeom prst="rect">
            <a:avLst/>
          </a:prstGeom>
          <a:ln>
            <a:noFill/>
          </a:ln>
          <a:effectLst>
            <a:softEdge rad="112500"/>
          </a:effectLst>
        </p:spPr>
      </p:pic>
      <p:pic>
        <p:nvPicPr>
          <p:cNvPr id="19" name="Рисунок 1" descr="photo70#001.jpg">
            <a:extLst>
              <a:ext uri="{FF2B5EF4-FFF2-40B4-BE49-F238E27FC236}">
                <a16:creationId xmlns:a16="http://schemas.microsoft.com/office/drawing/2014/main" id="{5300B3A7-54E4-4C6F-B99A-9698BDC8213F}"/>
              </a:ext>
            </a:extLst>
          </p:cNvPr>
          <p:cNvPicPr>
            <a:picLocks noChangeAspect="1"/>
          </p:cNvPicPr>
          <p:nvPr/>
        </p:nvPicPr>
        <p:blipFill>
          <a:blip r:embed="rId4" cstate="print"/>
          <a:srcRect/>
          <a:stretch>
            <a:fillRect/>
          </a:stretch>
        </p:blipFill>
        <p:spPr bwMode="auto">
          <a:xfrm>
            <a:off x="247556" y="2416572"/>
            <a:ext cx="4296606" cy="3321923"/>
          </a:xfrm>
          <a:prstGeom prst="rect">
            <a:avLst/>
          </a:prstGeom>
          <a:noFill/>
          <a:ln w="9525">
            <a:noFill/>
            <a:miter lim="800000"/>
            <a:headEnd/>
            <a:tailEnd/>
          </a:ln>
        </p:spPr>
      </p:pic>
      <p:pic>
        <p:nvPicPr>
          <p:cNvPr id="20" name="Рисунок 19">
            <a:extLst>
              <a:ext uri="{FF2B5EF4-FFF2-40B4-BE49-F238E27FC236}">
                <a16:creationId xmlns:a16="http://schemas.microsoft.com/office/drawing/2014/main" id="{CB5E26F1-4D0D-442F-AF63-2FCD5A2DE55B}"/>
              </a:ext>
            </a:extLst>
          </p:cNvPr>
          <p:cNvPicPr>
            <a:picLocks noChangeAspect="1"/>
          </p:cNvPicPr>
          <p:nvPr/>
        </p:nvPicPr>
        <p:blipFill>
          <a:blip r:embed="rId5"/>
          <a:stretch>
            <a:fillRect/>
          </a:stretch>
        </p:blipFill>
        <p:spPr>
          <a:xfrm>
            <a:off x="4602207" y="2269456"/>
            <a:ext cx="4533346" cy="3469039"/>
          </a:xfrm>
          <a:prstGeom prst="rect">
            <a:avLst/>
          </a:prstGeom>
        </p:spPr>
      </p:pic>
      <p:sp>
        <p:nvSpPr>
          <p:cNvPr id="8" name="Прямоугольник 7">
            <a:extLst>
              <a:ext uri="{FF2B5EF4-FFF2-40B4-BE49-F238E27FC236}">
                <a16:creationId xmlns:a16="http://schemas.microsoft.com/office/drawing/2014/main" id="{DE19E5DE-FF71-4B68-93B1-B80FA1A93B64}"/>
              </a:ext>
            </a:extLst>
          </p:cNvPr>
          <p:cNvSpPr/>
          <p:nvPr/>
        </p:nvSpPr>
        <p:spPr>
          <a:xfrm>
            <a:off x="7689639" y="1781"/>
            <a:ext cx="1426994" cy="369332"/>
          </a:xfrm>
          <a:prstGeom prst="rect">
            <a:avLst/>
          </a:prstGeom>
        </p:spPr>
        <p:txBody>
          <a:bodyPr wrap="none">
            <a:spAutoFit/>
          </a:bodyPr>
          <a:lstStyle/>
          <a:p>
            <a:r>
              <a:rPr lang="ru-RU" b="1" dirty="0">
                <a:solidFill>
                  <a:srgbClr val="0070C0"/>
                </a:solidFill>
              </a:rPr>
              <a:t>ИЛФ СО РАН</a:t>
            </a:r>
            <a:endParaRPr lang="ru-RU" dirty="0"/>
          </a:p>
        </p:txBody>
      </p:sp>
      <p:sp>
        <p:nvSpPr>
          <p:cNvPr id="3" name="TextBox 2">
            <a:extLst>
              <a:ext uri="{FF2B5EF4-FFF2-40B4-BE49-F238E27FC236}">
                <a16:creationId xmlns:a16="http://schemas.microsoft.com/office/drawing/2014/main" id="{22C7E888-E0D3-C794-B369-2B322F565C60}"/>
              </a:ext>
            </a:extLst>
          </p:cNvPr>
          <p:cNvSpPr txBox="1"/>
          <p:nvPr/>
        </p:nvSpPr>
        <p:spPr>
          <a:xfrm>
            <a:off x="323499" y="5867980"/>
            <a:ext cx="2785506" cy="369332"/>
          </a:xfrm>
          <a:prstGeom prst="rect">
            <a:avLst/>
          </a:prstGeom>
          <a:noFill/>
        </p:spPr>
        <p:txBody>
          <a:bodyPr wrap="none" rtlCol="0">
            <a:spAutoFit/>
          </a:bodyPr>
          <a:lstStyle/>
          <a:p>
            <a:r>
              <a:rPr lang="ru-RU" dirty="0"/>
              <a:t>В.П. Чеботаев,  С.Н. Багаев</a:t>
            </a:r>
          </a:p>
        </p:txBody>
      </p:sp>
      <p:pic>
        <p:nvPicPr>
          <p:cNvPr id="4" name="Рисунок 3">
            <a:extLst>
              <a:ext uri="{FF2B5EF4-FFF2-40B4-BE49-F238E27FC236}">
                <a16:creationId xmlns:a16="http://schemas.microsoft.com/office/drawing/2014/main" id="{0C0AA699-20F5-2ABB-33D4-C98E5D9E65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794" t="9095" r="15928" b="31103"/>
          <a:stretch/>
        </p:blipFill>
        <p:spPr>
          <a:xfrm>
            <a:off x="2555776" y="640909"/>
            <a:ext cx="3111334" cy="1555667"/>
          </a:xfrm>
          <a:prstGeom prst="rect">
            <a:avLst/>
          </a:prstGeom>
        </p:spPr>
      </p:pic>
    </p:spTree>
    <p:extLst>
      <p:ext uri="{BB962C8B-B14F-4D97-AF65-F5344CB8AC3E}">
        <p14:creationId xmlns:p14="http://schemas.microsoft.com/office/powerpoint/2010/main" val="3646082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47A66EE8-40E6-4CE0-B64A-101D17BEA7E0}"/>
              </a:ext>
            </a:extLst>
          </p:cNvPr>
          <p:cNvPicPr>
            <a:picLocks noChangeAspect="1"/>
          </p:cNvPicPr>
          <p:nvPr/>
        </p:nvPicPr>
        <p:blipFill>
          <a:blip r:embed="rId3"/>
          <a:stretch>
            <a:fillRect/>
          </a:stretch>
        </p:blipFill>
        <p:spPr>
          <a:xfrm>
            <a:off x="107504" y="731836"/>
            <a:ext cx="8928991" cy="6126163"/>
          </a:xfrm>
          <a:prstGeom prst="rect">
            <a:avLst/>
          </a:prstGeom>
        </p:spPr>
      </p:pic>
      <p:sp>
        <p:nvSpPr>
          <p:cNvPr id="2" name="Заголовок 1">
            <a:extLst>
              <a:ext uri="{FF2B5EF4-FFF2-40B4-BE49-F238E27FC236}">
                <a16:creationId xmlns:a16="http://schemas.microsoft.com/office/drawing/2014/main" id="{16C2CD4E-B434-4FEC-97B7-83C98D0134F5}"/>
              </a:ext>
            </a:extLst>
          </p:cNvPr>
          <p:cNvSpPr>
            <a:spLocks noGrp="1"/>
          </p:cNvSpPr>
          <p:nvPr>
            <p:ph type="title"/>
          </p:nvPr>
        </p:nvSpPr>
        <p:spPr>
          <a:xfrm>
            <a:off x="457200" y="169763"/>
            <a:ext cx="8229600" cy="562074"/>
          </a:xfrm>
        </p:spPr>
        <p:txBody>
          <a:bodyPr>
            <a:noAutofit/>
          </a:bodyPr>
          <a:lstStyle/>
          <a:p>
            <a:r>
              <a:rPr lang="ru-RU" sz="2800" b="1" dirty="0">
                <a:solidFill>
                  <a:srgbClr val="7030A0"/>
                </a:solidFill>
                <a:latin typeface="Times New Roman" pitchFamily="18" charset="0"/>
                <a:ea typeface="+mn-ea"/>
                <a:cs typeface="Times New Roman" pitchFamily="18" charset="0"/>
              </a:rPr>
              <a:t>Области фундаментальных исследований современной квантовой метрологии</a:t>
            </a:r>
          </a:p>
        </p:txBody>
      </p:sp>
    </p:spTree>
    <p:extLst>
      <p:ext uri="{BB962C8B-B14F-4D97-AF65-F5344CB8AC3E}">
        <p14:creationId xmlns:p14="http://schemas.microsoft.com/office/powerpoint/2010/main" val="413433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3813" y="155676"/>
            <a:ext cx="7272808" cy="468052"/>
          </a:xfrm>
        </p:spPr>
        <p:txBody>
          <a:bodyPr>
            <a:normAutofit fontScale="90000"/>
          </a:bodyPr>
          <a:lstStyle/>
          <a:p>
            <a:r>
              <a:rPr lang="ru-RU" sz="4000" b="1" dirty="0">
                <a:solidFill>
                  <a:srgbClr val="7030A0"/>
                </a:solidFill>
                <a:latin typeface="Times New Roman" pitchFamily="18" charset="0"/>
                <a:ea typeface="+mn-ea"/>
                <a:cs typeface="Times New Roman" pitchFamily="18" charset="0"/>
              </a:rPr>
              <a:t>Квантовые сенсоры</a:t>
            </a:r>
          </a:p>
        </p:txBody>
      </p:sp>
      <p:sp>
        <p:nvSpPr>
          <p:cNvPr id="4" name="Содержимое 2"/>
          <p:cNvSpPr>
            <a:spLocks noGrp="1"/>
          </p:cNvSpPr>
          <p:nvPr>
            <p:ph idx="1"/>
          </p:nvPr>
        </p:nvSpPr>
        <p:spPr>
          <a:xfrm>
            <a:off x="251520" y="1340768"/>
            <a:ext cx="7272808" cy="4525963"/>
          </a:xfrm>
        </p:spPr>
        <p:txBody>
          <a:bodyPr/>
          <a:lstStyle/>
          <a:p>
            <a:pPr>
              <a:buAutoNum type="arabicPeriod"/>
            </a:pPr>
            <a:r>
              <a:rPr lang="ru-RU" sz="2000" dirty="0">
                <a:solidFill>
                  <a:srgbClr val="00B050"/>
                </a:solidFill>
              </a:rPr>
              <a:t>Использование</a:t>
            </a:r>
            <a:r>
              <a:rPr lang="ru-RU" sz="2000" dirty="0"/>
              <a:t> </a:t>
            </a:r>
            <a:r>
              <a:rPr lang="ru-RU" sz="2000" dirty="0">
                <a:solidFill>
                  <a:srgbClr val="00B050"/>
                </a:solidFill>
              </a:rPr>
              <a:t>квантового объекта </a:t>
            </a:r>
            <a:r>
              <a:rPr lang="ru-RU" sz="2000" dirty="0"/>
              <a:t>для измерения </a:t>
            </a:r>
            <a:r>
              <a:rPr lang="ru-RU" sz="2000" dirty="0">
                <a:solidFill>
                  <a:srgbClr val="00B050"/>
                </a:solidFill>
              </a:rPr>
              <a:t>физической величины </a:t>
            </a:r>
            <a:r>
              <a:rPr lang="ru-RU" sz="2000" dirty="0"/>
              <a:t>(квантовой или классической). Квантовый объект характеризуется квантовым набором энергетических уровней (например набор электронных состояний, включая магнитные и колебательные подуровни атомов или ионов)</a:t>
            </a:r>
          </a:p>
          <a:p>
            <a:pPr>
              <a:buAutoNum type="arabicPeriod"/>
            </a:pPr>
            <a:r>
              <a:rPr lang="ru-RU" sz="2000" dirty="0">
                <a:solidFill>
                  <a:srgbClr val="00B050"/>
                </a:solidFill>
              </a:rPr>
              <a:t>Использование квантовой когерентности </a:t>
            </a:r>
            <a:r>
              <a:rPr lang="ru-RU" sz="2000" dirty="0"/>
              <a:t>(т.е. волновых свойств квантовых объектов) для измерения физических величин.</a:t>
            </a:r>
          </a:p>
          <a:p>
            <a:pPr>
              <a:buAutoNum type="arabicPeriod"/>
            </a:pPr>
            <a:r>
              <a:rPr lang="ru-RU" sz="2000" dirty="0">
                <a:solidFill>
                  <a:srgbClr val="00B050"/>
                </a:solidFill>
              </a:rPr>
              <a:t>Использование квантовой запутанности </a:t>
            </a:r>
            <a:r>
              <a:rPr lang="ru-RU" sz="2000" dirty="0"/>
              <a:t>для улучшения чувствительности и точности измерений, выходящие за рамки классических систем.</a:t>
            </a:r>
          </a:p>
        </p:txBody>
      </p:sp>
      <p:pic>
        <p:nvPicPr>
          <p:cNvPr id="7" name="Рисунок 6"/>
          <p:cNvPicPr>
            <a:picLocks noChangeAspect="1"/>
          </p:cNvPicPr>
          <p:nvPr/>
        </p:nvPicPr>
        <p:blipFill>
          <a:blip r:embed="rId3" cstate="print"/>
          <a:stretch>
            <a:fillRect/>
          </a:stretch>
        </p:blipFill>
        <p:spPr>
          <a:xfrm>
            <a:off x="6992005" y="764704"/>
            <a:ext cx="1900475" cy="1800200"/>
          </a:xfrm>
          <a:prstGeom prst="rect">
            <a:avLst/>
          </a:prstGeom>
        </p:spPr>
      </p:pic>
      <p:pic>
        <p:nvPicPr>
          <p:cNvPr id="8" name="Picture 943" descr="https://readinginthedarkbookclub.files.wordpress.com/2016/05/wzurek-borderterritory.jpg?w=512#038;h=434&amp;crop=1"/>
          <p:cNvPicPr>
            <a:picLocks noChangeAspect="1" noChangeArrowheads="1"/>
          </p:cNvPicPr>
          <p:nvPr/>
        </p:nvPicPr>
        <p:blipFill rotWithShape="1">
          <a:blip r:embed="rId4" cstate="print"/>
          <a:srcRect l="21918" t="26079" r="60379" b="26978"/>
          <a:stretch/>
        </p:blipFill>
        <p:spPr bwMode="auto">
          <a:xfrm>
            <a:off x="7164288" y="2866880"/>
            <a:ext cx="1546039" cy="2650352"/>
          </a:xfrm>
          <a:prstGeom prst="rect">
            <a:avLst/>
          </a:prstGeom>
          <a:noFill/>
        </p:spPr>
      </p:pic>
    </p:spTree>
    <p:extLst>
      <p:ext uri="{BB962C8B-B14F-4D97-AF65-F5344CB8AC3E}">
        <p14:creationId xmlns:p14="http://schemas.microsoft.com/office/powerpoint/2010/main" val="2575590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Прямоугольник: скругленные углы 35">
            <a:extLst>
              <a:ext uri="{FF2B5EF4-FFF2-40B4-BE49-F238E27FC236}">
                <a16:creationId xmlns:a16="http://schemas.microsoft.com/office/drawing/2014/main" id="{DEEE3E1C-5FF1-4EAA-9862-7D2BB0D53676}"/>
              </a:ext>
            </a:extLst>
          </p:cNvPr>
          <p:cNvSpPr/>
          <p:nvPr/>
        </p:nvSpPr>
        <p:spPr>
          <a:xfrm>
            <a:off x="764103" y="2065857"/>
            <a:ext cx="3686471" cy="811584"/>
          </a:xfrm>
          <a:prstGeom prst="roundRect">
            <a:avLst/>
          </a:prstGeom>
          <a:gradFill>
            <a:gsLst>
              <a:gs pos="4000">
                <a:schemeClr val="tx2">
                  <a:lumMod val="20000"/>
                  <a:lumOff val="80000"/>
                </a:schemeClr>
              </a:gs>
              <a:gs pos="59000">
                <a:schemeClr val="accent6">
                  <a:lumMod val="60000"/>
                  <a:lumOff val="40000"/>
                </a:schemeClr>
              </a:gs>
              <a:gs pos="84000">
                <a:schemeClr val="bg1">
                  <a:lumMod val="85000"/>
                </a:schemeClr>
              </a:gs>
            </a:gsLst>
            <a:lin ang="5400000" scaled="1"/>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0" name="Прямоугольник 39">
            <a:extLst>
              <a:ext uri="{FF2B5EF4-FFF2-40B4-BE49-F238E27FC236}">
                <a16:creationId xmlns:a16="http://schemas.microsoft.com/office/drawing/2014/main" id="{F2EF41CB-3774-459B-B955-F22C1373A6A0}"/>
              </a:ext>
            </a:extLst>
          </p:cNvPr>
          <p:cNvSpPr/>
          <p:nvPr/>
        </p:nvSpPr>
        <p:spPr>
          <a:xfrm>
            <a:off x="944446" y="2258001"/>
            <a:ext cx="2432123" cy="400110"/>
          </a:xfrm>
          <a:prstGeom prst="rect">
            <a:avLst/>
          </a:prstGeom>
        </p:spPr>
        <p:txBody>
          <a:bodyPr wrap="square">
            <a:spAutoFit/>
          </a:bodyPr>
          <a:lstStyle/>
          <a:p>
            <a:r>
              <a:rPr lang="ru-RU" sz="2000" b="1" dirty="0">
                <a:solidFill>
                  <a:srgbClr val="7030A0"/>
                </a:solidFill>
              </a:rPr>
              <a:t>Квантовые сенсоры</a:t>
            </a:r>
          </a:p>
        </p:txBody>
      </p:sp>
      <p:sp>
        <p:nvSpPr>
          <p:cNvPr id="12" name="Прямоугольник: скругленные углы 11">
            <a:extLst>
              <a:ext uri="{FF2B5EF4-FFF2-40B4-BE49-F238E27FC236}">
                <a16:creationId xmlns:a16="http://schemas.microsoft.com/office/drawing/2014/main" id="{5E60EA46-DF09-4BD6-B4B8-52A0A5258812}"/>
              </a:ext>
            </a:extLst>
          </p:cNvPr>
          <p:cNvSpPr/>
          <p:nvPr/>
        </p:nvSpPr>
        <p:spPr>
          <a:xfrm>
            <a:off x="6574167" y="1993152"/>
            <a:ext cx="2305593" cy="1957836"/>
          </a:xfrm>
          <a:prstGeom prst="roundRect">
            <a:avLst/>
          </a:prstGeom>
          <a:gradFill>
            <a:gsLst>
              <a:gs pos="7000">
                <a:schemeClr val="accent1">
                  <a:lumMod val="20000"/>
                  <a:lumOff val="80000"/>
                </a:schemeClr>
              </a:gs>
              <a:gs pos="59000">
                <a:schemeClr val="tx2">
                  <a:lumMod val="60000"/>
                  <a:lumOff val="40000"/>
                </a:schemeClr>
              </a:gs>
              <a:gs pos="88000">
                <a:schemeClr val="accent1">
                  <a:lumMod val="45000"/>
                  <a:lumOff val="55000"/>
                </a:schemeClr>
              </a:gs>
              <a:gs pos="100000">
                <a:schemeClr val="accent1">
                  <a:lumMod val="30000"/>
                  <a:lumOff val="7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 name="Picture 85" descr="Picture 004.jpg">
            <a:extLst>
              <a:ext uri="{FF2B5EF4-FFF2-40B4-BE49-F238E27FC236}">
                <a16:creationId xmlns:a16="http://schemas.microsoft.com/office/drawing/2014/main" id="{599B603F-DFDF-4B91-A39C-9AF2D69D9206}"/>
              </a:ext>
            </a:extLst>
          </p:cNvPr>
          <p:cNvPicPr>
            <a:picLocks noChangeAspect="1"/>
          </p:cNvPicPr>
          <p:nvPr/>
        </p:nvPicPr>
        <p:blipFill>
          <a:blip r:embed="rId3" cstate="print"/>
          <a:srcRect/>
          <a:stretch>
            <a:fillRect/>
          </a:stretch>
        </p:blipFill>
        <p:spPr bwMode="auto">
          <a:xfrm>
            <a:off x="6682398" y="2370696"/>
            <a:ext cx="1993870" cy="1480263"/>
          </a:xfrm>
          <a:prstGeom prst="rect">
            <a:avLst/>
          </a:prstGeom>
          <a:noFill/>
          <a:ln w="9525">
            <a:noFill/>
            <a:miter lim="800000"/>
            <a:headEnd/>
            <a:tailEnd/>
          </a:ln>
        </p:spPr>
      </p:pic>
      <p:sp>
        <p:nvSpPr>
          <p:cNvPr id="15" name="Стрелка: вправо 14">
            <a:extLst>
              <a:ext uri="{FF2B5EF4-FFF2-40B4-BE49-F238E27FC236}">
                <a16:creationId xmlns:a16="http://schemas.microsoft.com/office/drawing/2014/main" id="{FBC83051-18E1-49A3-BE6C-9E0EDF6F4C16}"/>
              </a:ext>
            </a:extLst>
          </p:cNvPr>
          <p:cNvSpPr/>
          <p:nvPr/>
        </p:nvSpPr>
        <p:spPr>
          <a:xfrm rot="5400000">
            <a:off x="6968601" y="1629568"/>
            <a:ext cx="432723" cy="396078"/>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7C155423-BEF0-4C16-9D38-57C68B6A1241}"/>
              </a:ext>
            </a:extLst>
          </p:cNvPr>
          <p:cNvSpPr txBox="1"/>
          <p:nvPr/>
        </p:nvSpPr>
        <p:spPr>
          <a:xfrm>
            <a:off x="6612221" y="2066162"/>
            <a:ext cx="2025993" cy="307777"/>
          </a:xfrm>
          <a:prstGeom prst="rect">
            <a:avLst/>
          </a:prstGeom>
          <a:noFill/>
        </p:spPr>
        <p:txBody>
          <a:bodyPr wrap="square" rtlCol="0">
            <a:spAutoFit/>
          </a:bodyPr>
          <a:lstStyle/>
          <a:p>
            <a:r>
              <a:rPr lang="ru-RU" sz="1400" b="1" dirty="0"/>
              <a:t>Высокопрецизионные </a:t>
            </a:r>
          </a:p>
        </p:txBody>
      </p:sp>
      <p:sp>
        <p:nvSpPr>
          <p:cNvPr id="18" name="Прямоугольник: скругленные углы 17">
            <a:extLst>
              <a:ext uri="{FF2B5EF4-FFF2-40B4-BE49-F238E27FC236}">
                <a16:creationId xmlns:a16="http://schemas.microsoft.com/office/drawing/2014/main" id="{80D42106-D8F5-486A-846F-C588EBA641FA}"/>
              </a:ext>
            </a:extLst>
          </p:cNvPr>
          <p:cNvSpPr/>
          <p:nvPr/>
        </p:nvSpPr>
        <p:spPr>
          <a:xfrm>
            <a:off x="6593082" y="4277715"/>
            <a:ext cx="2268252" cy="1957836"/>
          </a:xfrm>
          <a:prstGeom prst="roundRect">
            <a:avLst/>
          </a:prstGeom>
          <a:gradFill>
            <a:gsLst>
              <a:gs pos="7000">
                <a:schemeClr val="accent1">
                  <a:lumMod val="20000"/>
                  <a:lumOff val="80000"/>
                </a:schemeClr>
              </a:gs>
              <a:gs pos="59000">
                <a:schemeClr val="tx2">
                  <a:lumMod val="60000"/>
                  <a:lumOff val="40000"/>
                </a:schemeClr>
              </a:gs>
              <a:gs pos="88000">
                <a:schemeClr val="accent1">
                  <a:lumMod val="45000"/>
                  <a:lumOff val="55000"/>
                </a:schemeClr>
              </a:gs>
              <a:gs pos="100000">
                <a:schemeClr val="accent1">
                  <a:lumMod val="30000"/>
                  <a:lumOff val="7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CF28727F-D07E-4048-944E-85B822CDE19C}"/>
              </a:ext>
            </a:extLst>
          </p:cNvPr>
          <p:cNvPicPr>
            <a:picLocks noChangeAspect="1"/>
          </p:cNvPicPr>
          <p:nvPr/>
        </p:nvPicPr>
        <p:blipFill>
          <a:blip r:embed="rId4"/>
          <a:stretch>
            <a:fillRect/>
          </a:stretch>
        </p:blipFill>
        <p:spPr>
          <a:xfrm>
            <a:off x="6722685" y="4606853"/>
            <a:ext cx="1574144" cy="991409"/>
          </a:xfrm>
          <a:prstGeom prst="rect">
            <a:avLst/>
          </a:prstGeom>
        </p:spPr>
      </p:pic>
      <p:pic>
        <p:nvPicPr>
          <p:cNvPr id="20" name="Рисунок 19">
            <a:extLst>
              <a:ext uri="{FF2B5EF4-FFF2-40B4-BE49-F238E27FC236}">
                <a16:creationId xmlns:a16="http://schemas.microsoft.com/office/drawing/2014/main" id="{68F1EE9E-0790-4D82-B8DD-A2AC6E279FBB}"/>
              </a:ext>
            </a:extLst>
          </p:cNvPr>
          <p:cNvPicPr>
            <a:picLocks noChangeAspect="1"/>
          </p:cNvPicPr>
          <p:nvPr/>
        </p:nvPicPr>
        <p:blipFill>
          <a:blip r:embed="rId5"/>
          <a:stretch>
            <a:fillRect/>
          </a:stretch>
        </p:blipFill>
        <p:spPr>
          <a:xfrm>
            <a:off x="8041105" y="5532750"/>
            <a:ext cx="681837" cy="658450"/>
          </a:xfrm>
          <a:prstGeom prst="rect">
            <a:avLst/>
          </a:prstGeom>
        </p:spPr>
      </p:pic>
      <p:sp>
        <p:nvSpPr>
          <p:cNvPr id="21" name="TextBox 20">
            <a:extLst>
              <a:ext uri="{FF2B5EF4-FFF2-40B4-BE49-F238E27FC236}">
                <a16:creationId xmlns:a16="http://schemas.microsoft.com/office/drawing/2014/main" id="{08110627-FE61-45F4-9BBE-7AC0EB99FD78}"/>
              </a:ext>
            </a:extLst>
          </p:cNvPr>
          <p:cNvSpPr txBox="1"/>
          <p:nvPr/>
        </p:nvSpPr>
        <p:spPr>
          <a:xfrm>
            <a:off x="6696134" y="4233327"/>
            <a:ext cx="2025993" cy="400110"/>
          </a:xfrm>
          <a:prstGeom prst="rect">
            <a:avLst/>
          </a:prstGeom>
          <a:noFill/>
        </p:spPr>
        <p:txBody>
          <a:bodyPr wrap="square" rtlCol="0">
            <a:spAutoFit/>
          </a:bodyPr>
          <a:lstStyle/>
          <a:p>
            <a:r>
              <a:rPr lang="ru-RU" sz="2000" b="1" dirty="0"/>
              <a:t>мобильные</a:t>
            </a:r>
          </a:p>
        </p:txBody>
      </p:sp>
      <p:sp>
        <p:nvSpPr>
          <p:cNvPr id="26" name="Прямоугольник: скругленные углы 25">
            <a:extLst>
              <a:ext uri="{FF2B5EF4-FFF2-40B4-BE49-F238E27FC236}">
                <a16:creationId xmlns:a16="http://schemas.microsoft.com/office/drawing/2014/main" id="{6B44A127-4E72-4C55-B9CB-3E300F792204}"/>
              </a:ext>
            </a:extLst>
          </p:cNvPr>
          <p:cNvSpPr/>
          <p:nvPr/>
        </p:nvSpPr>
        <p:spPr>
          <a:xfrm>
            <a:off x="134657" y="3834305"/>
            <a:ext cx="2432123" cy="2403007"/>
          </a:xfrm>
          <a:prstGeom prst="roundRect">
            <a:avLst/>
          </a:prstGeom>
          <a:gradFill>
            <a:gsLst>
              <a:gs pos="7000">
                <a:schemeClr val="accent1">
                  <a:lumMod val="20000"/>
                  <a:lumOff val="80000"/>
                </a:schemeClr>
              </a:gs>
              <a:gs pos="59000">
                <a:schemeClr val="tx2">
                  <a:lumMod val="60000"/>
                  <a:lumOff val="40000"/>
                </a:schemeClr>
              </a:gs>
              <a:gs pos="88000">
                <a:schemeClr val="accent1">
                  <a:lumMod val="45000"/>
                  <a:lumOff val="55000"/>
                </a:schemeClr>
              </a:gs>
              <a:gs pos="100000">
                <a:schemeClr val="accent1">
                  <a:lumMod val="30000"/>
                  <a:lumOff val="7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a:extLst>
              <a:ext uri="{FF2B5EF4-FFF2-40B4-BE49-F238E27FC236}">
                <a16:creationId xmlns:a16="http://schemas.microsoft.com/office/drawing/2014/main" id="{806905A2-7359-4051-AD51-E6CF70028B30}"/>
              </a:ext>
            </a:extLst>
          </p:cNvPr>
          <p:cNvSpPr txBox="1"/>
          <p:nvPr/>
        </p:nvSpPr>
        <p:spPr>
          <a:xfrm>
            <a:off x="181171" y="3873294"/>
            <a:ext cx="2432061" cy="830997"/>
          </a:xfrm>
          <a:prstGeom prst="rect">
            <a:avLst/>
          </a:prstGeom>
          <a:noFill/>
        </p:spPr>
        <p:txBody>
          <a:bodyPr wrap="square" rtlCol="0">
            <a:spAutoFit/>
          </a:bodyPr>
          <a:lstStyle/>
          <a:p>
            <a:r>
              <a:rPr lang="ru-RU" sz="1600" b="1" dirty="0"/>
              <a:t>Интерферометры на основе волн материи </a:t>
            </a:r>
            <a:r>
              <a:rPr lang="ru-RU" sz="1600" b="1" dirty="0" err="1"/>
              <a:t>ультрахолодных</a:t>
            </a:r>
            <a:r>
              <a:rPr lang="ru-RU" sz="1600" b="1" dirty="0"/>
              <a:t> атомов</a:t>
            </a:r>
          </a:p>
        </p:txBody>
      </p:sp>
      <p:pic>
        <p:nvPicPr>
          <p:cNvPr id="28" name="Рисунок 27">
            <a:extLst>
              <a:ext uri="{FF2B5EF4-FFF2-40B4-BE49-F238E27FC236}">
                <a16:creationId xmlns:a16="http://schemas.microsoft.com/office/drawing/2014/main" id="{8FFB6802-4D86-4FE4-9573-F60011A17432}"/>
              </a:ext>
            </a:extLst>
          </p:cNvPr>
          <p:cNvPicPr>
            <a:picLocks noChangeAspect="1"/>
          </p:cNvPicPr>
          <p:nvPr/>
        </p:nvPicPr>
        <p:blipFill rotWithShape="1">
          <a:blip r:embed="rId6"/>
          <a:srcRect l="18036" r="12522"/>
          <a:stretch/>
        </p:blipFill>
        <p:spPr>
          <a:xfrm>
            <a:off x="169301" y="4764076"/>
            <a:ext cx="2346733" cy="1208895"/>
          </a:xfrm>
          <a:prstGeom prst="rect">
            <a:avLst/>
          </a:prstGeom>
        </p:spPr>
      </p:pic>
      <p:sp>
        <p:nvSpPr>
          <p:cNvPr id="2" name="Прямоугольник: скругленные углы 1">
            <a:extLst>
              <a:ext uri="{FF2B5EF4-FFF2-40B4-BE49-F238E27FC236}">
                <a16:creationId xmlns:a16="http://schemas.microsoft.com/office/drawing/2014/main" id="{9FA55D06-0B45-4635-8AA3-756D2FFCEA3F}"/>
              </a:ext>
            </a:extLst>
          </p:cNvPr>
          <p:cNvSpPr/>
          <p:nvPr/>
        </p:nvSpPr>
        <p:spPr>
          <a:xfrm>
            <a:off x="1043608" y="65271"/>
            <a:ext cx="4484018" cy="1489974"/>
          </a:xfrm>
          <a:prstGeom prst="roundRect">
            <a:avLst/>
          </a:prstGeom>
          <a:gradFill>
            <a:gsLst>
              <a:gs pos="4000">
                <a:schemeClr val="tx2">
                  <a:lumMod val="20000"/>
                  <a:lumOff val="80000"/>
                </a:schemeClr>
              </a:gs>
              <a:gs pos="59000">
                <a:schemeClr val="accent6">
                  <a:lumMod val="60000"/>
                  <a:lumOff val="40000"/>
                </a:schemeClr>
              </a:gs>
              <a:gs pos="84000">
                <a:schemeClr val="bg1">
                  <a:lumMod val="85000"/>
                </a:schemeClr>
              </a:gs>
            </a:gsLst>
            <a:lin ang="5400000" scaled="1"/>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a:extLst>
              <a:ext uri="{FF2B5EF4-FFF2-40B4-BE49-F238E27FC236}">
                <a16:creationId xmlns:a16="http://schemas.microsoft.com/office/drawing/2014/main" id="{169860C0-42A7-4F1B-B49F-C6508DB8E326}"/>
              </a:ext>
            </a:extLst>
          </p:cNvPr>
          <p:cNvSpPr/>
          <p:nvPr/>
        </p:nvSpPr>
        <p:spPr>
          <a:xfrm>
            <a:off x="1057350" y="94651"/>
            <a:ext cx="4448403" cy="707886"/>
          </a:xfrm>
          <a:prstGeom prst="rect">
            <a:avLst/>
          </a:prstGeom>
        </p:spPr>
        <p:txBody>
          <a:bodyPr wrap="square">
            <a:spAutoFit/>
          </a:bodyPr>
          <a:lstStyle/>
          <a:p>
            <a:r>
              <a:rPr lang="ru-RU" sz="2000" b="1" dirty="0">
                <a:solidFill>
                  <a:srgbClr val="7030A0"/>
                </a:solidFill>
              </a:rPr>
              <a:t>Прецизионная квантовая метрология</a:t>
            </a:r>
          </a:p>
          <a:p>
            <a:r>
              <a:rPr lang="ru-RU" sz="2000" b="1" dirty="0">
                <a:solidFill>
                  <a:srgbClr val="00B050"/>
                </a:solidFill>
              </a:rPr>
              <a:t>ИЛФ СО РАН</a:t>
            </a:r>
          </a:p>
        </p:txBody>
      </p:sp>
      <p:pic>
        <p:nvPicPr>
          <p:cNvPr id="30" name="Рисунок 29">
            <a:extLst>
              <a:ext uri="{FF2B5EF4-FFF2-40B4-BE49-F238E27FC236}">
                <a16:creationId xmlns:a16="http://schemas.microsoft.com/office/drawing/2014/main" id="{7FE6EAD6-8260-46D0-9995-E83E2609CD03}"/>
              </a:ext>
            </a:extLst>
          </p:cNvPr>
          <p:cNvPicPr>
            <a:picLocks noChangeAspect="1"/>
          </p:cNvPicPr>
          <p:nvPr/>
        </p:nvPicPr>
        <p:blipFill>
          <a:blip r:embed="rId7" cstate="print"/>
          <a:stretch>
            <a:fillRect/>
          </a:stretch>
        </p:blipFill>
        <p:spPr>
          <a:xfrm>
            <a:off x="3074920" y="403657"/>
            <a:ext cx="1662545" cy="1015663"/>
          </a:xfrm>
          <a:prstGeom prst="ellipse">
            <a:avLst/>
          </a:prstGeom>
          <a:ln>
            <a:noFill/>
          </a:ln>
          <a:effectLst>
            <a:softEdge rad="50800"/>
          </a:effectLst>
        </p:spPr>
      </p:pic>
      <p:sp>
        <p:nvSpPr>
          <p:cNvPr id="32" name="Прямоугольник: скругленные углы 31">
            <a:extLst>
              <a:ext uri="{FF2B5EF4-FFF2-40B4-BE49-F238E27FC236}">
                <a16:creationId xmlns:a16="http://schemas.microsoft.com/office/drawing/2014/main" id="{9B17024A-A2DF-469D-B6F7-288AC3DCD6B3}"/>
              </a:ext>
            </a:extLst>
          </p:cNvPr>
          <p:cNvSpPr/>
          <p:nvPr/>
        </p:nvSpPr>
        <p:spPr>
          <a:xfrm>
            <a:off x="2942147" y="3674266"/>
            <a:ext cx="3078685" cy="2562205"/>
          </a:xfrm>
          <a:prstGeom prst="roundRect">
            <a:avLst>
              <a:gd name="adj" fmla="val 12206"/>
            </a:avLst>
          </a:prstGeom>
          <a:gradFill>
            <a:gsLst>
              <a:gs pos="7000">
                <a:schemeClr val="accent1">
                  <a:lumMod val="20000"/>
                  <a:lumOff val="80000"/>
                </a:schemeClr>
              </a:gs>
              <a:gs pos="59000">
                <a:schemeClr val="tx2">
                  <a:lumMod val="60000"/>
                  <a:lumOff val="40000"/>
                </a:schemeClr>
              </a:gs>
              <a:gs pos="88000">
                <a:schemeClr val="accent1">
                  <a:lumMod val="45000"/>
                  <a:lumOff val="55000"/>
                </a:schemeClr>
              </a:gs>
              <a:gs pos="100000">
                <a:schemeClr val="accent1">
                  <a:lumMod val="30000"/>
                  <a:lumOff val="7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3" name="Рисунок 32">
            <a:extLst>
              <a:ext uri="{FF2B5EF4-FFF2-40B4-BE49-F238E27FC236}">
                <a16:creationId xmlns:a16="http://schemas.microsoft.com/office/drawing/2014/main" id="{800FB39B-E9DD-4F68-B65D-F144B11FF811}"/>
              </a:ext>
            </a:extLst>
          </p:cNvPr>
          <p:cNvPicPr>
            <a:picLocks noChangeAspect="1"/>
          </p:cNvPicPr>
          <p:nvPr/>
        </p:nvPicPr>
        <p:blipFill>
          <a:blip r:embed="rId8"/>
          <a:stretch>
            <a:fillRect/>
          </a:stretch>
        </p:blipFill>
        <p:spPr>
          <a:xfrm>
            <a:off x="2950883" y="3738911"/>
            <a:ext cx="1530133" cy="1530133"/>
          </a:xfrm>
          <a:prstGeom prst="ellipse">
            <a:avLst/>
          </a:prstGeom>
          <a:ln>
            <a:noFill/>
          </a:ln>
          <a:effectLst>
            <a:softEdge rad="0"/>
          </a:effectLst>
        </p:spPr>
      </p:pic>
      <p:pic>
        <p:nvPicPr>
          <p:cNvPr id="35" name="Рисунок 34" descr="QZFM QuSPin Gen 3.jpg">
            <a:extLst>
              <a:ext uri="{FF2B5EF4-FFF2-40B4-BE49-F238E27FC236}">
                <a16:creationId xmlns:a16="http://schemas.microsoft.com/office/drawing/2014/main" id="{BCC714D2-899E-4C51-B18E-0061BCE1D682}"/>
              </a:ext>
            </a:extLst>
          </p:cNvPr>
          <p:cNvPicPr>
            <a:picLocks noChangeAspect="1"/>
          </p:cNvPicPr>
          <p:nvPr/>
        </p:nvPicPr>
        <p:blipFill rotWithShape="1">
          <a:blip r:embed="rId9"/>
          <a:srcRect r="24611"/>
          <a:stretch/>
        </p:blipFill>
        <p:spPr>
          <a:xfrm>
            <a:off x="3599756" y="5215226"/>
            <a:ext cx="1079360" cy="954486"/>
          </a:xfrm>
          <a:prstGeom prst="rect">
            <a:avLst/>
          </a:prstGeom>
        </p:spPr>
      </p:pic>
      <p:sp>
        <p:nvSpPr>
          <p:cNvPr id="34" name="Стрелка: вправо 33">
            <a:extLst>
              <a:ext uri="{FF2B5EF4-FFF2-40B4-BE49-F238E27FC236}">
                <a16:creationId xmlns:a16="http://schemas.microsoft.com/office/drawing/2014/main" id="{E943311C-D027-40C6-9466-F426C8F7EE0E}"/>
              </a:ext>
            </a:extLst>
          </p:cNvPr>
          <p:cNvSpPr/>
          <p:nvPr/>
        </p:nvSpPr>
        <p:spPr>
          <a:xfrm rot="2416749">
            <a:off x="3971985" y="4607252"/>
            <a:ext cx="643642" cy="439570"/>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TextBox 36">
            <a:extLst>
              <a:ext uri="{FF2B5EF4-FFF2-40B4-BE49-F238E27FC236}">
                <a16:creationId xmlns:a16="http://schemas.microsoft.com/office/drawing/2014/main" id="{C804BF58-9894-4E48-BC96-C1CB5222D984}"/>
              </a:ext>
            </a:extLst>
          </p:cNvPr>
          <p:cNvSpPr txBox="1"/>
          <p:nvPr/>
        </p:nvSpPr>
        <p:spPr>
          <a:xfrm>
            <a:off x="3118196" y="3725774"/>
            <a:ext cx="2839624" cy="369332"/>
          </a:xfrm>
          <a:prstGeom prst="rect">
            <a:avLst/>
          </a:prstGeom>
          <a:noFill/>
        </p:spPr>
        <p:txBody>
          <a:bodyPr wrap="none" rtlCol="0">
            <a:spAutoFit/>
          </a:bodyPr>
          <a:lstStyle/>
          <a:p>
            <a:r>
              <a:rPr lang="ru-RU" b="1" dirty="0"/>
              <a:t>Квантовая магнитометрия</a:t>
            </a:r>
          </a:p>
        </p:txBody>
      </p:sp>
      <p:pic>
        <p:nvPicPr>
          <p:cNvPr id="38" name="Рисунок 37" descr="Helmet.png">
            <a:extLst>
              <a:ext uri="{FF2B5EF4-FFF2-40B4-BE49-F238E27FC236}">
                <a16:creationId xmlns:a16="http://schemas.microsoft.com/office/drawing/2014/main" id="{9FEB4D85-3A25-45EC-B554-1BB2F1D8B20A}"/>
              </a:ext>
            </a:extLst>
          </p:cNvPr>
          <p:cNvPicPr>
            <a:picLocks noChangeAspect="1"/>
          </p:cNvPicPr>
          <p:nvPr/>
        </p:nvPicPr>
        <p:blipFill rotWithShape="1">
          <a:blip r:embed="rId10" cstate="print"/>
          <a:srcRect r="51275"/>
          <a:stretch/>
        </p:blipFill>
        <p:spPr>
          <a:xfrm>
            <a:off x="4722563" y="4933787"/>
            <a:ext cx="1090387" cy="1268600"/>
          </a:xfrm>
          <a:prstGeom prst="rect">
            <a:avLst/>
          </a:prstGeom>
        </p:spPr>
      </p:pic>
      <p:sp>
        <p:nvSpPr>
          <p:cNvPr id="41" name="Прямоугольник: скругленные углы 40">
            <a:extLst>
              <a:ext uri="{FF2B5EF4-FFF2-40B4-BE49-F238E27FC236}">
                <a16:creationId xmlns:a16="http://schemas.microsoft.com/office/drawing/2014/main" id="{6A250A5A-F611-4A0E-9B7E-73C3FF659475}"/>
              </a:ext>
            </a:extLst>
          </p:cNvPr>
          <p:cNvSpPr/>
          <p:nvPr/>
        </p:nvSpPr>
        <p:spPr>
          <a:xfrm>
            <a:off x="6438213" y="653365"/>
            <a:ext cx="2305593" cy="876830"/>
          </a:xfrm>
          <a:prstGeom prst="roundRect">
            <a:avLst/>
          </a:prstGeom>
          <a:gradFill>
            <a:gsLst>
              <a:gs pos="4000">
                <a:schemeClr val="tx2">
                  <a:lumMod val="20000"/>
                  <a:lumOff val="80000"/>
                </a:schemeClr>
              </a:gs>
              <a:gs pos="59000">
                <a:schemeClr val="accent6">
                  <a:lumMod val="60000"/>
                  <a:lumOff val="40000"/>
                </a:schemeClr>
              </a:gs>
              <a:gs pos="84000">
                <a:schemeClr val="bg1">
                  <a:lumMod val="85000"/>
                </a:schemeClr>
              </a:gs>
            </a:gsLst>
            <a:lin ang="5400000" scaled="1"/>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2" name="Прямоугольник 41">
            <a:extLst>
              <a:ext uri="{FF2B5EF4-FFF2-40B4-BE49-F238E27FC236}">
                <a16:creationId xmlns:a16="http://schemas.microsoft.com/office/drawing/2014/main" id="{7A86059C-77C8-445E-A427-8B6C2796BCD1}"/>
              </a:ext>
            </a:extLst>
          </p:cNvPr>
          <p:cNvSpPr/>
          <p:nvPr/>
        </p:nvSpPr>
        <p:spPr>
          <a:xfrm>
            <a:off x="6427003" y="711434"/>
            <a:ext cx="2432123" cy="707886"/>
          </a:xfrm>
          <a:prstGeom prst="rect">
            <a:avLst/>
          </a:prstGeom>
        </p:spPr>
        <p:txBody>
          <a:bodyPr wrap="square">
            <a:spAutoFit/>
          </a:bodyPr>
          <a:lstStyle/>
          <a:p>
            <a:r>
              <a:rPr lang="ru-RU" sz="2000" b="1" dirty="0">
                <a:solidFill>
                  <a:srgbClr val="7030A0"/>
                </a:solidFill>
              </a:rPr>
              <a:t>Квантовые</a:t>
            </a:r>
          </a:p>
          <a:p>
            <a:r>
              <a:rPr lang="ru-RU" sz="2000" b="1" dirty="0">
                <a:solidFill>
                  <a:srgbClr val="7030A0"/>
                </a:solidFill>
              </a:rPr>
              <a:t>стандарты частоты</a:t>
            </a:r>
          </a:p>
        </p:txBody>
      </p:sp>
      <p:sp>
        <p:nvSpPr>
          <p:cNvPr id="29" name="Стрелка: вправо 28">
            <a:extLst>
              <a:ext uri="{FF2B5EF4-FFF2-40B4-BE49-F238E27FC236}">
                <a16:creationId xmlns:a16="http://schemas.microsoft.com/office/drawing/2014/main" id="{DF8A870F-BDAD-4A29-B34E-8BED00B26D12}"/>
              </a:ext>
            </a:extLst>
          </p:cNvPr>
          <p:cNvSpPr/>
          <p:nvPr/>
        </p:nvSpPr>
        <p:spPr>
          <a:xfrm rot="6667420">
            <a:off x="2055576" y="1563673"/>
            <a:ext cx="839309" cy="405354"/>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Стрелка: вправо 42">
            <a:extLst>
              <a:ext uri="{FF2B5EF4-FFF2-40B4-BE49-F238E27FC236}">
                <a16:creationId xmlns:a16="http://schemas.microsoft.com/office/drawing/2014/main" id="{0AC6E4D7-609B-4827-9945-FF6E5128BDC2}"/>
              </a:ext>
            </a:extLst>
          </p:cNvPr>
          <p:cNvSpPr/>
          <p:nvPr/>
        </p:nvSpPr>
        <p:spPr>
          <a:xfrm rot="1434027">
            <a:off x="5367124" y="716384"/>
            <a:ext cx="1013934" cy="388764"/>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Стрелка: вправо 21">
            <a:extLst>
              <a:ext uri="{FF2B5EF4-FFF2-40B4-BE49-F238E27FC236}">
                <a16:creationId xmlns:a16="http://schemas.microsoft.com/office/drawing/2014/main" id="{915A63A2-E464-4F5E-8D29-A4AE03DB3C84}"/>
              </a:ext>
            </a:extLst>
          </p:cNvPr>
          <p:cNvSpPr/>
          <p:nvPr/>
        </p:nvSpPr>
        <p:spPr>
          <a:xfrm rot="6165580">
            <a:off x="1160892" y="3234916"/>
            <a:ext cx="832133" cy="282084"/>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Стрелка: вправо 43">
            <a:extLst>
              <a:ext uri="{FF2B5EF4-FFF2-40B4-BE49-F238E27FC236}">
                <a16:creationId xmlns:a16="http://schemas.microsoft.com/office/drawing/2014/main" id="{2C5D027A-A8A7-43BE-AA79-1988B124E45F}"/>
              </a:ext>
            </a:extLst>
          </p:cNvPr>
          <p:cNvSpPr/>
          <p:nvPr/>
        </p:nvSpPr>
        <p:spPr>
          <a:xfrm rot="3468713">
            <a:off x="3283655" y="3114054"/>
            <a:ext cx="832133" cy="282084"/>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Стрелка: вправо 44">
            <a:extLst>
              <a:ext uri="{FF2B5EF4-FFF2-40B4-BE49-F238E27FC236}">
                <a16:creationId xmlns:a16="http://schemas.microsoft.com/office/drawing/2014/main" id="{AD9E2AC2-EBEB-4E6C-8276-891ACEC979D4}"/>
              </a:ext>
            </a:extLst>
          </p:cNvPr>
          <p:cNvSpPr/>
          <p:nvPr/>
        </p:nvSpPr>
        <p:spPr>
          <a:xfrm rot="5400000">
            <a:off x="7079163" y="3907007"/>
            <a:ext cx="432723" cy="396078"/>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58544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7AB7354A-9F93-44F3-A1AC-6BAA75601BB2}"/>
              </a:ext>
            </a:extLst>
          </p:cNvPr>
          <p:cNvSpPr/>
          <p:nvPr/>
        </p:nvSpPr>
        <p:spPr>
          <a:xfrm>
            <a:off x="755576" y="2564904"/>
            <a:ext cx="7595413" cy="584775"/>
          </a:xfrm>
          <a:prstGeom prst="rect">
            <a:avLst/>
          </a:prstGeom>
        </p:spPr>
        <p:txBody>
          <a:bodyPr wrap="none">
            <a:spAutoFit/>
          </a:bodyPr>
          <a:lstStyle/>
          <a:p>
            <a:r>
              <a:rPr lang="ru-RU" sz="3200" dirty="0">
                <a:solidFill>
                  <a:srgbClr val="7030A0"/>
                </a:solidFill>
                <a:latin typeface="Times New Roman" pitchFamily="18" charset="0"/>
                <a:cs typeface="Times New Roman" pitchFamily="18" charset="0"/>
              </a:rPr>
              <a:t>1. Лазерные стандарты частоты и времени</a:t>
            </a:r>
          </a:p>
        </p:txBody>
      </p:sp>
    </p:spTree>
    <p:extLst>
      <p:ext uri="{BB962C8B-B14F-4D97-AF65-F5344CB8AC3E}">
        <p14:creationId xmlns:p14="http://schemas.microsoft.com/office/powerpoint/2010/main" val="4216616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скругленные углы 21">
            <a:extLst>
              <a:ext uri="{FF2B5EF4-FFF2-40B4-BE49-F238E27FC236}">
                <a16:creationId xmlns:a16="http://schemas.microsoft.com/office/drawing/2014/main" id="{553A475D-A251-4480-90EB-97F95C511EFA}"/>
              </a:ext>
            </a:extLst>
          </p:cNvPr>
          <p:cNvSpPr/>
          <p:nvPr/>
        </p:nvSpPr>
        <p:spPr>
          <a:xfrm>
            <a:off x="4551433" y="3093646"/>
            <a:ext cx="4432666" cy="3675606"/>
          </a:xfrm>
          <a:prstGeom prst="roundRect">
            <a:avLst>
              <a:gd name="adj" fmla="val 4500"/>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скругленные углы 2">
            <a:extLst>
              <a:ext uri="{FF2B5EF4-FFF2-40B4-BE49-F238E27FC236}">
                <a16:creationId xmlns:a16="http://schemas.microsoft.com/office/drawing/2014/main" id="{476EE65A-91D2-4DF4-A9E7-B826563901F7}"/>
              </a:ext>
            </a:extLst>
          </p:cNvPr>
          <p:cNvSpPr/>
          <p:nvPr/>
        </p:nvSpPr>
        <p:spPr>
          <a:xfrm>
            <a:off x="161014" y="3076805"/>
            <a:ext cx="4075133" cy="3675606"/>
          </a:xfrm>
          <a:prstGeom prst="roundRect">
            <a:avLst>
              <a:gd name="adj" fmla="val 4570"/>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a:extLst>
              <a:ext uri="{FF2B5EF4-FFF2-40B4-BE49-F238E27FC236}">
                <a16:creationId xmlns:a16="http://schemas.microsoft.com/office/drawing/2014/main" id="{5D3BAB94-1F7A-4B54-8CCE-073BE993B031}"/>
              </a:ext>
            </a:extLst>
          </p:cNvPr>
          <p:cNvPicPr>
            <a:picLocks noChangeAspect="1"/>
          </p:cNvPicPr>
          <p:nvPr/>
        </p:nvPicPr>
        <p:blipFill>
          <a:blip r:embed="rId4"/>
          <a:stretch>
            <a:fillRect/>
          </a:stretch>
        </p:blipFill>
        <p:spPr>
          <a:xfrm>
            <a:off x="278619" y="4206322"/>
            <a:ext cx="2355710" cy="1245090"/>
          </a:xfrm>
          <a:prstGeom prst="rect">
            <a:avLst/>
          </a:prstGeom>
        </p:spPr>
      </p:pic>
      <p:sp>
        <p:nvSpPr>
          <p:cNvPr id="2" name="Заголовок 1">
            <a:extLst>
              <a:ext uri="{FF2B5EF4-FFF2-40B4-BE49-F238E27FC236}">
                <a16:creationId xmlns:a16="http://schemas.microsoft.com/office/drawing/2014/main" id="{51EAEEF4-397D-498B-BBEF-144B61ECF207}"/>
              </a:ext>
            </a:extLst>
          </p:cNvPr>
          <p:cNvSpPr>
            <a:spLocks noGrp="1"/>
          </p:cNvSpPr>
          <p:nvPr>
            <p:ph type="title"/>
          </p:nvPr>
        </p:nvSpPr>
        <p:spPr>
          <a:xfrm>
            <a:off x="457200" y="1404"/>
            <a:ext cx="8229600" cy="535469"/>
          </a:xfrm>
        </p:spPr>
        <p:txBody>
          <a:bodyPr>
            <a:normAutofit fontScale="90000"/>
          </a:bodyPr>
          <a:lstStyle/>
          <a:p>
            <a:r>
              <a:rPr lang="ru-RU" sz="3200" b="1" dirty="0">
                <a:solidFill>
                  <a:srgbClr val="7030A0"/>
                </a:solidFill>
                <a:latin typeface="Times New Roman" pitchFamily="18" charset="0"/>
                <a:ea typeface="+mn-ea"/>
                <a:cs typeface="Times New Roman" pitchFamily="18" charset="0"/>
              </a:rPr>
              <a:t>Почему </a:t>
            </a:r>
            <a:r>
              <a:rPr lang="ru-RU" sz="4000" b="1" dirty="0">
                <a:solidFill>
                  <a:srgbClr val="7030A0"/>
                </a:solidFill>
                <a:latin typeface="Times New Roman" pitchFamily="18" charset="0"/>
                <a:cs typeface="Times New Roman" pitchFamily="18" charset="0"/>
              </a:rPr>
              <a:t>оптический</a:t>
            </a:r>
            <a:r>
              <a:rPr lang="ru-RU" sz="3200" b="1" dirty="0">
                <a:solidFill>
                  <a:srgbClr val="7030A0"/>
                </a:solidFill>
                <a:latin typeface="Times New Roman" pitchFamily="18" charset="0"/>
                <a:cs typeface="Times New Roman" pitchFamily="18" charset="0"/>
              </a:rPr>
              <a:t> </a:t>
            </a:r>
            <a:r>
              <a:rPr lang="ru-RU" sz="3200" b="1" dirty="0">
                <a:solidFill>
                  <a:srgbClr val="7030A0"/>
                </a:solidFill>
                <a:latin typeface="Times New Roman" pitchFamily="18" charset="0"/>
                <a:ea typeface="+mn-ea"/>
                <a:cs typeface="Times New Roman" pitchFamily="18" charset="0"/>
              </a:rPr>
              <a:t>стандарт?</a:t>
            </a:r>
          </a:p>
        </p:txBody>
      </p:sp>
      <p:sp>
        <p:nvSpPr>
          <p:cNvPr id="6" name="TextBox 5">
            <a:extLst>
              <a:ext uri="{FF2B5EF4-FFF2-40B4-BE49-F238E27FC236}">
                <a16:creationId xmlns:a16="http://schemas.microsoft.com/office/drawing/2014/main" id="{F37BE9B9-4EF8-48D3-B2FB-53B80C611D1A}"/>
              </a:ext>
            </a:extLst>
          </p:cNvPr>
          <p:cNvSpPr txBox="1"/>
          <p:nvPr/>
        </p:nvSpPr>
        <p:spPr>
          <a:xfrm>
            <a:off x="351387" y="2678626"/>
            <a:ext cx="2294539" cy="461665"/>
          </a:xfrm>
          <a:prstGeom prst="rect">
            <a:avLst/>
          </a:prstGeom>
          <a:noFill/>
        </p:spPr>
        <p:txBody>
          <a:bodyPr wrap="none" rtlCol="0">
            <a:spAutoFit/>
          </a:bodyPr>
          <a:lstStyle/>
          <a:p>
            <a:r>
              <a:rPr lang="ru-RU" sz="2400" b="1" dirty="0">
                <a:solidFill>
                  <a:schemeClr val="accent6">
                    <a:lumMod val="75000"/>
                  </a:schemeClr>
                </a:solidFill>
              </a:rPr>
              <a:t>Радиодиапазон</a:t>
            </a:r>
          </a:p>
        </p:txBody>
      </p:sp>
      <p:graphicFrame>
        <p:nvGraphicFramePr>
          <p:cNvPr id="7" name="Объект 6">
            <a:extLst>
              <a:ext uri="{FF2B5EF4-FFF2-40B4-BE49-F238E27FC236}">
                <a16:creationId xmlns:a16="http://schemas.microsoft.com/office/drawing/2014/main" id="{79BAEFDB-EFD2-4F42-B111-C6F7446CA8E4}"/>
              </a:ext>
            </a:extLst>
          </p:cNvPr>
          <p:cNvGraphicFramePr>
            <a:graphicFrameLocks noChangeAspect="1"/>
          </p:cNvGraphicFramePr>
          <p:nvPr>
            <p:extLst>
              <p:ext uri="{D42A27DB-BD31-4B8C-83A1-F6EECF244321}">
                <p14:modId xmlns:p14="http://schemas.microsoft.com/office/powerpoint/2010/main" val="3406286499"/>
              </p:ext>
            </p:extLst>
          </p:nvPr>
        </p:nvGraphicFramePr>
        <p:xfrm>
          <a:off x="2550633" y="3529956"/>
          <a:ext cx="1662113" cy="528638"/>
        </p:xfrm>
        <a:graphic>
          <a:graphicData uri="http://schemas.openxmlformats.org/presentationml/2006/ole">
            <mc:AlternateContent xmlns:mc="http://schemas.openxmlformats.org/markup-compatibility/2006">
              <mc:Choice xmlns:v="urn:schemas-microsoft-com:vml" Requires="v">
                <p:oleObj spid="_x0000_s2490" name="Equation" r:id="rId5" imgW="761760" imgH="241200" progId="Equation.DSMT4">
                  <p:embed/>
                </p:oleObj>
              </mc:Choice>
              <mc:Fallback>
                <p:oleObj name="Equation" r:id="rId5" imgW="761760" imgH="241200" progId="Equation.DSMT4">
                  <p:embed/>
                  <p:pic>
                    <p:nvPicPr>
                      <p:cNvPr id="7" name="Объект 6">
                        <a:extLst>
                          <a:ext uri="{FF2B5EF4-FFF2-40B4-BE49-F238E27FC236}">
                            <a16:creationId xmlns:a16="http://schemas.microsoft.com/office/drawing/2014/main" id="{79BAEFDB-EFD2-4F42-B111-C6F7446CA8E4}"/>
                          </a:ext>
                        </a:extLst>
                      </p:cNvPr>
                      <p:cNvPicPr/>
                      <p:nvPr/>
                    </p:nvPicPr>
                    <p:blipFill>
                      <a:blip r:embed="rId6"/>
                      <a:stretch>
                        <a:fillRect/>
                      </a:stretch>
                    </p:blipFill>
                    <p:spPr>
                      <a:xfrm>
                        <a:off x="2550633" y="3529956"/>
                        <a:ext cx="1662113" cy="528638"/>
                      </a:xfrm>
                      <a:prstGeom prst="rect">
                        <a:avLst/>
                      </a:prstGeom>
                    </p:spPr>
                  </p:pic>
                </p:oleObj>
              </mc:Fallback>
            </mc:AlternateContent>
          </a:graphicData>
        </a:graphic>
      </p:graphicFrame>
      <p:pic>
        <p:nvPicPr>
          <p:cNvPr id="9" name="Рисунок 8">
            <a:extLst>
              <a:ext uri="{FF2B5EF4-FFF2-40B4-BE49-F238E27FC236}">
                <a16:creationId xmlns:a16="http://schemas.microsoft.com/office/drawing/2014/main" id="{63D06709-CAE5-4197-AE98-FCBDCE04B797}"/>
              </a:ext>
            </a:extLst>
          </p:cNvPr>
          <p:cNvPicPr>
            <a:picLocks noChangeAspect="1"/>
          </p:cNvPicPr>
          <p:nvPr/>
        </p:nvPicPr>
        <p:blipFill>
          <a:blip r:embed="rId7"/>
          <a:stretch>
            <a:fillRect/>
          </a:stretch>
        </p:blipFill>
        <p:spPr>
          <a:xfrm>
            <a:off x="4748583" y="3752597"/>
            <a:ext cx="2559721" cy="1885011"/>
          </a:xfrm>
          <a:prstGeom prst="rect">
            <a:avLst/>
          </a:prstGeom>
        </p:spPr>
      </p:pic>
      <p:graphicFrame>
        <p:nvGraphicFramePr>
          <p:cNvPr id="11" name="Объект 10">
            <a:extLst>
              <a:ext uri="{FF2B5EF4-FFF2-40B4-BE49-F238E27FC236}">
                <a16:creationId xmlns:a16="http://schemas.microsoft.com/office/drawing/2014/main" id="{5A996C39-257A-480E-8167-24ED728996A7}"/>
              </a:ext>
            </a:extLst>
          </p:cNvPr>
          <p:cNvGraphicFramePr>
            <a:graphicFrameLocks noChangeAspect="1"/>
          </p:cNvGraphicFramePr>
          <p:nvPr>
            <p:extLst>
              <p:ext uri="{D42A27DB-BD31-4B8C-83A1-F6EECF244321}">
                <p14:modId xmlns:p14="http://schemas.microsoft.com/office/powerpoint/2010/main" val="3493189101"/>
              </p:ext>
            </p:extLst>
          </p:nvPr>
        </p:nvGraphicFramePr>
        <p:xfrm>
          <a:off x="6544687" y="3378444"/>
          <a:ext cx="2259012" cy="412750"/>
        </p:xfrm>
        <a:graphic>
          <a:graphicData uri="http://schemas.openxmlformats.org/presentationml/2006/ole">
            <mc:AlternateContent xmlns:mc="http://schemas.openxmlformats.org/markup-compatibility/2006">
              <mc:Choice xmlns:v="urn:schemas-microsoft-com:vml" Requires="v">
                <p:oleObj spid="_x0000_s2491" name="Equation" r:id="rId8" imgW="1320480" imgH="241200" progId="Equation.DSMT4">
                  <p:embed/>
                </p:oleObj>
              </mc:Choice>
              <mc:Fallback>
                <p:oleObj name="Equation" r:id="rId8" imgW="1320480" imgH="241200" progId="Equation.DSMT4">
                  <p:embed/>
                  <p:pic>
                    <p:nvPicPr>
                      <p:cNvPr id="11" name="Объект 10">
                        <a:extLst>
                          <a:ext uri="{FF2B5EF4-FFF2-40B4-BE49-F238E27FC236}">
                            <a16:creationId xmlns:a16="http://schemas.microsoft.com/office/drawing/2014/main" id="{5A996C39-257A-480E-8167-24ED728996A7}"/>
                          </a:ext>
                        </a:extLst>
                      </p:cNvPr>
                      <p:cNvPicPr/>
                      <p:nvPr/>
                    </p:nvPicPr>
                    <p:blipFill>
                      <a:blip r:embed="rId9"/>
                      <a:stretch>
                        <a:fillRect/>
                      </a:stretch>
                    </p:blipFill>
                    <p:spPr>
                      <a:xfrm>
                        <a:off x="6544687" y="3378444"/>
                        <a:ext cx="2259012" cy="41275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2529E45A-9CE4-4980-9A6B-BE47D02E0680}"/>
              </a:ext>
            </a:extLst>
          </p:cNvPr>
          <p:cNvSpPr txBox="1"/>
          <p:nvPr/>
        </p:nvSpPr>
        <p:spPr>
          <a:xfrm>
            <a:off x="4666531" y="5570114"/>
            <a:ext cx="3909532" cy="307777"/>
          </a:xfrm>
          <a:prstGeom prst="rect">
            <a:avLst/>
          </a:prstGeom>
          <a:noFill/>
        </p:spPr>
        <p:txBody>
          <a:bodyPr wrap="none" rtlCol="0">
            <a:spAutoFit/>
          </a:bodyPr>
          <a:lstStyle/>
          <a:p>
            <a:r>
              <a:rPr lang="ru-RU" sz="1400" dirty="0"/>
              <a:t>Доплеровское уширение</a:t>
            </a:r>
            <a:r>
              <a:rPr lang="en-US" sz="1400" dirty="0"/>
              <a:t> </a:t>
            </a:r>
            <a:r>
              <a:rPr lang="en-US" sz="1400" dirty="0">
                <a:latin typeface="Symbol" panose="05050102010706020507" pitchFamily="18" charset="2"/>
              </a:rPr>
              <a:t>D</a:t>
            </a:r>
            <a:r>
              <a:rPr lang="en-US" sz="1400" dirty="0">
                <a:latin typeface="Symbol" panose="05050102010706020507" pitchFamily="18" charset="2"/>
                <a:sym typeface="Symbol" panose="05050102010706020507" pitchFamily="18" charset="2"/>
              </a:rPr>
              <a:t></a:t>
            </a:r>
            <a:r>
              <a:rPr lang="en-US" sz="1400" baseline="-25000" dirty="0">
                <a:latin typeface="+mn-lt"/>
              </a:rPr>
              <a:t>D</a:t>
            </a:r>
            <a:r>
              <a:rPr lang="en-US" sz="1400" dirty="0">
                <a:latin typeface="+mn-lt"/>
              </a:rPr>
              <a:t> =2</a:t>
            </a:r>
            <a:r>
              <a:rPr lang="en-US" sz="1400" dirty="0">
                <a:latin typeface="Symbol" panose="05050102010706020507" pitchFamily="18" charset="2"/>
              </a:rPr>
              <a:t>p/l </a:t>
            </a:r>
            <a:r>
              <a:rPr lang="en-US" sz="1400" dirty="0" err="1">
                <a:latin typeface="+mn-lt"/>
              </a:rPr>
              <a:t>v</a:t>
            </a:r>
            <a:r>
              <a:rPr lang="en-US" sz="1400" baseline="-25000" dirty="0" err="1"/>
              <a:t>T</a:t>
            </a:r>
            <a:r>
              <a:rPr lang="en-US" sz="1400" dirty="0"/>
              <a:t> ~ 1-10 </a:t>
            </a:r>
            <a:r>
              <a:rPr lang="ru-RU" sz="1400" dirty="0"/>
              <a:t>ГГц</a:t>
            </a:r>
          </a:p>
        </p:txBody>
      </p:sp>
      <p:sp>
        <p:nvSpPr>
          <p:cNvPr id="14" name="TextBox 13">
            <a:extLst>
              <a:ext uri="{FF2B5EF4-FFF2-40B4-BE49-F238E27FC236}">
                <a16:creationId xmlns:a16="http://schemas.microsoft.com/office/drawing/2014/main" id="{06A32DF7-3276-4F6D-B05B-9754932A6040}"/>
              </a:ext>
            </a:extLst>
          </p:cNvPr>
          <p:cNvSpPr txBox="1"/>
          <p:nvPr/>
        </p:nvSpPr>
        <p:spPr>
          <a:xfrm>
            <a:off x="4684553" y="5805264"/>
            <a:ext cx="3537443" cy="492443"/>
          </a:xfrm>
          <a:prstGeom prst="rect">
            <a:avLst/>
          </a:prstGeom>
          <a:noFill/>
        </p:spPr>
        <p:txBody>
          <a:bodyPr wrap="none" rtlCol="0">
            <a:spAutoFit/>
          </a:bodyPr>
          <a:lstStyle/>
          <a:p>
            <a:r>
              <a:rPr lang="ru-RU" sz="1400" dirty="0"/>
              <a:t>Методы нелинейной спектроскопии</a:t>
            </a:r>
            <a:r>
              <a:rPr lang="en-US" sz="1400" dirty="0"/>
              <a:t> ~ </a:t>
            </a:r>
            <a:r>
              <a:rPr lang="ru-RU" sz="1400" b="1" dirty="0">
                <a:sym typeface="Symbol" panose="05050102010706020507" pitchFamily="18" charset="2"/>
              </a:rPr>
              <a:t></a:t>
            </a:r>
            <a:endParaRPr lang="en-US" b="1" dirty="0">
              <a:latin typeface="Symbol" panose="05050102010706020507" pitchFamily="18" charset="2"/>
            </a:endParaRPr>
          </a:p>
          <a:p>
            <a:r>
              <a:rPr lang="en-US" sz="1200" dirty="0">
                <a:latin typeface="Symbol" panose="05050102010706020507" pitchFamily="18" charset="2"/>
              </a:rPr>
              <a:t>(</a:t>
            </a:r>
            <a:r>
              <a:rPr lang="ru-RU" sz="1200" dirty="0">
                <a:latin typeface="+mn-lt"/>
              </a:rPr>
              <a:t>использование </a:t>
            </a:r>
            <a:r>
              <a:rPr lang="ru-RU" sz="1200" dirty="0" err="1">
                <a:latin typeface="+mn-lt"/>
              </a:rPr>
              <a:t>сверхузких</a:t>
            </a:r>
            <a:r>
              <a:rPr lang="ru-RU" sz="1200" dirty="0">
                <a:latin typeface="+mn-lt"/>
              </a:rPr>
              <a:t> линий </a:t>
            </a:r>
            <a:r>
              <a:rPr lang="en-US" sz="1200" dirty="0">
                <a:latin typeface="+mn-lt"/>
              </a:rPr>
              <a:t>~</a:t>
            </a:r>
            <a:r>
              <a:rPr lang="ru-RU" sz="1200" dirty="0">
                <a:latin typeface="+mn-lt"/>
              </a:rPr>
              <a:t> </a:t>
            </a:r>
            <a:r>
              <a:rPr lang="en-US" sz="1200" dirty="0">
                <a:latin typeface="+mn-lt"/>
              </a:rPr>
              <a:t>1 </a:t>
            </a:r>
            <a:r>
              <a:rPr lang="ru-RU" sz="1200" dirty="0">
                <a:latin typeface="+mn-lt"/>
              </a:rPr>
              <a:t>Гц</a:t>
            </a:r>
            <a:r>
              <a:rPr lang="en-US" sz="1200" dirty="0">
                <a:latin typeface="+mn-lt"/>
              </a:rPr>
              <a:t> </a:t>
            </a:r>
            <a:r>
              <a:rPr lang="ru-RU" sz="1200" dirty="0">
                <a:latin typeface="+mn-lt"/>
              </a:rPr>
              <a:t>и менее</a:t>
            </a:r>
            <a:r>
              <a:rPr lang="en-US" sz="1200" dirty="0">
                <a:latin typeface="Symbol" panose="05050102010706020507" pitchFamily="18" charset="2"/>
              </a:rPr>
              <a:t>)</a:t>
            </a:r>
            <a:endParaRPr lang="ru-RU" sz="1200" dirty="0"/>
          </a:p>
        </p:txBody>
      </p:sp>
      <p:sp>
        <p:nvSpPr>
          <p:cNvPr id="15" name="TextBox 14">
            <a:extLst>
              <a:ext uri="{FF2B5EF4-FFF2-40B4-BE49-F238E27FC236}">
                <a16:creationId xmlns:a16="http://schemas.microsoft.com/office/drawing/2014/main" id="{D1734D59-C964-4121-954C-728A96D4E839}"/>
              </a:ext>
            </a:extLst>
          </p:cNvPr>
          <p:cNvSpPr txBox="1"/>
          <p:nvPr/>
        </p:nvSpPr>
        <p:spPr>
          <a:xfrm>
            <a:off x="4696548" y="6237312"/>
            <a:ext cx="4213021" cy="584775"/>
          </a:xfrm>
          <a:prstGeom prst="rect">
            <a:avLst/>
          </a:prstGeom>
          <a:noFill/>
        </p:spPr>
        <p:txBody>
          <a:bodyPr wrap="square" rtlCol="0">
            <a:spAutoFit/>
          </a:bodyPr>
          <a:lstStyle/>
          <a:p>
            <a:r>
              <a:rPr lang="ru-RU" sz="1400" dirty="0"/>
              <a:t>Холодные атомы, </a:t>
            </a:r>
          </a:p>
          <a:p>
            <a:r>
              <a:rPr lang="ru-RU" sz="1400" dirty="0"/>
              <a:t>квантовые методы опроса </a:t>
            </a:r>
            <a:r>
              <a:rPr lang="en-US" sz="1400" dirty="0"/>
              <a:t>  </a:t>
            </a:r>
            <a:r>
              <a:rPr lang="en-US" sz="1400" dirty="0">
                <a:latin typeface="Symbol" panose="05050102010706020507" pitchFamily="18" charset="2"/>
              </a:rPr>
              <a:t>D</a:t>
            </a:r>
            <a:r>
              <a:rPr lang="en-US" sz="1400" dirty="0">
                <a:latin typeface="Symbol" panose="05050102010706020507" pitchFamily="18" charset="2"/>
                <a:sym typeface="Symbol" panose="05050102010706020507" pitchFamily="18" charset="2"/>
              </a:rPr>
              <a:t></a:t>
            </a:r>
            <a:r>
              <a:rPr lang="ru-RU" sz="1400" dirty="0">
                <a:latin typeface="Symbol" panose="05050102010706020507" pitchFamily="18" charset="2"/>
              </a:rPr>
              <a:t> </a:t>
            </a:r>
            <a:r>
              <a:rPr lang="en-US" sz="1400" dirty="0">
                <a:latin typeface="Symbol" panose="05050102010706020507" pitchFamily="18" charset="2"/>
              </a:rPr>
              <a:t>Dt ~ </a:t>
            </a:r>
            <a:r>
              <a:rPr lang="en-US" sz="1400" dirty="0">
                <a:latin typeface="MT Extra" panose="05050102010205020202" pitchFamily="18" charset="2"/>
              </a:rPr>
              <a:t>h</a:t>
            </a:r>
            <a:r>
              <a:rPr lang="ru-RU" sz="1400" dirty="0">
                <a:latin typeface="MT Extra" panose="05050102010205020202" pitchFamily="18" charset="2"/>
              </a:rPr>
              <a:t>б</a:t>
            </a:r>
            <a:r>
              <a:rPr lang="en-US" sz="1400" dirty="0">
                <a:solidFill>
                  <a:srgbClr val="FF0000"/>
                </a:solidFill>
              </a:rPr>
              <a:t> </a:t>
            </a:r>
            <a:r>
              <a:rPr lang="en-US" dirty="0">
                <a:solidFill>
                  <a:srgbClr val="FF0000"/>
                </a:solidFill>
                <a:latin typeface="Symbol" panose="05050102010706020507" pitchFamily="18" charset="2"/>
              </a:rPr>
              <a:t>D</a:t>
            </a:r>
            <a:r>
              <a:rPr lang="en-US" dirty="0">
                <a:solidFill>
                  <a:srgbClr val="FF0000"/>
                </a:solidFill>
                <a:latin typeface="Symbol" panose="05050102010706020507" pitchFamily="18" charset="2"/>
                <a:sym typeface="Symbol" panose="05050102010706020507" pitchFamily="18" charset="2"/>
              </a:rPr>
              <a:t></a:t>
            </a:r>
            <a:r>
              <a:rPr lang="ru-RU" dirty="0">
                <a:solidFill>
                  <a:srgbClr val="FF0000"/>
                </a:solidFill>
                <a:latin typeface="Symbol" panose="05050102010706020507" pitchFamily="18" charset="2"/>
              </a:rPr>
              <a:t> </a:t>
            </a:r>
            <a:r>
              <a:rPr lang="en-US" dirty="0">
                <a:solidFill>
                  <a:srgbClr val="FF0000"/>
                </a:solidFill>
                <a:latin typeface="Symbol" panose="05050102010706020507" pitchFamily="18" charset="2"/>
              </a:rPr>
              <a:t>~ 1</a:t>
            </a:r>
            <a:r>
              <a:rPr lang="ru-RU" dirty="0">
                <a:solidFill>
                  <a:srgbClr val="FF0000"/>
                </a:solidFill>
                <a:latin typeface="+mn-lt"/>
              </a:rPr>
              <a:t>Гц</a:t>
            </a:r>
            <a:endParaRPr lang="ru-RU" dirty="0">
              <a:solidFill>
                <a:srgbClr val="FF0000"/>
              </a:solidFill>
            </a:endParaRPr>
          </a:p>
        </p:txBody>
      </p:sp>
      <p:pic>
        <p:nvPicPr>
          <p:cNvPr id="17" name="Рисунок 16">
            <a:extLst>
              <a:ext uri="{FF2B5EF4-FFF2-40B4-BE49-F238E27FC236}">
                <a16:creationId xmlns:a16="http://schemas.microsoft.com/office/drawing/2014/main" id="{D17C39A8-211B-4B67-A82F-A79189D8D6DA}"/>
              </a:ext>
            </a:extLst>
          </p:cNvPr>
          <p:cNvPicPr>
            <a:picLocks noChangeAspect="1"/>
          </p:cNvPicPr>
          <p:nvPr/>
        </p:nvPicPr>
        <p:blipFill>
          <a:blip r:embed="rId10"/>
          <a:stretch>
            <a:fillRect/>
          </a:stretch>
        </p:blipFill>
        <p:spPr>
          <a:xfrm>
            <a:off x="278619" y="5570114"/>
            <a:ext cx="2080166" cy="1165483"/>
          </a:xfrm>
          <a:prstGeom prst="rect">
            <a:avLst/>
          </a:prstGeom>
        </p:spPr>
      </p:pic>
      <p:sp>
        <p:nvSpPr>
          <p:cNvPr id="18" name="TextBox 17">
            <a:extLst>
              <a:ext uri="{FF2B5EF4-FFF2-40B4-BE49-F238E27FC236}">
                <a16:creationId xmlns:a16="http://schemas.microsoft.com/office/drawing/2014/main" id="{B3FD5EC9-D44C-435A-91C6-9F5756FBD56E}"/>
              </a:ext>
            </a:extLst>
          </p:cNvPr>
          <p:cNvSpPr txBox="1"/>
          <p:nvPr/>
        </p:nvSpPr>
        <p:spPr>
          <a:xfrm>
            <a:off x="484923" y="6383079"/>
            <a:ext cx="1618392" cy="369332"/>
          </a:xfrm>
          <a:prstGeom prst="rect">
            <a:avLst/>
          </a:prstGeom>
          <a:noFill/>
        </p:spPr>
        <p:txBody>
          <a:bodyPr wrap="none" rtlCol="0">
            <a:spAutoFit/>
          </a:bodyPr>
          <a:lstStyle/>
          <a:p>
            <a:r>
              <a:rPr lang="en-US" dirty="0"/>
              <a:t>T ~  10</a:t>
            </a:r>
            <a:r>
              <a:rPr lang="en-US" baseline="30000" dirty="0"/>
              <a:t>-3</a:t>
            </a:r>
            <a:r>
              <a:rPr lang="en-US" dirty="0"/>
              <a:t> </a:t>
            </a:r>
            <a:r>
              <a:rPr lang="ru-RU" dirty="0"/>
              <a:t>-</a:t>
            </a:r>
            <a:r>
              <a:rPr lang="en-US" dirty="0"/>
              <a:t> 1  </a:t>
            </a:r>
            <a:r>
              <a:rPr lang="ru-RU" dirty="0"/>
              <a:t>с</a:t>
            </a:r>
          </a:p>
        </p:txBody>
      </p:sp>
      <p:sp>
        <p:nvSpPr>
          <p:cNvPr id="19" name="Прямоугольник 18">
            <a:extLst>
              <a:ext uri="{FF2B5EF4-FFF2-40B4-BE49-F238E27FC236}">
                <a16:creationId xmlns:a16="http://schemas.microsoft.com/office/drawing/2014/main" id="{C83663DE-E680-453B-8A38-F10FA24442E7}"/>
              </a:ext>
            </a:extLst>
          </p:cNvPr>
          <p:cNvSpPr/>
          <p:nvPr/>
        </p:nvSpPr>
        <p:spPr>
          <a:xfrm>
            <a:off x="2961212" y="3059437"/>
            <a:ext cx="1064650" cy="369332"/>
          </a:xfrm>
          <a:prstGeom prst="rect">
            <a:avLst/>
          </a:prstGeom>
        </p:spPr>
        <p:txBody>
          <a:bodyPr wrap="none">
            <a:spAutoFit/>
          </a:bodyPr>
          <a:lstStyle/>
          <a:p>
            <a:r>
              <a:rPr lang="en-US" dirty="0">
                <a:solidFill>
                  <a:srgbClr val="FF0000"/>
                </a:solidFill>
              </a:rPr>
              <a:t> </a:t>
            </a:r>
            <a:r>
              <a:rPr lang="en-US" dirty="0">
                <a:solidFill>
                  <a:srgbClr val="FF0000"/>
                </a:solidFill>
                <a:latin typeface="Symbol" panose="05050102010706020507" pitchFamily="18" charset="2"/>
              </a:rPr>
              <a:t>D</a:t>
            </a:r>
            <a:r>
              <a:rPr lang="en-US" dirty="0">
                <a:solidFill>
                  <a:srgbClr val="FF0000"/>
                </a:solidFill>
                <a:latin typeface="Symbol" panose="05050102010706020507" pitchFamily="18" charset="2"/>
                <a:sym typeface="Symbol" panose="05050102010706020507" pitchFamily="18" charset="2"/>
              </a:rPr>
              <a:t></a:t>
            </a:r>
            <a:r>
              <a:rPr lang="ru-RU" dirty="0">
                <a:solidFill>
                  <a:srgbClr val="FF0000"/>
                </a:solidFill>
                <a:latin typeface="Symbol" panose="05050102010706020507" pitchFamily="18" charset="2"/>
              </a:rPr>
              <a:t> </a:t>
            </a:r>
            <a:r>
              <a:rPr lang="en-US" dirty="0">
                <a:solidFill>
                  <a:srgbClr val="FF0000"/>
                </a:solidFill>
                <a:latin typeface="Symbol" panose="05050102010706020507" pitchFamily="18" charset="2"/>
              </a:rPr>
              <a:t>~ 1</a:t>
            </a:r>
            <a:r>
              <a:rPr lang="ru-RU" dirty="0">
                <a:solidFill>
                  <a:srgbClr val="FF0000"/>
                </a:solidFill>
              </a:rPr>
              <a:t>Гц</a:t>
            </a:r>
          </a:p>
        </p:txBody>
      </p:sp>
      <p:sp>
        <p:nvSpPr>
          <p:cNvPr id="20" name="Прямоугольник 19">
            <a:extLst>
              <a:ext uri="{FF2B5EF4-FFF2-40B4-BE49-F238E27FC236}">
                <a16:creationId xmlns:a16="http://schemas.microsoft.com/office/drawing/2014/main" id="{3F25B83E-1483-4B67-9511-1E9597ED08F9}"/>
              </a:ext>
            </a:extLst>
          </p:cNvPr>
          <p:cNvSpPr/>
          <p:nvPr/>
        </p:nvSpPr>
        <p:spPr>
          <a:xfrm>
            <a:off x="2621169" y="6223525"/>
            <a:ext cx="1002197" cy="369332"/>
          </a:xfrm>
          <a:prstGeom prst="rect">
            <a:avLst/>
          </a:prstGeom>
        </p:spPr>
        <p:txBody>
          <a:bodyPr wrap="none">
            <a:spAutoFit/>
          </a:bodyPr>
          <a:lstStyle/>
          <a:p>
            <a:r>
              <a:rPr lang="en-US" dirty="0">
                <a:latin typeface="Symbol" panose="05050102010706020507" pitchFamily="18" charset="2"/>
              </a:rPr>
              <a:t>D</a:t>
            </a:r>
            <a:r>
              <a:rPr lang="en-US" dirty="0">
                <a:latin typeface="Symbol" panose="05050102010706020507" pitchFamily="18" charset="2"/>
                <a:sym typeface="Symbol" panose="05050102010706020507" pitchFamily="18" charset="2"/>
              </a:rPr>
              <a:t></a:t>
            </a:r>
            <a:r>
              <a:rPr lang="ru-RU" dirty="0">
                <a:latin typeface="Symbol" panose="05050102010706020507" pitchFamily="18" charset="2"/>
              </a:rPr>
              <a:t> </a:t>
            </a:r>
            <a:r>
              <a:rPr lang="en-US" dirty="0">
                <a:latin typeface="Symbol" panose="05050102010706020507" pitchFamily="18" charset="2"/>
              </a:rPr>
              <a:t>T ~ </a:t>
            </a:r>
            <a:r>
              <a:rPr lang="en-US" dirty="0">
                <a:latin typeface="MT Extra" panose="05050102010205020202" pitchFamily="18" charset="2"/>
              </a:rPr>
              <a:t>h</a:t>
            </a:r>
          </a:p>
        </p:txBody>
      </p:sp>
      <p:pic>
        <p:nvPicPr>
          <p:cNvPr id="21" name="Рисунок 11" descr="введение.JPG">
            <a:extLst>
              <a:ext uri="{FF2B5EF4-FFF2-40B4-BE49-F238E27FC236}">
                <a16:creationId xmlns:a16="http://schemas.microsoft.com/office/drawing/2014/main" id="{19D04EB1-E2F1-435C-B0AA-BD6842616CEE}"/>
              </a:ext>
            </a:extLst>
          </p:cNvPr>
          <p:cNvPicPr>
            <a:picLocks noChangeAspect="1"/>
          </p:cNvPicPr>
          <p:nvPr/>
        </p:nvPicPr>
        <p:blipFill>
          <a:blip r:embed="rId11" cstate="print"/>
          <a:srcRect/>
          <a:stretch>
            <a:fillRect/>
          </a:stretch>
        </p:blipFill>
        <p:spPr bwMode="auto">
          <a:xfrm>
            <a:off x="175775" y="813449"/>
            <a:ext cx="4684257" cy="1879149"/>
          </a:xfrm>
          <a:prstGeom prst="rect">
            <a:avLst/>
          </a:prstGeom>
          <a:noFill/>
          <a:ln w="9525">
            <a:noFill/>
            <a:miter lim="800000"/>
            <a:headEnd/>
            <a:tailEnd/>
          </a:ln>
        </p:spPr>
      </p:pic>
      <p:sp>
        <p:nvSpPr>
          <p:cNvPr id="12" name="TextBox 11">
            <a:extLst>
              <a:ext uri="{FF2B5EF4-FFF2-40B4-BE49-F238E27FC236}">
                <a16:creationId xmlns:a16="http://schemas.microsoft.com/office/drawing/2014/main" id="{DE3BE91C-CBB7-4A5D-91BC-9378771AEBC1}"/>
              </a:ext>
            </a:extLst>
          </p:cNvPr>
          <p:cNvSpPr txBox="1"/>
          <p:nvPr/>
        </p:nvSpPr>
        <p:spPr>
          <a:xfrm>
            <a:off x="2247354" y="4106465"/>
            <a:ext cx="468398" cy="461665"/>
          </a:xfrm>
          <a:prstGeom prst="rect">
            <a:avLst/>
          </a:prstGeom>
          <a:noFill/>
        </p:spPr>
        <p:txBody>
          <a:bodyPr wrap="none" rtlCol="0">
            <a:spAutoFit/>
          </a:bodyPr>
          <a:lstStyle/>
          <a:p>
            <a:r>
              <a:rPr lang="en-US" sz="2400" dirty="0"/>
              <a:t>Cs</a:t>
            </a:r>
            <a:endParaRPr lang="ru-RU" sz="2400" dirty="0"/>
          </a:p>
        </p:txBody>
      </p:sp>
      <p:sp>
        <p:nvSpPr>
          <p:cNvPr id="24" name="TextBox 23">
            <a:extLst>
              <a:ext uri="{FF2B5EF4-FFF2-40B4-BE49-F238E27FC236}">
                <a16:creationId xmlns:a16="http://schemas.microsoft.com/office/drawing/2014/main" id="{317ED6D2-859E-429B-8C2C-942A9A4CDB9F}"/>
              </a:ext>
            </a:extLst>
          </p:cNvPr>
          <p:cNvSpPr txBox="1"/>
          <p:nvPr/>
        </p:nvSpPr>
        <p:spPr>
          <a:xfrm>
            <a:off x="2464684" y="5709575"/>
            <a:ext cx="1565557" cy="461665"/>
          </a:xfrm>
          <a:prstGeom prst="rect">
            <a:avLst/>
          </a:prstGeom>
          <a:noFill/>
        </p:spPr>
        <p:txBody>
          <a:bodyPr wrap="none" rtlCol="0">
            <a:spAutoFit/>
          </a:bodyPr>
          <a:lstStyle/>
          <a:p>
            <a:r>
              <a:rPr lang="ru-RU" sz="1200" b="1" dirty="0"/>
              <a:t>Доплеровский сдвиг</a:t>
            </a:r>
          </a:p>
          <a:p>
            <a:r>
              <a:rPr lang="en-US" sz="1200" b="1" dirty="0" err="1"/>
              <a:t>kv</a:t>
            </a:r>
            <a:r>
              <a:rPr lang="en-US" sz="1200" b="1" dirty="0"/>
              <a:t> </a:t>
            </a:r>
            <a:r>
              <a:rPr lang="ru-RU" sz="1200" b="1" dirty="0"/>
              <a:t>несущественен!</a:t>
            </a:r>
          </a:p>
        </p:txBody>
      </p:sp>
      <p:graphicFrame>
        <p:nvGraphicFramePr>
          <p:cNvPr id="25" name="Объект 24">
            <a:extLst>
              <a:ext uri="{FF2B5EF4-FFF2-40B4-BE49-F238E27FC236}">
                <a16:creationId xmlns:a16="http://schemas.microsoft.com/office/drawing/2014/main" id="{91DACC29-748E-491A-8F26-10C62B1DE2DA}"/>
              </a:ext>
            </a:extLst>
          </p:cNvPr>
          <p:cNvGraphicFramePr>
            <a:graphicFrameLocks noChangeAspect="1"/>
          </p:cNvGraphicFramePr>
          <p:nvPr>
            <p:extLst>
              <p:ext uri="{D42A27DB-BD31-4B8C-83A1-F6EECF244321}">
                <p14:modId xmlns:p14="http://schemas.microsoft.com/office/powerpoint/2010/main" val="3022569038"/>
              </p:ext>
            </p:extLst>
          </p:nvPr>
        </p:nvGraphicFramePr>
        <p:xfrm>
          <a:off x="205605" y="3143839"/>
          <a:ext cx="2257425" cy="793750"/>
        </p:xfrm>
        <a:graphic>
          <a:graphicData uri="http://schemas.openxmlformats.org/presentationml/2006/ole">
            <mc:AlternateContent xmlns:mc="http://schemas.openxmlformats.org/markup-compatibility/2006">
              <mc:Choice xmlns:v="urn:schemas-microsoft-com:vml" Requires="v">
                <p:oleObj spid="_x0000_s2492" name="Equation" r:id="rId12" imgW="1231560" imgH="431640" progId="Equation.DSMT4">
                  <p:embed/>
                </p:oleObj>
              </mc:Choice>
              <mc:Fallback>
                <p:oleObj name="Equation" r:id="rId12" imgW="1231560" imgH="431640" progId="Equation.DSMT4">
                  <p:embed/>
                  <p:pic>
                    <p:nvPicPr>
                      <p:cNvPr id="0" name=""/>
                      <p:cNvPicPr/>
                      <p:nvPr/>
                    </p:nvPicPr>
                    <p:blipFill>
                      <a:blip r:embed="rId13"/>
                      <a:stretch>
                        <a:fillRect/>
                      </a:stretch>
                    </p:blipFill>
                    <p:spPr>
                      <a:xfrm>
                        <a:off x="205605" y="3143839"/>
                        <a:ext cx="2257425" cy="793750"/>
                      </a:xfrm>
                      <a:prstGeom prst="rect">
                        <a:avLst/>
                      </a:prstGeom>
                    </p:spPr>
                  </p:pic>
                </p:oleObj>
              </mc:Fallback>
            </mc:AlternateContent>
          </a:graphicData>
        </a:graphic>
      </p:graphicFrame>
      <p:graphicFrame>
        <p:nvGraphicFramePr>
          <p:cNvPr id="29" name="Объект 28">
            <a:extLst>
              <a:ext uri="{FF2B5EF4-FFF2-40B4-BE49-F238E27FC236}">
                <a16:creationId xmlns:a16="http://schemas.microsoft.com/office/drawing/2014/main" id="{FADF7587-6399-4020-BD6D-7FDEC33639C2}"/>
              </a:ext>
            </a:extLst>
          </p:cNvPr>
          <p:cNvGraphicFramePr>
            <a:graphicFrameLocks noChangeAspect="1"/>
          </p:cNvGraphicFramePr>
          <p:nvPr>
            <p:extLst>
              <p:ext uri="{D42A27DB-BD31-4B8C-83A1-F6EECF244321}">
                <p14:modId xmlns:p14="http://schemas.microsoft.com/office/powerpoint/2010/main" val="3328855143"/>
              </p:ext>
            </p:extLst>
          </p:nvPr>
        </p:nvGraphicFramePr>
        <p:xfrm>
          <a:off x="4584700" y="3162300"/>
          <a:ext cx="1779588" cy="622300"/>
        </p:xfrm>
        <a:graphic>
          <a:graphicData uri="http://schemas.openxmlformats.org/presentationml/2006/ole">
            <mc:AlternateContent xmlns:mc="http://schemas.openxmlformats.org/markup-compatibility/2006">
              <mc:Choice xmlns:v="urn:schemas-microsoft-com:vml" Requires="v">
                <p:oleObj spid="_x0000_s2493" name="Equation" r:id="rId14" imgW="1231560" imgH="431640" progId="Equation.DSMT4">
                  <p:embed/>
                </p:oleObj>
              </mc:Choice>
              <mc:Fallback>
                <p:oleObj name="Equation" r:id="rId14" imgW="1231560" imgH="431640" progId="Equation.DSMT4">
                  <p:embed/>
                  <p:pic>
                    <p:nvPicPr>
                      <p:cNvPr id="0" name=""/>
                      <p:cNvPicPr/>
                      <p:nvPr/>
                    </p:nvPicPr>
                    <p:blipFill>
                      <a:blip r:embed="rId15"/>
                      <a:stretch>
                        <a:fillRect/>
                      </a:stretch>
                    </p:blipFill>
                    <p:spPr>
                      <a:xfrm>
                        <a:off x="4584700" y="3162300"/>
                        <a:ext cx="1779588" cy="6223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B12AF6BE-CA40-450F-97F5-D21F48D25CB2}"/>
              </a:ext>
            </a:extLst>
          </p:cNvPr>
          <p:cNvSpPr txBox="1"/>
          <p:nvPr/>
        </p:nvSpPr>
        <p:spPr>
          <a:xfrm>
            <a:off x="260350" y="4189508"/>
            <a:ext cx="1575239" cy="369332"/>
          </a:xfrm>
          <a:prstGeom prst="rect">
            <a:avLst/>
          </a:prstGeom>
          <a:noFill/>
        </p:spPr>
        <p:txBody>
          <a:bodyPr wrap="none" rtlCol="0">
            <a:spAutoFit/>
          </a:bodyPr>
          <a:lstStyle/>
          <a:p>
            <a:r>
              <a:rPr lang="ru-RU" dirty="0" err="1"/>
              <a:t>свч</a:t>
            </a:r>
            <a:r>
              <a:rPr lang="ru-RU" dirty="0"/>
              <a:t> генератор</a:t>
            </a:r>
          </a:p>
        </p:txBody>
      </p:sp>
      <p:sp>
        <p:nvSpPr>
          <p:cNvPr id="26" name="TextBox 25">
            <a:extLst>
              <a:ext uri="{FF2B5EF4-FFF2-40B4-BE49-F238E27FC236}">
                <a16:creationId xmlns:a16="http://schemas.microsoft.com/office/drawing/2014/main" id="{230F7CF1-C426-44C6-81DB-194A14BA2896}"/>
              </a:ext>
            </a:extLst>
          </p:cNvPr>
          <p:cNvSpPr txBox="1"/>
          <p:nvPr/>
        </p:nvSpPr>
        <p:spPr>
          <a:xfrm>
            <a:off x="5390752" y="1212979"/>
            <a:ext cx="3011787" cy="923330"/>
          </a:xfrm>
          <a:prstGeom prst="rect">
            <a:avLst/>
          </a:prstGeom>
          <a:noFill/>
        </p:spPr>
        <p:txBody>
          <a:bodyPr wrap="none" rtlCol="0">
            <a:spAutoFit/>
          </a:bodyPr>
          <a:lstStyle/>
          <a:p>
            <a:r>
              <a:rPr lang="ru-RU" dirty="0"/>
              <a:t>Стандарты характеризуются:</a:t>
            </a:r>
          </a:p>
          <a:p>
            <a:pPr marL="285750" indent="-285750">
              <a:buFontTx/>
              <a:buChar char="-"/>
            </a:pPr>
            <a:r>
              <a:rPr lang="ru-RU" dirty="0"/>
              <a:t>точностью</a:t>
            </a:r>
          </a:p>
          <a:p>
            <a:pPr marL="285750" indent="-285750">
              <a:buFontTx/>
              <a:buChar char="-"/>
            </a:pPr>
            <a:r>
              <a:rPr lang="ru-RU" dirty="0"/>
              <a:t>стабильностью</a:t>
            </a:r>
          </a:p>
        </p:txBody>
      </p:sp>
      <p:sp>
        <p:nvSpPr>
          <p:cNvPr id="28" name="TextBox 27">
            <a:extLst>
              <a:ext uri="{FF2B5EF4-FFF2-40B4-BE49-F238E27FC236}">
                <a16:creationId xmlns:a16="http://schemas.microsoft.com/office/drawing/2014/main" id="{A6B56CAB-3D2D-46F9-9E2C-CCA36296EECA}"/>
              </a:ext>
            </a:extLst>
          </p:cNvPr>
          <p:cNvSpPr txBox="1"/>
          <p:nvPr/>
        </p:nvSpPr>
        <p:spPr>
          <a:xfrm>
            <a:off x="4748584" y="2732919"/>
            <a:ext cx="3134191" cy="461665"/>
          </a:xfrm>
          <a:prstGeom prst="rect">
            <a:avLst/>
          </a:prstGeom>
          <a:noFill/>
        </p:spPr>
        <p:txBody>
          <a:bodyPr wrap="none" rtlCol="0">
            <a:spAutoFit/>
          </a:bodyPr>
          <a:lstStyle/>
          <a:p>
            <a:r>
              <a:rPr lang="ru-RU" sz="2400" b="1" dirty="0">
                <a:solidFill>
                  <a:schemeClr val="accent6">
                    <a:lumMod val="75000"/>
                  </a:schemeClr>
                </a:solidFill>
              </a:rPr>
              <a:t>Оптический диапазон</a:t>
            </a:r>
          </a:p>
        </p:txBody>
      </p:sp>
    </p:spTree>
    <p:extLst>
      <p:ext uri="{BB962C8B-B14F-4D97-AF65-F5344CB8AC3E}">
        <p14:creationId xmlns:p14="http://schemas.microsoft.com/office/powerpoint/2010/main" val="1842229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22B214CB-AE10-4CD1-9932-8482E2D01BAE}"/>
              </a:ext>
            </a:extLst>
          </p:cNvPr>
          <p:cNvPicPr>
            <a:picLocks noChangeAspect="1"/>
          </p:cNvPicPr>
          <p:nvPr/>
        </p:nvPicPr>
        <p:blipFill>
          <a:blip r:embed="rId4" cstate="print"/>
          <a:stretch>
            <a:fillRect/>
          </a:stretch>
        </p:blipFill>
        <p:spPr>
          <a:xfrm>
            <a:off x="2522727" y="2739935"/>
            <a:ext cx="1495163" cy="1321499"/>
          </a:xfrm>
          <a:prstGeom prst="rect">
            <a:avLst/>
          </a:prstGeom>
        </p:spPr>
      </p:pic>
      <p:sp>
        <p:nvSpPr>
          <p:cNvPr id="2" name="Заголовок 1">
            <a:extLst>
              <a:ext uri="{FF2B5EF4-FFF2-40B4-BE49-F238E27FC236}">
                <a16:creationId xmlns:a16="http://schemas.microsoft.com/office/drawing/2014/main" id="{FD26AD6A-AEE9-4EE0-9874-41DBE6B83114}"/>
              </a:ext>
            </a:extLst>
          </p:cNvPr>
          <p:cNvSpPr>
            <a:spLocks noGrp="1"/>
          </p:cNvSpPr>
          <p:nvPr>
            <p:ph type="title"/>
          </p:nvPr>
        </p:nvSpPr>
        <p:spPr>
          <a:xfrm>
            <a:off x="93901" y="118984"/>
            <a:ext cx="8785141" cy="706090"/>
          </a:xfrm>
        </p:spPr>
        <p:txBody>
          <a:bodyPr>
            <a:noAutofit/>
          </a:bodyPr>
          <a:lstStyle/>
          <a:p>
            <a:pPr algn="l"/>
            <a:r>
              <a:rPr lang="ru-RU" sz="2800" b="1" dirty="0">
                <a:solidFill>
                  <a:schemeClr val="accent1">
                    <a:lumMod val="75000"/>
                  </a:schemeClr>
                </a:solidFill>
                <a:latin typeface="Calibri" panose="020F0502020204030204" pitchFamily="34" charset="0"/>
              </a:rPr>
              <a:t>Актуальность: </a:t>
            </a:r>
            <a:r>
              <a:rPr lang="ru-RU" sz="2800" dirty="0">
                <a:solidFill>
                  <a:schemeClr val="accent1">
                    <a:lumMod val="75000"/>
                  </a:schemeClr>
                </a:solidFill>
                <a:latin typeface="Calibri" panose="020F0502020204030204" pitchFamily="34" charset="0"/>
              </a:rPr>
              <a:t>применения стандартов частоты на основе холодных атомов и ионов</a:t>
            </a:r>
          </a:p>
        </p:txBody>
      </p:sp>
      <p:sp>
        <p:nvSpPr>
          <p:cNvPr id="6" name="TextBox 5">
            <a:extLst>
              <a:ext uri="{FF2B5EF4-FFF2-40B4-BE49-F238E27FC236}">
                <a16:creationId xmlns:a16="http://schemas.microsoft.com/office/drawing/2014/main" id="{22DBE7C5-7832-44C6-B8EC-B8AFF269C3A8}"/>
              </a:ext>
            </a:extLst>
          </p:cNvPr>
          <p:cNvSpPr txBox="1"/>
          <p:nvPr/>
        </p:nvSpPr>
        <p:spPr>
          <a:xfrm>
            <a:off x="315429" y="3573086"/>
            <a:ext cx="2775159" cy="369332"/>
          </a:xfrm>
          <a:prstGeom prst="rect">
            <a:avLst/>
          </a:prstGeom>
          <a:noFill/>
        </p:spPr>
        <p:txBody>
          <a:bodyPr wrap="square" rtlCol="0">
            <a:spAutoFit/>
          </a:bodyPr>
          <a:lstStyle/>
          <a:p>
            <a:r>
              <a:rPr lang="en-US" dirty="0">
                <a:solidFill>
                  <a:srgbClr val="C00000"/>
                </a:solidFill>
              </a:rPr>
              <a:t>h</a:t>
            </a:r>
            <a:r>
              <a:rPr lang="ru-RU" dirty="0">
                <a:solidFill>
                  <a:srgbClr val="C00000"/>
                </a:solidFill>
              </a:rPr>
              <a:t> = 1см </a:t>
            </a:r>
            <a:r>
              <a:rPr lang="en-US" dirty="0">
                <a:solidFill>
                  <a:srgbClr val="C00000"/>
                </a:solidFill>
              </a:rPr>
              <a:t>-&gt; </a:t>
            </a:r>
            <a:r>
              <a:rPr lang="ru-RU" dirty="0">
                <a:solidFill>
                  <a:srgbClr val="C00000"/>
                </a:solidFill>
                <a:sym typeface="Symbol" panose="05050102010706020507" pitchFamily="18" charset="2"/>
              </a:rPr>
              <a:t></a:t>
            </a:r>
            <a:r>
              <a:rPr lang="en-US" dirty="0">
                <a:solidFill>
                  <a:srgbClr val="C00000"/>
                </a:solidFill>
                <a:sym typeface="Symbol" panose="05050102010706020507" pitchFamily="18" charset="2"/>
              </a:rPr>
              <a:t>t/t  10</a:t>
            </a:r>
            <a:r>
              <a:rPr lang="en-US" baseline="30000" dirty="0">
                <a:solidFill>
                  <a:srgbClr val="C00000"/>
                </a:solidFill>
                <a:sym typeface="Symbol" panose="05050102010706020507" pitchFamily="18" charset="2"/>
              </a:rPr>
              <a:t>-18</a:t>
            </a:r>
            <a:r>
              <a:rPr lang="en-US" dirty="0">
                <a:solidFill>
                  <a:srgbClr val="C00000"/>
                </a:solidFill>
                <a:sym typeface="Symbol" panose="05050102010706020507" pitchFamily="18" charset="2"/>
              </a:rPr>
              <a:t>.</a:t>
            </a:r>
            <a:r>
              <a:rPr lang="ru-RU" dirty="0">
                <a:solidFill>
                  <a:srgbClr val="C00000"/>
                </a:solidFill>
                <a:sym typeface="Symbol" panose="05050102010706020507" pitchFamily="18" charset="2"/>
              </a:rPr>
              <a:t> </a:t>
            </a:r>
            <a:endParaRPr lang="ru-RU" dirty="0">
              <a:solidFill>
                <a:srgbClr val="C00000"/>
              </a:solidFill>
            </a:endParaRPr>
          </a:p>
        </p:txBody>
      </p:sp>
      <p:graphicFrame>
        <p:nvGraphicFramePr>
          <p:cNvPr id="7" name="Object 2">
            <a:extLst>
              <a:ext uri="{FF2B5EF4-FFF2-40B4-BE49-F238E27FC236}">
                <a16:creationId xmlns:a16="http://schemas.microsoft.com/office/drawing/2014/main" id="{570A756C-D9D6-498E-820C-43722745F52A}"/>
              </a:ext>
            </a:extLst>
          </p:cNvPr>
          <p:cNvGraphicFramePr>
            <a:graphicFrameLocks noChangeAspect="1"/>
          </p:cNvGraphicFramePr>
          <p:nvPr>
            <p:extLst>
              <p:ext uri="{D42A27DB-BD31-4B8C-83A1-F6EECF244321}">
                <p14:modId xmlns:p14="http://schemas.microsoft.com/office/powerpoint/2010/main" val="1836643100"/>
              </p:ext>
            </p:extLst>
          </p:nvPr>
        </p:nvGraphicFramePr>
        <p:xfrm>
          <a:off x="369419" y="2690838"/>
          <a:ext cx="1384300" cy="635000"/>
        </p:xfrm>
        <a:graphic>
          <a:graphicData uri="http://schemas.openxmlformats.org/presentationml/2006/ole">
            <mc:AlternateContent xmlns:mc="http://schemas.openxmlformats.org/markup-compatibility/2006">
              <mc:Choice xmlns:v="urn:schemas-microsoft-com:vml" Requires="v">
                <p:oleObj spid="_x0000_s3296" name="Equation" r:id="rId5" imgW="20421600" imgH="9448800" progId="Equation.3">
                  <p:embed/>
                </p:oleObj>
              </mc:Choice>
              <mc:Fallback>
                <p:oleObj name="Equation" r:id="rId5" imgW="20421600" imgH="9448800" progId="Equation.3">
                  <p:embed/>
                  <p:pic>
                    <p:nvPicPr>
                      <p:cNvPr id="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419" y="2690838"/>
                        <a:ext cx="1384300"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a:extLst>
              <a:ext uri="{FF2B5EF4-FFF2-40B4-BE49-F238E27FC236}">
                <a16:creationId xmlns:a16="http://schemas.microsoft.com/office/drawing/2014/main" id="{28DFCFAB-51F1-46E7-9484-9BFCA30B1CD0}"/>
              </a:ext>
            </a:extLst>
          </p:cNvPr>
          <p:cNvGraphicFramePr>
            <a:graphicFrameLocks noChangeAspect="1"/>
          </p:cNvGraphicFramePr>
          <p:nvPr>
            <p:extLst>
              <p:ext uri="{D42A27DB-BD31-4B8C-83A1-F6EECF244321}">
                <p14:modId xmlns:p14="http://schemas.microsoft.com/office/powerpoint/2010/main" val="2047501086"/>
              </p:ext>
            </p:extLst>
          </p:nvPr>
        </p:nvGraphicFramePr>
        <p:xfrm>
          <a:off x="1689274" y="2451128"/>
          <a:ext cx="1574800" cy="368300"/>
        </p:xfrm>
        <a:graphic>
          <a:graphicData uri="http://schemas.openxmlformats.org/presentationml/2006/ole">
            <mc:AlternateContent xmlns:mc="http://schemas.openxmlformats.org/markup-compatibility/2006">
              <mc:Choice xmlns:v="urn:schemas-microsoft-com:vml" Requires="v">
                <p:oleObj spid="_x0000_s3297" name="Equation" r:id="rId7" imgW="23164800" imgH="5486400" progId="Equation.3">
                  <p:embed/>
                </p:oleObj>
              </mc:Choice>
              <mc:Fallback>
                <p:oleObj name="Equation" r:id="rId7" imgW="23164800" imgH="5486400" progId="Equation.3">
                  <p:embed/>
                  <p:pic>
                    <p:nvPicPr>
                      <p:cNvPr id="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9274" y="2451128"/>
                        <a:ext cx="15748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Рисунок 11">
            <a:extLst>
              <a:ext uri="{FF2B5EF4-FFF2-40B4-BE49-F238E27FC236}">
                <a16:creationId xmlns:a16="http://schemas.microsoft.com/office/drawing/2014/main" id="{4603BA70-0066-485E-81EC-5FECEBC69BB6}"/>
              </a:ext>
            </a:extLst>
          </p:cNvPr>
          <p:cNvPicPr>
            <a:picLocks noChangeAspect="1"/>
          </p:cNvPicPr>
          <p:nvPr/>
        </p:nvPicPr>
        <p:blipFill>
          <a:blip r:embed="rId9" cstate="print"/>
          <a:stretch>
            <a:fillRect/>
          </a:stretch>
        </p:blipFill>
        <p:spPr>
          <a:xfrm>
            <a:off x="2278453" y="5324227"/>
            <a:ext cx="1374875" cy="1417397"/>
          </a:xfrm>
          <a:prstGeom prst="rect">
            <a:avLst/>
          </a:prstGeom>
        </p:spPr>
      </p:pic>
      <p:pic>
        <p:nvPicPr>
          <p:cNvPr id="13" name="Picture 3">
            <a:extLst>
              <a:ext uri="{FF2B5EF4-FFF2-40B4-BE49-F238E27FC236}">
                <a16:creationId xmlns:a16="http://schemas.microsoft.com/office/drawing/2014/main" id="{FDABFC8D-30A8-444F-ADF9-D8DE9658B3F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143" y="5281229"/>
            <a:ext cx="1528415" cy="1459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EBFD3EF0-E3CE-4E46-8258-DFDB05DA658D}"/>
              </a:ext>
            </a:extLst>
          </p:cNvPr>
          <p:cNvSpPr txBox="1"/>
          <p:nvPr/>
        </p:nvSpPr>
        <p:spPr>
          <a:xfrm>
            <a:off x="127395" y="1042376"/>
            <a:ext cx="4347857" cy="1415772"/>
          </a:xfrm>
          <a:prstGeom prst="rect">
            <a:avLst/>
          </a:prstGeom>
          <a:noFill/>
        </p:spPr>
        <p:txBody>
          <a:bodyPr wrap="none" rtlCol="0">
            <a:spAutoFit/>
          </a:bodyPr>
          <a:lstStyle/>
          <a:p>
            <a:r>
              <a:rPr lang="ru-RU" sz="1600" b="1" dirty="0"/>
              <a:t>Прикладные задачи:</a:t>
            </a:r>
          </a:p>
          <a:p>
            <a:pPr marL="285750" indent="-285750">
              <a:buFontTx/>
              <a:buChar char="-"/>
            </a:pPr>
            <a:r>
              <a:rPr lang="ru-RU" sz="1400" dirty="0"/>
              <a:t>Задачи навигации, в том числе в дальнем космосе</a:t>
            </a:r>
          </a:p>
          <a:p>
            <a:pPr marL="285750" indent="-285750">
              <a:buFontTx/>
              <a:buChar char="-"/>
            </a:pPr>
            <a:r>
              <a:rPr lang="ru-RU" sz="1400" dirty="0"/>
              <a:t>работа </a:t>
            </a:r>
            <a:r>
              <a:rPr lang="en-US" sz="1400" dirty="0"/>
              <a:t>GPS </a:t>
            </a:r>
            <a:endParaRPr lang="ru-RU" sz="1400" dirty="0"/>
          </a:p>
          <a:p>
            <a:r>
              <a:rPr lang="ru-RU" sz="1400" dirty="0"/>
              <a:t>-      Синхронизация систем космических аппаратов</a:t>
            </a:r>
          </a:p>
          <a:p>
            <a:pPr marL="285750" indent="-285750">
              <a:buFontTx/>
              <a:buChar char="-"/>
            </a:pPr>
            <a:r>
              <a:rPr lang="ru-RU" sz="1400" dirty="0" err="1"/>
              <a:t>Телекомуникационные</a:t>
            </a:r>
            <a:r>
              <a:rPr lang="ru-RU" sz="1400" dirty="0"/>
              <a:t> системы</a:t>
            </a:r>
          </a:p>
          <a:p>
            <a:pPr marL="285750" indent="-285750">
              <a:buFontTx/>
              <a:buChar char="-"/>
            </a:pPr>
            <a:endParaRPr lang="ru-RU" sz="1400" dirty="0"/>
          </a:p>
        </p:txBody>
      </p:sp>
      <p:pic>
        <p:nvPicPr>
          <p:cNvPr id="15" name="Picture 2">
            <a:extLst>
              <a:ext uri="{FF2B5EF4-FFF2-40B4-BE49-F238E27FC236}">
                <a16:creationId xmlns:a16="http://schemas.microsoft.com/office/drawing/2014/main" id="{2A4B96CB-02DD-4845-A00C-6C3560FDBEB7}"/>
              </a:ext>
            </a:extLst>
          </p:cNvPr>
          <p:cNvPicPr>
            <a:picLocks noGrp="1" noChangeAspect="1" noChangeArrowheads="1"/>
          </p:cNvPicPr>
          <p:nvPr>
            <p:ph idx="1"/>
          </p:nvPr>
        </p:nvPicPr>
        <p:blipFill rotWithShape="1">
          <a:blip r:embed="rId11" cstate="print"/>
          <a:srcRect l="47907" r="1196" b="52174"/>
          <a:stretch/>
        </p:blipFill>
        <p:spPr bwMode="auto">
          <a:xfrm>
            <a:off x="4466456" y="907134"/>
            <a:ext cx="4165036" cy="3154300"/>
          </a:xfrm>
          <a:prstGeom prst="rect">
            <a:avLst/>
          </a:prstGeom>
          <a:noFill/>
          <a:ln w="9525">
            <a:noFill/>
            <a:miter lim="800000"/>
            <a:headEnd/>
            <a:tailEnd/>
          </a:ln>
        </p:spPr>
      </p:pic>
      <p:pic>
        <p:nvPicPr>
          <p:cNvPr id="3" name="Рисунок 2">
            <a:extLst>
              <a:ext uri="{FF2B5EF4-FFF2-40B4-BE49-F238E27FC236}">
                <a16:creationId xmlns:a16="http://schemas.microsoft.com/office/drawing/2014/main" id="{9FDAFC56-42EA-F039-C8D6-6CB25C52E6B5}"/>
              </a:ext>
            </a:extLst>
          </p:cNvPr>
          <p:cNvPicPr>
            <a:picLocks noChangeAspect="1"/>
          </p:cNvPicPr>
          <p:nvPr/>
        </p:nvPicPr>
        <p:blipFill rotWithShape="1">
          <a:blip r:embed="rId12"/>
          <a:srcRect r="6253"/>
          <a:stretch/>
        </p:blipFill>
        <p:spPr>
          <a:xfrm>
            <a:off x="4586159" y="4156037"/>
            <a:ext cx="4427257" cy="2238455"/>
          </a:xfrm>
          <a:prstGeom prst="rect">
            <a:avLst/>
          </a:prstGeom>
        </p:spPr>
      </p:pic>
      <p:sp>
        <p:nvSpPr>
          <p:cNvPr id="24" name="TextBox 23">
            <a:extLst>
              <a:ext uri="{FF2B5EF4-FFF2-40B4-BE49-F238E27FC236}">
                <a16:creationId xmlns:a16="http://schemas.microsoft.com/office/drawing/2014/main" id="{71189808-6683-AF01-95EC-8674917E31A2}"/>
              </a:ext>
            </a:extLst>
          </p:cNvPr>
          <p:cNvSpPr txBox="1"/>
          <p:nvPr/>
        </p:nvSpPr>
        <p:spPr>
          <a:xfrm>
            <a:off x="4355117" y="6404497"/>
            <a:ext cx="4587764" cy="2616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ru-RU" sz="1100" b="0" i="0" u="none" strike="noStrike" cap="none" normalizeH="0" baseline="0" dirty="0">
                <a:ln>
                  <a:noFill/>
                </a:ln>
                <a:effectLst/>
                <a:latin typeface="+mj-lt"/>
              </a:rPr>
              <a:t>Christian </a:t>
            </a:r>
            <a:r>
              <a:rPr kumimoji="0" lang="en-US" altLang="ru-RU" sz="1100" b="0" i="0" u="none" strike="noStrike" cap="none" normalizeH="0" baseline="0" dirty="0" err="1">
                <a:ln>
                  <a:noFill/>
                </a:ln>
                <a:effectLst/>
                <a:latin typeface="+mj-lt"/>
              </a:rPr>
              <a:t>Sanner</a:t>
            </a:r>
            <a:r>
              <a:rPr kumimoji="0" lang="en-US" altLang="ru-RU" sz="1100" b="0" i="0" u="none" strike="noStrike" cap="none" normalizeH="0" baseline="0" dirty="0">
                <a:ln>
                  <a:noFill/>
                </a:ln>
                <a:effectLst/>
                <a:latin typeface="+mj-lt"/>
              </a:rPr>
              <a:t>,  Nils </a:t>
            </a:r>
            <a:r>
              <a:rPr kumimoji="0" lang="en-US" altLang="ru-RU" sz="1100" b="0" i="0" u="none" strike="noStrike" cap="none" normalizeH="0" baseline="0" dirty="0" err="1">
                <a:ln>
                  <a:noFill/>
                </a:ln>
                <a:effectLst/>
                <a:latin typeface="+mj-lt"/>
              </a:rPr>
              <a:t>Huntemann</a:t>
            </a:r>
            <a:r>
              <a:rPr kumimoji="0" lang="en-US" altLang="ru-RU" sz="1100" b="0" i="0" u="none" strike="noStrike" cap="none" normalizeH="0" baseline="0" dirty="0">
                <a:ln>
                  <a:noFill/>
                </a:ln>
                <a:effectLst/>
                <a:latin typeface="+mj-lt"/>
              </a:rPr>
              <a:t>, et. al. Nature v. 567, 204–208 (2019) </a:t>
            </a:r>
            <a:endParaRPr kumimoji="0" lang="ru-RU" altLang="ru-RU" sz="1100" b="0" i="0" u="none" strike="noStrike" cap="none" normalizeH="0" baseline="0" dirty="0">
              <a:ln>
                <a:noFill/>
              </a:ln>
              <a:effectLst/>
              <a:latin typeface="+mj-lt"/>
            </a:endParaRPr>
          </a:p>
        </p:txBody>
      </p:sp>
      <p:sp>
        <p:nvSpPr>
          <p:cNvPr id="5" name="TextBox 4">
            <a:extLst>
              <a:ext uri="{FF2B5EF4-FFF2-40B4-BE49-F238E27FC236}">
                <a16:creationId xmlns:a16="http://schemas.microsoft.com/office/drawing/2014/main" id="{F5745D86-6D08-2473-AE40-1505B7D4D89A}"/>
              </a:ext>
            </a:extLst>
          </p:cNvPr>
          <p:cNvSpPr txBox="1"/>
          <p:nvPr/>
        </p:nvSpPr>
        <p:spPr>
          <a:xfrm>
            <a:off x="117368" y="4001298"/>
            <a:ext cx="4589416" cy="1200329"/>
          </a:xfrm>
          <a:prstGeom prst="rect">
            <a:avLst/>
          </a:prstGeom>
          <a:noFill/>
        </p:spPr>
        <p:txBody>
          <a:bodyPr wrap="square">
            <a:spAutoFit/>
          </a:bodyPr>
          <a:lstStyle/>
          <a:p>
            <a:r>
              <a:rPr lang="ru-RU" sz="1600" b="1" dirty="0"/>
              <a:t>Фундаментальные приложения:</a:t>
            </a:r>
          </a:p>
          <a:p>
            <a:pPr marL="285750" indent="-285750">
              <a:buFontTx/>
              <a:buChar char="-"/>
            </a:pPr>
            <a:r>
              <a:rPr lang="ru-RU" sz="1400" dirty="0"/>
              <a:t>проверка постоянства фундаментальных констант</a:t>
            </a:r>
          </a:p>
          <a:p>
            <a:pPr marL="285750" indent="-285750">
              <a:buFontTx/>
              <a:buChar char="-"/>
            </a:pPr>
            <a:r>
              <a:rPr lang="ru-RU" sz="1400" dirty="0"/>
              <a:t>проверка теорий СТО, квантовой электродинамики, гипотез ЛЛИ, поиск темной материи</a:t>
            </a:r>
          </a:p>
          <a:p>
            <a:pPr marL="285750" indent="-285750">
              <a:buFontTx/>
              <a:buChar char="-"/>
            </a:pPr>
            <a:r>
              <a:rPr lang="ru-RU" sz="1400" dirty="0"/>
              <a:t>проверка теорий выходящих за рамки стандартных</a:t>
            </a:r>
          </a:p>
        </p:txBody>
      </p:sp>
    </p:spTree>
    <p:extLst>
      <p:ext uri="{BB962C8B-B14F-4D97-AF65-F5344CB8AC3E}">
        <p14:creationId xmlns:p14="http://schemas.microsoft.com/office/powerpoint/2010/main" val="125600263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13383</TotalTime>
  <Words>4634</Words>
  <Application>Microsoft Office PowerPoint</Application>
  <PresentationFormat>Экран (4:3)</PresentationFormat>
  <Paragraphs>476</Paragraphs>
  <Slides>42</Slides>
  <Notes>28</Notes>
  <HiddenSlides>1</HiddenSlides>
  <MMClips>0</MMClips>
  <ScaleCrop>false</ScaleCrop>
  <HeadingPairs>
    <vt:vector size="8" baseType="variant">
      <vt:variant>
        <vt:lpstr>Использованные шрифты</vt:lpstr>
      </vt:variant>
      <vt:variant>
        <vt:i4>14</vt:i4>
      </vt:variant>
      <vt:variant>
        <vt:lpstr>Тема</vt:lpstr>
      </vt:variant>
      <vt:variant>
        <vt:i4>1</vt:i4>
      </vt:variant>
      <vt:variant>
        <vt:lpstr>Внедренные серверы OLE</vt:lpstr>
      </vt:variant>
      <vt:variant>
        <vt:i4>3</vt:i4>
      </vt:variant>
      <vt:variant>
        <vt:lpstr>Заголовки слайдов</vt:lpstr>
      </vt:variant>
      <vt:variant>
        <vt:i4>42</vt:i4>
      </vt:variant>
    </vt:vector>
  </HeadingPairs>
  <TitlesOfParts>
    <vt:vector size="60" baseType="lpstr">
      <vt:lpstr>Arial</vt:lpstr>
      <vt:lpstr>Bookman Old Style</vt:lpstr>
      <vt:lpstr>Calibri</vt:lpstr>
      <vt:lpstr>Cambria Math</vt:lpstr>
      <vt:lpstr>CMBX12</vt:lpstr>
      <vt:lpstr>Garamond</vt:lpstr>
      <vt:lpstr>MT Extra</vt:lpstr>
      <vt:lpstr>MTSY</vt:lpstr>
      <vt:lpstr>Public Sans Web</vt:lpstr>
      <vt:lpstr>RMTMI</vt:lpstr>
      <vt:lpstr>roboto</vt:lpstr>
      <vt:lpstr>Symbol</vt:lpstr>
      <vt:lpstr>Times New Roman</vt:lpstr>
      <vt:lpstr>Times-Roman</vt:lpstr>
      <vt:lpstr>Тема Office</vt:lpstr>
      <vt:lpstr>Equation</vt:lpstr>
      <vt:lpstr>CorelDRAW</vt:lpstr>
      <vt:lpstr>Формула</vt:lpstr>
      <vt:lpstr>Новые достижения в области прецизионной квантовой метрологии в ИЛФ СО РАН</vt:lpstr>
      <vt:lpstr>Основные направления исследований  в ИЛФ СО РАН</vt:lpstr>
      <vt:lpstr>План</vt:lpstr>
      <vt:lpstr>Презентация PowerPoint</vt:lpstr>
      <vt:lpstr>Квантовые сенсоры</vt:lpstr>
      <vt:lpstr>Презентация PowerPoint</vt:lpstr>
      <vt:lpstr>Презентация PowerPoint</vt:lpstr>
      <vt:lpstr>Почему оптический стандарт?</vt:lpstr>
      <vt:lpstr>Актуальность: применения стандартов частоты на основе холодных атомов и ионов</vt:lpstr>
      <vt:lpstr>Оптические стандарты частоты ИЛФ СО РАН</vt:lpstr>
      <vt:lpstr>Фундаментальные результаты в области квантовой теории взаимодействия света с атомами</vt:lpstr>
      <vt:lpstr>Подавление BBR сдвигов в оптических стандартах частоты</vt:lpstr>
      <vt:lpstr>Лазерное охлаждение 171Yb+ без магнитного поля</vt:lpstr>
      <vt:lpstr>Ядерный переход в 229Th</vt:lpstr>
      <vt:lpstr>Ядерный оптический стандарт частоты на основе двухфотонной спектроскопии иона Th</vt:lpstr>
      <vt:lpstr>2. Квантовые интерферометры на основе волн материи</vt:lpstr>
      <vt:lpstr>Квантовые сенсоры на основе интерференции волн материи</vt:lpstr>
      <vt:lpstr>Презентация PowerPoint</vt:lpstr>
      <vt:lpstr>Атомные интерферометры на основе холодных атомов</vt:lpstr>
      <vt:lpstr>Презентация PowerPoint</vt:lpstr>
      <vt:lpstr>Возможно ли создать глубокую полностью оптическую ловушку?</vt:lpstr>
      <vt:lpstr>Основные результаты</vt:lpstr>
      <vt:lpstr>Презентация PowerPoint</vt:lpstr>
      <vt:lpstr>Технология лазерного отжига поликристаллического кремния для производства OLED экранов</vt:lpstr>
      <vt:lpstr>Метаматериалы в оптической области спектра</vt:lpstr>
      <vt:lpstr>Презентация PowerPoint</vt:lpstr>
      <vt:lpstr>Презентация PowerPoint</vt:lpstr>
      <vt:lpstr>Магнитометрия в ИЛФ СО РАН</vt:lpstr>
      <vt:lpstr>Применения квантовых атомных магнитометров</vt:lpstr>
      <vt:lpstr>Сравнение с аналогами</vt:lpstr>
      <vt:lpstr>Gravitation wave detection</vt:lpstr>
      <vt:lpstr>AI Gravitation wave detection</vt:lpstr>
      <vt:lpstr>Основные публикации в области лазерного охлаждения нейтральных атомов и ионов</vt:lpstr>
      <vt:lpstr>Презентация PowerPoint</vt:lpstr>
      <vt:lpstr>Работы в ИЛФ СО РАН</vt:lpstr>
      <vt:lpstr>Презентация PowerPoint</vt:lpstr>
      <vt:lpstr>Оптический комб</vt:lpstr>
      <vt:lpstr>Стандарты частоты ИЛФ СО РАН</vt:lpstr>
      <vt:lpstr>перспективы:     Релятивистская геодезия</vt:lpstr>
      <vt:lpstr>Фундаментальные и прикладные применения</vt:lpstr>
      <vt:lpstr>Оптические стандарты частоты</vt:lpstr>
      <vt:lpstr>Области фундаментальных исследований современной квантовой метрологии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Прудников</dc:creator>
  <cp:lastModifiedBy>Прудников Олег Николаевич</cp:lastModifiedBy>
  <cp:revision>919</cp:revision>
  <cp:lastPrinted>2025-02-13T05:03:02Z</cp:lastPrinted>
  <dcterms:created xsi:type="dcterms:W3CDTF">2020-12-04T07:30:42Z</dcterms:created>
  <dcterms:modified xsi:type="dcterms:W3CDTF">2025-03-18T06:05:21Z</dcterms:modified>
</cp:coreProperties>
</file>