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0080"/>
    <a:srgbClr val="00FFFF"/>
    <a:srgbClr val="008000"/>
    <a:srgbClr val="00C0C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C113-B23B-4B8C-8741-208B856BF76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CBE3-0E55-4CE9-ABD3-7651A55DC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3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775-BA80-4DF7-8F41-2400EABDDAEC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4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37E-1F75-4EE7-9D00-9E835F66B4CB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8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F32E-5156-4C4B-B634-56AD5CAF44D4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5580-2D0A-45BA-B87D-97A41DB93EFD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6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99A-3075-4B8B-85A6-13C66211492C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A54B-0491-4B27-9486-C0945784D156}" type="datetime1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3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5448-06C5-4354-A81D-197F1AF87B71}" type="datetime1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6D5D-3B2F-40D3-9F2C-D7B4806B2186}" type="datetime1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1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62B3-DA53-4233-B1A3-E0F42E3B3E72}" type="datetime1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735-CA04-4696-BD34-76551133D0B7}" type="datetime1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5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BBC1-C555-4123-9B72-D63432E414C7}" type="datetime1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7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00C7-328D-4B68-A664-C7C2ED771340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D518-7149-4018-8D22-75C34C45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2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1484784"/>
            <a:ext cx="8712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Диагностика </a:t>
            </a:r>
            <a:r>
              <a:rPr lang="ru-RU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процессов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космической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плазме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радионаблюдениям</a:t>
            </a:r>
            <a:endParaRPr lang="ru-RU" sz="36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Кузнецов А.А.</a:t>
            </a:r>
            <a:endParaRPr lang="ru-RU" sz="2400" baseline="30000" dirty="0" smtClean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Институт Солнечно-Земной Физики СО РАН (Иркутск,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2133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000" y="144000"/>
            <a:ext cx="896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Алексей Алексеевич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зав. лабораторией радиоастрофизических исследований Солнца ИСЗФ СО РАН (г. Иркутск)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00" y="908720"/>
            <a:ext cx="4428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1996: закончил физ. факультет ИГУ (г. Иркутск);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2002: к.ф.-м.н. (ИСЗФ СО РАН);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2014: д.ф.-м.н. (ИСЗФ СО РАН).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1996-2003: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(г. Иркутск), ассистент, ст. преподаватель, доцент;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2003-2009: ИСЗФ СО РАН,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2009-2012: Обсерватория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Северная Ирландия),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postdoctoral research assistant;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2012: ИСЗФ СО РАН,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зав. лабораторией.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визиты (до 3 месяцев):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Глазго (г. Глазго, Великобритания);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Шандонга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Вэйхай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Китай);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Космических Исследований (г. Пекин, Китай).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7766" y="908720"/>
            <a:ext cx="432048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(по данным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 ADS)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публикации в рецензируемых журналах;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1537 цитирований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учёного совета ИСЗФ СО РАН.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диссертационного совета ИСЗФ СО РАН.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Physics, Astrophysical Journal, Journal of Geophysical Research, Frontiers in Astronomy and Space Sciences,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Геомагнетизм и Аэрономия, и др.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в Дирекции научно-технических программ, РАН, СО РАН.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в отделе магистратуры и аспирантуры ИСЗФ СО РАН: курсы лекций «Физика плазмы», «Физика Солнца».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1332"/>
            <a:ext cx="2868168" cy="290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6" b="29423"/>
          <a:stretch/>
        </p:blipFill>
        <p:spPr>
          <a:xfrm>
            <a:off x="107999" y="4226984"/>
            <a:ext cx="8928498" cy="2167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7" y="740247"/>
            <a:ext cx="2306913" cy="2306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" y="72000"/>
            <a:ext cx="8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Солнечная радиоастрономия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99" y="441332"/>
            <a:ext cx="3887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Радиоастрономические наблюдения – наиболее перспективное средство исследования процессов в солнечной короне.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/>
            <a:r>
              <a:rPr lang="ru-RU" sz="1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элементы исследования: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наблюдений;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исследование механизмов генерации радиоизлучения в плазме;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численное моделирование.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/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Недавно, в ИСЗФ СО РАН был запущен новый уникальный радиотелескоп – Сибирский Радиогелиограф.</a:t>
            </a:r>
            <a:endParaRPr lang="ru-RU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060848"/>
            <a:ext cx="144016" cy="144016"/>
          </a:xfrm>
          <a:prstGeom prst="rect">
            <a:avLst/>
          </a:prstGeom>
          <a:noFill/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516216" y="753836"/>
            <a:ext cx="302323" cy="1307012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16216" y="2204864"/>
            <a:ext cx="314534" cy="820004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5976" y="3346076"/>
            <a:ext cx="436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наблюдений солнечной вспышки на Сибирском Радиогелиографе. Вспышка класса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X1.7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произошла на лимбе Солнца.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000" y="72000"/>
            <a:ext cx="8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Интерактивная система моделирования </a:t>
            </a:r>
            <a:r>
              <a:rPr lang="en-US" b="1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GX Simulator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468000"/>
            <a:ext cx="4896544" cy="6221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4860" y="468000"/>
            <a:ext cx="3919628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spcAft>
                <a:spcPts val="300"/>
              </a:spcAft>
            </a:pPr>
            <a:r>
              <a:rPr lang="en-US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GX Simulator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для моделирования солнечного радио-, рентгеновского и УФ излучений;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пакета </a:t>
            </a:r>
            <a:r>
              <a:rPr lang="en-US" sz="1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SolarSoft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 на языке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IDL 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 на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C++)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азрабатывается с 2010 г.;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Дж.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Г.Д.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Флейшман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А.А. Кузнецов и т.д.;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 цитирований на 18.03.2025.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компоненты: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«быстрые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гиросинхротронные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коды»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Fleishman &amp;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Fleishman 2021);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гирорезонансный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(Fleishman &amp;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2014; Fleishman,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для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рендеринга.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задача:</a:t>
            </a:r>
          </a:p>
          <a:p>
            <a:pPr marL="269875"/>
            <a:r>
              <a:rPr 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методов автоматической подгонки модельных параметров.</a:t>
            </a:r>
            <a:endParaRPr lang="ru-RU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000" y="72000"/>
            <a:ext cx="8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Микроволновое излучение солнечных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вспышек</a:t>
            </a:r>
            <a:endParaRPr lang="en-US" b="1" dirty="0" smtClean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/>
          <a:stretch/>
        </p:blipFill>
        <p:spPr>
          <a:xfrm>
            <a:off x="72000" y="457698"/>
            <a:ext cx="3635904" cy="3187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1" y="457698"/>
            <a:ext cx="309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СРГ 11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ГГц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2023-03-06 02:42:55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3" b="4756"/>
          <a:stretch/>
        </p:blipFill>
        <p:spPr>
          <a:xfrm>
            <a:off x="3578699" y="754445"/>
            <a:ext cx="5458991" cy="194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3"/>
          <a:stretch/>
        </p:blipFill>
        <p:spPr>
          <a:xfrm>
            <a:off x="3578699" y="2695614"/>
            <a:ext cx="5458991" cy="397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3268" r="66037" b="15095"/>
          <a:stretch/>
        </p:blipFill>
        <p:spPr>
          <a:xfrm>
            <a:off x="629279" y="3789040"/>
            <a:ext cx="2908730" cy="2586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6072031"/>
            <a:ext cx="789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02:42:55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6000" y="4365104"/>
            <a:ext cx="49691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вспышечной петли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53 000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17 000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1600 – 170 – 1380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параметры ускоренных частиц: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сконцентрированы вблизи вершины вспышечной петли, с характерными пространственными масштабами 10700 и 2575 км вдоль и поперёк петли, с максимальной концентрацией 3.4×10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4656" y="78100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СРГ</a:t>
            </a:r>
          </a:p>
          <a:p>
            <a:r>
              <a:rPr lang="ru-RU" sz="10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en-US" sz="10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3393" y="2051325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NoRP</a:t>
            </a:r>
            <a:endParaRPr lang="en-US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RSTN</a:t>
            </a:r>
          </a:p>
          <a:p>
            <a:r>
              <a:rPr lang="ru-RU" sz="10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en-US" sz="10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1368000"/>
            <a:ext cx="216024" cy="216000"/>
          </a:xfrm>
          <a:prstGeom prst="rect">
            <a:avLst/>
          </a:prstGeom>
          <a:noFill/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203848" y="781006"/>
            <a:ext cx="981075" cy="586994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03848" y="1584000"/>
            <a:ext cx="981075" cy="1052912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07904" y="3284984"/>
            <a:ext cx="532978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ускоренные электроны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 – 10 МэВ), захваченные в магнитном поле.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гиросинхротронный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3578699" y="4578370"/>
            <a:ext cx="374911" cy="10081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21771" r="13400" b="16596"/>
          <a:stretch/>
        </p:blipFill>
        <p:spPr>
          <a:xfrm>
            <a:off x="323528" y="475661"/>
            <a:ext cx="3456384" cy="3393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0" y="72000"/>
            <a:ext cx="8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Микроволновое излучение солнечных активных областей</a:t>
            </a:r>
            <a:endParaRPr lang="en-US" b="1" dirty="0" smtClean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456384" cy="26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7766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СРГ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5.80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ГГц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2023-05-28 03:55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101511"/>
            <a:ext cx="5106852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излучения: тепловые электроны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 – 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магнитном поле над солнечными пятнами.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излучения: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гирорезонансный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875">
              <a:spcBef>
                <a:spcPts val="12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модель коронального нагрева: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04" y="477667"/>
            <a:ext cx="2520000" cy="2615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72" y="477666"/>
            <a:ext cx="2520000" cy="26158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52000" y="2340000"/>
            <a:ext cx="504000" cy="504056"/>
          </a:xfrm>
          <a:prstGeom prst="rect">
            <a:avLst/>
          </a:prstGeom>
          <a:noFill/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556000" y="753836"/>
            <a:ext cx="1739775" cy="1586165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556000" y="2823482"/>
            <a:ext cx="1727968" cy="20574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15174" y="7538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                                   модель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56188" y="4293096"/>
                <a:ext cx="2220031" cy="699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𝑄</m:t>
                      </m:r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188" y="4293096"/>
                <a:ext cx="2220031" cy="6992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23928" y="4977202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-0.5,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3.0,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0.061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эрг см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>
              <a:spcBef>
                <a:spcPts val="1200"/>
              </a:spcBef>
            </a:pP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вероятным является волновой (стационарный) нагрев.</a:t>
            </a:r>
            <a:endParaRPr 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7</a:t>
            </a:fld>
            <a:endParaRPr lang="ru-RU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4791087" y="633793"/>
            <a:ext cx="4048663" cy="1729338"/>
            <a:chOff x="4355976" y="1171528"/>
            <a:chExt cx="4383147" cy="1872209"/>
          </a:xfrm>
        </p:grpSpPr>
        <p:sp>
          <p:nvSpPr>
            <p:cNvPr id="5" name="Овал 4"/>
            <p:cNvSpPr/>
            <p:nvPr/>
          </p:nvSpPr>
          <p:spPr>
            <a:xfrm>
              <a:off x="6074827" y="1639580"/>
              <a:ext cx="936104" cy="9361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039387" y="1387552"/>
              <a:ext cx="1440160" cy="1440160"/>
            </a:xfrm>
            <a:prstGeom prst="ellipse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604035" y="1398116"/>
              <a:ext cx="1440160" cy="1440160"/>
            </a:xfrm>
            <a:prstGeom prst="ellipse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542610" y="1810419"/>
              <a:ext cx="1044385" cy="5944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52220" y="1531568"/>
              <a:ext cx="1610839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52220" y="1171528"/>
              <a:ext cx="2186903" cy="1872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10800000">
              <a:off x="5508104" y="1810419"/>
              <a:ext cx="1044385" cy="5944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0800000">
              <a:off x="4917911" y="1531569"/>
              <a:ext cx="1610839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0800000">
              <a:off x="4355976" y="1171529"/>
              <a:ext cx="2186903" cy="1872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>
              <a:stCxn id="11" idx="2"/>
            </p:cNvCxnSpPr>
            <p:nvPr/>
          </p:nvCxnSpPr>
          <p:spPr>
            <a:xfrm>
              <a:off x="6552489" y="2107632"/>
              <a:ext cx="1322538" cy="0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62282" y="181041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solidFill>
                    <a:srgbClr val="0066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baseline="-25000" dirty="0" err="1" smtClean="0">
                  <a:solidFill>
                    <a:srgbClr val="0066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ru-RU" sz="1400" baseline="-25000" dirty="0" smtClean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3" descr="SED_2M003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37797"/>
            <a:ext cx="4446244" cy="42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000" y="72000"/>
            <a:ext cx="8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Радиоизлучение коричневых карликов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869160"/>
            <a:ext cx="433873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J0036+1821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спектральный класс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L3.5;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адионаблюдения: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JVLA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США);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араметры модели: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132.8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204.7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147.4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137.7°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2.0 – 2.3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Metodieva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MNRAS, 2017)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3578" y="24928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Интерпретация: </a:t>
            </a:r>
            <a:r>
              <a:rPr lang="ru-RU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гиросинхротронное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излучение релятивистских электронов, захваченных в радиационных поясах.</a:t>
            </a: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7" y="6242182"/>
            <a:ext cx="279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Climent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Science, 2023)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68" y="3437239"/>
            <a:ext cx="27717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D518-7149-4018-8D22-75C34C45FDB7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000" y="72000"/>
            <a:ext cx="8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Другие направления работы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7480" r="25095" b="20030"/>
          <a:stretch/>
        </p:blipFill>
        <p:spPr>
          <a:xfrm>
            <a:off x="1950300" y="752500"/>
            <a:ext cx="2579291" cy="1800200"/>
          </a:xfrm>
          <a:prstGeom prst="rect">
            <a:avLst/>
          </a:prstGeom>
        </p:spPr>
      </p:pic>
      <p:pic>
        <p:nvPicPr>
          <p:cNvPr id="5" name="Picture 67" descr="Fig02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/>
        </p:blipFill>
        <p:spPr bwMode="auto">
          <a:xfrm>
            <a:off x="141331" y="620688"/>
            <a:ext cx="1766373" cy="19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90" y="2565483"/>
            <a:ext cx="4388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Зебра-структуры в радиоизлучении Солнца и Юпитера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3"/>
          <a:stretch/>
        </p:blipFill>
        <p:spPr bwMode="auto">
          <a:xfrm>
            <a:off x="36119" y="3393052"/>
            <a:ext cx="2559858" cy="22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05" y="3958722"/>
            <a:ext cx="1834141" cy="1683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993" y="5694417"/>
            <a:ext cx="43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тонкой структурой в метровом диапазоне (по данным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15" y="922994"/>
            <a:ext cx="4383882" cy="160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5142" y="2560294"/>
            <a:ext cx="445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Узкополосные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магнитосферах планет и коричневых карликов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мазерный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излучения)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3918" y="5697308"/>
            <a:ext cx="438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астрономия: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и звёздные вспышки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0" y="3279404"/>
            <a:ext cx="2304663" cy="23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W light curv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8" y="3279404"/>
            <a:ext cx="2186271" cy="23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751</Words>
  <Application>Microsoft Office PowerPoint</Application>
  <PresentationFormat>Экран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 Kuznetsov</cp:lastModifiedBy>
  <cp:revision>405</cp:revision>
  <dcterms:created xsi:type="dcterms:W3CDTF">2022-01-30T12:40:40Z</dcterms:created>
  <dcterms:modified xsi:type="dcterms:W3CDTF">2025-03-17T07:39:12Z</dcterms:modified>
</cp:coreProperties>
</file>