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294" r:id="rId2"/>
    <p:sldId id="329" r:id="rId3"/>
    <p:sldId id="322" r:id="rId4"/>
    <p:sldId id="321" r:id="rId5"/>
    <p:sldId id="323" r:id="rId6"/>
    <p:sldId id="324" r:id="rId7"/>
    <p:sldId id="330" r:id="rId8"/>
    <p:sldId id="326" r:id="rId9"/>
    <p:sldId id="327" r:id="rId10"/>
    <p:sldId id="328" r:id="rId11"/>
    <p:sldId id="286" r:id="rId12"/>
    <p:sldId id="288" r:id="rId13"/>
    <p:sldId id="290" r:id="rId14"/>
    <p:sldId id="292" r:id="rId15"/>
    <p:sldId id="293" r:id="rId16"/>
    <p:sldId id="297" r:id="rId17"/>
    <p:sldId id="307" r:id="rId18"/>
    <p:sldId id="264" r:id="rId19"/>
    <p:sldId id="266" r:id="rId20"/>
    <p:sldId id="269" r:id="rId21"/>
    <p:sldId id="317" r:id="rId22"/>
    <p:sldId id="318" r:id="rId23"/>
    <p:sldId id="275" r:id="rId24"/>
    <p:sldId id="270" r:id="rId25"/>
    <p:sldId id="272" r:id="rId26"/>
    <p:sldId id="284" r:id="rId27"/>
    <p:sldId id="276" r:id="rId28"/>
    <p:sldId id="277" r:id="rId29"/>
    <p:sldId id="271" r:id="rId30"/>
    <p:sldId id="319" r:id="rId31"/>
    <p:sldId id="282" r:id="rId32"/>
    <p:sldId id="325" r:id="rId33"/>
    <p:sldId id="310" r:id="rId34"/>
    <p:sldId id="312" r:id="rId35"/>
    <p:sldId id="313" r:id="rId36"/>
    <p:sldId id="314" r:id="rId37"/>
    <p:sldId id="311" r:id="rId38"/>
    <p:sldId id="283" r:id="rId39"/>
    <p:sldId id="295" r:id="rId40"/>
    <p:sldId id="309" r:id="rId41"/>
    <p:sldId id="315" r:id="rId42"/>
    <p:sldId id="296" r:id="rId43"/>
    <p:sldId id="298" r:id="rId44"/>
    <p:sldId id="316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8" r:id="rId53"/>
    <p:sldId id="306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8E2"/>
    <a:srgbClr val="E92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39" autoAdjust="0"/>
    <p:restoredTop sz="94660"/>
  </p:normalViewPr>
  <p:slideViewPr>
    <p:cSldViewPr>
      <p:cViewPr varScale="1">
        <p:scale>
          <a:sx n="111" d="100"/>
          <a:sy n="111" d="100"/>
        </p:scale>
        <p:origin x="90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F9FDB4-CBE0-4AFC-9761-3DDEE17DC3C9}" type="datetimeFigureOut">
              <a:rPr lang="ru-RU" smtClean="0"/>
              <a:pPr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166D2-56E2-4D9D-9174-37473522B2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D98BF-CF79-4084-B23B-890A965020F4}" type="datetimeFigureOut">
              <a:rPr lang="ru-RU" smtClean="0"/>
              <a:pPr/>
              <a:t>17.03.2025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B81CB-7F39-47B3-B8E2-3619F9357D7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B81CB-7F39-47B3-B8E2-3619F9357D79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B81CB-7F39-47B3-B8E2-3619F9357D79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1DF2-67F1-494C-9E79-47437CEE12FD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DE5E-9D96-4FE5-A0BB-F9C7513BCA67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B33F0-03C7-4E2F-B963-3C677450793D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74295-BBCE-410F-B4F7-C29A43972356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CB67-058D-4F36-856B-4FC27F1D5290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BA032-81C4-460E-A2B5-D325F67AA340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6110A-4051-4425-B12A-5D44C51C3F75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6B770-3831-456C-A248-71DE22AD9178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7C14-FFBE-4C51-8852-71A1942B2B70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17589-0492-4B03-B3E2-0949D3CD7619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5F62A-5A75-46DC-ACED-5F1AB4A96142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F1365-F7BC-4CEF-BC3F-3F930D716FDE}" type="datetime1">
              <a:rPr lang="ru-RU" smtClean="0"/>
              <a:pPr/>
              <a:t>17.03.2025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0C834-1D12-4AF0-886C-32D11C1D76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wmf"/><Relationship Id="rId7" Type="http://schemas.openxmlformats.org/officeDocument/2006/relationships/image" Target="../media/image53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wmf"/><Relationship Id="rId4" Type="http://schemas.openxmlformats.org/officeDocument/2006/relationships/image" Target="../media/image50.wmf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emf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wmf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ovayagazeta.ru/comments/71063.html" TargetMode="External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0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4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3160" y="1124744"/>
            <a:ext cx="7560840" cy="1800200"/>
          </a:xfrm>
        </p:spPr>
        <p:txBody>
          <a:bodyPr>
            <a:noAutofit/>
          </a:bodyPr>
          <a:lstStyle/>
          <a:p>
            <a:r>
              <a:rPr lang="ru-RU" sz="3200" i="1" dirty="0" smtClean="0">
                <a:latin typeface="Times" pitchFamily="18" charset="0"/>
                <a:cs typeface="Times" pitchFamily="18" charset="0"/>
              </a:rPr>
              <a:t>Магнитотранспортные и магнитные свойства сверхпроводников и магнетиков, включая магнитные </a:t>
            </a:r>
            <a:r>
              <a:rPr lang="ru-RU" sz="3200" i="1" dirty="0" err="1" smtClean="0">
                <a:latin typeface="Times" pitchFamily="18" charset="0"/>
                <a:cs typeface="Times" pitchFamily="18" charset="0"/>
              </a:rPr>
              <a:t>наночастицы</a:t>
            </a:r>
            <a:r>
              <a:rPr lang="ru-RU" sz="3200" i="1" dirty="0" smtClean="0">
                <a:latin typeface="Times" pitchFamily="18" charset="0"/>
                <a:cs typeface="Times" pitchFamily="18" charset="0"/>
              </a:rPr>
              <a:t>, в сильных магнитных полях</a:t>
            </a:r>
            <a:endParaRPr lang="ru-RU" sz="3200" i="1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6" name="Picture 8" descr="http://kirensky.ru/zimg/logo_c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1259632" cy="108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107504" y="3140968"/>
            <a:ext cx="612068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докладчик: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д.ф.-м.н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Д.А. 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Балаев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директор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ИФ им. Л.В. Киренского СО РАН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663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Научная сессия Объединенного ученого совета по физическим наукам СО РАН </a:t>
            </a:r>
          </a:p>
          <a:p>
            <a:r>
              <a:rPr lang="en-US" b="1" dirty="0" smtClean="0"/>
              <a:t>18</a:t>
            </a:r>
            <a:r>
              <a:rPr lang="ru-RU" b="1" dirty="0" smtClean="0"/>
              <a:t>.</a:t>
            </a:r>
            <a:r>
              <a:rPr lang="en-US" b="1" dirty="0" smtClean="0"/>
              <a:t>02</a:t>
            </a:r>
            <a:r>
              <a:rPr lang="ru-RU" b="1" dirty="0" smtClean="0"/>
              <a:t>.202</a:t>
            </a:r>
            <a:r>
              <a:rPr lang="en-US" b="1" dirty="0" smtClean="0"/>
              <a:t>5</a:t>
            </a:r>
            <a:r>
              <a:rPr lang="ru-RU" b="1" dirty="0" smtClean="0"/>
              <a:t>, Новосибирск</a:t>
            </a:r>
            <a:endParaRPr lang="ru-RU" b="1" dirty="0"/>
          </a:p>
        </p:txBody>
      </p:sp>
      <p:pic>
        <p:nvPicPr>
          <p:cNvPr id="46082" name="Picture 2" descr="http://photo.kirensky.ru/istoriya-stroitelstva/institut-fiziki-so-ran/@@images/79fbeef9-5363-4a69-a272-a8e43c8c256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4293096"/>
            <a:ext cx="3456384" cy="2088232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365104"/>
            <a:ext cx="3208167" cy="223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-100013"/>
            <a:ext cx="9144000" cy="1143001"/>
          </a:xfrm>
        </p:spPr>
        <p:txBody>
          <a:bodyPr/>
          <a:lstStyle/>
          <a:p>
            <a:r>
              <a:rPr lang="ru-RU" altLang="ru-RU" sz="1800" smtClean="0">
                <a:solidFill>
                  <a:srgbClr val="0070C0"/>
                </a:solidFill>
              </a:rPr>
              <a:t>Независимость ширины гистерезиса </a:t>
            </a:r>
            <a:r>
              <a:rPr lang="en-US" altLang="ru-RU" sz="1800" smtClean="0">
                <a:solidFill>
                  <a:srgbClr val="0070C0"/>
                </a:solidFill>
              </a:rPr>
              <a:t>R(H)</a:t>
            </a:r>
            <a:r>
              <a:rPr lang="ru-RU" altLang="ru-RU" sz="1800" smtClean="0">
                <a:solidFill>
                  <a:srgbClr val="0070C0"/>
                </a:solidFill>
              </a:rPr>
              <a:t> от тока позволяет использовать величину ширины гистерезиса </a:t>
            </a:r>
            <a:r>
              <a:rPr lang="en-US" altLang="ru-RU" sz="1800" smtClean="0">
                <a:solidFill>
                  <a:srgbClr val="0070C0"/>
                </a:solidFill>
              </a:rPr>
              <a:t>R(H)</a:t>
            </a:r>
            <a:r>
              <a:rPr lang="ru-RU" altLang="ru-RU" sz="1800" smtClean="0">
                <a:solidFill>
                  <a:srgbClr val="0070C0"/>
                </a:solidFill>
              </a:rPr>
              <a:t> как ключевой параметр и получить значение </a:t>
            </a:r>
            <a:r>
              <a:rPr lang="ru-RU" altLang="ru-RU" sz="1800" smtClean="0">
                <a:solidFill>
                  <a:srgbClr val="0070C0"/>
                </a:solidFill>
                <a:sym typeface="Symbol" pitchFamily="18" charset="2"/>
              </a:rPr>
              <a:t></a:t>
            </a:r>
            <a:endParaRPr lang="ru-RU" altLang="ru-RU" sz="1800" smtClean="0">
              <a:solidFill>
                <a:srgbClr val="0070C0"/>
              </a:solidFill>
            </a:endParaRPr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434DF6F-B969-4B13-8582-27B45CCFB166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7019925" y="3284538"/>
            <a:ext cx="187325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000" b="0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Параметр </a:t>
            </a:r>
          </a:p>
          <a:p>
            <a:r>
              <a:rPr lang="ru-RU" altLang="ru-RU" sz="2000" b="0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 </a:t>
            </a:r>
            <a:r>
              <a:rPr lang="en-US" altLang="ru-RU" sz="2000" b="0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&gt;&gt;1 </a:t>
            </a:r>
          </a:p>
          <a:p>
            <a:r>
              <a:rPr lang="ru-RU" altLang="ru-RU" sz="2000" b="0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 </a:t>
            </a:r>
            <a:r>
              <a:rPr lang="en-US" altLang="ru-RU" sz="2000" b="0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~ 10-20. </a:t>
            </a:r>
            <a:endParaRPr lang="ru-RU" altLang="ru-RU" sz="2000" b="0" dirty="0">
              <a:solidFill>
                <a:srgbClr val="FF0000"/>
              </a:solidFill>
              <a:latin typeface="Times" pitchFamily="18" charset="0"/>
              <a:sym typeface="Symbol" pitchFamily="18" charset="2"/>
            </a:endParaRPr>
          </a:p>
          <a:p>
            <a:r>
              <a:rPr lang="ru-RU" altLang="ru-RU" sz="2000" b="0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Эффект сжатия </a:t>
            </a:r>
            <a:endParaRPr lang="en-US" altLang="ru-RU" sz="2000" b="0" dirty="0">
              <a:solidFill>
                <a:srgbClr val="FF0000"/>
              </a:solidFill>
              <a:latin typeface="Times" pitchFamily="18" charset="0"/>
              <a:sym typeface="Symbol" pitchFamily="18" charset="2"/>
            </a:endParaRPr>
          </a:p>
          <a:p>
            <a:r>
              <a:rPr lang="ru-RU" altLang="ru-RU" sz="2000" b="0" dirty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потока </a:t>
            </a:r>
            <a:r>
              <a:rPr lang="ru-RU" altLang="ru-RU" sz="2000" b="0" dirty="0">
                <a:solidFill>
                  <a:srgbClr val="FF0000"/>
                </a:solidFill>
                <a:latin typeface="Times" pitchFamily="18" charset="0"/>
              </a:rPr>
              <a:t>в межгранульной </a:t>
            </a:r>
            <a:r>
              <a:rPr lang="ru-RU" altLang="ru-RU" sz="2000" b="0" dirty="0" smtClean="0">
                <a:solidFill>
                  <a:srgbClr val="FF0000"/>
                </a:solidFill>
                <a:latin typeface="Times" pitchFamily="18" charset="0"/>
              </a:rPr>
              <a:t>среде</a:t>
            </a:r>
          </a:p>
          <a:p>
            <a:r>
              <a:rPr lang="ru-RU" altLang="ru-RU" sz="2000" b="1" dirty="0" smtClean="0">
                <a:solidFill>
                  <a:srgbClr val="FF0000"/>
                </a:solidFill>
                <a:latin typeface="Times" pitchFamily="18" charset="0"/>
              </a:rPr>
              <a:t>Подтверждено</a:t>
            </a:r>
          </a:p>
          <a:p>
            <a:r>
              <a:rPr lang="ru-RU" altLang="ru-RU" sz="2000" b="1" dirty="0" smtClean="0">
                <a:solidFill>
                  <a:srgbClr val="FF0000"/>
                </a:solidFill>
                <a:latin typeface="Times" pitchFamily="18" charset="0"/>
              </a:rPr>
              <a:t>Для всех типов</a:t>
            </a:r>
          </a:p>
          <a:p>
            <a:r>
              <a:rPr lang="ru-RU" altLang="ru-RU" sz="2000" b="1" dirty="0" smtClean="0">
                <a:solidFill>
                  <a:srgbClr val="FF0000"/>
                </a:solidFill>
                <a:latin typeface="Times" pitchFamily="18" charset="0"/>
              </a:rPr>
              <a:t>ВТСП систем</a:t>
            </a:r>
            <a:endParaRPr lang="ru-RU" altLang="ru-RU" sz="2000" b="1" dirty="0">
              <a:solidFill>
                <a:srgbClr val="FF0000"/>
              </a:solidFill>
              <a:latin typeface="Times" pitchFamily="18" charset="0"/>
            </a:endParaRP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836613"/>
            <a:ext cx="266065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8038" y="2997200"/>
            <a:ext cx="3578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836613"/>
            <a:ext cx="2778125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908050"/>
            <a:ext cx="3046412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644900"/>
            <a:ext cx="358933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Стрелка вверх 12"/>
          <p:cNvSpPr>
            <a:spLocks noChangeArrowheads="1"/>
          </p:cNvSpPr>
          <p:nvPr/>
        </p:nvSpPr>
        <p:spPr bwMode="auto">
          <a:xfrm rot="9051829">
            <a:off x="5749925" y="2038350"/>
            <a:ext cx="287338" cy="1193800"/>
          </a:xfrm>
          <a:prstGeom prst="upArrow">
            <a:avLst>
              <a:gd name="adj1" fmla="val 50000"/>
              <a:gd name="adj2" fmla="val 50126"/>
            </a:avLst>
          </a:prstGeom>
          <a:solidFill>
            <a:schemeClr val="accent1">
              <a:alpha val="56078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5371" name="Стрелка вверх 13"/>
          <p:cNvSpPr>
            <a:spLocks noChangeArrowheads="1"/>
          </p:cNvSpPr>
          <p:nvPr/>
        </p:nvSpPr>
        <p:spPr bwMode="auto">
          <a:xfrm>
            <a:off x="7451725" y="2133600"/>
            <a:ext cx="215900" cy="1223963"/>
          </a:xfrm>
          <a:prstGeom prst="upArrow">
            <a:avLst>
              <a:gd name="adj1" fmla="val 50000"/>
              <a:gd name="adj2" fmla="val 50025"/>
            </a:avLst>
          </a:prstGeom>
          <a:solidFill>
            <a:schemeClr val="accent1">
              <a:alpha val="54901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5372" name="Стрелка вверх 14"/>
          <p:cNvSpPr>
            <a:spLocks noChangeArrowheads="1"/>
          </p:cNvSpPr>
          <p:nvPr/>
        </p:nvSpPr>
        <p:spPr bwMode="auto">
          <a:xfrm rot="10800000" flipH="1">
            <a:off x="5138738" y="3392488"/>
            <a:ext cx="215900" cy="504825"/>
          </a:xfrm>
          <a:prstGeom prst="upArrow">
            <a:avLst>
              <a:gd name="adj1" fmla="val 50000"/>
              <a:gd name="adj2" fmla="val 501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5373" name="Стрелка вверх 15"/>
          <p:cNvSpPr>
            <a:spLocks noChangeArrowheads="1"/>
          </p:cNvSpPr>
          <p:nvPr/>
        </p:nvSpPr>
        <p:spPr bwMode="auto">
          <a:xfrm rot="6222352">
            <a:off x="3419475" y="3230563"/>
            <a:ext cx="234950" cy="2705100"/>
          </a:xfrm>
          <a:prstGeom prst="upArrow">
            <a:avLst>
              <a:gd name="adj1" fmla="val 50000"/>
              <a:gd name="adj2" fmla="val 49839"/>
            </a:avLst>
          </a:prstGeom>
          <a:solidFill>
            <a:schemeClr val="accent1">
              <a:alpha val="45097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5374" name="Стрелка вверх 12"/>
          <p:cNvSpPr>
            <a:spLocks noChangeArrowheads="1"/>
          </p:cNvSpPr>
          <p:nvPr/>
        </p:nvSpPr>
        <p:spPr bwMode="auto">
          <a:xfrm rot="-6300494">
            <a:off x="2677319" y="2788444"/>
            <a:ext cx="176212" cy="1225550"/>
          </a:xfrm>
          <a:prstGeom prst="upArrow">
            <a:avLst>
              <a:gd name="adj1" fmla="val 50000"/>
              <a:gd name="adj2" fmla="val 50166"/>
            </a:avLst>
          </a:prstGeom>
          <a:solidFill>
            <a:schemeClr val="accent1">
              <a:alpha val="56078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4437063"/>
            <a:ext cx="7429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Oval 10"/>
          <p:cNvSpPr>
            <a:spLocks noChangeArrowheads="1"/>
          </p:cNvSpPr>
          <p:nvPr/>
        </p:nvSpPr>
        <p:spPr bwMode="auto">
          <a:xfrm rot="7090888">
            <a:off x="3204962" y="1330200"/>
            <a:ext cx="773112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 rot="7090888">
            <a:off x="741161" y="1300038"/>
            <a:ext cx="773113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6500612" y="1198437"/>
            <a:ext cx="0" cy="1439863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132312" y="2041400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/>
              <a:t>H</a:t>
            </a:r>
            <a:endParaRPr lang="ru-RU" altLang="ru-RU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V="1">
            <a:off x="1126924" y="1168275"/>
            <a:ext cx="0" cy="1084262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2437" y="1858744"/>
            <a:ext cx="2444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Ось </a:t>
            </a:r>
          </a:p>
          <a:p>
            <a:pPr eaLnBrk="1" hangingPunct="1"/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кристаллографической</a:t>
            </a:r>
          </a:p>
          <a:p>
            <a:pPr eaLnBrk="1" hangingPunct="1"/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анизотропии</a:t>
            </a:r>
          </a:p>
        </p:txBody>
      </p:sp>
      <p:sp>
        <p:nvSpPr>
          <p:cNvPr id="11" name="Выгнутая вправо стрелка 10"/>
          <p:cNvSpPr/>
          <p:nvPr/>
        </p:nvSpPr>
        <p:spPr>
          <a:xfrm rot="10800000">
            <a:off x="5260774" y="1147637"/>
            <a:ext cx="374650" cy="1163638"/>
          </a:xfrm>
          <a:prstGeom prst="curvedLeftArrow">
            <a:avLst>
              <a:gd name="adj1" fmla="val 25000"/>
              <a:gd name="adj2" fmla="val 89025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827137" y="2443037"/>
            <a:ext cx="22320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Возможные направления магнитного 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момента 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частицы 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0"/>
          <p:cNvSpPr>
            <a:spLocks noChangeArrowheads="1"/>
          </p:cNvSpPr>
          <p:nvPr/>
        </p:nvSpPr>
        <p:spPr bwMode="auto">
          <a:xfrm rot="7090888">
            <a:off x="5395712" y="1333375"/>
            <a:ext cx="773112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5781474" y="1127000"/>
            <a:ext cx="0" cy="13160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5" name="AutoShape 60"/>
          <p:cNvSpPr>
            <a:spLocks noChangeArrowheads="1"/>
          </p:cNvSpPr>
          <p:nvPr/>
        </p:nvSpPr>
        <p:spPr bwMode="auto">
          <a:xfrm rot="10800000">
            <a:off x="6653012" y="1546100"/>
            <a:ext cx="684212" cy="361950"/>
          </a:xfrm>
          <a:prstGeom prst="leftArrow">
            <a:avLst>
              <a:gd name="adj1" fmla="val 50000"/>
              <a:gd name="adj2" fmla="val 84899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6" name="Выгнутая вправо стрелка 15"/>
          <p:cNvSpPr/>
          <p:nvPr/>
        </p:nvSpPr>
        <p:spPr>
          <a:xfrm rot="10800000">
            <a:off x="7589637" y="1223837"/>
            <a:ext cx="374650" cy="1163638"/>
          </a:xfrm>
          <a:prstGeom prst="curvedLeftArrow">
            <a:avLst>
              <a:gd name="adj1" fmla="val 25000"/>
              <a:gd name="adj2" fmla="val 89025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V="1">
            <a:off x="8129387" y="1147637"/>
            <a:ext cx="0" cy="1316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5675112" y="2409700"/>
            <a:ext cx="3397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1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endParaRPr lang="ru-RU" altLang="ru-RU" sz="21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33"/>
          <p:cNvSpPr>
            <a:spLocks noChangeArrowheads="1"/>
          </p:cNvSpPr>
          <p:nvPr/>
        </p:nvSpPr>
        <p:spPr bwMode="auto">
          <a:xfrm>
            <a:off x="8213524" y="2339850"/>
            <a:ext cx="317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endParaRPr lang="ru-RU" altLang="ru-RU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Группа 47"/>
          <p:cNvGrpSpPr>
            <a:grpSpLocks/>
          </p:cNvGrpSpPr>
          <p:nvPr/>
        </p:nvGrpSpPr>
        <p:grpSpPr bwMode="auto">
          <a:xfrm>
            <a:off x="884037" y="2876425"/>
            <a:ext cx="647700" cy="935037"/>
            <a:chOff x="971600" y="3861048"/>
            <a:chExt cx="792088" cy="1152128"/>
          </a:xfrm>
        </p:grpSpPr>
        <p:cxnSp>
          <p:nvCxnSpPr>
            <p:cNvPr id="21" name="Прямая со стрелкой 20"/>
            <p:cNvCxnSpPr/>
            <p:nvPr/>
          </p:nvCxnSpPr>
          <p:spPr>
            <a:xfrm flipV="1">
              <a:off x="971600" y="393342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V="1">
              <a:off x="1124969" y="4085996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/>
            <p:nvPr/>
          </p:nvCxnSpPr>
          <p:spPr>
            <a:xfrm flipV="1">
              <a:off x="1276398" y="4238570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 стрелкой 23"/>
            <p:cNvCxnSpPr/>
            <p:nvPr/>
          </p:nvCxnSpPr>
          <p:spPr>
            <a:xfrm flipV="1">
              <a:off x="1429769" y="4391144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V="1">
              <a:off x="1581197" y="4541762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 flipV="1">
              <a:off x="971600" y="4293340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/>
            <p:nvPr/>
          </p:nvCxnSpPr>
          <p:spPr>
            <a:xfrm flipV="1">
              <a:off x="1124969" y="4445914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 flipV="1">
              <a:off x="1276398" y="459848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/>
            <p:cNvCxnSpPr/>
            <p:nvPr/>
          </p:nvCxnSpPr>
          <p:spPr>
            <a:xfrm flipV="1">
              <a:off x="1620025" y="3861048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/>
            <p:nvPr/>
          </p:nvCxnSpPr>
          <p:spPr>
            <a:xfrm flipV="1">
              <a:off x="1115263" y="4725633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V="1">
              <a:off x="1437534" y="4725633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/>
            <p:nvPr/>
          </p:nvCxnSpPr>
          <p:spPr>
            <a:xfrm flipV="1">
              <a:off x="1276398" y="387865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 стрелкой 32"/>
            <p:cNvCxnSpPr/>
            <p:nvPr/>
          </p:nvCxnSpPr>
          <p:spPr>
            <a:xfrm flipV="1">
              <a:off x="1429769" y="4029271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V="1">
              <a:off x="1581197" y="4181844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 стрелкой 34"/>
            <p:cNvCxnSpPr/>
            <p:nvPr/>
          </p:nvCxnSpPr>
          <p:spPr>
            <a:xfrm flipV="1">
              <a:off x="1734567" y="4334418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/>
            <p:nvPr/>
          </p:nvCxnSpPr>
          <p:spPr>
            <a:xfrm flipV="1">
              <a:off x="971600" y="465325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 стрелкой 36"/>
            <p:cNvCxnSpPr/>
            <p:nvPr/>
          </p:nvCxnSpPr>
          <p:spPr>
            <a:xfrm flipV="1">
              <a:off x="1763688" y="393342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V="1">
              <a:off x="1691856" y="465325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Группа 48"/>
          <p:cNvGrpSpPr>
            <a:grpSpLocks/>
          </p:cNvGrpSpPr>
          <p:nvPr/>
        </p:nvGrpSpPr>
        <p:grpSpPr bwMode="auto">
          <a:xfrm>
            <a:off x="7724574" y="2876425"/>
            <a:ext cx="647700" cy="935037"/>
            <a:chOff x="971600" y="3861048"/>
            <a:chExt cx="792088" cy="1152128"/>
          </a:xfrm>
        </p:grpSpPr>
        <p:cxnSp>
          <p:nvCxnSpPr>
            <p:cNvPr id="40" name="Прямая со стрелкой 39"/>
            <p:cNvCxnSpPr/>
            <p:nvPr/>
          </p:nvCxnSpPr>
          <p:spPr>
            <a:xfrm flipV="1">
              <a:off x="971600" y="393342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flipV="1">
              <a:off x="1124971" y="4085996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/>
            <p:nvPr/>
          </p:nvCxnSpPr>
          <p:spPr>
            <a:xfrm flipV="1">
              <a:off x="1276399" y="4238570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/>
            <p:cNvCxnSpPr/>
            <p:nvPr/>
          </p:nvCxnSpPr>
          <p:spPr>
            <a:xfrm flipV="1">
              <a:off x="1429769" y="4391144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 стрелкой 43"/>
            <p:cNvCxnSpPr/>
            <p:nvPr/>
          </p:nvCxnSpPr>
          <p:spPr>
            <a:xfrm flipV="1">
              <a:off x="1581197" y="4541762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 стрелкой 44"/>
            <p:cNvCxnSpPr/>
            <p:nvPr/>
          </p:nvCxnSpPr>
          <p:spPr>
            <a:xfrm flipV="1">
              <a:off x="971600" y="4293340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 стрелкой 45"/>
            <p:cNvCxnSpPr/>
            <p:nvPr/>
          </p:nvCxnSpPr>
          <p:spPr>
            <a:xfrm flipV="1">
              <a:off x="1124971" y="4445914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 стрелкой 46"/>
            <p:cNvCxnSpPr/>
            <p:nvPr/>
          </p:nvCxnSpPr>
          <p:spPr>
            <a:xfrm flipV="1">
              <a:off x="1276399" y="459848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 стрелкой 47"/>
            <p:cNvCxnSpPr/>
            <p:nvPr/>
          </p:nvCxnSpPr>
          <p:spPr>
            <a:xfrm flipV="1">
              <a:off x="1620025" y="3861048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/>
            <p:cNvCxnSpPr/>
            <p:nvPr/>
          </p:nvCxnSpPr>
          <p:spPr>
            <a:xfrm flipV="1">
              <a:off x="1115263" y="4725633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/>
            <p:cNvCxnSpPr/>
            <p:nvPr/>
          </p:nvCxnSpPr>
          <p:spPr>
            <a:xfrm flipV="1">
              <a:off x="1437534" y="4725633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/>
            <p:nvPr/>
          </p:nvCxnSpPr>
          <p:spPr>
            <a:xfrm flipV="1">
              <a:off x="1276399" y="387865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 стрелкой 51"/>
            <p:cNvCxnSpPr/>
            <p:nvPr/>
          </p:nvCxnSpPr>
          <p:spPr>
            <a:xfrm flipV="1">
              <a:off x="1429769" y="4029271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 стрелкой 52"/>
            <p:cNvCxnSpPr/>
            <p:nvPr/>
          </p:nvCxnSpPr>
          <p:spPr>
            <a:xfrm flipV="1">
              <a:off x="1581197" y="4181844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 стрелкой 53"/>
            <p:cNvCxnSpPr/>
            <p:nvPr/>
          </p:nvCxnSpPr>
          <p:spPr>
            <a:xfrm flipV="1">
              <a:off x="1734568" y="4334418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/>
            <p:nvPr/>
          </p:nvCxnSpPr>
          <p:spPr>
            <a:xfrm flipV="1">
              <a:off x="971600" y="465325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/>
            <p:cNvCxnSpPr/>
            <p:nvPr/>
          </p:nvCxnSpPr>
          <p:spPr>
            <a:xfrm flipV="1">
              <a:off x="1763688" y="393342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 стрелкой 56"/>
            <p:cNvCxnSpPr/>
            <p:nvPr/>
          </p:nvCxnSpPr>
          <p:spPr>
            <a:xfrm flipV="1">
              <a:off x="1691857" y="465325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67"/>
          <p:cNvGrpSpPr>
            <a:grpSpLocks/>
          </p:cNvGrpSpPr>
          <p:nvPr/>
        </p:nvGrpSpPr>
        <p:grpSpPr bwMode="auto">
          <a:xfrm rot="10800000">
            <a:off x="5492549" y="2876425"/>
            <a:ext cx="647700" cy="935037"/>
            <a:chOff x="971600" y="3861048"/>
            <a:chExt cx="792088" cy="1152128"/>
          </a:xfrm>
        </p:grpSpPr>
        <p:cxnSp>
          <p:nvCxnSpPr>
            <p:cNvPr id="59" name="Прямая со стрелкой 58"/>
            <p:cNvCxnSpPr/>
            <p:nvPr/>
          </p:nvCxnSpPr>
          <p:spPr>
            <a:xfrm flipV="1">
              <a:off x="979366" y="393342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 стрелкой 59"/>
            <p:cNvCxnSpPr/>
            <p:nvPr/>
          </p:nvCxnSpPr>
          <p:spPr>
            <a:xfrm flipV="1">
              <a:off x="1132735" y="4085996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 flipV="1">
              <a:off x="1284164" y="4238570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 стрелкой 61"/>
            <p:cNvCxnSpPr/>
            <p:nvPr/>
          </p:nvCxnSpPr>
          <p:spPr>
            <a:xfrm flipV="1">
              <a:off x="1437534" y="4391144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 стрелкой 62"/>
            <p:cNvCxnSpPr/>
            <p:nvPr/>
          </p:nvCxnSpPr>
          <p:spPr>
            <a:xfrm flipV="1">
              <a:off x="1588963" y="4533938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flipV="1">
              <a:off x="979366" y="4293340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 стрелкой 64"/>
            <p:cNvCxnSpPr/>
            <p:nvPr/>
          </p:nvCxnSpPr>
          <p:spPr>
            <a:xfrm flipV="1">
              <a:off x="1132735" y="4445914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 стрелкой 65"/>
            <p:cNvCxnSpPr/>
            <p:nvPr/>
          </p:nvCxnSpPr>
          <p:spPr>
            <a:xfrm flipV="1">
              <a:off x="1284164" y="459848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 стрелкой 66"/>
            <p:cNvCxnSpPr/>
            <p:nvPr/>
          </p:nvCxnSpPr>
          <p:spPr>
            <a:xfrm flipV="1">
              <a:off x="1627791" y="3861048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 стрелкой 67"/>
            <p:cNvCxnSpPr/>
            <p:nvPr/>
          </p:nvCxnSpPr>
          <p:spPr>
            <a:xfrm flipV="1">
              <a:off x="1123029" y="4725633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 стрелкой 68"/>
            <p:cNvCxnSpPr/>
            <p:nvPr/>
          </p:nvCxnSpPr>
          <p:spPr>
            <a:xfrm flipV="1">
              <a:off x="1445300" y="4725633"/>
              <a:ext cx="0" cy="28754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 стрелкой 69"/>
            <p:cNvCxnSpPr/>
            <p:nvPr/>
          </p:nvCxnSpPr>
          <p:spPr>
            <a:xfrm flipV="1">
              <a:off x="1284164" y="387865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 стрелкой 70"/>
            <p:cNvCxnSpPr/>
            <p:nvPr/>
          </p:nvCxnSpPr>
          <p:spPr>
            <a:xfrm flipV="1">
              <a:off x="1437534" y="4021446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 стрелкой 71"/>
            <p:cNvCxnSpPr/>
            <p:nvPr/>
          </p:nvCxnSpPr>
          <p:spPr>
            <a:xfrm flipV="1">
              <a:off x="1588963" y="4174020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 стрелкой 72"/>
            <p:cNvCxnSpPr/>
            <p:nvPr/>
          </p:nvCxnSpPr>
          <p:spPr>
            <a:xfrm flipV="1">
              <a:off x="1742332" y="4326594"/>
              <a:ext cx="0" cy="28949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 стрелкой 73"/>
            <p:cNvCxnSpPr/>
            <p:nvPr/>
          </p:nvCxnSpPr>
          <p:spPr>
            <a:xfrm flipV="1">
              <a:off x="979366" y="465325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 стрелкой 74"/>
            <p:cNvCxnSpPr/>
            <p:nvPr/>
          </p:nvCxnSpPr>
          <p:spPr>
            <a:xfrm flipV="1">
              <a:off x="1771454" y="3933422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 стрелкой 75"/>
            <p:cNvCxnSpPr/>
            <p:nvPr/>
          </p:nvCxnSpPr>
          <p:spPr>
            <a:xfrm flipV="1">
              <a:off x="1699621" y="4653258"/>
              <a:ext cx="0" cy="2875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Line 11"/>
          <p:cNvSpPr>
            <a:spLocks noChangeShapeType="1"/>
          </p:cNvSpPr>
          <p:nvPr/>
        </p:nvSpPr>
        <p:spPr bwMode="auto">
          <a:xfrm flipV="1">
            <a:off x="3598662" y="1052387"/>
            <a:ext cx="0" cy="1316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7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5085184"/>
            <a:ext cx="2347530" cy="83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Box 78"/>
          <p:cNvSpPr txBox="1"/>
          <p:nvPr/>
        </p:nvSpPr>
        <p:spPr>
          <a:xfrm>
            <a:off x="683568" y="39330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спин</a:t>
            </a:r>
            <a:r>
              <a:rPr lang="en-US" dirty="0" smtClean="0"/>
              <a:t> </a:t>
            </a:r>
            <a:r>
              <a:rPr lang="ru-RU" dirty="0" smtClean="0"/>
              <a:t>атома</a:t>
            </a:r>
            <a:endParaRPr lang="ru-RU" dirty="0"/>
          </a:p>
        </p:txBody>
      </p:sp>
      <p:sp>
        <p:nvSpPr>
          <p:cNvPr id="80" name="TextBox 79"/>
          <p:cNvSpPr txBox="1"/>
          <p:nvPr/>
        </p:nvSpPr>
        <p:spPr>
          <a:xfrm>
            <a:off x="251520" y="4869160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Время переворота 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 (или релаксации) магнитного момента частицы зависит от фундаментального параметра </a:t>
            </a:r>
            <a:r>
              <a:rPr lang="en-US" b="1" dirty="0" smtClean="0">
                <a:latin typeface="Times" pitchFamily="18" charset="0"/>
                <a:cs typeface="Times" pitchFamily="18" charset="0"/>
                <a:sym typeface="Symbol"/>
              </a:rPr>
              <a:t>K </a:t>
            </a:r>
            <a:r>
              <a:rPr lang="ru-RU" b="1" dirty="0" smtClean="0">
                <a:latin typeface="Times" pitchFamily="18" charset="0"/>
                <a:cs typeface="Times" pitchFamily="18" charset="0"/>
                <a:sym typeface="Symbol"/>
              </a:rPr>
              <a:t>– константы магнитной анизотропии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, объёма частицы 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V 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и  температуры  (</a:t>
            </a:r>
            <a:r>
              <a:rPr lang="ru-RU" baseline="-25000" dirty="0" smtClean="0">
                <a:latin typeface="Times" pitchFamily="18" charset="0"/>
                <a:cs typeface="Times" pitchFamily="18" charset="0"/>
                <a:sym typeface="Symbol"/>
              </a:rPr>
              <a:t>0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~ 10</a:t>
            </a:r>
            <a:r>
              <a:rPr lang="en-US" baseline="30000" dirty="0" smtClean="0">
                <a:latin typeface="Times" pitchFamily="18" charset="0"/>
                <a:cs typeface="Times" pitchFamily="18" charset="0"/>
                <a:sym typeface="Symbol"/>
              </a:rPr>
              <a:t>-9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-10</a:t>
            </a:r>
            <a:r>
              <a:rPr lang="en-US" baseline="30000" dirty="0" smtClean="0">
                <a:latin typeface="Times" pitchFamily="18" charset="0"/>
                <a:cs typeface="Times" pitchFamily="18" charset="0"/>
                <a:sym typeface="Symbol"/>
              </a:rPr>
              <a:t>-13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 s - 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 характерное время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, 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слабо зависящее от 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T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 )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0" y="0"/>
            <a:ext cx="8601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Основная особенность магнитных свойств ферро-</a:t>
            </a:r>
            <a:r>
              <a:rPr lang="en-US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и </a:t>
            </a:r>
            <a:r>
              <a:rPr lang="ru-RU" sz="2000" b="1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ферри-магнитных</a:t>
            </a:r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</a:t>
            </a:r>
          </a:p>
          <a:p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однодоменных наночастиц: </a:t>
            </a:r>
            <a:r>
              <a:rPr lang="ru-RU" sz="2000" b="1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наномагнит</a:t>
            </a:r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, который нельзя размагнитить, </a:t>
            </a:r>
          </a:p>
          <a:p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а можно только </a:t>
            </a:r>
            <a:r>
              <a:rPr lang="ru-RU" sz="2000" b="1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перемагнитить</a:t>
            </a:r>
            <a:endParaRPr lang="ru-RU" sz="2000" b="1" dirty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635896" y="40050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большая роль магнитной анизотропии и тепловых флуктуаций</a:t>
            </a:r>
            <a:endParaRPr lang="ru-RU" b="1" dirty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</p:txBody>
      </p:sp>
      <p:cxnSp>
        <p:nvCxnSpPr>
          <p:cNvPr id="101" name="Прямая со стрелкой 100"/>
          <p:cNvCxnSpPr/>
          <p:nvPr/>
        </p:nvCxnSpPr>
        <p:spPr bwMode="auto">
          <a:xfrm flipV="1">
            <a:off x="611560" y="4005064"/>
            <a:ext cx="0" cy="2333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Line 11"/>
          <p:cNvSpPr>
            <a:spLocks noChangeShapeType="1"/>
          </p:cNvSpPr>
          <p:nvPr/>
        </p:nvSpPr>
        <p:spPr bwMode="auto">
          <a:xfrm flipV="1">
            <a:off x="4283968" y="2564904"/>
            <a:ext cx="0" cy="1316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03" name="Выгнутая вправо стрелка 102"/>
          <p:cNvSpPr/>
          <p:nvPr/>
        </p:nvSpPr>
        <p:spPr>
          <a:xfrm>
            <a:off x="8303393" y="1258838"/>
            <a:ext cx="373063" cy="1162050"/>
          </a:xfrm>
          <a:prstGeom prst="curvedLeftArrow">
            <a:avLst>
              <a:gd name="adj1" fmla="val 25000"/>
              <a:gd name="adj2" fmla="val 89025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" descr="D:\d disk\DIMA\NEW-NEW\neel3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6257" y="188640"/>
            <a:ext cx="435701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7164288" y="1628800"/>
            <a:ext cx="1800200" cy="147732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Линия разграничения</a:t>
            </a:r>
          </a:p>
          <a:p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СПМ– </a:t>
            </a:r>
            <a:r>
              <a:rPr lang="ru-RU" altLang="ru-RU" b="1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заблокирован-ное</a:t>
            </a:r>
            <a:r>
              <a:rPr lang="ru-RU" altLang="ru-RU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состояние </a:t>
            </a:r>
          </a:p>
        </p:txBody>
      </p:sp>
      <p:sp>
        <p:nvSpPr>
          <p:cNvPr id="16388" name="Text Box 14"/>
          <p:cNvSpPr txBox="1">
            <a:spLocks noChangeArrowheads="1"/>
          </p:cNvSpPr>
          <p:nvPr/>
        </p:nvSpPr>
        <p:spPr bwMode="auto">
          <a:xfrm>
            <a:off x="68262" y="0"/>
            <a:ext cx="90757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магнитные свойства ферро-</a:t>
            </a:r>
            <a:r>
              <a:rPr lang="en-US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и </a:t>
            </a:r>
            <a:r>
              <a:rPr lang="ru-RU" sz="2000" b="1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ферри-магнитных</a:t>
            </a:r>
            <a:r>
              <a:rPr 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однодоменных наночастиц</a:t>
            </a:r>
            <a:endParaRPr lang="ru-RU" altLang="ru-RU" sz="2000" dirty="0">
              <a:solidFill>
                <a:srgbClr val="FF33CC"/>
              </a:solidFill>
            </a:endParaRPr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241988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9512" y="2564904"/>
            <a:ext cx="2736304" cy="830997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6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заблокированное состояние  </a:t>
            </a:r>
            <a:r>
              <a:rPr lang="en-US" altLang="ru-RU" sz="16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T&lt; T</a:t>
            </a:r>
            <a:r>
              <a:rPr lang="en-US" altLang="ru-RU" sz="1600" b="1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ru-RU" altLang="ru-RU" sz="16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6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в течение «временного окна» по оси </a:t>
            </a:r>
            <a:r>
              <a:rPr lang="en-US" altLang="ru-RU" sz="16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ru-RU" altLang="ru-RU" sz="16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600" dirty="0">
              <a:solidFill>
                <a:srgbClr val="0E18E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4" name="Text Box 9"/>
          <p:cNvSpPr txBox="1">
            <a:spLocks noChangeArrowheads="1"/>
          </p:cNvSpPr>
          <p:nvPr/>
        </p:nvSpPr>
        <p:spPr bwMode="auto">
          <a:xfrm>
            <a:off x="7308304" y="476672"/>
            <a:ext cx="1656184" cy="1077218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600" b="1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Суперпара-магнитное</a:t>
            </a:r>
            <a:r>
              <a:rPr lang="ru-RU" altLang="ru-RU" sz="16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(СПМ) </a:t>
            </a:r>
            <a:endParaRPr lang="ru-RU" altLang="ru-RU" sz="1600" b="1" dirty="0">
              <a:solidFill>
                <a:srgbClr val="0E18E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altLang="ru-RU" sz="16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состояние</a:t>
            </a:r>
            <a:r>
              <a:rPr lang="en-US" altLang="ru-RU" sz="16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T&gt;T</a:t>
            </a:r>
            <a:r>
              <a:rPr lang="en-US" altLang="ru-RU" sz="1600" b="1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ru-RU" altLang="ru-RU" sz="1600" b="1" baseline="-25000" dirty="0">
              <a:solidFill>
                <a:srgbClr val="0E18E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21343486">
            <a:off x="2913198" y="2755819"/>
            <a:ext cx="660448" cy="288925"/>
          </a:xfrm>
          <a:prstGeom prst="rightArrow">
            <a:avLst/>
          </a:prstGeom>
          <a:solidFill>
            <a:srgbClr val="0070C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0800000">
            <a:off x="6228110" y="1052736"/>
            <a:ext cx="1080194" cy="431354"/>
          </a:xfrm>
          <a:prstGeom prst="rightArrow">
            <a:avLst/>
          </a:prstGeom>
          <a:solidFill>
            <a:srgbClr val="0070C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auto">
          <a:xfrm rot="7090888">
            <a:off x="3509742" y="1904523"/>
            <a:ext cx="773112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V="1">
            <a:off x="3868670" y="1844824"/>
            <a:ext cx="0" cy="100811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5" name="Выгнутая вправо стрелка 24"/>
          <p:cNvSpPr/>
          <p:nvPr/>
        </p:nvSpPr>
        <p:spPr>
          <a:xfrm rot="10800000">
            <a:off x="4989438" y="620689"/>
            <a:ext cx="374650" cy="1163638"/>
          </a:xfrm>
          <a:prstGeom prst="curvedLeftArrow">
            <a:avLst>
              <a:gd name="adj1" fmla="val 25000"/>
              <a:gd name="adj2" fmla="val 89025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Выгнутая вправо стрелка 29"/>
          <p:cNvSpPr/>
          <p:nvPr/>
        </p:nvSpPr>
        <p:spPr>
          <a:xfrm>
            <a:off x="5610102" y="731889"/>
            <a:ext cx="373063" cy="1162050"/>
          </a:xfrm>
          <a:prstGeom prst="curvedLeftArrow">
            <a:avLst>
              <a:gd name="adj1" fmla="val 25000"/>
              <a:gd name="adj2" fmla="val 89025"/>
              <a:gd name="adj3" fmla="val 2500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Oval 10"/>
          <p:cNvSpPr>
            <a:spLocks noChangeArrowheads="1"/>
          </p:cNvSpPr>
          <p:nvPr/>
        </p:nvSpPr>
        <p:spPr bwMode="auto">
          <a:xfrm rot="7090888">
            <a:off x="5064923" y="873517"/>
            <a:ext cx="773112" cy="7921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 flipV="1">
            <a:off x="5436096" y="620688"/>
            <a:ext cx="0" cy="13160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33" name="Line 11"/>
          <p:cNvSpPr>
            <a:spLocks noChangeShapeType="1"/>
          </p:cNvSpPr>
          <p:nvPr/>
        </p:nvSpPr>
        <p:spPr bwMode="auto">
          <a:xfrm flipV="1">
            <a:off x="6228184" y="2564904"/>
            <a:ext cx="936104" cy="144016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ru-RU"/>
          </a:p>
        </p:txBody>
      </p:sp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645024"/>
            <a:ext cx="347279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6"/>
          <p:cNvSpPr>
            <a:spLocks noChangeArrowheads="1"/>
          </p:cNvSpPr>
          <p:nvPr/>
        </p:nvSpPr>
        <p:spPr bwMode="auto">
          <a:xfrm>
            <a:off x="107504" y="1988840"/>
            <a:ext cx="28083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altLang="ru-RU" sz="2200" b="1" i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ru-RU" sz="2200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de-DE" altLang="ru-RU" sz="2200" dirty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 = </a:t>
            </a:r>
            <a:r>
              <a:rPr lang="de-DE" altLang="ru-RU" sz="2200" b="1" i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altLang="ru-RU" sz="2200" dirty="0" smtClean="0">
                <a:solidFill>
                  <a:srgbClr val="0E18E2"/>
                </a:solidFill>
                <a:latin typeface="Times"/>
                <a:cs typeface="Times"/>
              </a:rPr>
              <a:t>·</a:t>
            </a:r>
            <a:r>
              <a:rPr lang="de-DE" altLang="ru-RU" sz="2200" b="1" i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de-DE" altLang="ru-RU" sz="22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de-DE" altLang="ru-RU" sz="22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de-DE" altLang="ru-RU" sz="22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altLang="ru-RU" sz="2200" dirty="0" err="1" smtClean="0">
                <a:solidFill>
                  <a:srgbClr val="0E18E2"/>
                </a:solidFill>
                <a:latin typeface="Times"/>
                <a:cs typeface="Times"/>
              </a:rPr>
              <a:t>·</a:t>
            </a:r>
            <a:r>
              <a:rPr lang="de-DE" altLang="ru-RU" sz="22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de-DE" altLang="ru-RU" sz="2200" dirty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2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altLang="ru-RU" sz="2200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</a:t>
            </a:r>
            <a:r>
              <a:rPr lang="de-DE" altLang="ru-RU" sz="22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2200" dirty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de-DE" altLang="ru-RU" sz="2200" baseline="-25000" dirty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ru-RU" sz="2200" dirty="0" smtClean="0">
                <a:solidFill>
                  <a:srgbClr val="0E18E2"/>
                </a:solidFill>
                <a:sym typeface="Symbol" pitchFamily="18" charset="2"/>
              </a:rPr>
              <a:t>)]</a:t>
            </a:r>
            <a:r>
              <a:rPr lang="ru-RU" altLang="ru-RU" sz="2200" dirty="0" smtClean="0">
                <a:solidFill>
                  <a:srgbClr val="0E18E2"/>
                </a:solidFill>
                <a:sym typeface="Symbol" pitchFamily="18" charset="2"/>
              </a:rPr>
              <a:t> </a:t>
            </a:r>
            <a:endParaRPr lang="ru-RU" altLang="ru-RU" sz="2200" dirty="0">
              <a:solidFill>
                <a:srgbClr val="0E18E2"/>
              </a:solidFill>
              <a:sym typeface="Symbol" pitchFamily="18" charset="2"/>
            </a:endParaRPr>
          </a:p>
        </p:txBody>
      </p:sp>
      <p:sp>
        <p:nvSpPr>
          <p:cNvPr id="36" name="AutoShape 60"/>
          <p:cNvSpPr>
            <a:spLocks noChangeArrowheads="1"/>
          </p:cNvSpPr>
          <p:nvPr/>
        </p:nvSpPr>
        <p:spPr bwMode="auto">
          <a:xfrm rot="16200000">
            <a:off x="395536" y="1340768"/>
            <a:ext cx="720080" cy="288032"/>
          </a:xfrm>
          <a:prstGeom prst="leftArrow">
            <a:avLst>
              <a:gd name="adj1" fmla="val 50000"/>
              <a:gd name="adj2" fmla="val 84899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37" name="TextBox 36"/>
          <p:cNvSpPr txBox="1"/>
          <p:nvPr/>
        </p:nvSpPr>
        <p:spPr>
          <a:xfrm>
            <a:off x="1187624" y="1340768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при 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de-DE" alt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=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sz="2000" baseline="-25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9512" y="5541039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Здесь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r>
              <a:rPr lang="de-DE" altLang="ru-RU" dirty="0" smtClean="0">
                <a:latin typeface="Times" pitchFamily="18" charset="0"/>
                <a:cs typeface="Times" pitchFamily="18" charset="0"/>
              </a:rPr>
              <a:t> -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время «наблюдения» или характерное время экспериментальной методики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: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(1-100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s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для статических магнитных измерений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;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~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1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/</a:t>
            </a:r>
            <a:r>
              <a:rPr lang="en-US" i="1" dirty="0" smtClean="0">
                <a:latin typeface="Times" pitchFamily="18" charset="0"/>
                <a:cs typeface="Times" pitchFamily="18" charset="0"/>
              </a:rPr>
              <a:t>f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, </a:t>
            </a:r>
            <a:r>
              <a:rPr lang="en-US" i="1" dirty="0" smtClean="0">
                <a:latin typeface="Times" pitchFamily="18" charset="0"/>
                <a:cs typeface="Times" pitchFamily="18" charset="0"/>
              </a:rPr>
              <a:t>f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частота магнитного поля, для магнитной восприимчивости (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r>
              <a:rPr lang="de-DE" altLang="ru-RU" dirty="0" smtClean="0">
                <a:latin typeface="Times" pitchFamily="18" charset="0"/>
                <a:cs typeface="Times" pitchFamily="18" charset="0"/>
              </a:rPr>
              <a:t> ~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-1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-10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-4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s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), для эффекта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Мёссбауэра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на 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57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Fe 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r>
              <a:rPr lang="de-DE" altLang="ru-RU" dirty="0" smtClean="0">
                <a:latin typeface="Times" pitchFamily="18" charset="0"/>
                <a:cs typeface="Times" pitchFamily="18" charset="0"/>
              </a:rPr>
              <a:t> ~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8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-10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10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s,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для ФМР резонанса 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r>
              <a:rPr lang="de-DE" altLang="ru-RU" dirty="0" smtClean="0">
                <a:latin typeface="Times" pitchFamily="18" charset="0"/>
                <a:cs typeface="Times" pitchFamily="18" charset="0"/>
              </a:rPr>
              <a:t> ~ </a:t>
            </a:r>
            <a:r>
              <a:rPr lang="ru-RU" altLang="ru-RU" dirty="0" smtClean="0">
                <a:latin typeface="Times" pitchFamily="18" charset="0"/>
                <a:cs typeface="Times" pitchFamily="18" charset="0"/>
              </a:rPr>
              <a:t>1</a:t>
            </a:r>
            <a:r>
              <a:rPr lang="en-US" altLang="ru-RU" dirty="0" smtClean="0">
                <a:latin typeface="Times" pitchFamily="18" charset="0"/>
                <a:cs typeface="Times" pitchFamily="18" charset="0"/>
              </a:rPr>
              <a:t>/</a:t>
            </a:r>
            <a:r>
              <a:rPr lang="en-US" altLang="ru-RU" i="1" dirty="0" smtClean="0">
                <a:latin typeface="Times" pitchFamily="18" charset="0"/>
                <a:cs typeface="Times" pitchFamily="18" charset="0"/>
              </a:rPr>
              <a:t>f</a:t>
            </a:r>
            <a:r>
              <a:rPr lang="en-US" altLang="ru-RU" dirty="0" smtClean="0">
                <a:latin typeface="Times" pitchFamily="18" charset="0"/>
                <a:cs typeface="Times" pitchFamily="18" charset="0"/>
              </a:rPr>
              <a:t> ~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-10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-10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11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s.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95849"/>
            <a:ext cx="3893798" cy="187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3933056"/>
            <a:ext cx="152945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1"/>
          <p:cNvSpPr>
            <a:spLocks noChangeShapeType="1"/>
          </p:cNvSpPr>
          <p:nvPr/>
        </p:nvSpPr>
        <p:spPr bwMode="auto">
          <a:xfrm flipH="1" flipV="1">
            <a:off x="3096344" y="4149080"/>
            <a:ext cx="0" cy="57606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43" name="Rectangle 6"/>
          <p:cNvSpPr>
            <a:spLocks noChangeArrowheads="1"/>
          </p:cNvSpPr>
          <p:nvPr/>
        </p:nvSpPr>
        <p:spPr bwMode="auto">
          <a:xfrm>
            <a:off x="3168352" y="4365104"/>
            <a:ext cx="5040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altLang="ru-RU" sz="22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ru-RU" sz="22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ru-RU" altLang="ru-RU" sz="2200" dirty="0">
              <a:sym typeface="Symbol" pitchFamily="18" charset="2"/>
            </a:endParaRPr>
          </a:p>
        </p:txBody>
      </p:sp>
      <p:sp>
        <p:nvSpPr>
          <p:cNvPr id="4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D710C834-1D12-4AF0-886C-32D11C1D763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512" y="836713"/>
            <a:ext cx="864076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zh-CN" sz="1600" kern="0" dirty="0" smtClean="0">
                <a:latin typeface="Times New Roman" pitchFamily="18" charset="0"/>
              </a:rPr>
              <a:t>Магнитная энергия </a:t>
            </a:r>
            <a:r>
              <a:rPr lang="ru-RU" altLang="zh-CN" sz="1600" kern="0" dirty="0">
                <a:latin typeface="Times New Roman" pitchFamily="18" charset="0"/>
              </a:rPr>
              <a:t>частицы, связанная </a:t>
            </a:r>
            <a:r>
              <a:rPr lang="ru-RU" altLang="zh-CN" sz="1600" b="1" kern="0" dirty="0">
                <a:latin typeface="Times New Roman" pitchFamily="18" charset="0"/>
              </a:rPr>
              <a:t>с объёмной </a:t>
            </a:r>
            <a:r>
              <a:rPr lang="ru-RU" altLang="zh-CN" sz="1600" b="1" kern="0" dirty="0" smtClean="0">
                <a:latin typeface="Times New Roman" pitchFamily="18" charset="0"/>
              </a:rPr>
              <a:t>анизотропией</a:t>
            </a:r>
            <a:endParaRPr lang="ru-RU" altLang="zh-CN" sz="1600" b="1" kern="0" dirty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zh-CN" sz="1600" b="1" i="1" kern="0" dirty="0" smtClean="0">
                <a:latin typeface="Times New Roman" pitchFamily="18" charset="0"/>
                <a:ea typeface="宋体" charset="-122"/>
              </a:rPr>
              <a:t>(</a:t>
            </a:r>
            <a:r>
              <a:rPr lang="en-US" altLang="zh-CN" sz="1600" b="1" i="1" kern="0" dirty="0" smtClean="0">
                <a:latin typeface="Times New Roman" pitchFamily="18" charset="0"/>
                <a:ea typeface="宋体" charset="-122"/>
              </a:rPr>
              <a:t>e</a:t>
            </a:r>
            <a:r>
              <a:rPr lang="en-US" altLang="zh-CN" sz="1600" kern="0" dirty="0" smtClean="0">
                <a:latin typeface="Times New Roman" pitchFamily="18" charset="0"/>
                <a:ea typeface="宋体" charset="-122"/>
              </a:rPr>
              <a:t> </a:t>
            </a:r>
            <a:r>
              <a:rPr lang="ru-RU" altLang="zh-CN" sz="1600" kern="0" dirty="0" smtClean="0">
                <a:latin typeface="Times New Roman" pitchFamily="18" charset="0"/>
              </a:rPr>
              <a:t> </a:t>
            </a:r>
            <a:r>
              <a:rPr lang="ru-RU" altLang="zh-CN" sz="1600" kern="0" dirty="0">
                <a:latin typeface="Times New Roman" pitchFamily="18" charset="0"/>
              </a:rPr>
              <a:t>и  </a:t>
            </a:r>
            <a:r>
              <a:rPr lang="en-US" altLang="zh-CN" sz="1600" b="1" i="1" kern="0" dirty="0">
                <a:latin typeface="Times New Roman" pitchFamily="18" charset="0"/>
                <a:ea typeface="宋体" charset="-122"/>
              </a:rPr>
              <a:t>n</a:t>
            </a:r>
            <a:r>
              <a:rPr lang="ru-RU" altLang="zh-CN" sz="1600" kern="0" dirty="0">
                <a:latin typeface="Times New Roman" pitchFamily="18" charset="0"/>
              </a:rPr>
              <a:t> </a:t>
            </a:r>
            <a:r>
              <a:rPr lang="ru-RU" altLang="zh-CN" sz="1600" kern="0" dirty="0" smtClean="0">
                <a:latin typeface="Times New Roman" pitchFamily="18" charset="0"/>
              </a:rPr>
              <a:t>- </a:t>
            </a:r>
            <a:r>
              <a:rPr lang="ru-RU" altLang="zh-CN" sz="1600" kern="0" dirty="0">
                <a:latin typeface="Times New Roman" pitchFamily="18" charset="0"/>
              </a:rPr>
              <a:t>единичные векторы магнитного момента </a:t>
            </a:r>
            <a:r>
              <a:rPr lang="ru-RU" altLang="zh-CN" sz="1600" kern="0" dirty="0" smtClean="0">
                <a:latin typeface="Times New Roman" pitchFamily="18" charset="0"/>
              </a:rPr>
              <a:t>частицы и ОЛН). </a:t>
            </a:r>
            <a:endParaRPr lang="en-US" altLang="zh-CN" sz="1600" kern="0" dirty="0">
              <a:latin typeface="Times New Roman" pitchFamily="18" charset="0"/>
              <a:ea typeface="宋体" charset="-122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zh-CN" sz="1600" b="1" kern="0" dirty="0" smtClean="0">
                <a:latin typeface="Times New Roman" pitchFamily="18" charset="0"/>
              </a:rPr>
              <a:t>Поверхностная анизотропия, </a:t>
            </a:r>
            <a:r>
              <a:rPr lang="ru-RU" altLang="zh-CN" sz="1600" kern="0" dirty="0" smtClean="0">
                <a:latin typeface="Times New Roman" pitchFamily="18" charset="0"/>
              </a:rPr>
              <a:t>Из-за большой доли спинов, находящихся в неполном окружении [</a:t>
            </a:r>
            <a:r>
              <a:rPr lang="en-US" altLang="zh-CN" sz="1600" kern="0" dirty="0">
                <a:latin typeface="Times New Roman" pitchFamily="18" charset="0"/>
                <a:ea typeface="宋体" charset="-122"/>
              </a:rPr>
              <a:t>A. </a:t>
            </a:r>
            <a:r>
              <a:rPr lang="en-US" altLang="zh-CN" sz="1600" kern="0" dirty="0" err="1">
                <a:latin typeface="Times New Roman" pitchFamily="18" charset="0"/>
                <a:ea typeface="宋体" charset="-122"/>
              </a:rPr>
              <a:t>Aharoni</a:t>
            </a:r>
            <a:r>
              <a:rPr lang="en-US" altLang="zh-CN" sz="1600" kern="0" dirty="0">
                <a:latin typeface="Times New Roman" pitchFamily="18" charset="0"/>
                <a:ea typeface="宋体" charset="-122"/>
              </a:rPr>
              <a:t>, J Appl. Phys. </a:t>
            </a:r>
            <a:r>
              <a:rPr lang="en-US" altLang="zh-CN" sz="1600" b="1" kern="0" dirty="0">
                <a:latin typeface="Times New Roman" pitchFamily="18" charset="0"/>
                <a:ea typeface="宋体" charset="-122"/>
              </a:rPr>
              <a:t>61</a:t>
            </a:r>
            <a:r>
              <a:rPr lang="en-US" altLang="zh-CN" sz="1600" kern="0" dirty="0">
                <a:latin typeface="Times New Roman" pitchFamily="18" charset="0"/>
                <a:ea typeface="宋体" charset="-122"/>
              </a:rPr>
              <a:t>, 3302 (1987)</a:t>
            </a:r>
            <a:r>
              <a:rPr lang="ru-RU" altLang="zh-CN" sz="1600" kern="0" dirty="0">
                <a:latin typeface="Times New Roman" pitchFamily="18" charset="0"/>
              </a:rPr>
              <a:t>]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ru-RU" altLang="zh-CN" sz="1600" kern="0" dirty="0" smtClean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zh-CN" sz="1600" kern="0" dirty="0">
                <a:latin typeface="Times New Roman" pitchFamily="18" charset="0"/>
              </a:rPr>
              <a:t>	</a:t>
            </a:r>
            <a:r>
              <a:rPr lang="en-US" altLang="zh-CN" sz="1600" kern="0" dirty="0">
                <a:latin typeface="Times New Roman" pitchFamily="18" charset="0"/>
                <a:ea typeface="宋体" charset="-122"/>
              </a:rPr>
              <a:t>S -</a:t>
            </a:r>
            <a:r>
              <a:rPr lang="ru-RU" altLang="zh-CN" sz="1600" kern="0" dirty="0">
                <a:latin typeface="Times New Roman" pitchFamily="18" charset="0"/>
              </a:rPr>
              <a:t> площадь поверхности частицы, </a:t>
            </a:r>
            <a:r>
              <a:rPr lang="en-US" altLang="zh-CN" sz="1600" kern="0" dirty="0">
                <a:latin typeface="Times New Roman" pitchFamily="18" charset="0"/>
                <a:ea typeface="宋体" charset="-122"/>
              </a:rPr>
              <a:t>K</a:t>
            </a:r>
            <a:r>
              <a:rPr lang="en-US" altLang="zh-CN" sz="1600" kern="0" baseline="-25000" dirty="0">
                <a:latin typeface="Times New Roman" pitchFamily="18" charset="0"/>
                <a:ea typeface="宋体" charset="-122"/>
              </a:rPr>
              <a:t>S</a:t>
            </a:r>
            <a:r>
              <a:rPr lang="ru-RU" altLang="zh-CN" sz="1600" kern="0" dirty="0">
                <a:latin typeface="Times New Roman" pitchFamily="18" charset="0"/>
                <a:ea typeface="宋体" charset="-122"/>
              </a:rPr>
              <a:t> </a:t>
            </a:r>
            <a:r>
              <a:rPr lang="ru-RU" altLang="zh-CN" sz="1600" kern="0" dirty="0">
                <a:latin typeface="Times New Roman" pitchFamily="18" charset="0"/>
              </a:rPr>
              <a:t>- константа поверхностной магнитной анизотропии.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zh-CN" sz="1600" b="1" kern="0" dirty="0" smtClean="0">
                <a:latin typeface="Times New Roman" pitchFamily="18" charset="0"/>
              </a:rPr>
              <a:t>Эффективная константа </a:t>
            </a:r>
            <a:r>
              <a:rPr lang="ru-RU" altLang="zh-CN" sz="1600" b="1" kern="0" dirty="0">
                <a:latin typeface="Times New Roman" pitchFamily="18" charset="0"/>
              </a:rPr>
              <a:t>анизотропии </a:t>
            </a:r>
            <a:r>
              <a:rPr lang="en-US" altLang="zh-CN" sz="1600" b="1" kern="0" dirty="0" err="1" smtClean="0">
                <a:latin typeface="Times New Roman" pitchFamily="18" charset="0"/>
                <a:ea typeface="宋体" charset="-122"/>
              </a:rPr>
              <a:t>K</a:t>
            </a:r>
            <a:r>
              <a:rPr lang="en-US" altLang="zh-CN" sz="1600" b="1" kern="0" baseline="-25000" dirty="0" err="1" smtClean="0">
                <a:latin typeface="Times New Roman" pitchFamily="18" charset="0"/>
                <a:ea typeface="宋体" charset="-122"/>
              </a:rPr>
              <a:t>eff</a:t>
            </a:r>
            <a:r>
              <a:rPr lang="en-US" altLang="zh-CN" sz="1600" b="1" kern="0" dirty="0" smtClean="0">
                <a:latin typeface="Times New Roman" pitchFamily="18" charset="0"/>
                <a:ea typeface="宋体" charset="-122"/>
              </a:rPr>
              <a:t>,</a:t>
            </a:r>
            <a:r>
              <a:rPr lang="en-US" altLang="zh-CN" sz="1600" kern="0" dirty="0" smtClean="0">
                <a:latin typeface="Times New Roman" pitchFamily="18" charset="0"/>
                <a:ea typeface="宋体" charset="-122"/>
              </a:rPr>
              <a:t> </a:t>
            </a:r>
            <a:endParaRPr lang="en-US" altLang="zh-CN" sz="1600" kern="0" dirty="0">
              <a:latin typeface="Times New Roman" pitchFamily="18" charset="0"/>
              <a:ea typeface="宋体" charset="-122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143000"/>
          </a:xfrm>
        </p:spPr>
        <p:txBody>
          <a:bodyPr>
            <a:normAutofit/>
          </a:bodyPr>
          <a:lstStyle/>
          <a:p>
            <a:r>
              <a:rPr lang="ru-RU" altLang="ru-RU" sz="19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Поверхностный эффект – рост магнитной анизотропии при уменьшении размера частиц, связанный с вкладом поверхностной магнитной анизотропии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836712"/>
            <a:ext cx="237648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484784"/>
            <a:ext cx="20891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132856"/>
            <a:ext cx="36004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708920"/>
            <a:ext cx="28082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5949280"/>
            <a:ext cx="2376264" cy="64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212976"/>
            <a:ext cx="371544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6914" y="3284984"/>
            <a:ext cx="3877504" cy="283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6165304"/>
            <a:ext cx="4100835" cy="529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932040" y="2780928"/>
            <a:ext cx="3305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altLang="ru-RU" sz="2400" b="1" i="1" dirty="0">
                <a:latin typeface="Times New Roman" pitchFamily="18" charset="0"/>
              </a:rPr>
              <a:t>T</a:t>
            </a:r>
            <a:r>
              <a:rPr lang="de-DE" altLang="ru-RU" sz="2400" baseline="-25000" dirty="0">
                <a:latin typeface="Times New Roman" pitchFamily="18" charset="0"/>
              </a:rPr>
              <a:t>B</a:t>
            </a:r>
            <a:r>
              <a:rPr lang="de-DE" altLang="ru-RU" sz="2400" dirty="0">
                <a:latin typeface="Times New Roman" pitchFamily="18" charset="0"/>
              </a:rPr>
              <a:t> = </a:t>
            </a:r>
            <a:r>
              <a:rPr lang="de-DE" altLang="ru-RU" sz="2400" b="1" i="1" dirty="0">
                <a:latin typeface="Times New Roman" pitchFamily="18" charset="0"/>
              </a:rPr>
              <a:t>K</a:t>
            </a:r>
            <a:r>
              <a:rPr lang="en-US" altLang="ru-RU" sz="2400" i="1" baseline="-25000" dirty="0" err="1">
                <a:latin typeface="Times New Roman" pitchFamily="18" charset="0"/>
              </a:rPr>
              <a:t>eff</a:t>
            </a:r>
            <a:r>
              <a:rPr lang="de-DE" altLang="ru-RU" sz="2400" dirty="0">
                <a:latin typeface="Times New Roman" pitchFamily="18" charset="0"/>
              </a:rPr>
              <a:t> </a:t>
            </a:r>
            <a:r>
              <a:rPr lang="de-DE" altLang="ru-RU" sz="2400" b="1" i="1" dirty="0">
                <a:latin typeface="Times New Roman" pitchFamily="18" charset="0"/>
              </a:rPr>
              <a:t>V</a:t>
            </a:r>
            <a:r>
              <a:rPr lang="de-DE" altLang="ru-RU" sz="2400" dirty="0">
                <a:latin typeface="Times New Roman" pitchFamily="18" charset="0"/>
              </a:rPr>
              <a:t> / </a:t>
            </a:r>
            <a:r>
              <a:rPr lang="de-DE" altLang="ru-RU" sz="2400" dirty="0" err="1">
                <a:latin typeface="Times New Roman" pitchFamily="18" charset="0"/>
              </a:rPr>
              <a:t>ln</a:t>
            </a:r>
            <a:r>
              <a:rPr lang="de-DE" altLang="ru-RU" sz="2400" dirty="0">
                <a:latin typeface="Times New Roman" pitchFamily="18" charset="0"/>
              </a:rPr>
              <a:t>(</a:t>
            </a:r>
            <a:r>
              <a:rPr lang="ru-RU" altLang="ru-RU" sz="2400" dirty="0">
                <a:latin typeface="Times New Roman" pitchFamily="18" charset="0"/>
                <a:sym typeface="Symbol" pitchFamily="18" charset="2"/>
              </a:rPr>
              <a:t></a:t>
            </a:r>
            <a:r>
              <a:rPr lang="de-DE" altLang="ru-RU" sz="2400" dirty="0">
                <a:latin typeface="Times New Roman" pitchFamily="18" charset="0"/>
              </a:rPr>
              <a:t>/</a:t>
            </a:r>
            <a:r>
              <a:rPr lang="ru-RU" altLang="ru-RU" sz="2400" dirty="0">
                <a:latin typeface="Times New Roman" pitchFamily="18" charset="0"/>
                <a:sym typeface="Symbol" pitchFamily="18" charset="2"/>
              </a:rPr>
              <a:t></a:t>
            </a:r>
            <a:r>
              <a:rPr lang="de-DE" altLang="ru-RU" sz="2400" baseline="-25000" dirty="0">
                <a:latin typeface="Times New Roman" pitchFamily="18" charset="0"/>
              </a:rPr>
              <a:t>0</a:t>
            </a:r>
            <a:r>
              <a:rPr lang="de-DE" altLang="ru-RU" sz="2400" dirty="0">
                <a:latin typeface="Times New Roman" pitchFamily="18" charset="0"/>
                <a:sym typeface="Symbol" pitchFamily="18" charset="2"/>
              </a:rPr>
              <a:t>)</a:t>
            </a:r>
            <a:r>
              <a:rPr lang="de-DE" altLang="ru-RU" sz="2400" b="1" i="1" dirty="0">
                <a:latin typeface="Times New Roman" pitchFamily="18" charset="0"/>
                <a:sym typeface="Symbol" pitchFamily="18" charset="2"/>
              </a:rPr>
              <a:t>k</a:t>
            </a:r>
            <a:r>
              <a:rPr lang="ru-RU" altLang="ru-RU" sz="2000" i="1" dirty="0">
                <a:sym typeface="Symbol" pitchFamily="18" charset="2"/>
              </a:rPr>
              <a:t>        </a:t>
            </a:r>
            <a:endParaRPr lang="ru-RU" altLang="ru-RU" sz="20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Ещё один поверхностный эффект – магнитное состояние спинов атомов на поверхности частицы и роль поверхностных спинов на магнитное поведение частицы и ансамбля частиц)</a:t>
            </a:r>
            <a:endParaRPr lang="ru-RU" sz="2200" b="1" dirty="0">
              <a:solidFill>
                <a:srgbClr val="0E18E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51022" y="1334021"/>
            <a:ext cx="4104953" cy="654819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dirty="0" err="1" smtClean="0">
                <a:latin typeface="Times New Roman" pitchFamily="18" charset="0"/>
              </a:rPr>
              <a:t>ф</a:t>
            </a:r>
            <a:r>
              <a:rPr kumimoji="0" lang="ru-RU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ерр</a:t>
            </a:r>
            <a:r>
              <a:rPr kumimoji="0" lang="ru-RU" altLang="ru-RU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</a:t>
            </a:r>
            <a:r>
              <a:rPr kumimoji="0" lang="ru-RU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магнитная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частица</a:t>
            </a:r>
            <a:endParaRPr kumimoji="0" lang="en-US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noProof="0" dirty="0" err="1" smtClean="0">
                <a:latin typeface="Times New Roman" pitchFamily="18" charset="0"/>
              </a:rPr>
              <a:t>M</a:t>
            </a:r>
            <a:r>
              <a:rPr lang="en-US" altLang="ru-RU" sz="2400" baseline="-25000" noProof="0" dirty="0" err="1" smtClean="0">
                <a:latin typeface="Times New Roman" pitchFamily="18" charset="0"/>
              </a:rPr>
              <a:t>S_bulk</a:t>
            </a:r>
            <a:r>
              <a:rPr lang="en-US" altLang="ru-RU" sz="2400" noProof="0" dirty="0" smtClean="0">
                <a:latin typeface="Times New Roman" pitchFamily="18" charset="0"/>
              </a:rPr>
              <a:t> </a:t>
            </a:r>
            <a:r>
              <a:rPr lang="ru-RU" altLang="ru-RU" sz="2400" noProof="0" dirty="0" smtClean="0">
                <a:latin typeface="Times New Roman" pitchFamily="18" charset="0"/>
              </a:rPr>
              <a:t>- намагниченность насыщения объёмного материала</a:t>
            </a:r>
            <a:endParaRPr lang="en-US" altLang="ru-RU" sz="2400" noProof="0" dirty="0" smtClean="0">
              <a:latin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048" y="2090557"/>
            <a:ext cx="187166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67544" y="3889740"/>
            <a:ext cx="1728192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>
                <a:latin typeface="Times" pitchFamily="18" charset="0"/>
                <a:cs typeface="Times" pitchFamily="18" charset="0"/>
              </a:rPr>
              <a:t>в «идеале</a:t>
            </a:r>
            <a:r>
              <a:rPr lang="ru-RU" altLang="ru-RU" dirty="0" smtClean="0">
                <a:latin typeface="Times" pitchFamily="18" charset="0"/>
                <a:cs typeface="Times" pitchFamily="18" charset="0"/>
              </a:rPr>
              <a:t>»</a:t>
            </a:r>
            <a:endParaRPr lang="en-US" altLang="ru-RU" dirty="0" smtClean="0">
              <a:latin typeface="Times" pitchFamily="18" charset="0"/>
              <a:cs typeface="Times" pitchFamily="18" charset="0"/>
            </a:endParaRPr>
          </a:p>
          <a:p>
            <a:pPr lvl="0"/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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P</a:t>
            </a:r>
            <a:r>
              <a:rPr lang="en-US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 = </a:t>
            </a:r>
            <a:r>
              <a:rPr lang="en-US" altLang="ru-RU" dirty="0" smtClean="0">
                <a:latin typeface="Times New Roman" pitchFamily="18" charset="0"/>
                <a:sym typeface="Symbol" pitchFamily="18" charset="2"/>
              </a:rPr>
              <a:t>M</a:t>
            </a:r>
            <a:r>
              <a:rPr lang="en-US" altLang="ru-RU" baseline="-25000" dirty="0" smtClean="0">
                <a:latin typeface="Times New Roman" pitchFamily="18" charset="0"/>
                <a:sym typeface="Symbol" pitchFamily="18" charset="2"/>
              </a:rPr>
              <a:t>S</a:t>
            </a:r>
            <a:r>
              <a:rPr lang="ru-RU" altLang="ru-RU" baseline="-25000" dirty="0" smtClean="0">
                <a:latin typeface="Times New Roman" pitchFamily="18" charset="0"/>
                <a:sym typeface="Symbol" pitchFamily="18" charset="2"/>
              </a:rPr>
              <a:t>_</a:t>
            </a:r>
            <a:r>
              <a:rPr lang="en-US" altLang="ru-RU" baseline="-25000" dirty="0" err="1" smtClean="0">
                <a:latin typeface="Times New Roman" pitchFamily="18" charset="0"/>
                <a:sym typeface="Symbol" pitchFamily="18" charset="2"/>
              </a:rPr>
              <a:t>bulk</a:t>
            </a:r>
            <a:r>
              <a:rPr lang="en-US" altLang="ru-RU" sz="1600" dirty="0" err="1" smtClean="0">
                <a:solidFill>
                  <a:srgbClr val="FF0000"/>
                </a:solidFill>
                <a:latin typeface="Times"/>
                <a:cs typeface="Times"/>
                <a:sym typeface="Symbol" pitchFamily="18" charset="2"/>
              </a:rPr>
              <a:t>·</a:t>
            </a:r>
            <a:r>
              <a:rPr lang="en-US" altLang="ru-RU" dirty="0" err="1" smtClean="0">
                <a:latin typeface="Times New Roman" pitchFamily="18" charset="0"/>
                <a:sym typeface="Symbol" pitchFamily="18" charset="2"/>
              </a:rPr>
              <a:t>V</a:t>
            </a:r>
            <a:r>
              <a:rPr lang="en-US" altLang="ru-RU" sz="1600" baseline="-25000" dirty="0" smtClean="0">
                <a:latin typeface="Times New Roman" pitchFamily="18" charset="0"/>
                <a:sym typeface="Symbol" pitchFamily="18" charset="2"/>
              </a:rPr>
              <a:t> </a:t>
            </a:r>
            <a:endParaRPr lang="ru-RU" altLang="ru-RU" baseline="-25000" dirty="0" smtClean="0">
              <a:latin typeface="Times" pitchFamily="18" charset="0"/>
              <a:cs typeface="Times" pitchFamily="18" charset="0"/>
              <a:sym typeface="Symbol" pitchFamily="18" charset="2"/>
            </a:endParaRPr>
          </a:p>
          <a:p>
            <a:r>
              <a:rPr lang="en-US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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P</a:t>
            </a:r>
            <a:r>
              <a:rPr lang="en-US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 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– магнитный момент частицы</a:t>
            </a:r>
          </a:p>
          <a:p>
            <a:pPr lvl="0"/>
            <a:endParaRPr lang="ru-RU" altLang="ru-RU" sz="1200" dirty="0" smtClean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2393068" y="4581128"/>
            <a:ext cx="20349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в реальности –</a:t>
            </a:r>
          </a:p>
          <a:p>
            <a:pPr eaLnBrk="1" hangingPunct="1"/>
            <a:r>
              <a:rPr lang="ru-RU" altLang="ru-RU" dirty="0" err="1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разупорядоченный</a:t>
            </a:r>
            <a:endParaRPr lang="ru-RU" altLang="ru-RU" dirty="0">
              <a:solidFill>
                <a:srgbClr val="FF33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altLang="ru-RU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внешний </a:t>
            </a:r>
            <a:r>
              <a:rPr lang="ru-RU" altLang="ru-RU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слой</a:t>
            </a:r>
            <a:r>
              <a:rPr lang="en-US" altLang="ru-RU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altLang="ru-RU" dirty="0" smtClean="0"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altLang="ru-RU" baseline="-25000" dirty="0" smtClean="0">
                <a:latin typeface="Times New Roman" pitchFamily="18" charset="0"/>
                <a:sym typeface="Symbol" pitchFamily="18" charset="2"/>
              </a:rPr>
              <a:t>P</a:t>
            </a:r>
            <a:r>
              <a:rPr lang="en-US" altLang="ru-RU" dirty="0" smtClean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altLang="ru-RU" dirty="0" smtClean="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</a:t>
            </a:r>
            <a:r>
              <a:rPr lang="en-US" altLang="ru-RU" dirty="0" smtClean="0">
                <a:latin typeface="Times New Roman" pitchFamily="18" charset="0"/>
                <a:sym typeface="Symbol" pitchFamily="18" charset="2"/>
              </a:rPr>
              <a:t> M</a:t>
            </a:r>
            <a:r>
              <a:rPr lang="en-US" altLang="ru-RU" baseline="-25000" dirty="0" smtClean="0">
                <a:latin typeface="Times New Roman" pitchFamily="18" charset="0"/>
                <a:sym typeface="Symbol" pitchFamily="18" charset="2"/>
              </a:rPr>
              <a:t>S</a:t>
            </a:r>
            <a:r>
              <a:rPr lang="ru-RU" altLang="ru-RU" baseline="-25000" dirty="0" smtClean="0">
                <a:latin typeface="Times New Roman" pitchFamily="18" charset="0"/>
                <a:sym typeface="Symbol" pitchFamily="18" charset="2"/>
              </a:rPr>
              <a:t>_</a:t>
            </a:r>
            <a:r>
              <a:rPr lang="en-US" altLang="ru-RU" baseline="-25000" dirty="0" err="1" smtClean="0">
                <a:latin typeface="Times New Roman" pitchFamily="18" charset="0"/>
                <a:sym typeface="Symbol" pitchFamily="18" charset="2"/>
              </a:rPr>
              <a:t>bulk</a:t>
            </a:r>
            <a:r>
              <a:rPr lang="en-US" altLang="ru-RU" sz="1600" dirty="0" err="1" smtClean="0">
                <a:solidFill>
                  <a:srgbClr val="FF0000"/>
                </a:solidFill>
                <a:latin typeface="Times"/>
                <a:cs typeface="Times"/>
                <a:sym typeface="Symbol" pitchFamily="18" charset="2"/>
              </a:rPr>
              <a:t>·</a:t>
            </a:r>
            <a:r>
              <a:rPr lang="en-US" altLang="ru-RU" dirty="0" err="1" smtClean="0">
                <a:latin typeface="Times New Roman" pitchFamily="18" charset="0"/>
                <a:sym typeface="Symbol" pitchFamily="18" charset="2"/>
              </a:rPr>
              <a:t>V</a:t>
            </a:r>
            <a:r>
              <a:rPr lang="en-US" altLang="ru-RU" sz="1600" baseline="-25000" dirty="0" smtClean="0">
                <a:latin typeface="Times New Roman" pitchFamily="18" charset="0"/>
                <a:sym typeface="Symbol" pitchFamily="18" charset="2"/>
              </a:rPr>
              <a:t> </a:t>
            </a:r>
            <a:endParaRPr lang="ru-RU" altLang="ru-RU" sz="1200" dirty="0" smtClean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2649472" y="2060848"/>
            <a:ext cx="1655763" cy="165576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10" y="2349773"/>
            <a:ext cx="1152525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00000">
            <a:off x="4089335" y="2349773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0000">
            <a:off x="2963798" y="3475310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60000">
            <a:off x="3251135" y="3546747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80000">
            <a:off x="4116323" y="3257822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00000">
            <a:off x="3971860" y="3475310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0000">
            <a:off x="3611498" y="3475310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0000">
            <a:off x="4043298" y="2970485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00000">
            <a:off x="4116323" y="2683147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20000">
            <a:off x="3513072" y="2133873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00000">
            <a:off x="4089335" y="2349773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0000">
            <a:off x="2819335" y="3257822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60000">
            <a:off x="2747898" y="2970485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80000">
            <a:off x="2747898" y="2683147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600000">
            <a:off x="2747898" y="2106885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0000">
            <a:off x="3900423" y="2106885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0000">
            <a:off x="2963798" y="2106885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00000">
            <a:off x="2747898" y="2322785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20000">
            <a:off x="3297172" y="2133873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Line 26"/>
          <p:cNvSpPr>
            <a:spLocks noChangeShapeType="1"/>
          </p:cNvSpPr>
          <p:nvPr/>
        </p:nvSpPr>
        <p:spPr bwMode="auto">
          <a:xfrm>
            <a:off x="2647885" y="4365898"/>
            <a:ext cx="1655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5" name="Line 27"/>
          <p:cNvSpPr>
            <a:spLocks noChangeShapeType="1"/>
          </p:cNvSpPr>
          <p:nvPr/>
        </p:nvSpPr>
        <p:spPr bwMode="auto">
          <a:xfrm>
            <a:off x="2936810" y="3934098"/>
            <a:ext cx="1152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" name="Text Box 28"/>
          <p:cNvSpPr txBox="1">
            <a:spLocks noChangeArrowheads="1"/>
          </p:cNvSpPr>
          <p:nvPr/>
        </p:nvSpPr>
        <p:spPr bwMode="auto">
          <a:xfrm>
            <a:off x="3152710" y="3934098"/>
            <a:ext cx="10021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dirty="0" smtClean="0"/>
              <a:t>d - 2</a:t>
            </a:r>
            <a:r>
              <a:rPr lang="en-US" altLang="ru-RU" dirty="0" smtClean="0">
                <a:latin typeface="Times"/>
                <a:cs typeface="Times"/>
              </a:rPr>
              <a:t>·</a:t>
            </a:r>
            <a:r>
              <a:rPr lang="en-US" altLang="ru-RU" dirty="0" smtClean="0"/>
              <a:t>d</a:t>
            </a:r>
            <a:r>
              <a:rPr lang="en-US" altLang="ru-RU" baseline="-25000" dirty="0" smtClean="0"/>
              <a:t>md</a:t>
            </a:r>
            <a:endParaRPr lang="ru-RU" altLang="ru-RU" baseline="-25000" dirty="0"/>
          </a:p>
        </p:txBody>
      </p:sp>
      <p:sp>
        <p:nvSpPr>
          <p:cNvPr id="87" name="Text Box 29"/>
          <p:cNvSpPr txBox="1">
            <a:spLocks noChangeArrowheads="1"/>
          </p:cNvSpPr>
          <p:nvPr/>
        </p:nvSpPr>
        <p:spPr bwMode="auto">
          <a:xfrm>
            <a:off x="3275856" y="4365104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dirty="0"/>
              <a:t>d</a:t>
            </a:r>
            <a:endParaRPr lang="ru-RU" altLang="ru-RU" dirty="0"/>
          </a:p>
        </p:txBody>
      </p:sp>
      <p:sp>
        <p:nvSpPr>
          <p:cNvPr id="88" name="Line 30"/>
          <p:cNvSpPr>
            <a:spLocks noChangeShapeType="1"/>
          </p:cNvSpPr>
          <p:nvPr/>
        </p:nvSpPr>
        <p:spPr bwMode="auto">
          <a:xfrm>
            <a:off x="2627784" y="4005064"/>
            <a:ext cx="288032" cy="8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9" name="Text Box 31"/>
          <p:cNvSpPr txBox="1">
            <a:spLocks noChangeArrowheads="1"/>
          </p:cNvSpPr>
          <p:nvPr/>
        </p:nvSpPr>
        <p:spPr bwMode="auto">
          <a:xfrm>
            <a:off x="2339752" y="3933056"/>
            <a:ext cx="5100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dirty="0" err="1" smtClean="0"/>
              <a:t>d</a:t>
            </a:r>
            <a:r>
              <a:rPr lang="en-US" altLang="ru-RU" baseline="-25000" dirty="0" err="1" smtClean="0"/>
              <a:t>md</a:t>
            </a:r>
            <a:endParaRPr lang="ru-RU" altLang="ru-RU" baseline="-25000" dirty="0"/>
          </a:p>
        </p:txBody>
      </p:sp>
      <p:pic>
        <p:nvPicPr>
          <p:cNvPr id="9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00000">
            <a:off x="2747725" y="3547319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0000">
            <a:off x="4103917" y="2109254"/>
            <a:ext cx="133350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ext Box 25"/>
          <p:cNvSpPr txBox="1">
            <a:spLocks noChangeArrowheads="1"/>
          </p:cNvSpPr>
          <p:nvPr/>
        </p:nvSpPr>
        <p:spPr bwMode="auto">
          <a:xfrm>
            <a:off x="251520" y="5949280"/>
            <a:ext cx="8376267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1900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US" altLang="ru-RU" sz="1900" dirty="0">
                <a:latin typeface="Times New Roman" pitchFamily="18" charset="0"/>
                <a:cs typeface="Times New Roman" pitchFamily="18" charset="0"/>
              </a:rPr>
              <a:t>→ V*.  V*=</a:t>
            </a:r>
            <a:r>
              <a:rPr lang="en-US" altLang="ru-RU" sz="19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9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900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ru-RU" sz="1900" baseline="-25000" dirty="0" err="1" smtClean="0">
                <a:latin typeface="Times New Roman" pitchFamily="18" charset="0"/>
                <a:cs typeface="Times New Roman" pitchFamily="18" charset="0"/>
              </a:rPr>
              <a:t>md</a:t>
            </a:r>
            <a:r>
              <a:rPr lang="en-US" alt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900" dirty="0" err="1" smtClean="0">
                <a:latin typeface="Times New Roman" pitchFamily="18" charset="0"/>
                <a:cs typeface="Times New Roman" pitchFamily="18" charset="0"/>
              </a:rPr>
              <a:t>md</a:t>
            </a:r>
            <a:r>
              <a:rPr lang="en-US" alt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900" dirty="0">
                <a:latin typeface="Times New Roman" pitchFamily="18" charset="0"/>
                <a:cs typeface="Times New Roman" pitchFamily="18" charset="0"/>
              </a:rPr>
              <a:t>– “magnetically dead</a:t>
            </a:r>
            <a:r>
              <a:rPr lang="en-US" altLang="ru-RU" sz="1900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19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наномагнит</a:t>
            </a:r>
            <a:r>
              <a:rPr lang="ru-RU" alt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становится «хуже»</a:t>
            </a:r>
            <a:endParaRPr lang="en-US" altLang="ru-RU" sz="1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ru-RU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alt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 </a:t>
            </a:r>
            <a:r>
              <a:rPr lang="en-US" alt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</a:t>
            </a:r>
            <a:r>
              <a:rPr lang="en-US" altLang="ru-RU" sz="2400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Sbulk</a:t>
            </a:r>
            <a:r>
              <a:rPr lang="en-US" altLang="ru-RU" sz="2400" dirty="0" smtClean="0">
                <a:solidFill>
                  <a:srgbClr val="FF0000"/>
                </a:solidFill>
                <a:latin typeface="Times"/>
                <a:cs typeface="Times"/>
                <a:sym typeface="Symbol" pitchFamily="18" charset="2"/>
              </a:rPr>
              <a:t>·(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1-2</a:t>
            </a:r>
            <a:r>
              <a:rPr lang="en-US" altLang="ru-RU" sz="2400" dirty="0" smtClean="0">
                <a:solidFill>
                  <a:srgbClr val="FF0000"/>
                </a:solidFill>
                <a:latin typeface="Times"/>
                <a:cs typeface="Times"/>
                <a:sym typeface="Symbol" pitchFamily="18" charset="2"/>
              </a:rPr>
              <a:t>·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altLang="ru-RU" sz="2400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md</a:t>
            </a:r>
            <a:r>
              <a:rPr lang="en-US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/d)</a:t>
            </a:r>
            <a:r>
              <a:rPr lang="en-US" altLang="ru-RU" sz="2400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ru-RU" alt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- </a:t>
            </a:r>
            <a:r>
              <a:rPr lang="ru-RU" alt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«отрицательное влияние» поверхности </a:t>
            </a:r>
            <a:endParaRPr lang="en-US" altLang="ru-RU" sz="19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 Box 25"/>
          <p:cNvSpPr txBox="1">
            <a:spLocks noChangeArrowheads="1"/>
          </p:cNvSpPr>
          <p:nvPr/>
        </p:nvSpPr>
        <p:spPr bwMode="auto">
          <a:xfrm>
            <a:off x="5220072" y="1340768"/>
            <a:ext cx="3121047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9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пример </a:t>
            </a:r>
            <a:r>
              <a:rPr lang="ru-RU" altLang="ru-RU" sz="19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для магнетита </a:t>
            </a:r>
            <a:r>
              <a:rPr lang="en-US" altLang="ru-RU" sz="19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Fe</a:t>
            </a:r>
            <a:r>
              <a:rPr lang="en-US" altLang="ru-RU" sz="19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n-US" altLang="ru-RU" sz="19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en-US" altLang="ru-RU" sz="1900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</a:t>
            </a:r>
            <a:endParaRPr lang="ru-RU" altLang="ru-RU" sz="190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pic>
        <p:nvPicPr>
          <p:cNvPr id="45058" name="Picture 2" descr="D:\d disk\DIMA\FERRITIN\RELAX NEW NEW\for p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1700808"/>
            <a:ext cx="4417844" cy="3096344"/>
          </a:xfrm>
          <a:prstGeom prst="rect">
            <a:avLst/>
          </a:prstGeom>
          <a:noFill/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5229200"/>
            <a:ext cx="354236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941168"/>
            <a:ext cx="30289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fld id="{D710C834-1D12-4AF0-886C-32D11C1D763F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0" y="0"/>
            <a:ext cx="89644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Антиферромагнитные </a:t>
            </a:r>
            <a:r>
              <a:rPr lang="ru-RU" altLang="ru-RU" sz="2000" b="1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наночастицы</a:t>
            </a:r>
            <a:r>
              <a:rPr lang="ru-RU" alt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. Происхождение магнитного момента и появление значимых магнитных свойств у </a:t>
            </a:r>
            <a:r>
              <a:rPr lang="ru-RU" altLang="ru-RU" sz="2000" b="1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наноматериалов</a:t>
            </a:r>
            <a:r>
              <a:rPr lang="ru-RU" altLang="ru-RU" sz="20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, слабомагнитных в объёмном виде</a:t>
            </a:r>
            <a:endParaRPr lang="ru-RU" altLang="ru-RU" sz="2000" b="1" dirty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6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136650"/>
            <a:ext cx="2376487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32"/>
          <p:cNvGrpSpPr>
            <a:grpSpLocks/>
          </p:cNvGrpSpPr>
          <p:nvPr/>
        </p:nvGrpSpPr>
        <p:grpSpPr bwMode="auto">
          <a:xfrm>
            <a:off x="900113" y="1712913"/>
            <a:ext cx="1511300" cy="1368425"/>
            <a:chOff x="476" y="1888"/>
            <a:chExt cx="952" cy="862"/>
          </a:xfrm>
        </p:grpSpPr>
        <p:sp>
          <p:nvSpPr>
            <p:cNvPr id="8" name="Oval 34"/>
            <p:cNvSpPr>
              <a:spLocks noChangeArrowheads="1"/>
            </p:cNvSpPr>
            <p:nvPr/>
          </p:nvSpPr>
          <p:spPr bwMode="auto">
            <a:xfrm>
              <a:off x="884" y="1933"/>
              <a:ext cx="136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  <p:sp>
          <p:nvSpPr>
            <p:cNvPr id="9" name="Oval 37"/>
            <p:cNvSpPr>
              <a:spLocks noChangeArrowheads="1"/>
            </p:cNvSpPr>
            <p:nvPr/>
          </p:nvSpPr>
          <p:spPr bwMode="auto">
            <a:xfrm>
              <a:off x="1292" y="1933"/>
              <a:ext cx="136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  <p:sp>
          <p:nvSpPr>
            <p:cNvPr id="10" name="Oval 40"/>
            <p:cNvSpPr>
              <a:spLocks noChangeArrowheads="1"/>
            </p:cNvSpPr>
            <p:nvPr/>
          </p:nvSpPr>
          <p:spPr bwMode="auto">
            <a:xfrm>
              <a:off x="476" y="2478"/>
              <a:ext cx="136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  <p:sp>
          <p:nvSpPr>
            <p:cNvPr id="11" name="Oval 43"/>
            <p:cNvSpPr>
              <a:spLocks noChangeArrowheads="1"/>
            </p:cNvSpPr>
            <p:nvPr/>
          </p:nvSpPr>
          <p:spPr bwMode="auto">
            <a:xfrm>
              <a:off x="476" y="1888"/>
              <a:ext cx="136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  <p:sp>
          <p:nvSpPr>
            <p:cNvPr id="12" name="Oval 46"/>
            <p:cNvSpPr>
              <a:spLocks noChangeArrowheads="1"/>
            </p:cNvSpPr>
            <p:nvPr/>
          </p:nvSpPr>
          <p:spPr bwMode="auto">
            <a:xfrm>
              <a:off x="1292" y="2523"/>
              <a:ext cx="136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</p:grpSp>
      <p:pic>
        <p:nvPicPr>
          <p:cNvPr id="13" name="Picture 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114425"/>
            <a:ext cx="237648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59"/>
          <p:cNvGrpSpPr>
            <a:grpSpLocks/>
          </p:cNvGrpSpPr>
          <p:nvPr/>
        </p:nvGrpSpPr>
        <p:grpSpPr bwMode="auto">
          <a:xfrm>
            <a:off x="3924300" y="1330325"/>
            <a:ext cx="1511300" cy="1655763"/>
            <a:chOff x="2245" y="1525"/>
            <a:chExt cx="952" cy="1043"/>
          </a:xfrm>
        </p:grpSpPr>
        <p:sp>
          <p:nvSpPr>
            <p:cNvPr id="15" name="Oval 61"/>
            <p:cNvSpPr>
              <a:spLocks noChangeArrowheads="1"/>
            </p:cNvSpPr>
            <p:nvPr/>
          </p:nvSpPr>
          <p:spPr bwMode="auto">
            <a:xfrm>
              <a:off x="3061" y="2341"/>
              <a:ext cx="136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  <p:sp>
          <p:nvSpPr>
            <p:cNvPr id="16" name="Oval 64"/>
            <p:cNvSpPr>
              <a:spLocks noChangeArrowheads="1"/>
            </p:cNvSpPr>
            <p:nvPr/>
          </p:nvSpPr>
          <p:spPr bwMode="auto">
            <a:xfrm>
              <a:off x="2245" y="2341"/>
              <a:ext cx="136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  <p:sp>
          <p:nvSpPr>
            <p:cNvPr id="17" name="Oval 67"/>
            <p:cNvSpPr>
              <a:spLocks noChangeArrowheads="1"/>
            </p:cNvSpPr>
            <p:nvPr/>
          </p:nvSpPr>
          <p:spPr bwMode="auto">
            <a:xfrm>
              <a:off x="2835" y="1525"/>
              <a:ext cx="136" cy="2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</p:grpSp>
      <p:sp>
        <p:nvSpPr>
          <p:cNvPr id="18" name="Rectangle 69"/>
          <p:cNvSpPr>
            <a:spLocks noChangeArrowheads="1"/>
          </p:cNvSpPr>
          <p:nvPr/>
        </p:nvSpPr>
        <p:spPr bwMode="auto">
          <a:xfrm>
            <a:off x="467544" y="3717032"/>
            <a:ext cx="2552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1" hangingPunct="1"/>
            <a:r>
              <a:rPr lang="ru-RU" altLang="ru-RU" sz="2000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(1)</a:t>
            </a:r>
            <a:r>
              <a:rPr lang="ru-RU" altLang="ru-RU" sz="1600" b="0" dirty="0">
                <a:latin typeface="Times" pitchFamily="18" charset="0"/>
                <a:cs typeface="Times" pitchFamily="18" charset="0"/>
              </a:rPr>
              <a:t> Дефекты в объёме и на</a:t>
            </a:r>
          </a:p>
          <a:p>
            <a:pPr marL="342900" indent="-342900" algn="ctr" eaLnBrk="1" hangingPunct="1"/>
            <a:r>
              <a:rPr lang="ru-RU" altLang="ru-RU" sz="1600" b="0" dirty="0">
                <a:latin typeface="Times" pitchFamily="18" charset="0"/>
                <a:cs typeface="Times" pitchFamily="18" charset="0"/>
              </a:rPr>
              <a:t>поверхности</a:t>
            </a:r>
          </a:p>
        </p:txBody>
      </p:sp>
      <p:sp>
        <p:nvSpPr>
          <p:cNvPr id="19" name="Rectangle 71"/>
          <p:cNvSpPr>
            <a:spLocks noChangeArrowheads="1"/>
          </p:cNvSpPr>
          <p:nvPr/>
        </p:nvSpPr>
        <p:spPr bwMode="auto">
          <a:xfrm>
            <a:off x="2123728" y="5373216"/>
            <a:ext cx="7128792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[L. </a:t>
            </a:r>
            <a:r>
              <a:rPr lang="en-US" altLang="ru-RU" b="0" dirty="0" err="1">
                <a:latin typeface="Times" pitchFamily="18" charset="0"/>
                <a:cs typeface="Times" pitchFamily="18" charset="0"/>
                <a:sym typeface="Symbol" pitchFamily="18" charset="2"/>
              </a:rPr>
              <a:t>Néel</a:t>
            </a:r>
            <a:r>
              <a:rPr lang="ru-RU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, 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C.R. Acad. Sci. (Paris) </a:t>
            </a:r>
            <a:r>
              <a:rPr lang="en-US" altLang="ru-RU" b="1" dirty="0">
                <a:latin typeface="Times" pitchFamily="18" charset="0"/>
                <a:cs typeface="Times" pitchFamily="18" charset="0"/>
                <a:sym typeface="Symbol" pitchFamily="18" charset="2"/>
              </a:rPr>
              <a:t>252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, 4075; </a:t>
            </a:r>
            <a:r>
              <a:rPr lang="en-US" altLang="ru-RU" b="1" dirty="0">
                <a:latin typeface="Times" pitchFamily="18" charset="0"/>
                <a:cs typeface="Times" pitchFamily="18" charset="0"/>
                <a:sym typeface="Symbol" pitchFamily="18" charset="2"/>
              </a:rPr>
              <a:t>253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, 9</a:t>
            </a:r>
            <a:r>
              <a:rPr lang="ru-RU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 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(1961)</a:t>
            </a:r>
            <a:r>
              <a:rPr lang="ru-RU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,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 </a:t>
            </a:r>
            <a:r>
              <a:rPr lang="en-US" altLang="ru-RU" b="1" dirty="0">
                <a:latin typeface="Times" pitchFamily="18" charset="0"/>
                <a:cs typeface="Times" pitchFamily="18" charset="0"/>
                <a:sym typeface="Symbol" pitchFamily="18" charset="2"/>
              </a:rPr>
              <a:t>253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, 203 (1961)]</a:t>
            </a:r>
          </a:p>
        </p:txBody>
      </p:sp>
      <p:sp>
        <p:nvSpPr>
          <p:cNvPr id="20" name="Rectangle 72"/>
          <p:cNvSpPr>
            <a:spLocks noChangeArrowheads="1"/>
          </p:cNvSpPr>
          <p:nvPr/>
        </p:nvSpPr>
        <p:spPr bwMode="auto">
          <a:xfrm>
            <a:off x="3779912" y="3717032"/>
            <a:ext cx="168417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ru-RU" sz="2400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(2)</a:t>
            </a:r>
            <a:r>
              <a:rPr lang="en-US" altLang="ru-RU" sz="1600" b="0" dirty="0"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sz="1600" b="0" dirty="0">
                <a:latin typeface="Times" pitchFamily="18" charset="0"/>
                <a:cs typeface="Times" pitchFamily="18" charset="0"/>
              </a:rPr>
              <a:t>Дефекты на </a:t>
            </a:r>
          </a:p>
          <a:p>
            <a:pPr algn="ctr" eaLnBrk="1" hangingPunct="1"/>
            <a:r>
              <a:rPr lang="ru-RU" altLang="ru-RU" sz="1600" b="0" dirty="0">
                <a:latin typeface="Times" pitchFamily="18" charset="0"/>
                <a:cs typeface="Times" pitchFamily="18" charset="0"/>
              </a:rPr>
              <a:t>поверхности</a:t>
            </a:r>
          </a:p>
        </p:txBody>
      </p:sp>
      <p:pic>
        <p:nvPicPr>
          <p:cNvPr id="21" name="Picture 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8913" y="1106488"/>
            <a:ext cx="2376487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74"/>
          <p:cNvGrpSpPr>
            <a:grpSpLocks/>
          </p:cNvGrpSpPr>
          <p:nvPr/>
        </p:nvGrpSpPr>
        <p:grpSpPr bwMode="auto">
          <a:xfrm>
            <a:off x="6445250" y="1177925"/>
            <a:ext cx="2109788" cy="2016125"/>
            <a:chOff x="3910" y="1434"/>
            <a:chExt cx="1329" cy="1270"/>
          </a:xfrm>
        </p:grpSpPr>
        <p:sp>
          <p:nvSpPr>
            <p:cNvPr id="23" name="AutoShape 75"/>
            <p:cNvSpPr>
              <a:spLocks noChangeArrowheads="1"/>
            </p:cNvSpPr>
            <p:nvPr/>
          </p:nvSpPr>
          <p:spPr bwMode="auto">
            <a:xfrm flipV="1">
              <a:off x="3910" y="1434"/>
              <a:ext cx="770" cy="907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ru-RU" altLang="ru-RU">
                <a:latin typeface="Arial" charset="0"/>
              </a:endParaRPr>
            </a:p>
          </p:txBody>
        </p:sp>
        <p:sp>
          <p:nvSpPr>
            <p:cNvPr id="24" name="Line 76"/>
            <p:cNvSpPr>
              <a:spLocks noChangeShapeType="1"/>
            </p:cNvSpPr>
            <p:nvPr/>
          </p:nvSpPr>
          <p:spPr bwMode="auto">
            <a:xfrm flipH="1">
              <a:off x="3969" y="1434"/>
              <a:ext cx="907" cy="1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Line 77"/>
            <p:cNvSpPr>
              <a:spLocks noChangeShapeType="1"/>
            </p:cNvSpPr>
            <p:nvPr/>
          </p:nvSpPr>
          <p:spPr bwMode="auto">
            <a:xfrm flipH="1">
              <a:off x="4153" y="1480"/>
              <a:ext cx="907" cy="1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Line 78"/>
            <p:cNvSpPr>
              <a:spLocks noChangeShapeType="1"/>
            </p:cNvSpPr>
            <p:nvPr/>
          </p:nvSpPr>
          <p:spPr bwMode="auto">
            <a:xfrm flipH="1">
              <a:off x="4332" y="1524"/>
              <a:ext cx="907" cy="1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" name="Rectangle 79"/>
          <p:cNvSpPr>
            <a:spLocks noChangeArrowheads="1"/>
          </p:cNvSpPr>
          <p:nvPr/>
        </p:nvSpPr>
        <p:spPr bwMode="auto">
          <a:xfrm>
            <a:off x="5973763" y="3651250"/>
            <a:ext cx="274947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400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(3)</a:t>
            </a:r>
            <a:r>
              <a:rPr lang="en-US" altLang="ru-RU" sz="1600" b="0" dirty="0"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sz="1600" b="0" dirty="0">
                <a:latin typeface="Times" pitchFamily="18" charset="0"/>
                <a:cs typeface="Times" pitchFamily="18" charset="0"/>
              </a:rPr>
              <a:t>Нечётное количество</a:t>
            </a:r>
          </a:p>
          <a:p>
            <a:pPr eaLnBrk="1" hangingPunct="1"/>
            <a:r>
              <a:rPr lang="ru-RU" altLang="ru-RU" sz="1600" b="0" dirty="0">
                <a:latin typeface="Times" pitchFamily="18" charset="0"/>
                <a:cs typeface="Times" pitchFamily="18" charset="0"/>
              </a:rPr>
              <a:t>плоскостей с параллельными</a:t>
            </a:r>
          </a:p>
          <a:p>
            <a:pPr eaLnBrk="1" hangingPunct="1"/>
            <a:r>
              <a:rPr lang="ru-RU" altLang="ru-RU" sz="1600" b="0" dirty="0">
                <a:latin typeface="Times" pitchFamily="18" charset="0"/>
                <a:cs typeface="Times" pitchFamily="18" charset="0"/>
              </a:rPr>
              <a:t>спинами</a:t>
            </a:r>
          </a:p>
        </p:txBody>
      </p:sp>
      <p:sp>
        <p:nvSpPr>
          <p:cNvPr id="28" name="Text Box 80"/>
          <p:cNvSpPr txBox="1">
            <a:spLocks noChangeArrowheads="1"/>
          </p:cNvSpPr>
          <p:nvPr/>
        </p:nvSpPr>
        <p:spPr bwMode="auto">
          <a:xfrm>
            <a:off x="107950" y="4652963"/>
            <a:ext cx="8893175" cy="1938992"/>
          </a:xfrm>
          <a:prstGeom prst="rect">
            <a:avLst/>
          </a:prstGeom>
          <a:noFill/>
          <a:ln w="9525">
            <a:solidFill>
              <a:schemeClr val="tx1">
                <a:alpha val="6196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0" dirty="0">
                <a:latin typeface="Times" pitchFamily="18" charset="0"/>
                <a:cs typeface="Times" pitchFamily="18" charset="0"/>
              </a:rPr>
              <a:t>В результате АФМ </a:t>
            </a:r>
            <a:r>
              <a:rPr lang="ru-RU" altLang="ru-RU" b="0" dirty="0" err="1">
                <a:latin typeface="Times" pitchFamily="18" charset="0"/>
                <a:cs typeface="Times" pitchFamily="18" charset="0"/>
              </a:rPr>
              <a:t>наночастица</a:t>
            </a:r>
            <a:r>
              <a:rPr lang="ru-RU" altLang="ru-RU" b="0" dirty="0">
                <a:latin typeface="Times" pitchFamily="18" charset="0"/>
                <a:cs typeface="Times" pitchFamily="18" charset="0"/>
              </a:rPr>
              <a:t> приобретает </a:t>
            </a:r>
            <a:r>
              <a:rPr lang="ru-RU" altLang="ru-RU" b="0" dirty="0" err="1">
                <a:latin typeface="Times" pitchFamily="18" charset="0"/>
                <a:cs typeface="Times" pitchFamily="18" charset="0"/>
              </a:rPr>
              <a:t>нескомпенсированный</a:t>
            </a:r>
            <a:r>
              <a:rPr lang="ru-RU" altLang="ru-RU" b="0" dirty="0">
                <a:latin typeface="Times" pitchFamily="18" charset="0"/>
                <a:cs typeface="Times" pitchFamily="18" charset="0"/>
              </a:rPr>
              <a:t> магнитный момент </a:t>
            </a:r>
            <a:r>
              <a:rPr lang="en-US" altLang="ru-RU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</a:t>
            </a:r>
            <a:r>
              <a:rPr lang="en-US" altLang="ru-RU" b="0" baseline="-2500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P</a:t>
            </a:r>
            <a:r>
              <a:rPr lang="en-US" altLang="ru-RU" b="0" dirty="0">
                <a:latin typeface="Times" pitchFamily="18" charset="0"/>
                <a:cs typeface="Times" pitchFamily="18" charset="0"/>
              </a:rPr>
              <a:t> (</a:t>
            </a:r>
            <a:r>
              <a:rPr lang="en-US" altLang="ru-RU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</a:t>
            </a:r>
            <a:r>
              <a:rPr lang="en-US" altLang="ru-RU" b="0" baseline="-2500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P</a:t>
            </a:r>
            <a:r>
              <a:rPr lang="en-US" altLang="ru-RU" b="0" dirty="0"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b="0" dirty="0">
                <a:latin typeface="Times" pitchFamily="18" charset="0"/>
                <a:cs typeface="Times" pitchFamily="18" charset="0"/>
              </a:rPr>
              <a:t>= 0 для  </a:t>
            </a:r>
            <a:r>
              <a:rPr lang="en-US" altLang="ru-RU" b="0" dirty="0">
                <a:latin typeface="Times" pitchFamily="18" charset="0"/>
                <a:cs typeface="Times" pitchFamily="18" charset="0"/>
              </a:rPr>
              <a:t>“</a:t>
            </a:r>
            <a:r>
              <a:rPr lang="ru-RU" altLang="ru-RU" b="0" dirty="0">
                <a:latin typeface="Times" pitchFamily="18" charset="0"/>
                <a:cs typeface="Times" pitchFamily="18" charset="0"/>
              </a:rPr>
              <a:t>больших</a:t>
            </a:r>
            <a:r>
              <a:rPr lang="en-US" altLang="ru-RU" b="0" dirty="0">
                <a:latin typeface="Times" pitchFamily="18" charset="0"/>
                <a:cs typeface="Times" pitchFamily="18" charset="0"/>
              </a:rPr>
              <a:t>” </a:t>
            </a:r>
            <a:r>
              <a:rPr lang="ru-RU" altLang="ru-RU" b="0" dirty="0">
                <a:latin typeface="Times" pitchFamily="18" charset="0"/>
                <a:cs typeface="Times" pitchFamily="18" charset="0"/>
              </a:rPr>
              <a:t>частиц</a:t>
            </a:r>
            <a:r>
              <a:rPr lang="en-US" altLang="ru-RU" b="0" dirty="0">
                <a:latin typeface="Times" pitchFamily="18" charset="0"/>
                <a:cs typeface="Times" pitchFamily="18" charset="0"/>
              </a:rPr>
              <a:t>). </a:t>
            </a:r>
            <a:r>
              <a:rPr lang="ru-RU" altLang="ru-RU" b="0" dirty="0">
                <a:latin typeface="Times" pitchFamily="18" charset="0"/>
                <a:cs typeface="Times" pitchFamily="18" charset="0"/>
              </a:rPr>
              <a:t>Необходимое условие:</a:t>
            </a:r>
            <a:r>
              <a:rPr lang="en-US" altLang="ru-RU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 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↑ &gt;  ↓</a:t>
            </a:r>
            <a:r>
              <a:rPr lang="ru-RU" altLang="ru-RU" b="0" dirty="0">
                <a:latin typeface="Times" pitchFamily="18" charset="0"/>
                <a:cs typeface="Times" pitchFamily="18" charset="0"/>
              </a:rPr>
              <a:t> </a:t>
            </a:r>
            <a:endParaRPr lang="en-US" altLang="ru-RU" b="0" dirty="0">
              <a:latin typeface="Times" pitchFamily="18" charset="0"/>
              <a:cs typeface="Times" pitchFamily="18" charset="0"/>
            </a:endParaRPr>
          </a:p>
          <a:p>
            <a:pPr eaLnBrk="1" hangingPunct="1"/>
            <a:r>
              <a:rPr lang="en-US" altLang="ru-RU" sz="2800" dirty="0">
                <a:latin typeface="Times" pitchFamily="18" charset="0"/>
                <a:cs typeface="Times" pitchFamily="18" charset="0"/>
              </a:rPr>
              <a:t> </a:t>
            </a:r>
            <a:r>
              <a:rPr lang="en-US" altLang="ru-RU" sz="2800" b="1" dirty="0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</a:t>
            </a:r>
            <a:r>
              <a:rPr lang="en-US" altLang="ru-RU" sz="2800" b="1" baseline="-25000" dirty="0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P</a:t>
            </a:r>
            <a:r>
              <a:rPr lang="en-US" altLang="ru-RU" sz="2800" b="1" dirty="0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 ~ </a:t>
            </a:r>
            <a:r>
              <a:rPr lang="en-US" altLang="ru-RU" sz="2800" b="1" baseline="-25000" dirty="0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at</a:t>
            </a:r>
            <a:r>
              <a:rPr lang="en-US" altLang="ru-RU" sz="2800" b="1" dirty="0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 </a:t>
            </a:r>
            <a:r>
              <a:rPr lang="en-US" altLang="ru-RU" sz="2800" b="1" dirty="0" err="1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N</a:t>
            </a:r>
            <a:r>
              <a:rPr lang="en-US" altLang="ru-RU" sz="2800" b="1" baseline="-25000" dirty="0" err="1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at</a:t>
            </a:r>
            <a:r>
              <a:rPr lang="en-US" altLang="ru-RU" sz="2800" b="1" baseline="30000" dirty="0" err="1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b</a:t>
            </a:r>
            <a:endParaRPr lang="en-US" altLang="ru-RU" sz="2800" b="1" baseline="30000" dirty="0">
              <a:solidFill>
                <a:srgbClr val="0E18E2"/>
              </a:solidFill>
              <a:latin typeface="Times" pitchFamily="18" charset="0"/>
              <a:cs typeface="Times" pitchFamily="18" charset="0"/>
              <a:sym typeface="Symbol" pitchFamily="18" charset="2"/>
            </a:endParaRPr>
          </a:p>
          <a:p>
            <a:pPr eaLnBrk="1" hangingPunct="1"/>
            <a:r>
              <a:rPr lang="en-US" altLang="ru-RU" sz="1000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 </a:t>
            </a:r>
            <a:endParaRPr lang="ru-RU" altLang="ru-RU" sz="2800" b="0" dirty="0">
              <a:solidFill>
                <a:srgbClr val="FF0000"/>
              </a:solidFill>
              <a:latin typeface="Times" pitchFamily="18" charset="0"/>
              <a:cs typeface="Times" pitchFamily="18" charset="0"/>
              <a:sym typeface="Symbol" pitchFamily="18" charset="2"/>
            </a:endParaRPr>
          </a:p>
          <a:p>
            <a:pPr eaLnBrk="1" hangingPunct="1"/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(N</a:t>
            </a:r>
            <a:r>
              <a:rPr lang="en-US" altLang="ru-RU" b="0" baseline="-25000" dirty="0">
                <a:latin typeface="Times" pitchFamily="18" charset="0"/>
                <a:cs typeface="Times" pitchFamily="18" charset="0"/>
                <a:sym typeface="Symbol" pitchFamily="18" charset="2"/>
              </a:rPr>
              <a:t>at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 – </a:t>
            </a:r>
            <a:r>
              <a:rPr lang="ru-RU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количество магнитоактивных атомов в частице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, </a:t>
            </a:r>
            <a:r>
              <a:rPr lang="en-US" altLang="ru-RU" b="0" baseline="-25000" dirty="0">
                <a:latin typeface="Times" pitchFamily="18" charset="0"/>
                <a:cs typeface="Times" pitchFamily="18" charset="0"/>
                <a:sym typeface="Symbol" pitchFamily="18" charset="2"/>
              </a:rPr>
              <a:t>at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 – </a:t>
            </a:r>
            <a:r>
              <a:rPr lang="ru-RU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магнитный момент атома</a:t>
            </a:r>
            <a:r>
              <a:rPr lang="en-US" altLang="ru-RU" b="0" dirty="0">
                <a:latin typeface="Times" pitchFamily="18" charset="0"/>
                <a:cs typeface="Times" pitchFamily="18" charset="0"/>
                <a:sym typeface="Symbol" pitchFamily="18" charset="2"/>
              </a:rPr>
              <a:t>)</a:t>
            </a:r>
            <a:endParaRPr lang="ru-RU" altLang="ru-RU" b="0" dirty="0">
              <a:latin typeface="Times" pitchFamily="18" charset="0"/>
              <a:cs typeface="Times" pitchFamily="18" charset="0"/>
              <a:sym typeface="Symbol" pitchFamily="18" charset="2"/>
            </a:endParaRPr>
          </a:p>
          <a:p>
            <a:pPr eaLnBrk="1" hangingPunct="1"/>
            <a:r>
              <a:rPr lang="ru-RU" altLang="ru-RU" sz="2800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  </a:t>
            </a:r>
            <a:r>
              <a:rPr lang="en-US" altLang="ru-RU" sz="2800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(1) b ≈ 1/2 	 	(2) b ≈ 1/3 	 </a:t>
            </a:r>
            <a:r>
              <a:rPr lang="ru-RU" altLang="ru-RU" sz="2800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	</a:t>
            </a:r>
            <a:r>
              <a:rPr lang="en-US" altLang="ru-RU" sz="2800" b="0" dirty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(3) b ≈ 2/3</a:t>
            </a:r>
          </a:p>
        </p:txBody>
      </p:sp>
      <p:sp>
        <p:nvSpPr>
          <p:cNvPr id="29" name="Rectangle 81"/>
          <p:cNvSpPr>
            <a:spLocks noChangeArrowheads="1"/>
          </p:cNvSpPr>
          <p:nvPr/>
        </p:nvSpPr>
        <p:spPr bwMode="auto">
          <a:xfrm>
            <a:off x="179512" y="908720"/>
            <a:ext cx="442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0" dirty="0">
                <a:latin typeface="Arial" charset="0"/>
                <a:sym typeface="Symbol" pitchFamily="18" charset="2"/>
              </a:rPr>
              <a:t></a:t>
            </a:r>
            <a:r>
              <a:rPr lang="en-US" altLang="ru-RU" b="0" baseline="-25000" dirty="0">
                <a:latin typeface="Arial" charset="0"/>
                <a:sym typeface="Symbol" pitchFamily="18" charset="2"/>
              </a:rPr>
              <a:t>at</a:t>
            </a:r>
            <a:endParaRPr lang="ru-RU" altLang="ru-RU" b="0" baseline="-25000" dirty="0">
              <a:latin typeface="Arial" charset="0"/>
              <a:sym typeface="Symbol" pitchFamily="18" charset="2"/>
            </a:endParaRPr>
          </a:p>
        </p:txBody>
      </p:sp>
      <p:sp>
        <p:nvSpPr>
          <p:cNvPr id="30" name="Line 82"/>
          <p:cNvSpPr>
            <a:spLocks noChangeShapeType="1"/>
          </p:cNvSpPr>
          <p:nvPr/>
        </p:nvSpPr>
        <p:spPr bwMode="auto">
          <a:xfrm>
            <a:off x="395536" y="1268760"/>
            <a:ext cx="503361" cy="215652"/>
          </a:xfrm>
          <a:prstGeom prst="line">
            <a:avLst/>
          </a:prstGeom>
          <a:noFill/>
          <a:ln w="9525">
            <a:solidFill>
              <a:srgbClr val="0E18E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900113" y="3284538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0">
                <a:latin typeface="Arial" charset="0"/>
              </a:rPr>
              <a:t>«</a:t>
            </a:r>
            <a:r>
              <a:rPr lang="en-US" altLang="ru-RU" b="0">
                <a:latin typeface="Arial" charset="0"/>
              </a:rPr>
              <a:t>ideal</a:t>
            </a:r>
            <a:r>
              <a:rPr lang="ru-RU" altLang="ru-RU" b="0">
                <a:latin typeface="Arial" charset="0"/>
              </a:rPr>
              <a:t>»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140200" y="3284538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0">
                <a:latin typeface="Arial" charset="0"/>
              </a:rPr>
              <a:t>«</a:t>
            </a:r>
            <a:r>
              <a:rPr lang="en-US" altLang="ru-RU" b="0">
                <a:latin typeface="Arial" charset="0"/>
              </a:rPr>
              <a:t>ideal</a:t>
            </a:r>
            <a:r>
              <a:rPr lang="ru-RU" altLang="ru-RU" b="0">
                <a:latin typeface="Arial" charset="0"/>
              </a:rPr>
              <a:t>»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7308850" y="3284538"/>
            <a:ext cx="92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0">
                <a:latin typeface="Arial" charset="0"/>
              </a:rPr>
              <a:t>«</a:t>
            </a:r>
            <a:r>
              <a:rPr lang="en-US" altLang="ru-RU" b="0">
                <a:latin typeface="Arial" charset="0"/>
              </a:rPr>
              <a:t>ideal</a:t>
            </a:r>
            <a:r>
              <a:rPr lang="ru-RU" altLang="ru-RU" b="0">
                <a:latin typeface="Arial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7" grpId="0"/>
      <p:bldP spid="28" grpId="0" animBg="1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23528" y="332656"/>
            <a:ext cx="8568952" cy="37856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" pitchFamily="18" charset="0"/>
                <a:cs typeface="Times" pitchFamily="18" charset="0"/>
              </a:rPr>
              <a:t>В приведённых примерах</a:t>
            </a:r>
            <a:r>
              <a:rPr lang="en-US" sz="2000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sz="2000" dirty="0" smtClean="0">
                <a:latin typeface="Times" pitchFamily="18" charset="0"/>
                <a:cs typeface="Times" pitchFamily="18" charset="0"/>
              </a:rPr>
              <a:t>качественно продемонстрировано влияние поверхностных и размерных эффектов на формирование магнитных свойств систем наночастиц. </a:t>
            </a:r>
          </a:p>
          <a:p>
            <a:endParaRPr lang="ru-RU" sz="2000" dirty="0" smtClean="0">
              <a:latin typeface="Times" pitchFamily="18" charset="0"/>
              <a:cs typeface="Times" pitchFamily="18" charset="0"/>
            </a:endParaRPr>
          </a:p>
          <a:p>
            <a:r>
              <a:rPr lang="ru-RU" sz="2000" dirty="0" smtClean="0">
                <a:latin typeface="Times" pitchFamily="18" charset="0"/>
                <a:cs typeface="Times" pitchFamily="18" charset="0"/>
              </a:rPr>
              <a:t>Вместе с тем, ряд существует ряд проблем, которые можно решать только с использованием  нетривиальных подходов. К ним относятся: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" pitchFamily="18" charset="0"/>
                <a:cs typeface="Times" pitchFamily="18" charset="0"/>
              </a:rPr>
              <a:t>Верификация поверхностных эффектов в системах наночастиц – численное определение вклада поверхностной магнитной анизотропии в эффективную магнитную анизотропию </a:t>
            </a:r>
            <a:r>
              <a:rPr lang="en-US" sz="2000" dirty="0" err="1" smtClean="0">
                <a:latin typeface="Times" pitchFamily="18" charset="0"/>
                <a:cs typeface="Times" pitchFamily="18" charset="0"/>
              </a:rPr>
              <a:t>K</a:t>
            </a:r>
            <a:r>
              <a:rPr lang="en-US" sz="2000" baseline="-25000" dirty="0" err="1" smtClean="0">
                <a:latin typeface="Times" pitchFamily="18" charset="0"/>
                <a:cs typeface="Times" pitchFamily="18" charset="0"/>
              </a:rPr>
              <a:t>eff</a:t>
            </a:r>
            <a:r>
              <a:rPr lang="en-US" sz="2000" baseline="-25000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sz="2000" dirty="0" smtClean="0">
                <a:latin typeface="Times" pitchFamily="18" charset="0"/>
                <a:cs typeface="Times" pitchFamily="18" charset="0"/>
              </a:rPr>
              <a:t>= K</a:t>
            </a:r>
            <a:r>
              <a:rPr lang="en-US" sz="2000" baseline="-25000" dirty="0" smtClean="0">
                <a:latin typeface="Times" pitchFamily="18" charset="0"/>
                <a:cs typeface="Times" pitchFamily="18" charset="0"/>
              </a:rPr>
              <a:t>V</a:t>
            </a:r>
            <a:r>
              <a:rPr lang="en-US" sz="2000" dirty="0" smtClean="0">
                <a:latin typeface="Times" pitchFamily="18" charset="0"/>
                <a:cs typeface="Times" pitchFamily="18" charset="0"/>
              </a:rPr>
              <a:t> +6K</a:t>
            </a:r>
            <a:r>
              <a:rPr lang="en-US" sz="2000" baseline="-25000" dirty="0" smtClean="0">
                <a:latin typeface="Times" pitchFamily="18" charset="0"/>
                <a:cs typeface="Times" pitchFamily="18" charset="0"/>
              </a:rPr>
              <a:t>S</a:t>
            </a:r>
            <a:r>
              <a:rPr lang="en-US" sz="2000" dirty="0" smtClean="0">
                <a:latin typeface="Times" pitchFamily="18" charset="0"/>
                <a:cs typeface="Times" pitchFamily="18" charset="0"/>
              </a:rPr>
              <a:t>/d</a:t>
            </a:r>
            <a:r>
              <a:rPr lang="ru-RU" sz="2000" dirty="0" smtClean="0">
                <a:latin typeface="Times" pitchFamily="18" charset="0"/>
                <a:cs typeface="Times" pitchFamily="18" charset="0"/>
              </a:rPr>
              <a:t> с использованием большого «временного окна».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Times" pitchFamily="18" charset="0"/>
                <a:cs typeface="Times" pitchFamily="18" charset="0"/>
              </a:rPr>
              <a:t>Установление магнитных фаз в антиферромагнитных </a:t>
            </a:r>
            <a:r>
              <a:rPr lang="ru-RU" sz="2000" dirty="0" err="1" smtClean="0">
                <a:latin typeface="Times" pitchFamily="18" charset="0"/>
                <a:cs typeface="Times" pitchFamily="18" charset="0"/>
              </a:rPr>
              <a:t>наночастицах</a:t>
            </a:r>
            <a:r>
              <a:rPr lang="ru-RU" sz="2000" dirty="0" smtClean="0">
                <a:latin typeface="Times" pitchFamily="18" charset="0"/>
                <a:cs typeface="Times" pitchFamily="18" charset="0"/>
              </a:rPr>
              <a:t> и количественное определение спинов, составляющих эти подсистемы.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4293096"/>
            <a:ext cx="8568952" cy="2246769"/>
          </a:xfrm>
          <a:prstGeom prst="rect">
            <a:avLst/>
          </a:prstGeom>
          <a:noFill/>
          <a:ln w="6350">
            <a:solidFill>
              <a:srgbClr val="0E18E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Таким «нетривиальным подходом» можно считать использование сильных импульсных магнитных полей. Можно решать две задачи: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процессы намагничивания в больших полях (стандартные методики – </a:t>
            </a:r>
            <a:r>
              <a:rPr lang="en-US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H </a:t>
            </a:r>
            <a:r>
              <a:rPr lang="ru-RU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до 60-90 </a:t>
            </a:r>
            <a:r>
              <a:rPr lang="en-US" sz="2000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kOe</a:t>
            </a:r>
            <a:r>
              <a:rPr lang="ru-RU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) </a:t>
            </a:r>
            <a:endParaRPr lang="en-US" sz="2000" dirty="0" smtClean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Процессы быстрого перемагничивания в полях большой амплитуды (до 10</a:t>
            </a:r>
            <a:r>
              <a:rPr lang="ru-RU" sz="2000" baseline="30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2</a:t>
            </a:r>
            <a:r>
              <a:rPr lang="ru-RU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sz="2000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kOe</a:t>
            </a:r>
            <a:r>
              <a:rPr lang="ru-RU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) на системах, демонстрирующих большую коэрцитивную силу (десятки </a:t>
            </a:r>
            <a:r>
              <a:rPr lang="ru-RU" sz="2000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килоЭрстед</a:t>
            </a:r>
            <a:r>
              <a:rPr lang="ru-RU" sz="2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9512" y="332656"/>
            <a:ext cx="8640960" cy="769441"/>
          </a:xfrm>
          <a:prstGeom prst="rect">
            <a:avLst/>
          </a:prstGeom>
          <a:noFill/>
          <a:ln w="0">
            <a:solidFill>
              <a:srgbClr val="0E18E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Идея Л.В. Киренского </a:t>
            </a:r>
            <a:r>
              <a:rPr lang="ru-RU" sz="22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– создание сильных </a:t>
            </a:r>
            <a:r>
              <a:rPr lang="ru-RU" sz="2200" dirty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магнитных </a:t>
            </a:r>
            <a:r>
              <a:rPr lang="ru-RU" sz="22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полей в ИФ СО РАН (1966 г.)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3563888" y="2852936"/>
            <a:ext cx="41764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диссипативный соленоид </a:t>
            </a:r>
            <a:r>
              <a:rPr lang="ru-RU" dirty="0">
                <a:latin typeface="Times" pitchFamily="18" charset="0"/>
                <a:cs typeface="Times" pitchFamily="18" charset="0"/>
              </a:rPr>
              <a:t>на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200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kOe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, </a:t>
            </a:r>
            <a:r>
              <a:rPr lang="ru-RU" dirty="0">
                <a:latin typeface="Times" pitchFamily="18" charset="0"/>
                <a:cs typeface="Times" pitchFamily="18" charset="0"/>
              </a:rPr>
              <a:t>разработанный и изготовленный в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ИФ СО РАН </a:t>
            </a:r>
            <a:r>
              <a:rPr lang="ru-RU" dirty="0">
                <a:latin typeface="Times" pitchFamily="18" charset="0"/>
                <a:cs typeface="Times" pitchFamily="18" charset="0"/>
              </a:rPr>
              <a:t>(установка СМП-2). Запущена в 1989 году. Фото 1989 г</a:t>
            </a:r>
            <a:r>
              <a:rPr lang="ru-RU" dirty="0">
                <a:latin typeface="Calibri" pitchFamily="34" charset="0"/>
              </a:rPr>
              <a:t>. </a:t>
            </a: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2" cstate="print"/>
          <a:srcRect t="20744" b="17674"/>
          <a:stretch>
            <a:fillRect/>
          </a:stretch>
        </p:blipFill>
        <p:spPr bwMode="auto">
          <a:xfrm>
            <a:off x="323529" y="2780928"/>
            <a:ext cx="2952328" cy="175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2915816" y="1268760"/>
            <a:ext cx="46172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Times" pitchFamily="18" charset="0"/>
                <a:cs typeface="Times" pitchFamily="18" charset="0"/>
              </a:rPr>
              <a:t>разработан и изготовлен ленточный соленоид мощностью до 4 </a:t>
            </a:r>
            <a:r>
              <a:rPr lang="ru-RU" dirty="0" err="1">
                <a:latin typeface="Times" pitchFamily="18" charset="0"/>
                <a:cs typeface="Times" pitchFamily="18" charset="0"/>
              </a:rPr>
              <a:t>Мвт</a:t>
            </a:r>
            <a:r>
              <a:rPr lang="ru-RU" dirty="0">
                <a:latin typeface="Times" pitchFamily="18" charset="0"/>
                <a:cs typeface="Times" pitchFamily="18" charset="0"/>
              </a:rPr>
              <a:t>.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(установка СМП-1). Генерируемое </a:t>
            </a:r>
            <a:r>
              <a:rPr lang="ru-RU" dirty="0">
                <a:latin typeface="Times" pitchFamily="18" charset="0"/>
                <a:cs typeface="Times" pitchFamily="18" charset="0"/>
              </a:rPr>
              <a:t>стационарное поле свыше 100 </a:t>
            </a:r>
            <a:r>
              <a:rPr lang="ru-RU" dirty="0" err="1">
                <a:latin typeface="Times" pitchFamily="18" charset="0"/>
                <a:cs typeface="Times" pitchFamily="18" charset="0"/>
              </a:rPr>
              <a:t>кЭ</a:t>
            </a:r>
            <a:r>
              <a:rPr lang="ru-RU" dirty="0">
                <a:latin typeface="Times" pitchFamily="18" charset="0"/>
                <a:cs typeface="Times" pitchFamily="18" charset="0"/>
              </a:rPr>
              <a:t>, 1974 год.</a:t>
            </a:r>
          </a:p>
        </p:txBody>
      </p:sp>
      <p:pic>
        <p:nvPicPr>
          <p:cNvPr id="8" name="Рисунок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2088232" cy="124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732240" y="6492875"/>
            <a:ext cx="2133600" cy="365125"/>
          </a:xfrm>
        </p:spPr>
        <p:txBody>
          <a:bodyPr/>
          <a:lstStyle/>
          <a:p>
            <a:fld id="{D710C834-1D12-4AF0-886C-32D11C1D763F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1520" y="4653136"/>
            <a:ext cx="8229600" cy="1772816"/>
          </a:xfrm>
          <a:ln w="6350">
            <a:solidFill>
              <a:srgbClr val="0E18E2"/>
            </a:solidFill>
          </a:ln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середине «нулевых» годов дирекцией ИФ СО РАН было принято решение о создании установки, генерирующей сильные импульсные магнитные поля и развитии методик измерения физических свойств (намагниченность, магнитосопротивление…). Это стало логичным направлением развития идеи Леонида Васильевича о создании и использовании сильных магнитных полей.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4925" y="53751"/>
            <a:ext cx="9109075" cy="1143001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установка, генерирующая импульсные поля (</a:t>
            </a:r>
            <a:r>
              <a:rPr lang="en-US" alt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ru-RU" sz="24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~ 450 </a:t>
            </a:r>
            <a:r>
              <a:rPr lang="en-US" alt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kOe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, </a:t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ИФ СО РАН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4067944" y="5980955"/>
            <a:ext cx="5003800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altLang="ru-RU" sz="1800" dirty="0" smtClean="0"/>
              <a:t>64 конденсатора К75-88 1200 мкф 4 </a:t>
            </a:r>
            <a:r>
              <a:rPr lang="ru-RU" altLang="ru-RU" sz="1800" dirty="0" err="1" smtClean="0"/>
              <a:t>кВ.</a:t>
            </a:r>
            <a:endParaRPr lang="ru-RU" altLang="ru-RU" sz="1800" dirty="0" smtClean="0"/>
          </a:p>
          <a:p>
            <a:pPr marL="0" indent="0">
              <a:buFontTx/>
              <a:buNone/>
              <a:defRPr/>
            </a:pPr>
            <a:r>
              <a:rPr lang="ru-RU" altLang="ru-RU" sz="1800" dirty="0" smtClean="0"/>
              <a:t>Энергия конденсаторной батареи – 20 кДж</a:t>
            </a:r>
            <a:endParaRPr lang="ru-RU" altLang="ru-RU" dirty="0" smtClean="0"/>
          </a:p>
          <a:p>
            <a:pPr marL="533400" indent="-533400">
              <a:defRPr/>
            </a:pPr>
            <a:endParaRPr lang="ru-RU" altLang="ru-RU" dirty="0"/>
          </a:p>
        </p:txBody>
      </p:sp>
      <p:pic>
        <p:nvPicPr>
          <p:cNvPr id="11268" name="Picture 4" descr="DSCF36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3880" y="4036739"/>
            <a:ext cx="2679700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DSCF36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543" y="761815"/>
            <a:ext cx="201295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125" y="2082800"/>
            <a:ext cx="281463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 descr="DSCF36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58363" y="403225"/>
            <a:ext cx="2633662" cy="197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 стрелкой 17"/>
          <p:cNvCxnSpPr/>
          <p:nvPr/>
        </p:nvCxnSpPr>
        <p:spPr>
          <a:xfrm flipH="1" flipV="1">
            <a:off x="3851920" y="3573017"/>
            <a:ext cx="1872208" cy="864095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641725" y="1268760"/>
            <a:ext cx="2586459" cy="748953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2483768" y="3344864"/>
            <a:ext cx="365795" cy="516184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293938" y="1692275"/>
            <a:ext cx="687387" cy="720725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6" name="Picture 19" descr="setup_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861048"/>
            <a:ext cx="2592387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Text Box 25"/>
          <p:cNvSpPr txBox="1">
            <a:spLocks noChangeArrowheads="1"/>
          </p:cNvSpPr>
          <p:nvPr/>
        </p:nvSpPr>
        <p:spPr bwMode="auto">
          <a:xfrm>
            <a:off x="755576" y="5877272"/>
            <a:ext cx="2270125" cy="641350"/>
          </a:xfrm>
          <a:prstGeom prst="rect">
            <a:avLst/>
          </a:prstGeom>
          <a:solidFill>
            <a:srgbClr val="B2ECEC">
              <a:alpha val="4313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800" dirty="0"/>
              <a:t>«разрядная» часть </a:t>
            </a:r>
          </a:p>
          <a:p>
            <a:pPr eaLnBrk="1" hangingPunct="1"/>
            <a:r>
              <a:rPr lang="ru-RU" altLang="ru-RU" sz="1800" dirty="0"/>
              <a:t>тиристор +диоды</a:t>
            </a:r>
          </a:p>
        </p:txBody>
      </p:sp>
      <p:pic>
        <p:nvPicPr>
          <p:cNvPr id="11278" name="Picture 23" descr="http://kirensky.ru/zimg/srtimpfl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64178" y="768123"/>
            <a:ext cx="26638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9" name="Text Box 26"/>
          <p:cNvSpPr txBox="1">
            <a:spLocks noChangeArrowheads="1"/>
          </p:cNvSpPr>
          <p:nvPr/>
        </p:nvSpPr>
        <p:spPr bwMode="auto">
          <a:xfrm>
            <a:off x="6891338" y="3075682"/>
            <a:ext cx="1662112" cy="641350"/>
          </a:xfrm>
          <a:prstGeom prst="rect">
            <a:avLst/>
          </a:prstGeom>
          <a:solidFill>
            <a:srgbClr val="B2ECEC">
              <a:alpha val="43137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800" dirty="0"/>
              <a:t>криостат </a:t>
            </a:r>
          </a:p>
          <a:p>
            <a:pPr eaLnBrk="1" hangingPunct="1"/>
            <a:r>
              <a:rPr lang="ru-RU" altLang="ru-RU" sz="1800" dirty="0"/>
              <a:t>с соленоидом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1143001"/>
          </a:xfrm>
        </p:spPr>
        <p:txBody>
          <a:bodyPr/>
          <a:lstStyle/>
          <a:p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установка, генерирующая импульсные поля (</a:t>
            </a:r>
            <a:r>
              <a:rPr lang="en-US" alt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ru-RU" sz="24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~ 450 </a:t>
            </a:r>
            <a:r>
              <a:rPr lang="en-US" alt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kOe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pic>
        <p:nvPicPr>
          <p:cNvPr id="12291" name="Рисунок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21863" y="873125"/>
            <a:ext cx="2373312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5338" y="2708275"/>
            <a:ext cx="19177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pu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33420"/>
            <a:ext cx="3277939" cy="246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344488" y="6235700"/>
            <a:ext cx="2921000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sz="1600" dirty="0"/>
              <a:t>Типичная зависимость поля </a:t>
            </a:r>
          </a:p>
          <a:p>
            <a:r>
              <a:rPr lang="ru-RU" altLang="ru-RU" sz="1600" dirty="0"/>
              <a:t>в соленоиде от времени</a:t>
            </a:r>
          </a:p>
        </p:txBody>
      </p:sp>
      <p:pic>
        <p:nvPicPr>
          <p:cNvPr id="12295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984250"/>
            <a:ext cx="371475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463" y="1125538"/>
            <a:ext cx="347503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Рисунок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52550" y="1431925"/>
            <a:ext cx="11430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Рисунок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95550" y="2774950"/>
            <a:ext cx="109537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6" descr="DSCF368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37900" y="4419600"/>
            <a:ext cx="31686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7" descr="DSCF367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18702" y="3971925"/>
            <a:ext cx="2445561" cy="183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Рисунок 1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4437112"/>
            <a:ext cx="25336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0" descr="DSCF8366"/>
          <p:cNvPicPr>
            <a:picLocks noChangeAspect="1" noChangeArrowheads="1"/>
          </p:cNvPicPr>
          <p:nvPr/>
        </p:nvPicPr>
        <p:blipFill>
          <a:blip r:embed="rId12" cstate="print"/>
          <a:srcRect l="7990" t="1303" r="868" b="1303"/>
          <a:stretch>
            <a:fillRect/>
          </a:stretch>
        </p:blipFill>
        <p:spPr bwMode="auto">
          <a:xfrm>
            <a:off x="9815513" y="4814888"/>
            <a:ext cx="32400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-396552" y="4509120"/>
            <a:ext cx="928903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ru-RU" sz="1700" dirty="0" smtClean="0">
                <a:latin typeface="Times" pitchFamily="18" charset="0"/>
                <a:cs typeface="Times" pitchFamily="18" charset="0"/>
              </a:rPr>
              <a:t>В результате исследований в сильных импульсных магнитных полях предложены верифицированные количественные модели магнитной структуры, учитывающие размерные и поверхностные эффекты, для наночастиц материалов с антиферромагнитным упорядочением и наночастиц </a:t>
            </a:r>
            <a:r>
              <a:rPr lang="ru-RU" sz="1700" dirty="0" smtClean="0">
                <a:latin typeface="Times" pitchFamily="18" charset="0"/>
                <a:cs typeface="Times" pitchFamily="18" charset="0"/>
                <a:sym typeface="Symbol"/>
              </a:rPr>
              <a:t></a:t>
            </a:r>
            <a:r>
              <a:rPr lang="ru-RU" sz="1700" dirty="0" smtClean="0">
                <a:latin typeface="Times" pitchFamily="18" charset="0"/>
                <a:cs typeface="Times" pitchFamily="18" charset="0"/>
              </a:rPr>
              <a:t>-Fe</a:t>
            </a:r>
            <a:r>
              <a:rPr lang="ru-RU" sz="1700" baseline="-25000" dirty="0" smtClean="0">
                <a:latin typeface="Times" pitchFamily="18" charset="0"/>
                <a:cs typeface="Times" pitchFamily="18" charset="0"/>
              </a:rPr>
              <a:t>2</a:t>
            </a:r>
            <a:r>
              <a:rPr lang="ru-RU" sz="1700" dirty="0" smtClean="0">
                <a:latin typeface="Times" pitchFamily="18" charset="0"/>
                <a:cs typeface="Times" pitchFamily="18" charset="0"/>
              </a:rPr>
              <a:t>O</a:t>
            </a:r>
            <a:r>
              <a:rPr lang="ru-RU" sz="1700" baseline="-25000" dirty="0" smtClean="0">
                <a:latin typeface="Times" pitchFamily="18" charset="0"/>
                <a:cs typeface="Times" pitchFamily="18" charset="0"/>
              </a:rPr>
              <a:t>3 </a:t>
            </a:r>
            <a:r>
              <a:rPr lang="ru-RU" sz="1700" dirty="0" smtClean="0">
                <a:latin typeface="Times" pitchFamily="18" charset="0"/>
                <a:cs typeface="Times" pitchFamily="18" charset="0"/>
              </a:rPr>
              <a:t>– редкой полиморфной модификации трёхвалентного оксида железа, обладающей большой коэрцитивной силой, важной для практических применений в устройствах долговременного хранения памяти и «</a:t>
            </a:r>
            <a:r>
              <a:rPr lang="ru-RU" sz="1700" dirty="0" err="1" smtClean="0">
                <a:latin typeface="Times" pitchFamily="18" charset="0"/>
                <a:cs typeface="Times" pitchFamily="18" charset="0"/>
              </a:rPr>
              <a:t>неразмагничиваемых</a:t>
            </a:r>
            <a:r>
              <a:rPr lang="ru-RU" sz="1700" dirty="0" smtClean="0">
                <a:latin typeface="Times" pitchFamily="18" charset="0"/>
                <a:cs typeface="Times" pitchFamily="18" charset="0"/>
              </a:rPr>
              <a:t>» постоянных магнитах без редкоземельных элементов. </a:t>
            </a:r>
            <a:endParaRPr lang="ru-RU" dirty="0"/>
          </a:p>
        </p:txBody>
      </p:sp>
      <p:pic>
        <p:nvPicPr>
          <p:cNvPr id="4098" name="Picture 2" descr="D:\d disk\DIMA\NEW-NEW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2575074" cy="2029695"/>
          </a:xfrm>
          <a:prstGeom prst="rect">
            <a:avLst/>
          </a:prstGeom>
          <a:noFill/>
        </p:spPr>
      </p:pic>
      <p:pic>
        <p:nvPicPr>
          <p:cNvPr id="4100" name="Picture 4" descr="D:\d disk\DIMA\NEW-NEW\Рисунок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204864"/>
            <a:ext cx="2880320" cy="2416480"/>
          </a:xfrm>
          <a:prstGeom prst="rect">
            <a:avLst/>
          </a:prstGeom>
          <a:noFill/>
        </p:spPr>
      </p:pic>
      <p:pic>
        <p:nvPicPr>
          <p:cNvPr id="4101" name="Picture 5" descr="D:\d disk\DIMA\NEW-NEW\Рисунок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88640"/>
            <a:ext cx="5888442" cy="2120131"/>
          </a:xfrm>
          <a:prstGeom prst="rect">
            <a:avLst/>
          </a:prstGeom>
          <a:noFill/>
        </p:spPr>
      </p:pic>
      <p:pic>
        <p:nvPicPr>
          <p:cNvPr id="4103" name="Picture 7" descr="D:\d disk\DIMA\NEW-NEW\Рисунок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348880"/>
            <a:ext cx="5551487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2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692696"/>
            <a:ext cx="4052887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 txBox="1">
            <a:spLocks noChangeArrowheads="1"/>
          </p:cNvSpPr>
          <p:nvPr/>
        </p:nvSpPr>
        <p:spPr bwMode="auto">
          <a:xfrm>
            <a:off x="323528" y="476672"/>
            <a:ext cx="4608512" cy="503237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Есть два режима работы установки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ctangle 3"/>
          <p:cNvSpPr txBox="1">
            <a:spLocks noChangeArrowheads="1"/>
          </p:cNvSpPr>
          <p:nvPr/>
        </p:nvSpPr>
        <p:spPr bwMode="auto">
          <a:xfrm>
            <a:off x="178974" y="3956744"/>
            <a:ext cx="3816350" cy="163249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Стандартно используемый всеми </a:t>
            </a:r>
            <a:r>
              <a:rPr lang="en-US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одна полуволна</a:t>
            </a:r>
            <a:endParaRPr lang="en-US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</a:t>
            </a: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altLang="ru-RU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0</a:t>
            </a:r>
          </a:p>
          <a:p>
            <a:pPr>
              <a:spcBef>
                <a:spcPct val="20000"/>
              </a:spcBef>
            </a:pPr>
            <a:r>
              <a:rPr lang="en-US" altLang="ru-RU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ru-RU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450 </a:t>
            </a:r>
            <a:r>
              <a:rPr lang="en-US" alt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kOe</a:t>
            </a:r>
            <a:r>
              <a:rPr lang="en-US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en-US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Безопасный режим - </a:t>
            </a:r>
            <a:r>
              <a:rPr lang="en-US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250-300</a:t>
            </a:r>
            <a:r>
              <a:rPr lang="en-US" alt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kOe</a:t>
            </a:r>
            <a:endParaRPr lang="ru-RU" alt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5" name="Rectangle 3"/>
          <p:cNvSpPr txBox="1">
            <a:spLocks noChangeArrowheads="1"/>
          </p:cNvSpPr>
          <p:nvPr/>
        </p:nvSpPr>
        <p:spPr bwMode="auto">
          <a:xfrm>
            <a:off x="4355976" y="3789040"/>
            <a:ext cx="4516115" cy="273630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Две полуволны (нестандартный режим)</a:t>
            </a:r>
            <a:r>
              <a:rPr lang="en-US" alt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 </a:t>
            </a:r>
            <a:r>
              <a:rPr lang="en-US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</a:t>
            </a:r>
            <a:r>
              <a:rPr lang="en-US" alt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altLang="ru-RU" baseline="-2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0  - H</a:t>
            </a:r>
            <a:r>
              <a:rPr lang="en-US" altLang="ru-RU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*</a:t>
            </a:r>
            <a:r>
              <a:rPr lang="en-US" altLang="ru-RU" baseline="-2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 0	(|H</a:t>
            </a:r>
            <a:r>
              <a:rPr lang="en-US" altLang="ru-RU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*</a:t>
            </a:r>
            <a:r>
              <a:rPr lang="en-US" altLang="ru-RU" baseline="-25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| &lt; </a:t>
            </a:r>
            <a:r>
              <a:rPr lang="en-US" alt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H</a:t>
            </a:r>
            <a:r>
              <a:rPr lang="en-US" altLang="ru-RU" baseline="-2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max</a:t>
            </a:r>
            <a:r>
              <a:rPr lang="en-US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получения </a:t>
            </a:r>
            <a:r>
              <a:rPr lang="en-US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ой</a:t>
            </a:r>
            <a:r>
              <a:rPr lang="en-US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полуволны</a:t>
            </a:r>
            <a:r>
              <a:rPr lang="en-US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диоды соединены встречно-параллельно тиристору</a:t>
            </a:r>
            <a:r>
              <a:rPr lang="en-US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ru-RU" baseline="-25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r>
              <a:rPr lang="en-US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130-150 </a:t>
            </a:r>
            <a:r>
              <a:rPr lang="en-US" alt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kOe</a:t>
            </a:r>
            <a:r>
              <a:rPr lang="en-US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Возможность получать </a:t>
            </a:r>
            <a:r>
              <a:rPr lang="en-US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¾ </a:t>
            </a:r>
            <a:r>
              <a:rPr lang="ru-RU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части петли гистерезиса при скорости поля до </a:t>
            </a:r>
            <a:r>
              <a:rPr lang="en-US" alt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en-US" alt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MOe</a:t>
            </a:r>
            <a:r>
              <a:rPr lang="en-US" alt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/s</a:t>
            </a:r>
            <a:r>
              <a:rPr lang="en-US" alt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6" name="Picture 7" descr="ou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3206"/>
            <a:ext cx="3671888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804025" y="6381750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B446CD0-280B-4EB2-BB19-94213B3BF631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>
            <a:spLocks noChangeArrowheads="1"/>
          </p:cNvSpPr>
          <p:nvPr/>
        </p:nvSpPr>
        <p:spPr bwMode="auto">
          <a:xfrm>
            <a:off x="395536" y="260648"/>
            <a:ext cx="8208912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Исследование процессов динамического перемагничивания  ферримагнитных наночастиц кобальтового феррита </a:t>
            </a:r>
            <a:r>
              <a:rPr lang="en-US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CoFe</a:t>
            </a:r>
            <a:r>
              <a:rPr lang="en-US" sz="2100" b="1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100" b="1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endParaRPr lang="ru-RU" sz="2100" b="1" dirty="0">
              <a:solidFill>
                <a:srgbClr val="E923D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1" y="123159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Система наночастиц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CoFe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2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O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4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средним размером </a:t>
            </a:r>
            <a:r>
              <a:rPr lang="en-US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&lt;d&gt; ≈ </a:t>
            </a:r>
            <a:r>
              <a:rPr lang="ru-RU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6</a:t>
            </a:r>
            <a:r>
              <a:rPr lang="en-US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nm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(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диспергированный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в парафине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) </a:t>
            </a:r>
            <a:r>
              <a:rPr lang="ru-RU" altLang="ru-RU" dirty="0" smtClean="0">
                <a:latin typeface="Times" pitchFamily="18" charset="0"/>
              </a:rPr>
              <a:t>получен в институте катализа им. Г.К. </a:t>
            </a:r>
            <a:r>
              <a:rPr lang="ru-RU" altLang="ru-RU" dirty="0" err="1" smtClean="0">
                <a:latin typeface="Times" pitchFamily="18" charset="0"/>
              </a:rPr>
              <a:t>Борескова</a:t>
            </a:r>
            <a:r>
              <a:rPr lang="ru-RU" altLang="ru-RU" dirty="0" smtClean="0">
                <a:latin typeface="Times" pitchFamily="18" charset="0"/>
              </a:rPr>
              <a:t> СО РАН. 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Характеризация: микроскопия, РФА (ИК СО РАН),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мёссбауэровская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спектроскопия (ИФ СО РАН)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00" y="4941168"/>
            <a:ext cx="2160588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7273" y="2780928"/>
            <a:ext cx="251105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7516" y="3068960"/>
            <a:ext cx="318757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068960"/>
            <a:ext cx="2808312" cy="281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6093296"/>
            <a:ext cx="2843808" cy="23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476672"/>
            <a:ext cx="602552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6887" y="5949280"/>
            <a:ext cx="34271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068960"/>
            <a:ext cx="33845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242301" y="2699776"/>
            <a:ext cx="5400675" cy="3293209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 smtClean="0">
                <a:latin typeface="Times" pitchFamily="18" charset="0"/>
              </a:rPr>
              <a:t>Точки – эксперимент, линии рассчитаны с использованием теоретического объяснения, разработанного И. Поперечным и Ю.Л. </a:t>
            </a:r>
            <a:r>
              <a:rPr lang="ru-RU" altLang="ru-RU" sz="1600" dirty="0" err="1" smtClean="0">
                <a:latin typeface="Times" pitchFamily="18" charset="0"/>
              </a:rPr>
              <a:t>Райхером</a:t>
            </a:r>
            <a:r>
              <a:rPr lang="ru-RU" altLang="ru-RU" sz="1600" dirty="0" smtClean="0">
                <a:latin typeface="Times" pitchFamily="18" charset="0"/>
              </a:rPr>
              <a:t> (ИМСС Уро РАН, Пермь). Рост H</a:t>
            </a:r>
            <a:r>
              <a:rPr lang="ru-RU" altLang="ru-RU" sz="1600" baseline="-25000" dirty="0" smtClean="0">
                <a:latin typeface="Times" pitchFamily="18" charset="0"/>
              </a:rPr>
              <a:t>C</a:t>
            </a:r>
            <a:r>
              <a:rPr lang="ru-RU" altLang="ru-RU" sz="1600" dirty="0" smtClean="0">
                <a:latin typeface="Times" pitchFamily="18" charset="0"/>
              </a:rPr>
              <a:t> с увеличением </a:t>
            </a:r>
            <a:r>
              <a:rPr lang="ru-RU" altLang="ru-RU" sz="1600" dirty="0" err="1" smtClean="0">
                <a:latin typeface="Times" pitchFamily="18" charset="0"/>
              </a:rPr>
              <a:t>dH</a:t>
            </a:r>
            <a:r>
              <a:rPr lang="ru-RU" altLang="ru-RU" sz="1600" dirty="0" smtClean="0">
                <a:latin typeface="Times" pitchFamily="18" charset="0"/>
              </a:rPr>
              <a:t>/</a:t>
            </a:r>
            <a:r>
              <a:rPr lang="ru-RU" altLang="ru-RU" sz="1600" dirty="0" err="1" smtClean="0">
                <a:latin typeface="Times" pitchFamily="18" charset="0"/>
              </a:rPr>
              <a:t>dt</a:t>
            </a:r>
            <a:r>
              <a:rPr lang="ru-RU" altLang="ru-RU" sz="1600" dirty="0" smtClean="0">
                <a:latin typeface="Times" pitchFamily="18" charset="0"/>
              </a:rPr>
              <a:t> и его снижение с увеличением температуры в значительной степени согласуются с предложенной моделью.</a:t>
            </a:r>
          </a:p>
          <a:p>
            <a:pPr algn="just"/>
            <a:r>
              <a:rPr lang="ru-RU" altLang="ru-RU" sz="1600" dirty="0" smtClean="0">
                <a:latin typeface="Times" pitchFamily="18" charset="0"/>
              </a:rPr>
              <a:t>Полученная величина константы магнитной анизотропии </a:t>
            </a:r>
            <a:r>
              <a:rPr lang="en-US" sz="1600" i="1" dirty="0" err="1" smtClean="0">
                <a:latin typeface="Times" pitchFamily="18" charset="0"/>
              </a:rPr>
              <a:t>K</a:t>
            </a:r>
            <a:r>
              <a:rPr lang="en-US" sz="1600" i="1" baseline="-25000" dirty="0" err="1" smtClean="0">
                <a:latin typeface="Times" pitchFamily="18" charset="0"/>
              </a:rPr>
              <a:t>eff</a:t>
            </a:r>
            <a:r>
              <a:rPr lang="en-US" sz="1600" i="1" dirty="0" smtClean="0">
                <a:latin typeface="Times" pitchFamily="18" charset="0"/>
              </a:rPr>
              <a:t> ≈</a:t>
            </a:r>
            <a:r>
              <a:rPr lang="en-US" sz="1600" dirty="0">
                <a:latin typeface="Times" pitchFamily="18" charset="0"/>
              </a:rPr>
              <a:t> 6·10</a:t>
            </a:r>
            <a:r>
              <a:rPr lang="en-US" sz="1600" baseline="30000" dirty="0">
                <a:latin typeface="Times" pitchFamily="18" charset="0"/>
              </a:rPr>
              <a:t>6</a:t>
            </a:r>
            <a:r>
              <a:rPr lang="en-US" sz="1600" dirty="0">
                <a:latin typeface="Times" pitchFamily="18" charset="0"/>
              </a:rPr>
              <a:t> erg/c</a:t>
            </a:r>
            <a:r>
              <a:rPr lang="en-US" sz="1600" b="0" dirty="0">
                <a:latin typeface="Times" pitchFamily="18" charset="0"/>
              </a:rPr>
              <a:t>m</a:t>
            </a:r>
            <a:r>
              <a:rPr lang="en-US" sz="1600" b="0" baseline="30000" dirty="0">
                <a:latin typeface="Times" pitchFamily="18" charset="0"/>
              </a:rPr>
              <a:t>3</a:t>
            </a:r>
            <a:r>
              <a:rPr lang="en-US" sz="1600" b="0" dirty="0">
                <a:latin typeface="Times" pitchFamily="18" charset="0"/>
              </a:rPr>
              <a:t> </a:t>
            </a:r>
            <a:r>
              <a:rPr lang="ru-RU" sz="1600" dirty="0" smtClean="0">
                <a:latin typeface="Times" pitchFamily="18" charset="0"/>
              </a:rPr>
              <a:t>практически не зависит от температуры. </a:t>
            </a:r>
          </a:p>
          <a:p>
            <a:pPr algn="just"/>
            <a:endParaRPr lang="ru-RU" sz="1600" dirty="0" smtClean="0">
              <a:latin typeface="Times" pitchFamily="18" charset="0"/>
            </a:endParaRPr>
          </a:p>
          <a:p>
            <a:pPr algn="just"/>
            <a:r>
              <a:rPr lang="ru-RU" sz="1600" dirty="0" smtClean="0">
                <a:latin typeface="Times" pitchFamily="18" charset="0"/>
              </a:rPr>
              <a:t>Используя выражение для комбинированной (объемной + поверхностной) анизотропии </a:t>
            </a:r>
            <a:r>
              <a:rPr lang="en-US" sz="1600" b="1" i="1" dirty="0" err="1" smtClean="0">
                <a:solidFill>
                  <a:srgbClr val="0E18E2"/>
                </a:solidFill>
                <a:latin typeface="Times" pitchFamily="18" charset="0"/>
              </a:rPr>
              <a:t>K</a:t>
            </a:r>
            <a:r>
              <a:rPr lang="en-US" sz="1600" b="1" i="1" baseline="-25000" dirty="0" err="1" smtClean="0">
                <a:solidFill>
                  <a:srgbClr val="0E18E2"/>
                </a:solidFill>
                <a:latin typeface="Times" pitchFamily="18" charset="0"/>
              </a:rPr>
              <a:t>eff</a:t>
            </a:r>
            <a:r>
              <a:rPr lang="en-US" sz="1600" b="1" dirty="0">
                <a:solidFill>
                  <a:srgbClr val="0E18E2"/>
                </a:solidFill>
                <a:latin typeface="Times" pitchFamily="18" charset="0"/>
              </a:rPr>
              <a:t> = </a:t>
            </a:r>
            <a:r>
              <a:rPr lang="en-US" sz="1600" b="1" i="1" dirty="0">
                <a:solidFill>
                  <a:srgbClr val="0E18E2"/>
                </a:solidFill>
                <a:latin typeface="Times" pitchFamily="18" charset="0"/>
              </a:rPr>
              <a:t>K</a:t>
            </a:r>
            <a:r>
              <a:rPr lang="en-US" sz="1600" b="1" baseline="-25000" dirty="0">
                <a:solidFill>
                  <a:srgbClr val="0E18E2"/>
                </a:solidFill>
                <a:latin typeface="Times" pitchFamily="18" charset="0"/>
              </a:rPr>
              <a:t>V</a:t>
            </a:r>
            <a:r>
              <a:rPr lang="en-US" sz="1600" b="1" dirty="0">
                <a:solidFill>
                  <a:srgbClr val="0E18E2"/>
                </a:solidFill>
                <a:latin typeface="Times" pitchFamily="18" charset="0"/>
              </a:rPr>
              <a:t> + 6</a:t>
            </a:r>
            <a:r>
              <a:rPr lang="en-US" sz="1600" b="1" i="1" dirty="0">
                <a:solidFill>
                  <a:srgbClr val="0E18E2"/>
                </a:solidFill>
                <a:latin typeface="Times" pitchFamily="18" charset="0"/>
              </a:rPr>
              <a:t>K</a:t>
            </a:r>
            <a:r>
              <a:rPr lang="en-US" sz="1600" b="1" baseline="-25000" dirty="0">
                <a:solidFill>
                  <a:srgbClr val="0E18E2"/>
                </a:solidFill>
                <a:latin typeface="Times" pitchFamily="18" charset="0"/>
              </a:rPr>
              <a:t>S</a:t>
            </a:r>
            <a:r>
              <a:rPr lang="en-US" sz="1600" b="1" dirty="0">
                <a:solidFill>
                  <a:srgbClr val="0E18E2"/>
                </a:solidFill>
                <a:latin typeface="Times" pitchFamily="18" charset="0"/>
              </a:rPr>
              <a:t>/</a:t>
            </a:r>
            <a:r>
              <a:rPr lang="en-US" sz="1600" b="1" i="1" dirty="0">
                <a:solidFill>
                  <a:srgbClr val="0E18E2"/>
                </a:solidFill>
                <a:latin typeface="Times" pitchFamily="18" charset="0"/>
              </a:rPr>
              <a:t>d</a:t>
            </a:r>
            <a:r>
              <a:rPr lang="en-US" sz="1600" b="1" dirty="0">
                <a:solidFill>
                  <a:srgbClr val="0E18E2"/>
                </a:solidFill>
                <a:latin typeface="Times" pitchFamily="18" charset="0"/>
              </a:rPr>
              <a:t> </a:t>
            </a:r>
            <a:r>
              <a:rPr lang="en-US" sz="1600" b="0" dirty="0" smtClean="0">
                <a:latin typeface="Times" pitchFamily="18" charset="0"/>
              </a:rPr>
              <a:t>(</a:t>
            </a:r>
            <a:r>
              <a:rPr lang="ru-RU" sz="1600" b="0" dirty="0" smtClean="0">
                <a:latin typeface="Times" pitchFamily="18" charset="0"/>
              </a:rPr>
              <a:t>при</a:t>
            </a:r>
            <a:r>
              <a:rPr lang="en-US" sz="1600" b="0" dirty="0" smtClean="0">
                <a:latin typeface="Times" pitchFamily="18" charset="0"/>
              </a:rPr>
              <a:t> </a:t>
            </a:r>
            <a:r>
              <a:rPr lang="en-US" sz="1600" b="0" i="1" dirty="0">
                <a:latin typeface="Times" pitchFamily="18" charset="0"/>
              </a:rPr>
              <a:t>K</a:t>
            </a:r>
            <a:r>
              <a:rPr lang="en-US" sz="1600" b="0" baseline="-25000" dirty="0">
                <a:latin typeface="Times" pitchFamily="18" charset="0"/>
              </a:rPr>
              <a:t>V</a:t>
            </a:r>
            <a:r>
              <a:rPr lang="en-US" sz="1600" b="0" dirty="0">
                <a:latin typeface="Times" pitchFamily="18" charset="0"/>
              </a:rPr>
              <a:t> = 2·10</a:t>
            </a:r>
            <a:r>
              <a:rPr lang="en-US" sz="1600" b="0" baseline="30000" dirty="0">
                <a:latin typeface="Times" pitchFamily="18" charset="0"/>
              </a:rPr>
              <a:t>6</a:t>
            </a:r>
            <a:r>
              <a:rPr lang="en-US" sz="1600" b="0" dirty="0">
                <a:latin typeface="Times" pitchFamily="18" charset="0"/>
              </a:rPr>
              <a:t> erg/cm</a:t>
            </a:r>
            <a:r>
              <a:rPr lang="en-US" sz="1600" b="0" baseline="30000" dirty="0">
                <a:latin typeface="Times" pitchFamily="18" charset="0"/>
              </a:rPr>
              <a:t>3</a:t>
            </a:r>
            <a:r>
              <a:rPr lang="en-US" sz="1600" b="0" dirty="0">
                <a:latin typeface="Times" pitchFamily="18" charset="0"/>
              </a:rPr>
              <a:t>), </a:t>
            </a:r>
            <a:r>
              <a:rPr lang="ru-RU" sz="1600" b="0" dirty="0" smtClean="0">
                <a:latin typeface="Times" pitchFamily="18" charset="0"/>
              </a:rPr>
              <a:t>получена величина константы поверхностной магнитной анизотропии </a:t>
            </a:r>
            <a:r>
              <a:rPr lang="en-US" sz="1600" dirty="0" smtClean="0">
                <a:latin typeface="Times" pitchFamily="18" charset="0"/>
              </a:rPr>
              <a:t>: </a:t>
            </a:r>
            <a:r>
              <a:rPr lang="en-US" sz="1600" b="1" i="1" dirty="0">
                <a:solidFill>
                  <a:srgbClr val="0E18E2"/>
                </a:solidFill>
                <a:latin typeface="Times" pitchFamily="18" charset="0"/>
              </a:rPr>
              <a:t>K</a:t>
            </a:r>
            <a:r>
              <a:rPr lang="en-US" sz="1600" b="1" baseline="-25000" dirty="0">
                <a:solidFill>
                  <a:srgbClr val="0E18E2"/>
                </a:solidFill>
                <a:latin typeface="Times" pitchFamily="18" charset="0"/>
              </a:rPr>
              <a:t>S</a:t>
            </a:r>
            <a:r>
              <a:rPr lang="en-US" sz="1600" b="1" dirty="0">
                <a:solidFill>
                  <a:srgbClr val="0E18E2"/>
                </a:solidFill>
                <a:latin typeface="Times" pitchFamily="18" charset="0"/>
              </a:rPr>
              <a:t> ≈ 0.4 erg/cm</a:t>
            </a:r>
            <a:r>
              <a:rPr lang="en-US" sz="1600" b="1" baseline="30000" dirty="0">
                <a:solidFill>
                  <a:srgbClr val="0E18E2"/>
                </a:solidFill>
                <a:latin typeface="Times" pitchFamily="18" charset="0"/>
              </a:rPr>
              <a:t>2</a:t>
            </a:r>
            <a:r>
              <a:rPr lang="en-US" sz="1600" b="0" dirty="0" smtClean="0">
                <a:latin typeface="Times" pitchFamily="18" charset="0"/>
              </a:rPr>
              <a:t>.</a:t>
            </a:r>
            <a:endParaRPr lang="ru-RU" sz="1600" b="0" dirty="0">
              <a:latin typeface="Times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5652120" y="3501008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620688"/>
            <a:ext cx="28605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Штриховая стрелка вправо 6"/>
          <p:cNvSpPr/>
          <p:nvPr/>
        </p:nvSpPr>
        <p:spPr>
          <a:xfrm rot="20641681">
            <a:off x="5639392" y="2604788"/>
            <a:ext cx="853672" cy="2880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71" y="3717032"/>
            <a:ext cx="249231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Together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84784"/>
            <a:ext cx="2204765" cy="504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7"/>
          <p:cNvSpPr>
            <a:spLocks/>
          </p:cNvSpPr>
          <p:nvPr/>
        </p:nvSpPr>
        <p:spPr bwMode="auto">
          <a:xfrm>
            <a:off x="395536" y="1484784"/>
            <a:ext cx="2232247" cy="2016224"/>
          </a:xfrm>
          <a:prstGeom prst="rect">
            <a:avLst/>
          </a:prstGeom>
          <a:noFill/>
          <a:ln w="22225">
            <a:solidFill>
              <a:srgbClr val="0E18E2"/>
            </a:solidFill>
            <a:miter lim="800000"/>
            <a:headEnd/>
            <a:tailEnd/>
          </a:ln>
        </p:spPr>
        <p:txBody>
          <a:bodyPr rIns="18000" anchor="ctr"/>
          <a:lstStyle/>
          <a:p>
            <a:pPr>
              <a:lnSpc>
                <a:spcPct val="90000"/>
              </a:lnSpc>
            </a:pPr>
            <a:r>
              <a:rPr lang="ru-RU" altLang="ru-RU" dirty="0" smtClean="0">
                <a:latin typeface="Times" pitchFamily="18" charset="0"/>
              </a:rPr>
              <a:t>Серия образцов наночастиц </a:t>
            </a:r>
            <a:r>
              <a:rPr lang="en-US" altLang="ru-RU" dirty="0" err="1" smtClean="0">
                <a:latin typeface="Times" pitchFamily="18" charset="0"/>
              </a:rPr>
              <a:t>NiO</a:t>
            </a:r>
            <a:r>
              <a:rPr lang="ru-RU" altLang="ru-RU" dirty="0" smtClean="0">
                <a:latin typeface="Times" pitchFamily="18" charset="0"/>
              </a:rPr>
              <a:t> средним размером </a:t>
            </a:r>
            <a:r>
              <a:rPr lang="en-US" altLang="ru-RU" dirty="0" smtClean="0">
                <a:latin typeface="Times" pitchFamily="18" charset="0"/>
              </a:rPr>
              <a:t>&lt;d&gt; ≈ </a:t>
            </a:r>
            <a:r>
              <a:rPr lang="ru-RU" altLang="ru-RU" b="1" dirty="0" smtClean="0">
                <a:solidFill>
                  <a:srgbClr val="0E18E2"/>
                </a:solidFill>
                <a:latin typeface="Times" pitchFamily="18" charset="0"/>
              </a:rPr>
              <a:t>23</a:t>
            </a:r>
            <a:r>
              <a:rPr lang="en-US" altLang="ru-RU" b="1" dirty="0">
                <a:solidFill>
                  <a:srgbClr val="0E18E2"/>
                </a:solidFill>
                <a:latin typeface="Times" pitchFamily="18" charset="0"/>
              </a:rPr>
              <a:t> nm</a:t>
            </a:r>
            <a:r>
              <a:rPr lang="ru-RU" altLang="ru-RU" b="1" dirty="0">
                <a:solidFill>
                  <a:srgbClr val="0E18E2"/>
                </a:solidFill>
                <a:latin typeface="Times" pitchFamily="18" charset="0"/>
              </a:rPr>
              <a:t>, 8.5 </a:t>
            </a:r>
            <a:r>
              <a:rPr lang="en-US" altLang="ru-RU" b="1" dirty="0">
                <a:solidFill>
                  <a:srgbClr val="0E18E2"/>
                </a:solidFill>
                <a:latin typeface="Times" pitchFamily="18" charset="0"/>
              </a:rPr>
              <a:t>nm</a:t>
            </a:r>
            <a:r>
              <a:rPr lang="ru-RU" altLang="ru-RU" b="1" dirty="0">
                <a:solidFill>
                  <a:srgbClr val="0E18E2"/>
                </a:solidFill>
                <a:latin typeface="Times" pitchFamily="18" charset="0"/>
              </a:rPr>
              <a:t>, 4.5</a:t>
            </a:r>
            <a:r>
              <a:rPr lang="en-US" altLang="ru-RU" b="1" dirty="0">
                <a:solidFill>
                  <a:srgbClr val="0E18E2"/>
                </a:solidFill>
                <a:latin typeface="Times" pitchFamily="18" charset="0"/>
              </a:rPr>
              <a:t> </a:t>
            </a:r>
            <a:r>
              <a:rPr lang="en-US" altLang="ru-RU" b="1" dirty="0" smtClean="0">
                <a:solidFill>
                  <a:srgbClr val="0E18E2"/>
                </a:solidFill>
                <a:latin typeface="Times" pitchFamily="18" charset="0"/>
              </a:rPr>
              <a:t>nm</a:t>
            </a:r>
            <a:r>
              <a:rPr lang="ru-RU" altLang="ru-RU" b="1" dirty="0" smtClean="0">
                <a:solidFill>
                  <a:srgbClr val="0E18E2"/>
                </a:solidFill>
                <a:latin typeface="Times" pitchFamily="18" charset="0"/>
              </a:rPr>
              <a:t> </a:t>
            </a:r>
            <a:r>
              <a:rPr lang="ru-RU" altLang="ru-RU" dirty="0" smtClean="0">
                <a:latin typeface="Times" pitchFamily="18" charset="0"/>
              </a:rPr>
              <a:t>п</a:t>
            </a:r>
            <a:r>
              <a:rPr lang="ru-RU" altLang="ru-RU" b="0" dirty="0" smtClean="0">
                <a:latin typeface="Times" pitchFamily="18" charset="0"/>
              </a:rPr>
              <a:t>олучена в институте катализа СО РАН </a:t>
            </a:r>
          </a:p>
        </p:txBody>
      </p:sp>
      <p:sp>
        <p:nvSpPr>
          <p:cNvPr id="16389" name="Прямоугольник 7"/>
          <p:cNvSpPr>
            <a:spLocks noChangeArrowheads="1"/>
          </p:cNvSpPr>
          <p:nvPr/>
        </p:nvSpPr>
        <p:spPr bwMode="auto">
          <a:xfrm>
            <a:off x="0" y="674112"/>
            <a:ext cx="90364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0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Наночастицы</a:t>
            </a:r>
            <a:r>
              <a:rPr lang="ru-RU" sz="2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оксида никеля (</a:t>
            </a:r>
            <a:r>
              <a:rPr lang="en-US" sz="20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NiO</a:t>
            </a:r>
            <a:r>
              <a:rPr lang="ru-RU" sz="2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Проявление поверхностных и размерных эффектов</a:t>
            </a:r>
            <a:endParaRPr lang="ru-RU" sz="2000" dirty="0">
              <a:solidFill>
                <a:srgbClr val="0E18E2"/>
              </a:solidFill>
            </a:endParaRPr>
          </a:p>
        </p:txBody>
      </p:sp>
      <p:pic>
        <p:nvPicPr>
          <p:cNvPr id="16390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6165304"/>
            <a:ext cx="2376264" cy="19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/>
          </p:cNvSpPr>
          <p:nvPr/>
        </p:nvSpPr>
        <p:spPr bwMode="auto">
          <a:xfrm>
            <a:off x="-792163" y="7100888"/>
            <a:ext cx="1368426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ru-RU" sz="1500" b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+mj-cs"/>
                <a:sym typeface="Symbol" panose="05050102010706020507" pitchFamily="18" charset="2"/>
              </a:rPr>
              <a:t>“23 nm – bulk”</a:t>
            </a:r>
            <a:endParaRPr lang="ru-RU" altLang="ru-RU" sz="1500" b="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+mj-cs"/>
              <a:sym typeface="Symbol" panose="05050102010706020507" pitchFamily="18" charset="2"/>
            </a:endParaRPr>
          </a:p>
        </p:txBody>
      </p:sp>
      <p:pic>
        <p:nvPicPr>
          <p:cNvPr id="16392" name="Picture 9" descr="D:\d disk\DIMA\NEW-NEW\Kazan\NiOpres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124744"/>
            <a:ext cx="3845694" cy="550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/>
          </p:cNvSpPr>
          <p:nvPr/>
        </p:nvSpPr>
        <p:spPr bwMode="auto">
          <a:xfrm>
            <a:off x="7596336" y="5228878"/>
            <a:ext cx="10080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ru-RU" sz="1500" b="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+mj-cs"/>
                <a:sym typeface="Symbol" panose="05050102010706020507" pitchFamily="18" charset="2"/>
              </a:rPr>
              <a:t>23 nm</a:t>
            </a:r>
            <a:endParaRPr lang="ru-RU" altLang="ru-RU" sz="1500" b="0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+mj-cs"/>
              <a:sym typeface="Symbol" panose="05050102010706020507" pitchFamily="18" charset="2"/>
            </a:endParaRPr>
          </a:p>
        </p:txBody>
      </p:sp>
      <p:sp>
        <p:nvSpPr>
          <p:cNvPr id="16394" name="Rectangle 2"/>
          <p:cNvSpPr>
            <a:spLocks noGrp="1"/>
          </p:cNvSpPr>
          <p:nvPr>
            <p:ph type="title"/>
          </p:nvPr>
        </p:nvSpPr>
        <p:spPr>
          <a:xfrm>
            <a:off x="7452320" y="5733256"/>
            <a:ext cx="1008063" cy="358775"/>
          </a:xfrm>
        </p:spPr>
        <p:txBody>
          <a:bodyPr/>
          <a:lstStyle/>
          <a:p>
            <a:pPr eaLnBrk="1" hangingPunct="1"/>
            <a:r>
              <a:rPr lang="en-US" altLang="ru-RU" sz="1500" dirty="0" smtClean="0">
                <a:latin typeface="Times New Roman" pitchFamily="18" charset="0"/>
                <a:sym typeface="Symbol" pitchFamily="18" charset="2"/>
              </a:rPr>
              <a:t>bulk </a:t>
            </a:r>
            <a:r>
              <a:rPr lang="en-US" altLang="ru-RU" sz="1500" dirty="0" err="1" smtClean="0">
                <a:latin typeface="Times New Roman" pitchFamily="18" charset="0"/>
                <a:sym typeface="Symbol" pitchFamily="18" charset="2"/>
              </a:rPr>
              <a:t>NiO</a:t>
            </a:r>
            <a:endParaRPr lang="ru-RU" altLang="ru-RU" sz="1500" dirty="0" smtClean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6395" name="Номер слайда 16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C6E2EEC-3E81-4BBF-BAF1-96601CD8CB7F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107504" y="0"/>
            <a:ext cx="90364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Исследование процессов намагничивания</a:t>
            </a:r>
            <a:r>
              <a:rPr lang="en-US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антиферромагнитных </a:t>
            </a:r>
            <a:r>
              <a:rPr lang="en-US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наночастиц</a:t>
            </a:r>
            <a:endParaRPr lang="ru-RU" sz="2100" b="1" dirty="0">
              <a:solidFill>
                <a:srgbClr val="0E18E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 disk\DIMA\NEW-NEW\Kazan\for 115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836712"/>
            <a:ext cx="5910487" cy="5481258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841375"/>
          </a:xfrm>
        </p:spPr>
        <p:txBody>
          <a:bodyPr/>
          <a:lstStyle/>
          <a:p>
            <a:pPr algn="l"/>
            <a:r>
              <a:rPr lang="ru-RU" sz="2100" b="1" dirty="0" smtClean="0">
                <a:solidFill>
                  <a:srgbClr val="0E18E2"/>
                </a:solidFill>
                <a:latin typeface="Times" pitchFamily="18" charset="0"/>
              </a:rPr>
              <a:t>Изотермы намагничивания </a:t>
            </a:r>
            <a:r>
              <a:rPr lang="en-US" sz="2100" b="1" dirty="0" smtClean="0">
                <a:solidFill>
                  <a:srgbClr val="0E18E2"/>
                </a:solidFill>
                <a:latin typeface="Times" pitchFamily="18" charset="0"/>
              </a:rPr>
              <a:t>M(H) (</a:t>
            </a:r>
            <a:r>
              <a:rPr lang="ru-RU" sz="2100" b="1" dirty="0" smtClean="0">
                <a:solidFill>
                  <a:srgbClr val="0E18E2"/>
                </a:solidFill>
                <a:latin typeface="Times" pitchFamily="18" charset="0"/>
              </a:rPr>
              <a:t>серия наночастиц </a:t>
            </a:r>
            <a:r>
              <a:rPr lang="en-US" sz="2100" b="1" dirty="0" err="1" smtClean="0">
                <a:solidFill>
                  <a:srgbClr val="0E18E2"/>
                </a:solidFill>
                <a:latin typeface="Times" pitchFamily="18" charset="0"/>
              </a:rPr>
              <a:t>NiO</a:t>
            </a:r>
            <a:r>
              <a:rPr lang="ru-RU" sz="2100" b="1" dirty="0" smtClean="0">
                <a:solidFill>
                  <a:srgbClr val="0E18E2"/>
                </a:solidFill>
                <a:latin typeface="Times" pitchFamily="18" charset="0"/>
              </a:rPr>
              <a:t> различными средними размерами </a:t>
            </a:r>
            <a:r>
              <a:rPr lang="en-US" sz="2100" b="1" dirty="0" smtClean="0">
                <a:solidFill>
                  <a:srgbClr val="0E18E2"/>
                </a:solidFill>
                <a:latin typeface="Times" pitchFamily="18" charset="0"/>
              </a:rPr>
              <a:t>d ~ 4.5, 8.5, 23 nm)</a:t>
            </a:r>
            <a:endParaRPr lang="ru-RU" sz="2100" b="1" dirty="0" smtClean="0">
              <a:solidFill>
                <a:srgbClr val="0E18E2"/>
              </a:solidFill>
              <a:latin typeface="Times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9958" y="1052066"/>
            <a:ext cx="2807866" cy="5401270"/>
          </a:xfrm>
          <a:prstGeom prst="rect">
            <a:avLst/>
          </a:prstGeom>
          <a:noFill/>
          <a:ln w="19050">
            <a:solidFill>
              <a:srgbClr val="0E18E2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Символы 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– </a:t>
            </a: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эксперимент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 </a:t>
            </a:r>
            <a:endParaRPr lang="en-US" altLang="ru-RU" sz="2000" b="0" dirty="0">
              <a:latin typeface="Times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линии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 </a:t>
            </a:r>
            <a:r>
              <a:rPr lang="en-US" altLang="ru-RU" sz="2000" b="0" dirty="0">
                <a:latin typeface="Times" pitchFamily="18" charset="0"/>
                <a:sym typeface="Symbol" pitchFamily="18" charset="2"/>
              </a:rPr>
              <a:t>– </a:t>
            </a: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подгонки для 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d~ 4.5 nm, </a:t>
            </a:r>
            <a:endParaRPr lang="en-US" altLang="ru-RU" sz="2000" b="0" dirty="0">
              <a:latin typeface="Times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либо экстраполяция </a:t>
            </a:r>
            <a:r>
              <a:rPr lang="ru-RU" altLang="ru-RU" sz="2000" b="0" dirty="0" err="1" smtClean="0">
                <a:latin typeface="Times" pitchFamily="18" charset="0"/>
                <a:sym typeface="Symbol" pitchFamily="18" charset="2"/>
              </a:rPr>
              <a:t>высокополевого</a:t>
            </a: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 диапазона линейной функцией </a:t>
            </a:r>
            <a:endParaRPr lang="en-US" altLang="ru-RU" sz="2000" b="0" dirty="0">
              <a:latin typeface="Times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по выражению</a:t>
            </a:r>
            <a:endParaRPr lang="en-US" altLang="ru-RU" sz="2000" b="0" dirty="0">
              <a:latin typeface="Times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en-US" altLang="ru-RU" sz="2000" b="0" dirty="0">
                <a:latin typeface="Times" pitchFamily="18" charset="0"/>
                <a:sym typeface="Symbol" pitchFamily="18" charset="2"/>
              </a:rPr>
              <a:t>M(H) = M</a:t>
            </a:r>
            <a:r>
              <a:rPr lang="en-US" altLang="ru-RU" sz="2000" b="0" baseline="-25000" dirty="0">
                <a:latin typeface="Times" pitchFamily="18" charset="0"/>
                <a:sym typeface="Symbol" pitchFamily="18" charset="2"/>
              </a:rPr>
              <a:t>FM</a:t>
            </a:r>
            <a:r>
              <a:rPr lang="en-US" altLang="ru-RU" sz="2000" b="0" dirty="0">
                <a:latin typeface="Times" pitchFamily="18" charset="0"/>
                <a:sym typeface="Symbol" pitchFamily="18" charset="2"/>
              </a:rPr>
              <a:t> + 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</a:t>
            </a:r>
            <a:r>
              <a:rPr lang="en-US" altLang="ru-RU" sz="2000" b="0" dirty="0" smtClean="0">
                <a:latin typeface="Times"/>
                <a:cs typeface="Times"/>
                <a:sym typeface="Symbol" pitchFamily="18" charset="2"/>
              </a:rPr>
              <a:t>·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H </a:t>
            </a:r>
            <a:endParaRPr lang="en-US" altLang="ru-RU" sz="2000" b="0" dirty="0">
              <a:latin typeface="Times" pitchFamily="18" charset="0"/>
              <a:sym typeface="Symbol" pitchFamily="18" charset="2"/>
            </a:endParaRPr>
          </a:p>
          <a:p>
            <a:pPr>
              <a:spcBef>
                <a:spcPct val="20000"/>
              </a:spcBef>
            </a:pP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для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 </a:t>
            </a:r>
            <a:r>
              <a:rPr lang="en-US" altLang="ru-RU" sz="2000" dirty="0" smtClean="0">
                <a:latin typeface="Times" pitchFamily="18" charset="0"/>
                <a:sym typeface="Symbol" pitchFamily="18" charset="2"/>
              </a:rPr>
              <a:t>d ~ 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8.5 </a:t>
            </a:r>
            <a:r>
              <a:rPr lang="ru-RU" altLang="ru-RU" sz="2000" b="0" dirty="0" smtClean="0">
                <a:latin typeface="Times" pitchFamily="18" charset="0"/>
                <a:sym typeface="Symbol" pitchFamily="18" charset="2"/>
              </a:rPr>
              <a:t>и </a:t>
            </a:r>
            <a:r>
              <a:rPr lang="en-US" altLang="ru-RU" sz="2000" b="0" dirty="0" smtClean="0">
                <a:latin typeface="Times" pitchFamily="18" charset="0"/>
                <a:sym typeface="Symbol" pitchFamily="18" charset="2"/>
              </a:rPr>
              <a:t>23 nm</a:t>
            </a:r>
            <a:r>
              <a:rPr lang="ru-RU" altLang="ru-RU" sz="2000" dirty="0" smtClean="0">
                <a:latin typeface="Times" pitchFamily="18" charset="0"/>
                <a:sym typeface="Symbol" pitchFamily="18" charset="2"/>
              </a:rPr>
              <a:t>.</a:t>
            </a:r>
          </a:p>
          <a:p>
            <a:pPr>
              <a:spcBef>
                <a:spcPct val="20000"/>
              </a:spcBef>
            </a:pPr>
            <a:r>
              <a:rPr lang="en-US" altLang="ru-RU" sz="2000" dirty="0" smtClean="0">
                <a:latin typeface="Times" pitchFamily="18" charset="0"/>
                <a:sym typeface="Symbol" pitchFamily="18" charset="2"/>
              </a:rPr>
              <a:t>M</a:t>
            </a:r>
            <a:r>
              <a:rPr lang="en-US" altLang="ru-RU" sz="2000" baseline="-25000" dirty="0" smtClean="0">
                <a:latin typeface="Times" pitchFamily="18" charset="0"/>
                <a:sym typeface="Symbol" pitchFamily="18" charset="2"/>
              </a:rPr>
              <a:t>FM</a:t>
            </a:r>
            <a:r>
              <a:rPr lang="en-US" altLang="ru-RU" sz="2000" dirty="0" smtClean="0">
                <a:latin typeface="Times" pitchFamily="18" charset="0"/>
                <a:sym typeface="Symbol" pitchFamily="18" charset="2"/>
              </a:rPr>
              <a:t> – </a:t>
            </a:r>
            <a:r>
              <a:rPr lang="ru-RU" altLang="ru-RU" sz="2000" dirty="0" smtClean="0">
                <a:latin typeface="Times" pitchFamily="18" charset="0"/>
                <a:sym typeface="Symbol" pitchFamily="18" charset="2"/>
              </a:rPr>
              <a:t>отклик от подсистемы </a:t>
            </a:r>
            <a:r>
              <a:rPr lang="ru-RU" altLang="ru-RU" sz="2000" dirty="0" err="1" smtClean="0">
                <a:latin typeface="Times" pitchFamily="18" charset="0"/>
                <a:sym typeface="Symbol" pitchFamily="18" charset="2"/>
              </a:rPr>
              <a:t>нескомпенсированных</a:t>
            </a:r>
            <a:r>
              <a:rPr lang="ru-RU" altLang="ru-RU" sz="2000" dirty="0" smtClean="0">
                <a:latin typeface="Times" pitchFamily="18" charset="0"/>
                <a:sym typeface="Symbol" pitchFamily="18" charset="2"/>
              </a:rPr>
              <a:t> магнитных моментов «в насыщении»</a:t>
            </a:r>
            <a:endParaRPr lang="en-US" altLang="ru-RU" sz="2000" b="0" dirty="0">
              <a:latin typeface="Times" pitchFamily="18" charset="0"/>
              <a:sym typeface="Symbol" pitchFamily="18" charset="2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347864" y="3573016"/>
            <a:ext cx="1368152" cy="252028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6237312"/>
            <a:ext cx="3414925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-180975" y="353666"/>
            <a:ext cx="9432925" cy="627062"/>
          </a:xfrm>
        </p:spPr>
        <p:txBody>
          <a:bodyPr>
            <a:normAutofit fontScale="90000"/>
          </a:bodyPr>
          <a:lstStyle/>
          <a:p>
            <a:r>
              <a:rPr lang="ru-RU" sz="2100" b="1" dirty="0" smtClean="0">
                <a:latin typeface="Times" pitchFamily="18" charset="0"/>
              </a:rPr>
              <a:t>Изотермы намагничивания </a:t>
            </a:r>
            <a:r>
              <a:rPr lang="en-US" sz="2100" b="1" dirty="0" smtClean="0">
                <a:latin typeface="Times" pitchFamily="18" charset="0"/>
              </a:rPr>
              <a:t>M(H) </a:t>
            </a:r>
            <a:r>
              <a:rPr lang="ru-RU" sz="2100" b="1" dirty="0" smtClean="0">
                <a:latin typeface="Times" pitchFamily="18" charset="0"/>
              </a:rPr>
              <a:t>образца </a:t>
            </a:r>
            <a:r>
              <a:rPr lang="en-US" sz="2100" b="1" dirty="0" err="1" smtClean="0">
                <a:latin typeface="Times" pitchFamily="18" charset="0"/>
              </a:rPr>
              <a:t>NiO</a:t>
            </a:r>
            <a:r>
              <a:rPr lang="ru-RU" sz="2100" b="1" dirty="0" smtClean="0">
                <a:latin typeface="Times" pitchFamily="18" charset="0"/>
              </a:rPr>
              <a:t> </a:t>
            </a:r>
            <a:r>
              <a:rPr lang="en-US" sz="2100" b="1" dirty="0" smtClean="0">
                <a:latin typeface="Times" pitchFamily="18" charset="0"/>
              </a:rPr>
              <a:t>c d ~ 4.5 nm </a:t>
            </a:r>
            <a:r>
              <a:rPr lang="ru-RU" sz="2100" b="1" dirty="0" smtClean="0">
                <a:latin typeface="Times" pitchFamily="18" charset="0"/>
              </a:rPr>
              <a:t>и вклады в эту зависимость от магнитных подсистем</a:t>
            </a:r>
          </a:p>
        </p:txBody>
      </p:sp>
      <p:sp>
        <p:nvSpPr>
          <p:cNvPr id="18444" name="Прямоугольник 20"/>
          <p:cNvSpPr>
            <a:spLocks noChangeArrowheads="1"/>
          </p:cNvSpPr>
          <p:nvPr/>
        </p:nvSpPr>
        <p:spPr bwMode="auto">
          <a:xfrm>
            <a:off x="4427984" y="1124744"/>
            <a:ext cx="4608512" cy="2554545"/>
          </a:xfrm>
          <a:prstGeom prst="rect">
            <a:avLst/>
          </a:prstGeom>
          <a:noFill/>
          <a:ln w="25400" cmpd="sng">
            <a:solidFill>
              <a:srgbClr val="0E18E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Вклады в кривую намагничивания:</a:t>
            </a:r>
          </a:p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(1) - </a:t>
            </a:r>
            <a:r>
              <a:rPr lang="ru-RU" altLang="ru-RU" sz="1600" dirty="0" err="1" smtClean="0">
                <a:latin typeface="Times" pitchFamily="18" charset="0"/>
                <a:sym typeface="Symbol" pitchFamily="18" charset="2"/>
              </a:rPr>
              <a:t>нескомпенсированные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магнитные моменты </a:t>
            </a:r>
          </a:p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(«ферромагнитная» подсистема) </a:t>
            </a:r>
          </a:p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(2) - парамагнитная подсистема  («поверхностные </a:t>
            </a:r>
          </a:p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спины), зависит от температуры как 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1/T</a:t>
            </a:r>
          </a:p>
          <a:p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(3)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–вклад от </a:t>
            </a:r>
            <a:r>
              <a:rPr lang="ru-RU" altLang="ru-RU" sz="1600" dirty="0" err="1" smtClean="0">
                <a:latin typeface="Times" pitchFamily="18" charset="0"/>
                <a:sym typeface="Symbol" pitchFamily="18" charset="2"/>
              </a:rPr>
              <a:t>суперантиферромагнитной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восприимчивости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 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(</a:t>
            </a:r>
            <a:r>
              <a:rPr lang="ru-RU" altLang="ru-RU" sz="1600" dirty="0" smtClean="0">
                <a:latin typeface="Times" pitchFamily="18" charset="0"/>
                <a:sym typeface="Symbol"/>
              </a:rPr>
              <a:t></a:t>
            </a:r>
            <a:r>
              <a:rPr lang="en-US" altLang="ru-RU" sz="1600" baseline="-25000" dirty="0" smtClean="0">
                <a:latin typeface="Times" pitchFamily="18" charset="0"/>
                <a:sym typeface="Symbol"/>
              </a:rPr>
              <a:t>SAF</a:t>
            </a:r>
            <a:r>
              <a:rPr lang="en-US" altLang="ru-RU" sz="1600" dirty="0" smtClean="0">
                <a:latin typeface="Times"/>
                <a:cs typeface="Times"/>
                <a:sym typeface="Symbol"/>
              </a:rPr>
              <a:t>·</a:t>
            </a:r>
            <a:r>
              <a:rPr lang="en-US" altLang="ru-RU" sz="1600" dirty="0" smtClean="0">
                <a:latin typeface="Times" pitchFamily="18" charset="0"/>
                <a:sym typeface="Symbol"/>
              </a:rPr>
              <a:t>H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). </a:t>
            </a:r>
            <a:endParaRPr lang="en-US" altLang="ru-RU" sz="1600" dirty="0" smtClean="0">
              <a:latin typeface="Times" pitchFamily="18" charset="0"/>
              <a:sym typeface="Symbol" pitchFamily="18" charset="2"/>
            </a:endParaRPr>
          </a:p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(4) -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 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вклад от антиферромагнитно упорядоченного</a:t>
            </a:r>
          </a:p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«ядра» частиц. (</a:t>
            </a:r>
            <a:r>
              <a:rPr lang="ru-RU" altLang="ru-RU" sz="1600" dirty="0" smtClean="0">
                <a:latin typeface="Times" pitchFamily="18" charset="0"/>
                <a:sym typeface="Symbol"/>
              </a:rPr>
              <a:t></a:t>
            </a:r>
            <a:r>
              <a:rPr lang="en-US" altLang="ru-RU" sz="1600" baseline="-25000" dirty="0" err="1" smtClean="0">
                <a:latin typeface="Times" pitchFamily="18" charset="0"/>
                <a:sym typeface="Symbol"/>
              </a:rPr>
              <a:t>bulk</a:t>
            </a:r>
            <a:r>
              <a:rPr lang="en-US" altLang="ru-RU" sz="1600" dirty="0" err="1" smtClean="0">
                <a:latin typeface="Times"/>
                <a:cs typeface="Times"/>
                <a:sym typeface="Symbol"/>
              </a:rPr>
              <a:t>·</a:t>
            </a:r>
            <a:r>
              <a:rPr lang="en-US" altLang="ru-RU" sz="1600" dirty="0" err="1" smtClean="0">
                <a:latin typeface="Times" pitchFamily="18" charset="0"/>
                <a:sym typeface="Symbol"/>
              </a:rPr>
              <a:t>H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), </a:t>
            </a:r>
          </a:p>
          <a:p>
            <a:endParaRPr lang="ru-RU" sz="1600" dirty="0"/>
          </a:p>
        </p:txBody>
      </p:sp>
      <p:sp>
        <p:nvSpPr>
          <p:cNvPr id="18445" name="Номер слайда 22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C3DB69-80DD-4968-9BA0-419529DD703B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fig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41211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171545" y="1588730"/>
            <a:ext cx="8963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" pitchFamily="18" charset="0"/>
                <a:cs typeface="Times" pitchFamily="18" charset="0"/>
              </a:rPr>
              <a:t>4</a:t>
            </a:r>
            <a:r>
              <a:rPr lang="en-US" sz="2000" dirty="0" smtClean="0">
                <a:latin typeface="Times" pitchFamily="18" charset="0"/>
                <a:cs typeface="Times" pitchFamily="18" charset="0"/>
              </a:rPr>
              <a:t>.5 nm</a:t>
            </a:r>
            <a:endParaRPr lang="ru-RU" sz="20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949280"/>
            <a:ext cx="4608512" cy="34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21088"/>
            <a:ext cx="3168352" cy="2355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83968" y="4221088"/>
            <a:ext cx="4647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Из величин намагниченности вкладов (1), (2)</a:t>
            </a:r>
          </a:p>
          <a:p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(4) можно получить количество атомов, </a:t>
            </a:r>
          </a:p>
          <a:p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соответствующих подсистемам (1), (2), (4)</a:t>
            </a:r>
            <a:endParaRPr lang="ru-RU" dirty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55892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</a:rPr>
              <a:t>(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2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)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580526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en-US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3</a:t>
            </a:r>
            <a:r>
              <a:rPr lang="ru-RU" dirty="0" smtClean="0">
                <a:solidFill>
                  <a:srgbClr val="00B050"/>
                </a:solidFill>
                <a:latin typeface="Times" pitchFamily="18" charset="0"/>
                <a:cs typeface="Times" pitchFamily="18" charset="0"/>
              </a:rPr>
              <a:t>)</a:t>
            </a:r>
            <a:endParaRPr lang="ru-RU" dirty="0">
              <a:solidFill>
                <a:srgbClr val="00B05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5902" y="508518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4</a:t>
            </a:r>
            <a:r>
              <a:rPr lang="ru-RU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)</a:t>
            </a:r>
            <a:endParaRPr lang="ru-RU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3491880" y="1628800"/>
            <a:ext cx="1080120" cy="1224136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3851920" y="2132856"/>
            <a:ext cx="648072" cy="936104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0" name="Line 11"/>
          <p:cNvSpPr>
            <a:spLocks noChangeShapeType="1"/>
          </p:cNvSpPr>
          <p:nvPr/>
        </p:nvSpPr>
        <p:spPr bwMode="auto">
          <a:xfrm flipV="1">
            <a:off x="3923928" y="2564904"/>
            <a:ext cx="648072" cy="576064"/>
          </a:xfrm>
          <a:prstGeom prst="line">
            <a:avLst/>
          </a:prstGeom>
          <a:noFill/>
          <a:ln w="15875">
            <a:solidFill>
              <a:srgbClr val="0E18E2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 flipV="1">
            <a:off x="3995936" y="3068960"/>
            <a:ext cx="504056" cy="224408"/>
          </a:xfrm>
          <a:prstGeom prst="line">
            <a:avLst/>
          </a:prstGeom>
          <a:noFill/>
          <a:ln w="15875">
            <a:solidFill>
              <a:srgbClr val="00B050"/>
            </a:solidFill>
            <a:round/>
            <a:headEnd type="triangle" w="lg" len="lg"/>
            <a:tailEnd type="non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уб 4"/>
          <p:cNvSpPr/>
          <p:nvPr/>
        </p:nvSpPr>
        <p:spPr>
          <a:xfrm>
            <a:off x="5076056" y="1628800"/>
            <a:ext cx="1872208" cy="1728192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6" name="AutoShape 2" descr="Додекаэдр - объёмное геометрическое тело - Mnogogranniki.ru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Додекаэдр - объёмное геометрическое тело - Mnogogranniki.ru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Додекаэдр - объёмное геометрическое тело - Mnogogranniki.ru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Додекаэдр - объёмное геометрическое тело - Mnogogranniki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5661248"/>
            <a:ext cx="720080" cy="720080"/>
          </a:xfrm>
          <a:prstGeom prst="rect">
            <a:avLst/>
          </a:prstGeom>
          <a:noFill/>
        </p:spPr>
      </p:pic>
      <p:pic>
        <p:nvPicPr>
          <p:cNvPr id="1034" name="Picture 10" descr="Додекаэдр рисунок в тетради по клеточкам (47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-2547664"/>
            <a:ext cx="2016224" cy="2196854"/>
          </a:xfrm>
          <a:prstGeom prst="rect">
            <a:avLst/>
          </a:prstGeom>
          <a:noFill/>
        </p:spPr>
      </p:pic>
      <p:pic>
        <p:nvPicPr>
          <p:cNvPr id="1036" name="Picture 12" descr="Додекаэдр | matematicus.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-2475656"/>
            <a:ext cx="2177455" cy="2222562"/>
          </a:xfrm>
          <a:prstGeom prst="rect">
            <a:avLst/>
          </a:prstGeom>
          <a:noFill/>
        </p:spPr>
      </p:pic>
      <p:sp>
        <p:nvSpPr>
          <p:cNvPr id="17" name="Прямоугольник 4"/>
          <p:cNvSpPr>
            <a:spLocks noChangeArrowheads="1"/>
          </p:cNvSpPr>
          <p:nvPr/>
        </p:nvSpPr>
        <p:spPr bwMode="auto">
          <a:xfrm>
            <a:off x="251520" y="3501008"/>
            <a:ext cx="4679950" cy="2800767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N</a:t>
            </a:r>
            <a:r>
              <a:rPr lang="en-US" altLang="ru-RU" sz="1600" baseline="-25000" dirty="0" smtClean="0">
                <a:latin typeface="Times" pitchFamily="18" charset="0"/>
                <a:sym typeface="Symbol" pitchFamily="18" charset="2"/>
              </a:rPr>
              <a:t>PM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 – </a:t>
            </a:r>
            <a:r>
              <a:rPr lang="ru-RU" altLang="ru-RU" sz="1600" b="1" dirty="0" smtClean="0">
                <a:latin typeface="Times" pitchFamily="18" charset="0"/>
                <a:sym typeface="Symbol" pitchFamily="18" charset="2"/>
              </a:rPr>
              <a:t>количество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свободных (парамагнитных ) поверхностных атомов </a:t>
            </a:r>
            <a:r>
              <a:rPr lang="ru-RU" altLang="ru-RU" sz="16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соответствует рёбрам или выступающим областям</a:t>
            </a:r>
            <a:r>
              <a:rPr lang="en-US" altLang="ru-RU" sz="16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</a:t>
            </a:r>
            <a:r>
              <a:rPr lang="ru-RU" altLang="ru-RU" sz="16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частиц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. </a:t>
            </a:r>
          </a:p>
          <a:p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N</a:t>
            </a:r>
            <a:r>
              <a:rPr lang="en-US" altLang="ru-RU" sz="1600" baseline="-25000" dirty="0" smtClean="0">
                <a:latin typeface="Times" pitchFamily="18" charset="0"/>
                <a:sym typeface="Symbol" pitchFamily="18" charset="2"/>
              </a:rPr>
              <a:t>FM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 – </a:t>
            </a:r>
            <a:r>
              <a:rPr lang="ru-RU" altLang="ru-RU" sz="1600" b="1" dirty="0" smtClean="0">
                <a:latin typeface="Times" pitchFamily="18" charset="0"/>
                <a:sym typeface="Symbol" pitchFamily="18" charset="2"/>
              </a:rPr>
              <a:t>количество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спинов 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Ni</a:t>
            </a:r>
            <a:r>
              <a:rPr lang="en-US" altLang="ru-RU" sz="1600" baseline="30000" dirty="0" smtClean="0">
                <a:latin typeface="Times" pitchFamily="18" charset="0"/>
                <a:sym typeface="Symbol" pitchFamily="18" charset="2"/>
              </a:rPr>
              <a:t>2+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,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формирующих </a:t>
            </a:r>
            <a:r>
              <a:rPr lang="ru-RU" altLang="ru-RU" sz="16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нескомпенсированный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магнитный момент («ферромагнитная»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FM 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подсистема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) соответствует гипотезе </a:t>
            </a:r>
            <a:r>
              <a:rPr lang="ru-RU" altLang="ru-RU" sz="1600" dirty="0" err="1" smtClean="0">
                <a:latin typeface="Times" pitchFamily="18" charset="0"/>
                <a:sym typeface="Symbol" pitchFamily="18" charset="2"/>
              </a:rPr>
              <a:t>Нееля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</a:t>
            </a:r>
            <a:r>
              <a:rPr lang="en-US" altLang="ru-RU" sz="1600" baseline="-250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P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~ </a:t>
            </a:r>
            <a:r>
              <a:rPr lang="en-US" altLang="ru-RU" sz="1600" baseline="-250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</a:t>
            </a:r>
            <a:r>
              <a:rPr lang="en-US" altLang="ru-RU" sz="16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N</a:t>
            </a:r>
            <a:r>
              <a:rPr lang="en-US" altLang="ru-RU" sz="1600" baseline="-25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sz="1600" baseline="30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со значениями 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 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между 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 ≈ 1/3 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(дефекты на поверхности частицы) и </a:t>
            </a:r>
          </a:p>
          <a:p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 ≈ 1/2 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(дефекты и на поверхности и в объёме). </a:t>
            </a:r>
          </a:p>
          <a:p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По мере уменьшения размера возрастает роль дефектов внутри частиц (размерный эффект)</a:t>
            </a:r>
          </a:p>
        </p:txBody>
      </p:sp>
      <p:pic>
        <p:nvPicPr>
          <p:cNvPr id="18" name="Рисунок 5" descr="D:\d disk\DIMA\NEW-NEW\Kazan\fig5.E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692696"/>
            <a:ext cx="3384376" cy="262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4"/>
          <p:cNvSpPr>
            <a:spLocks noChangeArrowheads="1"/>
          </p:cNvSpPr>
          <p:nvPr/>
        </p:nvSpPr>
        <p:spPr bwMode="auto">
          <a:xfrm>
            <a:off x="4464050" y="260648"/>
            <a:ext cx="4500438" cy="1077218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latin typeface="Times" pitchFamily="18" charset="0"/>
                <a:sym typeface="Symbol" pitchFamily="18" charset="2"/>
              </a:rPr>
              <a:t>Расчётное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количество атомов (</a:t>
            </a:r>
            <a:r>
              <a:rPr lang="ru-RU" altLang="ru-RU" sz="1600" b="1" dirty="0" smtClean="0">
                <a:latin typeface="Times" pitchFamily="18" charset="0"/>
                <a:sym typeface="Symbol" pitchFamily="18" charset="2"/>
              </a:rPr>
              <a:t>линии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) в объёме, на поверхности частиц от размера и количество дефектов, определяющих </a:t>
            </a:r>
            <a:r>
              <a:rPr lang="ru-RU" altLang="ru-RU" sz="1600" dirty="0" err="1" smtClean="0">
                <a:latin typeface="Times" pitchFamily="18" charset="0"/>
                <a:sym typeface="Symbol" pitchFamily="18" charset="2"/>
              </a:rPr>
              <a:t>нескомпенсированный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магнитный момент по гипотезе </a:t>
            </a:r>
            <a:r>
              <a:rPr lang="ru-RU" altLang="ru-RU" sz="1600" dirty="0" err="1" smtClean="0">
                <a:latin typeface="Times" pitchFamily="18" charset="0"/>
                <a:sym typeface="Symbol" pitchFamily="18" charset="2"/>
              </a:rPr>
              <a:t>Нееля</a:t>
            </a:r>
            <a:r>
              <a:rPr lang="ru-RU" sz="16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.</a:t>
            </a:r>
            <a:endParaRPr lang="ru-RU" sz="1600" dirty="0"/>
          </a:p>
        </p:txBody>
      </p:sp>
      <p:sp>
        <p:nvSpPr>
          <p:cNvPr id="20" name="Куб 19"/>
          <p:cNvSpPr/>
          <p:nvPr/>
        </p:nvSpPr>
        <p:spPr>
          <a:xfrm>
            <a:off x="5220072" y="4077072"/>
            <a:ext cx="936104" cy="936104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Куб 20"/>
          <p:cNvSpPr/>
          <p:nvPr/>
        </p:nvSpPr>
        <p:spPr>
          <a:xfrm>
            <a:off x="5652120" y="5877272"/>
            <a:ext cx="368424" cy="360040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8" descr="Додекаэдр - объёмное геометрическое тело - Mnogogranniki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3933056"/>
            <a:ext cx="1152128" cy="1152128"/>
          </a:xfrm>
          <a:prstGeom prst="rect">
            <a:avLst/>
          </a:prstGeom>
          <a:noFill/>
        </p:spPr>
      </p:pic>
      <p:pic>
        <p:nvPicPr>
          <p:cNvPr id="23" name="Picture 8" descr="Додекаэдр - объёмное геометрическое тело - Mnogogranniki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484784"/>
            <a:ext cx="1800200" cy="1800200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076056" y="2132856"/>
            <a:ext cx="1488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180 FM spins</a:t>
            </a:r>
          </a:p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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P</a:t>
            </a:r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~ 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N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baseline="30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0.43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104" y="1628800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22 nm</a:t>
            </a:r>
            <a:endParaRPr lang="ru-RU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60232" y="3501008"/>
            <a:ext cx="1296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</a:t>
            </a:r>
            <a:r>
              <a:rPr lang="en-US" altLang="ru-RU" baseline="-250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P</a:t>
            </a:r>
            <a:r>
              <a:rPr lang="en-US" altLang="ru-RU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~ </a:t>
            </a:r>
            <a:r>
              <a:rPr lang="en-US" altLang="ru-RU" baseline="-250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</a:t>
            </a:r>
            <a:r>
              <a:rPr lang="en-US" altLang="ru-RU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N</a:t>
            </a:r>
            <a:r>
              <a:rPr lang="en-US" altLang="ru-RU" baseline="-25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baseline="30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013192" y="285293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2500 PM spins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228184" y="4005064"/>
            <a:ext cx="1488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90 FM spins</a:t>
            </a:r>
          </a:p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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P</a:t>
            </a:r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~ 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N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baseline="30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0.45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28184" y="465313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1200 PM spins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59417" y="40050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8 nm</a:t>
            </a:r>
            <a:endParaRPr lang="ru-RU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300192" y="5517232"/>
            <a:ext cx="14886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80 FM spins</a:t>
            </a:r>
          </a:p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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P</a:t>
            </a:r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~ 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 N</a:t>
            </a:r>
            <a:r>
              <a:rPr lang="en-US" altLang="ru-RU" baseline="-25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baseline="300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0.54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00192" y="6165304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150 PM spins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31425" y="551723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4.5 nm</a:t>
            </a:r>
            <a:endParaRPr lang="ru-RU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3528" y="76415"/>
            <a:ext cx="370729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Модель спиновой структуры </a:t>
            </a:r>
            <a:endParaRPr lang="en-US" sz="2200" dirty="0" smtClean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  <a:p>
            <a:r>
              <a:rPr lang="ru-RU" sz="22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для наночастиц </a:t>
            </a:r>
            <a:r>
              <a:rPr lang="en-US" sz="2200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NiO</a:t>
            </a:r>
            <a:r>
              <a:rPr lang="ru-RU" sz="22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</a:t>
            </a:r>
            <a:endParaRPr lang="ru-RU" sz="2200" dirty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</p:txBody>
      </p:sp>
      <p:sp>
        <p:nvSpPr>
          <p:cNvPr id="36" name="Стрелка влево 35"/>
          <p:cNvSpPr/>
          <p:nvPr/>
        </p:nvSpPr>
        <p:spPr>
          <a:xfrm>
            <a:off x="3851920" y="980728"/>
            <a:ext cx="576064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772754"/>
            <a:ext cx="5976664" cy="268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408891"/>
            <a:ext cx="2988489" cy="3028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620688"/>
            <a:ext cx="86224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2. </a:t>
            </a:r>
            <a:r>
              <a:rPr lang="ru-RU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Наночастицы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антиферромагнитно упорядоченного </a:t>
            </a:r>
            <a:r>
              <a:rPr lang="ru-RU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ферригидрита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5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Fe</a:t>
            </a:r>
            <a:r>
              <a:rPr lang="en-US" baseline="-25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2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O</a:t>
            </a:r>
            <a:r>
              <a:rPr lang="en-US" baseline="-25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3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·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9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H</a:t>
            </a:r>
            <a:r>
              <a:rPr lang="en-US" baseline="-25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2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O.</a:t>
            </a:r>
          </a:p>
          <a:p>
            <a:endParaRPr lang="ru-RU" dirty="0" smtClean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Серия образцов </a:t>
            </a:r>
            <a:r>
              <a:rPr lang="ru-RU" i="1" dirty="0" smtClean="0">
                <a:latin typeface="Times" pitchFamily="18" charset="0"/>
                <a:cs typeface="Times" pitchFamily="18" charset="0"/>
              </a:rPr>
              <a:t>с </a:t>
            </a:r>
            <a:r>
              <a:rPr lang="ru-RU" i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идентичными</a:t>
            </a:r>
            <a:r>
              <a:rPr lang="ru-RU" i="1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(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a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) распределением частиц по размерам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,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(b)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средним </a:t>
            </a:r>
            <a:endParaRPr lang="en-US" b="1" dirty="0" smtClean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  <a:p>
            <a:r>
              <a:rPr lang="ru-RU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размером </a:t>
            </a:r>
            <a:r>
              <a:rPr lang="en-US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&lt;d&gt; ≈ 2.7 nm </a:t>
            </a:r>
            <a:r>
              <a:rPr lang="ru-RU" i="1" dirty="0" smtClean="0">
                <a:latin typeface="Times" pitchFamily="18" charset="0"/>
                <a:cs typeface="Times" pitchFamily="18" charset="0"/>
              </a:rPr>
              <a:t>и различной степенью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покрытия поверхности частиц </a:t>
            </a:r>
          </a:p>
          <a:p>
            <a:r>
              <a:rPr lang="ru-RU" dirty="0" err="1" smtClean="0">
                <a:latin typeface="Times" pitchFamily="18" charset="0"/>
                <a:cs typeface="Times" pitchFamily="18" charset="0"/>
              </a:rPr>
              <a:t>арабиногалактаном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: 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FH-0 (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без покрытия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)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, 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FH-1, FH-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2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, FH-3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 </a:t>
            </a:r>
          </a:p>
          <a:p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FH-0 – 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сильные магнитные межчастичные взаимодействия (ММВ), </a:t>
            </a:r>
          </a:p>
          <a:p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FH-3 – 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слабые ММВ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Синтез образцов – отдел МНЦ исследования экстремальных состояний организма 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ФИЦ КНЦ СО РАН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Характеризация: микроскопия (ИФ СО РАН), РФЭС (ИХХТ СО РАН), </a:t>
            </a:r>
          </a:p>
          <a:p>
            <a:r>
              <a:rPr lang="ru-RU" dirty="0" err="1" smtClean="0">
                <a:latin typeface="Times" pitchFamily="18" charset="0"/>
                <a:cs typeface="Times" pitchFamily="18" charset="0"/>
              </a:rPr>
              <a:t>мёссбауэровская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спектроскопия (ИФ СО РАН)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755576" y="188640"/>
            <a:ext cx="756084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Исследование процессов намагничивания наночастиц</a:t>
            </a:r>
            <a:endParaRPr lang="ru-RU" sz="2100" b="1" dirty="0">
              <a:solidFill>
                <a:srgbClr val="0E18E2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6381328"/>
            <a:ext cx="3914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6381328"/>
            <a:ext cx="3557191" cy="27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89154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087777"/>
            <a:ext cx="3386381" cy="250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71600" y="188640"/>
            <a:ext cx="721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" pitchFamily="18" charset="0"/>
              </a:rPr>
              <a:t>Изотермы намагничивания </a:t>
            </a:r>
            <a:r>
              <a:rPr lang="en-US" b="1" dirty="0" smtClean="0">
                <a:latin typeface="Times" pitchFamily="18" charset="0"/>
              </a:rPr>
              <a:t>M(H </a:t>
            </a:r>
            <a:r>
              <a:rPr lang="ru-RU" b="1" dirty="0" smtClean="0">
                <a:latin typeface="Times" pitchFamily="18" charset="0"/>
              </a:rPr>
              <a:t>систем </a:t>
            </a:r>
            <a:r>
              <a:rPr lang="ru-RU" b="1" dirty="0" err="1" smtClean="0">
                <a:latin typeface="Times" pitchFamily="18" charset="0"/>
                <a:cs typeface="Times" pitchFamily="18" charset="0"/>
              </a:rPr>
              <a:t>ферригидрита</a:t>
            </a:r>
            <a:r>
              <a:rPr lang="ru-RU" b="1" dirty="0" smtClean="0">
                <a:latin typeface="Times" pitchFamily="18" charset="0"/>
                <a:cs typeface="Times" pitchFamily="18" charset="0"/>
              </a:rPr>
              <a:t>. </a:t>
            </a:r>
            <a:r>
              <a:rPr lang="en-US" b="1" dirty="0" smtClean="0">
                <a:latin typeface="Times" pitchFamily="18" charset="0"/>
                <a:cs typeface="Times" pitchFamily="18" charset="0"/>
              </a:rPr>
              <a:t>FM </a:t>
            </a:r>
            <a:r>
              <a:rPr lang="ru-RU" b="1" dirty="0" smtClean="0">
                <a:latin typeface="Times" pitchFamily="18" charset="0"/>
                <a:cs typeface="Times" pitchFamily="18" charset="0"/>
              </a:rPr>
              <a:t>вклад. </a:t>
            </a:r>
          </a:p>
        </p:txBody>
      </p:sp>
      <p:pic>
        <p:nvPicPr>
          <p:cNvPr id="2053" name="Picture 5" descr="D:\d disk\DIMA\FERRITIN\SSG\Coated all MvsH\for pres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12976"/>
            <a:ext cx="3178864" cy="3037011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491880" y="3501008"/>
            <a:ext cx="1872207" cy="2308324"/>
          </a:xfrm>
          <a:prstGeom prst="rect">
            <a:avLst/>
          </a:prstGeom>
          <a:noFill/>
          <a:ln w="22225" cmpd="sng">
            <a:solidFill>
              <a:srgbClr val="0E18E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Температурная эволюция </a:t>
            </a:r>
          </a:p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вкладов от: подсистемы </a:t>
            </a:r>
          </a:p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поверхностных спинов,  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AFM 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восприимчивости,</a:t>
            </a:r>
          </a:p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магнитного </a:t>
            </a:r>
          </a:p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момента </a:t>
            </a:r>
            <a:r>
              <a:rPr lang="ru-RU" sz="1600" dirty="0" smtClean="0">
                <a:latin typeface="Times" pitchFamily="18" charset="0"/>
                <a:cs typeface="Times" pitchFamily="18" charset="0"/>
                <a:sym typeface="Symbol"/>
              </a:rPr>
              <a:t></a:t>
            </a:r>
            <a:r>
              <a:rPr lang="en-US" sz="1600" baseline="-25000" dirty="0" smtClean="0">
                <a:latin typeface="Times" pitchFamily="18" charset="0"/>
                <a:cs typeface="Times" pitchFamily="18" charset="0"/>
                <a:sym typeface="Symbol"/>
              </a:rPr>
              <a:t>P</a:t>
            </a:r>
            <a:endParaRPr lang="ru-RU" sz="1600" baseline="-250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3203848" y="4293096"/>
            <a:ext cx="216024" cy="9361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409808" y="5526376"/>
            <a:ext cx="3600400" cy="1077218"/>
          </a:xfrm>
          <a:prstGeom prst="rect">
            <a:avLst/>
          </a:prstGeom>
          <a:noFill/>
          <a:ln w="22225" cmpd="sng">
            <a:solidFill>
              <a:srgbClr val="0E18E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Распределение частиц по размерам и магнитный момент частиц по гипотезе </a:t>
            </a:r>
            <a:r>
              <a:rPr lang="ru-RU" sz="1600" dirty="0" err="1" smtClean="0">
                <a:latin typeface="Times" pitchFamily="18" charset="0"/>
                <a:cs typeface="Times" pitchFamily="18" charset="0"/>
              </a:rPr>
              <a:t>Нееля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</a:t>
            </a:r>
            <a:r>
              <a:rPr lang="en-US" altLang="ru-RU" sz="1600" baseline="-250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P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~ </a:t>
            </a:r>
            <a:r>
              <a:rPr lang="en-US" altLang="ru-RU" sz="1600" baseline="-25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sz="1600" dirty="0" err="1" smtClean="0">
                <a:solidFill>
                  <a:srgbClr val="0E18E2"/>
                </a:solidFill>
                <a:latin typeface="Times"/>
                <a:cs typeface="Times"/>
                <a:sym typeface="Symbol" pitchFamily="18" charset="2"/>
              </a:rPr>
              <a:t>·</a:t>
            </a:r>
            <a:r>
              <a:rPr lang="en-US" altLang="ru-RU" sz="16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N</a:t>
            </a:r>
            <a:r>
              <a:rPr lang="en-US" altLang="ru-RU" sz="1600" baseline="-25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sz="1600" baseline="30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при 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 ≈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½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(дефекты и на поверхности и в объёме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частицы)</a:t>
            </a:r>
            <a:endParaRPr lang="ru-RU" sz="1600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106678"/>
            <a:ext cx="5084077" cy="2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732240" y="6492875"/>
            <a:ext cx="2133600" cy="365125"/>
          </a:xfrm>
        </p:spPr>
        <p:txBody>
          <a:bodyPr/>
          <a:lstStyle/>
          <a:p>
            <a:fld id="{D710C834-1D12-4AF0-886C-32D11C1D763F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988840"/>
            <a:ext cx="1198810" cy="16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46120"/>
            <a:ext cx="24765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475492"/>
            <a:ext cx="7048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1115616" y="3212976"/>
            <a:ext cx="1512168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3608" y="3212976"/>
            <a:ext cx="31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d ≈ 2.7 nm (N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at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Fe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3+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≈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8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00-1000)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7704" y="934860"/>
            <a:ext cx="567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</a:t>
            </a:r>
            <a:r>
              <a:rPr lang="en-US" baseline="-25000" dirty="0" smtClean="0">
                <a:latin typeface="Times" pitchFamily="18" charset="0"/>
                <a:cs typeface="Times" pitchFamily="18" charset="0"/>
                <a:sym typeface="Symbol"/>
              </a:rPr>
              <a:t>P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 ≈ 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150 </a:t>
            </a:r>
            <a:r>
              <a:rPr lang="en-US" baseline="-25000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 ≈ 30</a:t>
            </a:r>
            <a:r>
              <a:rPr lang="ru-RU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FM Fe</a:t>
            </a:r>
            <a:r>
              <a:rPr lang="en-US" baseline="30000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3+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 spins</a:t>
            </a:r>
            <a:r>
              <a:rPr lang="ru-RU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~ 3%  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от всех атомов 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Fe</a:t>
            </a:r>
            <a:r>
              <a:rPr lang="en-US" baseline="30000" dirty="0" smtClean="0">
                <a:latin typeface="Times" pitchFamily="18" charset="0"/>
                <a:cs typeface="Times" pitchFamily="18" charset="0"/>
                <a:sym typeface="Symbol"/>
              </a:rPr>
              <a:t>3+</a:t>
            </a:r>
            <a:endParaRPr lang="ru-RU" baseline="300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3648" y="89942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ym typeface="Symbol"/>
              </a:rPr>
              <a:t></a:t>
            </a:r>
            <a:r>
              <a:rPr lang="en-US" baseline="-25000" dirty="0" smtClean="0">
                <a:sym typeface="Symbol"/>
              </a:rPr>
              <a:t>P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419872" y="141277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N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PM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_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at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Fe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3+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≈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20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% N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at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Fe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3+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≈ </a:t>
            </a:r>
            <a:r>
              <a:rPr lang="ru-RU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15</a:t>
            </a:r>
            <a:r>
              <a:rPr lang="en-US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0-</a:t>
            </a:r>
            <a:r>
              <a:rPr lang="ru-RU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2</a:t>
            </a:r>
            <a:r>
              <a:rPr lang="en-US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00 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Fe</a:t>
            </a:r>
            <a:r>
              <a:rPr lang="en-US" baseline="30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3+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spins</a:t>
            </a:r>
            <a:endParaRPr lang="ru-RU" dirty="0" smtClean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(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Свободные атомы на выступающих частях частиц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)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548680"/>
            <a:ext cx="631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(</a:t>
            </a:r>
            <a:r>
              <a:rPr lang="en-US" b="1" dirty="0" smtClean="0">
                <a:latin typeface="Times" pitchFamily="18" charset="0"/>
                <a:cs typeface="Times" pitchFamily="18" charset="0"/>
              </a:rPr>
              <a:t>a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)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Отдельная частица  (пространственное разделение частиц)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2" y="3861048"/>
            <a:ext cx="8262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(</a:t>
            </a:r>
            <a:r>
              <a:rPr lang="en-US" b="1" dirty="0" smtClean="0">
                <a:latin typeface="Times" pitchFamily="18" charset="0"/>
                <a:cs typeface="Times" pitchFamily="18" charset="0"/>
              </a:rPr>
              <a:t>b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)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Ансамбль частиц (нет пространственного разделения – «конгломерат» частиц)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149080"/>
            <a:ext cx="3384376" cy="227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203848" y="4149080"/>
            <a:ext cx="567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</a:t>
            </a:r>
            <a:r>
              <a:rPr lang="en-US" baseline="-25000" dirty="0" smtClean="0">
                <a:latin typeface="Times" pitchFamily="18" charset="0"/>
                <a:cs typeface="Times" pitchFamily="18" charset="0"/>
                <a:sym typeface="Symbol"/>
              </a:rPr>
              <a:t>P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 ≈ 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150 </a:t>
            </a:r>
            <a:r>
              <a:rPr lang="en-US" baseline="-25000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 ≈ 30 FM Fe</a:t>
            </a:r>
            <a:r>
              <a:rPr lang="en-US" baseline="30000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3+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 spins</a:t>
            </a:r>
            <a:r>
              <a:rPr lang="ru-RU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  <a:sym typeface="Symbol"/>
              </a:rPr>
              <a:t>~ 3%  </a:t>
            </a:r>
            <a:r>
              <a:rPr lang="ru-RU" dirty="0" smtClean="0">
                <a:latin typeface="Times" pitchFamily="18" charset="0"/>
                <a:cs typeface="Times" pitchFamily="18" charset="0"/>
                <a:sym typeface="Symbol"/>
              </a:rPr>
              <a:t>от всех атомов </a:t>
            </a:r>
            <a:r>
              <a:rPr lang="en-US" dirty="0" smtClean="0">
                <a:latin typeface="Times" pitchFamily="18" charset="0"/>
                <a:cs typeface="Times" pitchFamily="18" charset="0"/>
                <a:sym typeface="Symbol"/>
              </a:rPr>
              <a:t>Fe</a:t>
            </a:r>
            <a:r>
              <a:rPr lang="en-US" baseline="30000" dirty="0" smtClean="0">
                <a:latin typeface="Times" pitchFamily="18" charset="0"/>
                <a:cs typeface="Times" pitchFamily="18" charset="0"/>
                <a:sym typeface="Symbol"/>
              </a:rPr>
              <a:t>3+</a:t>
            </a:r>
            <a:endParaRPr lang="ru-RU" baseline="300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9792" y="4221088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ym typeface="Symbol"/>
              </a:rPr>
              <a:t></a:t>
            </a:r>
            <a:r>
              <a:rPr lang="en-US" baseline="-25000" dirty="0" smtClean="0">
                <a:sym typeface="Symbol"/>
              </a:rPr>
              <a:t>P</a:t>
            </a:r>
            <a:endParaRPr lang="ru-RU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643844"/>
            <a:ext cx="7048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499992" y="4581128"/>
            <a:ext cx="5256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N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PM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_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at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Fe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3+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≈7% N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at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Fe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3+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≈ </a:t>
            </a:r>
            <a:r>
              <a:rPr lang="ru-RU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5</a:t>
            </a:r>
            <a:r>
              <a:rPr lang="en-US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0-</a:t>
            </a:r>
            <a:r>
              <a:rPr lang="ru-RU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70</a:t>
            </a:r>
            <a:r>
              <a:rPr lang="en-US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Fe</a:t>
            </a:r>
            <a:r>
              <a:rPr lang="en-US" baseline="30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3+</a:t>
            </a:r>
            <a:r>
              <a:rPr lang="en-US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spins</a:t>
            </a:r>
            <a:endParaRPr lang="ru-RU" dirty="0" smtClean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(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Свободные атомы на выступающих 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частях частиц, за исключением вступивших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в связь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с атомами соседних частиц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)</a:t>
            </a:r>
            <a:endParaRPr lang="ru-RU" dirty="0" smtClean="0">
              <a:latin typeface="Times" pitchFamily="18" charset="0"/>
              <a:cs typeface="Times" pitchFamily="18" charset="0"/>
            </a:endParaRP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	Источник ММВ (</a:t>
            </a:r>
            <a:r>
              <a:rPr lang="ru-RU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!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)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	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35" name="Развернутая стрелка 34"/>
          <p:cNvSpPr/>
          <p:nvPr/>
        </p:nvSpPr>
        <p:spPr>
          <a:xfrm rot="10800000">
            <a:off x="2123728" y="5733255"/>
            <a:ext cx="2880320" cy="936104"/>
          </a:xfrm>
          <a:prstGeom prst="uturnArrow">
            <a:avLst>
              <a:gd name="adj1" fmla="val 25000"/>
              <a:gd name="adj2" fmla="val 25000"/>
              <a:gd name="adj3" fmla="val 31326"/>
              <a:gd name="adj4" fmla="val 43750"/>
              <a:gd name="adj5" fmla="val 56326"/>
            </a:avLst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1560" y="0"/>
            <a:ext cx="74063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Модель спиновой структуры для наночастиц </a:t>
            </a:r>
            <a:r>
              <a:rPr lang="ru-RU" sz="2200" dirty="0" err="1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ферригидрита</a:t>
            </a:r>
            <a:r>
              <a:rPr lang="ru-RU" sz="22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</a:t>
            </a:r>
            <a:endParaRPr lang="ru-RU" sz="2200" dirty="0">
              <a:solidFill>
                <a:srgbClr val="0E18E2"/>
              </a:solidFill>
              <a:latin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91300" y="6469459"/>
            <a:ext cx="2133600" cy="365125"/>
          </a:xfrm>
        </p:spPr>
        <p:txBody>
          <a:bodyPr/>
          <a:lstStyle/>
          <a:p>
            <a:fld id="{D710C834-1D12-4AF0-886C-32D11C1D763F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052736"/>
            <a:ext cx="219592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9"/>
            <a:ext cx="242151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96952"/>
            <a:ext cx="2592288" cy="187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536" y="5013176"/>
            <a:ext cx="5040560" cy="1754326"/>
          </a:xfrm>
          <a:prstGeom prst="rect">
            <a:avLst/>
          </a:prstGeom>
          <a:noFill/>
          <a:ln w="9525">
            <a:solidFill>
              <a:srgbClr val="0E18E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Три фактора, разрушающих сверхпроводимость – </a:t>
            </a:r>
            <a:r>
              <a:rPr lang="ru-RU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температура, ток, магнитное поле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«Высокотемпературные» сверхпроводники – класс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металлооксидных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материалов, 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обладающих температурами перехода в диапазоне 80-130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K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(выше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Т</a:t>
            </a:r>
            <a:r>
              <a:rPr lang="ru-RU" baseline="-25000" dirty="0" err="1" smtClean="0">
                <a:latin typeface="Times" pitchFamily="18" charset="0"/>
                <a:cs typeface="Times" pitchFamily="18" charset="0"/>
              </a:rPr>
              <a:t>кипения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азота)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345" y="116632"/>
            <a:ext cx="8762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" pitchFamily="18" charset="0"/>
                <a:cs typeface="Times" pitchFamily="18" charset="0"/>
              </a:rPr>
              <a:t>Состояние с нулевым электрическим сопротивлением и диамагнетизм – </a:t>
            </a:r>
          </a:p>
          <a:p>
            <a:pPr algn="ctr"/>
            <a:r>
              <a:rPr lang="ru-RU" dirty="0" smtClean="0">
                <a:latin typeface="Times" pitchFamily="18" charset="0"/>
                <a:cs typeface="Times" pitchFamily="18" charset="0"/>
              </a:rPr>
              <a:t>основные свойства сверхпроводников (при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T &lt; T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C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,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где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T</a:t>
            </a:r>
            <a:r>
              <a:rPr lang="en-US" baseline="-25000" dirty="0" smtClean="0">
                <a:latin typeface="Times" pitchFamily="18" charset="0"/>
                <a:cs typeface="Times" pitchFamily="18" charset="0"/>
              </a:rPr>
              <a:t>C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– критическая температура)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068960"/>
            <a:ext cx="25112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580112" y="1196752"/>
            <a:ext cx="3312368" cy="5355312"/>
          </a:xfrm>
          <a:prstGeom prst="rect">
            <a:avLst/>
          </a:prstGeom>
          <a:noFill/>
          <a:ln w="9525">
            <a:solidFill>
              <a:srgbClr val="0E18E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применения сверхпроводников</a:t>
            </a:r>
          </a:p>
          <a:p>
            <a:endParaRPr lang="ru-RU" dirty="0" smtClean="0">
              <a:latin typeface="Times" pitchFamily="18" charset="0"/>
              <a:cs typeface="Times" pitchFamily="18" charset="0"/>
            </a:endParaRP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Сверхпроводящие соленоиды</a:t>
            </a:r>
          </a:p>
          <a:p>
            <a:endParaRPr lang="ru-RU" dirty="0" smtClean="0">
              <a:latin typeface="Times" pitchFamily="18" charset="0"/>
              <a:cs typeface="Times" pitchFamily="18" charset="0"/>
            </a:endParaRP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Кабели (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R=0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) (сильноточные применения)</a:t>
            </a:r>
          </a:p>
          <a:p>
            <a:endParaRPr lang="ru-RU" dirty="0" smtClean="0">
              <a:latin typeface="Times" pitchFamily="18" charset="0"/>
              <a:cs typeface="Times" pitchFamily="18" charset="0"/>
            </a:endParaRP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Ограничители тока КЗ 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Защита от радиоимпульсов</a:t>
            </a:r>
          </a:p>
          <a:p>
            <a:endParaRPr lang="en-US" dirty="0" smtClean="0">
              <a:latin typeface="Times" pitchFamily="18" charset="0"/>
              <a:cs typeface="Times" pitchFamily="18" charset="0"/>
            </a:endParaRPr>
          </a:p>
          <a:p>
            <a:endParaRPr lang="en-US" dirty="0" smtClean="0">
              <a:latin typeface="Times" pitchFamily="18" charset="0"/>
              <a:cs typeface="Times" pitchFamily="18" charset="0"/>
            </a:endParaRP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Подвесы (левитация, диамагнетизм)</a:t>
            </a:r>
          </a:p>
          <a:p>
            <a:endParaRPr lang="ru-RU" dirty="0" smtClean="0">
              <a:latin typeface="Times" pitchFamily="18" charset="0"/>
              <a:cs typeface="Times" pitchFamily="18" charset="0"/>
            </a:endParaRP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Датчики магнитных полей,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Болометры, СВЧ – устройства,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СКВИД - магнетометры, и др.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(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джозефсоновские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контакты)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5" name="Picture 2" descr="D:\d disk\DIMA\NEW-NEW\Kazan\fig7_pres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582713"/>
            <a:ext cx="5040313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4787900" y="1628800"/>
            <a:ext cx="424815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-107950">
              <a:buFont typeface="Arial" charset="0"/>
              <a:buAutoNum type="arabicPeriod"/>
            </a:pPr>
            <a:r>
              <a:rPr lang="fr-FR" sz="1100" b="0" dirty="0">
                <a:latin typeface="Times" pitchFamily="18" charset="0"/>
              </a:rPr>
              <a:t>S.I. Popkov, A.A. Krasikov, A.A. Dubrovskiy, M.N. Volochaev, V.L. Kirillov, O.N. Martyanov, D.A. Balaev, J. Appl. Phys. 126, 103904 (2019).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fr-FR" sz="1100" b="0" dirty="0">
                <a:latin typeface="Times" pitchFamily="18" charset="0"/>
              </a:rPr>
              <a:t>S.I. Popkov, A.A. Krasikov, D.A. Velikanov, V.L. Kirillov, O.N. Martyanov, D.A. Balaev, J. Magn. Magn. Mater. 483, 21 (2019).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fr-FR" sz="1100" b="0" dirty="0">
                <a:latin typeface="Times" pitchFamily="18" charset="0"/>
              </a:rPr>
              <a:t>D.A. Balaev, A.A. Krasikov, S.I. Popkov, S.V. Semenov, M.N. Volochaev, D.A. Velikanov, V.L. Kirillov, O.N. Martyanov, J. Magn. Magn. Mater. 539, 168343 (2021).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da-DK" sz="1100" b="0" dirty="0">
                <a:latin typeface="Times" pitchFamily="18" charset="0"/>
              </a:rPr>
              <a:t>D.A. Balaev, S.I. Popkov, A.A. Krasikov, A.D. Balaev, A.A. Dubrovskiy, S.V. Stolyar, R.N. Yaroslavtsev,V.P. Ladygina, and R.S. Iskhakov, Physics of the Solid State, 59, (N 10), 1940 (2017).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en-US" sz="1100" b="0" dirty="0">
                <a:latin typeface="Times" pitchFamily="18" charset="0"/>
              </a:rPr>
              <a:t>Y. </a:t>
            </a:r>
            <a:r>
              <a:rPr lang="en-US" sz="1100" b="0" dirty="0" err="1">
                <a:latin typeface="Times" pitchFamily="18" charset="0"/>
              </a:rPr>
              <a:t>Guyodo</a:t>
            </a:r>
            <a:r>
              <a:rPr lang="en-US" sz="1100" b="0" dirty="0">
                <a:latin typeface="Times" pitchFamily="18" charset="0"/>
              </a:rPr>
              <a:t>, S.K. </a:t>
            </a:r>
            <a:r>
              <a:rPr lang="en-US" sz="1100" b="0" dirty="0" err="1">
                <a:latin typeface="Times" pitchFamily="18" charset="0"/>
              </a:rPr>
              <a:t>Banerjee</a:t>
            </a:r>
            <a:r>
              <a:rPr lang="en-US" sz="1100" b="0" dirty="0">
                <a:latin typeface="Times" pitchFamily="18" charset="0"/>
              </a:rPr>
              <a:t>, R. Lee Penn, D. Burleson, T.S. </a:t>
            </a:r>
            <a:r>
              <a:rPr lang="en-US" sz="1100" b="0" dirty="0" err="1">
                <a:latin typeface="Times" pitchFamily="18" charset="0"/>
              </a:rPr>
              <a:t>Berquo</a:t>
            </a:r>
            <a:r>
              <a:rPr lang="en-US" sz="1100" b="0" dirty="0">
                <a:latin typeface="Times" pitchFamily="18" charset="0"/>
              </a:rPr>
              <a:t>, T. </a:t>
            </a:r>
            <a:r>
              <a:rPr lang="en-US" sz="1100" b="0" dirty="0" err="1">
                <a:latin typeface="Times" pitchFamily="18" charset="0"/>
              </a:rPr>
              <a:t>Seda</a:t>
            </a:r>
            <a:r>
              <a:rPr lang="en-US" sz="1100" b="0" dirty="0">
                <a:latin typeface="Times" pitchFamily="18" charset="0"/>
              </a:rPr>
              <a:t>, P. </a:t>
            </a:r>
            <a:r>
              <a:rPr lang="en-US" sz="1100" b="0" dirty="0" err="1">
                <a:latin typeface="Times" pitchFamily="18" charset="0"/>
              </a:rPr>
              <a:t>Solheid</a:t>
            </a:r>
            <a:r>
              <a:rPr lang="en-US" sz="1100" b="0" dirty="0">
                <a:latin typeface="Times" pitchFamily="18" charset="0"/>
              </a:rPr>
              <a:t>, Physics of the Earth and Planetary Interiors 154, 222–233 (2006).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pt-BR" sz="1100" b="0" dirty="0">
                <a:latin typeface="Times" pitchFamily="18" charset="0"/>
              </a:rPr>
              <a:t>C. Rani, S. Tiwari, Phys</a:t>
            </a:r>
            <a:r>
              <a:rPr lang="en-US" sz="1100" b="0" dirty="0" err="1">
                <a:latin typeface="Times" pitchFamily="18" charset="0"/>
              </a:rPr>
              <a:t>ica</a:t>
            </a:r>
            <a:r>
              <a:rPr lang="pt-BR" sz="1100" b="0" dirty="0">
                <a:latin typeface="Times" pitchFamily="18" charset="0"/>
              </a:rPr>
              <a:t> B 513, 58-61 (2017).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en-US" sz="1100" b="0" dirty="0">
                <a:latin typeface="Times" pitchFamily="18" charset="0"/>
              </a:rPr>
              <a:t>P. </a:t>
            </a:r>
            <a:r>
              <a:rPr lang="en-US" sz="1100" b="0" dirty="0" err="1">
                <a:latin typeface="Times" pitchFamily="18" charset="0"/>
              </a:rPr>
              <a:t>Dutta</a:t>
            </a:r>
            <a:r>
              <a:rPr lang="en-US" sz="1100" b="0" dirty="0">
                <a:latin typeface="Times" pitchFamily="18" charset="0"/>
              </a:rPr>
              <a:t>, S. Pal, M.S. </a:t>
            </a:r>
            <a:r>
              <a:rPr lang="en-US" sz="1100" b="0" dirty="0" err="1">
                <a:latin typeface="Times" pitchFamily="18" charset="0"/>
              </a:rPr>
              <a:t>Seehra</a:t>
            </a:r>
            <a:r>
              <a:rPr lang="en-US" sz="1100" b="0" dirty="0">
                <a:latin typeface="Times" pitchFamily="18" charset="0"/>
              </a:rPr>
              <a:t>, N. Shah, G.P. Huffman, J. Appl. Phys. 105, 07B501 (2009).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es-ES" sz="1100" b="0" dirty="0">
                <a:latin typeface="Times" pitchFamily="18" charset="0"/>
              </a:rPr>
              <a:t>V.L. Kirillov, D.A. Balaev, S.V. Semenov, K.A. Shaikhutdinov, O.N. Martyanov, Mater. Chem. Phys. 145, 75 (2014).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es-ES" sz="1100" b="0" dirty="0">
                <a:latin typeface="Times" pitchFamily="18" charset="0"/>
              </a:rPr>
              <a:t>A. Millan, A. Urtizberea, N.J.O. Silva, F. Palacio, V.S. Amaral, E. Snoeck, V. Serin, J. Magn. Magn. Mater. 312, L5 (2007).</a:t>
            </a:r>
            <a:endParaRPr lang="ru-RU" sz="1100" b="0" dirty="0">
              <a:latin typeface="Times" pitchFamily="18" charset="0"/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179388" y="44450"/>
            <a:ext cx="8713787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200" dirty="0" smtClean="0">
                <a:solidFill>
                  <a:srgbClr val="0E18E2"/>
                </a:solidFill>
                <a:latin typeface="Times" pitchFamily="18" charset="0"/>
              </a:rPr>
              <a:t>Сравнение величин намагниченности насыщения для ферримагнитных и антиферромагнитных наночастиц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200" dirty="0" smtClean="0">
                <a:solidFill>
                  <a:srgbClr val="0E18E2"/>
                </a:solidFill>
                <a:latin typeface="Times" pitchFamily="18" charset="0"/>
              </a:rPr>
              <a:t>(когда «немагнитное» на </a:t>
            </a:r>
            <a:r>
              <a:rPr lang="ru-RU" altLang="ru-RU" sz="2200" dirty="0" err="1" smtClean="0">
                <a:solidFill>
                  <a:srgbClr val="0E18E2"/>
                </a:solidFill>
                <a:latin typeface="Times" pitchFamily="18" charset="0"/>
              </a:rPr>
              <a:t>наномасштабе</a:t>
            </a:r>
            <a:r>
              <a:rPr lang="ru-RU" altLang="ru-RU" sz="2200" dirty="0" smtClean="0">
                <a:solidFill>
                  <a:srgbClr val="0E18E2"/>
                </a:solidFill>
                <a:latin typeface="Times" pitchFamily="18" charset="0"/>
              </a:rPr>
              <a:t> становится более магнитным, чем ферримагнетик)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5229200"/>
            <a:ext cx="8352928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0" dirty="0" smtClean="0">
                <a:latin typeface="Times" pitchFamily="18" charset="0"/>
                <a:ea typeface="Calibri" pitchFamily="34" charset="0"/>
                <a:cs typeface="Times" pitchFamily="18" charset="0"/>
              </a:rPr>
              <a:t>Дефекты в ферримагнитных </a:t>
            </a:r>
            <a:r>
              <a:rPr lang="ru-RU" b="0" dirty="0" err="1" smtClean="0">
                <a:latin typeface="Times" pitchFamily="18" charset="0"/>
                <a:ea typeface="Calibri" pitchFamily="34" charset="0"/>
                <a:cs typeface="Times" pitchFamily="18" charset="0"/>
              </a:rPr>
              <a:t>наночастицах</a:t>
            </a:r>
            <a:r>
              <a:rPr lang="ru-RU" b="0" dirty="0" smtClean="0">
                <a:latin typeface="Times" pitchFamily="18" charset="0"/>
                <a:ea typeface="Calibri" pitchFamily="34" charset="0"/>
                <a:cs typeface="Times" pitchFamily="18" charset="0"/>
              </a:rPr>
              <a:t> ведут к уменьшению намагниченности из-за формирования </a:t>
            </a:r>
            <a:r>
              <a:rPr lang="ru-RU" b="0" dirty="0" err="1" smtClean="0">
                <a:latin typeface="Times" pitchFamily="18" charset="0"/>
                <a:ea typeface="Calibri" pitchFamily="34" charset="0"/>
                <a:cs typeface="Times" pitchFamily="18" charset="0"/>
              </a:rPr>
              <a:t>магнито-мёртвого</a:t>
            </a:r>
            <a:r>
              <a:rPr lang="ru-RU" b="0" dirty="0" smtClean="0">
                <a:latin typeface="Times" pitchFamily="18" charset="0"/>
                <a:ea typeface="Calibri" pitchFamily="34" charset="0"/>
                <a:cs typeface="Times" pitchFamily="18" charset="0"/>
              </a:rPr>
              <a:t> слоя на поверхности.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Дефекты в антиферромагнитных </a:t>
            </a:r>
            <a:r>
              <a:rPr lang="ru-RU" dirty="0" err="1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наночастицах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 приводят к формированию </a:t>
            </a:r>
            <a:r>
              <a:rPr lang="ru-RU" dirty="0" err="1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нескомпенсированного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 магнитного момента у росту намагниченности насыщения</a:t>
            </a:r>
            <a:r>
              <a:rPr lang="ru-RU" b="0" dirty="0" smtClean="0">
                <a:latin typeface="Times" pitchFamily="18" charset="0"/>
                <a:ea typeface="Calibri" pitchFamily="34" charset="0"/>
                <a:cs typeface="Times" pitchFamily="18" charset="0"/>
              </a:rPr>
              <a:t>. </a:t>
            </a:r>
            <a:endParaRPr lang="ru-RU" dirty="0">
              <a:latin typeface="Times New Roman" pitchFamily="18" charset="0"/>
              <a:ea typeface="Calibri" pitchFamily="34" charset="0"/>
              <a:cs typeface="Times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200" dirty="0" smtClean="0">
                <a:solidFill>
                  <a:srgbClr val="E923D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>
              <a:solidFill>
                <a:srgbClr val="0E18E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484784"/>
            <a:ext cx="820891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Расширение диапазона магнитных полей с использованием импульсной методики позволило получить корректное определение вклада магнитных подсистем, сформировавшихся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наноразмерных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антиферромагнитно упорядоченных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наночастицах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(оксид никеля и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ферригидрит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предложить модель магнитного состояния и спиновой структуры антиферромагнитных наночастиц с количественными оценками доли спинов, образующих эти магнитные подсистемы. 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Формирование дополнительных (кроме основной - антиферромагнитной) магнитных подсистем в антиферромагнитных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наночастицах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связано с дефектами структуры и оборванных связей, роль которых  возрастает с уменьшением размера частиц. 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 результате исследования импульсного перемагничивания систем наночастиц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Symbol"/>
              </a:rPr>
              <a:t>CoFe</a:t>
            </a:r>
            <a:r>
              <a:rPr lang="en-US" sz="17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Symbol"/>
              </a:rPr>
              <a:t>O</a:t>
            </a:r>
            <a:r>
              <a:rPr lang="en-US" sz="17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4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  <a:sym typeface="Symbol"/>
              </a:rPr>
              <a:t>п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олучено чёткое подтверждение влияния яркого поверхностного эффекта – доминирующего вклада поверхностной магнитной анизотропии. Получены количественные оценки константы поверхностной магнитной анизотропии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17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исследованных ферримагнитных наночастиц.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32240" y="6237312"/>
            <a:ext cx="2133600" cy="365125"/>
          </a:xfrm>
        </p:spPr>
        <p:txBody>
          <a:bodyPr/>
          <a:lstStyle/>
          <a:p>
            <a:fld id="{D710C834-1D12-4AF0-886C-32D11C1D763F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012160" y="2852936"/>
            <a:ext cx="2664296" cy="23762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18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Новые свойства:</a:t>
            </a:r>
          </a:p>
          <a:p>
            <a:pPr algn="ctr"/>
            <a:r>
              <a:rPr lang="ru-RU" sz="17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18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наномагниты</a:t>
            </a:r>
            <a:r>
              <a:rPr lang="ru-RU" sz="17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18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с улучшенными или изменёнными</a:t>
            </a:r>
          </a:p>
          <a:p>
            <a:pPr algn="ctr"/>
            <a:r>
              <a:rPr lang="ru-RU" sz="17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E18E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характеристиками </a:t>
            </a:r>
          </a:p>
        </p:txBody>
      </p:sp>
      <p:sp>
        <p:nvSpPr>
          <p:cNvPr id="9" name="Овал 8"/>
          <p:cNvSpPr/>
          <p:nvPr/>
        </p:nvSpPr>
        <p:spPr>
          <a:xfrm>
            <a:off x="2195736" y="5013176"/>
            <a:ext cx="4248472" cy="139553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Различные методики синтеза и модифицирование поверхности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915816" y="188640"/>
            <a:ext cx="3096344" cy="201622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Верификация эффектов и фундаментальных причин появления «новых свойств»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9832" y="3645024"/>
            <a:ext cx="2520280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Размерные и поверхностные эффекты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059832" y="2420888"/>
            <a:ext cx="2520280" cy="1368152"/>
          </a:xfrm>
          <a:prstGeom prst="ellipse">
            <a:avLst/>
          </a:prstGeom>
          <a:solidFill>
            <a:srgbClr val="0E18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Малый размер 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(до 100 нм)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«рабочие лошадки»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51520" y="2924944"/>
            <a:ext cx="2664296" cy="2376264"/>
          </a:xfrm>
          <a:prstGeom prst="ellipse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Магнитные </a:t>
            </a:r>
            <a:r>
              <a:rPr lang="ru-RU" sz="2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наночастицы</a:t>
            </a:r>
            <a:endParaRPr lang="ru-RU" sz="2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2771800" y="4077072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858294">
            <a:off x="2342979" y="4896049"/>
            <a:ext cx="50405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9445739">
            <a:off x="2620905" y="3214856"/>
            <a:ext cx="636336" cy="42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5580112" y="4077072"/>
            <a:ext cx="64807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19445739">
            <a:off x="5861264" y="4871040"/>
            <a:ext cx="636336" cy="42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858294">
            <a:off x="5447623" y="3211290"/>
            <a:ext cx="883822" cy="5186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лево/вправо 20"/>
          <p:cNvSpPr/>
          <p:nvPr/>
        </p:nvSpPr>
        <p:spPr>
          <a:xfrm rot="2703083">
            <a:off x="5103650" y="2151329"/>
            <a:ext cx="1944216" cy="47734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948264" y="692696"/>
            <a:ext cx="2088232" cy="1800200"/>
          </a:xfrm>
          <a:prstGeom prst="ellipse">
            <a:avLst/>
          </a:prstGeom>
          <a:solidFill>
            <a:srgbClr val="E923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применения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17322753">
            <a:off x="7443446" y="2254349"/>
            <a:ext cx="636336" cy="741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27"/>
          <p:cNvGrpSpPr/>
          <p:nvPr/>
        </p:nvGrpSpPr>
        <p:grpSpPr>
          <a:xfrm>
            <a:off x="2483768" y="1340768"/>
            <a:ext cx="1008112" cy="4104456"/>
            <a:chOff x="2483768" y="1340768"/>
            <a:chExt cx="1008112" cy="4104456"/>
          </a:xfrm>
        </p:grpSpPr>
        <p:sp>
          <p:nvSpPr>
            <p:cNvPr id="25" name="Выгнутая влево стрелка 24"/>
            <p:cNvSpPr/>
            <p:nvPr/>
          </p:nvSpPr>
          <p:spPr>
            <a:xfrm>
              <a:off x="2771800" y="1484784"/>
              <a:ext cx="648072" cy="1512168"/>
            </a:xfrm>
            <a:prstGeom prst="curved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6" name="Выгнутая влево стрелка 25"/>
            <p:cNvSpPr/>
            <p:nvPr/>
          </p:nvSpPr>
          <p:spPr>
            <a:xfrm>
              <a:off x="2627784" y="1340768"/>
              <a:ext cx="864096" cy="2808312"/>
            </a:xfrm>
            <a:prstGeom prst="curved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7" name="Выгнутая влево стрелка 26"/>
            <p:cNvSpPr/>
            <p:nvPr/>
          </p:nvSpPr>
          <p:spPr>
            <a:xfrm>
              <a:off x="2483768" y="1340768"/>
              <a:ext cx="936104" cy="4104456"/>
            </a:xfrm>
            <a:prstGeom prst="curvedRightArrow">
              <a:avLst>
                <a:gd name="adj1" fmla="val 25000"/>
                <a:gd name="adj2" fmla="val 52222"/>
                <a:gd name="adj3" fmla="val 25000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>
            <a:normAutofit/>
          </a:bodyPr>
          <a:lstStyle/>
          <a:p>
            <a:r>
              <a:rPr lang="ru-RU" sz="4600" dirty="0" smtClean="0"/>
              <a:t>Спасибо за внимание</a:t>
            </a:r>
            <a:endParaRPr lang="ru-RU" sz="4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" name="Picture 2" descr="D:\d disk\DIMA\NEW-NEW\Kazan\fig7_pres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582713"/>
            <a:ext cx="5040313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4787900" y="1628800"/>
            <a:ext cx="4248150" cy="364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925" indent="-107950">
              <a:buFont typeface="Arial" charset="0"/>
              <a:buAutoNum type="arabicPeriod"/>
            </a:pPr>
            <a:r>
              <a:rPr lang="fr-FR" sz="1100" b="0" dirty="0">
                <a:latin typeface="Times" pitchFamily="18" charset="0"/>
              </a:rPr>
              <a:t>S.I. Popkov, A.A. Krasikov, A.A. Dubrovskiy, M.N. Volochaev, V.L. Kirillov, O.N. Martyanov, D.A. Balaev, J. Appl. Phys. 126, 103904 (2019).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fr-FR" sz="1100" b="0" dirty="0">
                <a:latin typeface="Times" pitchFamily="18" charset="0"/>
              </a:rPr>
              <a:t>S.I. Popkov, A.A. Krasikov, D.A. Velikanov, V.L. Kirillov, O.N. Martyanov, D.A. Balaev, J. Magn. Magn. Mater. 483, 21 (2019).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fr-FR" sz="1100" b="0" dirty="0">
                <a:latin typeface="Times" pitchFamily="18" charset="0"/>
              </a:rPr>
              <a:t>D.A. Balaev, A.A. Krasikov, S.I. Popkov, S.V. Semenov, M.N. Volochaev, D.A. Velikanov, V.L. Kirillov, O.N. Martyanov, J. Magn. Magn. Mater. 539, 168343 (2021).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da-DK" sz="1100" b="0" dirty="0">
                <a:latin typeface="Times" pitchFamily="18" charset="0"/>
              </a:rPr>
              <a:t>D.A. Balaev, S.I. Popkov, A.A. Krasikov, A.D. Balaev, A.A. Dubrovskiy, S.V. Stolyar, R.N. Yaroslavtsev,V.P. Ladygina, and R.S. Iskhakov, Physics of the Solid State, 59, (N 10), 1940 (2017).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en-US" sz="1100" b="0" dirty="0">
                <a:latin typeface="Times" pitchFamily="18" charset="0"/>
              </a:rPr>
              <a:t>Y. </a:t>
            </a:r>
            <a:r>
              <a:rPr lang="en-US" sz="1100" b="0" dirty="0" err="1">
                <a:latin typeface="Times" pitchFamily="18" charset="0"/>
              </a:rPr>
              <a:t>Guyodo</a:t>
            </a:r>
            <a:r>
              <a:rPr lang="en-US" sz="1100" b="0" dirty="0">
                <a:latin typeface="Times" pitchFamily="18" charset="0"/>
              </a:rPr>
              <a:t>, S.K. </a:t>
            </a:r>
            <a:r>
              <a:rPr lang="en-US" sz="1100" b="0" dirty="0" err="1">
                <a:latin typeface="Times" pitchFamily="18" charset="0"/>
              </a:rPr>
              <a:t>Banerjee</a:t>
            </a:r>
            <a:r>
              <a:rPr lang="en-US" sz="1100" b="0" dirty="0">
                <a:latin typeface="Times" pitchFamily="18" charset="0"/>
              </a:rPr>
              <a:t>, R. Lee Penn, D. Burleson, T.S. </a:t>
            </a:r>
            <a:r>
              <a:rPr lang="en-US" sz="1100" b="0" dirty="0" err="1">
                <a:latin typeface="Times" pitchFamily="18" charset="0"/>
              </a:rPr>
              <a:t>Berquo</a:t>
            </a:r>
            <a:r>
              <a:rPr lang="en-US" sz="1100" b="0" dirty="0">
                <a:latin typeface="Times" pitchFamily="18" charset="0"/>
              </a:rPr>
              <a:t>, T. </a:t>
            </a:r>
            <a:r>
              <a:rPr lang="en-US" sz="1100" b="0" dirty="0" err="1">
                <a:latin typeface="Times" pitchFamily="18" charset="0"/>
              </a:rPr>
              <a:t>Seda</a:t>
            </a:r>
            <a:r>
              <a:rPr lang="en-US" sz="1100" b="0" dirty="0">
                <a:latin typeface="Times" pitchFamily="18" charset="0"/>
              </a:rPr>
              <a:t>, P. </a:t>
            </a:r>
            <a:r>
              <a:rPr lang="en-US" sz="1100" b="0" dirty="0" err="1">
                <a:latin typeface="Times" pitchFamily="18" charset="0"/>
              </a:rPr>
              <a:t>Solheid</a:t>
            </a:r>
            <a:r>
              <a:rPr lang="en-US" sz="1100" b="0" dirty="0">
                <a:latin typeface="Times" pitchFamily="18" charset="0"/>
              </a:rPr>
              <a:t>, Physics of the Earth and Planetary Interiors 154, 222–233 (2006).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pt-BR" sz="1100" b="0" dirty="0">
                <a:latin typeface="Times" pitchFamily="18" charset="0"/>
              </a:rPr>
              <a:t>C. Rani, S. Tiwari, Phys</a:t>
            </a:r>
            <a:r>
              <a:rPr lang="en-US" sz="1100" b="0" dirty="0" err="1">
                <a:latin typeface="Times" pitchFamily="18" charset="0"/>
              </a:rPr>
              <a:t>ica</a:t>
            </a:r>
            <a:r>
              <a:rPr lang="pt-BR" sz="1100" b="0" dirty="0">
                <a:latin typeface="Times" pitchFamily="18" charset="0"/>
              </a:rPr>
              <a:t> B 513, 58-61 (2017).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en-US" sz="1100" b="0" dirty="0">
                <a:latin typeface="Times" pitchFamily="18" charset="0"/>
              </a:rPr>
              <a:t>P. </a:t>
            </a:r>
            <a:r>
              <a:rPr lang="en-US" sz="1100" b="0" dirty="0" err="1">
                <a:latin typeface="Times" pitchFamily="18" charset="0"/>
              </a:rPr>
              <a:t>Dutta</a:t>
            </a:r>
            <a:r>
              <a:rPr lang="en-US" sz="1100" b="0" dirty="0">
                <a:latin typeface="Times" pitchFamily="18" charset="0"/>
              </a:rPr>
              <a:t>, S. Pal, M.S. </a:t>
            </a:r>
            <a:r>
              <a:rPr lang="en-US" sz="1100" b="0" dirty="0" err="1">
                <a:latin typeface="Times" pitchFamily="18" charset="0"/>
              </a:rPr>
              <a:t>Seehra</a:t>
            </a:r>
            <a:r>
              <a:rPr lang="en-US" sz="1100" b="0" dirty="0">
                <a:latin typeface="Times" pitchFamily="18" charset="0"/>
              </a:rPr>
              <a:t>, N. Shah, G.P. Huffman, J. Appl. Phys. 105, 07B501 (2009).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es-ES" sz="1100" b="0" dirty="0">
                <a:latin typeface="Times" pitchFamily="18" charset="0"/>
              </a:rPr>
              <a:t>V.L. Kirillov, D.A. Balaev, S.V. Semenov, K.A. Shaikhutdinov, O.N. Martyanov, Mater. Chem. Phys. 145, 75 (2014).</a:t>
            </a:r>
            <a:endParaRPr lang="ru-RU" sz="1100" b="0" dirty="0">
              <a:latin typeface="Times" pitchFamily="18" charset="0"/>
            </a:endParaRPr>
          </a:p>
          <a:p>
            <a:pPr marL="34925" indent="-107950">
              <a:buFont typeface="Arial" charset="0"/>
              <a:buAutoNum type="arabicPeriod"/>
            </a:pPr>
            <a:r>
              <a:rPr lang="es-ES" sz="1100" b="0" dirty="0">
                <a:latin typeface="Times" pitchFamily="18" charset="0"/>
              </a:rPr>
              <a:t>A. Millan, A. Urtizberea, N.J.O. Silva, F. Palacio, V.S. Amaral, E. Snoeck, V. Serin, J. Magn. Magn. Mater. 312, L5 (2007).</a:t>
            </a:r>
            <a:endParaRPr lang="ru-RU" sz="1100" b="0" dirty="0">
              <a:latin typeface="Times" pitchFamily="18" charset="0"/>
            </a:endParaRPr>
          </a:p>
        </p:txBody>
      </p:sp>
      <p:sp>
        <p:nvSpPr>
          <p:cNvPr id="7" name="Прямоугольник 4"/>
          <p:cNvSpPr>
            <a:spLocks noChangeArrowheads="1"/>
          </p:cNvSpPr>
          <p:nvPr/>
        </p:nvSpPr>
        <p:spPr bwMode="auto">
          <a:xfrm>
            <a:off x="179388" y="44450"/>
            <a:ext cx="8713787" cy="16158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2200" dirty="0" smtClean="0">
                <a:solidFill>
                  <a:srgbClr val="0E18E2"/>
                </a:solidFill>
                <a:latin typeface="Times" pitchFamily="18" charset="0"/>
              </a:rPr>
              <a:t>Сравнение величин намагниченности насыщения для ферримагнитных и антиферромагнитных наночастиц </a:t>
            </a:r>
          </a:p>
          <a:p>
            <a:pPr eaLnBrk="1" hangingPunct="1">
              <a:spcBef>
                <a:spcPct val="50000"/>
              </a:spcBef>
            </a:pPr>
            <a:r>
              <a:rPr lang="ru-RU" altLang="ru-RU" sz="2200" dirty="0" smtClean="0">
                <a:solidFill>
                  <a:srgbClr val="0E18E2"/>
                </a:solidFill>
                <a:latin typeface="Times" pitchFamily="18" charset="0"/>
              </a:rPr>
              <a:t>(когда «немагнитное» на </a:t>
            </a:r>
            <a:r>
              <a:rPr lang="ru-RU" altLang="ru-RU" sz="2200" dirty="0" err="1" smtClean="0">
                <a:solidFill>
                  <a:srgbClr val="0E18E2"/>
                </a:solidFill>
                <a:latin typeface="Times" pitchFamily="18" charset="0"/>
              </a:rPr>
              <a:t>наномасштабе</a:t>
            </a:r>
            <a:r>
              <a:rPr lang="ru-RU" altLang="ru-RU" sz="2200" dirty="0" smtClean="0">
                <a:solidFill>
                  <a:srgbClr val="0E18E2"/>
                </a:solidFill>
                <a:latin typeface="Times" pitchFamily="18" charset="0"/>
              </a:rPr>
              <a:t> становится более магнитным, чем ферримагнетик)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23528" y="5229200"/>
            <a:ext cx="8352928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b="0" dirty="0" smtClean="0">
                <a:latin typeface="Times" pitchFamily="18" charset="0"/>
                <a:ea typeface="Calibri" pitchFamily="34" charset="0"/>
                <a:cs typeface="Times" pitchFamily="18" charset="0"/>
              </a:rPr>
              <a:t>Дефекты в ферримагнитных </a:t>
            </a:r>
            <a:r>
              <a:rPr lang="ru-RU" b="0" dirty="0" err="1" smtClean="0">
                <a:latin typeface="Times" pitchFamily="18" charset="0"/>
                <a:ea typeface="Calibri" pitchFamily="34" charset="0"/>
                <a:cs typeface="Times" pitchFamily="18" charset="0"/>
              </a:rPr>
              <a:t>наночастицах</a:t>
            </a:r>
            <a:r>
              <a:rPr lang="ru-RU" b="0" dirty="0" smtClean="0">
                <a:latin typeface="Times" pitchFamily="18" charset="0"/>
                <a:ea typeface="Calibri" pitchFamily="34" charset="0"/>
                <a:cs typeface="Times" pitchFamily="18" charset="0"/>
              </a:rPr>
              <a:t> ведут к уменьшению намагниченности из-за формирования </a:t>
            </a:r>
            <a:r>
              <a:rPr lang="ru-RU" b="0" dirty="0" err="1" smtClean="0">
                <a:latin typeface="Times" pitchFamily="18" charset="0"/>
                <a:ea typeface="Calibri" pitchFamily="34" charset="0"/>
                <a:cs typeface="Times" pitchFamily="18" charset="0"/>
              </a:rPr>
              <a:t>магнито-мёртвого</a:t>
            </a:r>
            <a:r>
              <a:rPr lang="ru-RU" b="0" dirty="0" smtClean="0">
                <a:latin typeface="Times" pitchFamily="18" charset="0"/>
                <a:ea typeface="Calibri" pitchFamily="34" charset="0"/>
                <a:cs typeface="Times" pitchFamily="18" charset="0"/>
              </a:rPr>
              <a:t> слоя на поверхности. 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Дефекты в антиферромагнитных </a:t>
            </a:r>
            <a:r>
              <a:rPr lang="ru-RU" dirty="0" err="1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наночастицах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 приводят к формированию </a:t>
            </a:r>
            <a:r>
              <a:rPr lang="ru-RU" dirty="0" err="1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нескомпенсированного</a:t>
            </a:r>
            <a:r>
              <a:rPr lang="ru-RU" dirty="0" smtClean="0">
                <a:solidFill>
                  <a:srgbClr val="0E18E2"/>
                </a:solidFill>
                <a:latin typeface="Times" pitchFamily="18" charset="0"/>
                <a:ea typeface="Calibri" pitchFamily="34" charset="0"/>
                <a:cs typeface="Times" pitchFamily="18" charset="0"/>
              </a:rPr>
              <a:t> магнитного момента у росту намагниченности насыщения</a:t>
            </a:r>
            <a:r>
              <a:rPr lang="ru-RU" b="0" dirty="0" smtClean="0">
                <a:latin typeface="Times" pitchFamily="18" charset="0"/>
                <a:ea typeface="Calibri" pitchFamily="34" charset="0"/>
                <a:cs typeface="Times" pitchFamily="18" charset="0"/>
              </a:rPr>
              <a:t>. </a:t>
            </a:r>
            <a:endParaRPr lang="ru-RU" dirty="0">
              <a:latin typeface="Times New Roman" pitchFamily="18" charset="0"/>
              <a:ea typeface="Calibri" pitchFamily="34" charset="0"/>
              <a:cs typeface="Times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EPS_Fe2O3_Hc_vs_Rate_300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902" y="549275"/>
            <a:ext cx="3633048" cy="280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309320"/>
            <a:ext cx="2916238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79512" y="3429000"/>
            <a:ext cx="8785225" cy="2845394"/>
          </a:xfrm>
          <a:prstGeom prst="rect">
            <a:avLst/>
          </a:prstGeom>
          <a:noFill/>
          <a:ln w="158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Образец наночастиц </a:t>
            </a:r>
            <a:r>
              <a:rPr lang="en-US" sz="1600" dirty="0" smtClean="0">
                <a:latin typeface="Times" pitchFamily="18" charset="0"/>
                <a:cs typeface="Times" pitchFamily="18" charset="0"/>
                <a:sym typeface="Symbol"/>
              </a:rPr>
              <a:t>-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Fe</a:t>
            </a:r>
            <a:r>
              <a:rPr lang="en-US" sz="1600" baseline="-25000" dirty="0" smtClean="0">
                <a:latin typeface="Times" pitchFamily="18" charset="0"/>
                <a:cs typeface="Times" pitchFamily="18" charset="0"/>
              </a:rPr>
              <a:t>2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O</a:t>
            </a:r>
            <a:r>
              <a:rPr lang="en-US" sz="1600" baseline="-25000" dirty="0" smtClean="0">
                <a:latin typeface="Times" pitchFamily="18" charset="0"/>
                <a:cs typeface="Times" pitchFamily="18" charset="0"/>
              </a:rPr>
              <a:t>3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/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силикагель средним размером частиц </a:t>
            </a:r>
            <a:r>
              <a:rPr lang="en-US" sz="1600" b="1" dirty="0" smtClean="0">
                <a:latin typeface="Times" pitchFamily="18" charset="0"/>
                <a:cs typeface="Times" pitchFamily="18" charset="0"/>
              </a:rPr>
              <a:t>&lt;d&gt; ≈ 8.6 n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m </a:t>
            </a:r>
            <a:r>
              <a:rPr lang="ru-RU" altLang="ru-RU" sz="1600" dirty="0" smtClean="0">
                <a:latin typeface="Times" pitchFamily="18" charset="0"/>
              </a:rPr>
              <a:t>получен в институте катализа СО РАН. 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Характеризация: микроскопия, РФА (ИК СО РАН), </a:t>
            </a:r>
            <a:r>
              <a:rPr lang="ru-RU" sz="1600" dirty="0" err="1" smtClean="0">
                <a:latin typeface="Times" pitchFamily="18" charset="0"/>
                <a:cs typeface="Times" pitchFamily="18" charset="0"/>
              </a:rPr>
              <a:t>мёссбауэровская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 спектроскопия (ИФ СО РАН). </a:t>
            </a:r>
          </a:p>
          <a:p>
            <a:pPr>
              <a:lnSpc>
                <a:spcPct val="110000"/>
              </a:lnSpc>
            </a:pPr>
            <a:r>
              <a:rPr lang="ru-RU" altLang="ru-RU" sz="1600" b="1" dirty="0" smtClean="0">
                <a:latin typeface="Times" pitchFamily="18" charset="0"/>
              </a:rPr>
              <a:t>СПРАВА: </a:t>
            </a:r>
            <a:r>
              <a:rPr lang="ru-RU" altLang="ru-RU" sz="1600" dirty="0" smtClean="0">
                <a:latin typeface="Times" pitchFamily="18" charset="0"/>
              </a:rPr>
              <a:t>Точки – эксперимент, линии рассчитаны с использованием теории </a:t>
            </a:r>
            <a:r>
              <a:rPr lang="en-US" altLang="ru-RU" sz="1700" b="0" dirty="0" smtClean="0">
                <a:latin typeface="Times New Roman" pitchFamily="18" charset="0"/>
              </a:rPr>
              <a:t>[</a:t>
            </a:r>
            <a:r>
              <a:rPr lang="en-US" altLang="ru-RU" sz="1700" b="0" i="1" dirty="0">
                <a:latin typeface="Times New Roman" pitchFamily="18" charset="0"/>
              </a:rPr>
              <a:t>I.S. </a:t>
            </a:r>
            <a:r>
              <a:rPr lang="en-US" altLang="ru-RU" sz="1700" b="0" i="1" dirty="0" err="1">
                <a:latin typeface="Times New Roman" pitchFamily="18" charset="0"/>
              </a:rPr>
              <a:t>Poperechny</a:t>
            </a:r>
            <a:r>
              <a:rPr lang="en-US" altLang="ru-RU" sz="1700" b="0" i="1" dirty="0">
                <a:latin typeface="Times New Roman" pitchFamily="18" charset="0"/>
              </a:rPr>
              <a:t>, Yu. L. </a:t>
            </a:r>
            <a:r>
              <a:rPr lang="en-US" altLang="ru-RU" sz="1700" b="0" i="1" dirty="0" err="1">
                <a:latin typeface="Times New Roman" pitchFamily="18" charset="0"/>
              </a:rPr>
              <a:t>Raikher</a:t>
            </a:r>
            <a:r>
              <a:rPr lang="en-US" altLang="ru-RU" sz="1700" b="0" i="1" dirty="0">
                <a:latin typeface="Times New Roman" pitchFamily="18" charset="0"/>
              </a:rPr>
              <a:t>, V.I. </a:t>
            </a:r>
            <a:r>
              <a:rPr lang="en-US" altLang="ru-RU" sz="1700" b="0" i="1" dirty="0" err="1">
                <a:latin typeface="Times New Roman" pitchFamily="18" charset="0"/>
              </a:rPr>
              <a:t>Stepanov</a:t>
            </a:r>
            <a:r>
              <a:rPr lang="en-US" altLang="ru-RU" sz="1700" b="0" i="1" dirty="0">
                <a:latin typeface="Times New Roman" pitchFamily="18" charset="0"/>
              </a:rPr>
              <a:t>, Phys. Rev. B </a:t>
            </a:r>
            <a:r>
              <a:rPr lang="en-US" altLang="ru-RU" sz="1700" i="1" dirty="0">
                <a:latin typeface="Times New Roman" pitchFamily="18" charset="0"/>
              </a:rPr>
              <a:t>82</a:t>
            </a:r>
            <a:r>
              <a:rPr lang="en-US" altLang="ru-RU" sz="1700" b="0" i="1" dirty="0">
                <a:latin typeface="Times New Roman" pitchFamily="18" charset="0"/>
              </a:rPr>
              <a:t>, 174423 (2010</a:t>
            </a:r>
            <a:r>
              <a:rPr lang="en-US" altLang="ru-RU" sz="1700" b="0" i="1" dirty="0" smtClean="0">
                <a:latin typeface="Times New Roman" pitchFamily="18" charset="0"/>
              </a:rPr>
              <a:t>)</a:t>
            </a:r>
            <a:r>
              <a:rPr lang="en-US" altLang="ru-RU" sz="1700" b="0" dirty="0" smtClean="0">
                <a:latin typeface="Times New Roman" pitchFamily="18" charset="0"/>
              </a:rPr>
              <a:t>]. </a:t>
            </a:r>
            <a:r>
              <a:rPr lang="ru-RU" altLang="ru-RU" sz="1700" b="0" dirty="0" smtClean="0">
                <a:latin typeface="Times New Roman" pitchFamily="18" charset="0"/>
              </a:rPr>
              <a:t>Теоретические</a:t>
            </a:r>
            <a:r>
              <a:rPr lang="ru-RU" altLang="ru-RU" sz="1700" dirty="0" smtClean="0">
                <a:latin typeface="Times New Roman" pitchFamily="18" charset="0"/>
              </a:rPr>
              <a:t> зависимости </a:t>
            </a:r>
            <a:r>
              <a:rPr lang="en-US" altLang="ru-RU" sz="1700" b="0" dirty="0" smtClean="0">
                <a:latin typeface="Times New Roman" pitchFamily="18" charset="0"/>
              </a:rPr>
              <a:t>H</a:t>
            </a:r>
            <a:r>
              <a:rPr lang="en-US" altLang="ru-RU" sz="1700" b="0" baseline="-25000" dirty="0" smtClean="0">
                <a:latin typeface="Times New Roman" pitchFamily="18" charset="0"/>
              </a:rPr>
              <a:t>C</a:t>
            </a:r>
            <a:r>
              <a:rPr lang="en-US" altLang="ru-RU" sz="1700" b="0" dirty="0" smtClean="0">
                <a:latin typeface="Times New Roman" pitchFamily="18" charset="0"/>
              </a:rPr>
              <a:t>(</a:t>
            </a:r>
            <a:r>
              <a:rPr lang="en-US" altLang="ru-RU" sz="1700" b="0" dirty="0" err="1" smtClean="0">
                <a:latin typeface="Times New Roman" pitchFamily="18" charset="0"/>
              </a:rPr>
              <a:t>dH</a:t>
            </a:r>
            <a:r>
              <a:rPr lang="en-US" altLang="ru-RU" sz="1700" b="0" dirty="0" smtClean="0">
                <a:latin typeface="Times New Roman" pitchFamily="18" charset="0"/>
              </a:rPr>
              <a:t>/</a:t>
            </a:r>
            <a:r>
              <a:rPr lang="en-US" altLang="ru-RU" sz="1700" b="0" dirty="0" err="1" smtClean="0">
                <a:latin typeface="Times New Roman" pitchFamily="18" charset="0"/>
              </a:rPr>
              <a:t>dt</a:t>
            </a:r>
            <a:r>
              <a:rPr lang="en-US" altLang="ru-RU" sz="1700" b="0" dirty="0">
                <a:latin typeface="Times New Roman" pitchFamily="18" charset="0"/>
              </a:rPr>
              <a:t>) </a:t>
            </a:r>
            <a:r>
              <a:rPr lang="ru-RU" altLang="ru-RU" sz="1700" b="0" dirty="0" smtClean="0">
                <a:latin typeface="Times New Roman" pitchFamily="18" charset="0"/>
              </a:rPr>
              <a:t> получены при учёте распределения частиц по размерам </a:t>
            </a:r>
            <a:r>
              <a:rPr lang="ru-RU" altLang="ru-RU" sz="1700" b="0" i="1" dirty="0" err="1" smtClean="0">
                <a:latin typeface="Times New Roman" pitchFamily="18" charset="0"/>
              </a:rPr>
              <a:t>f</a:t>
            </a:r>
            <a:r>
              <a:rPr lang="en-US" altLang="ru-RU" sz="1700" b="0" dirty="0">
                <a:latin typeface="Times New Roman" pitchFamily="18" charset="0"/>
              </a:rPr>
              <a:t>(d) </a:t>
            </a:r>
            <a:r>
              <a:rPr lang="ru-RU" altLang="ru-RU" sz="1700" b="0" dirty="0" smtClean="0">
                <a:latin typeface="Times New Roman" pitchFamily="18" charset="0"/>
              </a:rPr>
              <a:t>и объёмной </a:t>
            </a:r>
            <a:r>
              <a:rPr lang="en-US" altLang="ru-RU" sz="1700" b="0" dirty="0" smtClean="0">
                <a:latin typeface="Times New Roman" pitchFamily="18" charset="0"/>
              </a:rPr>
              <a:t>K</a:t>
            </a:r>
            <a:r>
              <a:rPr lang="en-US" altLang="ru-RU" sz="1700" b="0" baseline="-25000" dirty="0" smtClean="0">
                <a:latin typeface="Times New Roman" pitchFamily="18" charset="0"/>
              </a:rPr>
              <a:t>V </a:t>
            </a:r>
            <a:r>
              <a:rPr lang="ru-RU" altLang="ru-RU" sz="1700" b="0" dirty="0" smtClean="0">
                <a:latin typeface="Times New Roman" pitchFamily="18" charset="0"/>
              </a:rPr>
              <a:t>и поверхностной </a:t>
            </a:r>
            <a:r>
              <a:rPr lang="en-US" altLang="ru-RU" sz="1700" b="0" dirty="0" smtClean="0">
                <a:latin typeface="Times New Roman" pitchFamily="18" charset="0"/>
              </a:rPr>
              <a:t>K</a:t>
            </a:r>
            <a:r>
              <a:rPr lang="en-US" altLang="ru-RU" sz="1700" b="0" baseline="-25000" dirty="0" smtClean="0">
                <a:latin typeface="Times New Roman" pitchFamily="18" charset="0"/>
              </a:rPr>
              <a:t>S</a:t>
            </a:r>
            <a:r>
              <a:rPr lang="en-US" altLang="ru-RU" sz="1700" b="0" dirty="0" smtClean="0">
                <a:latin typeface="Times New Roman" pitchFamily="18" charset="0"/>
              </a:rPr>
              <a:t> </a:t>
            </a:r>
            <a:r>
              <a:rPr lang="ru-RU" altLang="ru-RU" sz="1700" b="0" dirty="0" smtClean="0">
                <a:latin typeface="Times New Roman" pitchFamily="18" charset="0"/>
              </a:rPr>
              <a:t>констант анизотропии </a:t>
            </a:r>
            <a:r>
              <a:rPr lang="en-US" altLang="ru-RU" sz="1700" dirty="0" smtClean="0">
                <a:latin typeface="Times New Roman" pitchFamily="18" charset="0"/>
                <a:sym typeface="Symbol" pitchFamily="18" charset="2"/>
              </a:rPr>
              <a:t>(</a:t>
            </a:r>
            <a:r>
              <a:rPr lang="en-US" altLang="ru-RU" sz="1700" dirty="0" err="1" smtClean="0"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ru-RU" sz="1700" baseline="-25000" dirty="0" err="1" smtClean="0">
                <a:latin typeface="Times New Roman" pitchFamily="18" charset="0"/>
                <a:sym typeface="Symbol" pitchFamily="18" charset="2"/>
              </a:rPr>
              <a:t>eff</a:t>
            </a:r>
            <a:r>
              <a:rPr lang="en-US" altLang="ru-RU" sz="1700" dirty="0" smtClean="0">
                <a:latin typeface="Times New Roman" pitchFamily="18" charset="0"/>
                <a:sym typeface="Symbol" pitchFamily="18" charset="2"/>
              </a:rPr>
              <a:t> = K</a:t>
            </a:r>
            <a:r>
              <a:rPr lang="en-US" altLang="ru-RU" sz="1700" baseline="-25000" dirty="0" smtClean="0">
                <a:latin typeface="Times New Roman" pitchFamily="18" charset="0"/>
                <a:sym typeface="Symbol" pitchFamily="18" charset="2"/>
              </a:rPr>
              <a:t>V</a:t>
            </a:r>
            <a:r>
              <a:rPr lang="en-US" altLang="ru-RU" sz="1700" dirty="0" smtClean="0">
                <a:latin typeface="Times New Roman" pitchFamily="18" charset="0"/>
                <a:sym typeface="Symbol" pitchFamily="18" charset="2"/>
              </a:rPr>
              <a:t> + 6K</a:t>
            </a:r>
            <a:r>
              <a:rPr lang="en-US" altLang="ru-RU" sz="1700" baseline="-25000" dirty="0" smtClean="0">
                <a:latin typeface="Times New Roman" pitchFamily="18" charset="0"/>
                <a:sym typeface="Symbol" pitchFamily="18" charset="2"/>
              </a:rPr>
              <a:t>S</a:t>
            </a:r>
            <a:r>
              <a:rPr lang="en-US" altLang="ru-RU" sz="1700" dirty="0" smtClean="0">
                <a:latin typeface="Times New Roman" pitchFamily="18" charset="0"/>
                <a:sym typeface="Symbol" pitchFamily="18" charset="2"/>
              </a:rPr>
              <a:t>/d)</a:t>
            </a:r>
            <a:r>
              <a:rPr lang="en-US" altLang="ru-RU" sz="1700" b="0" dirty="0" smtClean="0">
                <a:latin typeface="Times New Roman" pitchFamily="18" charset="0"/>
              </a:rPr>
              <a:t>:  </a:t>
            </a:r>
            <a:endParaRPr lang="en-US" altLang="ru-RU" sz="1700" b="0" dirty="0">
              <a:latin typeface="Times New Roman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ru-RU" sz="1700" b="0" dirty="0">
                <a:latin typeface="Times New Roman" pitchFamily="18" charset="0"/>
              </a:rPr>
              <a:t>K</a:t>
            </a:r>
            <a:r>
              <a:rPr lang="en-US" altLang="ru-RU" sz="1700" b="0" baseline="-25000" dirty="0">
                <a:latin typeface="Times New Roman" pitchFamily="18" charset="0"/>
              </a:rPr>
              <a:t>V</a:t>
            </a:r>
            <a:r>
              <a:rPr lang="en-US" altLang="ru-RU" sz="1700" b="0" dirty="0">
                <a:latin typeface="Times New Roman" pitchFamily="18" charset="0"/>
              </a:rPr>
              <a:t> = 4.5</a:t>
            </a:r>
            <a:r>
              <a:rPr lang="en-US" altLang="ru-RU" sz="1700" b="0" dirty="0">
                <a:latin typeface="Times New Roman" pitchFamily="18" charset="0"/>
                <a:sym typeface="Symbol" pitchFamily="18" charset="2"/>
              </a:rPr>
              <a:t>10</a:t>
            </a:r>
            <a:r>
              <a:rPr lang="en-US" altLang="ru-RU" sz="1700" b="0" baseline="30000" dirty="0">
                <a:latin typeface="Times New Roman" pitchFamily="18" charset="0"/>
                <a:sym typeface="Symbol" pitchFamily="18" charset="2"/>
              </a:rPr>
              <a:t>6</a:t>
            </a:r>
            <a:r>
              <a:rPr lang="en-US" altLang="ru-RU" sz="1700" b="0" dirty="0">
                <a:latin typeface="Times New Roman" pitchFamily="18" charset="0"/>
                <a:sym typeface="Symbol" pitchFamily="18" charset="2"/>
              </a:rPr>
              <a:t> erg/cm</a:t>
            </a:r>
            <a:r>
              <a:rPr lang="en-US" altLang="ru-RU" sz="1700" b="0" baseline="30000" dirty="0">
                <a:latin typeface="Times New Roman" pitchFamily="18" charset="0"/>
                <a:sym typeface="Symbol" pitchFamily="18" charset="2"/>
              </a:rPr>
              <a:t>3</a:t>
            </a:r>
            <a:r>
              <a:rPr lang="en-US" altLang="ru-RU" sz="1700" b="0" dirty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ru-RU" sz="1700" b="0" dirty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ru-RU" sz="1700" b="0" baseline="-25000" dirty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US" altLang="ru-RU" sz="1700" b="0" dirty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 = 0.1 erg/cm</a:t>
            </a:r>
            <a:r>
              <a:rPr lang="en-US" altLang="ru-RU" sz="1700" b="0" baseline="30000" dirty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ru-RU" altLang="ru-RU" sz="1700" b="0" dirty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ru-RU" altLang="ru-RU" sz="1700" b="0" dirty="0" smtClean="0">
                <a:latin typeface="Times New Roman" pitchFamily="18" charset="0"/>
                <a:sym typeface="Symbol" pitchFamily="18" charset="2"/>
              </a:rPr>
              <a:t>– </a:t>
            </a:r>
            <a:r>
              <a:rPr lang="ru-RU" altLang="ru-RU" sz="1700" b="0" dirty="0" smtClean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сплошная линия</a:t>
            </a:r>
            <a:r>
              <a:rPr lang="ru-RU" altLang="ru-RU" sz="1700" b="0" dirty="0" smtClean="0">
                <a:latin typeface="Times New Roman" pitchFamily="18" charset="0"/>
                <a:sym typeface="Symbol" pitchFamily="18" charset="2"/>
              </a:rPr>
              <a:t>;</a:t>
            </a:r>
            <a:endParaRPr lang="ru-RU" altLang="ru-RU" sz="1700" b="0" dirty="0"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ru-RU" sz="1700" b="0" dirty="0">
                <a:latin typeface="Times New Roman" pitchFamily="18" charset="0"/>
              </a:rPr>
              <a:t>K</a:t>
            </a:r>
            <a:r>
              <a:rPr lang="en-US" altLang="ru-RU" sz="1700" b="0" baseline="-25000" dirty="0">
                <a:latin typeface="Times New Roman" pitchFamily="18" charset="0"/>
              </a:rPr>
              <a:t>V</a:t>
            </a:r>
            <a:r>
              <a:rPr lang="en-US" altLang="ru-RU" sz="1700" b="0" dirty="0">
                <a:latin typeface="Times New Roman" pitchFamily="18" charset="0"/>
              </a:rPr>
              <a:t> = </a:t>
            </a:r>
            <a:r>
              <a:rPr lang="ru-RU" altLang="ru-RU" sz="1700" b="0" dirty="0">
                <a:latin typeface="Times New Roman" pitchFamily="18" charset="0"/>
              </a:rPr>
              <a:t>5</a:t>
            </a:r>
            <a:r>
              <a:rPr lang="en-US" altLang="ru-RU" sz="1700" b="0" dirty="0">
                <a:latin typeface="Times New Roman" pitchFamily="18" charset="0"/>
              </a:rPr>
              <a:t>.</a:t>
            </a:r>
            <a:r>
              <a:rPr lang="ru-RU" altLang="ru-RU" sz="1700" b="0" dirty="0">
                <a:latin typeface="Times New Roman" pitchFamily="18" charset="0"/>
              </a:rPr>
              <a:t>1</a:t>
            </a:r>
            <a:r>
              <a:rPr lang="en-US" altLang="ru-RU" sz="1700" b="0" dirty="0">
                <a:latin typeface="Times New Roman" pitchFamily="18" charset="0"/>
                <a:sym typeface="Symbol" pitchFamily="18" charset="2"/>
              </a:rPr>
              <a:t>10</a:t>
            </a:r>
            <a:r>
              <a:rPr lang="en-US" altLang="ru-RU" sz="1700" b="0" baseline="30000" dirty="0">
                <a:latin typeface="Times New Roman" pitchFamily="18" charset="0"/>
                <a:sym typeface="Symbol" pitchFamily="18" charset="2"/>
              </a:rPr>
              <a:t>6</a:t>
            </a:r>
            <a:r>
              <a:rPr lang="en-US" altLang="ru-RU" sz="1700" b="0" dirty="0">
                <a:latin typeface="Times New Roman" pitchFamily="18" charset="0"/>
                <a:sym typeface="Symbol" pitchFamily="18" charset="2"/>
              </a:rPr>
              <a:t> erg/cm</a:t>
            </a:r>
            <a:r>
              <a:rPr lang="en-US" altLang="ru-RU" sz="1700" b="0" baseline="30000" dirty="0">
                <a:latin typeface="Times New Roman" pitchFamily="18" charset="0"/>
                <a:sym typeface="Symbol" pitchFamily="18" charset="2"/>
              </a:rPr>
              <a:t>3</a:t>
            </a:r>
            <a:r>
              <a:rPr lang="en-US" altLang="ru-RU" sz="1700" b="0" dirty="0">
                <a:latin typeface="Times New Roman" pitchFamily="18" charset="0"/>
                <a:sym typeface="Symbol" pitchFamily="18" charset="2"/>
              </a:rPr>
              <a:t>, </a:t>
            </a:r>
            <a:r>
              <a:rPr lang="en-US" altLang="ru-RU" sz="1700" b="0" dirty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K</a:t>
            </a:r>
            <a:r>
              <a:rPr lang="en-US" altLang="ru-RU" sz="1700" b="0" baseline="-25000" dirty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US" altLang="ru-RU" sz="1700" b="0" dirty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 = 0 </a:t>
            </a:r>
            <a:r>
              <a:rPr lang="en-US" altLang="ru-RU" sz="1700" b="0" dirty="0" smtClean="0">
                <a:latin typeface="Times New Roman" pitchFamily="18" charset="0"/>
                <a:sym typeface="Symbol" pitchFamily="18" charset="2"/>
              </a:rPr>
              <a:t>– </a:t>
            </a:r>
            <a:r>
              <a:rPr lang="ru-RU" altLang="ru-RU" sz="1700" b="0" dirty="0" smtClean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штриховая линия</a:t>
            </a:r>
            <a:r>
              <a:rPr lang="ru-RU" altLang="ru-RU" sz="1700" b="0" dirty="0" smtClean="0">
                <a:latin typeface="Times New Roman" pitchFamily="18" charset="0"/>
                <a:sym typeface="Symbol" pitchFamily="18" charset="2"/>
              </a:rPr>
              <a:t>.</a:t>
            </a:r>
            <a:r>
              <a:rPr lang="en-US" altLang="ru-RU" sz="1700" b="0" dirty="0" smtClean="0">
                <a:latin typeface="Times New Roman" pitchFamily="18" charset="0"/>
                <a:sym typeface="Symbol" pitchFamily="18" charset="2"/>
              </a:rPr>
              <a:t> </a:t>
            </a:r>
            <a:endParaRPr lang="en-US" altLang="ru-RU" sz="1700" b="0" dirty="0">
              <a:latin typeface="Times New Roman" pitchFamily="18" charset="0"/>
              <a:sym typeface="Symbol" pitchFamily="18" charset="2"/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700" b="0" dirty="0" smtClean="0">
                <a:latin typeface="Times New Roman" pitchFamily="18" charset="0"/>
                <a:sym typeface="Symbol" pitchFamily="18" charset="2"/>
              </a:rPr>
              <a:t>Вклад поверхностной анизотропии является </a:t>
            </a:r>
            <a:r>
              <a:rPr lang="ru-RU" altLang="ru-RU" sz="1700" b="0" dirty="0" smtClean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важным</a:t>
            </a:r>
            <a:r>
              <a:rPr lang="ru-RU" altLang="ru-RU" sz="1700" b="0" dirty="0" smtClean="0">
                <a:latin typeface="Times New Roman" pitchFamily="18" charset="0"/>
                <a:sym typeface="Symbol" pitchFamily="18" charset="2"/>
              </a:rPr>
              <a:t> (</a:t>
            </a:r>
            <a:r>
              <a:rPr lang="ru-RU" altLang="ru-RU" sz="1700" b="0" dirty="0" smtClean="0">
                <a:solidFill>
                  <a:srgbClr val="0E18E2"/>
                </a:solidFill>
                <a:latin typeface="Times New Roman" pitchFamily="18" charset="0"/>
                <a:sym typeface="Symbol" pitchFamily="18" charset="2"/>
              </a:rPr>
              <a:t>поверхностный эффект</a:t>
            </a:r>
            <a:r>
              <a:rPr lang="ru-RU" altLang="ru-RU" sz="1700" b="0" dirty="0" smtClean="0">
                <a:latin typeface="Times New Roman" pitchFamily="18" charset="0"/>
                <a:sym typeface="Symbol" pitchFamily="18" charset="2"/>
              </a:rPr>
              <a:t>).</a:t>
            </a:r>
            <a:endParaRPr lang="en-US" altLang="ru-RU" sz="1700" b="0" dirty="0">
              <a:latin typeface="Times New Roman" pitchFamily="18" charset="0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692150"/>
            <a:ext cx="29368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" y="692150"/>
            <a:ext cx="2232025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7"/>
          <p:cNvSpPr>
            <a:spLocks noChangeArrowheads="1"/>
          </p:cNvSpPr>
          <p:nvPr/>
        </p:nvSpPr>
        <p:spPr bwMode="auto">
          <a:xfrm>
            <a:off x="323528" y="188640"/>
            <a:ext cx="856895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Исследование процессов перемагничивания наночастиц </a:t>
            </a:r>
            <a:r>
              <a:rPr lang="ru-RU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</a:t>
            </a:r>
            <a:r>
              <a:rPr lang="en-US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-Fe</a:t>
            </a:r>
            <a:r>
              <a:rPr lang="en-US" sz="2100" b="1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en-US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O</a:t>
            </a:r>
            <a:r>
              <a:rPr lang="en-US" sz="2100" b="1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3</a:t>
            </a:r>
            <a:r>
              <a:rPr lang="en-US" sz="21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. </a:t>
            </a:r>
            <a:endParaRPr lang="ru-RU" sz="2100" b="1" dirty="0">
              <a:solidFill>
                <a:srgbClr val="0E18E2"/>
              </a:solidFill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6371927"/>
            <a:ext cx="46418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520" y="4221088"/>
            <a:ext cx="820891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Анализ полученных кривых намагничивания систем антиферромагнитно упорядоченных наночастиц (оксид никеля и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ферригидрит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) позволил выявить формирующиеся в них магнитные подсистемы и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предложить модель магнитного состояния AFM наночастиц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Это (1) FM-подсистема (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нескомпенсированные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магнитные моменты частиц), (2) подсистема поверхностных спинов (проявляющая парамагнитное поведение при высоких температурах), (3) антиферромагнитно упорядоченное "ядро" частиц. </a:t>
            </a:r>
            <a:endParaRPr lang="en-US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Магнитный момент формируется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декомпенсированными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спинами магнитоактивных атомов благодаря дефектам, находящимся как (частично) на поверхности частицы, так и в её объёме; соотношение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Нееля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7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</a:t>
            </a:r>
            <a:r>
              <a:rPr lang="en-US" altLang="ru-RU" sz="1700" baseline="-250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</a:t>
            </a:r>
            <a:r>
              <a:rPr lang="en-US" altLang="ru-RU" sz="17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~ </a:t>
            </a:r>
            <a:r>
              <a:rPr lang="en-US" altLang="ru-RU" sz="1700" baseline="-250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at</a:t>
            </a:r>
            <a:r>
              <a:rPr lang="en-US" altLang="ru-RU" sz="1700" dirty="0" err="1" smtClean="0">
                <a:solidFill>
                  <a:srgbClr val="0E18E2"/>
                </a:solidFill>
                <a:latin typeface="Times"/>
                <a:cs typeface="Times"/>
                <a:sym typeface="Symbol" pitchFamily="18" charset="2"/>
              </a:rPr>
              <a:t>·</a:t>
            </a:r>
            <a:r>
              <a:rPr lang="en-US" altLang="ru-RU" sz="17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altLang="ru-RU" sz="1700" baseline="-250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at</a:t>
            </a:r>
            <a:r>
              <a:rPr lang="en-US" altLang="ru-RU" sz="1700" baseline="300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r>
              <a:rPr lang="ru-RU" altLang="ru-RU" sz="17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выполняется при значении </a:t>
            </a:r>
            <a:r>
              <a:rPr lang="ru-RU" sz="1700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17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7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</a:t>
            </a:r>
            <a:r>
              <a:rPr lang="en-US" sz="17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700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0.5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 для частиц размерами 2-5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nm,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а при увеличении размера значение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уменьшается, свидетельствуя о меньшем влиянии дефектов в объёме частиц.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Есть подсистема свободных (парамагнитных) спинов, находящаяся преимущественно на выступающих областях («рёбрах») частиц; её доля зависит от размера частиц (в случае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ферригидрита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 – от степени пространственного разделения частиц), и может достигать </a:t>
            </a:r>
            <a:r>
              <a:rPr lang="en-US" sz="17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20%. 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564904"/>
            <a:ext cx="3263256" cy="155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204864"/>
            <a:ext cx="1198810" cy="1623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332"/>
            <a:ext cx="24765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764704"/>
            <a:ext cx="7048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827584" y="2771636"/>
            <a:ext cx="1512168" cy="0"/>
          </a:xfrm>
          <a:prstGeom prst="straightConnector1">
            <a:avLst/>
          </a:prstGeom>
          <a:ln w="158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5576" y="2852936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 ≈ 2.7 nm (N</a:t>
            </a:r>
            <a:r>
              <a:rPr lang="en-US" baseline="-25000" dirty="0" smtClean="0"/>
              <a:t>at</a:t>
            </a:r>
            <a:r>
              <a:rPr lang="en-US" dirty="0" smtClean="0"/>
              <a:t>Fe</a:t>
            </a:r>
            <a:r>
              <a:rPr lang="en-US" baseline="30000" dirty="0" smtClean="0"/>
              <a:t>3+</a:t>
            </a:r>
            <a:r>
              <a:rPr lang="en-US" dirty="0" smtClean="0"/>
              <a:t> ≈700-1000)</a:t>
            </a:r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 flipV="1">
            <a:off x="2987824" y="1340768"/>
            <a:ext cx="1296144" cy="86409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91680" y="116632"/>
            <a:ext cx="530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ym typeface="Symbol"/>
              </a:rPr>
              <a:t></a:t>
            </a:r>
            <a:r>
              <a:rPr lang="en-US" baseline="-25000" dirty="0" smtClean="0">
                <a:sym typeface="Symbol"/>
              </a:rPr>
              <a:t>P</a:t>
            </a:r>
            <a:r>
              <a:rPr lang="en-US" dirty="0" smtClean="0">
                <a:sym typeface="Symbol"/>
              </a:rPr>
              <a:t> ≈ 150 </a:t>
            </a:r>
            <a:r>
              <a:rPr lang="en-US" baseline="-25000" dirty="0" smtClean="0">
                <a:sym typeface="Symbol"/>
              </a:rPr>
              <a:t>B</a:t>
            </a:r>
            <a:r>
              <a:rPr lang="en-US" dirty="0" smtClean="0">
                <a:sym typeface="Symbol"/>
              </a:rPr>
              <a:t> ≈ 30 Fe</a:t>
            </a:r>
            <a:r>
              <a:rPr lang="en-US" baseline="30000" dirty="0" smtClean="0">
                <a:sym typeface="Symbol"/>
              </a:rPr>
              <a:t>3+</a:t>
            </a:r>
            <a:r>
              <a:rPr lang="en-US" dirty="0" smtClean="0">
                <a:sym typeface="Symbol"/>
              </a:rPr>
              <a:t> atoms</a:t>
            </a:r>
            <a:r>
              <a:rPr lang="ru-RU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~ 3%  </a:t>
            </a:r>
            <a:r>
              <a:rPr lang="ru-RU" dirty="0" smtClean="0">
                <a:sym typeface="Symbol"/>
              </a:rPr>
              <a:t>от всех атомов </a:t>
            </a:r>
            <a:r>
              <a:rPr lang="en-US" dirty="0" smtClean="0">
                <a:sym typeface="Symbol"/>
              </a:rPr>
              <a:t>Fe</a:t>
            </a:r>
            <a:r>
              <a:rPr lang="en-US" baseline="30000" dirty="0" smtClean="0">
                <a:sym typeface="Symbol"/>
              </a:rPr>
              <a:t>3+</a:t>
            </a:r>
            <a:endParaRPr lang="ru-RU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1187624" y="18864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ym typeface="Symbol"/>
              </a:rPr>
              <a:t></a:t>
            </a:r>
            <a:r>
              <a:rPr lang="en-US" baseline="-25000" dirty="0" smtClean="0">
                <a:sym typeface="Symbol"/>
              </a:rPr>
              <a:t>P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203848" y="620688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PM</a:t>
            </a:r>
            <a:r>
              <a:rPr lang="en-US" dirty="0" smtClean="0"/>
              <a:t>_</a:t>
            </a:r>
            <a:r>
              <a:rPr lang="en-US" baseline="-25000" dirty="0" smtClean="0"/>
              <a:t>at</a:t>
            </a:r>
            <a:r>
              <a:rPr lang="en-US" dirty="0" smtClean="0"/>
              <a:t>Fe</a:t>
            </a:r>
            <a:r>
              <a:rPr lang="en-US" baseline="30000" dirty="0" smtClean="0"/>
              <a:t>3+</a:t>
            </a:r>
            <a:r>
              <a:rPr lang="en-US" dirty="0" smtClean="0"/>
              <a:t> ≈7% N</a:t>
            </a:r>
            <a:r>
              <a:rPr lang="en-US" baseline="-25000" dirty="0" smtClean="0"/>
              <a:t>at</a:t>
            </a:r>
            <a:r>
              <a:rPr lang="en-US" dirty="0" smtClean="0"/>
              <a:t>Fe3+ ≈ 70-100 </a:t>
            </a:r>
            <a:endParaRPr lang="ru-RU" dirty="0" smtClean="0"/>
          </a:p>
          <a:p>
            <a:r>
              <a:rPr lang="en-US" dirty="0" smtClean="0"/>
              <a:t>(</a:t>
            </a:r>
            <a:r>
              <a:rPr lang="ru-RU" dirty="0" smtClean="0"/>
              <a:t>Свободные атомы на выступающих частях частиц</a:t>
            </a:r>
            <a:r>
              <a:rPr lang="en-US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Вывод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всему докладу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484784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Идея Леонида Васильевича о создании установок, генерирующих сильные магнитные поля, и проведении экспериментальных исследований  в магнитных полях в различных областях науки живёт, имеет своё воплощение и логичное развитие.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 b="11811"/>
          <a:stretch>
            <a:fillRect/>
          </a:stretch>
        </p:blipFill>
        <p:spPr bwMode="auto">
          <a:xfrm>
            <a:off x="3491881" y="1484785"/>
            <a:ext cx="2581037" cy="196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58880" y="6453336"/>
            <a:ext cx="2133600" cy="365125"/>
          </a:xfrm>
        </p:spPr>
        <p:txBody>
          <a:bodyPr/>
          <a:lstStyle/>
          <a:p>
            <a:fld id="{D710C834-1D12-4AF0-886C-32D11C1D763F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820472" cy="141577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1" algn="just"/>
            <a:r>
              <a:rPr lang="ru-RU" sz="17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Установлен физический механизм гистерезисных эффектов магнитотранспортных свойств гранулярных высокотемпературных сверхпроводников и механизм взаимосвязи магнитных и магнитотранспортных свойств этого класса материалов, что даёт основу исследований новых сверхпроводящих соединений. </a:t>
            </a:r>
          </a:p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8544" y="980728"/>
            <a:ext cx="273782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1340768"/>
            <a:ext cx="11901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268760"/>
            <a:ext cx="15562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0" y="2564904"/>
            <a:ext cx="363589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300" dirty="0">
                <a:latin typeface="Times" pitchFamily="18" charset="0"/>
                <a:cs typeface="Times" pitchFamily="18" charset="0"/>
              </a:rPr>
              <a:t> Гранулы и межгранульные границы, </a:t>
            </a:r>
            <a:r>
              <a:rPr lang="ru-RU" altLang="ru-RU" sz="1300" dirty="0" err="1">
                <a:latin typeface="Times" pitchFamily="18" charset="0"/>
                <a:cs typeface="Times" pitchFamily="18" charset="0"/>
              </a:rPr>
              <a:t>джозефсоновские</a:t>
            </a:r>
            <a:r>
              <a:rPr lang="ru-RU" altLang="ru-RU" sz="1300" dirty="0">
                <a:latin typeface="Times" pitchFamily="18" charset="0"/>
                <a:cs typeface="Times" pitchFamily="18" charset="0"/>
              </a:rPr>
              <a:t> переходы </a:t>
            </a:r>
          </a:p>
          <a:p>
            <a:pPr algn="ctr" eaLnBrk="1" hangingPunct="1"/>
            <a:r>
              <a:rPr lang="ru-RU" altLang="ru-RU" sz="1300" dirty="0">
                <a:latin typeface="Times" pitchFamily="18" charset="0"/>
                <a:cs typeface="Times" pitchFamily="18" charset="0"/>
              </a:rPr>
              <a:t>протяжённость единицы – </a:t>
            </a:r>
            <a:r>
              <a:rPr lang="ru-RU" altLang="ru-RU" sz="1300" dirty="0" err="1">
                <a:latin typeface="Times" pitchFamily="18" charset="0"/>
                <a:cs typeface="Times" pitchFamily="18" charset="0"/>
              </a:rPr>
              <a:t>единицы</a:t>
            </a:r>
            <a:r>
              <a:rPr lang="ru-RU" altLang="ru-RU" sz="1300" dirty="0">
                <a:latin typeface="Times" pitchFamily="18" charset="0"/>
                <a:cs typeface="Times" pitchFamily="18" charset="0"/>
              </a:rPr>
              <a:t> </a:t>
            </a:r>
            <a:r>
              <a:rPr lang="en-US" altLang="ru-RU" sz="1300" dirty="0">
                <a:latin typeface="Times" pitchFamily="18" charset="0"/>
                <a:cs typeface="Times" pitchFamily="18" charset="0"/>
              </a:rPr>
              <a:t>nm</a:t>
            </a:r>
            <a:r>
              <a:rPr lang="ru-RU" altLang="ru-RU" sz="1300" dirty="0">
                <a:latin typeface="Times" pitchFamily="18" charset="0"/>
                <a:cs typeface="Times" pitchFamily="18" charset="0"/>
              </a:rPr>
              <a:t> </a:t>
            </a:r>
            <a:endParaRPr lang="ru-RU" altLang="ru-RU" sz="1300" dirty="0" smtClean="0">
              <a:latin typeface="Times" pitchFamily="18" charset="0"/>
              <a:cs typeface="Times" pitchFamily="18" charset="0"/>
            </a:endParaRPr>
          </a:p>
          <a:p>
            <a:pPr algn="ctr" eaLnBrk="1" hangingPunct="1"/>
            <a:r>
              <a:rPr lang="ru-RU" altLang="ru-RU" sz="1300" dirty="0" smtClean="0">
                <a:latin typeface="Times" pitchFamily="18" charset="0"/>
                <a:cs typeface="Times" pitchFamily="18" charset="0"/>
              </a:rPr>
              <a:t>(</a:t>
            </a:r>
            <a:r>
              <a:rPr lang="ru-RU" altLang="ru-RU" sz="1300" dirty="0">
                <a:latin typeface="Times" pitchFamily="18" charset="0"/>
                <a:cs typeface="Times" pitchFamily="18" charset="0"/>
              </a:rPr>
              <a:t>сравнимо с длиной когерентности)</a:t>
            </a:r>
          </a:p>
          <a:p>
            <a:pPr eaLnBrk="1" hangingPunct="1"/>
            <a:endParaRPr lang="ru-RU" altLang="ru-RU" sz="1400" dirty="0"/>
          </a:p>
        </p:txBody>
      </p:sp>
      <p:pic>
        <p:nvPicPr>
          <p:cNvPr id="14" name="Picture 48" descr="1449452171_917369_78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3" y="3501009"/>
            <a:ext cx="2610142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49"/>
          <p:cNvSpPr>
            <a:spLocks noRot="1" noChangeArrowheads="1"/>
          </p:cNvSpPr>
          <p:nvPr/>
        </p:nvSpPr>
        <p:spPr bwMode="auto">
          <a:xfrm>
            <a:off x="179512" y="4725144"/>
            <a:ext cx="295232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ru-RU" altLang="ru-RU" sz="1400" dirty="0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Эффект </a:t>
            </a:r>
            <a:r>
              <a:rPr lang="ru-RU" altLang="ru-RU" sz="1400" dirty="0" err="1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Джозефсона</a:t>
            </a:r>
            <a:r>
              <a:rPr lang="ru-RU" altLang="ru-RU" sz="1400" dirty="0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 </a:t>
            </a:r>
            <a:br>
              <a:rPr lang="ru-RU" altLang="ru-RU" sz="1400" dirty="0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</a:br>
            <a:r>
              <a:rPr lang="ru-RU" altLang="ru-RU" sz="1400" dirty="0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(</a:t>
            </a:r>
            <a:r>
              <a:rPr lang="ru-RU" altLang="ru-RU" sz="1400" dirty="0" err="1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туннелирование</a:t>
            </a:r>
            <a:r>
              <a:rPr lang="ru-RU" altLang="ru-RU" sz="1400" dirty="0">
                <a:solidFill>
                  <a:schemeClr val="tx2"/>
                </a:solidFill>
                <a:latin typeface="Times" pitchFamily="18" charset="0"/>
                <a:cs typeface="Times" pitchFamily="18" charset="0"/>
              </a:rPr>
              <a:t> носителей сверхтока</a:t>
            </a:r>
            <a:r>
              <a:rPr lang="ru-RU" altLang="ru-RU" sz="1300" dirty="0">
                <a:solidFill>
                  <a:schemeClr val="tx2"/>
                </a:solidFill>
              </a:rPr>
              <a:t>)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1144" y="1340768"/>
            <a:ext cx="13335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4572000" y="1340768"/>
            <a:ext cx="1296144" cy="360040"/>
          </a:xfrm>
          <a:prstGeom prst="wedgeRoundRectCallout">
            <a:avLst>
              <a:gd name="adj1" fmla="val -46231"/>
              <a:gd name="adj2" fmla="val 225042"/>
              <a:gd name="adj3" fmla="val 16667"/>
            </a:avLst>
          </a:pr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3717032"/>
            <a:ext cx="258389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491880" y="1196752"/>
            <a:ext cx="2520280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0039" y="3348608"/>
            <a:ext cx="497905" cy="22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-324544" y="5457617"/>
            <a:ext cx="9252520" cy="140038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lvl="1" algn="just"/>
            <a:r>
              <a:rPr lang="ru-RU" sz="17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Основным фактором, определяющим гистерезис магнитотранспортных свойств гранулярных сверхпроводников, является сжатие магнитного потока в межгранульной среде; экспериментально определена степень этого сжатия – параметр </a:t>
            </a:r>
            <a:r>
              <a:rPr lang="ru-RU" sz="17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/>
              </a:rPr>
              <a:t></a:t>
            </a:r>
            <a:r>
              <a:rPr lang="ru-RU" sz="17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/>
              </a:rPr>
              <a:t>; </a:t>
            </a:r>
            <a:r>
              <a:rPr lang="ru-RU" sz="17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  <a:sym typeface="Symbol"/>
              </a:rPr>
              <a:t>этот</a:t>
            </a:r>
            <a:r>
              <a:rPr lang="ru-RU" sz="17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механизм работает для всего класса ВТСП, а также </a:t>
            </a:r>
            <a:r>
              <a:rPr lang="ru-RU" sz="17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некоторых систем «новых» сверхпроводников – так называемых гидридов, с высокой </a:t>
            </a:r>
            <a:r>
              <a:rPr lang="en-US" sz="17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T</a:t>
            </a:r>
            <a:r>
              <a:rPr lang="en-US" sz="1700" baseline="-250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C</a:t>
            </a:r>
            <a:r>
              <a:rPr lang="en-US" sz="17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ru-RU" sz="1700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в присутствии внешнего давления. </a:t>
            </a:r>
            <a:endParaRPr lang="ru-RU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5026124"/>
            <a:ext cx="3506677" cy="56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168" y="836712"/>
            <a:ext cx="277009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5592" y="3429000"/>
            <a:ext cx="24564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4"/>
          <p:cNvSpPr>
            <a:spLocks noChangeArrowheads="1"/>
          </p:cNvSpPr>
          <p:nvPr/>
        </p:nvSpPr>
        <p:spPr bwMode="auto">
          <a:xfrm>
            <a:off x="179512" y="3789040"/>
            <a:ext cx="3816102" cy="25545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b="0" dirty="0" smtClean="0">
                <a:latin typeface="Times" pitchFamily="18" charset="0"/>
              </a:rPr>
              <a:t>Температурные зависимости </a:t>
            </a:r>
            <a:r>
              <a:rPr lang="ru-RU" altLang="ru-RU" sz="1600" b="0" dirty="0" err="1" smtClean="0">
                <a:latin typeface="Times" pitchFamily="18" charset="0"/>
              </a:rPr>
              <a:t>нескомпенсированного</a:t>
            </a:r>
            <a:r>
              <a:rPr lang="ru-RU" altLang="ru-RU" sz="1600" b="0" dirty="0" smtClean="0">
                <a:latin typeface="Times" pitchFamily="18" charset="0"/>
              </a:rPr>
              <a:t> магнитного момента</a:t>
            </a:r>
            <a:r>
              <a:rPr lang="en-US" altLang="ru-RU" sz="1600" b="0" dirty="0" smtClean="0">
                <a:latin typeface="Times" pitchFamily="18" charset="0"/>
              </a:rPr>
              <a:t> </a:t>
            </a:r>
            <a:r>
              <a:rPr lang="en-US" altLang="ru-RU" sz="1600" dirty="0" smtClean="0">
                <a:latin typeface="Times" pitchFamily="18" charset="0"/>
                <a:sym typeface="Symbol"/>
              </a:rPr>
              <a:t></a:t>
            </a:r>
            <a:r>
              <a:rPr lang="en-US" altLang="ru-RU" sz="1600" baseline="-25000" dirty="0" smtClean="0">
                <a:latin typeface="Times" pitchFamily="18" charset="0"/>
                <a:sym typeface="Symbol"/>
              </a:rPr>
              <a:t>P</a:t>
            </a:r>
            <a:r>
              <a:rPr lang="ru-RU" altLang="ru-RU" sz="1600" b="0" dirty="0" smtClean="0">
                <a:latin typeface="Times" pitchFamily="18" charset="0"/>
              </a:rPr>
              <a:t>, пересчитанные в намагниченность насыщения </a:t>
            </a:r>
            <a:r>
              <a:rPr lang="en-US" altLang="ru-RU" sz="1600" b="0" dirty="0" smtClean="0">
                <a:latin typeface="Times" pitchFamily="18" charset="0"/>
              </a:rPr>
              <a:t>M</a:t>
            </a:r>
            <a:r>
              <a:rPr lang="en-US" altLang="ru-RU" sz="1600" b="0" baseline="-25000" dirty="0" smtClean="0">
                <a:latin typeface="Times" pitchFamily="18" charset="0"/>
              </a:rPr>
              <a:t>S</a:t>
            </a:r>
            <a:r>
              <a:rPr lang="en-US" altLang="ru-RU" sz="1600" b="0" dirty="0" smtClean="0">
                <a:latin typeface="Times" pitchFamily="18" charset="0"/>
              </a:rPr>
              <a:t> = </a:t>
            </a:r>
            <a:r>
              <a:rPr lang="en-US" altLang="ru-RU" sz="1600" b="0" dirty="0" smtClean="0">
                <a:latin typeface="Times" pitchFamily="18" charset="0"/>
                <a:sym typeface="Symbol"/>
              </a:rPr>
              <a:t></a:t>
            </a:r>
            <a:r>
              <a:rPr lang="en-US" altLang="ru-RU" sz="1600" b="0" baseline="-25000" dirty="0" smtClean="0">
                <a:latin typeface="Times" pitchFamily="18" charset="0"/>
                <a:sym typeface="Symbol"/>
              </a:rPr>
              <a:t>P</a:t>
            </a:r>
            <a:r>
              <a:rPr lang="en-US" altLang="ru-RU" sz="1600" b="0" dirty="0" smtClean="0">
                <a:latin typeface="Times"/>
                <a:cs typeface="Times"/>
              </a:rPr>
              <a:t>·V</a:t>
            </a:r>
            <a:r>
              <a:rPr lang="ru-RU" altLang="ru-RU" sz="1600" b="0" dirty="0" smtClean="0">
                <a:latin typeface="Times" pitchFamily="18" charset="0"/>
              </a:rPr>
              <a:t>. </a:t>
            </a:r>
          </a:p>
          <a:p>
            <a:r>
              <a:rPr lang="ru-RU" altLang="ru-RU" sz="1600" b="0" dirty="0" smtClean="0">
                <a:latin typeface="Times" pitchFamily="18" charset="0"/>
              </a:rPr>
              <a:t>Линии - выражение</a:t>
            </a:r>
          </a:p>
          <a:p>
            <a:r>
              <a:rPr lang="en-US" sz="1600" b="0" dirty="0" smtClean="0">
                <a:latin typeface="Times" pitchFamily="18" charset="0"/>
              </a:rPr>
              <a:t>M</a:t>
            </a:r>
            <a:r>
              <a:rPr lang="en-US" sz="1600" b="0" baseline="-25000" dirty="0" smtClean="0">
                <a:latin typeface="Times" pitchFamily="18" charset="0"/>
              </a:rPr>
              <a:t>S_FM</a:t>
            </a:r>
            <a:r>
              <a:rPr lang="fr-FR" sz="1600" b="0" dirty="0">
                <a:latin typeface="Times" pitchFamily="18" charset="0"/>
              </a:rPr>
              <a:t>(T) = </a:t>
            </a:r>
            <a:r>
              <a:rPr lang="en-US" sz="1600" b="0" dirty="0">
                <a:latin typeface="Times" pitchFamily="18" charset="0"/>
              </a:rPr>
              <a:t>M</a:t>
            </a:r>
            <a:r>
              <a:rPr lang="en-US" sz="1600" b="0" baseline="-25000" dirty="0">
                <a:latin typeface="Times" pitchFamily="18" charset="0"/>
              </a:rPr>
              <a:t>S_FM</a:t>
            </a:r>
            <a:r>
              <a:rPr lang="fr-FR" sz="1600" b="0" dirty="0">
                <a:latin typeface="Times" pitchFamily="18" charset="0"/>
              </a:rPr>
              <a:t>(T = 0)</a:t>
            </a:r>
            <a:r>
              <a:rPr lang="ru-RU" sz="1600" b="0" dirty="0">
                <a:latin typeface="Times" pitchFamily="18" charset="0"/>
                <a:sym typeface="Symbol" pitchFamily="18" charset="2"/>
              </a:rPr>
              <a:t></a:t>
            </a:r>
            <a:r>
              <a:rPr lang="fr-FR" sz="1600" b="0" dirty="0">
                <a:latin typeface="Times" pitchFamily="18" charset="0"/>
              </a:rPr>
              <a:t>(1 – </a:t>
            </a:r>
            <a:r>
              <a:rPr lang="ru-RU" sz="1600" b="0" dirty="0">
                <a:latin typeface="Times" pitchFamily="18" charset="0"/>
                <a:sym typeface="Symbol" pitchFamily="18" charset="2"/>
              </a:rPr>
              <a:t></a:t>
            </a:r>
            <a:r>
              <a:rPr lang="fr-FR" sz="1600" b="0" dirty="0">
                <a:latin typeface="Times" pitchFamily="18" charset="0"/>
              </a:rPr>
              <a:t>T</a:t>
            </a:r>
            <a:r>
              <a:rPr lang="fr-FR" sz="1600" b="0" baseline="30000" dirty="0">
                <a:latin typeface="Times" pitchFamily="18" charset="0"/>
              </a:rPr>
              <a:t>a</a:t>
            </a:r>
            <a:r>
              <a:rPr lang="fr-FR" sz="1600" b="0" dirty="0">
                <a:latin typeface="Times" pitchFamily="18" charset="0"/>
              </a:rPr>
              <a:t>)</a:t>
            </a:r>
          </a:p>
          <a:p>
            <a:r>
              <a:rPr lang="fr-FR" sz="1600" b="0" dirty="0" smtClean="0">
                <a:latin typeface="Times" pitchFamily="18" charset="0"/>
              </a:rPr>
              <a:t>(</a:t>
            </a:r>
            <a:r>
              <a:rPr lang="ru-RU" sz="1600" b="0" dirty="0" smtClean="0">
                <a:latin typeface="Times" pitchFamily="18" charset="0"/>
              </a:rPr>
              <a:t>аналог закона Блоха</a:t>
            </a:r>
            <a:r>
              <a:rPr lang="fr-FR" sz="1600" b="0" dirty="0" smtClean="0">
                <a:latin typeface="Times" pitchFamily="18" charset="0"/>
              </a:rPr>
              <a:t>)</a:t>
            </a:r>
            <a:endParaRPr lang="en-US" sz="1600" b="0" dirty="0">
              <a:latin typeface="Times" pitchFamily="18" charset="0"/>
            </a:endParaRPr>
          </a:p>
          <a:p>
            <a:r>
              <a:rPr lang="ru-RU" altLang="ru-RU" sz="1600" b="0" dirty="0" smtClean="0">
                <a:latin typeface="Times" pitchFamily="18" charset="0"/>
              </a:rPr>
              <a:t>при</a:t>
            </a:r>
            <a:r>
              <a:rPr lang="en-US" altLang="ru-RU" sz="1600" b="0" dirty="0" smtClean="0">
                <a:latin typeface="Times" pitchFamily="18" charset="0"/>
              </a:rPr>
              <a:t> </a:t>
            </a:r>
            <a:r>
              <a:rPr lang="en-US" sz="1600" b="0" dirty="0">
                <a:latin typeface="Times" pitchFamily="18" charset="0"/>
              </a:rPr>
              <a:t>a </a:t>
            </a:r>
            <a:r>
              <a:rPr lang="ru-RU" sz="1600" b="0" dirty="0">
                <a:latin typeface="Times" pitchFamily="18" charset="0"/>
              </a:rPr>
              <a:t>=</a:t>
            </a:r>
            <a:r>
              <a:rPr lang="en-US" sz="1600" b="0" dirty="0">
                <a:latin typeface="Times" pitchFamily="18" charset="0"/>
              </a:rPr>
              <a:t> </a:t>
            </a:r>
            <a:r>
              <a:rPr lang="ru-RU" sz="1600" b="0" dirty="0">
                <a:latin typeface="Times" pitchFamily="18" charset="0"/>
              </a:rPr>
              <a:t>1.75 и 1.5</a:t>
            </a:r>
            <a:r>
              <a:rPr lang="en-US" sz="1600" b="0" dirty="0">
                <a:latin typeface="Times" pitchFamily="18" charset="0"/>
              </a:rPr>
              <a:t> </a:t>
            </a:r>
            <a:r>
              <a:rPr lang="ru-RU" sz="1600" b="0" dirty="0" smtClean="0">
                <a:latin typeface="Times" pitchFamily="18" charset="0"/>
              </a:rPr>
              <a:t>для </a:t>
            </a:r>
            <a:r>
              <a:rPr lang="en-US" sz="1600" b="0" dirty="0" smtClean="0">
                <a:latin typeface="Times" pitchFamily="18" charset="0"/>
              </a:rPr>
              <a:t>d ~ </a:t>
            </a:r>
            <a:r>
              <a:rPr lang="ru-RU" sz="1600" b="0" dirty="0" smtClean="0">
                <a:latin typeface="Times" pitchFamily="18" charset="0"/>
              </a:rPr>
              <a:t>4.5</a:t>
            </a:r>
            <a:r>
              <a:rPr lang="ru-RU" sz="1600" b="0" dirty="0">
                <a:latin typeface="Times" pitchFamily="18" charset="0"/>
              </a:rPr>
              <a:t> </a:t>
            </a:r>
            <a:r>
              <a:rPr lang="en-US" sz="1600" b="0" dirty="0">
                <a:latin typeface="Times" pitchFamily="18" charset="0"/>
              </a:rPr>
              <a:t>nm </a:t>
            </a:r>
            <a:r>
              <a:rPr lang="ru-RU" sz="1600" b="0" dirty="0" smtClean="0">
                <a:latin typeface="Times" pitchFamily="18" charset="0"/>
              </a:rPr>
              <a:t>и 8.5</a:t>
            </a:r>
            <a:r>
              <a:rPr lang="en-US" sz="1600" b="0" dirty="0">
                <a:latin typeface="Times" pitchFamily="18" charset="0"/>
              </a:rPr>
              <a:t> nm.</a:t>
            </a:r>
          </a:p>
          <a:p>
            <a:r>
              <a:rPr lang="ru-RU" sz="1600" b="0" dirty="0" smtClean="0">
                <a:latin typeface="Times" pitchFamily="18" charset="0"/>
              </a:rPr>
              <a:t>Проявление размерного эффекта в величине температуры </a:t>
            </a:r>
            <a:r>
              <a:rPr lang="ru-RU" sz="1600" b="0" dirty="0" err="1" smtClean="0">
                <a:latin typeface="Times" pitchFamily="18" charset="0"/>
              </a:rPr>
              <a:t>Нееля</a:t>
            </a:r>
            <a:endParaRPr lang="en-US" altLang="ru-RU" sz="1600" b="0" dirty="0">
              <a:latin typeface="Times" pitchFamily="18" charset="0"/>
            </a:endParaRPr>
          </a:p>
        </p:txBody>
      </p:sp>
      <p:pic>
        <p:nvPicPr>
          <p:cNvPr id="20483" name="Рисунок 8" descr="D:\d disk\DIMA\NEW-NEW\Kazan\fig3.E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40671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Прямоугольник 4"/>
          <p:cNvSpPr>
            <a:spLocks noChangeArrowheads="1"/>
          </p:cNvSpPr>
          <p:nvPr/>
        </p:nvSpPr>
        <p:spPr bwMode="auto">
          <a:xfrm>
            <a:off x="4211960" y="4077072"/>
            <a:ext cx="4679950" cy="2308324"/>
          </a:xfrm>
          <a:prstGeom prst="rect">
            <a:avLst/>
          </a:prstGeom>
          <a:noFill/>
          <a:ln w="12700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Количество 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(N</a:t>
            </a:r>
            <a:r>
              <a:rPr lang="en-US" altLang="ru-RU" sz="1600" baseline="-25000" dirty="0" smtClean="0">
                <a:latin typeface="Times" pitchFamily="18" charset="0"/>
                <a:sym typeface="Symbol" pitchFamily="18" charset="2"/>
              </a:rPr>
              <a:t>PM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, </a:t>
            </a:r>
            <a:r>
              <a:rPr lang="en-US" altLang="ru-RU" sz="1600" baseline="-25000" dirty="0" smtClean="0">
                <a:latin typeface="Times" pitchFamily="18" charset="0"/>
                <a:sym typeface="Symbol" pitchFamily="18" charset="2"/>
              </a:rPr>
              <a:t>FM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) 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атомов (расчётное - линии) в подсистемах частиц от </a:t>
            </a:r>
            <a:r>
              <a:rPr lang="ru-RU" altLang="ru-RU" sz="1600" dirty="0" err="1" smtClean="0">
                <a:latin typeface="Times" pitchFamily="18" charset="0"/>
                <a:sym typeface="Symbol" pitchFamily="18" charset="2"/>
              </a:rPr>
              <a:t>от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размера частиц. </a:t>
            </a:r>
          </a:p>
          <a:p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N</a:t>
            </a:r>
            <a:r>
              <a:rPr lang="en-US" altLang="ru-RU" sz="1600" baseline="-25000" dirty="0" smtClean="0">
                <a:latin typeface="Times" pitchFamily="18" charset="0"/>
                <a:sym typeface="Symbol" pitchFamily="18" charset="2"/>
              </a:rPr>
              <a:t>PM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 – PM 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подсистема (на рёбрах и выступающих областях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 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частицы). </a:t>
            </a:r>
          </a:p>
          <a:p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N</a:t>
            </a:r>
            <a:r>
              <a:rPr lang="en-US" altLang="ru-RU" sz="1600" baseline="-25000" dirty="0" smtClean="0">
                <a:latin typeface="Times" pitchFamily="18" charset="0"/>
                <a:sym typeface="Symbol" pitchFamily="18" charset="2"/>
              </a:rPr>
              <a:t>FM</a:t>
            </a:r>
            <a:r>
              <a:rPr lang="en-US" altLang="ru-RU" sz="1600" dirty="0" smtClean="0">
                <a:latin typeface="Times" pitchFamily="18" charset="0"/>
                <a:sym typeface="Symbol" pitchFamily="18" charset="2"/>
              </a:rPr>
              <a:t> – </a:t>
            </a:r>
            <a:r>
              <a:rPr lang="ru-RU" altLang="ru-RU" sz="1600" dirty="0" err="1" smtClean="0">
                <a:latin typeface="Times" pitchFamily="18" charset="0"/>
                <a:sym typeface="Symbol" pitchFamily="18" charset="2"/>
              </a:rPr>
              <a:t>нескомпенсированный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магнитный момент.</a:t>
            </a:r>
          </a:p>
          <a:p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По гипотезе </a:t>
            </a:r>
            <a:r>
              <a:rPr lang="ru-RU" altLang="ru-RU" sz="1600" dirty="0" err="1" smtClean="0">
                <a:latin typeface="Times" pitchFamily="18" charset="0"/>
                <a:sym typeface="Symbol" pitchFamily="18" charset="2"/>
              </a:rPr>
              <a:t>Нееля</a:t>
            </a:r>
            <a:r>
              <a:rPr lang="ru-RU" altLang="ru-RU" sz="1600" dirty="0" smtClean="0">
                <a:latin typeface="Times" pitchFamily="18" charset="0"/>
                <a:sym typeface="Symbol" pitchFamily="18" charset="2"/>
              </a:rPr>
              <a:t> 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</a:t>
            </a:r>
            <a:r>
              <a:rPr lang="en-US" altLang="ru-RU" sz="1600" baseline="-250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P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~ </a:t>
            </a:r>
            <a:r>
              <a:rPr lang="en-US" altLang="ru-RU" sz="1600" baseline="-250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 </a:t>
            </a:r>
            <a:r>
              <a:rPr lang="en-US" altLang="ru-RU" sz="16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N</a:t>
            </a:r>
            <a:r>
              <a:rPr lang="en-US" altLang="ru-RU" sz="1600" baseline="-25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at</a:t>
            </a:r>
            <a:r>
              <a:rPr lang="en-US" altLang="ru-RU" sz="1600" baseline="30000" dirty="0" err="1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</a:t>
            </a:r>
            <a:endParaRPr lang="ru-RU" altLang="ru-RU" sz="1600" dirty="0" smtClean="0">
              <a:solidFill>
                <a:srgbClr val="0E18E2"/>
              </a:solidFill>
              <a:latin typeface="Times" pitchFamily="18" charset="0"/>
              <a:sym typeface="Symbol" pitchFamily="18" charset="2"/>
            </a:endParaRPr>
          </a:p>
          <a:p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 ≈ 1/3 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(дефекты на поверхности частицы)</a:t>
            </a:r>
          </a:p>
          <a:p>
            <a:r>
              <a:rPr lang="en-US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b ≈ 1/2 </a:t>
            </a:r>
            <a:r>
              <a:rPr lang="ru-RU" alt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(дефекты и на поверхности и в объёме)</a:t>
            </a:r>
          </a:p>
          <a:p>
            <a:r>
              <a:rPr lang="ru-RU" sz="1600" dirty="0" smtClean="0">
                <a:solidFill>
                  <a:srgbClr val="0E18E2"/>
                </a:solidFill>
                <a:latin typeface="Times" pitchFamily="18" charset="0"/>
                <a:sym typeface="Symbol" pitchFamily="18" charset="2"/>
              </a:rPr>
              <a:t>Механизм формирования магнитного момента</a:t>
            </a:r>
            <a:r>
              <a:rPr lang="ru-RU" sz="1600" dirty="0" smtClean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.</a:t>
            </a:r>
            <a:endParaRPr lang="ru-RU" sz="1600" dirty="0"/>
          </a:p>
        </p:txBody>
      </p:sp>
      <p:sp>
        <p:nvSpPr>
          <p:cNvPr id="20488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876256" y="6381750"/>
            <a:ext cx="21336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4ABE713A-4331-41DB-B75F-20EE9A6A0020}" type="slidenum">
              <a:rPr lang="ru-RU" altLang="ru-RU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ru-RU" alt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08760"/>
            <a:ext cx="3726654" cy="34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5" descr="D:\d disk\DIMA\NEW-NEW\Kazan\fig5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32656"/>
            <a:ext cx="4680396" cy="363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верх 7"/>
          <p:cNvSpPr/>
          <p:nvPr/>
        </p:nvSpPr>
        <p:spPr>
          <a:xfrm>
            <a:off x="1547664" y="3356992"/>
            <a:ext cx="216024" cy="3600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5580112" y="3573016"/>
            <a:ext cx="288032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6377096"/>
            <a:ext cx="3456384" cy="26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388" y="1268760"/>
            <a:ext cx="8640762" cy="537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zh-CN" kern="0" dirty="0">
                <a:latin typeface="Times New Roman" pitchFamily="18" charset="0"/>
              </a:rPr>
              <a:t>Энергия частицы, связанная </a:t>
            </a:r>
            <a:r>
              <a:rPr lang="ru-RU" altLang="zh-CN" b="1" kern="0" dirty="0">
                <a:latin typeface="Times New Roman" pitchFamily="18" charset="0"/>
              </a:rPr>
              <a:t>с объёмной </a:t>
            </a:r>
            <a:r>
              <a:rPr lang="ru-RU" altLang="zh-CN" b="1" kern="0" dirty="0" smtClean="0">
                <a:latin typeface="Times New Roman" pitchFamily="18" charset="0"/>
              </a:rPr>
              <a:t>анизотропией</a:t>
            </a:r>
            <a:endParaRPr lang="ru-RU" altLang="zh-CN" b="1" kern="0" dirty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zh-CN" b="1" i="1" kern="0" dirty="0" smtClean="0">
                <a:latin typeface="Times New Roman" pitchFamily="18" charset="0"/>
                <a:ea typeface="宋体" charset="-122"/>
              </a:rPr>
              <a:t>e</a:t>
            </a:r>
            <a:r>
              <a:rPr lang="en-US" altLang="zh-CN" kern="0" dirty="0" smtClean="0">
                <a:latin typeface="Times New Roman" pitchFamily="18" charset="0"/>
                <a:ea typeface="宋体" charset="-122"/>
              </a:rPr>
              <a:t> </a:t>
            </a:r>
            <a:r>
              <a:rPr lang="ru-RU" altLang="zh-CN" kern="0" dirty="0" smtClean="0">
                <a:latin typeface="Times New Roman" pitchFamily="18" charset="0"/>
              </a:rPr>
              <a:t> </a:t>
            </a:r>
            <a:r>
              <a:rPr lang="ru-RU" altLang="zh-CN" kern="0" dirty="0">
                <a:latin typeface="Times New Roman" pitchFamily="18" charset="0"/>
              </a:rPr>
              <a:t>и  </a:t>
            </a:r>
            <a:r>
              <a:rPr lang="en-US" altLang="zh-CN" b="1" i="1" kern="0" dirty="0">
                <a:latin typeface="Times New Roman" pitchFamily="18" charset="0"/>
                <a:ea typeface="宋体" charset="-122"/>
              </a:rPr>
              <a:t>n</a:t>
            </a:r>
            <a:r>
              <a:rPr lang="ru-RU" altLang="zh-CN" kern="0" dirty="0">
                <a:latin typeface="Times New Roman" pitchFamily="18" charset="0"/>
              </a:rPr>
              <a:t> — единичные векторы магнитного момента </a:t>
            </a:r>
            <a:r>
              <a:rPr lang="ru-RU" altLang="zh-CN" kern="0" dirty="0" smtClean="0">
                <a:latin typeface="Times New Roman" pitchFamily="18" charset="0"/>
              </a:rPr>
              <a:t>частицы и </a:t>
            </a:r>
            <a:r>
              <a:rPr lang="ru-RU" altLang="zh-CN" kern="0" dirty="0">
                <a:latin typeface="Times New Roman" pitchFamily="18" charset="0"/>
              </a:rPr>
              <a:t>оси лёгкого намагничивания. </a:t>
            </a:r>
            <a:endParaRPr lang="en-US" altLang="zh-CN" kern="0" dirty="0">
              <a:latin typeface="Times New Roman" pitchFamily="18" charset="0"/>
              <a:ea typeface="宋体" charset="-122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ru-RU" altLang="zh-CN" kern="0" dirty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zh-CN" kern="0" dirty="0">
                <a:latin typeface="Times New Roman" pitchFamily="18" charset="0"/>
              </a:rPr>
              <a:t>Из-за большой доли спинов, находящихся в неполном окружении, системе присуща </a:t>
            </a:r>
            <a:r>
              <a:rPr lang="ru-RU" altLang="zh-CN" b="1" kern="0" dirty="0">
                <a:latin typeface="Times New Roman" pitchFamily="18" charset="0"/>
              </a:rPr>
              <a:t>значительная поверхностная анизотропия</a:t>
            </a:r>
            <a:r>
              <a:rPr lang="ru-RU" altLang="zh-CN" kern="0" dirty="0">
                <a:latin typeface="Times New Roman" pitchFamily="18" charset="0"/>
              </a:rPr>
              <a:t>. Соответствующий вклад в энергию имеет </a:t>
            </a:r>
            <a:r>
              <a:rPr lang="ru-RU" altLang="zh-CN" kern="0" dirty="0" smtClean="0">
                <a:latin typeface="Times New Roman" pitchFamily="18" charset="0"/>
              </a:rPr>
              <a:t>вид [</a:t>
            </a:r>
            <a:r>
              <a:rPr lang="en-US" altLang="zh-CN" kern="0" dirty="0">
                <a:latin typeface="Times New Roman" pitchFamily="18" charset="0"/>
                <a:ea typeface="宋体" charset="-122"/>
              </a:rPr>
              <a:t>A. </a:t>
            </a:r>
            <a:r>
              <a:rPr lang="en-US" altLang="zh-CN" kern="0" dirty="0" err="1">
                <a:latin typeface="Times New Roman" pitchFamily="18" charset="0"/>
                <a:ea typeface="宋体" charset="-122"/>
              </a:rPr>
              <a:t>Aharoni</a:t>
            </a:r>
            <a:r>
              <a:rPr lang="en-US" altLang="zh-CN" kern="0" dirty="0">
                <a:latin typeface="Times New Roman" pitchFamily="18" charset="0"/>
                <a:ea typeface="宋体" charset="-122"/>
              </a:rPr>
              <a:t>, J Appl. Phys. </a:t>
            </a:r>
            <a:r>
              <a:rPr lang="en-US" altLang="zh-CN" b="1" kern="0" dirty="0">
                <a:latin typeface="Times New Roman" pitchFamily="18" charset="0"/>
                <a:ea typeface="宋体" charset="-122"/>
              </a:rPr>
              <a:t>61</a:t>
            </a:r>
            <a:r>
              <a:rPr lang="en-US" altLang="zh-CN" kern="0" dirty="0">
                <a:latin typeface="Times New Roman" pitchFamily="18" charset="0"/>
                <a:ea typeface="宋体" charset="-122"/>
              </a:rPr>
              <a:t>, 3302 (1987)</a:t>
            </a:r>
            <a:r>
              <a:rPr lang="ru-RU" altLang="zh-CN" kern="0" dirty="0">
                <a:latin typeface="Times New Roman" pitchFamily="18" charset="0"/>
              </a:rPr>
              <a:t>]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ru-RU" altLang="zh-CN" kern="0" dirty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zh-CN" kern="0" dirty="0">
                <a:latin typeface="Times New Roman" pitchFamily="18" charset="0"/>
              </a:rPr>
              <a:t>	</a:t>
            </a:r>
            <a:r>
              <a:rPr lang="en-US" altLang="zh-CN" kern="0" dirty="0">
                <a:latin typeface="Times New Roman" pitchFamily="18" charset="0"/>
                <a:ea typeface="宋体" charset="-122"/>
              </a:rPr>
              <a:t>S -</a:t>
            </a:r>
            <a:r>
              <a:rPr lang="ru-RU" altLang="zh-CN" kern="0" dirty="0">
                <a:latin typeface="Times New Roman" pitchFamily="18" charset="0"/>
              </a:rPr>
              <a:t> площадь поверхности частицы, </a:t>
            </a:r>
            <a:r>
              <a:rPr lang="en-US" altLang="zh-CN" kern="0" dirty="0">
                <a:latin typeface="Times New Roman" pitchFamily="18" charset="0"/>
                <a:ea typeface="宋体" charset="-122"/>
              </a:rPr>
              <a:t>K</a:t>
            </a:r>
            <a:r>
              <a:rPr lang="en-US" altLang="zh-CN" kern="0" baseline="-25000" dirty="0">
                <a:latin typeface="Times New Roman" pitchFamily="18" charset="0"/>
                <a:ea typeface="宋体" charset="-122"/>
              </a:rPr>
              <a:t>S</a:t>
            </a:r>
            <a:r>
              <a:rPr lang="ru-RU" altLang="zh-CN" kern="0" dirty="0">
                <a:latin typeface="Times New Roman" pitchFamily="18" charset="0"/>
                <a:ea typeface="宋体" charset="-122"/>
              </a:rPr>
              <a:t> </a:t>
            </a:r>
            <a:r>
              <a:rPr lang="ru-RU" altLang="zh-CN" kern="0" dirty="0">
                <a:latin typeface="Times New Roman" pitchFamily="18" charset="0"/>
              </a:rPr>
              <a:t>- константа поверхностной магнитной анизотропии.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defRPr/>
            </a:pPr>
            <a:endParaRPr lang="en-US" altLang="zh-CN" kern="0" dirty="0">
              <a:latin typeface="Times New Roman" pitchFamily="18" charset="0"/>
              <a:ea typeface="宋体" charset="-122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zh-CN" kern="0" dirty="0">
                <a:latin typeface="Times New Roman" pitchFamily="18" charset="0"/>
              </a:rPr>
              <a:t>В модели </a:t>
            </a:r>
            <a:r>
              <a:rPr lang="ru-RU" altLang="zh-CN" kern="0" dirty="0" err="1">
                <a:latin typeface="Times New Roman" pitchFamily="18" charset="0"/>
              </a:rPr>
              <a:t>Аарони</a:t>
            </a:r>
            <a:r>
              <a:rPr lang="ru-RU" altLang="zh-CN" kern="0" dirty="0">
                <a:latin typeface="Times New Roman" pitchFamily="18" charset="0"/>
              </a:rPr>
              <a:t> направления лёгких осей в объёме и на поверхности совпадают, что позволяет придать энергии анизотропии [</a:t>
            </a:r>
            <a:r>
              <a:rPr lang="da-DK" altLang="zh-CN" kern="0" dirty="0">
                <a:latin typeface="Times New Roman" pitchFamily="18" charset="0"/>
                <a:ea typeface="宋体" charset="-122"/>
              </a:rPr>
              <a:t>F. Bødker, S. Mørup, S. Linderoth, </a:t>
            </a:r>
            <a:r>
              <a:rPr lang="en-US" altLang="zh-CN" kern="0" dirty="0">
                <a:latin typeface="Times New Roman" pitchFamily="18" charset="0"/>
                <a:ea typeface="宋体" charset="-122"/>
              </a:rPr>
              <a:t>Phys. Rev. </a:t>
            </a:r>
            <a:r>
              <a:rPr lang="en-US" altLang="zh-CN" kern="0" dirty="0" err="1">
                <a:latin typeface="Times New Roman" pitchFamily="18" charset="0"/>
                <a:ea typeface="宋体" charset="-122"/>
              </a:rPr>
              <a:t>Lett</a:t>
            </a:r>
            <a:r>
              <a:rPr lang="en-US" altLang="zh-CN" kern="0" dirty="0">
                <a:latin typeface="Times New Roman" pitchFamily="18" charset="0"/>
                <a:ea typeface="宋体" charset="-122"/>
              </a:rPr>
              <a:t>. </a:t>
            </a:r>
            <a:r>
              <a:rPr lang="en-US" altLang="zh-CN" b="1" kern="0" dirty="0">
                <a:latin typeface="Times New Roman" pitchFamily="18" charset="0"/>
                <a:ea typeface="宋体" charset="-122"/>
              </a:rPr>
              <a:t>72</a:t>
            </a:r>
            <a:r>
              <a:rPr lang="en-US" altLang="zh-CN" kern="0" dirty="0">
                <a:latin typeface="Times New Roman" pitchFamily="18" charset="0"/>
                <a:ea typeface="宋体" charset="-122"/>
              </a:rPr>
              <a:t>, 282</a:t>
            </a:r>
            <a:r>
              <a:rPr lang="ru-RU" altLang="zh-CN" kern="0" dirty="0">
                <a:latin typeface="Times New Roman" pitchFamily="18" charset="0"/>
              </a:rPr>
              <a:t>] вид</a:t>
            </a:r>
            <a:r>
              <a:rPr lang="ru-RU" altLang="zh-CN" kern="0" dirty="0" smtClean="0">
                <a:latin typeface="Times New Roman" pitchFamily="18" charset="0"/>
              </a:rPr>
              <a:t>: </a:t>
            </a:r>
            <a:endParaRPr lang="ru-RU" altLang="zh-CN" kern="0" dirty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ru-RU" altLang="zh-CN" kern="0" dirty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endParaRPr lang="ru-RU" altLang="zh-CN" kern="0" dirty="0">
              <a:latin typeface="Times New Roman" pitchFamily="18" charset="0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ru-RU" altLang="zh-CN" kern="0" dirty="0">
                <a:latin typeface="Times New Roman" pitchFamily="18" charset="0"/>
              </a:rPr>
              <a:t>и ввести</a:t>
            </a:r>
            <a:r>
              <a:rPr lang="ru-RU" altLang="zh-CN" b="1" kern="0" dirty="0">
                <a:latin typeface="Times New Roman" pitchFamily="18" charset="0"/>
              </a:rPr>
              <a:t> эффективную константу анизотропии </a:t>
            </a:r>
            <a:r>
              <a:rPr lang="en-US" altLang="zh-CN" b="1" kern="0" dirty="0" err="1" smtClean="0">
                <a:latin typeface="Times New Roman" pitchFamily="18" charset="0"/>
                <a:ea typeface="宋体" charset="-122"/>
              </a:rPr>
              <a:t>K</a:t>
            </a:r>
            <a:r>
              <a:rPr lang="en-US" altLang="zh-CN" b="1" kern="0" baseline="-25000" dirty="0" err="1" smtClean="0">
                <a:latin typeface="Times New Roman" pitchFamily="18" charset="0"/>
                <a:ea typeface="宋体" charset="-122"/>
              </a:rPr>
              <a:t>eff</a:t>
            </a:r>
            <a:r>
              <a:rPr lang="en-US" altLang="zh-CN" b="1" kern="0" dirty="0" smtClean="0">
                <a:latin typeface="Times New Roman" pitchFamily="18" charset="0"/>
                <a:ea typeface="宋体" charset="-122"/>
              </a:rPr>
              <a:t>,</a:t>
            </a:r>
            <a:r>
              <a:rPr lang="en-US" altLang="zh-CN" kern="0" dirty="0" smtClean="0">
                <a:latin typeface="Times New Roman" pitchFamily="18" charset="0"/>
                <a:ea typeface="宋体" charset="-122"/>
              </a:rPr>
              <a:t> </a:t>
            </a:r>
            <a:r>
              <a:rPr lang="ru-RU" altLang="zh-CN" kern="0" dirty="0" smtClean="0">
                <a:latin typeface="Times New Roman" pitchFamily="18" charset="0"/>
                <a:ea typeface="宋体" charset="-122"/>
              </a:rPr>
              <a:t>которая</a:t>
            </a:r>
            <a:r>
              <a:rPr lang="en-US" altLang="zh-CN" kern="0" dirty="0" smtClean="0">
                <a:latin typeface="Times New Roman" pitchFamily="18" charset="0"/>
                <a:ea typeface="宋体" charset="-122"/>
              </a:rPr>
              <a:t> </a:t>
            </a:r>
            <a:r>
              <a:rPr lang="ru-RU" altLang="zh-CN" kern="0" dirty="0" smtClean="0">
                <a:latin typeface="Times New Roman" pitchFamily="18" charset="0"/>
                <a:ea typeface="宋体" charset="-122"/>
              </a:rPr>
              <a:t>обратно пропорциональна размеру частиц</a:t>
            </a:r>
            <a:endParaRPr lang="en-US" altLang="zh-CN" kern="0" dirty="0">
              <a:latin typeface="Times New Roman" pitchFamily="18" charset="0"/>
              <a:ea typeface="宋体" charset="-122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713787" cy="1143000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Поверхностный эффект – рост магнитной анизотропии при уменьшении размера частиц, связанный с вкладом поверхностной магнитной анизотропии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124744"/>
            <a:ext cx="237648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780928"/>
            <a:ext cx="208915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653136"/>
            <a:ext cx="36004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5733256"/>
            <a:ext cx="28082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4365104"/>
            <a:ext cx="5328592" cy="1224136"/>
          </a:xfrm>
        </p:spPr>
        <p:txBody>
          <a:bodyPr>
            <a:noAutofit/>
          </a:bodyPr>
          <a:lstStyle/>
          <a:p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Исследование процессов намагничивания и перемагничивания магнитных</a:t>
            </a:r>
            <a:r>
              <a:rPr lang="en-US" sz="21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наночастиц в сильных импульсных магнитных полях</a:t>
            </a:r>
            <a:endParaRPr lang="ru-RU" sz="21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661248"/>
            <a:ext cx="6120680" cy="1080120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докладчик - Д.А.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Балаев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Институт физики им. Л.В. Киренского СО РАН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Институт физики СО РА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2434" y="1700808"/>
            <a:ext cx="321205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http://kirensky.ru/zimg/logo_c2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1800225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Главный корпус Института физики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28240"/>
            <a:ext cx="2871484" cy="1872208"/>
          </a:xfrm>
          <a:prstGeom prst="rect">
            <a:avLst/>
          </a:prstGeom>
          <a:noFill/>
        </p:spPr>
      </p:pic>
      <p:pic>
        <p:nvPicPr>
          <p:cNvPr id="8" name="Picture 6" descr="Киренский007"/>
          <p:cNvPicPr>
            <a:picLocks noChangeAspect="1" noChangeArrowheads="1"/>
          </p:cNvPicPr>
          <p:nvPr/>
        </p:nvPicPr>
        <p:blipFill>
          <a:blip r:embed="rId6" cstate="print"/>
          <a:srcRect b="30161"/>
          <a:stretch>
            <a:fillRect/>
          </a:stretch>
        </p:blipFill>
        <p:spPr bwMode="auto">
          <a:xfrm>
            <a:off x="3131840" y="1412776"/>
            <a:ext cx="253680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1187624" y="764704"/>
            <a:ext cx="6696744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115 лет со дня рождения Л.В. Киренского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941168"/>
            <a:ext cx="2448272" cy="72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733256"/>
            <a:ext cx="8064911" cy="576064"/>
          </a:xfrm>
          <a:prstGeom prst="rect">
            <a:avLst/>
          </a:prstGeom>
          <a:noFill/>
          <a:ln w="15875" cmpd="sng">
            <a:solidFill>
              <a:srgbClr val="0E18E2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844824"/>
            <a:ext cx="8114928" cy="2743198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>
            <a:norm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Прежде, чем начать научную часть доклада,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немного документов из истории и современности …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6816" y="1340768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solidFill>
                  <a:srgbClr val="0E18E2"/>
                </a:solidFill>
                <a:latin typeface="+mj-lt"/>
                <a:ea typeface="+mj-ea"/>
                <a:cs typeface="Aharoni" pitchFamily="2" charset="-79"/>
              </a:rPr>
              <a:t>Два месяца назад нам пришла информация о школе-конференции:</a:t>
            </a:r>
            <a:endParaRPr kumimoji="0" lang="ru-RU" b="0" i="0" u="none" strike="noStrike" kern="1200" cap="none" spc="0" normalizeH="0" baseline="0" noProof="0" dirty="0" smtClean="0">
              <a:ln>
                <a:noFill/>
              </a:ln>
              <a:solidFill>
                <a:srgbClr val="0E18E2"/>
              </a:solidFill>
              <a:effectLst/>
              <a:uLnTx/>
              <a:uFillTx/>
              <a:latin typeface="+mj-lt"/>
              <a:ea typeface="+mj-ea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5157192"/>
            <a:ext cx="605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«основных дат жизни и деятельности Л.В. Киренского»: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236296" y="3149846"/>
            <a:ext cx="12961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39552" y="3411244"/>
            <a:ext cx="295232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740352" y="3420122"/>
            <a:ext cx="79208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z="1400" smtClean="0">
                <a:solidFill>
                  <a:schemeClr val="tx1"/>
                </a:solidFill>
              </a:rPr>
              <a:pPr/>
              <a:t>43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4320480" cy="215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644008" y="2852936"/>
            <a:ext cx="4176713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ru-RU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Температура перехода в суперпарамагнитное состояние </a:t>
            </a:r>
            <a:r>
              <a:rPr lang="en-US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</a:t>
            </a:r>
            <a:r>
              <a:rPr lang="en-US" sz="1900" kern="0" baseline="-2500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</a:t>
            </a:r>
            <a:r>
              <a:rPr lang="en-US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зависит от </a:t>
            </a:r>
          </a:p>
          <a:p>
            <a:pPr marL="457200" indent="-457200" eaLnBrk="1" hangingPunct="1">
              <a:buAutoNum type="arabicParenBoth"/>
              <a:defRPr/>
            </a:pPr>
            <a:r>
              <a:rPr lang="ru-RU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Константы магнитной анизотропии </a:t>
            </a:r>
            <a:r>
              <a:rPr lang="en-US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endParaRPr lang="ru-RU" sz="1900" kern="0" dirty="0" smtClean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457200" indent="-457200" eaLnBrk="1" hangingPunct="1">
              <a:buAutoNum type="arabicParenBoth"/>
              <a:defRPr/>
            </a:pPr>
            <a:r>
              <a:rPr lang="ru-RU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Размера частицы </a:t>
            </a:r>
            <a:r>
              <a:rPr lang="en-US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 (V≈d</a:t>
            </a:r>
            <a:r>
              <a:rPr lang="en-US" sz="1900" kern="0" baseline="3000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</a:t>
            </a:r>
            <a:r>
              <a:rPr lang="en-US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  <a:p>
            <a:pPr marL="457200" indent="-457200" eaLnBrk="1" hangingPunct="1">
              <a:buAutoNum type="arabicParenBoth"/>
              <a:defRPr/>
            </a:pPr>
            <a:r>
              <a:rPr lang="ru-RU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Времени наблюдения</a:t>
            </a:r>
            <a:r>
              <a:rPr lang="en-US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  <a:sym typeface="Symbol"/>
              </a:rPr>
              <a:t></a:t>
            </a:r>
            <a:r>
              <a:rPr lang="en-US" sz="1900" kern="0" baseline="-2500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  <a:sym typeface="Symbol"/>
              </a:rPr>
              <a:t>m</a:t>
            </a:r>
            <a:r>
              <a:rPr lang="ru-RU" sz="1900" kern="0" dirty="0" smtClean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(«временного окна») </a:t>
            </a: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18176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ctangle 6"/>
          <p:cNvSpPr>
            <a:spLocks noChangeArrowheads="1"/>
          </p:cNvSpPr>
          <p:nvPr/>
        </p:nvSpPr>
        <p:spPr bwMode="auto">
          <a:xfrm>
            <a:off x="395536" y="4365104"/>
            <a:ext cx="3456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altLang="ru-RU" sz="28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ru-RU" sz="28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de-DE" altLang="ru-RU" sz="2800" dirty="0">
                <a:latin typeface="Times New Roman" pitchFamily="18" charset="0"/>
                <a:cs typeface="Times New Roman" pitchFamily="18" charset="0"/>
              </a:rPr>
              <a:t> = </a:t>
            </a:r>
            <a:r>
              <a:rPr lang="de-DE" altLang="ru-RU" sz="2800" i="1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altLang="ru-RU" sz="2800" dirty="0" smtClean="0">
                <a:latin typeface="Times"/>
                <a:cs typeface="Times"/>
              </a:rPr>
              <a:t>·</a:t>
            </a:r>
            <a:r>
              <a:rPr lang="de-DE" altLang="ru-RU" sz="2800" i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de-DE" altLang="ru-RU" sz="2800" dirty="0" smtClean="0">
                <a:latin typeface="Times New Roman" pitchFamily="18" charset="0"/>
                <a:cs typeface="Times New Roman" pitchFamily="18" charset="0"/>
              </a:rPr>
              <a:t>/[</a:t>
            </a:r>
            <a:r>
              <a:rPr lang="de-DE" altLang="ru-RU" sz="2800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altLang="ru-RU" sz="2800" dirty="0" err="1" smtClean="0">
                <a:latin typeface="Times"/>
                <a:cs typeface="Times"/>
              </a:rPr>
              <a:t>·</a:t>
            </a:r>
            <a:r>
              <a:rPr lang="de-DE" altLang="ru-RU" sz="2800" dirty="0" err="1" smtClean="0"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de-DE" alt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8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en-US" altLang="ru-RU" sz="2800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</a:t>
            </a:r>
            <a:r>
              <a:rPr lang="de-DE" altLang="ru-RU" sz="28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28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</a:t>
            </a:r>
            <a:r>
              <a:rPr lang="de-DE" altLang="ru-RU" sz="2800" baseline="-25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de-DE" altLang="ru-RU" sz="2800" dirty="0" smtClean="0">
                <a:sym typeface="Symbol" pitchFamily="18" charset="2"/>
              </a:rPr>
              <a:t>)]</a:t>
            </a:r>
            <a:r>
              <a:rPr lang="ru-RU" altLang="ru-RU" sz="2400" dirty="0" smtClean="0">
                <a:sym typeface="Symbol" pitchFamily="18" charset="2"/>
              </a:rPr>
              <a:t> </a:t>
            </a:r>
            <a:endParaRPr lang="ru-RU" altLang="ru-RU" sz="2400" dirty="0">
              <a:sym typeface="Symbol" pitchFamily="18" charset="2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8262" y="0"/>
            <a:ext cx="9075737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rgbClr val="0E18E2"/>
                </a:solidFill>
                <a:latin typeface="Times" pitchFamily="18" charset="0"/>
                <a:cs typeface="Times" pitchFamily="18" charset="0"/>
              </a:rPr>
              <a:t>Магнитные свойства однодоменных наночастиц. Роль магнитной анизотропии</a:t>
            </a:r>
            <a:endParaRPr lang="ru-RU" altLang="ru-RU" sz="1900" dirty="0">
              <a:solidFill>
                <a:srgbClr val="FF33CC"/>
              </a:solidFill>
            </a:endParaRPr>
          </a:p>
        </p:txBody>
      </p:sp>
      <p:sp>
        <p:nvSpPr>
          <p:cNvPr id="13" name="AutoShape 60"/>
          <p:cNvSpPr>
            <a:spLocks noChangeArrowheads="1"/>
          </p:cNvSpPr>
          <p:nvPr/>
        </p:nvSpPr>
        <p:spPr bwMode="auto">
          <a:xfrm rot="16200000">
            <a:off x="755576" y="3789040"/>
            <a:ext cx="720080" cy="432048"/>
          </a:xfrm>
          <a:prstGeom prst="leftArrow">
            <a:avLst>
              <a:gd name="adj1" fmla="val 50000"/>
              <a:gd name="adj2" fmla="val 84899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14" name="TextBox 13"/>
          <p:cNvSpPr txBox="1"/>
          <p:nvPr/>
        </p:nvSpPr>
        <p:spPr>
          <a:xfrm>
            <a:off x="179512" y="5229200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" pitchFamily="18" charset="0"/>
                <a:cs typeface="Times" pitchFamily="18" charset="0"/>
              </a:rPr>
              <a:t>Здесь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r>
              <a:rPr lang="de-DE" altLang="ru-RU" dirty="0" smtClean="0">
                <a:latin typeface="Times" pitchFamily="18" charset="0"/>
                <a:cs typeface="Times" pitchFamily="18" charset="0"/>
              </a:rPr>
              <a:t> -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время «наблюдения» или характерное время экспериментальной методики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: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</a:p>
          <a:p>
            <a:r>
              <a:rPr lang="ru-RU" dirty="0" smtClean="0">
                <a:latin typeface="Times" pitchFamily="18" charset="0"/>
                <a:cs typeface="Times" pitchFamily="18" charset="0"/>
              </a:rPr>
              <a:t>(1-100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s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для статических магнитных измерений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;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~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1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/</a:t>
            </a:r>
            <a:r>
              <a:rPr lang="en-US" i="1" dirty="0" smtClean="0">
                <a:latin typeface="Times" pitchFamily="18" charset="0"/>
                <a:cs typeface="Times" pitchFamily="18" charset="0"/>
              </a:rPr>
              <a:t>f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, </a:t>
            </a:r>
            <a:r>
              <a:rPr lang="en-US" i="1" dirty="0" smtClean="0">
                <a:latin typeface="Times" pitchFamily="18" charset="0"/>
                <a:cs typeface="Times" pitchFamily="18" charset="0"/>
              </a:rPr>
              <a:t>f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частота магнитного поля, для магнитной восприимчивости (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r>
              <a:rPr lang="de-DE" altLang="ru-RU" dirty="0" smtClean="0">
                <a:latin typeface="Times" pitchFamily="18" charset="0"/>
                <a:cs typeface="Times" pitchFamily="18" charset="0"/>
              </a:rPr>
              <a:t> ~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-1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-10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-4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s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), для эффекта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Мёссбауэра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на 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57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Fe 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r>
              <a:rPr lang="de-DE" altLang="ru-RU" dirty="0" smtClean="0">
                <a:latin typeface="Times" pitchFamily="18" charset="0"/>
                <a:cs typeface="Times" pitchFamily="18" charset="0"/>
              </a:rPr>
              <a:t> ~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8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-10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10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s,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для ФМР резонанса </a:t>
            </a:r>
            <a:r>
              <a:rPr lang="ru-RU" altLang="ru-RU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baseline="-25000" dirty="0" smtClean="0"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r>
              <a:rPr lang="de-DE" altLang="ru-RU" dirty="0" smtClean="0">
                <a:latin typeface="Times" pitchFamily="18" charset="0"/>
                <a:cs typeface="Times" pitchFamily="18" charset="0"/>
              </a:rPr>
              <a:t> ~ </a:t>
            </a:r>
            <a:r>
              <a:rPr lang="ru-RU" altLang="ru-RU" dirty="0" smtClean="0">
                <a:latin typeface="Times" pitchFamily="18" charset="0"/>
                <a:cs typeface="Times" pitchFamily="18" charset="0"/>
              </a:rPr>
              <a:t>1</a:t>
            </a:r>
            <a:r>
              <a:rPr lang="en-US" altLang="ru-RU" dirty="0" smtClean="0">
                <a:latin typeface="Times" pitchFamily="18" charset="0"/>
                <a:cs typeface="Times" pitchFamily="18" charset="0"/>
              </a:rPr>
              <a:t>/</a:t>
            </a:r>
            <a:r>
              <a:rPr lang="en-US" altLang="ru-RU" i="1" dirty="0" smtClean="0">
                <a:latin typeface="Times" pitchFamily="18" charset="0"/>
                <a:cs typeface="Times" pitchFamily="18" charset="0"/>
              </a:rPr>
              <a:t>f</a:t>
            </a:r>
            <a:r>
              <a:rPr lang="en-US" altLang="ru-RU" dirty="0" smtClean="0">
                <a:latin typeface="Times" pitchFamily="18" charset="0"/>
                <a:cs typeface="Times" pitchFamily="18" charset="0"/>
              </a:rPr>
              <a:t> ~ 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-10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-10</a:t>
            </a:r>
            <a:r>
              <a:rPr lang="ru-RU" baseline="30000" dirty="0" smtClean="0">
                <a:latin typeface="Times" pitchFamily="18" charset="0"/>
                <a:cs typeface="Times" pitchFamily="18" charset="0"/>
              </a:rPr>
              <a:t>-</a:t>
            </a:r>
            <a:r>
              <a:rPr lang="en-US" baseline="30000" dirty="0" smtClean="0">
                <a:latin typeface="Times" pitchFamily="18" charset="0"/>
                <a:cs typeface="Times" pitchFamily="18" charset="0"/>
              </a:rPr>
              <a:t>11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s.</a:t>
            </a:r>
            <a:endParaRPr lang="ru-RU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547664" y="2502421"/>
            <a:ext cx="576064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altLang="ru-RU" sz="22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ru-RU" sz="2200" b="1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de-DE" altLang="ru-RU" sz="22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altLang="ru-RU" sz="2200" dirty="0">
              <a:sym typeface="Symbol" pitchFamily="18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640" y="3789040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при 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de-DE" alt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=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</a:rPr>
              <a:t> </a:t>
            </a:r>
            <a:r>
              <a:rPr lang="ru-RU" altLang="ru-RU" sz="2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</a:t>
            </a:r>
            <a:r>
              <a:rPr lang="en-US" altLang="ru-RU" sz="2000" baseline="-25000" dirty="0" smtClean="0">
                <a:solidFill>
                  <a:schemeClr val="accent1">
                    <a:lumMod val="75000"/>
                  </a:schemeClr>
                </a:solidFill>
                <a:latin typeface="Times" pitchFamily="18" charset="0"/>
                <a:cs typeface="Times" pitchFamily="18" charset="0"/>
                <a:sym typeface="Symbol" pitchFamily="18" charset="2"/>
              </a:rPr>
              <a:t>m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" pitchFamily="18" charset="0"/>
              <a:cs typeface="Times" pitchFamily="18" charset="0"/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20688"/>
            <a:ext cx="3893798" cy="187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11"/>
          <p:cNvSpPr>
            <a:spLocks noChangeShapeType="1"/>
          </p:cNvSpPr>
          <p:nvPr/>
        </p:nvSpPr>
        <p:spPr bwMode="auto">
          <a:xfrm flipH="1" flipV="1">
            <a:off x="7884368" y="1201911"/>
            <a:ext cx="0" cy="57606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7956376" y="1417935"/>
            <a:ext cx="50405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de-DE" altLang="ru-RU" sz="22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ru-RU" sz="2200" baseline="-250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ru-RU" altLang="ru-RU" sz="2200" dirty="0">
              <a:sym typeface="Symbol" pitchFamily="18" charset="2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844824"/>
            <a:ext cx="16859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5688632" cy="5545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>
                <a:solidFill>
                  <a:schemeClr val="tx1"/>
                </a:solidFill>
              </a:rPr>
              <a:pPr/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839" t="20669" r="8858" b="16609"/>
          <a:stretch>
            <a:fillRect/>
          </a:stretch>
        </p:blipFill>
        <p:spPr bwMode="auto">
          <a:xfrm>
            <a:off x="149520" y="1613846"/>
            <a:ext cx="8670952" cy="498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>
            <a:off x="6774256" y="1181798"/>
            <a:ext cx="144016" cy="864096"/>
          </a:xfrm>
          <a:prstGeom prst="downArrow">
            <a:avLst/>
          </a:prstGeom>
          <a:solidFill>
            <a:srgbClr val="E923D1"/>
          </a:solidFill>
          <a:ln>
            <a:solidFill>
              <a:srgbClr val="E92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084168" y="764704"/>
            <a:ext cx="189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Институт физики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475656" y="1268760"/>
            <a:ext cx="144016" cy="4176464"/>
          </a:xfrm>
          <a:prstGeom prst="downArrow">
            <a:avLst/>
          </a:prstGeom>
          <a:solidFill>
            <a:srgbClr val="E923D1"/>
          </a:solidFill>
          <a:ln>
            <a:solidFill>
              <a:srgbClr val="E923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39552" y="417438"/>
            <a:ext cx="4025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Планированный корпус лаборатории с 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водоохлаждаемым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соленоидом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электропитанием от ГЭС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404664"/>
            <a:ext cx="5328592" cy="1167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588" y="1666875"/>
            <a:ext cx="5556481" cy="241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512" y="4149080"/>
            <a:ext cx="5569818" cy="117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40920" y="3834760"/>
            <a:ext cx="295232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259632" y="4031352"/>
            <a:ext cx="446449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771800" y="4509120"/>
            <a:ext cx="189620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105440" y="4716000"/>
            <a:ext cx="295232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539552" y="548680"/>
            <a:ext cx="7632848" cy="430887"/>
          </a:xfrm>
          <a:prstGeom prst="rect">
            <a:avLst/>
          </a:prstGeom>
          <a:noFill/>
          <a:ln w="19050">
            <a:solidFill>
              <a:srgbClr val="0E18E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dirty="0">
                <a:latin typeface="Calibri" pitchFamily="34" charset="0"/>
              </a:rPr>
              <a:t>Идея Л.В. Киренского </a:t>
            </a:r>
            <a:r>
              <a:rPr lang="ru-RU" sz="2200" dirty="0" smtClean="0">
                <a:latin typeface="Calibri" pitchFamily="34" charset="0"/>
              </a:rPr>
              <a:t>– создание </a:t>
            </a:r>
            <a:r>
              <a:rPr lang="ru-RU" sz="2200" dirty="0">
                <a:latin typeface="Calibri" pitchFamily="34" charset="0"/>
              </a:rPr>
              <a:t>рекордных магнитных </a:t>
            </a:r>
            <a:r>
              <a:rPr lang="ru-RU" sz="2200" dirty="0" smtClean="0">
                <a:latin typeface="Calibri" pitchFamily="34" charset="0"/>
              </a:rPr>
              <a:t>полей</a:t>
            </a:r>
          </a:p>
        </p:txBody>
      </p:sp>
      <p:sp>
        <p:nvSpPr>
          <p:cNvPr id="5" name="Прямоугольник 5"/>
          <p:cNvSpPr>
            <a:spLocks noChangeArrowheads="1"/>
          </p:cNvSpPr>
          <p:nvPr/>
        </p:nvSpPr>
        <p:spPr bwMode="auto">
          <a:xfrm>
            <a:off x="4499992" y="3284984"/>
            <a:ext cx="4176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Хрусталев Б.П. у диссипативного соленоида на 20 Т, разработанный и изготовленный в лаборатории сильных магнитных полей (установка СМП-2). Запущена в 1989 году. Фото 1989 г. </a:t>
            </a: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2" cstate="print"/>
          <a:srcRect t="20744" b="17674"/>
          <a:stretch>
            <a:fillRect/>
          </a:stretch>
        </p:blipFill>
        <p:spPr bwMode="auto">
          <a:xfrm>
            <a:off x="467544" y="3356992"/>
            <a:ext cx="3865193" cy="230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3923928" y="1268760"/>
            <a:ext cx="360915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Calibri" pitchFamily="34" charset="0"/>
              </a:rPr>
              <a:t>разработан и изготовлен ленточный соленоид мощностью до 4 </a:t>
            </a:r>
            <a:r>
              <a:rPr lang="ru-RU" dirty="0" err="1">
                <a:latin typeface="Calibri" pitchFamily="34" charset="0"/>
              </a:rPr>
              <a:t>Мвт</a:t>
            </a:r>
            <a:r>
              <a:rPr lang="ru-RU" dirty="0">
                <a:latin typeface="Calibri" pitchFamily="34" charset="0"/>
              </a:rPr>
              <a:t>. </a:t>
            </a:r>
            <a:r>
              <a:rPr lang="ru-RU" dirty="0" smtClean="0">
                <a:latin typeface="Calibri" pitchFamily="34" charset="0"/>
              </a:rPr>
              <a:t>(установка СМП-1). Генерируемое </a:t>
            </a:r>
            <a:r>
              <a:rPr lang="ru-RU" dirty="0">
                <a:latin typeface="Calibri" pitchFamily="34" charset="0"/>
              </a:rPr>
              <a:t>стационарное поле свыше 100 </a:t>
            </a:r>
            <a:r>
              <a:rPr lang="ru-RU" dirty="0" err="1">
                <a:latin typeface="Calibri" pitchFamily="34" charset="0"/>
              </a:rPr>
              <a:t>кЭ</a:t>
            </a:r>
            <a:r>
              <a:rPr lang="ru-RU" dirty="0">
                <a:latin typeface="Calibri" pitchFamily="34" charset="0"/>
              </a:rPr>
              <a:t>, 1974 год.</a:t>
            </a:r>
          </a:p>
        </p:txBody>
      </p:sp>
      <p:pic>
        <p:nvPicPr>
          <p:cNvPr id="8" name="Рисунок 1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301288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39552" y="56612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1994 году Б.П. Хрусталев защитил докторскую диссертацию на тему «Создание сильных стационарных магнитных полей и исследование неоднородных магнетиков в сильных магнитных полях».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404664"/>
            <a:ext cx="849694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 1985 году Б.П. Хрусталев совместно с заведующим лабораторией молекулярной спектроскопии В.Ф. Шабановым определили новую тематику исследований: 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«Исследование ориентационных эффектов в </a:t>
            </a:r>
            <a:r>
              <a:rPr lang="ru-RU" sz="1700" i="1" dirty="0" err="1" smtClean="0">
                <a:latin typeface="Times New Roman" pitchFamily="18" charset="0"/>
                <a:cs typeface="Times New Roman" pitchFamily="18" charset="0"/>
              </a:rPr>
              <a:t>нематиках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i="1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 сильных магнитных полях». </a:t>
            </a:r>
          </a:p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Использование установки СМП-2 оказалось эффективным для измерений магнитооптических характеристик образцов при пропускании лазерного луча вдоль цилиндрического канала соленоида. Были обнаружены полярные эффекты на границе раздела: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нематик-сегнетоэлектрик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построены температурные зависимости пороговых полей переходов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Фредерикса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а также обнаружен температурный фазовый переход в </a:t>
            </a:r>
            <a:r>
              <a:rPr lang="ru-RU" sz="1700" dirty="0" err="1" smtClean="0">
                <a:latin typeface="Times New Roman" pitchFamily="18" charset="0"/>
                <a:cs typeface="Times New Roman" pitchFamily="18" charset="0"/>
              </a:rPr>
              <a:t>нематиках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, определены пороговые поля. </a:t>
            </a:r>
          </a:p>
        </p:txBody>
      </p:sp>
      <p:pic>
        <p:nvPicPr>
          <p:cNvPr id="5" name="Рисунок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780928"/>
            <a:ext cx="3314162" cy="2485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4644008" y="5301208"/>
            <a:ext cx="3816424" cy="1138773"/>
          </a:xfrm>
          <a:prstGeom prst="rect">
            <a:avLst/>
          </a:prstGeom>
          <a:noFill/>
          <a:ln w="15875">
            <a:solidFill>
              <a:srgbClr val="0E18E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latin typeface="Calibri" pitchFamily="34" charset="0"/>
              </a:rPr>
              <a:t>На </a:t>
            </a:r>
            <a:r>
              <a:rPr lang="ru-RU" sz="1700" dirty="0" smtClean="0">
                <a:latin typeface="Calibri" pitchFamily="34" charset="0"/>
              </a:rPr>
              <a:t>фото: А.М. Паршин </a:t>
            </a:r>
            <a:r>
              <a:rPr lang="ru-RU" sz="1700" dirty="0">
                <a:latin typeface="Calibri" pitchFamily="34" charset="0"/>
              </a:rPr>
              <a:t>А.М. </a:t>
            </a:r>
            <a:r>
              <a:rPr lang="ru-RU" sz="1700" dirty="0" smtClean="0">
                <a:latin typeface="Calibri" pitchFamily="34" charset="0"/>
              </a:rPr>
              <a:t>за </a:t>
            </a:r>
            <a:r>
              <a:rPr lang="ru-RU" sz="1700" dirty="0">
                <a:latin typeface="Calibri" pitchFamily="34" charset="0"/>
              </a:rPr>
              <a:t>работой на установке по исследованию </a:t>
            </a:r>
            <a:r>
              <a:rPr lang="ru-RU" sz="1700" dirty="0" err="1">
                <a:latin typeface="Calibri" pitchFamily="34" charset="0"/>
              </a:rPr>
              <a:t>магнито-оптических</a:t>
            </a:r>
            <a:r>
              <a:rPr lang="ru-RU" sz="1700" dirty="0">
                <a:latin typeface="Calibri" pitchFamily="34" charset="0"/>
              </a:rPr>
              <a:t> свойств жидких кристаллов</a:t>
            </a:r>
          </a:p>
        </p:txBody>
      </p:sp>
      <p:grpSp>
        <p:nvGrpSpPr>
          <p:cNvPr id="2" name="Группа 2"/>
          <p:cNvGrpSpPr>
            <a:grpSpLocks/>
          </p:cNvGrpSpPr>
          <p:nvPr/>
        </p:nvGrpSpPr>
        <p:grpSpPr bwMode="auto">
          <a:xfrm>
            <a:off x="395536" y="3356992"/>
            <a:ext cx="2484438" cy="2468493"/>
            <a:chOff x="479731" y="1547470"/>
            <a:chExt cx="2470704" cy="2859835"/>
          </a:xfrm>
        </p:grpSpPr>
        <p:pic>
          <p:nvPicPr>
            <p:cNvPr id="12" name="Рисунок 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9731" y="1547470"/>
              <a:ext cx="2470704" cy="2449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>
              <a:extLst/>
            </p:cNvPr>
            <p:cNvSpPr txBox="1"/>
            <p:nvPr/>
          </p:nvSpPr>
          <p:spPr>
            <a:xfrm>
              <a:off x="479731" y="3997250"/>
              <a:ext cx="2470704" cy="410055"/>
            </a:xfrm>
            <a:prstGeom prst="rect">
              <a:avLst/>
            </a:prstGeom>
            <a:solidFill>
              <a:schemeClr val="accent3"/>
            </a:solidFill>
          </p:spPr>
          <p:txBody>
            <a:bodyPr>
              <a:spAutoFit/>
            </a:bodyPr>
            <a:lstStyle/>
            <a:p>
              <a:r>
                <a:rPr lang="ru-RU" sz="1700" dirty="0">
                  <a:latin typeface="Times New Roman" pitchFamily="18" charset="0"/>
                  <a:ea typeface="Calibri" pitchFamily="34" charset="0"/>
                  <a:cs typeface="Calibri" pitchFamily="34" charset="0"/>
                </a:rPr>
                <a:t>Рис. 1. </a:t>
              </a:r>
              <a:r>
                <a:rPr lang="ru-RU" sz="1700" dirty="0" smtClean="0">
                  <a:latin typeface="Times New Roman" pitchFamily="18" charset="0"/>
                  <a:ea typeface="Calibri" pitchFamily="34" charset="0"/>
                  <a:cs typeface="Calibri" pitchFamily="34" charset="0"/>
                </a:rPr>
                <a:t>Текстура</a:t>
              </a:r>
              <a:endParaRPr lang="en-US" sz="1700" dirty="0">
                <a:latin typeface="Times New Roman" pitchFamily="18" charset="0"/>
                <a:ea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042792" cy="778098"/>
          </a:xfrm>
        </p:spPr>
        <p:txBody>
          <a:bodyPr>
            <a:normAutofit/>
          </a:bodyPr>
          <a:lstStyle/>
          <a:p>
            <a:r>
              <a:rPr lang="ru-RU" sz="2800" dirty="0" err="1" smtClean="0">
                <a:latin typeface="Times" pitchFamily="18" charset="0"/>
                <a:cs typeface="Times" pitchFamily="18" charset="0"/>
              </a:rPr>
              <a:t>Востребованность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620688"/>
            <a:ext cx="3312368" cy="369332"/>
          </a:xfrm>
          <a:prstGeom prst="rect">
            <a:avLst/>
          </a:prstGeom>
          <a:noFill/>
          <a:ln w="9525">
            <a:solidFill>
              <a:srgbClr val="0E18E2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Ограничители тока КЗ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3100" y="1016732"/>
            <a:ext cx="260884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06" y="1196752"/>
            <a:ext cx="159493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44802" y="1925182"/>
            <a:ext cx="4375670" cy="5016758"/>
          </a:xfrm>
          <a:prstGeom prst="rect">
            <a:avLst/>
          </a:prstGeom>
          <a:noFill/>
          <a:ln w="9525">
            <a:solidFill>
              <a:srgbClr val="0E18E2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Защита от радиоимпульсов</a:t>
            </a:r>
          </a:p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В 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ИФ им. Л.В. Киренского СО РАН на основе </a:t>
            </a:r>
            <a:r>
              <a:rPr lang="ru-RU" sz="1600" dirty="0" err="1" smtClean="0">
                <a:latin typeface="Times" pitchFamily="18" charset="0"/>
                <a:cs typeface="Times" pitchFamily="18" charset="0"/>
              </a:rPr>
              <a:t>микрополосковых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 резонаторов и сверхпроводника 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YBa</a:t>
            </a:r>
            <a:r>
              <a:rPr lang="en-US" sz="1600" baseline="-25000" dirty="0" smtClean="0">
                <a:latin typeface="Times" pitchFamily="18" charset="0"/>
                <a:cs typeface="Times" pitchFamily="18" charset="0"/>
              </a:rPr>
              <a:t>2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Cu</a:t>
            </a:r>
            <a:r>
              <a:rPr lang="en-US" sz="1600" baseline="-25000" dirty="0" smtClean="0">
                <a:latin typeface="Times" pitchFamily="18" charset="0"/>
                <a:cs typeface="Times" pitchFamily="18" charset="0"/>
              </a:rPr>
              <a:t>3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O</a:t>
            </a:r>
            <a:r>
              <a:rPr lang="en-US" sz="1600" baseline="-25000" dirty="0" smtClean="0">
                <a:latin typeface="Times" pitchFamily="18" charset="0"/>
                <a:cs typeface="Times" pitchFamily="18" charset="0"/>
              </a:rPr>
              <a:t>7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разработаны и изготовлены макеты устройств защиты на частотный диапазон      1-10 ГГц, с относительными рабочими полосами до 45%, с ослаблением сигнала в режиме ограничения на 25-50 дБ, которые использованы АО  НПП</a:t>
            </a:r>
          </a:p>
          <a:p>
            <a:r>
              <a:rPr lang="ru-RU" sz="1600" dirty="0" smtClean="0">
                <a:latin typeface="Times" pitchFamily="18" charset="0"/>
                <a:cs typeface="Times" pitchFamily="18" charset="0"/>
              </a:rPr>
              <a:t>Радиосвязь (Красноярск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)</a:t>
            </a:r>
            <a:r>
              <a:rPr lang="en-US" sz="1600" dirty="0" smtClean="0">
                <a:latin typeface="Times" pitchFamily="18" charset="0"/>
                <a:cs typeface="Times" pitchFamily="18" charset="0"/>
              </a:rPr>
              <a:t>.</a:t>
            </a:r>
          </a:p>
          <a:p>
            <a:endParaRPr lang="ru-RU" sz="1600" dirty="0" smtClean="0">
              <a:latin typeface="Times" pitchFamily="18" charset="0"/>
              <a:cs typeface="Times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+mj-lt"/>
                <a:cs typeface="Times" pitchFamily="18" charset="0"/>
              </a:rPr>
              <a:t>Магнетометры</a:t>
            </a:r>
            <a:endParaRPr lang="en-US" sz="1600" b="1" dirty="0">
              <a:solidFill>
                <a:srgbClr val="FF0000"/>
              </a:solidFill>
              <a:latin typeface="+mj-lt"/>
              <a:cs typeface="Times" pitchFamily="18" charset="0"/>
            </a:endParaRPr>
          </a:p>
          <a:p>
            <a:r>
              <a:rPr lang="ru-RU" sz="1600" dirty="0">
                <a:latin typeface="Times" pitchFamily="18" charset="0"/>
                <a:cs typeface="Times" pitchFamily="18" charset="0"/>
              </a:rPr>
              <a:t>В ИФ им. Л.В. Киренского СО РАН 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разработаны, изготовлены и переданы в производство в </a:t>
            </a:r>
            <a:r>
              <a:rPr lang="ru-RU" sz="1600" dirty="0">
                <a:latin typeface="Times" pitchFamily="18" charset="0"/>
                <a:cs typeface="Times" pitchFamily="18" charset="0"/>
              </a:rPr>
              <a:t>АО  НПП</a:t>
            </a:r>
          </a:p>
          <a:p>
            <a:r>
              <a:rPr lang="ru-RU" sz="1600" dirty="0">
                <a:latin typeface="Times" pitchFamily="18" charset="0"/>
                <a:cs typeface="Times" pitchFamily="18" charset="0"/>
              </a:rPr>
              <a:t>Радиосвязь (Красноярск</a:t>
            </a:r>
            <a:r>
              <a:rPr lang="ru-RU" sz="1600" dirty="0" smtClean="0">
                <a:latin typeface="Times" pitchFamily="18" charset="0"/>
                <a:cs typeface="Times" pitchFamily="18" charset="0"/>
              </a:rPr>
              <a:t>) векторные магнетометры, востребованные, геодезическими предприятиями и институтами СО РАН. </a:t>
            </a:r>
            <a:endParaRPr lang="ru-RU" sz="1600" dirty="0" smtClean="0">
              <a:latin typeface="Times" pitchFamily="18" charset="0"/>
              <a:cs typeface="Times" pitchFamily="18" charset="0"/>
            </a:endParaRPr>
          </a:p>
          <a:p>
            <a:endParaRPr lang="ru-RU" sz="1600" b="1" dirty="0" smtClean="0">
              <a:solidFill>
                <a:srgbClr val="FF000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0042" y="260648"/>
            <a:ext cx="368631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29" y="5251810"/>
            <a:ext cx="43053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174" y="5634862"/>
            <a:ext cx="3905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404664"/>
            <a:ext cx="849694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С появлением новых материалов и устройств возникают новые возможности создания сильных магнитных полей и использования их в экспериментах, и в институте всегда отслеживались мировые тенденции по созданию установок, использующих магнитные поля.  Сотрудниками института были экспериментальные созданы установки мирового уровня.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1960" y="5301208"/>
            <a:ext cx="4680520" cy="1138773"/>
          </a:xfrm>
          <a:prstGeom prst="rect">
            <a:avLst/>
          </a:prstGeom>
          <a:noFill/>
          <a:ln w="19050">
            <a:solidFill>
              <a:srgbClr val="0E18E2"/>
            </a:solidFill>
          </a:ln>
        </p:spPr>
        <p:txBody>
          <a:bodyPr wrap="square" rtlCol="0">
            <a:spAutoFit/>
          </a:bodyPr>
          <a:lstStyle/>
          <a:p>
            <a:r>
              <a:rPr lang="ru-RU" sz="1700" dirty="0" smtClean="0"/>
              <a:t>Методика сильных импульсных магнитных полей  использована при создании уникальной установки спектрометра антиферромагнитного резонанса (А.И. </a:t>
            </a:r>
            <a:r>
              <a:rPr lang="ru-RU" sz="1700" dirty="0" err="1" smtClean="0"/>
              <a:t>Панкрац</a:t>
            </a:r>
            <a:r>
              <a:rPr lang="ru-RU" sz="1700" dirty="0" smtClean="0"/>
              <a:t>)</a:t>
            </a:r>
            <a:endParaRPr lang="ru-RU" sz="17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44824"/>
            <a:ext cx="2160240" cy="332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539552" y="5314563"/>
            <a:ext cx="3168352" cy="1138773"/>
          </a:xfrm>
          <a:prstGeom prst="rect">
            <a:avLst/>
          </a:prstGeom>
          <a:noFill/>
          <a:ln w="15875">
            <a:solidFill>
              <a:srgbClr val="0E18E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latin typeface="Calibri" pitchFamily="34" charset="0"/>
              </a:rPr>
              <a:t>Вибрационный магнетометр со сверхпроводящим соленоидом (разработан А.Д. </a:t>
            </a:r>
            <a:r>
              <a:rPr lang="ru-RU" sz="1700" dirty="0" err="1" smtClean="0">
                <a:latin typeface="Calibri" pitchFamily="34" charset="0"/>
              </a:rPr>
              <a:t>Балаевым</a:t>
            </a:r>
            <a:r>
              <a:rPr lang="ru-RU" sz="1700" dirty="0" smtClean="0">
                <a:latin typeface="Calibri" pitchFamily="34" charset="0"/>
              </a:rPr>
              <a:t>), магнитное поле до 80 </a:t>
            </a:r>
            <a:r>
              <a:rPr lang="ru-RU" sz="1700" dirty="0" err="1" smtClean="0">
                <a:latin typeface="Calibri" pitchFamily="34" charset="0"/>
              </a:rPr>
              <a:t>кЭ</a:t>
            </a:r>
            <a:endParaRPr lang="ru-RU" sz="1700" dirty="0" smtClean="0">
              <a:latin typeface="Calibri" pitchFamily="34" charset="0"/>
            </a:endParaRPr>
          </a:p>
        </p:txBody>
      </p:sp>
      <p:pic>
        <p:nvPicPr>
          <p:cNvPr id="11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27584" y="1919248"/>
            <a:ext cx="2376264" cy="3165936"/>
          </a:xfrm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3960440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середине «нулевых» годов дирекцией института физики им. Л.В. Киренского СО РАН было принято решение о создании установки, генерирующей сильные импульсные магнитные поля и развитии методик измерения физических свойств (намагниченность, магнитосопротивление…). Это стало логичным направлением развития идеи Леонида Васильевича о создании и использовании сильных магнитных полей.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период 2006-2008 гг. в институте физики была создана установка, генерирующая сильные импульсные поля, до 45 Тесла, и в дальнейшем поставлены методики измерения магнитосопротивления и намагниченности. В создании установки и экспериментальных методик приняли участие сотрудники института 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К.А. </a:t>
            </a:r>
            <a:r>
              <a:rPr lang="ru-RU" altLang="ru-RU" sz="1800" dirty="0" err="1" smtClean="0">
                <a:latin typeface="Times New Roman" pitchFamily="18" charset="0"/>
                <a:cs typeface="Times New Roman" pitchFamily="18" charset="0"/>
              </a:rPr>
              <a:t>Шайхутдинов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, А.Д. </a:t>
            </a:r>
            <a:r>
              <a:rPr lang="ru-RU" altLang="ru-RU" sz="1800" dirty="0" err="1" smtClean="0">
                <a:latin typeface="Times New Roman" pitchFamily="18" charset="0"/>
                <a:cs typeface="Times New Roman" pitchFamily="18" charset="0"/>
              </a:rPr>
              <a:t>Балаев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, А.М. Паршин, Ю.В. </a:t>
            </a:r>
            <a:r>
              <a:rPr lang="ru-RU" altLang="ru-RU" sz="1800" dirty="0" err="1" smtClean="0">
                <a:latin typeface="Times New Roman" pitchFamily="18" charset="0"/>
                <a:cs typeface="Times New Roman" pitchFamily="18" charset="0"/>
              </a:rPr>
              <a:t>Томулевич</a:t>
            </a:r>
            <a:r>
              <a:rPr lang="ru-RU" altLang="ru-RU" sz="1800" dirty="0" smtClean="0">
                <a:latin typeface="Times New Roman" pitchFamily="18" charset="0"/>
                <a:cs typeface="Times New Roman" pitchFamily="18" charset="0"/>
              </a:rPr>
              <a:t>, С.И. Попков, А.А. Красиков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836613"/>
            <a:ext cx="2808287" cy="2462212"/>
          </a:xfrm>
          <a:noFill/>
        </p:spPr>
      </p:pic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3705131" y="260648"/>
            <a:ext cx="3171125" cy="34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ru-RU" sz="2000" b="1" dirty="0">
                <a:solidFill>
                  <a:srgbClr val="800000"/>
                </a:solidFill>
              </a:rPr>
              <a:t>Конструкция импульсного </a:t>
            </a:r>
          </a:p>
          <a:p>
            <a:r>
              <a:rPr lang="ru-RU" altLang="ru-RU" sz="2000" b="1" dirty="0">
                <a:solidFill>
                  <a:srgbClr val="800000"/>
                </a:solidFill>
              </a:rPr>
              <a:t>соленоида</a:t>
            </a:r>
          </a:p>
          <a:p>
            <a:endParaRPr lang="ru-RU" altLang="ru-RU" b="1" dirty="0">
              <a:solidFill>
                <a:srgbClr val="800000"/>
              </a:solidFill>
            </a:endParaRPr>
          </a:p>
          <a:p>
            <a:r>
              <a:rPr lang="ru-RU" altLang="ru-RU" dirty="0">
                <a:solidFill>
                  <a:srgbClr val="800000"/>
                </a:solidFill>
              </a:rPr>
              <a:t>1 - обмотка в сборе</a:t>
            </a:r>
          </a:p>
          <a:p>
            <a:r>
              <a:rPr lang="ru-RU" altLang="ru-RU" dirty="0">
                <a:solidFill>
                  <a:srgbClr val="800000"/>
                </a:solidFill>
              </a:rPr>
              <a:t>2 – бандаж из закаленной</a:t>
            </a:r>
          </a:p>
          <a:p>
            <a:r>
              <a:rPr lang="ru-RU" altLang="ru-RU" dirty="0">
                <a:solidFill>
                  <a:srgbClr val="800000"/>
                </a:solidFill>
              </a:rPr>
              <a:t>стали</a:t>
            </a:r>
          </a:p>
          <a:p>
            <a:r>
              <a:rPr lang="ru-RU" altLang="ru-RU" dirty="0">
                <a:solidFill>
                  <a:srgbClr val="800000"/>
                </a:solidFill>
              </a:rPr>
              <a:t>3 – контакт из бериллиевой</a:t>
            </a:r>
          </a:p>
          <a:p>
            <a:r>
              <a:rPr lang="ru-RU" altLang="ru-RU" dirty="0">
                <a:solidFill>
                  <a:srgbClr val="800000"/>
                </a:solidFill>
              </a:rPr>
              <a:t>бронзы</a:t>
            </a:r>
          </a:p>
          <a:p>
            <a:r>
              <a:rPr lang="ru-RU" altLang="ru-RU" dirty="0">
                <a:solidFill>
                  <a:srgbClr val="800000"/>
                </a:solidFill>
              </a:rPr>
              <a:t>4 – фланцы</a:t>
            </a:r>
          </a:p>
          <a:p>
            <a:r>
              <a:rPr lang="ru-RU" altLang="ru-RU" dirty="0">
                <a:solidFill>
                  <a:srgbClr val="800000"/>
                </a:solidFill>
              </a:rPr>
              <a:t>5 – стяжные болты</a:t>
            </a:r>
          </a:p>
          <a:p>
            <a:r>
              <a:rPr lang="ru-RU" altLang="ru-RU" dirty="0">
                <a:solidFill>
                  <a:srgbClr val="800000"/>
                </a:solidFill>
              </a:rPr>
              <a:t>6 – изолирующая втулка</a:t>
            </a:r>
          </a:p>
          <a:p>
            <a:r>
              <a:rPr lang="ru-RU" altLang="ru-RU" dirty="0">
                <a:solidFill>
                  <a:srgbClr val="800000"/>
                </a:solidFill>
              </a:rPr>
              <a:t>7 – изолирующая прокладка</a:t>
            </a:r>
          </a:p>
        </p:txBody>
      </p:sp>
      <p:pic>
        <p:nvPicPr>
          <p:cNvPr id="10245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284984"/>
            <a:ext cx="3455987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484784"/>
            <a:ext cx="2516187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0828" y="3717032"/>
            <a:ext cx="262109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Рисунок 1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5206" y="3735388"/>
            <a:ext cx="2345070" cy="199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6453336"/>
            <a:ext cx="7882192" cy="253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404664"/>
            <a:ext cx="84969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Следующая часть доклада посвящена результатам, полученным при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исследовании процессов намагничивания и перемагничивания магнитных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наночастиц в сильных импульсных магнитных полях</a:t>
            </a:r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Использовано </a:t>
            </a:r>
            <a:r>
              <a:rPr lang="ru-RU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два преимущества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нашей установки над обычными установками, используемыми в исследованиях магнитных свойств:</a:t>
            </a:r>
          </a:p>
          <a:p>
            <a:r>
              <a:rPr lang="ru-RU" i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1). Возможность измерить кривую намагничивания до 25-35 Т.</a:t>
            </a:r>
          </a:p>
          <a:p>
            <a:r>
              <a:rPr lang="ru-RU" i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2). Возможно исследовать процессы быстрого перемагничивания при большом значении максимального поля.</a:t>
            </a:r>
          </a:p>
          <a:p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Решаемые проблемы:</a:t>
            </a:r>
          </a:p>
          <a:p>
            <a:r>
              <a:rPr lang="ru-RU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Механизм формирования </a:t>
            </a:r>
            <a:r>
              <a:rPr lang="ru-RU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нескомпенсированного</a:t>
            </a:r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магнитного момента антиферромагнитных наночастиц и </a:t>
            </a:r>
            <a:r>
              <a:rPr lang="ru-RU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выявление</a:t>
            </a:r>
            <a:r>
              <a:rPr lang="en-US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магнитных фаз, формирующихся  </a:t>
            </a:r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в антиферромагнитных </a:t>
            </a:r>
            <a:r>
              <a:rPr lang="ru-RU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наночастицах</a:t>
            </a:r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Наночастицы</a:t>
            </a:r>
            <a:r>
              <a:rPr lang="ru-RU" i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оксида никеля и </a:t>
            </a:r>
            <a:r>
              <a:rPr lang="ru-RU" i="1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ферригидрита</a:t>
            </a:r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. Необходимы измерения намагниченности в больших полях. (1-ый режим)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Влияние эффекта развитой поверхности в </a:t>
            </a:r>
            <a:r>
              <a:rPr lang="ru-RU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наночастицах</a:t>
            </a:r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– поверхностной магнитной анизотропии на </a:t>
            </a:r>
            <a:r>
              <a:rPr lang="ru-RU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процессы динамического перемагничивания </a:t>
            </a:r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наночастиц</a:t>
            </a:r>
            <a:r>
              <a:rPr lang="ru-RU" b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высококоэрцитивных материалов.  </a:t>
            </a:r>
            <a:r>
              <a:rPr lang="ru-RU" i="1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Наночастицы</a:t>
            </a:r>
            <a:r>
              <a:rPr lang="ru-RU" i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i="1" dirty="0" err="1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эксилон</a:t>
            </a:r>
            <a:r>
              <a:rPr lang="ru-RU" i="1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»-оксида железа и кобальтового феррита</a:t>
            </a:r>
            <a:r>
              <a:rPr lang="ru-RU" dirty="0" smtClean="0">
                <a:solidFill>
                  <a:srgbClr val="0E18E2"/>
                </a:solidFill>
                <a:latin typeface="Times New Roman" pitchFamily="18" charset="0"/>
                <a:cs typeface="Times New Roman" pitchFamily="18" charset="0"/>
              </a:rPr>
              <a:t>. Необходимы измерения петель магнитного гистерезиса при больших значениях максимального приложенного поля. (2-ой режим)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42617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latin typeface="Times" pitchFamily="18" charset="0"/>
                <a:cs typeface="Times" pitchFamily="18" charset="0"/>
              </a:rPr>
              <a:t>Директор Института физики им. Л.В. Киренского – обособленного подразделения "Федеральный исследовательский центр "Красноярский научный центр СО РАН"  (г. Красноярск), р. 22.08.1971, доктор физико-математических наук (2010), доцент, Государственная премия Красноярского края в области профессионального образования.</a:t>
            </a:r>
            <a:endParaRPr lang="ru-RU" sz="1800" dirty="0">
              <a:latin typeface="Times" pitchFamily="18" charset="0"/>
              <a:cs typeface="Times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1916832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atin typeface="Times" pitchFamily="18" charset="0"/>
                <a:cs typeface="Times" pitchFamily="18" charset="0"/>
              </a:rPr>
              <a:t>Балаев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Д.А. − специалист в области физики конденсированного состояния вещества, автор 200 научных работ в рецензируемых журналах (индексируемых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Web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of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Science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(WOS),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Scopus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и РИНЦ), из них 3 патента, индекс </a:t>
            </a:r>
            <a:r>
              <a:rPr lang="ru-RU" dirty="0" err="1" smtClean="0">
                <a:latin typeface="Times" pitchFamily="18" charset="0"/>
                <a:cs typeface="Times" pitchFamily="18" charset="0"/>
              </a:rPr>
              <a:t>Хирша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 24 (WOS), количество цитирований 1900 (WOS</a:t>
            </a:r>
            <a:r>
              <a:rPr lang="ru-RU" dirty="0" smtClean="0">
                <a:latin typeface="Times" pitchFamily="18" charset="0"/>
                <a:cs typeface="Times" pitchFamily="18" charset="0"/>
              </a:rPr>
              <a:t>).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ru-RU" dirty="0" smtClean="0">
                <a:latin typeface="Times" panose="02020603050405020304" pitchFamily="18" charset="0"/>
                <a:cs typeface="Times" pitchFamily="18" charset="0"/>
              </a:rPr>
              <a:t>П</a:t>
            </a:r>
            <a:r>
              <a:rPr lang="ru-RU" dirty="0" smtClean="0">
                <a:latin typeface="Times" panose="02020603050405020304" pitchFamily="18" charset="0"/>
                <a:cs typeface="Times" panose="02020603050405020304" pitchFamily="18" charset="0"/>
              </a:rPr>
              <a:t>одготовил </a:t>
            </a:r>
            <a:r>
              <a:rPr lang="ru-RU" dirty="0">
                <a:latin typeface="Times" panose="02020603050405020304" pitchFamily="18" charset="0"/>
                <a:cs typeface="Times" panose="02020603050405020304" pitchFamily="18" charset="0"/>
              </a:rPr>
              <a:t>2-х кандидатов наук и одного доктора </a:t>
            </a:r>
            <a:r>
              <a:rPr lang="ru-RU" dirty="0" smtClean="0">
                <a:latin typeface="Times" panose="02020603050405020304" pitchFamily="18" charset="0"/>
                <a:cs typeface="Times" panose="02020603050405020304" pitchFamily="18" charset="0"/>
              </a:rPr>
              <a:t>наук</a:t>
            </a:r>
            <a:r>
              <a:rPr 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/</a:t>
            </a:r>
            <a:endParaRPr lang="ru-RU" dirty="0" smtClean="0">
              <a:latin typeface="Times" pitchFamily="18" charset="0"/>
              <a:cs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1" y="188640"/>
            <a:ext cx="6912768" cy="40157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59" y="3899995"/>
            <a:ext cx="3430896" cy="2616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347" y="4114442"/>
            <a:ext cx="3123480" cy="233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6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0C834-1D12-4AF0-886C-32D11C1D763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ru-RU" altLang="ru-RU" sz="1800" smtClean="0">
                <a:solidFill>
                  <a:srgbClr val="0070C0"/>
                </a:solidFill>
              </a:rPr>
              <a:t>Концепция эффективного поля</a:t>
            </a:r>
            <a:r>
              <a:rPr lang="en-US" altLang="ru-RU" sz="1800" smtClean="0">
                <a:solidFill>
                  <a:srgbClr val="0070C0"/>
                </a:solidFill>
              </a:rPr>
              <a:t> B</a:t>
            </a:r>
            <a:r>
              <a:rPr lang="en-US" altLang="ru-RU" sz="1800" baseline="-25000" smtClean="0">
                <a:solidFill>
                  <a:srgbClr val="0070C0"/>
                </a:solidFill>
              </a:rPr>
              <a:t>eff</a:t>
            </a:r>
            <a:r>
              <a:rPr lang="ru-RU" altLang="ru-RU" sz="1800" smtClean="0">
                <a:solidFill>
                  <a:srgbClr val="0070C0"/>
                </a:solidFill>
              </a:rPr>
              <a:t> в межгранульной среде. Описание гистерезиса </a:t>
            </a:r>
            <a:r>
              <a:rPr lang="en-US" altLang="ru-RU" sz="1800" smtClean="0">
                <a:solidFill>
                  <a:srgbClr val="0070C0"/>
                </a:solidFill>
              </a:rPr>
              <a:t>R(H). </a:t>
            </a:r>
            <a:endParaRPr lang="ru-RU" altLang="ru-RU" sz="1800" smtClean="0">
              <a:solidFill>
                <a:srgbClr val="0070C0"/>
              </a:solidFill>
            </a:endParaRPr>
          </a:p>
        </p:txBody>
      </p:sp>
      <p:sp>
        <p:nvSpPr>
          <p:cNvPr id="1433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E62DE7B-E7F5-4B4E-9309-2EEDA0A82E52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981075"/>
            <a:ext cx="5303837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4076700"/>
            <a:ext cx="407511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437063"/>
            <a:ext cx="3578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Box 8"/>
          <p:cNvSpPr txBox="1">
            <a:spLocks noChangeArrowheads="1"/>
          </p:cNvSpPr>
          <p:nvPr/>
        </p:nvSpPr>
        <p:spPr bwMode="auto">
          <a:xfrm>
            <a:off x="4356100" y="4292600"/>
            <a:ext cx="43672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Параметр  характеризует эффект </a:t>
            </a:r>
            <a:endParaRPr lang="en-US" altLang="ru-RU" sz="2000" b="0">
              <a:solidFill>
                <a:srgbClr val="FF0000"/>
              </a:solidFill>
              <a:latin typeface="Times" pitchFamily="18" charset="0"/>
              <a:sym typeface="Symbol" pitchFamily="18" charset="2"/>
            </a:endParaRPr>
          </a:p>
          <a:p>
            <a:r>
              <a:rPr lang="ru-RU" altLang="ru-RU" sz="2000" b="0">
                <a:solidFill>
                  <a:srgbClr val="FF0000"/>
                </a:solidFill>
                <a:latin typeface="Times" pitchFamily="18" charset="0"/>
                <a:sym typeface="Symbol" pitchFamily="18" charset="2"/>
              </a:rPr>
              <a:t>сжатия потока </a:t>
            </a:r>
            <a:r>
              <a:rPr lang="ru-RU" altLang="ru-RU" sz="2000" b="0">
                <a:solidFill>
                  <a:srgbClr val="FF0000"/>
                </a:solidFill>
                <a:latin typeface="Times" pitchFamily="18" charset="0"/>
              </a:rPr>
              <a:t>в межгранульной среде</a:t>
            </a:r>
          </a:p>
        </p:txBody>
      </p:sp>
      <p:sp>
        <p:nvSpPr>
          <p:cNvPr id="14344" name="TextBox 9"/>
          <p:cNvSpPr txBox="1">
            <a:spLocks noChangeArrowheads="1"/>
          </p:cNvSpPr>
          <p:nvPr/>
        </p:nvSpPr>
        <p:spPr bwMode="auto">
          <a:xfrm>
            <a:off x="395288" y="5084763"/>
            <a:ext cx="7200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0">
                <a:latin typeface="Times" pitchFamily="18" charset="0"/>
              </a:rPr>
              <a:t>В это выражение подставляем  из эксперимента намагниченность </a:t>
            </a:r>
            <a:r>
              <a:rPr lang="en-US" altLang="ru-RU" b="0">
                <a:latin typeface="Times" pitchFamily="18" charset="0"/>
              </a:rPr>
              <a:t>M(H)</a:t>
            </a:r>
            <a:r>
              <a:rPr lang="ru-RU" altLang="ru-RU" b="0">
                <a:latin typeface="Times" pitchFamily="18" charset="0"/>
              </a:rPr>
              <a:t>, подбираем</a:t>
            </a:r>
            <a:r>
              <a:rPr lang="en-US" altLang="ru-RU" b="0">
                <a:latin typeface="Times" pitchFamily="18" charset="0"/>
              </a:rPr>
              <a:t> </a:t>
            </a:r>
            <a:r>
              <a:rPr lang="ru-RU" altLang="ru-RU" b="0">
                <a:latin typeface="Times" pitchFamily="18" charset="0"/>
                <a:sym typeface="Symbol" pitchFamily="18" charset="2"/>
              </a:rPr>
              <a:t> </a:t>
            </a:r>
            <a:r>
              <a:rPr lang="ru-RU" altLang="ru-RU" b="0">
                <a:latin typeface="Times" pitchFamily="18" charset="0"/>
              </a:rPr>
              <a:t>и получаем гистерезисную зависимость </a:t>
            </a:r>
            <a:r>
              <a:rPr lang="en-US" altLang="ru-RU" b="0">
                <a:latin typeface="Times" pitchFamily="18" charset="0"/>
              </a:rPr>
              <a:t>B</a:t>
            </a:r>
            <a:r>
              <a:rPr lang="en-US" altLang="ru-RU" b="0" baseline="-25000">
                <a:latin typeface="Times" pitchFamily="18" charset="0"/>
              </a:rPr>
              <a:t>eff</a:t>
            </a:r>
            <a:r>
              <a:rPr lang="en-US" altLang="ru-RU" b="0">
                <a:latin typeface="Times" pitchFamily="18" charset="0"/>
              </a:rPr>
              <a:t>(H).</a:t>
            </a:r>
            <a:endParaRPr lang="ru-RU" altLang="ru-RU" b="0">
              <a:latin typeface="Times" pitchFamily="18" charset="0"/>
            </a:endParaRPr>
          </a:p>
        </p:txBody>
      </p:sp>
      <p:pic>
        <p:nvPicPr>
          <p:cNvPr id="1434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5732463"/>
            <a:ext cx="30527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5732463"/>
            <a:ext cx="2951163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6021388"/>
            <a:ext cx="3414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525" y="1196975"/>
            <a:ext cx="30162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11509</TotalTime>
  <Words>3747</Words>
  <Application>Microsoft Office PowerPoint</Application>
  <PresentationFormat>Экран (4:3)</PresentationFormat>
  <Paragraphs>445</Paragraphs>
  <Slides>53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宋体</vt:lpstr>
      <vt:lpstr>Aharoni</vt:lpstr>
      <vt:lpstr>Arial</vt:lpstr>
      <vt:lpstr>Calibri</vt:lpstr>
      <vt:lpstr>Symbol</vt:lpstr>
      <vt:lpstr>Times</vt:lpstr>
      <vt:lpstr>Times New Roman</vt:lpstr>
      <vt:lpstr>Тема Office</vt:lpstr>
      <vt:lpstr>Магнитотранспортные и магнитные свойства сверхпроводников и магнетиков, включая магнитные наночастицы, в сильных магнитных полях</vt:lpstr>
      <vt:lpstr>Презентация PowerPoint</vt:lpstr>
      <vt:lpstr>Презентация PowerPoint</vt:lpstr>
      <vt:lpstr>Презентация PowerPoint</vt:lpstr>
      <vt:lpstr>Востребованность </vt:lpstr>
      <vt:lpstr>Директор Института физики им. Л.В. Киренского – обособленного подразделения "Федеральный исследовательский центр "Красноярский научный центр СО РАН"  (г. Красноярск), р. 22.08.1971, доктор физико-математических наук (2010), доцент, Государственная премия Красноярского края в области профессионального образования.</vt:lpstr>
      <vt:lpstr>Презентация PowerPoint</vt:lpstr>
      <vt:lpstr>Спасибо за внимание</vt:lpstr>
      <vt:lpstr>Концепция эффективного поля Beff в межгранульной среде. Описание гистерезиса R(H). </vt:lpstr>
      <vt:lpstr>Независимость ширины гистерезиса R(H) от тока позволяет использовать величину ширины гистерезиса R(H) как ключевой параметр и получить значение </vt:lpstr>
      <vt:lpstr>Презентация PowerPoint</vt:lpstr>
      <vt:lpstr>Презентация PowerPoint</vt:lpstr>
      <vt:lpstr>Поверхностный эффект – рост магнитной анизотропии при уменьшении размера частиц, связанный с вкладом поверхностной магнитной анизотропии</vt:lpstr>
      <vt:lpstr>Ещё один поверхностный эффект – магнитное состояние спинов атомов на поверхности частицы и роль поверхностных спинов на магнитное поведение частицы и ансамбля частиц)</vt:lpstr>
      <vt:lpstr>Презентация PowerPoint</vt:lpstr>
      <vt:lpstr>Презентация PowerPoint</vt:lpstr>
      <vt:lpstr>В середине «нулевых» годов дирекцией ИФ СО РАН было принято решение о создании установки, генерирующей сильные импульсные магнитные поля и развитии методик измерения физических свойств (намагниченность, магнитосопротивление…). Это стало логичным направлением развития идеи Леонида Васильевича о создании и использовании сильных магнитных полей.</vt:lpstr>
      <vt:lpstr>установка, генерирующая импульсные поля (Hmax ~ 450 kOe) ,  ИФ СО РАН</vt:lpstr>
      <vt:lpstr>установка, генерирующая импульсные поля (Hmax ~ 450 kOe) </vt:lpstr>
      <vt:lpstr>Презентация PowerPoint</vt:lpstr>
      <vt:lpstr>Презентация PowerPoint</vt:lpstr>
      <vt:lpstr>Презентация PowerPoint</vt:lpstr>
      <vt:lpstr>bulk NiO</vt:lpstr>
      <vt:lpstr>Изотермы намагничивания M(H) (серия наночастиц NiO различными средними размерами d ~ 4.5, 8.5, 23 nm)</vt:lpstr>
      <vt:lpstr>Изотермы намагничивания M(H) образца NiO c d ~ 4.5 nm и вклады в эту зависимость от магнитных подсистем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Выводы, </vt:lpstr>
      <vt:lpstr>Презентация PowerPoint</vt:lpstr>
      <vt:lpstr>Спасибо за внимание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 по всему докладу</vt:lpstr>
      <vt:lpstr>Презентация PowerPoint</vt:lpstr>
      <vt:lpstr>Презентация PowerPoint</vt:lpstr>
      <vt:lpstr>Поверхностный эффект – рост магнитной анизотропии при уменьшении размера частиц, связанный с вкладом поверхностной магнитной анизотропии</vt:lpstr>
      <vt:lpstr>Исследование процессов намагничивания и перемагничивания магнитных наночастиц в сильных импульсных магнитных полях</vt:lpstr>
      <vt:lpstr>Прежде, чем начать научную часть доклада, немного документов из истории и современности 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середине «нулевых» годов дирекцией института физики им. Л.В. Киренского СО РАН было принято решение о создании установки, генерирующей сильные импульсные магнитные поля и развитии методик измерения физических свойств (намагниченность, магнитосопротивление…). Это стало логичным направлением развития идеи Леонида Васильевича о создании и использовании сильных магнитных полей.   В период 2006-2008 гг. в институте физики была создана установка, генерирующая сильные импульсные поля, до 45 Тесла, и в дальнейшем поставлены методики измерения магнитосопротивления и намагниченности. В создании установки и экспериментальных методик приняли участие сотрудники института К.А. Шайхутдинов, А.Д. Балаев, А.М. Паршин, Ю.В. Томулевич, С.И. Попков, А.А. Красиков  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полей</dc:title>
  <dc:creator>dabalaev</dc:creator>
  <cp:lastModifiedBy>Дмитрий Александрович Балаев</cp:lastModifiedBy>
  <cp:revision>343</cp:revision>
  <dcterms:created xsi:type="dcterms:W3CDTF">2024-04-03T13:55:31Z</dcterms:created>
  <dcterms:modified xsi:type="dcterms:W3CDTF">2025-03-17T08:18:22Z</dcterms:modified>
</cp:coreProperties>
</file>