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7" r:id="rId3"/>
    <p:sldId id="268" r:id="rId4"/>
    <p:sldId id="269" r:id="rId5"/>
    <p:sldId id="259" r:id="rId6"/>
    <p:sldId id="270" r:id="rId7"/>
    <p:sldId id="261" r:id="rId8"/>
    <p:sldId id="271" r:id="rId9"/>
    <p:sldId id="264" r:id="rId10"/>
    <p:sldId id="262" r:id="rId11"/>
    <p:sldId id="272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3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7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6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0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5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2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A26BA4-069E-4743-9106-F93E1B20452A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153446-BD11-4AD6-BDD0-5A0877B3347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4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85" y="1922463"/>
            <a:ext cx="7772400" cy="2387600"/>
          </a:xfrm>
        </p:spPr>
        <p:txBody>
          <a:bodyPr>
            <a:noAutofit/>
          </a:bodyPr>
          <a:lstStyle/>
          <a:p>
            <a:r>
              <a:rPr lang="ru-RU" sz="6000" dirty="0"/>
              <a:t>Увеличение чувствительности устройств кремниевой </a:t>
            </a:r>
            <a:r>
              <a:rPr lang="ru-RU" sz="6000" dirty="0" err="1"/>
              <a:t>сенсорики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228" y="4487467"/>
            <a:ext cx="6858000" cy="1241822"/>
          </a:xfrm>
        </p:spPr>
        <p:txBody>
          <a:bodyPr/>
          <a:lstStyle/>
          <a:p>
            <a:pPr algn="r"/>
            <a:r>
              <a:rPr lang="ru-RU" dirty="0"/>
              <a:t>Зайцева Эльза </a:t>
            </a:r>
            <a:r>
              <a:rPr lang="ru-RU" dirty="0" err="1"/>
              <a:t>Гайнуллаевна</a:t>
            </a:r>
            <a:endParaRPr lang="ru-RU" dirty="0"/>
          </a:p>
          <a:p>
            <a:pPr algn="r"/>
            <a:r>
              <a:rPr lang="ru-RU" dirty="0"/>
              <a:t>ИФП СО РАН</a:t>
            </a:r>
          </a:p>
        </p:txBody>
      </p:sp>
    </p:spTree>
    <p:extLst>
      <p:ext uri="{BB962C8B-B14F-4D97-AF65-F5344CB8AC3E}">
        <p14:creationId xmlns:p14="http://schemas.microsoft.com/office/powerpoint/2010/main" val="134926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B12085-F7B1-40E2-9F2B-ADDD6F612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75945" y="281741"/>
            <a:ext cx="2683043" cy="15400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34209-E06C-40E0-A56C-B5B51B4E5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7" y="859256"/>
            <a:ext cx="3686900" cy="3099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F8219-B3FC-4821-9A74-A58BA2B98603}"/>
              </a:ext>
            </a:extLst>
          </p:cNvPr>
          <p:cNvSpPr txBox="1"/>
          <p:nvPr/>
        </p:nvSpPr>
        <p:spPr>
          <a:xfrm>
            <a:off x="882560" y="178470"/>
            <a:ext cx="490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Экспериментальные результаты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A2332-430E-4981-9071-673E21D21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32" y="2145379"/>
            <a:ext cx="4782240" cy="3626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C533ED-1ED3-4F96-B511-281CD89387C1}"/>
              </a:ext>
            </a:extLst>
          </p:cNvPr>
          <p:cNvSpPr txBox="1"/>
          <p:nvPr/>
        </p:nvSpPr>
        <p:spPr>
          <a:xfrm>
            <a:off x="6256421" y="5771398"/>
            <a:ext cx="18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 (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8987A-71C8-4B27-88F4-7554484648AF}"/>
              </a:ext>
            </a:extLst>
          </p:cNvPr>
          <p:cNvSpPr txBox="1"/>
          <p:nvPr/>
        </p:nvSpPr>
        <p:spPr>
          <a:xfrm>
            <a:off x="8458200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45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A5BF1-5AFD-4FD4-ADCF-2CC8C0A7EAAE}"/>
              </a:ext>
            </a:extLst>
          </p:cNvPr>
          <p:cNvSpPr txBox="1"/>
          <p:nvPr/>
        </p:nvSpPr>
        <p:spPr>
          <a:xfrm>
            <a:off x="3512650" y="409075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8F1ED-9021-451D-B65A-7286BE0F1E81}"/>
              </a:ext>
            </a:extLst>
          </p:cNvPr>
          <p:cNvSpPr txBox="1"/>
          <p:nvPr/>
        </p:nvSpPr>
        <p:spPr>
          <a:xfrm>
            <a:off x="609601" y="1058778"/>
            <a:ext cx="8017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Установлено соответствие между показателем n степенных аппроксимаций подвижности электронов </a:t>
            </a:r>
            <a:r>
              <a:rPr lang="ru-RU" sz="2000" dirty="0" err="1"/>
              <a:t>μ</a:t>
            </a:r>
            <a:r>
              <a:rPr lang="ru-RU" sz="2000" baseline="-25000" dirty="0" err="1"/>
              <a:t>eff</a:t>
            </a:r>
            <a:r>
              <a:rPr lang="ru-RU" sz="2000" dirty="0"/>
              <a:t> ~ </a:t>
            </a:r>
            <a:r>
              <a:rPr lang="ru-RU" sz="2000" dirty="0" err="1"/>
              <a:t>N</a:t>
            </a:r>
            <a:r>
              <a:rPr lang="ru-RU" sz="2000" baseline="-25000" dirty="0" err="1"/>
              <a:t>e</a:t>
            </a:r>
            <a:r>
              <a:rPr lang="ru-RU" sz="2000" baseline="30000" dirty="0"/>
              <a:t>-</a:t>
            </a:r>
            <a:r>
              <a:rPr lang="en-US" sz="2000" baseline="30000" dirty="0"/>
              <a:t>n</a:t>
            </a:r>
            <a:r>
              <a:rPr lang="ru-RU" sz="2000" dirty="0"/>
              <a:t>, распределением и доминирующим механизмом рассеяния электронов в тонких пленках;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Обнаружено, что рост пленок алюминия на слоях </a:t>
            </a:r>
            <a:r>
              <a:rPr lang="ru-RU" sz="2000" dirty="0" err="1"/>
              <a:t>SiON</a:t>
            </a:r>
            <a:r>
              <a:rPr lang="ru-RU" sz="2000" dirty="0"/>
              <a:t> происходит по механизму Странского-</a:t>
            </a:r>
            <a:r>
              <a:rPr lang="ru-RU" sz="2000" dirty="0" err="1"/>
              <a:t>Крастанова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Существует временной интервал, когда наблюдается образование пленок со столбчатой структурой зерен и кластеров </a:t>
            </a:r>
            <a:r>
              <a:rPr lang="ru-RU" sz="2000" dirty="0" err="1"/>
              <a:t>Al</a:t>
            </a:r>
            <a:r>
              <a:rPr lang="ru-RU" sz="2000" dirty="0"/>
              <a:t> и порами разного размера;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Установлено широкополосное поглощение до </a:t>
            </a:r>
            <a:r>
              <a:rPr lang="en-US" sz="2000" dirty="0"/>
              <a:t>~</a:t>
            </a:r>
            <a:r>
              <a:rPr lang="ru-RU" sz="2000" dirty="0"/>
              <a:t>82% в диапазоне 1 – 4.2 мкм в структурах на основе </a:t>
            </a:r>
            <a:r>
              <a:rPr lang="ru-RU" sz="2000" dirty="0" err="1"/>
              <a:t>мультислоев</a:t>
            </a:r>
            <a:r>
              <a:rPr lang="ru-RU" sz="2000" dirty="0"/>
              <a:t> пористый </a:t>
            </a:r>
            <a:r>
              <a:rPr lang="en-US" sz="2000" dirty="0"/>
              <a:t>Al/</a:t>
            </a:r>
            <a:r>
              <a:rPr lang="en-US" sz="2000" dirty="0" err="1"/>
              <a:t>SiON</a:t>
            </a:r>
            <a:r>
              <a:rPr lang="en-US" sz="2000" dirty="0"/>
              <a:t> </a:t>
            </a:r>
            <a:r>
              <a:rPr lang="ru-RU" sz="2000" dirty="0"/>
              <a:t>с красным смещением при увеличении числа слоев.</a:t>
            </a:r>
          </a:p>
        </p:txBody>
      </p:sp>
    </p:spTree>
    <p:extLst>
      <p:ext uri="{BB962C8B-B14F-4D97-AF65-F5344CB8AC3E}">
        <p14:creationId xmlns:p14="http://schemas.microsoft.com/office/powerpoint/2010/main" val="39485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25" y="2414587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5595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21DE31-3CCD-4F76-8B55-65EE7777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769869"/>
            <a:ext cx="2879657" cy="23714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D9089-C9AC-43FF-BE15-73CCC663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36" y="3214174"/>
            <a:ext cx="3621364" cy="28739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1E742-E7FD-4A42-90DE-15D9112F9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39" y="769869"/>
            <a:ext cx="3933825" cy="3133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5D8DD-6745-4055-B1E9-187EFB265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824" y="475064"/>
            <a:ext cx="1327288" cy="1016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39C66C-6799-477B-A8C3-91CCD574C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919" y="3690234"/>
            <a:ext cx="1327290" cy="10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978" y="75742"/>
            <a:ext cx="643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Кремниевые структуры – универсальная платформа для создания разного рода сенсоров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31662" y="759808"/>
            <a:ext cx="589125" cy="37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8303" y="1132291"/>
            <a:ext cx="32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биосенсоры </a:t>
            </a:r>
            <a:r>
              <a:rPr lang="ru-RU" i="1" dirty="0"/>
              <a:t>на основе </a:t>
            </a:r>
            <a:r>
              <a:rPr lang="ru-RU" i="1" dirty="0" err="1"/>
              <a:t>нанопроволочных</a:t>
            </a:r>
            <a:r>
              <a:rPr lang="ru-RU" i="1" dirty="0"/>
              <a:t> </a:t>
            </a:r>
            <a:r>
              <a:rPr lang="en-US" i="1" dirty="0"/>
              <a:t>FET </a:t>
            </a:r>
            <a:endParaRPr lang="ru-RU" i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278336" y="742958"/>
            <a:ext cx="579664" cy="390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06527" y="1094334"/>
            <a:ext cx="2747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/>
              <a:t>оптические и тепловые </a:t>
            </a:r>
          </a:p>
          <a:p>
            <a:pPr algn="ctr"/>
            <a:r>
              <a:rPr lang="ru-RU" b="1" i="1" dirty="0"/>
              <a:t>датчики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" y="3597999"/>
            <a:ext cx="3443443" cy="26030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03220" y="1901394"/>
            <a:ext cx="125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увеличение </a:t>
            </a:r>
            <a:endParaRPr lang="en-US" sz="1600" dirty="0"/>
          </a:p>
          <a:p>
            <a:pPr algn="ctr"/>
            <a:r>
              <a:rPr lang="en-US" sz="1600" dirty="0"/>
              <a:t>S/V</a:t>
            </a:r>
            <a:endParaRPr lang="ru-RU" sz="16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B49A96-BD9B-47AA-936D-3589884C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89" y="2442409"/>
            <a:ext cx="3690649" cy="24441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246EA8-8BE8-419D-81B6-50A4CC98CD42}"/>
              </a:ext>
            </a:extLst>
          </p:cNvPr>
          <p:cNvSpPr txBox="1"/>
          <p:nvPr/>
        </p:nvSpPr>
        <p:spPr>
          <a:xfrm>
            <a:off x="6299701" y="3495219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c-Si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77F28A-59BD-4EF6-8E33-2A61CE1A3AFC}"/>
              </a:ext>
            </a:extLst>
          </p:cNvPr>
          <p:cNvSpPr txBox="1"/>
          <p:nvPr/>
        </p:nvSpPr>
        <p:spPr>
          <a:xfrm>
            <a:off x="6910414" y="328545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2ACE"/>
                </a:solidFill>
              </a:rPr>
              <a:t>black Si</a:t>
            </a:r>
            <a:endParaRPr lang="ru-RU" sz="1400" b="1" dirty="0">
              <a:solidFill>
                <a:srgbClr val="042ACE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DC23291-AABA-40EC-B1F4-0E831FB75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10" y="3526774"/>
            <a:ext cx="614606" cy="5587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E973A6-4B50-427A-836C-A89B68229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762" y="2756344"/>
            <a:ext cx="566682" cy="5723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7566FE-DA40-4E45-AFC5-521CCA116823}"/>
              </a:ext>
            </a:extLst>
          </p:cNvPr>
          <p:cNvSpPr txBox="1"/>
          <p:nvPr/>
        </p:nvSpPr>
        <p:spPr>
          <a:xfrm>
            <a:off x="6980461" y="2680575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black Si + Ag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91241" y="3168521"/>
            <a:ext cx="1915521" cy="923330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!!!</a:t>
            </a:r>
            <a:r>
              <a:rPr lang="ru-RU" dirty="0"/>
              <a:t> контроль и </a:t>
            </a:r>
            <a:r>
              <a:rPr lang="ru-RU" dirty="0" err="1"/>
              <a:t>характеризация</a:t>
            </a:r>
            <a:r>
              <a:rPr lang="ru-RU" dirty="0"/>
              <a:t> </a:t>
            </a:r>
            <a:r>
              <a:rPr lang="ru-RU" dirty="0" err="1"/>
              <a:t>гетеросистем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24163" y="5124748"/>
            <a:ext cx="3118218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!!!</a:t>
            </a:r>
            <a:r>
              <a:rPr lang="ru-RU" dirty="0"/>
              <a:t> эффективные поглотители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8914" y="1913354"/>
            <a:ext cx="3877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? Отражение в видимом и ИК диапазонах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08A98BF-C9FC-459F-AE25-DBAF932631EF}"/>
              </a:ext>
            </a:extLst>
          </p:cNvPr>
          <p:cNvSpPr/>
          <p:nvPr/>
        </p:nvSpPr>
        <p:spPr>
          <a:xfrm>
            <a:off x="1837543" y="2477484"/>
            <a:ext cx="1094412" cy="205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108F4B-3642-4C88-8119-967F19AAA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2" y="2083343"/>
            <a:ext cx="1675849" cy="883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38B1C0-0A9B-4EEF-8EA9-B33795C32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788" y="2082631"/>
            <a:ext cx="1815908" cy="9079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F3BA7F-E81A-4E3B-BEFF-3CB8D90109E7}"/>
              </a:ext>
            </a:extLst>
          </p:cNvPr>
          <p:cNvSpPr txBox="1"/>
          <p:nvPr/>
        </p:nvSpPr>
        <p:spPr>
          <a:xfrm>
            <a:off x="21859" y="6402598"/>
            <a:ext cx="4010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Naumova</a:t>
            </a:r>
            <a:r>
              <a:rPr lang="en-US" sz="1600" dirty="0"/>
              <a:t> O.V. et al. Biosensors, 2022,12,992]</a:t>
            </a:r>
            <a:endParaRPr lang="ru-RU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38112C9-4A45-40A4-84D9-BF12E4877D91}"/>
              </a:ext>
            </a:extLst>
          </p:cNvPr>
          <p:cNvSpPr/>
          <p:nvPr/>
        </p:nvSpPr>
        <p:spPr>
          <a:xfrm>
            <a:off x="4572000" y="6402598"/>
            <a:ext cx="4674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[Zhang et al. Nanoscale Research Letters 2014, 9, 519]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1B76C-17FA-4CA5-B226-DA0F99DCFF5D}"/>
              </a:ext>
            </a:extLst>
          </p:cNvPr>
          <p:cNvSpPr txBox="1"/>
          <p:nvPr/>
        </p:nvSpPr>
        <p:spPr>
          <a:xfrm>
            <a:off x="8458200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56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804824"/>
            <a:ext cx="4949316" cy="3923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809" y="2218968"/>
            <a:ext cx="3507773" cy="2413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E4A30-7BA9-4DE6-913B-CD1E6E5AA070}"/>
              </a:ext>
            </a:extLst>
          </p:cNvPr>
          <p:cNvSpPr txBox="1"/>
          <p:nvPr/>
        </p:nvSpPr>
        <p:spPr>
          <a:xfrm>
            <a:off x="1249679" y="5078710"/>
            <a:ext cx="7064142" cy="461665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ru-RU" sz="2400" b="1" baseline="-25000" dirty="0"/>
              <a:t> </a:t>
            </a:r>
            <a:r>
              <a:rPr lang="ru-RU" sz="2400" b="1" dirty="0"/>
              <a:t>=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N(x)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→ механизм рассеяния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eff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5AE54-F879-4609-83B7-497C787E642D}"/>
              </a:ext>
            </a:extLst>
          </p:cNvPr>
          <p:cNvSpPr txBox="1"/>
          <p:nvPr/>
        </p:nvSpPr>
        <p:spPr>
          <a:xfrm>
            <a:off x="5068685" y="751273"/>
            <a:ext cx="4000501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Подвижность носителей заряда µ</a:t>
            </a:r>
            <a:r>
              <a:rPr lang="en-US" sz="1600" baseline="-25000" dirty="0"/>
              <a:t>eff</a:t>
            </a:r>
            <a:r>
              <a:rPr lang="en-US" sz="1600" dirty="0"/>
              <a:t> – </a:t>
            </a:r>
            <a:r>
              <a:rPr lang="ru-RU" sz="1600" dirty="0"/>
              <a:t>параметр для неразрушающего контроля </a:t>
            </a:r>
            <a:r>
              <a:rPr lang="ru-RU" sz="1600" dirty="0" err="1"/>
              <a:t>гетеросистем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B62BF-0DFE-4DD8-A0A0-159655D48776}"/>
              </a:ext>
            </a:extLst>
          </p:cNvPr>
          <p:cNvSpPr txBox="1"/>
          <p:nvPr/>
        </p:nvSpPr>
        <p:spPr>
          <a:xfrm>
            <a:off x="577515" y="168442"/>
            <a:ext cx="750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/>
              <a:t>Характеризация</a:t>
            </a:r>
            <a:r>
              <a:rPr lang="ru-RU" sz="2000" i="1" dirty="0"/>
              <a:t> границы раздела полупроводник/диэлектрик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D7938-83E0-46FA-972B-AE5681BC56BF}"/>
              </a:ext>
            </a:extLst>
          </p:cNvPr>
          <p:cNvSpPr txBox="1"/>
          <p:nvPr/>
        </p:nvSpPr>
        <p:spPr>
          <a:xfrm>
            <a:off x="8458200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3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52" y="1995858"/>
            <a:ext cx="3225752" cy="2541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0CD03C-250D-40AC-8EB9-D859374D5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53" y="1410588"/>
            <a:ext cx="4144645" cy="37355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4E9EFE-28B6-409E-8A3E-A7CB31DD3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21" y="1181988"/>
            <a:ext cx="1345063" cy="1198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61478-DD59-4CF7-902D-E973E78D0E75}"/>
              </a:ext>
            </a:extLst>
          </p:cNvPr>
          <p:cNvSpPr txBox="1"/>
          <p:nvPr/>
        </p:nvSpPr>
        <p:spPr>
          <a:xfrm>
            <a:off x="540805" y="360947"/>
            <a:ext cx="460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Полностью-обедняемые пленки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034BE-E618-4234-BDBB-6F716E309E39}"/>
              </a:ext>
            </a:extLst>
          </p:cNvPr>
          <p:cNvSpPr txBox="1"/>
          <p:nvPr/>
        </p:nvSpPr>
        <p:spPr>
          <a:xfrm>
            <a:off x="5149952" y="4709409"/>
            <a:ext cx="3334353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ru-RU" sz="2800" b="1" baseline="-25000" dirty="0"/>
              <a:t> </a:t>
            </a:r>
            <a:r>
              <a:rPr lang="ru-RU" sz="2800" b="1" dirty="0"/>
              <a:t>=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N(x)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064810-4776-4121-A8E8-1036BE1AFC08}"/>
              </a:ext>
            </a:extLst>
          </p:cNvPr>
          <p:cNvCxnSpPr/>
          <p:nvPr/>
        </p:nvCxnSpPr>
        <p:spPr>
          <a:xfrm flipH="1">
            <a:off x="7278233" y="4864419"/>
            <a:ext cx="180474" cy="2356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DEC74-A611-4C27-8189-6FF86FAFB4E4}"/>
              </a:ext>
            </a:extLst>
          </p:cNvPr>
          <p:cNvSpPr txBox="1"/>
          <p:nvPr/>
        </p:nvSpPr>
        <p:spPr>
          <a:xfrm>
            <a:off x="540805" y="5325427"/>
            <a:ext cx="4747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itchFamily="34" charset="0"/>
              </a:rPr>
              <a:t>[</a:t>
            </a:r>
            <a:r>
              <a:rPr lang="en-US" sz="1600" dirty="0" err="1">
                <a:cs typeface="Arial" pitchFamily="34" charset="0"/>
              </a:rPr>
              <a:t>N.Rodriguez</a:t>
            </a:r>
            <a:r>
              <a:rPr lang="en-US" sz="1600" dirty="0">
                <a:cs typeface="Arial" pitchFamily="34" charset="0"/>
              </a:rPr>
              <a:t> et.al. ESSDERC, 2010, </a:t>
            </a:r>
            <a:r>
              <a:rPr lang="ru-RU" sz="1600" dirty="0">
                <a:cs typeface="Arial" pitchFamily="34" charset="0"/>
              </a:rPr>
              <a:t>11626316</a:t>
            </a:r>
            <a:r>
              <a:rPr lang="en-US" sz="1600" dirty="0">
                <a:cs typeface="Arial" pitchFamily="34" charset="0"/>
              </a:rPr>
              <a:t>]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2EAEC-AA6A-495E-9587-C3E951F9A030}"/>
              </a:ext>
            </a:extLst>
          </p:cNvPr>
          <p:cNvSpPr txBox="1"/>
          <p:nvPr/>
        </p:nvSpPr>
        <p:spPr>
          <a:xfrm>
            <a:off x="8458200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F21D9E-8682-4221-91E6-789B48C32415}"/>
              </a:ext>
            </a:extLst>
          </p:cNvPr>
          <p:cNvSpPr txBox="1"/>
          <p:nvPr/>
        </p:nvSpPr>
        <p:spPr>
          <a:xfrm>
            <a:off x="5288266" y="822612"/>
            <a:ext cx="333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Взаимосвязь потенциалов на противоположных границах раздела </a:t>
            </a:r>
            <a:r>
              <a:rPr lang="en-US" dirty="0">
                <a:latin typeface="Symbol" panose="05050102010706020507" pitchFamily="18" charset="2"/>
              </a:rPr>
              <a:t>j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j</a:t>
            </a:r>
            <a:r>
              <a:rPr lang="en-US" baseline="-25000" dirty="0"/>
              <a:t>2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124848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9567" y="316000"/>
            <a:ext cx="195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Результаты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532" y="1638237"/>
            <a:ext cx="161654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~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-n</a:t>
            </a:r>
            <a:endParaRPr lang="ru-RU" sz="20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394" y="6396962"/>
            <a:ext cx="668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Zaytseva</a:t>
            </a:r>
            <a:r>
              <a:rPr lang="en-US" dirty="0"/>
              <a:t> E.G. et al. </a:t>
            </a:r>
            <a:r>
              <a:rPr lang="en-US" dirty="0" err="1"/>
              <a:t>Physica</a:t>
            </a:r>
            <a:r>
              <a:rPr lang="en-US" dirty="0"/>
              <a:t> B: Condensed Matter 699 (2025) 416862]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0CDE6A-0D52-4CBF-9ED2-32D6DCDE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" y="2134285"/>
            <a:ext cx="4361030" cy="31996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00E5B6-953F-4E2E-B2EE-799ED07890FE}"/>
              </a:ext>
            </a:extLst>
          </p:cNvPr>
          <p:cNvSpPr txBox="1"/>
          <p:nvPr/>
        </p:nvSpPr>
        <p:spPr>
          <a:xfrm>
            <a:off x="773512" y="375838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accum</a:t>
            </a:r>
            <a:r>
              <a:rPr lang="en-US" dirty="0"/>
              <a:t>.</a:t>
            </a:r>
            <a:endParaRPr lang="ru-RU" dirty="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946B3AD-FA9E-43EA-A474-8BB484DC6B98}"/>
              </a:ext>
            </a:extLst>
          </p:cNvPr>
          <p:cNvCxnSpPr>
            <a:cxnSpLocks/>
          </p:cNvCxnSpPr>
          <p:nvPr/>
        </p:nvCxnSpPr>
        <p:spPr>
          <a:xfrm flipV="1">
            <a:off x="854676" y="2634839"/>
            <a:ext cx="0" cy="120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AF375E-BDE6-42E1-AAE4-0386368FB85A}"/>
              </a:ext>
            </a:extLst>
          </p:cNvPr>
          <p:cNvSpPr txBox="1"/>
          <p:nvPr/>
        </p:nvSpPr>
        <p:spPr>
          <a:xfrm>
            <a:off x="790424" y="2297648"/>
            <a:ext cx="49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inv.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DC3A27-D4CF-482F-9F7B-6C44BB04A7D4}"/>
              </a:ext>
            </a:extLst>
          </p:cNvPr>
          <p:cNvSpPr txBox="1"/>
          <p:nvPr/>
        </p:nvSpPr>
        <p:spPr>
          <a:xfrm>
            <a:off x="8458200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49B3B0-5AF5-421B-9AA0-C40E986A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73" y="1917576"/>
            <a:ext cx="4671102" cy="41254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FA53DE-3425-4890-ABEA-57E751728C8F}"/>
              </a:ext>
            </a:extLst>
          </p:cNvPr>
          <p:cNvSpPr txBox="1"/>
          <p:nvPr/>
        </p:nvSpPr>
        <p:spPr>
          <a:xfrm>
            <a:off x="3168278" y="5207161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(1-5)∙10</a:t>
            </a:r>
            <a:r>
              <a:rPr lang="en-US" baseline="30000" dirty="0">
                <a:solidFill>
                  <a:srgbClr val="C00000"/>
                </a:solidFill>
              </a:rPr>
              <a:t>12</a:t>
            </a:r>
            <a:r>
              <a:rPr lang="en-US" dirty="0">
                <a:solidFill>
                  <a:srgbClr val="C00000"/>
                </a:solidFill>
              </a:rPr>
              <a:t> cm</a:t>
            </a:r>
            <a:r>
              <a:rPr lang="en-US" baseline="30000" dirty="0">
                <a:solidFill>
                  <a:srgbClr val="C00000"/>
                </a:solidFill>
              </a:rPr>
              <a:t>-2</a:t>
            </a:r>
            <a:endParaRPr lang="ru-RU" baseline="30000" dirty="0">
              <a:solidFill>
                <a:srgbClr val="C0000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9B1775-4928-4FD6-AC5C-A08583CCA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88" y="4312445"/>
            <a:ext cx="1497611" cy="11467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4F3E8D-EC26-4CFF-B244-80DA8FC7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87" y="3180790"/>
            <a:ext cx="1497611" cy="1146747"/>
          </a:xfrm>
          <a:prstGeom prst="rect">
            <a:avLst/>
          </a:prstGeom>
        </p:spPr>
      </p:pic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3887BC6E-FA4F-4918-8F3C-602C2C074E6F}"/>
              </a:ext>
            </a:extLst>
          </p:cNvPr>
          <p:cNvSpPr/>
          <p:nvPr/>
        </p:nvSpPr>
        <p:spPr>
          <a:xfrm>
            <a:off x="3937880" y="2719988"/>
            <a:ext cx="900532" cy="569387"/>
          </a:xfrm>
          <a:prstGeom prst="bentArrow">
            <a:avLst>
              <a:gd name="adj1" fmla="val 11035"/>
              <a:gd name="adj2" fmla="val 16854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5">
            <a:extLst>
              <a:ext uri="{FF2B5EF4-FFF2-40B4-BE49-F238E27FC236}">
                <a16:creationId xmlns:a16="http://schemas.microsoft.com/office/drawing/2014/main" id="{03D51F8E-64B5-40D9-AC20-95928ACDC1F9}"/>
              </a:ext>
            </a:extLst>
          </p:cNvPr>
          <p:cNvSpPr/>
          <p:nvPr/>
        </p:nvSpPr>
        <p:spPr>
          <a:xfrm flipV="1">
            <a:off x="2910471" y="4485313"/>
            <a:ext cx="1661529" cy="651189"/>
          </a:xfrm>
          <a:prstGeom prst="bentArrow">
            <a:avLst>
              <a:gd name="adj1" fmla="val 9796"/>
              <a:gd name="adj2" fmla="val 10216"/>
              <a:gd name="adj3" fmla="val 25000"/>
              <a:gd name="adj4" fmla="val 92208"/>
            </a:avLst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312A2B-1A0A-45AE-9972-80EC498F9C54}"/>
              </a:ext>
            </a:extLst>
          </p:cNvPr>
          <p:cNvSpPr txBox="1"/>
          <p:nvPr/>
        </p:nvSpPr>
        <p:spPr>
          <a:xfrm>
            <a:off x="3648669" y="236451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&gt;5∙10</a:t>
            </a:r>
            <a:r>
              <a:rPr lang="en-US" baseline="30000" dirty="0">
                <a:solidFill>
                  <a:srgbClr val="0033CC"/>
                </a:solidFill>
              </a:rPr>
              <a:t>12</a:t>
            </a:r>
            <a:r>
              <a:rPr lang="en-US" dirty="0">
                <a:solidFill>
                  <a:srgbClr val="0033CC"/>
                </a:solidFill>
              </a:rPr>
              <a:t> cm</a:t>
            </a:r>
            <a:r>
              <a:rPr lang="en-US" baseline="30000" dirty="0">
                <a:solidFill>
                  <a:srgbClr val="0033CC"/>
                </a:solidFill>
              </a:rPr>
              <a:t>-2</a:t>
            </a:r>
            <a:endParaRPr lang="ru-RU" baseline="30000" dirty="0">
              <a:solidFill>
                <a:srgbClr val="0033CC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57DBE0-1FAB-499F-942E-893C7E25B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092" y="-210"/>
            <a:ext cx="1737600" cy="1308217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7681DAC-B0F7-485F-9E32-BA81213E976F}"/>
              </a:ext>
            </a:extLst>
          </p:cNvPr>
          <p:cNvSpPr/>
          <p:nvPr/>
        </p:nvSpPr>
        <p:spPr>
          <a:xfrm>
            <a:off x="6537281" y="434956"/>
            <a:ext cx="459865" cy="22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15830EF-4F42-4214-A378-1E134FA67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512" y="98084"/>
            <a:ext cx="1935425" cy="12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2485" y="173943"/>
            <a:ext cx="195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394" y="6396962"/>
            <a:ext cx="668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Zaytseva</a:t>
            </a:r>
            <a:r>
              <a:rPr lang="en-US" dirty="0"/>
              <a:t> E.G. et al. </a:t>
            </a:r>
            <a:r>
              <a:rPr lang="en-US" dirty="0" err="1"/>
              <a:t>Physica</a:t>
            </a:r>
            <a:r>
              <a:rPr lang="en-US" dirty="0"/>
              <a:t> B: Condensed Matter 699 (2025) 416862]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375" y="944619"/>
            <a:ext cx="3620773" cy="2798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FA53DE-3425-4890-ABEA-57E751728C8F}"/>
              </a:ext>
            </a:extLst>
          </p:cNvPr>
          <p:cNvSpPr txBox="1"/>
          <p:nvPr/>
        </p:nvSpPr>
        <p:spPr>
          <a:xfrm>
            <a:off x="6848712" y="683472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(1-5)∙10</a:t>
            </a:r>
            <a:r>
              <a:rPr lang="en-US" baseline="30000" dirty="0">
                <a:solidFill>
                  <a:srgbClr val="C00000"/>
                </a:solidFill>
              </a:rPr>
              <a:t>12</a:t>
            </a:r>
            <a:r>
              <a:rPr lang="en-US" dirty="0">
                <a:solidFill>
                  <a:srgbClr val="C00000"/>
                </a:solidFill>
              </a:rPr>
              <a:t> cm</a:t>
            </a:r>
            <a:r>
              <a:rPr lang="en-US" baseline="30000" dirty="0">
                <a:solidFill>
                  <a:srgbClr val="C00000"/>
                </a:solidFill>
              </a:rPr>
              <a:t>-2</a:t>
            </a:r>
            <a:endParaRPr lang="ru-RU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4FD54-D5B4-4DE9-BB91-6E80DFA18FD3}"/>
              </a:ext>
            </a:extLst>
          </p:cNvPr>
          <p:cNvSpPr txBox="1"/>
          <p:nvPr/>
        </p:nvSpPr>
        <p:spPr>
          <a:xfrm>
            <a:off x="3098913" y="3657892"/>
            <a:ext cx="275738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~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30000" dirty="0" err="1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∙T</a:t>
            </a:r>
            <a:r>
              <a:rPr lang="en-US" sz="2400" b="1" baseline="30000" dirty="0" err="1">
                <a:latin typeface="Times New Roman" pitchFamily="18" charset="0"/>
                <a:cs typeface="Times New Roman" pitchFamily="18" charset="0"/>
              </a:rPr>
              <a:t>-k</a:t>
            </a:r>
            <a:endParaRPr lang="ru-RU" sz="2400" b="1" baseline="30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C11CB1-89F6-4468-97A2-D27DDBD07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94" y="868138"/>
            <a:ext cx="3522585" cy="2789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D4B64D-62BF-4257-B1EE-DB2DE040F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04" y="4255256"/>
            <a:ext cx="8118306" cy="20709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33230A-B8C5-4D22-8F38-EAF1B2645470}"/>
              </a:ext>
            </a:extLst>
          </p:cNvPr>
          <p:cNvSpPr txBox="1"/>
          <p:nvPr/>
        </p:nvSpPr>
        <p:spPr>
          <a:xfrm>
            <a:off x="8674776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2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661" y="267536"/>
            <a:ext cx="7858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Эффективные поглотители -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структуры, способные малым количеством материала обеспечить низкое пропускание и отражение электромагнитных волн в широком диапазоне длин и углов падения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2A6770-7AB5-4C9A-8642-BE60312A1CCD}"/>
              </a:ext>
            </a:extLst>
          </p:cNvPr>
          <p:cNvSpPr/>
          <p:nvPr/>
        </p:nvSpPr>
        <p:spPr>
          <a:xfrm>
            <a:off x="238939" y="2305984"/>
            <a:ext cx="2912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Преимущества пористого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Al</a:t>
            </a:r>
            <a:endParaRPr lang="ru-RU" sz="16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D09C46-628A-4BD6-9ACA-A2C6608951BD}"/>
              </a:ext>
            </a:extLst>
          </p:cNvPr>
          <p:cNvSpPr/>
          <p:nvPr/>
        </p:nvSpPr>
        <p:spPr>
          <a:xfrm>
            <a:off x="165610" y="3186075"/>
            <a:ext cx="2912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dvOT999035f4"/>
              </a:rPr>
              <a:t>анти-отражающие слои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доступность материала,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AdvOT999035f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низкая стоимость,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стабильность оптических свойств,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КМОП-совместимость</a:t>
            </a:r>
            <a:endParaRPr lang="ru-RU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0FDA3A-0E2C-41C3-A296-48CD85E69AFB}"/>
              </a:ext>
            </a:extLst>
          </p:cNvPr>
          <p:cNvSpPr/>
          <p:nvPr/>
        </p:nvSpPr>
        <p:spPr>
          <a:xfrm>
            <a:off x="4184418" y="1537076"/>
            <a:ext cx="491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Проблема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рост ультра-гладких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пленки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Al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на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SiO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9FD93-D728-4283-A442-E21F33E4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07" y="2183407"/>
            <a:ext cx="2765693" cy="19800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66C1AF-DB0F-4157-A09B-AE97D832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051" y="2183407"/>
            <a:ext cx="2452101" cy="20789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9DC627-8DFE-40E3-8BFA-D163C092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410" y="4417360"/>
            <a:ext cx="2729916" cy="18955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40280A-1C88-4BDE-B50C-367E59AD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60" y="4392356"/>
            <a:ext cx="2495081" cy="2066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669293-F4A2-4C78-BC3C-7D63A0CC5AD1}"/>
              </a:ext>
            </a:extLst>
          </p:cNvPr>
          <p:cNvSpPr txBox="1"/>
          <p:nvPr/>
        </p:nvSpPr>
        <p:spPr>
          <a:xfrm>
            <a:off x="8819641" y="5943600"/>
            <a:ext cx="2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74633-9862-4628-B1EB-D55949E02448}"/>
              </a:ext>
            </a:extLst>
          </p:cNvPr>
          <p:cNvSpPr txBox="1"/>
          <p:nvPr/>
        </p:nvSpPr>
        <p:spPr>
          <a:xfrm>
            <a:off x="151992" y="6488668"/>
            <a:ext cx="742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Naumova</a:t>
            </a:r>
            <a:r>
              <a:rPr lang="en-US" dirty="0"/>
              <a:t> O.V., </a:t>
            </a:r>
            <a:r>
              <a:rPr lang="en-US" dirty="0" err="1"/>
              <a:t>Zaytseva</a:t>
            </a:r>
            <a:r>
              <a:rPr lang="en-US" dirty="0"/>
              <a:t> E.G. et al. Surfaces and interfaces 72 (2025) 106937]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559EA-97B4-4F0F-A29F-F716A9EB8D6D}"/>
              </a:ext>
            </a:extLst>
          </p:cNvPr>
          <p:cNvSpPr txBox="1"/>
          <p:nvPr/>
        </p:nvSpPr>
        <p:spPr>
          <a:xfrm>
            <a:off x="229870" y="1630179"/>
            <a:ext cx="420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Au, Ag, Pt, 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Al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68135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1230B0-EA55-44BD-924C-0376F5BFBE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3" y="212036"/>
            <a:ext cx="4950094" cy="40296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A7965-CDF7-4030-841B-DB62AA0E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6" y="4319264"/>
            <a:ext cx="5465058" cy="19318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CFC08A-A56D-4C2C-BA18-2EAB9D0B1A98}"/>
              </a:ext>
            </a:extLst>
          </p:cNvPr>
          <p:cNvSpPr/>
          <p:nvPr/>
        </p:nvSpPr>
        <p:spPr>
          <a:xfrm>
            <a:off x="6203824" y="4241699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послойный</a:t>
            </a:r>
          </a:p>
          <a:p>
            <a:r>
              <a:rPr lang="ru-RU" sz="1600" dirty="0"/>
              <a:t>Франка–</a:t>
            </a:r>
            <a:r>
              <a:rPr lang="ru-RU" sz="1600" dirty="0" err="1"/>
              <a:t>ван</a:t>
            </a:r>
            <a:r>
              <a:rPr lang="ru-RU" sz="1600" dirty="0"/>
              <a:t> дер Мерве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4069C0-3F38-43EA-8E1E-C0C309C99E53}"/>
              </a:ext>
            </a:extLst>
          </p:cNvPr>
          <p:cNvSpPr/>
          <p:nvPr/>
        </p:nvSpPr>
        <p:spPr>
          <a:xfrm>
            <a:off x="6203824" y="5912533"/>
            <a:ext cx="2796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Странского-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Крастанова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AA9E34-0A75-4053-AC1F-8CF523E274F0}"/>
              </a:ext>
            </a:extLst>
          </p:cNvPr>
          <p:cNvSpPr/>
          <p:nvPr/>
        </p:nvSpPr>
        <p:spPr>
          <a:xfrm>
            <a:off x="6179149" y="4992787"/>
            <a:ext cx="2796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островковый</a:t>
            </a:r>
          </a:p>
          <a:p>
            <a:r>
              <a:rPr lang="ru-RU" sz="1600" dirty="0" err="1"/>
              <a:t>Вольмера</a:t>
            </a:r>
            <a:r>
              <a:rPr lang="ru-RU" sz="1600" dirty="0"/>
              <a:t> — Вебера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635BB-F734-4F02-83AE-EECFF0239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4034"/>
            <a:ext cx="2809123" cy="1781179"/>
          </a:xfrm>
          <a:prstGeom prst="rect">
            <a:avLst/>
          </a:prstGeom>
        </p:spPr>
      </p:pic>
      <p:sp>
        <p:nvSpPr>
          <p:cNvPr id="8" name="Стрелка: изогнутая 7">
            <a:extLst>
              <a:ext uri="{FF2B5EF4-FFF2-40B4-BE49-F238E27FC236}">
                <a16:creationId xmlns:a16="http://schemas.microsoft.com/office/drawing/2014/main" id="{79112F16-9946-4D52-899D-46F7901FDC23}"/>
              </a:ext>
            </a:extLst>
          </p:cNvPr>
          <p:cNvSpPr/>
          <p:nvPr/>
        </p:nvSpPr>
        <p:spPr>
          <a:xfrm>
            <a:off x="2791326" y="818147"/>
            <a:ext cx="1660358" cy="770021"/>
          </a:xfrm>
          <a:prstGeom prst="bentArrow">
            <a:avLst>
              <a:gd name="adj1" fmla="val 6250"/>
              <a:gd name="adj2" fmla="val 11719"/>
              <a:gd name="adj3" fmla="val 25000"/>
              <a:gd name="adj4" fmla="val 43750"/>
            </a:avLst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5352DD-7553-49E1-98C7-4C4125FE6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73" y="1978300"/>
            <a:ext cx="300990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0CC32E-EB6F-4BF8-81C3-1F6FA7F450EC}"/>
              </a:ext>
            </a:extLst>
          </p:cNvPr>
          <p:cNvSpPr txBox="1"/>
          <p:nvPr/>
        </p:nvSpPr>
        <p:spPr>
          <a:xfrm>
            <a:off x="8614612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707E9-9919-43C9-90FD-925831DEC695}"/>
              </a:ext>
            </a:extLst>
          </p:cNvPr>
          <p:cNvSpPr txBox="1"/>
          <p:nvPr/>
        </p:nvSpPr>
        <p:spPr>
          <a:xfrm>
            <a:off x="151992" y="6488668"/>
            <a:ext cx="742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Naumova</a:t>
            </a:r>
            <a:r>
              <a:rPr lang="en-US" dirty="0"/>
              <a:t> O.V., </a:t>
            </a:r>
            <a:r>
              <a:rPr lang="en-US" dirty="0" err="1"/>
              <a:t>Zaytseva</a:t>
            </a:r>
            <a:r>
              <a:rPr lang="en-US" dirty="0"/>
              <a:t> E.G. et al. Surfaces and interfaces 72 (2025) 106937]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1698C-F26D-49CD-9B94-B78F117C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68" y="1355971"/>
            <a:ext cx="3780423" cy="3050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91CF9-9E05-46E2-BD4D-3FB3398FAFA7}"/>
              </a:ext>
            </a:extLst>
          </p:cNvPr>
          <p:cNvSpPr txBox="1"/>
          <p:nvPr/>
        </p:nvSpPr>
        <p:spPr>
          <a:xfrm>
            <a:off x="938463" y="192505"/>
            <a:ext cx="398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Моделирование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168BC2-B768-4992-BB23-1D63ED54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" y="743375"/>
            <a:ext cx="5125643" cy="4582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BF60B-6A31-4D5B-839B-65C4EE1A4751}"/>
              </a:ext>
            </a:extLst>
          </p:cNvPr>
          <p:cNvSpPr txBox="1"/>
          <p:nvPr/>
        </p:nvSpPr>
        <p:spPr>
          <a:xfrm>
            <a:off x="5556411" y="743375"/>
            <a:ext cx="3469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042ACE"/>
                </a:solidFill>
                <a:cs typeface="Arial" panose="020B0604020202020204" pitchFamily="34" charset="0"/>
              </a:rPr>
              <a:t>λ</a:t>
            </a:r>
            <a:r>
              <a:rPr lang="en-US" sz="2600" b="1" dirty="0">
                <a:solidFill>
                  <a:srgbClr val="042ACE"/>
                </a:solidFill>
                <a:cs typeface="Arial" panose="020B0604020202020204" pitchFamily="34" charset="0"/>
              </a:rPr>
              <a:t>max</a:t>
            </a:r>
            <a:r>
              <a:rPr lang="el-GR" sz="2600" b="1" dirty="0">
                <a:solidFill>
                  <a:srgbClr val="042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600" b="1" dirty="0">
                <a:solidFill>
                  <a:srgbClr val="042ACE"/>
                </a:solidFill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42ACE"/>
                </a:solidFill>
                <a:cs typeface="Arial" panose="020B0604020202020204" pitchFamily="34" charset="0"/>
              </a:rPr>
              <a:t>при </a:t>
            </a:r>
            <a:r>
              <a:rPr lang="en-US" sz="2600" b="1" dirty="0">
                <a:solidFill>
                  <a:srgbClr val="042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600" b="1" dirty="0">
                <a:solidFill>
                  <a:srgbClr val="042ACE"/>
                </a:solidFill>
                <a:cs typeface="Arial" panose="020B0604020202020204" pitchFamily="34" charset="0"/>
              </a:rPr>
              <a:t>h ,</a:t>
            </a:r>
            <a:r>
              <a:rPr lang="ru-RU" sz="2600" b="1" dirty="0">
                <a:solidFill>
                  <a:srgbClr val="042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sz="2600" b="1" dirty="0">
                <a:solidFill>
                  <a:srgbClr val="042ACE"/>
                </a:solidFill>
                <a:cs typeface="Arial" panose="020B0604020202020204" pitchFamily="34" charset="0"/>
              </a:rPr>
              <a:t>d</a:t>
            </a:r>
            <a:r>
              <a:rPr lang="ru-RU" sz="2600" b="1" dirty="0">
                <a:solidFill>
                  <a:srgbClr val="042ACE"/>
                </a:solidFill>
                <a:cs typeface="Arial" panose="020B0604020202020204" pitchFamily="34" charset="0"/>
              </a:rPr>
              <a:t> и</a:t>
            </a:r>
            <a:r>
              <a:rPr lang="en-US" sz="2600" b="1" dirty="0">
                <a:solidFill>
                  <a:srgbClr val="042ACE"/>
                </a:solidFill>
                <a:cs typeface="Arial" panose="020B0604020202020204" pitchFamily="34" charset="0"/>
              </a:rPr>
              <a:t> D </a:t>
            </a:r>
            <a:endParaRPr lang="ru-RU" sz="2600" b="1" dirty="0">
              <a:solidFill>
                <a:srgbClr val="042AC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6D5DC9-8FDA-4FF0-817C-9B039C06B439}"/>
              </a:ext>
            </a:extLst>
          </p:cNvPr>
          <p:cNvSpPr/>
          <p:nvPr/>
        </p:nvSpPr>
        <p:spPr>
          <a:xfrm>
            <a:off x="5245768" y="4526126"/>
            <a:ext cx="3780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появление локализованных полос поглощения при наличии пор;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пик поглощения определяется толщиной плёнок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зазором между кластерами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их размером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E287C-405C-4657-ADB7-66F646F1568D}"/>
              </a:ext>
            </a:extLst>
          </p:cNvPr>
          <p:cNvSpPr txBox="1"/>
          <p:nvPr/>
        </p:nvSpPr>
        <p:spPr>
          <a:xfrm>
            <a:off x="276726" y="6368353"/>
            <a:ext cx="554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ru-RU" dirty="0"/>
              <a:t>О.В. Наумова и др. Автометрия (2024), т.60, №4, с.20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4648F-4732-44EE-9425-67AE0D1AFD85}"/>
              </a:ext>
            </a:extLst>
          </p:cNvPr>
          <p:cNvSpPr txBox="1"/>
          <p:nvPr/>
        </p:nvSpPr>
        <p:spPr>
          <a:xfrm>
            <a:off x="8458200" y="5979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851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3937</TotalTime>
  <Words>522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AdvOT999035f4</vt:lpstr>
      <vt:lpstr>Arial</vt:lpstr>
      <vt:lpstr>Calibri</vt:lpstr>
      <vt:lpstr>Calibri Light</vt:lpstr>
      <vt:lpstr>Comic Sans MS</vt:lpstr>
      <vt:lpstr>Symbol</vt:lpstr>
      <vt:lpstr>Times New Roman</vt:lpstr>
      <vt:lpstr>Ретро</vt:lpstr>
      <vt:lpstr>Увеличение чувствительности устройств кремниевой сенсорики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чувствительности устройств кремниевой сенсорики</dc:title>
  <dc:creator>Эльза</dc:creator>
  <cp:lastModifiedBy>Энгель Станислав Михайлович</cp:lastModifiedBy>
  <cp:revision>89</cp:revision>
  <dcterms:created xsi:type="dcterms:W3CDTF">2025-09-10T08:11:33Z</dcterms:created>
  <dcterms:modified xsi:type="dcterms:W3CDTF">2025-09-17T03:57:50Z</dcterms:modified>
</cp:coreProperties>
</file>