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mpg" ContentType="vide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2" r:id="rId1"/>
  </p:sldMasterIdLst>
  <p:notesMasterIdLst>
    <p:notesMasterId r:id="rId66"/>
  </p:notesMasterIdLst>
  <p:handoutMasterIdLst>
    <p:handoutMasterId r:id="rId67"/>
  </p:handoutMasterIdLst>
  <p:sldIdLst>
    <p:sldId id="384" r:id="rId2"/>
    <p:sldId id="564" r:id="rId3"/>
    <p:sldId id="1248" r:id="rId4"/>
    <p:sldId id="1249" r:id="rId5"/>
    <p:sldId id="1250" r:id="rId6"/>
    <p:sldId id="1251" r:id="rId7"/>
    <p:sldId id="1252" r:id="rId8"/>
    <p:sldId id="1253" r:id="rId9"/>
    <p:sldId id="1254" r:id="rId10"/>
    <p:sldId id="1255" r:id="rId11"/>
    <p:sldId id="1256" r:id="rId12"/>
    <p:sldId id="1257" r:id="rId13"/>
    <p:sldId id="1258" r:id="rId14"/>
    <p:sldId id="1225" r:id="rId15"/>
    <p:sldId id="1226" r:id="rId16"/>
    <p:sldId id="1227" r:id="rId17"/>
    <p:sldId id="1228" r:id="rId18"/>
    <p:sldId id="1229" r:id="rId19"/>
    <p:sldId id="601" r:id="rId20"/>
    <p:sldId id="602" r:id="rId21"/>
    <p:sldId id="1236" r:id="rId22"/>
    <p:sldId id="1239" r:id="rId23"/>
    <p:sldId id="604" r:id="rId24"/>
    <p:sldId id="609" r:id="rId25"/>
    <p:sldId id="607" r:id="rId26"/>
    <p:sldId id="608" r:id="rId27"/>
    <p:sldId id="610" r:id="rId28"/>
    <p:sldId id="611" r:id="rId29"/>
    <p:sldId id="612" r:id="rId30"/>
    <p:sldId id="600" r:id="rId31"/>
    <p:sldId id="613" r:id="rId32"/>
    <p:sldId id="614" r:id="rId33"/>
    <p:sldId id="615" r:id="rId34"/>
    <p:sldId id="616" r:id="rId35"/>
    <p:sldId id="617" r:id="rId36"/>
    <p:sldId id="618" r:id="rId37"/>
    <p:sldId id="619" r:id="rId38"/>
    <p:sldId id="620" r:id="rId39"/>
    <p:sldId id="621" r:id="rId40"/>
    <p:sldId id="624" r:id="rId41"/>
    <p:sldId id="444" r:id="rId42"/>
    <p:sldId id="625" r:id="rId43"/>
    <p:sldId id="370" r:id="rId44"/>
    <p:sldId id="627" r:id="rId45"/>
    <p:sldId id="629" r:id="rId46"/>
    <p:sldId id="630" r:id="rId47"/>
    <p:sldId id="631" r:id="rId48"/>
    <p:sldId id="632" r:id="rId49"/>
    <p:sldId id="1328" r:id="rId50"/>
    <p:sldId id="1329" r:id="rId51"/>
    <p:sldId id="1330" r:id="rId52"/>
    <p:sldId id="606" r:id="rId53"/>
    <p:sldId id="626" r:id="rId54"/>
    <p:sldId id="633" r:id="rId55"/>
    <p:sldId id="349" r:id="rId56"/>
    <p:sldId id="345" r:id="rId57"/>
    <p:sldId id="346" r:id="rId58"/>
    <p:sldId id="347" r:id="rId59"/>
    <p:sldId id="636" r:id="rId60"/>
    <p:sldId id="637" r:id="rId61"/>
    <p:sldId id="1259" r:id="rId62"/>
    <p:sldId id="1260" r:id="rId63"/>
    <p:sldId id="1261" r:id="rId64"/>
    <p:sldId id="1332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emis Bowcock" initials="T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934FF"/>
    <a:srgbClr val="44A50B"/>
    <a:srgbClr val="74A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15"/>
    <p:restoredTop sz="94708"/>
  </p:normalViewPr>
  <p:slideViewPr>
    <p:cSldViewPr snapToGrid="0" snapToObjects="1">
      <p:cViewPr varScale="1">
        <p:scale>
          <a:sx n="88" d="100"/>
          <a:sy n="88" d="100"/>
        </p:scale>
        <p:origin x="184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image" Target="../media/image64.emf"/><Relationship Id="rId4" Type="http://schemas.openxmlformats.org/officeDocument/2006/relationships/image" Target="../media/image67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emf"/><Relationship Id="rId1" Type="http://schemas.openxmlformats.org/officeDocument/2006/relationships/image" Target="../media/image70.wmf"/><Relationship Id="rId4" Type="http://schemas.openxmlformats.org/officeDocument/2006/relationships/image" Target="../media/image7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wmf"/><Relationship Id="rId1" Type="http://schemas.openxmlformats.org/officeDocument/2006/relationships/image" Target="../media/image4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CB3E2-FFC3-6D43-8394-1874E02FA2CA}" type="datetimeFigureOut">
              <a:rPr lang="en-US" smtClean="0"/>
              <a:t>9/18/18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2A168-45A6-EC48-9EE2-B9ACB64DD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86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3D120-F2B1-DB42-8C27-74398B4E44D3}" type="datetimeFigureOut">
              <a:rPr lang="en-US" smtClean="0"/>
              <a:t>9/18/18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F8AFC-FE86-F143-9122-5DC77F84A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34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458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2458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593C4A-CF40-8349-A922-F8B31D16B42D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70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CDA221-6943-8148-BA24-FC17CD1F48C5}" type="slidenum">
              <a:rPr lang="en-US"/>
              <a:pPr/>
              <a:t>19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137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506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4506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C9BA72-C84F-354E-B870-98211AC27590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87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915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491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2BFC3-9C5C-6843-AF21-01D640C73DEE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07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Yannis Semertzidis, BNL.   ICHEP02, 31 July 2002</a:t>
            </a:r>
          </a:p>
        </p:txBody>
      </p:sp>
      <p:sp>
        <p:nvSpPr>
          <p:cNvPr id="1699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EEE9F-D6FB-864E-8333-5FEA5C86718F}" type="slidenum">
              <a:rPr lang="en-US"/>
              <a:pPr/>
              <a:t>22</a:t>
            </a:fld>
            <a:endParaRPr lang="en-US"/>
          </a:p>
        </p:txBody>
      </p:sp>
      <p:sp>
        <p:nvSpPr>
          <p:cNvPr id="169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4025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710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4710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80E526-DDB6-0C40-B4F7-D015B1FB8F34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07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7885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788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7E7661-56B8-9042-A7E1-6B5C343FEE76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24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E5861-CD42-4A21-A783-94CDABD3A4D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53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E5861-CD42-4A21-A783-94CDABD3A4D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06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7987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7987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8D242C-4D77-B947-AC3A-1EB564753301}" type="slidenum">
              <a:rPr lang="en-US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47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E5861-CD42-4A21-A783-94CDABD3A4D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79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458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2458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593C4A-CF40-8349-A922-F8B31D16B42D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2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7987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7987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8D242C-4D77-B947-AC3A-1EB564753301}" type="slidenum">
              <a:rPr lang="en-US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899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D6ED3-B68C-3643-8BF7-F7E252FA3D99}" type="slidenum">
              <a:rPr lang="en-US"/>
              <a:pPr/>
              <a:t>30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94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69F72-3CA0-BB48-996C-208B0BBA98FE}" type="slidenum">
              <a:rPr lang="en-US"/>
              <a:pPr/>
              <a:t>31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863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0240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10240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A035E-AB3D-5A44-9442-C4FC602BC295}" type="slidenum">
              <a:rPr lang="en-US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29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877" indent="-29072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2888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8043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3199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8354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3509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8665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3820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E74561-84D7-444D-996F-B31B0E6AFCD0}" type="slidenum">
              <a:rPr lang="en-US" sz="1200"/>
              <a:pPr eaLnBrk="1" hangingPunct="1"/>
              <a:t>35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101589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877" indent="-29072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2888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8043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3199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8354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3509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8665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3820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877" indent="-29072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2888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8043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3199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8354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3509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8665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3820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FCCC99-A345-7E41-8964-FEC62B839CD9}" type="slidenum">
              <a:rPr lang="en-US" sz="1200"/>
              <a:pPr eaLnBrk="1" hangingPunct="1"/>
              <a:t>36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501971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877" indent="-29072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2888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8043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3199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8354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3509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8665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3820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Yannis Semertzidis, BNL</a:t>
            </a:r>
          </a:p>
        </p:txBody>
      </p:sp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877" indent="-29072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2888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8043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3199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8354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3509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8665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3820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DB6AE2-127A-FD4B-A7D4-BD61E4B9631E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731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0854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10854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086312-D2BF-8C48-BBD4-EDD3CA8313BF}" type="slidenum">
              <a:rPr lang="en-US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698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882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77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458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2458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593C4A-CF40-8349-A922-F8B31D16B42D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806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1059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1105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7E3302-6067-BB42-894E-10F3F164DBF8}" type="slidenum">
              <a:rPr lang="en-US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074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7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877" indent="-29072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2888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8043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3199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8354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3509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8665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3820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877" indent="-29072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2888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8043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3199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8354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3509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8665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3820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E12FA8-F212-9C40-9BDE-AE3579BFE750}" type="slidenum">
              <a:rPr lang="en-US" sz="1200"/>
              <a:pPr eaLnBrk="1" hangingPunct="1"/>
              <a:t>45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046485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877" indent="-29072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2888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8043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3199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8354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3509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8665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3820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44036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877" indent="-29072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2888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8043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3199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8354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3509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8665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3820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3F7318-D425-9C49-8A76-8AE503118FBF}" type="slidenum">
              <a:rPr lang="en-US" sz="1200"/>
              <a:pPr eaLnBrk="1" hangingPunct="1"/>
              <a:t>46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023916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877" indent="-29072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2888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8043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3199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8354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3509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8665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3820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877" indent="-29072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2888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8043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3199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8354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3509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8665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3820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883B55-6B8C-BF4D-89FF-1E0C1FD85A3B}" type="slidenum">
              <a:rPr lang="en-US" sz="1200"/>
              <a:pPr eaLnBrk="1" hangingPunct="1"/>
              <a:t>47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987146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768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877" indent="-29072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2888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8043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3199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8354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3509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8665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3820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48132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877" indent="-29072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2888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8043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3199" indent="-23257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8354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3509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8665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3820" indent="-232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284891-0DDF-D744-866C-5F4EE490345C}" type="slidenum">
              <a:rPr lang="en-US" sz="1200"/>
              <a:pPr eaLnBrk="1" hangingPunct="1"/>
              <a:t>54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28445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E5861-CD42-4A21-A783-94CDABD3A4D2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95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458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2458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593C4A-CF40-8349-A922-F8B31D16B42D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93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F43EB-D476-BC42-80E9-F643CC08CCC8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25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4A29FB-1B4E-E248-988D-51569BA9EB01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26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80A58F-81A2-6D4E-8DB5-DB06543BB470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67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65C6A-4FAD-A744-94FF-24BA81AAD8BD}" type="slidenum">
              <a:rPr lang="en-US"/>
              <a:pPr/>
              <a:t>17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85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3F0CD4-8055-6049-9E9E-670584B876FA}" type="slidenum">
              <a:rPr lang="en-US"/>
              <a:pPr/>
              <a:t>18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108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4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E490-8F87-AB4D-BF40-19B6DE2C4110}" type="datetime1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9" y="4267201"/>
            <a:ext cx="7612063" cy="1100139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7"/>
            <a:ext cx="5486400" cy="3626215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9" y="5443539"/>
            <a:ext cx="7612063" cy="804863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A412-F10B-5C48-8630-37B19ADF63F6}" type="datetime1">
              <a:rPr lang="en-US" smtClean="0"/>
              <a:t>9/18/18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2"/>
            <a:ext cx="3250360" cy="1631951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90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2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B71B2024-7CE5-D543-AB05-7F2351F47DD2}" type="datetime1">
              <a:rPr lang="en-US" smtClean="0"/>
              <a:t>9/18/18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2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2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3"/>
            <a:ext cx="4141140" cy="2881379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2"/>
            <a:ext cx="4141140" cy="2881379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4D15-6530-6A41-8755-C27FC1EEC184}" type="datetime1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1"/>
            <a:ext cx="1497106" cy="58102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9" y="457201"/>
            <a:ext cx="6513511" cy="581025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CE60E-026E-4D4A-8071-14FDE82272E9}" type="datetime1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Yannis Semertzidis, BNL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F0C2B-E016-D544-BCE3-DDCA7E110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02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9C4672-1B74-4225-BA98-54B53073A9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9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1AB8-057D-6E44-BFAD-0227F2DB2C64}" type="datetime1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93" y="3774330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4152-66E0-9F42-8F6F-23D71FC68E4E}" type="datetime1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5"/>
            <a:ext cx="4142460" cy="3085399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9" y="2236696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9" y="3617261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1469-6820-7148-B535-9CF654AA48FF}" type="datetime1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8" y="79470"/>
            <a:ext cx="7612063" cy="14176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90"/>
            <a:ext cx="3657600" cy="4183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90"/>
            <a:ext cx="3657600" cy="4183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9A42-8BB3-B349-A95A-D5E24DCC899E}" type="datetime1">
              <a:rPr lang="en-US" smtClean="0"/>
              <a:t>9/18/18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8" y="79470"/>
            <a:ext cx="7612063" cy="141763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2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2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C8F8-58C3-0944-BFF5-BF3E265DA0BE}" type="datetime1">
              <a:rPr lang="en-US" smtClean="0"/>
              <a:t>9/18/18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CFBC-233A-5B4A-8680-34A6C8154C87}" type="datetime1">
              <a:rPr lang="en-US" smtClean="0"/>
              <a:t>9/18/18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A40E-B2DE-D04D-AC5C-839FB85ED477}" type="datetime1">
              <a:rPr lang="en-US" smtClean="0"/>
              <a:t>9/18/18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2"/>
            <a:ext cx="3250360" cy="1631951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4" y="381001"/>
            <a:ext cx="4149725" cy="588645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90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2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CA60E4EC-9B2F-E24C-9983-0E813A66CA91}" type="datetime1">
              <a:rPr lang="en-US" smtClean="0"/>
              <a:t>9/18/18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2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2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8" y="79470"/>
            <a:ext cx="7612063" cy="14176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E9B036F-6DA5-5A4C-B796-AF5E3342C7AD}" type="datetime1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2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9F602666-21DA-5F44-8872-64CC06ACC63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9" r:id="rId14"/>
    <p:sldLayoutId id="2147483760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2.wmf"/><Relationship Id="rId5" Type="http://schemas.openxmlformats.org/officeDocument/2006/relationships/image" Target="../media/image29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3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4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7.wmf"/><Relationship Id="rId4" Type="http://schemas.openxmlformats.org/officeDocument/2006/relationships/image" Target="../media/image38.png"/><Relationship Id="rId9" Type="http://schemas.openxmlformats.org/officeDocument/2006/relationships/oleObject" Target="../embeddings/oleObject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0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2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9.wmf"/><Relationship Id="rId12" Type="http://schemas.openxmlformats.org/officeDocument/2006/relationships/image" Target="../media/image5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11" Type="http://schemas.openxmlformats.org/officeDocument/2006/relationships/oleObject" Target="../embeddings/oleObject16.bin"/><Relationship Id="rId5" Type="http://schemas.openxmlformats.org/officeDocument/2006/relationships/image" Target="../media/image48.emf"/><Relationship Id="rId10" Type="http://schemas.openxmlformats.org/officeDocument/2006/relationships/image" Target="../media/image53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56.png"/><Relationship Id="rId5" Type="http://schemas.openxmlformats.org/officeDocument/2006/relationships/image" Target="../media/image47.jpeg"/><Relationship Id="rId4" Type="http://schemas.openxmlformats.org/officeDocument/2006/relationships/image" Target="../media/image55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58.wmf"/><Relationship Id="rId9" Type="http://schemas.openxmlformats.org/officeDocument/2006/relationships/image" Target="../media/image61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63.emf"/><Relationship Id="rId4" Type="http://schemas.openxmlformats.org/officeDocument/2006/relationships/oleObject" Target="../embeddings/oleObject18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67.emf"/><Relationship Id="rId5" Type="http://schemas.openxmlformats.org/officeDocument/2006/relationships/image" Target="../media/image64.e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66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9.e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68.emf"/><Relationship Id="rId4" Type="http://schemas.openxmlformats.org/officeDocument/2006/relationships/oleObject" Target="../embeddings/oleObject2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75.wm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1.emf"/><Relationship Id="rId12" Type="http://schemas.openxmlformats.org/officeDocument/2006/relationships/image" Target="../media/image74.png"/><Relationship Id="rId2" Type="http://schemas.openxmlformats.org/officeDocument/2006/relationships/tags" Target="../tags/tag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73.wmf"/><Relationship Id="rId5" Type="http://schemas.openxmlformats.org/officeDocument/2006/relationships/image" Target="../media/image70.w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72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tmp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79.png"/><Relationship Id="rId5" Type="http://schemas.openxmlformats.org/officeDocument/2006/relationships/image" Target="../media/image93.png"/><Relationship Id="rId4" Type="http://schemas.openxmlformats.org/officeDocument/2006/relationships/notesSlide" Target="../notesSlides/notesSlide3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m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tm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mp"/><Relationship Id="rId2" Type="http://schemas.openxmlformats.org/officeDocument/2006/relationships/image" Target="../media/image103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tm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3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7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108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yannis/Documents/My%20Documents/Conferences/2011/Mykonos/Public/steinmetz_andromeda_merger.mpg" TargetMode="External"/><Relationship Id="rId1" Type="http://schemas.microsoft.com/office/2007/relationships/media" Target="file://localhost/Users/yannis/Documents/My%20Documents/Conferences/2011/Mykonos/Public/steinmetz_andromeda_merger.mpg" TargetMode="External"/><Relationship Id="rId4" Type="http://schemas.openxmlformats.org/officeDocument/2006/relationships/image" Target="../media/image11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localhost/Users/yannis/Documents/My%20Documents/Conferences/2011/Mykonos/Public/The%20Boiling%20Sun.avi" TargetMode="External"/><Relationship Id="rId1" Type="http://schemas.microsoft.com/office/2007/relationships/media" Target="file://localhost/Users/yannis/Documents/My%20Documents/Conferences/2011/Mykonos/Public/The%20Boiling%20Sun.avi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yannis/Documents/My%20Documents/Conferences/2011/Mykonos/Public/The%20Boiling%20Sun.avi" TargetMode="External"/><Relationship Id="rId7" Type="http://schemas.openxmlformats.org/officeDocument/2006/relationships/image" Target="../media/image15.emf"/><Relationship Id="rId2" Type="http://schemas.microsoft.com/office/2007/relationships/media" Target="file://localhost/Users/yannis/Documents/My%20Documents/Conferences/2011/Mykonos/Public/The%20Boiling%20Sun.avi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localhost/Users/yannis/Documents/My%20Documents/Conferences/2011/Mykonos/Public/The%20Boiling%20Sun.avi" TargetMode="External"/><Relationship Id="rId1" Type="http://schemas.microsoft.com/office/2007/relationships/media" Target="file://localhost/Users/yannis/Documents/My%20Documents/Conferences/2011/Mykonos/Public/The%20Boiling%20Sun.avi" TargetMode="External"/><Relationship Id="rId5" Type="http://schemas.openxmlformats.org/officeDocument/2006/relationships/image" Target="../media/image16.gi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" y="4458174"/>
            <a:ext cx="9143999" cy="2399828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Storage rings: muon g-2/EDM, proton/deuteron EDM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Beam dynamics, Applications with Maxwell equations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Statistics and Systematic errors</a:t>
            </a:r>
          </a:p>
          <a:p>
            <a:pPr>
              <a:lnSpc>
                <a:spcPct val="90000"/>
              </a:lnSpc>
              <a:buFont typeface="Wingdings" charset="2"/>
              <a:buChar char="ü"/>
            </a:pPr>
            <a:endParaRPr lang="en-US" sz="2800" dirty="0">
              <a:solidFill>
                <a:srgbClr val="FF0000"/>
              </a:solidFill>
              <a:ea typeface="ＭＳ Ｐゴシック" pitchFamily="34" charset="-128"/>
              <a:sym typeface="Symbol" pitchFamily="18" charset="2"/>
            </a:endParaRPr>
          </a:p>
          <a:p>
            <a:pPr>
              <a:lnSpc>
                <a:spcPct val="90000"/>
              </a:lnSpc>
              <a:buFont typeface="Wingdings" charset="2"/>
              <a:buChar char="ü"/>
            </a:pPr>
            <a:endParaRPr lang="en-US" sz="2800" dirty="0">
              <a:solidFill>
                <a:srgbClr val="0000FF"/>
              </a:solidFill>
              <a:ea typeface="ＭＳ Ｐゴシック" pitchFamily="34" charset="-128"/>
              <a:sym typeface="Symbol" pitchFamily="18" charset="2"/>
            </a:endParaRPr>
          </a:p>
        </p:txBody>
      </p:sp>
      <p:pic>
        <p:nvPicPr>
          <p:cNvPr id="4" name="Picture 3" descr="CAPP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281" y="4"/>
            <a:ext cx="1613723" cy="2698465"/>
          </a:xfrm>
          <a:prstGeom prst="rect">
            <a:avLst/>
          </a:prstGeom>
        </p:spPr>
      </p:pic>
      <p:pic>
        <p:nvPicPr>
          <p:cNvPr id="5" name="Picture 4" descr="KAIST_banner0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01"/>
            <a:ext cx="2119086" cy="9013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3572" y="253675"/>
            <a:ext cx="28921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September 17-22, 2018</a:t>
            </a:r>
          </a:p>
          <a:p>
            <a:pPr algn="r"/>
            <a:r>
              <a:rPr lang="en-US" dirty="0"/>
              <a:t>Muon g-2 lessons</a:t>
            </a:r>
          </a:p>
          <a:p>
            <a:pPr algn="r"/>
            <a:r>
              <a:rPr lang="en-US" dirty="0"/>
              <a:t>BINP, Novosibirsk, Russia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17347"/>
            <a:ext cx="8326581" cy="2879456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Muon Dipole Moments #1</a:t>
            </a:r>
            <a:br>
              <a:rPr lang="en-US" sz="3600" dirty="0">
                <a:solidFill>
                  <a:srgbClr val="0000FF"/>
                </a:solidFill>
              </a:rPr>
            </a:br>
            <a:r>
              <a:rPr lang="en-US" sz="3600" dirty="0">
                <a:solidFill>
                  <a:srgbClr val="0000FF"/>
                </a:solidFill>
              </a:rPr>
              <a:t>High Precision physics in storage rings </a:t>
            </a:r>
            <a:br>
              <a:rPr lang="en-US" sz="3600" dirty="0">
                <a:solidFill>
                  <a:srgbClr val="0000FF"/>
                </a:solidFill>
              </a:rPr>
            </a:br>
            <a:br>
              <a:rPr lang="en-US" sz="3600" dirty="0">
                <a:solidFill>
                  <a:srgbClr val="0000FF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 Yannis K. Semertzidis,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IBS/CAPP &amp; KAIST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6874A7-4CB7-5049-B3E1-906E6B11E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29" y="0"/>
            <a:ext cx="2293257" cy="161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1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The sun shines!  Photons take: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1752600"/>
            <a:ext cx="91440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rgbClr val="008000"/>
                </a:solidFill>
              </a:rPr>
              <a:t>Sun </a:t>
            </a:r>
            <a:r>
              <a:rPr lang="en-US" sz="3200" dirty="0" err="1">
                <a:solidFill>
                  <a:srgbClr val="008000"/>
                </a:solidFill>
                <a:sym typeface="Wingdings"/>
              </a:rPr>
              <a:t></a:t>
            </a:r>
            <a:r>
              <a:rPr lang="en-US" sz="3200" dirty="0">
                <a:solidFill>
                  <a:srgbClr val="008000"/>
                </a:solidFill>
                <a:sym typeface="Wingdings"/>
              </a:rPr>
              <a:t> earth </a:t>
            </a:r>
            <a:r>
              <a:rPr lang="el-GR" sz="3200" dirty="0">
                <a:solidFill>
                  <a:srgbClr val="008000"/>
                </a:solidFill>
                <a:sym typeface="Wingdings"/>
              </a:rPr>
              <a:t>(150 </a:t>
            </a:r>
            <a:r>
              <a:rPr lang="en-US" sz="3200" dirty="0">
                <a:solidFill>
                  <a:srgbClr val="008000"/>
                </a:solidFill>
                <a:sym typeface="Wingdings"/>
              </a:rPr>
              <a:t>million km</a:t>
            </a:r>
            <a:r>
              <a:rPr lang="el-GR" sz="3200" dirty="0">
                <a:solidFill>
                  <a:srgbClr val="008000"/>
                </a:solidFill>
                <a:sym typeface="Wingdings"/>
              </a:rPr>
              <a:t>)</a:t>
            </a:r>
            <a:r>
              <a:rPr lang="en-US" sz="3200" dirty="0">
                <a:solidFill>
                  <a:srgbClr val="008000"/>
                </a:solidFill>
                <a:sym typeface="Wingdings"/>
              </a:rPr>
              <a:t>: </a:t>
            </a:r>
            <a:r>
              <a:rPr lang="el-GR" sz="3200" dirty="0">
                <a:solidFill>
                  <a:srgbClr val="008000"/>
                </a:solidFill>
                <a:sym typeface="Wingdings"/>
              </a:rPr>
              <a:t>8 </a:t>
            </a:r>
            <a:r>
              <a:rPr lang="en-US" sz="3200" dirty="0">
                <a:solidFill>
                  <a:srgbClr val="008000"/>
                </a:solidFill>
                <a:sym typeface="Wingdings"/>
              </a:rPr>
              <a:t>minutes</a:t>
            </a:r>
            <a:endParaRPr lang="el-GR" sz="3200" dirty="0">
              <a:solidFill>
                <a:srgbClr val="008000"/>
              </a:solidFill>
              <a:sym typeface="Wingdings"/>
            </a:endParaRPr>
          </a:p>
          <a:p>
            <a:endParaRPr lang="el-GR" sz="3200" dirty="0">
              <a:solidFill>
                <a:srgbClr val="008000"/>
              </a:solidFill>
              <a:sym typeface="Wingdings"/>
            </a:endParaRPr>
          </a:p>
          <a:p>
            <a:r>
              <a:rPr lang="en-US" sz="3200" dirty="0">
                <a:solidFill>
                  <a:srgbClr val="008000"/>
                </a:solidFill>
                <a:sym typeface="Wingdings"/>
              </a:rPr>
              <a:t>Sun’s center </a:t>
            </a:r>
            <a:r>
              <a:rPr lang="en-US" sz="3200" dirty="0" err="1">
                <a:solidFill>
                  <a:srgbClr val="008000"/>
                </a:solidFill>
                <a:sym typeface="Wingdings"/>
              </a:rPr>
              <a:t></a:t>
            </a:r>
            <a:r>
              <a:rPr lang="en-US" sz="3200" dirty="0">
                <a:solidFill>
                  <a:srgbClr val="008000"/>
                </a:solidFill>
                <a:sym typeface="Wingdings"/>
              </a:rPr>
              <a:t> sun’s surface (0.7 million km</a:t>
            </a:r>
            <a:r>
              <a:rPr lang="el-GR" sz="3200" dirty="0">
                <a:solidFill>
                  <a:srgbClr val="008000"/>
                </a:solidFill>
                <a:sym typeface="Wingdings"/>
              </a:rPr>
              <a:t>)</a:t>
            </a:r>
            <a:r>
              <a:rPr lang="en-US" sz="3200" dirty="0">
                <a:solidFill>
                  <a:srgbClr val="008000"/>
                </a:solidFill>
                <a:sym typeface="Wingdings"/>
              </a:rPr>
              <a:t>:</a:t>
            </a:r>
            <a:r>
              <a:rPr lang="el-GR" sz="3200" dirty="0">
                <a:solidFill>
                  <a:srgbClr val="008000"/>
                </a:solidFill>
                <a:sym typeface="Wingdings"/>
              </a:rPr>
              <a:t> </a:t>
            </a:r>
            <a:r>
              <a:rPr lang="en-US" sz="3200" dirty="0">
                <a:solidFill>
                  <a:srgbClr val="008000"/>
                </a:solidFill>
                <a:sym typeface="Wingdings"/>
              </a:rPr>
              <a:t>  </a:t>
            </a:r>
            <a:r>
              <a:rPr lang="el-GR" sz="3200" dirty="0">
                <a:solidFill>
                  <a:srgbClr val="008000"/>
                </a:solidFill>
                <a:sym typeface="Wingdings"/>
              </a:rPr>
              <a:t>10 </a:t>
            </a:r>
            <a:r>
              <a:rPr lang="en-US" sz="3200" dirty="0">
                <a:solidFill>
                  <a:srgbClr val="008000"/>
                </a:solidFill>
                <a:sym typeface="Wingdings"/>
              </a:rPr>
              <a:t>million years!</a:t>
            </a:r>
            <a:endParaRPr lang="el-GR" sz="3200" dirty="0">
              <a:solidFill>
                <a:srgbClr val="008000"/>
              </a:solidFill>
              <a:sym typeface="Wingdings"/>
            </a:endParaRPr>
          </a:p>
          <a:p>
            <a:endParaRPr lang="el-GR" sz="3200" dirty="0">
              <a:solidFill>
                <a:srgbClr val="008000"/>
              </a:solidFill>
              <a:sym typeface="Wingdings"/>
            </a:endParaRPr>
          </a:p>
          <a:p>
            <a:r>
              <a:rPr lang="en-US" sz="3200" dirty="0">
                <a:solidFill>
                  <a:srgbClr val="008000"/>
                </a:solidFill>
                <a:sym typeface="Wingdings"/>
              </a:rPr>
              <a:t>Hence: the photons keep the sun alive!! Otherwise it would </a:t>
            </a:r>
            <a:r>
              <a:rPr lang="en-US" sz="3200">
                <a:solidFill>
                  <a:srgbClr val="008000"/>
                </a:solidFill>
                <a:sym typeface="Wingdings"/>
              </a:rPr>
              <a:t>crash under </a:t>
            </a:r>
            <a:r>
              <a:rPr lang="en-US" sz="3200" dirty="0">
                <a:solidFill>
                  <a:srgbClr val="008000"/>
                </a:solidFill>
                <a:sym typeface="Wingdings"/>
              </a:rPr>
              <a:t>its own weight fast</a:t>
            </a:r>
            <a:endParaRPr lang="el-GR" sz="3200" dirty="0">
              <a:solidFill>
                <a:srgbClr val="008000"/>
              </a:solidFill>
              <a:sym typeface="Wingdings"/>
            </a:endParaRPr>
          </a:p>
          <a:p>
            <a:endParaRPr lang="el-GR" sz="3200" dirty="0">
              <a:solidFill>
                <a:srgbClr val="008000"/>
              </a:solidFill>
              <a:sym typeface="Wingdings"/>
            </a:endParaRPr>
          </a:p>
          <a:p>
            <a:r>
              <a:rPr lang="en-US" sz="3200" dirty="0">
                <a:solidFill>
                  <a:srgbClr val="008000"/>
                </a:solidFill>
                <a:sym typeface="Wingdings"/>
              </a:rPr>
              <a:t>Dynamic equilibrium, lasts ~10 billion years, which many times it results to super-nova…</a:t>
            </a:r>
            <a:endParaRPr lang="en-US" sz="3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5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800"/>
            <a:ext cx="8229600" cy="685800"/>
          </a:xfrm>
        </p:spPr>
        <p:txBody>
          <a:bodyPr/>
          <a:lstStyle/>
          <a:p>
            <a:r>
              <a:rPr lang="en-US" dirty="0"/>
              <a:t>Super-nova</a:t>
            </a:r>
          </a:p>
        </p:txBody>
      </p:sp>
      <p:pic>
        <p:nvPicPr>
          <p:cNvPr id="3" name="Picture 2" descr="supernova-explosion-cassiopeia-galax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8080"/>
            <a:ext cx="9144000" cy="570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06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1143000"/>
          </a:xfrm>
        </p:spPr>
        <p:txBody>
          <a:bodyPr/>
          <a:lstStyle/>
          <a:p>
            <a:r>
              <a:rPr lang="en-US" dirty="0"/>
              <a:t>Recycling</a:t>
            </a:r>
          </a:p>
        </p:txBody>
      </p:sp>
      <p:pic>
        <p:nvPicPr>
          <p:cNvPr id="3" name="Picture 2" descr="starlif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174750"/>
            <a:ext cx="7112000" cy="36449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92100" y="4826000"/>
            <a:ext cx="88519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"/>
              </a:rPr>
              <a:t>Ladies and gentlemen: you are ALL Super-Star</a:t>
            </a:r>
            <a:r>
              <a:rPr lang="el-GR" sz="3200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3200" b="1" dirty="0">
                <a:solidFill>
                  <a:srgbClr val="FF0000"/>
                </a:solidFill>
                <a:sym typeface="Wingdings"/>
              </a:rPr>
              <a:t> MATERIAL!</a:t>
            </a:r>
            <a:endParaRPr lang="el-GR" sz="3200" b="1" dirty="0">
              <a:solidFill>
                <a:srgbClr val="FF0000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6947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Bohr_B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434" y="5130800"/>
            <a:ext cx="1516565" cy="1727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1727200"/>
          </a:xfrm>
        </p:spPr>
        <p:txBody>
          <a:bodyPr/>
          <a:lstStyle/>
          <a:p>
            <a:r>
              <a:rPr lang="en-US" u="sng" dirty="0">
                <a:solidFill>
                  <a:srgbClr val="FF3300"/>
                </a:solidFill>
              </a:rPr>
              <a:t>Strange Quantum-Mechanics!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17486"/>
            <a:ext cx="9144000" cy="4840514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Since we can’t determine exactly the energy value </a:t>
            </a:r>
            <a:r>
              <a:rPr lang="en-US" dirty="0" err="1">
                <a:solidFill>
                  <a:srgbClr val="0000FF"/>
                </a:solidFill>
                <a:sym typeface="Wingdings"/>
              </a:rPr>
              <a:t></a:t>
            </a:r>
            <a:r>
              <a:rPr lang="el-GR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vacuum is not empty… mass and anti-matter is created/destructed constantly… Furthermore, a particle is not always the same, but it transforms to another one, as much as time allows…</a:t>
            </a:r>
          </a:p>
          <a:p>
            <a:endParaRPr lang="el-GR" dirty="0"/>
          </a:p>
          <a:p>
            <a:r>
              <a:rPr lang="en-US" dirty="0" err="1">
                <a:solidFill>
                  <a:srgbClr val="0000FF"/>
                </a:solidFill>
              </a:rPr>
              <a:t>Niels</a:t>
            </a:r>
            <a:r>
              <a:rPr lang="en-US" dirty="0">
                <a:solidFill>
                  <a:srgbClr val="0000FF"/>
                </a:solidFill>
              </a:rPr>
              <a:t> Bohr:</a:t>
            </a:r>
            <a:r>
              <a:rPr lang="el-GR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whoever claims that (</a:t>
            </a:r>
            <a:r>
              <a:rPr lang="en-US" dirty="0" err="1">
                <a:solidFill>
                  <a:srgbClr val="0000FF"/>
                </a:solidFill>
              </a:rPr>
              <a:t>s)he</a:t>
            </a:r>
            <a:r>
              <a:rPr lang="en-US" dirty="0">
                <a:solidFill>
                  <a:srgbClr val="0000FF"/>
                </a:solidFill>
              </a:rPr>
              <a:t> understands QM and is not disturbed by it is completely crazy…!!</a:t>
            </a:r>
            <a:endParaRPr lang="el-GR" dirty="0">
              <a:solidFill>
                <a:srgbClr val="0000FF"/>
              </a:solidFill>
            </a:endParaRPr>
          </a:p>
          <a:p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70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0"/>
            <a:ext cx="9131300" cy="2057400"/>
          </a:xfrm>
          <a:solidFill>
            <a:srgbClr val="0000FF"/>
          </a:solidFill>
        </p:spPr>
        <p:txBody>
          <a:bodyPr/>
          <a:lstStyle/>
          <a:p>
            <a:r>
              <a:rPr lang="en-US" sz="6000">
                <a:solidFill>
                  <a:srgbClr val="FFFF00"/>
                </a:solidFill>
              </a:rPr>
              <a:t>Fundamental Questions of (Particle) Physics:</a:t>
            </a:r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54238"/>
            <a:ext cx="8915400" cy="47037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0000FF"/>
                </a:solidFill>
                <a:effectLst/>
              </a:rPr>
              <a:t>Why Matter (and not antimatter)?</a:t>
            </a:r>
          </a:p>
          <a:p>
            <a:pPr lvl="1">
              <a:lnSpc>
                <a:spcPct val="90000"/>
              </a:lnSpc>
            </a:pPr>
            <a:r>
              <a:rPr lang="en-US" sz="3200" b="1" dirty="0">
                <a:solidFill>
                  <a:srgbClr val="0000FF"/>
                </a:solidFill>
                <a:effectLst/>
              </a:rPr>
              <a:t>CP – Violation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0000FF"/>
                </a:solidFill>
                <a:effectLst/>
              </a:rPr>
              <a:t>Why Mass?</a:t>
            </a:r>
          </a:p>
          <a:p>
            <a:pPr lvl="1">
              <a:lnSpc>
                <a:spcPct val="90000"/>
              </a:lnSpc>
            </a:pPr>
            <a:r>
              <a:rPr lang="en-US" sz="3200" b="1" dirty="0">
                <a:solidFill>
                  <a:srgbClr val="0000FF"/>
                </a:solidFill>
                <a:effectLst/>
              </a:rPr>
              <a:t>The Higgs Field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0000FF"/>
                </a:solidFill>
                <a:effectLst/>
              </a:rPr>
              <a:t>What’s beyond the standard model?</a:t>
            </a:r>
          </a:p>
          <a:p>
            <a:pPr lvl="1">
              <a:lnSpc>
                <a:spcPct val="90000"/>
              </a:lnSpc>
            </a:pPr>
            <a:r>
              <a:rPr lang="en-US" sz="3200" b="1" dirty="0" err="1">
                <a:solidFill>
                  <a:srgbClr val="0000FF"/>
                </a:solidFill>
                <a:effectLst/>
              </a:rPr>
              <a:t>Supersymmetry</a:t>
            </a:r>
            <a:r>
              <a:rPr lang="en-US" sz="3200" b="1" dirty="0">
                <a:solidFill>
                  <a:srgbClr val="0000FF"/>
                </a:solidFill>
                <a:effectLst/>
              </a:rPr>
              <a:t> or other extensions…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0000FF"/>
                </a:solidFill>
                <a:effectLst/>
              </a:rPr>
              <a:t>What is dark matter?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0000FF"/>
                </a:solidFill>
                <a:effectLst/>
              </a:rPr>
              <a:t>What is dark energy?</a:t>
            </a:r>
            <a:endParaRPr lang="en-US" sz="3600" dirty="0"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4634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2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2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2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82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82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82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2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82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30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88"/>
            <a:ext cx="9118600" cy="1065212"/>
          </a:xfrm>
          <a:solidFill>
            <a:srgbClr val="0000FF"/>
          </a:solidFill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Paths to the Frontier:</a:t>
            </a:r>
          </a:p>
        </p:txBody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9698" y="1248228"/>
            <a:ext cx="8380902" cy="560977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0000FF"/>
                </a:solidFill>
                <a:effectLst/>
              </a:rPr>
              <a:t>The Highest Energy</a:t>
            </a:r>
          </a:p>
          <a:p>
            <a:pPr lvl="1">
              <a:lnSpc>
                <a:spcPct val="90000"/>
              </a:lnSpc>
            </a:pPr>
            <a:r>
              <a:rPr lang="en-US" sz="3200" b="1" dirty="0">
                <a:solidFill>
                  <a:srgbClr val="0000FF"/>
                </a:solidFill>
                <a:effectLst/>
              </a:rPr>
              <a:t>the Large Hadron Collider (LHC)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0000FF"/>
                </a:solidFill>
                <a:effectLst/>
              </a:rPr>
              <a:t>The Highest Precision</a:t>
            </a:r>
          </a:p>
          <a:p>
            <a:pPr lvl="1">
              <a:lnSpc>
                <a:spcPct val="90000"/>
              </a:lnSpc>
            </a:pPr>
            <a:r>
              <a:rPr lang="en-US" sz="3200" b="1" dirty="0" err="1">
                <a:solidFill>
                  <a:srgbClr val="0000FF"/>
                </a:solidFill>
                <a:effectLst/>
              </a:rPr>
              <a:t>muon</a:t>
            </a:r>
            <a:r>
              <a:rPr lang="en-US" sz="3200" b="1" dirty="0">
                <a:solidFill>
                  <a:srgbClr val="0000FF"/>
                </a:solidFill>
                <a:effectLst/>
              </a:rPr>
              <a:t> (g-2)</a:t>
            </a:r>
          </a:p>
          <a:p>
            <a:pPr lvl="1">
              <a:lnSpc>
                <a:spcPct val="90000"/>
              </a:lnSpc>
            </a:pPr>
            <a:r>
              <a:rPr lang="en-US" sz="3200" b="1" dirty="0">
                <a:solidFill>
                  <a:srgbClr val="0000FF"/>
                </a:solidFill>
                <a:effectLst/>
              </a:rPr>
              <a:t>search for electric dipole moments</a:t>
            </a:r>
          </a:p>
          <a:p>
            <a:pPr lvl="1">
              <a:lnSpc>
                <a:spcPct val="90000"/>
              </a:lnSpc>
            </a:pPr>
            <a:r>
              <a:rPr lang="en-US" sz="3200" b="1" dirty="0">
                <a:solidFill>
                  <a:srgbClr val="0000FF"/>
                </a:solidFill>
                <a:effectLst/>
              </a:rPr>
              <a:t>double beta-decay with no neutrino</a:t>
            </a:r>
            <a:endParaRPr lang="en-US" sz="3200" b="1" i="1" dirty="0">
              <a:solidFill>
                <a:srgbClr val="0000FF"/>
              </a:solidFill>
              <a:effectLst/>
              <a:latin typeface="Symbol" charset="2"/>
            </a:endParaRPr>
          </a:p>
          <a:p>
            <a:pPr lvl="1">
              <a:lnSpc>
                <a:spcPct val="90000"/>
              </a:lnSpc>
            </a:pPr>
            <a:r>
              <a:rPr lang="en-US" sz="3200" b="1" dirty="0">
                <a:solidFill>
                  <a:srgbClr val="0000FF"/>
                </a:solidFill>
                <a:effectLst/>
              </a:rPr>
              <a:t>lepton flavor violation (e.g. </a:t>
            </a:r>
            <a:r>
              <a:rPr lang="en-US" sz="3200" b="1" dirty="0" err="1">
                <a:solidFill>
                  <a:srgbClr val="0000FF"/>
                </a:solidFill>
                <a:effectLst/>
              </a:rPr>
              <a:t>muon</a:t>
            </a:r>
            <a:r>
              <a:rPr lang="en-US" sz="3200" b="1" dirty="0" err="1">
                <a:solidFill>
                  <a:srgbClr val="0000FF"/>
                </a:solidFill>
                <a:effectLst/>
                <a:sym typeface="Wingdings" pitchFamily="2" charset="2"/>
              </a:rPr>
              <a:t>electron</a:t>
            </a:r>
            <a:r>
              <a:rPr lang="en-US" sz="3200" b="1" dirty="0">
                <a:solidFill>
                  <a:srgbClr val="0000FF"/>
                </a:solidFill>
                <a:effectLst/>
                <a:sym typeface="Wingdings" pitchFamily="2" charset="2"/>
              </a:rPr>
              <a:t> gamma</a:t>
            </a:r>
            <a:r>
              <a:rPr lang="en-US" sz="3200" b="1" dirty="0">
                <a:solidFill>
                  <a:srgbClr val="0000FF"/>
                </a:solidFill>
                <a:effectLst/>
                <a:latin typeface="Arial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sz="3200" b="1" dirty="0">
                <a:solidFill>
                  <a:srgbClr val="0000FF"/>
                </a:solidFill>
                <a:effectLst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88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3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3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3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83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3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3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3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83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  <a:solidFill>
            <a:srgbClr val="0000FF"/>
          </a:solidFill>
        </p:spPr>
        <p:txBody>
          <a:bodyPr/>
          <a:lstStyle/>
          <a:p>
            <a:r>
              <a:rPr lang="en-US" sz="8000">
                <a:solidFill>
                  <a:srgbClr val="FFFF00"/>
                </a:solidFill>
              </a:rPr>
              <a:t>The Muon</a:t>
            </a:r>
          </a:p>
        </p:txBody>
      </p:sp>
      <p:pic>
        <p:nvPicPr>
          <p:cNvPr id="29699" name="Picture 3" descr="first_muon"/>
          <p:cNvPicPr>
            <a:picLocks noChangeAspect="1" noChangeArrowheads="1"/>
          </p:cNvPicPr>
          <p:nvPr/>
        </p:nvPicPr>
        <p:blipFill>
          <a:blip r:embed="rId3"/>
          <a:srcRect l="21356" r="8876" b="39781"/>
          <a:stretch>
            <a:fillRect/>
          </a:stretch>
        </p:blipFill>
        <p:spPr bwMode="auto">
          <a:xfrm>
            <a:off x="3657600" y="3044825"/>
            <a:ext cx="5486400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Kunze"/>
          <p:cNvPicPr>
            <a:picLocks noChangeAspect="1" noChangeArrowheads="1"/>
          </p:cNvPicPr>
          <p:nvPr/>
        </p:nvPicPr>
        <p:blipFill>
          <a:blip r:embed="rId4"/>
          <a:srcRect t="1706" b="19235"/>
          <a:stretch>
            <a:fillRect/>
          </a:stretch>
        </p:blipFill>
        <p:spPr bwMode="auto">
          <a:xfrm>
            <a:off x="198438" y="3962400"/>
            <a:ext cx="239236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590800" y="2438400"/>
            <a:ext cx="50292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“a particle of uncertain nature”</a:t>
            </a:r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4419600" y="2971800"/>
            <a:ext cx="1371600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152400" y="3108325"/>
            <a:ext cx="3276600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934FF"/>
                </a:solidFill>
              </a:rPr>
              <a:t>Paul Kunze,</a:t>
            </a:r>
          </a:p>
          <a:p>
            <a:r>
              <a:rPr lang="en-US" dirty="0">
                <a:solidFill>
                  <a:srgbClr val="2934FF"/>
                </a:solidFill>
              </a:rPr>
              <a:t>Z. Phys.  83, 1 (1933)</a:t>
            </a: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1600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charset="0"/>
              </a:rPr>
              <a:t>First observed in cosmic rays in 1933</a:t>
            </a:r>
          </a:p>
        </p:txBody>
      </p:sp>
    </p:spTree>
    <p:extLst>
      <p:ext uri="{BB962C8B-B14F-4D97-AF65-F5344CB8AC3E}">
        <p14:creationId xmlns:p14="http://schemas.microsoft.com/office/powerpoint/2010/main" val="182470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19670"/>
          </a:xfrm>
        </p:spPr>
        <p:txBody>
          <a:bodyPr/>
          <a:lstStyle/>
          <a:p>
            <a:r>
              <a:rPr lang="en-US" dirty="0">
                <a:solidFill>
                  <a:srgbClr val="2934FF"/>
                </a:solidFill>
              </a:rPr>
              <a:t>Identified in 1936</a:t>
            </a:r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2271" t="23331" b="39122"/>
          <a:stretch>
            <a:fillRect/>
          </a:stretch>
        </p:blipFill>
        <p:spPr>
          <a:xfrm>
            <a:off x="838200" y="4419600"/>
            <a:ext cx="7543800" cy="2116138"/>
          </a:xfrm>
          <a:noFill/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52700" y="2085975"/>
            <a:ext cx="38518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Study of cosmic rays by Seth </a:t>
            </a:r>
            <a:r>
              <a:rPr lang="en-US" dirty="0" err="1">
                <a:solidFill>
                  <a:srgbClr val="0000FF"/>
                </a:solidFill>
              </a:rPr>
              <a:t>Neddermeyer</a:t>
            </a:r>
            <a:r>
              <a:rPr lang="en-US" dirty="0">
                <a:solidFill>
                  <a:srgbClr val="0000FF"/>
                </a:solidFill>
              </a:rPr>
              <a:t> and Carl Anderson</a:t>
            </a:r>
          </a:p>
        </p:txBody>
      </p:sp>
      <p:pic>
        <p:nvPicPr>
          <p:cNvPr id="31749" name="Picture 5" descr="Carl D. Anders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4313" y="936625"/>
            <a:ext cx="2371725" cy="33528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31750" name="Picture 6" descr="neddermey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228600" y="1138238"/>
            <a:ext cx="2206625" cy="2819400"/>
          </a:xfrm>
          <a:noFill/>
        </p:spPr>
      </p:pic>
    </p:spTree>
    <p:extLst>
      <p:ext uri="{BB962C8B-B14F-4D97-AF65-F5344CB8AC3E}">
        <p14:creationId xmlns:p14="http://schemas.microsoft.com/office/powerpoint/2010/main" val="561998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5088"/>
            <a:ext cx="8763000" cy="696912"/>
          </a:xfrm>
        </p:spPr>
        <p:txBody>
          <a:bodyPr/>
          <a:lstStyle/>
          <a:p>
            <a:r>
              <a:rPr lang="en-US" sz="2000"/>
              <a:t>Confirmed by: Street &amp; Stevenson, Nishina, Tekeuchi &amp; Ichimiya</a:t>
            </a:r>
          </a:p>
        </p:txBody>
      </p:sp>
      <p:pic>
        <p:nvPicPr>
          <p:cNvPr id="337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312" t="12856" r="1445" b="42735"/>
          <a:stretch>
            <a:fillRect/>
          </a:stretch>
        </p:blipFill>
        <p:spPr>
          <a:xfrm>
            <a:off x="403225" y="609600"/>
            <a:ext cx="8089900" cy="2908300"/>
          </a:xfrm>
          <a:noFill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/>
          <a:srcRect l="45120" t="53761" r="1852" b="27019"/>
          <a:stretch>
            <a:fillRect/>
          </a:stretch>
        </p:blipFill>
        <p:spPr bwMode="auto">
          <a:xfrm>
            <a:off x="568325" y="3505200"/>
            <a:ext cx="5410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029200"/>
            <a:ext cx="8851900" cy="163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8934" name="Picture 6" descr="Hideki_yukawa"/>
          <p:cNvPicPr>
            <a:picLocks noChangeAspect="1" noChangeArrowheads="1"/>
          </p:cNvPicPr>
          <p:nvPr/>
        </p:nvPicPr>
        <p:blipFill>
          <a:blip r:embed="rId6"/>
          <a:srcRect l="9096" r="2481" b="5333"/>
          <a:stretch>
            <a:fillRect/>
          </a:stretch>
        </p:blipFill>
        <p:spPr bwMode="auto">
          <a:xfrm>
            <a:off x="6781800" y="3730625"/>
            <a:ext cx="2236788" cy="31273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508935" name="Text Box 7"/>
          <p:cNvSpPr txBox="1">
            <a:spLocks noChangeArrowheads="1"/>
          </p:cNvSpPr>
          <p:nvPr/>
        </p:nvSpPr>
        <p:spPr bwMode="auto">
          <a:xfrm>
            <a:off x="609600" y="4724400"/>
            <a:ext cx="5943600" cy="15525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It took 10 years to conclude that the muon interacted too weakly with matter to be the “Yukawa” particle which was postulated to carry the nuclear force</a:t>
            </a:r>
          </a:p>
        </p:txBody>
      </p:sp>
    </p:spTree>
    <p:extLst>
      <p:ext uri="{BB962C8B-B14F-4D97-AF65-F5344CB8AC3E}">
        <p14:creationId xmlns:p14="http://schemas.microsoft.com/office/powerpoint/2010/main" val="375270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9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76425"/>
            <a:ext cx="9144000" cy="1524000"/>
          </a:xfrm>
          <a:solidFill>
            <a:srgbClr val="0000FF"/>
          </a:solidFill>
        </p:spPr>
        <p:txBody>
          <a:bodyPr/>
          <a:lstStyle/>
          <a:p>
            <a:r>
              <a:rPr lang="en-US" sz="5400">
                <a:solidFill>
                  <a:srgbClr val="FFFF00"/>
                </a:solidFill>
              </a:rPr>
              <a:t>Magnetic Dipole Moments</a:t>
            </a:r>
          </a:p>
        </p:txBody>
      </p:sp>
    </p:spTree>
    <p:extLst>
      <p:ext uri="{BB962C8B-B14F-4D97-AF65-F5344CB8AC3E}">
        <p14:creationId xmlns:p14="http://schemas.microsoft.com/office/powerpoint/2010/main" val="48770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andromeda-stars.jp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5388"/>
            <a:ext cx="9144000" cy="550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IBS/CAPP-Physics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7925"/>
            <a:ext cx="9144000" cy="56800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en-US" sz="3600" dirty="0">
                <a:solidFill>
                  <a:srgbClr val="0000FF"/>
                </a:solidFill>
                <a:effectLst/>
                <a:latin typeface="Times New Roman"/>
                <a:cs typeface="Times New Roman"/>
              </a:rPr>
              <a:t>Strong CP problem (Symmetry crisis in strong forces: hadronic EDM exp. Limits too small!)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/>
                <a:latin typeface="Times New Roman"/>
                <a:cs typeface="Times New Roman"/>
              </a:rPr>
              <a:t>Cosmic Frontier (</a:t>
            </a:r>
            <a:r>
              <a:rPr lang="en-US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Dark Matter axions</a:t>
            </a:r>
            <a:r>
              <a:rPr lang="en-US" dirty="0">
                <a:solidFill>
                  <a:srgbClr val="FFFF00"/>
                </a:solidFill>
                <a:effectLst/>
                <a:latin typeface="Times New Roman"/>
                <a:cs typeface="Times New Roman"/>
              </a:rPr>
              <a:t>): Improve in all possible fronts: B-field, Volume, Resonator Quality factor, Physical and Electronic noise.  Check dark matter down to 10% of axion content.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Storage ring proton EDM </a:t>
            </a:r>
            <a:r>
              <a:rPr lang="en-US" dirty="0">
                <a:solidFill>
                  <a:srgbClr val="FFFF00"/>
                </a:solidFill>
                <a:effectLst/>
                <a:latin typeface="Times New Roman"/>
                <a:cs typeface="Times New Roman"/>
              </a:rPr>
              <a:t>(most sensitive hadronic EDM experiment). Improve </a:t>
            </a:r>
            <a:r>
              <a:rPr lang="en-US" dirty="0" err="1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theta_QCD</a:t>
            </a:r>
            <a:r>
              <a:rPr lang="en-US" dirty="0">
                <a:solidFill>
                  <a:srgbClr val="FFFF00"/>
                </a:solidFill>
                <a:effectLst/>
                <a:latin typeface="Times New Roman"/>
                <a:cs typeface="Times New Roman"/>
              </a:rPr>
              <a:t> sensitivity by three to four orders of magnitude!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/>
                <a:latin typeface="Times New Roman"/>
                <a:cs typeface="Times New Roman"/>
              </a:rPr>
              <a:t>Together with long-range monopole-dipole (axion mediated) forces probe axion Physics! </a:t>
            </a:r>
          </a:p>
          <a:p>
            <a:pPr>
              <a:buFontTx/>
              <a:buNone/>
              <a:defRPr/>
            </a:pPr>
            <a:endParaRPr lang="en-US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4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Footer Placehold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Semertzidis</a:t>
            </a:r>
          </a:p>
        </p:txBody>
      </p:sp>
      <p:sp>
        <p:nvSpPr>
          <p:cNvPr id="44039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123825"/>
            <a:ext cx="7172325" cy="1400175"/>
          </a:xfrm>
        </p:spPr>
        <p:txBody>
          <a:bodyPr/>
          <a:lstStyle/>
          <a:p>
            <a:r>
              <a:rPr lang="en-US" sz="4000" dirty="0">
                <a:solidFill>
                  <a:srgbClr val="FF0066"/>
                </a:solidFill>
              </a:rPr>
              <a:t>A circulating particle with charge e and mass m:</a:t>
            </a:r>
          </a:p>
        </p:txBody>
      </p:sp>
      <p:sp>
        <p:nvSpPr>
          <p:cNvPr id="44040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0099"/>
                </a:solidFill>
                <a:effectLst/>
              </a:rPr>
              <a:t>Angular momentum</a:t>
            </a:r>
          </a:p>
          <a:p>
            <a:endParaRPr lang="en-US" sz="2800" dirty="0">
              <a:effectLst/>
            </a:endParaRPr>
          </a:p>
          <a:p>
            <a:endParaRPr lang="en-US" sz="2800" dirty="0">
              <a:effectLst/>
            </a:endParaRPr>
          </a:p>
          <a:p>
            <a:endParaRPr lang="en-US" sz="2800" dirty="0">
              <a:effectLst/>
            </a:endParaRPr>
          </a:p>
          <a:p>
            <a:r>
              <a:rPr lang="en-US" sz="2800" dirty="0">
                <a:solidFill>
                  <a:srgbClr val="008000"/>
                </a:solidFill>
                <a:effectLst/>
              </a:rPr>
              <a:t>Magnetic dipole moment</a:t>
            </a: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1524000" y="2597150"/>
          <a:ext cx="221932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07" name="Equation" r:id="rId4" imgW="533160" imgH="177480" progId="Equation.3">
                  <p:embed/>
                </p:oleObj>
              </mc:Choice>
              <mc:Fallback>
                <p:oleObj name="Equation" r:id="rId4" imgW="5331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597150"/>
                        <a:ext cx="2219325" cy="739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659439"/>
              </p:ext>
            </p:extLst>
          </p:nvPr>
        </p:nvGraphicFramePr>
        <p:xfrm>
          <a:off x="1320052" y="5673725"/>
          <a:ext cx="1849438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08" name="Equation" r:id="rId6" imgW="444240" imgH="203040" progId="Equation.3">
                  <p:embed/>
                </p:oleObj>
              </mc:Choice>
              <mc:Fallback>
                <p:oleObj name="Equation" r:id="rId6" imgW="444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0052" y="5673725"/>
                        <a:ext cx="1849438" cy="844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6362" name="Object 4"/>
          <p:cNvGraphicFramePr>
            <a:graphicFrameLocks noChangeAspect="1"/>
          </p:cNvGraphicFramePr>
          <p:nvPr/>
        </p:nvGraphicFramePr>
        <p:xfrm>
          <a:off x="4751388" y="3692525"/>
          <a:ext cx="2641600" cy="163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09" name="Equation" r:id="rId8" imgW="634680" imgH="393480" progId="Equation.3">
                  <p:embed/>
                </p:oleObj>
              </mc:Choice>
              <mc:Fallback>
                <p:oleObj name="Equation" r:id="rId8" imgW="634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1388" y="3692525"/>
                        <a:ext cx="2641600" cy="1636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6072188" y="1338263"/>
            <a:ext cx="2552700" cy="1998662"/>
            <a:chOff x="6038850" y="795338"/>
            <a:chExt cx="2552700" cy="1998662"/>
          </a:xfrm>
        </p:grpSpPr>
        <p:grpSp>
          <p:nvGrpSpPr>
            <p:cNvPr id="2" name="Group 12"/>
            <p:cNvGrpSpPr>
              <a:grpSpLocks/>
            </p:cNvGrpSpPr>
            <p:nvPr/>
          </p:nvGrpSpPr>
          <p:grpSpPr bwMode="auto">
            <a:xfrm>
              <a:off x="6038850" y="1095375"/>
              <a:ext cx="2552700" cy="1685925"/>
              <a:chOff x="3318" y="972"/>
              <a:chExt cx="1608" cy="1062"/>
            </a:xfrm>
          </p:grpSpPr>
          <p:sp>
            <p:nvSpPr>
              <p:cNvPr id="44045" name="Line 8"/>
              <p:cNvSpPr>
                <a:spLocks noChangeShapeType="1"/>
              </p:cNvSpPr>
              <p:nvPr/>
            </p:nvSpPr>
            <p:spPr bwMode="auto">
              <a:xfrm>
                <a:off x="4068" y="2034"/>
                <a:ext cx="120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" name="Group 11"/>
              <p:cNvGrpSpPr>
                <a:grpSpLocks/>
              </p:cNvGrpSpPr>
              <p:nvPr/>
            </p:nvGrpSpPr>
            <p:grpSpPr bwMode="auto">
              <a:xfrm>
                <a:off x="3318" y="972"/>
                <a:ext cx="1608" cy="1062"/>
                <a:chOff x="3336" y="1458"/>
                <a:chExt cx="1608" cy="1062"/>
              </a:xfrm>
            </p:grpSpPr>
            <p:sp>
              <p:nvSpPr>
                <p:cNvPr id="44047" name="Oval 7"/>
                <p:cNvSpPr>
                  <a:spLocks noChangeArrowheads="1"/>
                </p:cNvSpPr>
                <p:nvPr/>
              </p:nvSpPr>
              <p:spPr bwMode="auto">
                <a:xfrm>
                  <a:off x="3336" y="1716"/>
                  <a:ext cx="1608" cy="804"/>
                </a:xfrm>
                <a:prstGeom prst="ellipse">
                  <a:avLst/>
                </a:prstGeom>
                <a:noFill/>
                <a:ln w="38100">
                  <a:solidFill>
                    <a:srgbClr val="FF0066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048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4152" y="1458"/>
                  <a:ext cx="0" cy="654"/>
                </a:xfrm>
                <a:prstGeom prst="line">
                  <a:avLst/>
                </a:prstGeom>
                <a:noFill/>
                <a:ln w="38100">
                  <a:solidFill>
                    <a:srgbClr val="FF0066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44042" name="Line 14"/>
            <p:cNvSpPr>
              <a:spLocks noChangeShapeType="1"/>
            </p:cNvSpPr>
            <p:nvPr/>
          </p:nvSpPr>
          <p:spPr bwMode="auto">
            <a:xfrm flipV="1">
              <a:off x="7343775" y="1771650"/>
              <a:ext cx="971550" cy="342900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43" name="Text Box 15"/>
            <p:cNvSpPr txBox="1">
              <a:spLocks noChangeArrowheads="1"/>
            </p:cNvSpPr>
            <p:nvPr/>
          </p:nvSpPr>
          <p:spPr bwMode="auto">
            <a:xfrm>
              <a:off x="7908925" y="1727200"/>
              <a:ext cx="3190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99"/>
                  </a:solidFill>
                </a:rPr>
                <a:t>r</a:t>
              </a:r>
            </a:p>
          </p:txBody>
        </p:sp>
        <p:graphicFrame>
          <p:nvGraphicFramePr>
            <p:cNvPr id="4403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3060687"/>
                </p:ext>
              </p:extLst>
            </p:nvPr>
          </p:nvGraphicFramePr>
          <p:xfrm>
            <a:off x="7362825" y="795338"/>
            <a:ext cx="833438" cy="658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510" name="Equation" r:id="rId10" imgW="304560" imgH="241200" progId="Equation.3">
                    <p:embed/>
                  </p:oleObj>
                </mc:Choice>
                <mc:Fallback>
                  <p:oleObj name="Equation" r:id="rId10" imgW="3045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62825" y="795338"/>
                          <a:ext cx="833438" cy="6588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044" name="Text Box 18"/>
            <p:cNvSpPr txBox="1">
              <a:spLocks noChangeArrowheads="1"/>
            </p:cNvSpPr>
            <p:nvPr/>
          </p:nvSpPr>
          <p:spPr bwMode="auto">
            <a:xfrm>
              <a:off x="7108825" y="2336800"/>
              <a:ext cx="8016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0099"/>
                  </a:solidFill>
                </a:rPr>
                <a:t>e, 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700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6925" y="0"/>
            <a:ext cx="7654925" cy="147637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Precession of a Top in a Gravitational Field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pPr algn="l"/>
            <a:endParaRPr lang="en-US" sz="2800"/>
          </a:p>
          <a:p>
            <a:endParaRPr lang="en-US"/>
          </a:p>
        </p:txBody>
      </p:sp>
      <p:pic>
        <p:nvPicPr>
          <p:cNvPr id="48133" name="Picture 4" descr="C:\Documents and Settings\yannis.BNL\My Documents\g-2work\Papers\Papers01\LR_ENCYCL_010907_fig2_pre.ep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6000" y="1514475"/>
            <a:ext cx="6908800" cy="30178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844550" y="4676775"/>
          <a:ext cx="75184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57" name="Equation" r:id="rId5" imgW="1079280" imgH="393480" progId="Equation.3">
                  <p:embed/>
                </p:oleObj>
              </mc:Choice>
              <mc:Fallback>
                <p:oleObj name="Equation" r:id="rId5" imgW="1079280" imgH="393480" progId="Equation.3">
                  <p:embed/>
                  <p:pic>
                    <p:nvPicPr>
                      <p:cNvPr id="481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550" y="4676775"/>
                        <a:ext cx="7518400" cy="13906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9124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096000" cy="838200"/>
          </a:xfrm>
        </p:spPr>
        <p:txBody>
          <a:bodyPr/>
          <a:lstStyle/>
          <a:p>
            <a:r>
              <a:rPr lang="en-US" u="sng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Let’s calculate it</a:t>
            </a:r>
          </a:p>
        </p:txBody>
      </p:sp>
      <p:pic>
        <p:nvPicPr>
          <p:cNvPr id="1639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2350" y="0"/>
            <a:ext cx="4311650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438150" y="927100"/>
          <a:ext cx="4400550" cy="202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85" name="Equation" r:id="rId5" imgW="1739900" imgH="800100" progId="Equation.3">
                  <p:embed/>
                </p:oleObj>
              </mc:Choice>
              <mc:Fallback>
                <p:oleObj name="Equation" r:id="rId5" imgW="1739900" imgH="8001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" y="927100"/>
                        <a:ext cx="4400550" cy="2024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5268" name="Object 3"/>
          <p:cNvGraphicFramePr>
            <a:graphicFrameLocks noChangeAspect="1"/>
          </p:cNvGraphicFramePr>
          <p:nvPr/>
        </p:nvGraphicFramePr>
        <p:xfrm>
          <a:off x="425450" y="3263900"/>
          <a:ext cx="5267325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86" name="Equation" r:id="rId7" imgW="2082800" imgH="368300" progId="Equation.3">
                  <p:embed/>
                </p:oleObj>
              </mc:Choice>
              <mc:Fallback>
                <p:oleObj name="Equation" r:id="rId7" imgW="2082800" imgH="368300" progId="Equation.3">
                  <p:embed/>
                  <p:pic>
                    <p:nvPicPr>
                      <p:cNvPr id="39526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50" y="3263900"/>
                        <a:ext cx="5267325" cy="931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5269" name="Object 4"/>
          <p:cNvGraphicFramePr>
            <a:graphicFrameLocks noChangeAspect="1"/>
          </p:cNvGraphicFramePr>
          <p:nvPr/>
        </p:nvGraphicFramePr>
        <p:xfrm>
          <a:off x="1674813" y="4632325"/>
          <a:ext cx="6592887" cy="177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87" name="Equation" r:id="rId9" imgW="2832100" imgH="762000" progId="Equation.3">
                  <p:embed/>
                </p:oleObj>
              </mc:Choice>
              <mc:Fallback>
                <p:oleObj name="Equation" r:id="rId9" imgW="2832100" imgH="762000" progId="Equation.3">
                  <p:embed/>
                  <p:pic>
                    <p:nvPicPr>
                      <p:cNvPr id="39526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4813" y="4632325"/>
                        <a:ext cx="6592887" cy="1773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363663" y="4572000"/>
            <a:ext cx="7150100" cy="2017713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Semertzidis</a:t>
            </a: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>
                <a:solidFill>
                  <a:srgbClr val="000099"/>
                </a:solidFill>
              </a:rPr>
              <a:t>For particles with intrinsic</a:t>
            </a:r>
            <a:br>
              <a:rPr lang="en-US" sz="3600" b="1" u="sng">
                <a:solidFill>
                  <a:srgbClr val="000099"/>
                </a:solidFill>
              </a:rPr>
            </a:br>
            <a:r>
              <a:rPr lang="en-US" sz="3600" b="1" u="sng">
                <a:solidFill>
                  <a:srgbClr val="000099"/>
                </a:solidFill>
              </a:rPr>
              <a:t>angular momentum (spin S):</a:t>
            </a:r>
            <a:r>
              <a:rPr lang="en-US" sz="2400" b="1">
                <a:solidFill>
                  <a:srgbClr val="000099"/>
                </a:solidFill>
              </a:rPr>
              <a:t> </a:t>
            </a: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2589213" y="2092325"/>
          <a:ext cx="3117850" cy="163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23" name="Equation" r:id="rId4" imgW="749160" imgH="393480" progId="Equation.3">
                  <p:embed/>
                </p:oleObj>
              </mc:Choice>
              <mc:Fallback>
                <p:oleObj name="Equation" r:id="rId4" imgW="7491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9213" y="2092325"/>
                        <a:ext cx="3117850" cy="1636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7380" name="Object 3"/>
          <p:cNvGraphicFramePr>
            <a:graphicFrameLocks noChangeAspect="1"/>
          </p:cNvGraphicFramePr>
          <p:nvPr/>
        </p:nvGraphicFramePr>
        <p:xfrm>
          <a:off x="2355850" y="4751388"/>
          <a:ext cx="3427413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24" name="Equation" r:id="rId6" imgW="609480" imgH="241200" progId="Equation.3">
                  <p:embed/>
                </p:oleObj>
              </mc:Choice>
              <mc:Fallback>
                <p:oleObj name="Equation" r:id="rId6" imgW="6094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5850" y="4751388"/>
                        <a:ext cx="3427413" cy="1355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152400" y="36957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b="0">
                <a:solidFill>
                  <a:srgbClr val="FF0066"/>
                </a:solidFill>
              </a:rPr>
              <a:t>In a magnetic field (B), there is a torque:</a:t>
            </a:r>
            <a:r>
              <a:rPr lang="en-US">
                <a:solidFill>
                  <a:srgbClr val="FF006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153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122"/>
          <p:cNvSpPr>
            <a:spLocks noGrp="1" noChangeArrowheads="1"/>
          </p:cNvSpPr>
          <p:nvPr>
            <p:ph type="ctrTitle"/>
          </p:nvPr>
        </p:nvSpPr>
        <p:spPr>
          <a:xfrm>
            <a:off x="666750" y="0"/>
            <a:ext cx="7772400" cy="1143000"/>
          </a:xfrm>
        </p:spPr>
        <p:txBody>
          <a:bodyPr/>
          <a:lstStyle/>
          <a:p>
            <a:r>
              <a:rPr lang="en-US" b="1" u="sng">
                <a:solidFill>
                  <a:srgbClr val="000099"/>
                </a:solidFill>
              </a:rPr>
              <a:t>Definition of g-Factor</a:t>
            </a:r>
          </a:p>
        </p:txBody>
      </p:sp>
      <p:sp>
        <p:nvSpPr>
          <p:cNvPr id="328707" name="Rectangle 5123"/>
          <p:cNvSpPr>
            <a:spLocks noGrp="1" noChangeArrowheads="1"/>
          </p:cNvSpPr>
          <p:nvPr>
            <p:ph type="subTitle" idx="1"/>
          </p:nvPr>
        </p:nvSpPr>
        <p:spPr>
          <a:xfrm>
            <a:off x="1343025" y="3831220"/>
            <a:ext cx="7305675" cy="286168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0099"/>
                </a:solidFill>
              </a:rPr>
              <a:t>g-2 measures the difference between the charge and mass distribution. g-2=0 when they are the same all the time…</a:t>
            </a:r>
          </a:p>
          <a:p>
            <a:pPr algn="l"/>
            <a:r>
              <a:rPr lang="en-US" dirty="0">
                <a:solidFill>
                  <a:srgbClr val="FF0066"/>
                </a:solidFill>
              </a:rPr>
              <a:t>From Dirac equation g-2=0 for point-like, spin ½ particles, </a:t>
            </a:r>
            <a:r>
              <a:rPr lang="en-US" dirty="0" err="1">
                <a:solidFill>
                  <a:srgbClr val="FF0066"/>
                </a:solidFill>
              </a:rPr>
              <a:t>e.g</a:t>
            </a:r>
            <a:r>
              <a:rPr lang="en-US" dirty="0">
                <a:solidFill>
                  <a:srgbClr val="FF0066"/>
                </a:solidFill>
              </a:rPr>
              <a:t> leptons.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187575" y="1247775"/>
          <a:ext cx="4381500" cy="212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15" name="Equation" r:id="rId4" imgW="1498600" imgH="723900" progId="Equation.3">
                  <p:embed/>
                </p:oleObj>
              </mc:Choice>
              <mc:Fallback>
                <p:oleObj name="Equation" r:id="rId4" imgW="1498600" imgH="723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7575" y="1247775"/>
                        <a:ext cx="4381500" cy="21224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613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7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901700"/>
          </a:xfrm>
        </p:spPr>
        <p:txBody>
          <a:bodyPr/>
          <a:lstStyle/>
          <a:p>
            <a:r>
              <a:rPr lang="en-US" dirty="0">
                <a:solidFill>
                  <a:srgbClr val="2934FF"/>
                </a:solidFill>
              </a:rPr>
              <a:t>Magnetic Dipole Moments: </a:t>
            </a:r>
            <a:r>
              <a:rPr lang="en-US" b="1" i="1" dirty="0" err="1">
                <a:solidFill>
                  <a:srgbClr val="2934FF"/>
                </a:solidFill>
              </a:rPr>
              <a:t>μ</a:t>
            </a:r>
            <a:endParaRPr lang="en-US" b="1" i="1" dirty="0">
              <a:solidFill>
                <a:srgbClr val="2934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9625"/>
            <a:ext cx="9144000" cy="493077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2934FF"/>
                </a:solidFill>
              </a:rPr>
              <a:t>uclear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>
                <a:solidFill>
                  <a:srgbClr val="2934FF"/>
                </a:solidFill>
              </a:rPr>
              <a:t>agnetic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>
                <a:solidFill>
                  <a:srgbClr val="2934FF"/>
                </a:solidFill>
              </a:rPr>
              <a:t>esonance: a new direct method of detecting NMR, I. Rabi </a:t>
            </a:r>
            <a:r>
              <a:rPr lang="en-US" i="1" dirty="0">
                <a:solidFill>
                  <a:srgbClr val="2934FF"/>
                </a:solidFill>
              </a:rPr>
              <a:t>et al., </a:t>
            </a:r>
            <a:r>
              <a:rPr lang="en-US" dirty="0">
                <a:solidFill>
                  <a:srgbClr val="2934FF"/>
                </a:solidFill>
              </a:rPr>
              <a:t>1938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2934FF"/>
                </a:solidFill>
              </a:rPr>
              <a:t>Used in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>
                <a:solidFill>
                  <a:srgbClr val="2934FF"/>
                </a:solidFill>
              </a:rPr>
              <a:t>agnetic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>
                <a:solidFill>
                  <a:srgbClr val="2934FF"/>
                </a:solidFill>
              </a:rPr>
              <a:t>esonance</a:t>
            </a:r>
            <a:r>
              <a:rPr lang="en-US" dirty="0"/>
              <a:t> 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   I</a:t>
            </a:r>
            <a:r>
              <a:rPr lang="en-US" dirty="0">
                <a:solidFill>
                  <a:srgbClr val="2934FF"/>
                </a:solidFill>
              </a:rPr>
              <a:t>maging</a:t>
            </a:r>
          </a:p>
        </p:txBody>
      </p:sp>
      <p:pic>
        <p:nvPicPr>
          <p:cNvPr id="4" name="Picture 3" descr="deep-brain-stimulation-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700" y="4337018"/>
            <a:ext cx="2527300" cy="2520982"/>
          </a:xfrm>
          <a:prstGeom prst="rect">
            <a:avLst/>
          </a:prstGeom>
        </p:spPr>
      </p:pic>
      <p:pic>
        <p:nvPicPr>
          <p:cNvPr id="5" name="Picture 4" descr="fmri-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00" y="3619502"/>
            <a:ext cx="2158999" cy="3238498"/>
          </a:xfrm>
          <a:prstGeom prst="rect">
            <a:avLst/>
          </a:prstGeom>
        </p:spPr>
      </p:pic>
      <p:pic>
        <p:nvPicPr>
          <p:cNvPr id="6" name="Picture 4" descr="rabi-pi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46113" y="1885950"/>
            <a:ext cx="1150237" cy="1609725"/>
          </a:xfrm>
          <a:prstGeom prst="rect">
            <a:avLst/>
          </a:prstGeom>
          <a:noFill/>
        </p:spPr>
      </p:pic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0599" y="1847043"/>
            <a:ext cx="1990725" cy="196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2628" name="Object 4"/>
          <p:cNvGraphicFramePr>
            <a:graphicFrameLocks noChangeAspect="1"/>
          </p:cNvGraphicFramePr>
          <p:nvPr>
            <p:extLst/>
          </p:nvPr>
        </p:nvGraphicFramePr>
        <p:xfrm>
          <a:off x="625475" y="2063750"/>
          <a:ext cx="2305050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91" name="Equation" r:id="rId8" imgW="685800" imgH="406400" progId="Equation.3">
                  <p:embed/>
                </p:oleObj>
              </mc:Choice>
              <mc:Fallback>
                <p:oleObj name="Equation" r:id="rId8" imgW="6858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75" y="2063750"/>
                        <a:ext cx="2305050" cy="1368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6719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34225" cy="2974694"/>
          </a:xfrm>
        </p:spPr>
        <p:txBody>
          <a:bodyPr/>
          <a:lstStyle/>
          <a:p>
            <a:r>
              <a:rPr lang="en-US" dirty="0">
                <a:solidFill>
                  <a:srgbClr val="2934FF"/>
                </a:solidFill>
              </a:rPr>
              <a:t>MDM can also tell us about Quantum Field Fluctuations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3060700"/>
            <a:ext cx="8382001" cy="3797300"/>
          </a:xfrm>
        </p:spPr>
        <p:txBody>
          <a:bodyPr/>
          <a:lstStyle/>
          <a:p>
            <a:r>
              <a:rPr lang="en-US" dirty="0">
                <a:solidFill>
                  <a:srgbClr val="003399"/>
                </a:solidFill>
              </a:rPr>
              <a:t>A “soup” of virtual particles is coming in and out of existence affecting the MDM interaction of particles with    B-fields.</a:t>
            </a:r>
          </a:p>
          <a:p>
            <a:r>
              <a:rPr lang="en-US" dirty="0">
                <a:solidFill>
                  <a:srgbClr val="003399"/>
                </a:solidFill>
              </a:rPr>
              <a:t>The interaction is estimated using Feynman diagrams.</a:t>
            </a:r>
          </a:p>
          <a:p>
            <a:r>
              <a:rPr lang="en-US" dirty="0">
                <a:solidFill>
                  <a:srgbClr val="003399"/>
                </a:solidFill>
              </a:rPr>
              <a:t>It is expressed with the so-called g-2 factor: </a:t>
            </a:r>
            <a:r>
              <a:rPr lang="en-US" i="1" dirty="0">
                <a:solidFill>
                  <a:srgbClr val="003399"/>
                </a:solidFill>
              </a:rPr>
              <a:t>a</a:t>
            </a:r>
            <a:r>
              <a:rPr lang="en-US" dirty="0">
                <a:solidFill>
                  <a:srgbClr val="003399"/>
                </a:solidFill>
              </a:rPr>
              <a:t> = (g-2)/2, the anomaly.</a:t>
            </a:r>
          </a:p>
        </p:txBody>
      </p:sp>
      <p:pic>
        <p:nvPicPr>
          <p:cNvPr id="4" name="Picture 11" descr="feynman_small"/>
          <p:cNvPicPr>
            <a:picLocks noChangeAspect="1" noChangeArrowheads="1"/>
          </p:cNvPicPr>
          <p:nvPr/>
        </p:nvPicPr>
        <p:blipFill>
          <a:blip r:embed="rId3"/>
          <a:srcRect l="24001"/>
          <a:stretch>
            <a:fillRect/>
          </a:stretch>
        </p:blipFill>
        <p:spPr bwMode="auto">
          <a:xfrm>
            <a:off x="7213600" y="0"/>
            <a:ext cx="193040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5615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76275" y="0"/>
            <a:ext cx="7772400" cy="638175"/>
          </a:xfrm>
        </p:spPr>
        <p:txBody>
          <a:bodyPr/>
          <a:lstStyle/>
          <a:p>
            <a:r>
              <a:rPr lang="en-US" b="1" u="sng" dirty="0">
                <a:solidFill>
                  <a:srgbClr val="000099"/>
                </a:solidFill>
              </a:rPr>
              <a:t>g-factors:</a:t>
            </a:r>
          </a:p>
        </p:txBody>
      </p:sp>
      <p:sp>
        <p:nvSpPr>
          <p:cNvPr id="329731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0" y="1250066"/>
            <a:ext cx="9144000" cy="5607934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dirty="0">
                <a:solidFill>
                  <a:srgbClr val="000099"/>
                </a:solidFill>
              </a:rPr>
              <a:t>Proton (</a:t>
            </a:r>
            <a:r>
              <a:rPr lang="en-US" dirty="0" err="1">
                <a:solidFill>
                  <a:srgbClr val="000099"/>
                </a:solidFill>
              </a:rPr>
              <a:t>g</a:t>
            </a:r>
            <a:r>
              <a:rPr lang="en-US" baseline="-25000" dirty="0" err="1">
                <a:solidFill>
                  <a:srgbClr val="000099"/>
                </a:solidFill>
              </a:rPr>
              <a:t>p</a:t>
            </a:r>
            <a:r>
              <a:rPr lang="en-US" dirty="0">
                <a:solidFill>
                  <a:srgbClr val="000099"/>
                </a:solidFill>
              </a:rPr>
              <a:t>=+5.586) and the neutron (</a:t>
            </a:r>
            <a:r>
              <a:rPr lang="en-US" dirty="0" err="1">
                <a:solidFill>
                  <a:srgbClr val="000099"/>
                </a:solidFill>
              </a:rPr>
              <a:t>g</a:t>
            </a:r>
            <a:r>
              <a:rPr lang="en-US" baseline="-25000" dirty="0" err="1">
                <a:solidFill>
                  <a:srgbClr val="000099"/>
                </a:solidFill>
              </a:rPr>
              <a:t>n</a:t>
            </a:r>
            <a:r>
              <a:rPr lang="en-US" dirty="0">
                <a:solidFill>
                  <a:srgbClr val="000099"/>
                </a:solidFill>
              </a:rPr>
              <a:t>=-3.826) are composite particles.</a:t>
            </a:r>
          </a:p>
          <a:p>
            <a:pPr marL="609600" indent="-609600">
              <a:lnSpc>
                <a:spcPct val="90000"/>
              </a:lnSpc>
            </a:pPr>
            <a:r>
              <a:rPr lang="en-US" dirty="0">
                <a:solidFill>
                  <a:srgbClr val="000099"/>
                </a:solidFill>
              </a:rPr>
              <a:t>The ratio </a:t>
            </a:r>
            <a:r>
              <a:rPr lang="en-US" dirty="0" err="1">
                <a:solidFill>
                  <a:srgbClr val="000099"/>
                </a:solidFill>
              </a:rPr>
              <a:t>g</a:t>
            </a:r>
            <a:r>
              <a:rPr lang="en-US" baseline="-25000" dirty="0" err="1">
                <a:solidFill>
                  <a:srgbClr val="000099"/>
                </a:solidFill>
              </a:rPr>
              <a:t>p</a:t>
            </a:r>
            <a:r>
              <a:rPr lang="en-US" dirty="0">
                <a:solidFill>
                  <a:srgbClr val="000099"/>
                </a:solidFill>
              </a:rPr>
              <a:t>/</a:t>
            </a:r>
            <a:r>
              <a:rPr lang="en-US" dirty="0" err="1">
                <a:solidFill>
                  <a:srgbClr val="000099"/>
                </a:solidFill>
              </a:rPr>
              <a:t>g</a:t>
            </a:r>
            <a:r>
              <a:rPr lang="en-US" baseline="-25000" dirty="0" err="1">
                <a:solidFill>
                  <a:srgbClr val="000099"/>
                </a:solidFill>
              </a:rPr>
              <a:t>n</a:t>
            </a:r>
            <a:r>
              <a:rPr lang="en-US" dirty="0">
                <a:solidFill>
                  <a:srgbClr val="000099"/>
                </a:solidFill>
              </a:rPr>
              <a:t>=-1.46 close to the predicted –3/2 was the first success of the constituent quark model.</a:t>
            </a:r>
          </a:p>
          <a:p>
            <a:pPr marL="609600" indent="-609600">
              <a:lnSpc>
                <a:spcPct val="90000"/>
              </a:lnSpc>
            </a:pPr>
            <a:endParaRPr lang="en-US" dirty="0">
              <a:solidFill>
                <a:srgbClr val="000099"/>
              </a:solidFill>
            </a:endParaRPr>
          </a:p>
          <a:p>
            <a:pPr marL="609600" indent="-609600">
              <a:lnSpc>
                <a:spcPct val="90000"/>
              </a:lnSpc>
            </a:pPr>
            <a:r>
              <a:rPr lang="en-US" dirty="0">
                <a:solidFill>
                  <a:srgbClr val="000099"/>
                </a:solidFill>
              </a:rPr>
              <a:t>The g</a:t>
            </a:r>
            <a:r>
              <a:rPr lang="en-US" baseline="-25000" dirty="0">
                <a:solidFill>
                  <a:srgbClr val="000099"/>
                </a:solidFill>
              </a:rPr>
              <a:t>e</a:t>
            </a:r>
            <a:r>
              <a:rPr lang="en-US" dirty="0">
                <a:solidFill>
                  <a:srgbClr val="000099"/>
                </a:solidFill>
              </a:rPr>
              <a:t>-2 (of the electron) is non-zero mainly due to quantum field fluctuations involving QED. A “soup” of virtual particles coming in and out of existence…</a:t>
            </a:r>
          </a:p>
          <a:p>
            <a:pPr marL="609600" indent="-609600">
              <a:lnSpc>
                <a:spcPct val="90000"/>
              </a:lnSpc>
            </a:pPr>
            <a:r>
              <a:rPr lang="en-US" dirty="0">
                <a:solidFill>
                  <a:srgbClr val="000099"/>
                </a:solidFill>
              </a:rPr>
              <a:t>The anomalous magnetic moment of leptons can be estimated with high accuracy</a:t>
            </a:r>
          </a:p>
        </p:txBody>
      </p:sp>
    </p:spTree>
    <p:extLst>
      <p:ext uri="{BB962C8B-B14F-4D97-AF65-F5344CB8AC3E}">
        <p14:creationId xmlns:p14="http://schemas.microsoft.com/office/powerpoint/2010/main" val="63821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1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0"/>
            <a:ext cx="8686800" cy="819150"/>
          </a:xfrm>
        </p:spPr>
        <p:txBody>
          <a:bodyPr/>
          <a:lstStyle/>
          <a:p>
            <a:r>
              <a:rPr lang="en-US" sz="4000" dirty="0">
                <a:solidFill>
                  <a:srgbClr val="2934FF"/>
                </a:solidFill>
              </a:rPr>
              <a:t>Electron Magnetic Dipole Moment</a:t>
            </a: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182688" y="1095375"/>
          <a:ext cx="2787650" cy="145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47" name="Equation" r:id="rId4" imgW="901700" imgH="469900" progId="Equation.3">
                  <p:embed/>
                </p:oleObj>
              </mc:Choice>
              <mc:Fallback>
                <p:oleObj name="Equation" r:id="rId4" imgW="901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1095375"/>
                        <a:ext cx="2787650" cy="1452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950119" y="2495550"/>
          <a:ext cx="7219156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48" name="Equation" r:id="rId6" imgW="2717640" imgH="203040" progId="">
                  <p:embed/>
                </p:oleObj>
              </mc:Choice>
              <mc:Fallback>
                <p:oleObj name="Equation" r:id="rId6" imgW="2717640" imgH="203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119" y="2495550"/>
                        <a:ext cx="7219156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09625" y="742950"/>
            <a:ext cx="712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 </a:t>
            </a:r>
            <a:r>
              <a:rPr lang="en-US" dirty="0" err="1"/>
              <a:t>Hanneke</a:t>
            </a:r>
            <a:r>
              <a:rPr lang="en-US" dirty="0"/>
              <a:t>, S. </a:t>
            </a:r>
            <a:r>
              <a:rPr lang="en-US" dirty="0" err="1"/>
              <a:t>Fogwell</a:t>
            </a:r>
            <a:r>
              <a:rPr lang="en-US" dirty="0"/>
              <a:t>, and G. Gabrielse, PRL </a:t>
            </a:r>
            <a:r>
              <a:rPr lang="en-US" b="1" dirty="0"/>
              <a:t>100</a:t>
            </a:r>
            <a:r>
              <a:rPr lang="en-US" dirty="0"/>
              <a:t>, 120801 (2008)</a:t>
            </a:r>
          </a:p>
        </p:txBody>
      </p:sp>
      <p:pic>
        <p:nvPicPr>
          <p:cNvPr id="44851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194836"/>
            <a:ext cx="4676775" cy="266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8517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70501" y="4210050"/>
            <a:ext cx="4473499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8518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3425" y="3043238"/>
            <a:ext cx="47053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676900" y="3435350"/>
            <a:ext cx="3121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It’s a triumph of QED!</a:t>
            </a:r>
          </a:p>
        </p:txBody>
      </p:sp>
      <p:graphicFrame>
        <p:nvGraphicFramePr>
          <p:cNvPr id="448519" name="Content Placeholder 3"/>
          <p:cNvGraphicFramePr>
            <a:graphicFrameLocks noChangeAspect="1"/>
          </p:cNvGraphicFramePr>
          <p:nvPr>
            <p:extLst/>
          </p:nvPr>
        </p:nvGraphicFramePr>
        <p:xfrm>
          <a:off x="5292725" y="1187450"/>
          <a:ext cx="2305050" cy="136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49" name="Equation" r:id="rId11" imgW="685800" imgH="406400" progId="Equation.3">
                  <p:embed/>
                </p:oleObj>
              </mc:Choice>
              <mc:Fallback>
                <p:oleObj name="Equation" r:id="rId11" imgW="6858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187450"/>
                        <a:ext cx="2305050" cy="1366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959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050"/>
          <p:cNvSpPr>
            <a:spLocks noGrp="1" noChangeArrowheads="1"/>
          </p:cNvSpPr>
          <p:nvPr>
            <p:ph type="title"/>
          </p:nvPr>
        </p:nvSpPr>
        <p:spPr>
          <a:xfrm>
            <a:off x="704850" y="457200"/>
            <a:ext cx="7772400" cy="638175"/>
          </a:xfrm>
        </p:spPr>
        <p:txBody>
          <a:bodyPr/>
          <a:lstStyle/>
          <a:p>
            <a:r>
              <a:rPr lang="en-US" b="1" u="sng" dirty="0">
                <a:solidFill>
                  <a:srgbClr val="000099"/>
                </a:solidFill>
              </a:rPr>
              <a:t>g-factors: Muon case</a:t>
            </a:r>
          </a:p>
        </p:txBody>
      </p:sp>
      <p:sp>
        <p:nvSpPr>
          <p:cNvPr id="329731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0" y="1819275"/>
            <a:ext cx="9144000" cy="5038725"/>
          </a:xfrm>
        </p:spPr>
        <p:txBody>
          <a:bodyPr>
            <a:normAutofit/>
          </a:bodyPr>
          <a:lstStyle/>
          <a:p>
            <a:pPr marL="609600" lvl="0" indent="-609600">
              <a:lnSpc>
                <a:spcPct val="90000"/>
              </a:lnSpc>
            </a:pPr>
            <a:r>
              <a:rPr lang="en-US" sz="2800" dirty="0">
                <a:solidFill>
                  <a:srgbClr val="0000FF"/>
                </a:solidFill>
                <a:effectLst/>
              </a:rPr>
              <a:t>The </a:t>
            </a:r>
            <a:r>
              <a:rPr lang="en-US" sz="2800" i="1" dirty="0">
                <a:solidFill>
                  <a:srgbClr val="0000FF"/>
                </a:solidFill>
                <a:effectLst/>
              </a:rPr>
              <a:t>g</a:t>
            </a:r>
            <a:r>
              <a:rPr lang="en-US" sz="2800" i="1" baseline="-25000" dirty="0">
                <a:solidFill>
                  <a:srgbClr val="0000FF"/>
                </a:solidFill>
                <a:effectLst/>
                <a:latin typeface="Symbol" charset="0"/>
              </a:rPr>
              <a:t>μ</a:t>
            </a:r>
            <a:r>
              <a:rPr lang="en-US" sz="2800" dirty="0">
                <a:solidFill>
                  <a:srgbClr val="0000FF"/>
                </a:solidFill>
                <a:effectLst/>
              </a:rPr>
              <a:t>-2 is more sensitive to a class of particles than the </a:t>
            </a:r>
            <a:r>
              <a:rPr lang="en-US" sz="2800" i="1" dirty="0">
                <a:solidFill>
                  <a:srgbClr val="0000FF"/>
                </a:solidFill>
                <a:effectLst/>
              </a:rPr>
              <a:t>g</a:t>
            </a:r>
            <a:r>
              <a:rPr lang="en-US" sz="2800" i="1" baseline="-25000" dirty="0">
                <a:solidFill>
                  <a:srgbClr val="0000FF"/>
                </a:solidFill>
                <a:effectLst/>
              </a:rPr>
              <a:t>e</a:t>
            </a:r>
            <a:r>
              <a:rPr lang="en-US" sz="2800" dirty="0">
                <a:solidFill>
                  <a:srgbClr val="0000FF"/>
                </a:solidFill>
                <a:effectLst/>
              </a:rPr>
              <a:t>-2 by (</a:t>
            </a:r>
            <a:r>
              <a:rPr lang="en-US" sz="2800" dirty="0" err="1">
                <a:solidFill>
                  <a:srgbClr val="0000FF"/>
                </a:solidFill>
                <a:effectLst/>
              </a:rPr>
              <a:t>m</a:t>
            </a:r>
            <a:r>
              <a:rPr lang="en-US" sz="2800" i="1" baseline="-25000" dirty="0" err="1">
                <a:solidFill>
                  <a:srgbClr val="0000FF"/>
                </a:solidFill>
                <a:effectLst/>
                <a:latin typeface="Symbol" charset="2"/>
                <a:ea typeface="Arial" charset="0"/>
                <a:cs typeface="Arial" charset="0"/>
              </a:rPr>
              <a:t>μ</a:t>
            </a:r>
            <a:r>
              <a:rPr lang="en-US" sz="2800" dirty="0">
                <a:solidFill>
                  <a:srgbClr val="0000FF"/>
                </a:solidFill>
                <a:effectLst/>
              </a:rPr>
              <a:t>/m</a:t>
            </a:r>
            <a:r>
              <a:rPr lang="en-US" sz="2800" baseline="-25000" dirty="0">
                <a:solidFill>
                  <a:srgbClr val="0000FF"/>
                </a:solidFill>
                <a:effectLst/>
              </a:rPr>
              <a:t>e</a:t>
            </a:r>
            <a:r>
              <a:rPr lang="en-US" sz="2800" dirty="0">
                <a:solidFill>
                  <a:srgbClr val="0000FF"/>
                </a:solidFill>
                <a:effectLst/>
              </a:rPr>
              <a:t>)</a:t>
            </a:r>
            <a:r>
              <a:rPr lang="en-US" sz="2800" baseline="30000" dirty="0">
                <a:solidFill>
                  <a:srgbClr val="0000FF"/>
                </a:solidFill>
                <a:effectLst/>
              </a:rPr>
              <a:t>2</a:t>
            </a:r>
            <a:r>
              <a:rPr lang="en-US" sz="2800" dirty="0">
                <a:solidFill>
                  <a:srgbClr val="0000FF"/>
                </a:solidFill>
                <a:effectLst/>
              </a:rPr>
              <a:t>~40,000.  A thicker “soup” of virtual particles coming in and out of existence…</a:t>
            </a:r>
          </a:p>
          <a:p>
            <a:pPr marL="609600" indent="-609600">
              <a:lnSpc>
                <a:spcPct val="90000"/>
              </a:lnSpc>
            </a:pPr>
            <a:endParaRPr lang="en-US" sz="2800" dirty="0">
              <a:solidFill>
                <a:srgbClr val="0000FF"/>
              </a:solidFill>
              <a:effectLst/>
            </a:endParaRPr>
          </a:p>
          <a:p>
            <a:pPr marL="609600" indent="-609600">
              <a:lnSpc>
                <a:spcPct val="90000"/>
              </a:lnSpc>
            </a:pPr>
            <a:r>
              <a:rPr lang="en-US" sz="2800" dirty="0">
                <a:solidFill>
                  <a:srgbClr val="0000FF"/>
                </a:solidFill>
                <a:effectLst/>
              </a:rPr>
              <a:t>Muons are sensitive to W, Z, and new physics, e.g. SUSY: </a:t>
            </a:r>
            <a:r>
              <a:rPr lang="en-US" sz="2800" dirty="0" err="1">
                <a:solidFill>
                  <a:srgbClr val="0000FF"/>
                </a:solidFill>
                <a:effectLst/>
              </a:rPr>
              <a:t>neutralino</a:t>
            </a:r>
            <a:endParaRPr lang="en-US" sz="2800" dirty="0"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7966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1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Semertzidis, BNL</a:t>
            </a:r>
          </a:p>
        </p:txBody>
      </p:sp>
      <p:pic>
        <p:nvPicPr>
          <p:cNvPr id="23555" name="Picture 4" descr="Standard Model Ch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575" y="671513"/>
            <a:ext cx="4994275" cy="602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584200"/>
          </a:xfrm>
        </p:spPr>
        <p:txBody>
          <a:bodyPr/>
          <a:lstStyle/>
          <a:p>
            <a:r>
              <a:rPr lang="en-US" sz="3600" b="1" u="sng" dirty="0">
                <a:solidFill>
                  <a:srgbClr val="FF0066"/>
                </a:solidFill>
              </a:rPr>
              <a:t>The material world consists of fermions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4102100" y="1257300"/>
            <a:ext cx="2235200" cy="391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525px-Quark_structure_proton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500" y="1003300"/>
            <a:ext cx="1898650" cy="1898650"/>
          </a:xfrm>
          <a:prstGeom prst="rect">
            <a:avLst/>
          </a:prstGeom>
        </p:spPr>
      </p:pic>
      <p:pic>
        <p:nvPicPr>
          <p:cNvPr id="11" name="Picture 10" descr="525px-Quark_structure_neutron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500" y="2933700"/>
            <a:ext cx="1784350" cy="1784350"/>
          </a:xfrm>
          <a:prstGeom prst="rect">
            <a:avLst/>
          </a:prstGeom>
        </p:spPr>
      </p:pic>
      <p:sp>
        <p:nvSpPr>
          <p:cNvPr id="12" name="Donut 11"/>
          <p:cNvSpPr/>
          <p:nvPr/>
        </p:nvSpPr>
        <p:spPr>
          <a:xfrm>
            <a:off x="1689100" y="2349500"/>
            <a:ext cx="838200" cy="1562100"/>
          </a:xfrm>
          <a:prstGeom prst="donut">
            <a:avLst>
              <a:gd name="adj" fmla="val 3763"/>
            </a:avLst>
          </a:prstGeom>
          <a:ln w="2857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65600" y="1625600"/>
            <a:ext cx="2476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Protons: </a:t>
            </a:r>
            <a:r>
              <a:rPr lang="en-US" sz="3200" dirty="0" err="1">
                <a:solidFill>
                  <a:srgbClr val="0000FF"/>
                </a:solidFill>
              </a:rPr>
              <a:t>p</a:t>
            </a:r>
            <a:endParaRPr lang="el-GR" sz="3200" dirty="0">
              <a:solidFill>
                <a:srgbClr val="0000FF"/>
              </a:solidFill>
            </a:endParaRPr>
          </a:p>
          <a:p>
            <a:endParaRPr lang="el-GR" sz="3200" dirty="0">
              <a:solidFill>
                <a:srgbClr val="0000FF"/>
              </a:solidFill>
            </a:endParaRPr>
          </a:p>
          <a:p>
            <a:endParaRPr lang="el-GR" sz="3200" dirty="0">
              <a:solidFill>
                <a:srgbClr val="0000FF"/>
              </a:solidFill>
            </a:endParaRPr>
          </a:p>
          <a:p>
            <a:endParaRPr lang="el-GR" sz="3200" dirty="0">
              <a:solidFill>
                <a:srgbClr val="0000FF"/>
              </a:solidFill>
            </a:endParaRPr>
          </a:p>
          <a:p>
            <a:r>
              <a:rPr lang="en-US" sz="3200" dirty="0">
                <a:solidFill>
                  <a:srgbClr val="0000FF"/>
                </a:solidFill>
              </a:rPr>
              <a:t>Neutrons: </a:t>
            </a:r>
            <a:r>
              <a:rPr lang="en-US" sz="3200" dirty="0" err="1">
                <a:solidFill>
                  <a:srgbClr val="0000FF"/>
                </a:solidFill>
              </a:rPr>
              <a:t>n</a:t>
            </a:r>
            <a:r>
              <a:rPr lang="el-GR" sz="3200" dirty="0">
                <a:solidFill>
                  <a:srgbClr val="0000FF"/>
                </a:solidFill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76700" y="4706035"/>
            <a:ext cx="50673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Average person: </a:t>
            </a:r>
            <a:r>
              <a:rPr lang="el-GR" sz="3200" dirty="0">
                <a:solidFill>
                  <a:srgbClr val="0000FF"/>
                </a:solidFill>
              </a:rPr>
              <a:t>40 </a:t>
            </a:r>
            <a:r>
              <a:rPr lang="en-US" sz="3200" dirty="0">
                <a:solidFill>
                  <a:srgbClr val="0000FF"/>
                </a:solidFill>
              </a:rPr>
              <a:t>kg protons, 32 kg neutrons and 22 </a:t>
            </a:r>
            <a:r>
              <a:rPr lang="en-US" sz="3200" dirty="0" err="1">
                <a:solidFill>
                  <a:srgbClr val="0000FF"/>
                </a:solidFill>
              </a:rPr>
              <a:t>gr</a:t>
            </a:r>
            <a:r>
              <a:rPr lang="en-US" sz="3200" dirty="0">
                <a:solidFill>
                  <a:srgbClr val="0000FF"/>
                </a:solidFill>
              </a:rPr>
              <a:t> electrons</a:t>
            </a:r>
          </a:p>
        </p:txBody>
      </p:sp>
    </p:spTree>
    <p:extLst>
      <p:ext uri="{BB962C8B-B14F-4D97-AF65-F5344CB8AC3E}">
        <p14:creationId xmlns:p14="http://schemas.microsoft.com/office/powerpoint/2010/main" val="300567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0" y="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2934FF"/>
                </a:solidFill>
              </a:rPr>
              <a:t>Muon decay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0525" y="1028700"/>
            <a:ext cx="8610600" cy="58293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effectLst/>
              </a:rPr>
              <a:t>Decay is self analyzing</a:t>
            </a:r>
          </a:p>
          <a:p>
            <a:pPr>
              <a:lnSpc>
                <a:spcPct val="90000"/>
              </a:lnSpc>
            </a:pPr>
            <a:endParaRPr lang="en-US" dirty="0">
              <a:effectLst/>
            </a:endParaRPr>
          </a:p>
          <a:p>
            <a:pPr>
              <a:lnSpc>
                <a:spcPct val="90000"/>
              </a:lnSpc>
            </a:pPr>
            <a:endParaRPr lang="en-US" dirty="0">
              <a:effectLst/>
            </a:endParaRPr>
          </a:p>
          <a:p>
            <a:pPr>
              <a:lnSpc>
                <a:spcPct val="90000"/>
              </a:lnSpc>
            </a:pPr>
            <a:endParaRPr lang="en-US" dirty="0">
              <a:effectLst/>
            </a:endParaRPr>
          </a:p>
          <a:p>
            <a:pPr>
              <a:lnSpc>
                <a:spcPct val="90000"/>
              </a:lnSpc>
            </a:pPr>
            <a:endParaRPr lang="en-US" dirty="0">
              <a:effectLst/>
            </a:endParaRPr>
          </a:p>
          <a:p>
            <a:pPr>
              <a:lnSpc>
                <a:spcPct val="90000"/>
              </a:lnSpc>
            </a:pPr>
            <a:endParaRPr lang="en-US" dirty="0">
              <a:effectLst/>
            </a:endParaRPr>
          </a:p>
          <a:p>
            <a:pPr>
              <a:lnSpc>
                <a:spcPct val="90000"/>
              </a:lnSpc>
            </a:pPr>
            <a:endParaRPr lang="en-US" dirty="0">
              <a:effectLst/>
            </a:endParaRPr>
          </a:p>
          <a:p>
            <a:pPr>
              <a:lnSpc>
                <a:spcPct val="90000"/>
              </a:lnSpc>
            </a:pPr>
            <a:endParaRPr lang="en-US" dirty="0">
              <a:effectLst/>
            </a:endParaRPr>
          </a:p>
          <a:p>
            <a:pPr>
              <a:lnSpc>
                <a:spcPct val="90000"/>
              </a:lnSpc>
            </a:pPr>
            <a:endParaRPr lang="en-US" dirty="0">
              <a:effectLst/>
            </a:endParaRPr>
          </a:p>
          <a:p>
            <a:pPr lvl="0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effectLst/>
              </a:rPr>
              <a:t>The highest energy </a:t>
            </a:r>
            <a:r>
              <a:rPr lang="en-US" dirty="0">
                <a:solidFill>
                  <a:srgbClr val="FF0000"/>
                </a:solidFill>
                <a:effectLst/>
                <a:latin typeface="cmmi8" charset="0"/>
              </a:rPr>
              <a:t>e</a:t>
            </a:r>
            <a:r>
              <a:rPr lang="en-US" baseline="30000" dirty="0">
                <a:solidFill>
                  <a:srgbClr val="FF0000"/>
                </a:solidFill>
                <a:effectLst/>
              </a:rPr>
              <a:t>± </a:t>
            </a:r>
            <a:r>
              <a:rPr lang="en-US" dirty="0">
                <a:solidFill>
                  <a:srgbClr val="0000FF"/>
                </a:solidFill>
                <a:effectLst/>
              </a:rPr>
              <a:t>from </a:t>
            </a:r>
            <a:r>
              <a:rPr lang="en-US" i="1" dirty="0">
                <a:solidFill>
                  <a:srgbClr val="FF0000"/>
                </a:solidFill>
                <a:effectLst/>
                <a:latin typeface="Symbol" charset="2"/>
                <a:ea typeface="Arial" charset="0"/>
                <a:cs typeface="Arial" charset="0"/>
              </a:rPr>
              <a:t>μ</a:t>
            </a:r>
            <a:r>
              <a:rPr lang="en-US" baseline="30000" dirty="0">
                <a:solidFill>
                  <a:srgbClr val="FF0000"/>
                </a:solidFill>
                <a:effectLst/>
              </a:rPr>
              <a:t>±</a:t>
            </a:r>
            <a:r>
              <a:rPr lang="en-US" dirty="0">
                <a:solidFill>
                  <a:srgbClr val="0000FF"/>
                </a:solidFill>
                <a:effectLst/>
              </a:rPr>
              <a:t> decay carry information of the muon spin direction.</a:t>
            </a:r>
            <a:endParaRPr lang="en-US" baseline="30000" dirty="0">
              <a:solidFill>
                <a:srgbClr val="0000FF"/>
              </a:solidFill>
              <a:effectLst/>
            </a:endParaRPr>
          </a:p>
        </p:txBody>
      </p:sp>
      <p:pic>
        <p:nvPicPr>
          <p:cNvPr id="176132" name="Picture 4" descr="muon_decay_lsppt"/>
          <p:cNvPicPr>
            <a:picLocks noChangeAspect="1" noChangeArrowheads="1"/>
          </p:cNvPicPr>
          <p:nvPr/>
        </p:nvPicPr>
        <p:blipFill>
          <a:blip r:embed="rId3"/>
          <a:srcRect l="2592" t="6282" r="2592" b="4189"/>
          <a:stretch>
            <a:fillRect/>
          </a:stretch>
        </p:blipFill>
        <p:spPr bwMode="auto">
          <a:xfrm>
            <a:off x="1295400" y="1676400"/>
            <a:ext cx="5897563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670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1288"/>
            <a:ext cx="8229600" cy="1230312"/>
          </a:xfrm>
        </p:spPr>
        <p:txBody>
          <a:bodyPr/>
          <a:lstStyle/>
          <a:p>
            <a:r>
              <a:rPr lang="en-US" sz="2400" dirty="0">
                <a:solidFill>
                  <a:srgbClr val="2934FF"/>
                </a:solidFill>
              </a:rPr>
              <a:t>Radiative corrections change g from its Dirac value of 2.  We symbolically express these corrections as Feynman diagrams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6200" y="1333500"/>
            <a:ext cx="6934200" cy="3416300"/>
            <a:chOff x="528" y="960"/>
            <a:chExt cx="4656" cy="1544"/>
          </a:xfrm>
          <a:solidFill>
            <a:schemeClr val="accent4">
              <a:lumMod val="10000"/>
            </a:schemeClr>
          </a:solidFill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528" y="960"/>
              <a:ext cx="4656" cy="1544"/>
              <a:chOff x="288" y="1008"/>
              <a:chExt cx="4656" cy="1544"/>
            </a:xfrm>
            <a:grpFill/>
          </p:grpSpPr>
          <p:sp>
            <p:nvSpPr>
              <p:cNvPr id="93195" name="Rectangle 4"/>
              <p:cNvSpPr>
                <a:spLocks noChangeArrowheads="1"/>
              </p:cNvSpPr>
              <p:nvPr/>
            </p:nvSpPr>
            <p:spPr bwMode="auto">
              <a:xfrm>
                <a:off x="288" y="1008"/>
                <a:ext cx="4656" cy="154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93196" name="Picture 5" descr="geq2_ls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34" y="1188"/>
                <a:ext cx="4542" cy="127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3192" name="Rectangle 7"/>
            <p:cNvSpPr>
              <a:spLocks noChangeArrowheads="1"/>
            </p:cNvSpPr>
            <p:nvPr/>
          </p:nvSpPr>
          <p:spPr bwMode="auto">
            <a:xfrm>
              <a:off x="576" y="2064"/>
              <a:ext cx="2976" cy="35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193" name="Text Box 8"/>
            <p:cNvSpPr txBox="1">
              <a:spLocks noChangeArrowheads="1"/>
            </p:cNvSpPr>
            <p:nvPr/>
          </p:nvSpPr>
          <p:spPr bwMode="auto">
            <a:xfrm>
              <a:off x="612" y="2056"/>
              <a:ext cx="1344" cy="2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FFFF00"/>
                  </a:solidFill>
                </a:rPr>
                <a:t>Dirac            </a:t>
              </a:r>
              <a:r>
                <a:rPr lang="en-US" sz="1800" dirty="0">
                  <a:solidFill>
                    <a:srgbClr val="FF0000"/>
                  </a:solidFill>
                </a:rPr>
                <a:t>Stern-</a:t>
              </a:r>
              <a:r>
                <a:rPr lang="en-US" sz="1800" dirty="0" err="1">
                  <a:solidFill>
                    <a:srgbClr val="FF0000"/>
                  </a:solidFill>
                </a:rPr>
                <a:t>Gerlach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93194" name="Text Box 9"/>
            <p:cNvSpPr txBox="1">
              <a:spLocks noChangeArrowheads="1"/>
            </p:cNvSpPr>
            <p:nvPr/>
          </p:nvSpPr>
          <p:spPr bwMode="auto">
            <a:xfrm>
              <a:off x="2256" y="2046"/>
              <a:ext cx="1200" cy="29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FFFF00"/>
                  </a:solidFill>
                </a:rPr>
                <a:t>Schwinger</a:t>
              </a:r>
              <a:r>
                <a:rPr lang="en-US" sz="1800" dirty="0"/>
                <a:t> </a:t>
              </a:r>
              <a:r>
                <a:rPr lang="en-US" sz="1800" dirty="0">
                  <a:solidFill>
                    <a:srgbClr val="FF0000"/>
                  </a:solidFill>
                </a:rPr>
                <a:t>Kusch-Foley</a:t>
              </a:r>
            </a:p>
          </p:txBody>
        </p:sp>
      </p:grpSp>
      <p:pic>
        <p:nvPicPr>
          <p:cNvPr id="93188" name="Picture 11" descr="feynman_small"/>
          <p:cNvPicPr>
            <a:picLocks noChangeAspect="1" noChangeArrowheads="1"/>
          </p:cNvPicPr>
          <p:nvPr/>
        </p:nvPicPr>
        <p:blipFill>
          <a:blip r:embed="rId5"/>
          <a:srcRect l="24001"/>
          <a:stretch>
            <a:fillRect/>
          </a:stretch>
        </p:blipFill>
        <p:spPr bwMode="auto">
          <a:xfrm>
            <a:off x="7086600" y="1905000"/>
            <a:ext cx="193040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84" name="Text Box 12"/>
          <p:cNvSpPr txBox="1">
            <a:spLocks noChangeArrowheads="1"/>
          </p:cNvSpPr>
          <p:nvPr/>
        </p:nvSpPr>
        <p:spPr bwMode="auto">
          <a:xfrm>
            <a:off x="304800" y="4724400"/>
            <a:ext cx="640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We have a pertubation expansion:</a:t>
            </a:r>
          </a:p>
        </p:txBody>
      </p:sp>
      <p:pic>
        <p:nvPicPr>
          <p:cNvPr id="361486" name="Picture 1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" y="5384800"/>
            <a:ext cx="8804275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14F80D-8E5D-1D44-A9DD-8CD3F2DEE477}"/>
              </a:ext>
            </a:extLst>
          </p:cNvPr>
          <p:cNvSpPr txBox="1"/>
          <p:nvPr/>
        </p:nvSpPr>
        <p:spPr>
          <a:xfrm>
            <a:off x="899886" y="1277258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Lee B. Roberts</a:t>
            </a:r>
          </a:p>
        </p:txBody>
      </p:sp>
    </p:spTree>
    <p:extLst>
      <p:ext uri="{BB962C8B-B14F-4D97-AF65-F5344CB8AC3E}">
        <p14:creationId xmlns:p14="http://schemas.microsoft.com/office/powerpoint/2010/main" val="153401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4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Semertzidis</a:t>
            </a: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b="0" dirty="0">
                <a:solidFill>
                  <a:schemeClr val="accent2"/>
                </a:solidFill>
              </a:rPr>
              <a:t> </a:t>
            </a:r>
            <a:r>
              <a:rPr lang="en-US" sz="3600" b="0" i="1" dirty="0" err="1">
                <a:solidFill>
                  <a:srgbClr val="2934FF"/>
                </a:solidFill>
              </a:rPr>
              <a:t>g</a:t>
            </a:r>
            <a:r>
              <a:rPr lang="en-US" sz="3600" b="0" i="1" dirty="0">
                <a:solidFill>
                  <a:srgbClr val="2934FF"/>
                </a:solidFill>
              </a:rPr>
              <a:t> - 2 </a:t>
            </a:r>
            <a:r>
              <a:rPr lang="en-US" sz="3600" b="0" i="1" dirty="0">
                <a:solidFill>
                  <a:srgbClr val="2934FF"/>
                </a:solidFill>
                <a:sym typeface="Symbol" charset="2"/>
              </a:rPr>
              <a:t> </a:t>
            </a:r>
            <a:r>
              <a:rPr lang="en-US" sz="3600" b="0" dirty="0">
                <a:solidFill>
                  <a:srgbClr val="2934FF"/>
                </a:solidFill>
                <a:sym typeface="Symbol" charset="2"/>
              </a:rPr>
              <a:t>for the muon, SM contributions</a:t>
            </a:r>
            <a:endParaRPr lang="en-US" sz="3600" b="0" i="1" dirty="0">
              <a:solidFill>
                <a:srgbClr val="2934FF"/>
              </a:solidFill>
            </a:endParaRPr>
          </a:p>
        </p:txBody>
      </p:sp>
      <p:sp>
        <p:nvSpPr>
          <p:cNvPr id="8197" name="Line 3"/>
          <p:cNvSpPr>
            <a:spLocks noChangeShapeType="1"/>
          </p:cNvSpPr>
          <p:nvPr/>
        </p:nvSpPr>
        <p:spPr bwMode="auto">
          <a:xfrm>
            <a:off x="533400" y="762000"/>
            <a:ext cx="8229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3400" y="838200"/>
            <a:ext cx="7410450" cy="1466850"/>
            <a:chOff x="336" y="528"/>
            <a:chExt cx="4668" cy="924"/>
          </a:xfrm>
        </p:grpSpPr>
        <p:pic>
          <p:nvPicPr>
            <p:cNvPr id="8209" name="Picture 5" descr="Z:\data\nmr\deng\talk\agsusers\QED2ndOrder.ep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32" y="528"/>
              <a:ext cx="972" cy="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10" name="Text Box 6"/>
            <p:cNvSpPr txBox="1">
              <a:spLocks noChangeArrowheads="1"/>
            </p:cNvSpPr>
            <p:nvPr/>
          </p:nvSpPr>
          <p:spPr bwMode="auto">
            <a:xfrm>
              <a:off x="336" y="768"/>
              <a:ext cx="211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800" b="0">
                  <a:solidFill>
                    <a:schemeClr val="tx1"/>
                  </a:solidFill>
                </a:rPr>
                <a:t>Largest contribution : </a:t>
              </a:r>
            </a:p>
          </p:txBody>
        </p:sp>
        <p:graphicFrame>
          <p:nvGraphicFramePr>
            <p:cNvPr id="8194" name="Object 2048"/>
            <p:cNvGraphicFramePr>
              <a:graphicFrameLocks noChangeAspect="1"/>
            </p:cNvGraphicFramePr>
            <p:nvPr/>
          </p:nvGraphicFramePr>
          <p:xfrm>
            <a:off x="2592" y="672"/>
            <a:ext cx="1252" cy="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363" name="Equation" r:id="rId5" imgW="927000" imgH="393480" progId="Equation.3">
                    <p:embed/>
                  </p:oleObj>
                </mc:Choice>
                <mc:Fallback>
                  <p:oleObj name="Equation" r:id="rId5" imgW="92700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2" y="672"/>
                          <a:ext cx="1252" cy="5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609600" y="2286000"/>
            <a:ext cx="5413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800" b="0">
                <a:solidFill>
                  <a:schemeClr val="tx1"/>
                </a:solidFill>
              </a:rPr>
              <a:t>Other standard model contributions :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85800" y="2895600"/>
            <a:ext cx="1828800" cy="2043113"/>
            <a:chOff x="432" y="1824"/>
            <a:chExt cx="1152" cy="1287"/>
          </a:xfrm>
        </p:grpSpPr>
        <p:pic>
          <p:nvPicPr>
            <p:cNvPr id="8207" name="Picture 10" descr="Z:\data\nmr\deng\talk\agsusers\QED4thOrder.eps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2" y="1824"/>
              <a:ext cx="1152" cy="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8" name="Text Box 11"/>
            <p:cNvSpPr txBox="1">
              <a:spLocks noChangeArrowheads="1"/>
            </p:cNvSpPr>
            <p:nvPr/>
          </p:nvSpPr>
          <p:spPr bwMode="auto">
            <a:xfrm>
              <a:off x="720" y="2784"/>
              <a:ext cx="577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800" b="0">
                  <a:solidFill>
                    <a:schemeClr val="tx1"/>
                  </a:solidFill>
                </a:rPr>
                <a:t>QED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362200" y="2819400"/>
            <a:ext cx="1905000" cy="2119313"/>
            <a:chOff x="1488" y="1776"/>
            <a:chExt cx="1200" cy="1335"/>
          </a:xfrm>
        </p:grpSpPr>
        <p:pic>
          <p:nvPicPr>
            <p:cNvPr id="8205" name="Picture 13" descr="Z:\data\nmr\deng\talk\agsusers\Had2ndOrder.eps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488" y="1776"/>
              <a:ext cx="1200" cy="1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6" name="Text Box 14"/>
            <p:cNvSpPr txBox="1">
              <a:spLocks noChangeArrowheads="1"/>
            </p:cNvSpPr>
            <p:nvPr/>
          </p:nvSpPr>
          <p:spPr bwMode="auto">
            <a:xfrm>
              <a:off x="1680" y="2784"/>
              <a:ext cx="89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800" b="0">
                  <a:solidFill>
                    <a:schemeClr val="tx1"/>
                  </a:solidFill>
                </a:rPr>
                <a:t>hadronic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962400" y="2971800"/>
            <a:ext cx="5029200" cy="1966913"/>
            <a:chOff x="2496" y="1872"/>
            <a:chExt cx="3168" cy="1239"/>
          </a:xfrm>
        </p:grpSpPr>
        <p:pic>
          <p:nvPicPr>
            <p:cNvPr id="8203" name="Picture 16" descr="Z:\data\nmr\deng\talk\agsusers\Weak2ndOrder.eps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496" y="1872"/>
              <a:ext cx="3168" cy="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4" name="Text Box 17"/>
            <p:cNvSpPr txBox="1">
              <a:spLocks noChangeArrowheads="1"/>
            </p:cNvSpPr>
            <p:nvPr/>
          </p:nvSpPr>
          <p:spPr bwMode="auto">
            <a:xfrm>
              <a:off x="3888" y="2784"/>
              <a:ext cx="5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800" b="0">
                  <a:solidFill>
                    <a:schemeClr val="tx1"/>
                  </a:solidFill>
                </a:rPr>
                <a:t>weak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176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6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773723" y="1870076"/>
            <a:ext cx="7620000" cy="3452813"/>
          </a:xfrm>
        </p:spPr>
        <p:txBody>
          <a:bodyPr/>
          <a:lstStyle/>
          <a:p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Storage Ring Muon g-2:</a:t>
            </a:r>
            <a:b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Rigorous Test of the Standard Model </a:t>
            </a:r>
          </a:p>
        </p:txBody>
      </p:sp>
    </p:spTree>
    <p:extLst>
      <p:ext uri="{BB962C8B-B14F-4D97-AF65-F5344CB8AC3E}">
        <p14:creationId xmlns:p14="http://schemas.microsoft.com/office/powerpoint/2010/main" val="33802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44600"/>
          </a:xfrm>
        </p:spPr>
        <p:txBody>
          <a:bodyPr/>
          <a:lstStyle/>
          <a:p>
            <a:r>
              <a:rPr lang="en-US" sz="4000" dirty="0">
                <a:solidFill>
                  <a:srgbClr val="2934FF"/>
                </a:solidFill>
                <a:latin typeface="Arial" charset="0"/>
                <a:ea typeface="ＭＳ Ｐゴシック" charset="0"/>
                <a:cs typeface="ＭＳ Ｐゴシック" charset="0"/>
              </a:rPr>
              <a:t>Muon g-2 experiment: major challenge to the Standard Model</a:t>
            </a: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0" y="1244600"/>
            <a:ext cx="8229600" cy="1714500"/>
          </a:xfrm>
        </p:spPr>
        <p:txBody>
          <a:bodyPr/>
          <a:lstStyle/>
          <a:p>
            <a:r>
              <a:rPr lang="en-US" dirty="0">
                <a:solidFill>
                  <a:srgbClr val="E51B3D"/>
                </a:solidFill>
                <a:latin typeface="Arial" charset="0"/>
                <a:ea typeface="ＭＳ Ｐゴシック" charset="0"/>
                <a:cs typeface="ＭＳ Ｐゴシック" charset="0"/>
              </a:rPr>
              <a:t>E821 at BNL: 1997-2004</a:t>
            </a:r>
          </a:p>
          <a:p>
            <a:r>
              <a:rPr lang="en-US" dirty="0">
                <a:solidFill>
                  <a:srgbClr val="E51B3D"/>
                </a:solidFill>
                <a:latin typeface="Arial" charset="0"/>
                <a:ea typeface="ＭＳ Ｐゴシック" charset="0"/>
                <a:cs typeface="ＭＳ Ｐゴシック" charset="0"/>
              </a:rPr>
              <a:t>E989 at FNAL: first data in 2017</a:t>
            </a:r>
          </a:p>
        </p:txBody>
      </p:sp>
      <p:pic>
        <p:nvPicPr>
          <p:cNvPr id="54275" name="Picture 3" descr="SourceofMu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9338"/>
            <a:ext cx="91440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7513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28600" y="79470"/>
            <a:ext cx="8648700" cy="1417639"/>
          </a:xfrm>
        </p:spPr>
        <p:txBody>
          <a:bodyPr/>
          <a:lstStyle/>
          <a:p>
            <a:r>
              <a:rPr lang="en-US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rPr>
              <a:t>Spin Precession Rate at Rest</a:t>
            </a: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1679331" y="2209801"/>
          <a:ext cx="5156689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1" name="Equation" r:id="rId4" imgW="1143000" imgH="406400" progId="Equation.3">
                  <p:embed/>
                </p:oleObj>
              </mc:Choice>
              <mc:Fallback>
                <p:oleObj name="Equation" r:id="rId4" imgW="1143000" imgH="406400" progId="Equation.3">
                  <p:embed/>
                  <p:pic>
                    <p:nvPicPr>
                      <p:cNvPr id="286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9331" y="2209801"/>
                        <a:ext cx="5156689" cy="183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6236" y="4260850"/>
            <a:ext cx="63639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0000"/>
                </a:solidFill>
              </a:rPr>
              <a:t>There is a large asymmetry in this</a:t>
            </a:r>
          </a:p>
          <a:p>
            <a:pPr eaLnBrk="1" hangingPunct="1"/>
            <a:r>
              <a:rPr lang="en-US" sz="3200">
                <a:solidFill>
                  <a:srgbClr val="FF0000"/>
                </a:solidFill>
              </a:rPr>
              <a:t>equation:  </a:t>
            </a:r>
            <a:r>
              <a:rPr lang="en-US" sz="3200" i="1">
                <a:solidFill>
                  <a:srgbClr val="FF0000"/>
                </a:solidFill>
              </a:rPr>
              <a:t>μ </a:t>
            </a:r>
            <a:r>
              <a:rPr lang="en-US" sz="3200">
                <a:solidFill>
                  <a:srgbClr val="FF0000"/>
                </a:solidFill>
              </a:rPr>
              <a:t>is relatively large, </a:t>
            </a:r>
          </a:p>
          <a:p>
            <a:pPr eaLnBrk="1" hangingPunct="1"/>
            <a:r>
              <a:rPr lang="en-US" sz="3200" i="1">
                <a:solidFill>
                  <a:srgbClr val="FF0000"/>
                </a:solidFill>
              </a:rPr>
              <a:t>d </a:t>
            </a:r>
            <a:r>
              <a:rPr lang="en-US" sz="3200">
                <a:solidFill>
                  <a:srgbClr val="FF0000"/>
                </a:solidFill>
              </a:rPr>
              <a:t>is compatible with zero</a:t>
            </a:r>
          </a:p>
        </p:txBody>
      </p:sp>
    </p:spTree>
    <p:extLst>
      <p:ext uri="{BB962C8B-B14F-4D97-AF65-F5344CB8AC3E}">
        <p14:creationId xmlns:p14="http://schemas.microsoft.com/office/powerpoint/2010/main" val="63539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 dirty="0">
                <a:latin typeface="Times New Roman" charset="0"/>
              </a:rPr>
              <a:t>Yannis Semertzidis, BNL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730512" cy="1143000"/>
          </a:xfrm>
        </p:spPr>
        <p:txBody>
          <a:bodyPr/>
          <a:lstStyle/>
          <a:p>
            <a:r>
              <a:rPr lang="en-US" b="1" u="sng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rPr>
              <a:t>The Principle of g-2</a:t>
            </a:r>
          </a:p>
        </p:txBody>
      </p:sp>
      <p:grpSp>
        <p:nvGrpSpPr>
          <p:cNvPr id="30723" name="Group 9"/>
          <p:cNvGrpSpPr>
            <a:grpSpLocks/>
          </p:cNvGrpSpPr>
          <p:nvPr/>
        </p:nvGrpSpPr>
        <p:grpSpPr bwMode="auto">
          <a:xfrm>
            <a:off x="-1142999" y="2476501"/>
            <a:ext cx="4857750" cy="4581525"/>
            <a:chOff x="408" y="948"/>
            <a:chExt cx="3060" cy="2886"/>
          </a:xfrm>
        </p:grpSpPr>
        <p:sp>
          <p:nvSpPr>
            <p:cNvPr id="30739" name="Oval 4"/>
            <p:cNvSpPr>
              <a:spLocks noChangeArrowheads="1"/>
            </p:cNvSpPr>
            <p:nvPr/>
          </p:nvSpPr>
          <p:spPr bwMode="auto">
            <a:xfrm>
              <a:off x="612" y="1008"/>
              <a:ext cx="2814" cy="2670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0" name="Rectangle 5"/>
            <p:cNvSpPr>
              <a:spLocks noChangeArrowheads="1"/>
            </p:cNvSpPr>
            <p:nvPr/>
          </p:nvSpPr>
          <p:spPr bwMode="auto">
            <a:xfrm>
              <a:off x="408" y="948"/>
              <a:ext cx="1614" cy="28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1" name="Rectangle 7"/>
            <p:cNvSpPr>
              <a:spLocks noChangeArrowheads="1"/>
            </p:cNvSpPr>
            <p:nvPr/>
          </p:nvSpPr>
          <p:spPr bwMode="auto">
            <a:xfrm>
              <a:off x="1968" y="2346"/>
              <a:ext cx="1500" cy="14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24" name="Line 8"/>
          <p:cNvSpPr>
            <a:spLocks noChangeShapeType="1"/>
          </p:cNvSpPr>
          <p:nvPr/>
        </p:nvSpPr>
        <p:spPr bwMode="auto">
          <a:xfrm>
            <a:off x="3647343" y="4514851"/>
            <a:ext cx="0" cy="390525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86" name="Line 10"/>
          <p:cNvSpPr>
            <a:spLocks noChangeShapeType="1"/>
          </p:cNvSpPr>
          <p:nvPr/>
        </p:nvSpPr>
        <p:spPr bwMode="auto">
          <a:xfrm flipH="1">
            <a:off x="3286859" y="4314825"/>
            <a:ext cx="313592" cy="609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Line 11"/>
          <p:cNvSpPr>
            <a:spLocks noChangeShapeType="1"/>
          </p:cNvSpPr>
          <p:nvPr/>
        </p:nvSpPr>
        <p:spPr bwMode="auto">
          <a:xfrm>
            <a:off x="1428751" y="2400300"/>
            <a:ext cx="829408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Text Box 14"/>
          <p:cNvSpPr txBox="1">
            <a:spLocks noChangeArrowheads="1"/>
          </p:cNvSpPr>
          <p:nvPr/>
        </p:nvSpPr>
        <p:spPr bwMode="auto">
          <a:xfrm>
            <a:off x="1346689" y="1860550"/>
            <a:ext cx="1339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66"/>
                </a:solidFill>
              </a:rPr>
              <a:t>Spin vector</a:t>
            </a:r>
          </a:p>
        </p:txBody>
      </p:sp>
      <p:sp>
        <p:nvSpPr>
          <p:cNvPr id="30728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3480289" y="1771651"/>
            <a:ext cx="5663711" cy="676275"/>
          </a:xfrm>
        </p:spPr>
        <p:txBody>
          <a:bodyPr/>
          <a:lstStyle/>
          <a:p>
            <a:pPr>
              <a:buFontTx/>
              <a:buNone/>
            </a:pPr>
            <a:r>
              <a:rPr lang="en-US">
                <a:solidFill>
                  <a:srgbClr val="FF0066"/>
                </a:solidFill>
                <a:latin typeface="Arial" charset="0"/>
                <a:ea typeface="ＭＳ Ｐゴシック" charset="0"/>
                <a:cs typeface="ＭＳ Ｐゴシック" charset="0"/>
              </a:rPr>
              <a:t>Moving: Thomas precession!</a:t>
            </a:r>
          </a:p>
        </p:txBody>
      </p:sp>
      <p:sp>
        <p:nvSpPr>
          <p:cNvPr id="30729" name="Text Box 16"/>
          <p:cNvSpPr txBox="1">
            <a:spLocks noChangeArrowheads="1"/>
          </p:cNvSpPr>
          <p:nvPr/>
        </p:nvSpPr>
        <p:spPr bwMode="auto">
          <a:xfrm>
            <a:off x="1812682" y="3498850"/>
            <a:ext cx="483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66"/>
                </a:solidFill>
                <a:cs typeface="Times New Roman" charset="0"/>
              </a:rPr>
              <a:t>• B</a:t>
            </a:r>
            <a:endParaRPr lang="en-US" sz="1800">
              <a:solidFill>
                <a:srgbClr val="FF0066"/>
              </a:solidFill>
            </a:endParaRPr>
          </a:p>
        </p:txBody>
      </p:sp>
      <p:sp>
        <p:nvSpPr>
          <p:cNvPr id="30730" name="Oval 17"/>
          <p:cNvSpPr>
            <a:spLocks noChangeArrowheads="1"/>
          </p:cNvSpPr>
          <p:nvPr/>
        </p:nvSpPr>
        <p:spPr bwMode="auto">
          <a:xfrm>
            <a:off x="1809751" y="3619501"/>
            <a:ext cx="276957" cy="257175"/>
          </a:xfrm>
          <a:prstGeom prst="ellips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31794" name="Object 18"/>
          <p:cNvGraphicFramePr>
            <a:graphicFrameLocks noChangeAspect="1"/>
          </p:cNvGraphicFramePr>
          <p:nvPr/>
        </p:nvGraphicFramePr>
        <p:xfrm>
          <a:off x="4000500" y="2438401"/>
          <a:ext cx="1378927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85" name="Equation" r:id="rId4" imgW="571500" imgH="444500" progId="Equation.DSMT4">
                  <p:embed/>
                </p:oleObj>
              </mc:Choice>
              <mc:Fallback>
                <p:oleObj name="Equation" r:id="rId4" imgW="571500" imgH="444500" progId="Equation.DSMT4">
                  <p:embed/>
                  <p:pic>
                    <p:nvPicPr>
                      <p:cNvPr id="331794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0" y="2438401"/>
                        <a:ext cx="1378927" cy="107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795" name="Object 19"/>
          <p:cNvGraphicFramePr>
            <a:graphicFrameLocks noChangeAspect="1"/>
          </p:cNvGraphicFramePr>
          <p:nvPr/>
        </p:nvGraphicFramePr>
        <p:xfrm>
          <a:off x="3102220" y="3617913"/>
          <a:ext cx="3467100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86" name="Equation" r:id="rId6" imgW="1409700" imgH="444500" progId="Equation.DSMT4">
                  <p:embed/>
                </p:oleObj>
              </mc:Choice>
              <mc:Fallback>
                <p:oleObj name="Equation" r:id="rId6" imgW="1409700" imgH="444500" progId="Equation.DSMT4">
                  <p:embed/>
                  <p:pic>
                    <p:nvPicPr>
                      <p:cNvPr id="331795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2220" y="3617913"/>
                        <a:ext cx="3467100" cy="1090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796" name="Object 20"/>
          <p:cNvGraphicFramePr>
            <a:graphicFrameLocks noChangeAspect="1"/>
          </p:cNvGraphicFramePr>
          <p:nvPr/>
        </p:nvGraphicFramePr>
        <p:xfrm>
          <a:off x="1644162" y="5038725"/>
          <a:ext cx="5865935" cy="118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87" name="Equation" r:id="rId8" imgW="2387600" imgH="482600" progId="Equation.DSMT4">
                  <p:embed/>
                </p:oleObj>
              </mc:Choice>
              <mc:Fallback>
                <p:oleObj name="Equation" r:id="rId8" imgW="2387600" imgH="482600" progId="Equation.DSMT4">
                  <p:embed/>
                  <p:pic>
                    <p:nvPicPr>
                      <p:cNvPr id="331796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4162" y="5038725"/>
                        <a:ext cx="5865935" cy="1182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1797" name="Rectangle 21"/>
          <p:cNvSpPr>
            <a:spLocks noChangeArrowheads="1"/>
          </p:cNvSpPr>
          <p:nvPr/>
        </p:nvSpPr>
        <p:spPr bwMode="auto">
          <a:xfrm>
            <a:off x="5994889" y="5029200"/>
            <a:ext cx="1704242" cy="1200150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Line 22"/>
          <p:cNvSpPr>
            <a:spLocks noChangeShapeType="1"/>
          </p:cNvSpPr>
          <p:nvPr/>
        </p:nvSpPr>
        <p:spPr bwMode="auto">
          <a:xfrm>
            <a:off x="1439008" y="2581275"/>
            <a:ext cx="827943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6" name="Text Box 23"/>
          <p:cNvSpPr txBox="1">
            <a:spLocks noChangeArrowheads="1"/>
          </p:cNvSpPr>
          <p:nvPr/>
        </p:nvSpPr>
        <p:spPr bwMode="auto">
          <a:xfrm>
            <a:off x="1289539" y="2565400"/>
            <a:ext cx="20318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99"/>
                </a:solidFill>
              </a:rPr>
              <a:t>Momentum vector</a:t>
            </a:r>
          </a:p>
        </p:txBody>
      </p:sp>
      <p:graphicFrame>
        <p:nvGraphicFramePr>
          <p:cNvPr id="30737" name="Object 20"/>
          <p:cNvGraphicFramePr>
            <a:graphicFrameLocks noChangeAspect="1"/>
          </p:cNvGraphicFramePr>
          <p:nvPr/>
        </p:nvGraphicFramePr>
        <p:xfrm>
          <a:off x="5682762" y="736601"/>
          <a:ext cx="3042138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88" name="Equation" r:id="rId10" imgW="1282700" imgH="355600" progId="Equation.3">
                  <p:embed/>
                </p:oleObj>
              </mc:Choice>
              <mc:Fallback>
                <p:oleObj name="Equation" r:id="rId10" imgW="1282700" imgH="355600" progId="Equation.3">
                  <p:embed/>
                  <p:pic>
                    <p:nvPicPr>
                      <p:cNvPr id="30737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2762" y="736601"/>
                        <a:ext cx="3042138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 txBox="1">
            <a:spLocks noChangeArrowheads="1"/>
          </p:cNvSpPr>
          <p:nvPr/>
        </p:nvSpPr>
        <p:spPr bwMode="auto">
          <a:xfrm>
            <a:off x="4407877" y="6181726"/>
            <a:ext cx="4608635" cy="676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200">
                <a:solidFill>
                  <a:srgbClr val="FF0066"/>
                </a:solidFill>
              </a:rPr>
              <a:t>Independent of velocity!</a:t>
            </a:r>
          </a:p>
        </p:txBody>
      </p:sp>
    </p:spTree>
    <p:extLst>
      <p:ext uri="{BB962C8B-B14F-4D97-AF65-F5344CB8AC3E}">
        <p14:creationId xmlns:p14="http://schemas.microsoft.com/office/powerpoint/2010/main" val="394112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3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86" grpId="0" animBg="1"/>
      <p:bldP spid="331797" grpId="0" animBg="1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rPr>
              <a:t>Effect of Radial Electric Field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0" y="1981200"/>
            <a:ext cx="4076700" cy="4114800"/>
          </a:xfrm>
        </p:spPr>
        <p:txBody>
          <a:bodyPr/>
          <a:lstStyle/>
          <a:p>
            <a:r>
              <a:rPr lang="en-US">
                <a:solidFill>
                  <a:srgbClr val="CC3300"/>
                </a:solidFill>
                <a:latin typeface="Arial" charset="0"/>
                <a:ea typeface="ＭＳ Ｐゴシック" charset="0"/>
                <a:cs typeface="ＭＳ Ｐゴシック" charset="0"/>
              </a:rPr>
              <a:t>Low energy particle</a:t>
            </a:r>
          </a:p>
          <a:p>
            <a:endParaRPr lang="en-US">
              <a:solidFill>
                <a:srgbClr val="008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solidFill>
                  <a:srgbClr val="FF0066"/>
                </a:solidFill>
                <a:latin typeface="Arial" charset="0"/>
                <a:ea typeface="ＭＳ Ｐゴシック" charset="0"/>
                <a:cs typeface="ＭＳ Ｐゴシック" charset="0"/>
              </a:rPr>
              <a:t>…just right</a:t>
            </a:r>
          </a:p>
          <a:p>
            <a:endParaRPr lang="en-US">
              <a:solidFill>
                <a:srgbClr val="FF0066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High energy particle</a:t>
            </a:r>
          </a:p>
        </p:txBody>
      </p:sp>
      <p:sp>
        <p:nvSpPr>
          <p:cNvPr id="32772" name="Line 10"/>
          <p:cNvSpPr>
            <a:spLocks noChangeShapeType="1"/>
          </p:cNvSpPr>
          <p:nvPr/>
        </p:nvSpPr>
        <p:spPr bwMode="auto">
          <a:xfrm>
            <a:off x="1428751" y="2400300"/>
            <a:ext cx="829408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3" name="Line 11"/>
          <p:cNvSpPr>
            <a:spLocks noChangeShapeType="1"/>
          </p:cNvSpPr>
          <p:nvPr/>
        </p:nvSpPr>
        <p:spPr bwMode="auto">
          <a:xfrm>
            <a:off x="3886200" y="4257676"/>
            <a:ext cx="533400" cy="504825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Text Box 13"/>
          <p:cNvSpPr txBox="1">
            <a:spLocks noChangeArrowheads="1"/>
          </p:cNvSpPr>
          <p:nvPr/>
        </p:nvSpPr>
        <p:spPr bwMode="auto">
          <a:xfrm>
            <a:off x="1431681" y="1784350"/>
            <a:ext cx="1339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66"/>
                </a:solidFill>
              </a:rPr>
              <a:t>Spin vector</a:t>
            </a:r>
          </a:p>
        </p:txBody>
      </p:sp>
      <p:sp>
        <p:nvSpPr>
          <p:cNvPr id="32775" name="Line 14"/>
          <p:cNvSpPr>
            <a:spLocks noChangeShapeType="1"/>
          </p:cNvSpPr>
          <p:nvPr/>
        </p:nvSpPr>
        <p:spPr bwMode="auto">
          <a:xfrm>
            <a:off x="1439008" y="2571750"/>
            <a:ext cx="827943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Text Box 16"/>
          <p:cNvSpPr txBox="1">
            <a:spLocks noChangeArrowheads="1"/>
          </p:cNvSpPr>
          <p:nvPr/>
        </p:nvSpPr>
        <p:spPr bwMode="auto">
          <a:xfrm>
            <a:off x="1289539" y="2632075"/>
            <a:ext cx="20318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99"/>
                </a:solidFill>
              </a:rPr>
              <a:t>Momentum vector</a:t>
            </a:r>
          </a:p>
        </p:txBody>
      </p:sp>
      <p:grpSp>
        <p:nvGrpSpPr>
          <p:cNvPr id="32777" name="Group 4"/>
          <p:cNvGrpSpPr>
            <a:grpSpLocks/>
          </p:cNvGrpSpPr>
          <p:nvPr/>
        </p:nvGrpSpPr>
        <p:grpSpPr bwMode="auto">
          <a:xfrm>
            <a:off x="-1142999" y="2476501"/>
            <a:ext cx="4857750" cy="4581525"/>
            <a:chOff x="408" y="948"/>
            <a:chExt cx="3060" cy="2886"/>
          </a:xfrm>
        </p:grpSpPr>
        <p:sp>
          <p:nvSpPr>
            <p:cNvPr id="32781" name="Oval 5"/>
            <p:cNvSpPr>
              <a:spLocks noChangeArrowheads="1"/>
            </p:cNvSpPr>
            <p:nvPr/>
          </p:nvSpPr>
          <p:spPr bwMode="auto">
            <a:xfrm>
              <a:off x="612" y="1008"/>
              <a:ext cx="2814" cy="2670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2" name="Rectangle 6"/>
            <p:cNvSpPr>
              <a:spLocks noChangeArrowheads="1"/>
            </p:cNvSpPr>
            <p:nvPr/>
          </p:nvSpPr>
          <p:spPr bwMode="auto">
            <a:xfrm>
              <a:off x="408" y="948"/>
              <a:ext cx="1614" cy="28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3" name="Rectangle 7"/>
            <p:cNvSpPr>
              <a:spLocks noChangeArrowheads="1"/>
            </p:cNvSpPr>
            <p:nvPr/>
          </p:nvSpPr>
          <p:spPr bwMode="auto">
            <a:xfrm>
              <a:off x="1968" y="2346"/>
              <a:ext cx="1500" cy="14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778" name="Line 8"/>
          <p:cNvSpPr>
            <a:spLocks noChangeShapeType="1"/>
          </p:cNvSpPr>
          <p:nvPr/>
        </p:nvSpPr>
        <p:spPr bwMode="auto">
          <a:xfrm>
            <a:off x="3647343" y="4524376"/>
            <a:ext cx="0" cy="390525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9" name="Line 12"/>
          <p:cNvSpPr>
            <a:spLocks noChangeShapeType="1"/>
          </p:cNvSpPr>
          <p:nvPr/>
        </p:nvSpPr>
        <p:spPr bwMode="auto">
          <a:xfrm flipH="1">
            <a:off x="3305908" y="4257676"/>
            <a:ext cx="218343" cy="6572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0" name="Line 9"/>
          <p:cNvSpPr>
            <a:spLocks noChangeShapeType="1"/>
          </p:cNvSpPr>
          <p:nvPr/>
        </p:nvSpPr>
        <p:spPr bwMode="auto">
          <a:xfrm>
            <a:off x="3761643" y="4210051"/>
            <a:ext cx="0" cy="75247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44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Semertzidis, BNL</a:t>
            </a: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79470"/>
            <a:ext cx="8661400" cy="1417639"/>
          </a:xfrm>
        </p:spPr>
        <p:txBody>
          <a:bodyPr/>
          <a:lstStyle/>
          <a:p>
            <a:r>
              <a:rPr lang="en-US" b="1" u="sng">
                <a:solidFill>
                  <a:srgbClr val="000099"/>
                </a:solidFill>
              </a:rPr>
              <a:t>Effect of Radial Electric Field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0" y="1981200"/>
            <a:ext cx="4076700" cy="4114800"/>
          </a:xfrm>
        </p:spPr>
        <p:txBody>
          <a:bodyPr/>
          <a:lstStyle/>
          <a:p>
            <a:endParaRPr lang="en-US">
              <a:solidFill>
                <a:srgbClr val="CC3300"/>
              </a:solidFill>
            </a:endParaRPr>
          </a:p>
          <a:p>
            <a:endParaRPr lang="en-US">
              <a:solidFill>
                <a:srgbClr val="008000"/>
              </a:solidFill>
            </a:endParaRPr>
          </a:p>
          <a:p>
            <a:r>
              <a:rPr lang="en-US">
                <a:solidFill>
                  <a:srgbClr val="FF0066"/>
                </a:solidFill>
              </a:rPr>
              <a:t>…just right</a:t>
            </a:r>
          </a:p>
          <a:p>
            <a:endParaRPr lang="en-US">
              <a:solidFill>
                <a:srgbClr val="FF0066"/>
              </a:solidFill>
            </a:endParaRPr>
          </a:p>
          <a:p>
            <a:endParaRPr lang="en-US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143000" y="2476500"/>
            <a:ext cx="4857750" cy="4581525"/>
            <a:chOff x="408" y="948"/>
            <a:chExt cx="3060" cy="2886"/>
          </a:xfrm>
        </p:grpSpPr>
        <p:sp>
          <p:nvSpPr>
            <p:cNvPr id="53259" name="Oval 5"/>
            <p:cNvSpPr>
              <a:spLocks noChangeArrowheads="1"/>
            </p:cNvSpPr>
            <p:nvPr/>
          </p:nvSpPr>
          <p:spPr bwMode="auto">
            <a:xfrm>
              <a:off x="612" y="1008"/>
              <a:ext cx="2814" cy="2670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60" name="Rectangle 6"/>
            <p:cNvSpPr>
              <a:spLocks noChangeArrowheads="1"/>
            </p:cNvSpPr>
            <p:nvPr/>
          </p:nvSpPr>
          <p:spPr bwMode="auto">
            <a:xfrm>
              <a:off x="408" y="948"/>
              <a:ext cx="1614" cy="28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61" name="Rectangle 7"/>
            <p:cNvSpPr>
              <a:spLocks noChangeArrowheads="1"/>
            </p:cNvSpPr>
            <p:nvPr/>
          </p:nvSpPr>
          <p:spPr bwMode="auto">
            <a:xfrm>
              <a:off x="1968" y="2346"/>
              <a:ext cx="1500" cy="14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3254" name="Line 8"/>
          <p:cNvSpPr>
            <a:spLocks noChangeShapeType="1"/>
          </p:cNvSpPr>
          <p:nvPr/>
        </p:nvSpPr>
        <p:spPr bwMode="auto">
          <a:xfrm>
            <a:off x="3648075" y="4514850"/>
            <a:ext cx="0" cy="390525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5" name="Line 9"/>
          <p:cNvSpPr>
            <a:spLocks noChangeShapeType="1"/>
          </p:cNvSpPr>
          <p:nvPr/>
        </p:nvSpPr>
        <p:spPr bwMode="auto">
          <a:xfrm>
            <a:off x="3714750" y="4210050"/>
            <a:ext cx="0" cy="75247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6" name="Line 10"/>
          <p:cNvSpPr>
            <a:spLocks noChangeShapeType="1"/>
          </p:cNvSpPr>
          <p:nvPr/>
        </p:nvSpPr>
        <p:spPr bwMode="auto">
          <a:xfrm>
            <a:off x="1428750" y="2400300"/>
            <a:ext cx="828675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7" name="Text Box 13"/>
          <p:cNvSpPr txBox="1">
            <a:spLocks noChangeArrowheads="1"/>
          </p:cNvSpPr>
          <p:nvPr/>
        </p:nvSpPr>
        <p:spPr bwMode="auto">
          <a:xfrm>
            <a:off x="1431925" y="1784350"/>
            <a:ext cx="1665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Spin vector</a:t>
            </a:r>
          </a:p>
        </p:txBody>
      </p:sp>
      <p:sp>
        <p:nvSpPr>
          <p:cNvPr id="347150" name="Rectangle 14"/>
          <p:cNvSpPr>
            <a:spLocks noChangeArrowheads="1"/>
          </p:cNvSpPr>
          <p:nvPr/>
        </p:nvSpPr>
        <p:spPr bwMode="auto">
          <a:xfrm>
            <a:off x="6286500" y="3133724"/>
            <a:ext cx="2965593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3200" b="0" dirty="0">
                <a:solidFill>
                  <a:srgbClr val="FF0066"/>
                </a:solidFill>
                <a:sym typeface="Symbol" charset="2"/>
              </a:rPr>
              <a:t>, γ~29.3 </a:t>
            </a:r>
          </a:p>
          <a:p>
            <a:pPr marL="342900" indent="-342900">
              <a:spcBef>
                <a:spcPct val="20000"/>
              </a:spcBef>
            </a:pPr>
            <a:r>
              <a:rPr lang="en-US" sz="3200" b="0" dirty="0">
                <a:solidFill>
                  <a:srgbClr val="FF0066"/>
                </a:solidFill>
                <a:sym typeface="Symbol" charset="2"/>
              </a:rPr>
              <a:t>for </a:t>
            </a:r>
            <a:r>
              <a:rPr lang="en-US" sz="3200" b="0" dirty="0" err="1">
                <a:solidFill>
                  <a:srgbClr val="FF0066"/>
                </a:solidFill>
                <a:sym typeface="Symbol" charset="2"/>
              </a:rPr>
              <a:t>muons</a:t>
            </a:r>
            <a:r>
              <a:rPr lang="en-US" sz="3200" b="0" dirty="0">
                <a:solidFill>
                  <a:srgbClr val="FF0066"/>
                </a:solidFill>
                <a:sym typeface="Symbol" charset="2"/>
              </a:rPr>
              <a:t>, “magic” momentum</a:t>
            </a:r>
          </a:p>
          <a:p>
            <a:pPr marL="342900" indent="-342900">
              <a:spcBef>
                <a:spcPct val="20000"/>
              </a:spcBef>
            </a:pPr>
            <a:r>
              <a:rPr lang="en-US" sz="3200" b="0" dirty="0">
                <a:solidFill>
                  <a:srgbClr val="FF0066"/>
                </a:solidFill>
                <a:sym typeface="Symbol" charset="2"/>
              </a:rPr>
              <a:t>(~3GeV/c)</a:t>
            </a:r>
            <a:endParaRPr lang="en-US" sz="3200" b="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4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50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9144000" cy="1338263"/>
          </a:xfrm>
        </p:spPr>
        <p:txBody>
          <a:bodyPr/>
          <a:lstStyle/>
          <a:p>
            <a:r>
              <a:rPr lang="en-US" sz="3600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rPr>
              <a:t>Breakthrough concept: Freezing the horizontal spin precession due to E-field</a:t>
            </a:r>
          </a:p>
        </p:txBody>
      </p:sp>
      <p:sp>
        <p:nvSpPr>
          <p:cNvPr id="45061" name="Rectangle 6"/>
          <p:cNvSpPr>
            <a:spLocks noChangeArrowheads="1"/>
          </p:cNvSpPr>
          <p:nvPr/>
        </p:nvSpPr>
        <p:spPr bwMode="auto">
          <a:xfrm>
            <a:off x="0" y="3035300"/>
            <a:ext cx="9144000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>
                <a:solidFill>
                  <a:srgbClr val="009900"/>
                </a:solidFill>
              </a:rPr>
              <a:t>  Muon g-2 focusing is electric:  The spin precession due to E-field is zero at “magic” momentum (3.1GeV/c for muons, 0.7 GeV/c for protons,…)</a:t>
            </a:r>
          </a:p>
        </p:txBody>
      </p:sp>
      <p:graphicFrame>
        <p:nvGraphicFramePr>
          <p:cNvPr id="45059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325566" y="4397376"/>
          <a:ext cx="4387362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29" name="Equation" r:id="rId4" imgW="1701800" imgH="444500" progId="Equation.3">
                  <p:embed/>
                </p:oleObj>
              </mc:Choice>
              <mc:Fallback>
                <p:oleObj name="Equation" r:id="rId4" imgW="1701800" imgH="444500" progId="Equation.3">
                  <p:embed/>
                  <p:pic>
                    <p:nvPicPr>
                      <p:cNvPr id="45059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566" y="4397376"/>
                        <a:ext cx="4387362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5872164"/>
            <a:ext cx="9144000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9900"/>
                </a:solidFill>
              </a:rPr>
              <a:t>  The “magic” momentum concept was used in the </a:t>
            </a:r>
            <a:r>
              <a:rPr lang="en-US" sz="2800" dirty="0" err="1">
                <a:solidFill>
                  <a:srgbClr val="009900"/>
                </a:solidFill>
              </a:rPr>
              <a:t>muon</a:t>
            </a:r>
            <a:r>
              <a:rPr lang="en-US" sz="2800" dirty="0">
                <a:solidFill>
                  <a:srgbClr val="009900"/>
                </a:solidFill>
              </a:rPr>
              <a:t> g-2 experiments at CERN, BNL, and now at FNAL.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482612" y="1231900"/>
            <a:ext cx="2908788" cy="1701800"/>
          </a:xfrm>
          <a:prstGeom prst="line">
            <a:avLst/>
          </a:prstGeom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 flipV="1">
            <a:off x="4863612" y="1143000"/>
            <a:ext cx="2464777" cy="1892300"/>
          </a:xfrm>
          <a:prstGeom prst="line">
            <a:avLst/>
          </a:prstGeom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1531327" y="1135064"/>
          <a:ext cx="6534150" cy="188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30" name="Equation" r:id="rId6" imgW="2108200" imgH="609600" progId="Equation.3">
                  <p:embed/>
                </p:oleObj>
              </mc:Choice>
              <mc:Fallback>
                <p:oleObj name="Equation" r:id="rId6" imgW="2108200" imgH="609600" progId="Equation.3">
                  <p:embed/>
                  <p:pic>
                    <p:nvPicPr>
                      <p:cNvPr id="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1327" y="1135064"/>
                        <a:ext cx="6534150" cy="188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820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Semertzidis, BNL</a:t>
            </a:r>
          </a:p>
        </p:txBody>
      </p:sp>
      <p:pic>
        <p:nvPicPr>
          <p:cNvPr id="23555" name="Picture 4" descr="Standard Model Ch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575" y="671513"/>
            <a:ext cx="4994275" cy="602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102100" y="1257300"/>
            <a:ext cx="2235200" cy="391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65600" y="1625600"/>
            <a:ext cx="367030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For every particle there is another particle with opposite charge</a:t>
            </a:r>
            <a:endParaRPr lang="el-GR" sz="3200" dirty="0">
              <a:solidFill>
                <a:srgbClr val="0000FF"/>
              </a:solidFill>
            </a:endParaRPr>
          </a:p>
          <a:p>
            <a:endParaRPr lang="el-GR" sz="3200" dirty="0">
              <a:solidFill>
                <a:srgbClr val="0000FF"/>
              </a:solidFill>
            </a:endParaRPr>
          </a:p>
          <a:p>
            <a:r>
              <a:rPr lang="en-US" sz="3200" dirty="0">
                <a:solidFill>
                  <a:srgbClr val="0000FF"/>
                </a:solidFill>
              </a:rPr>
              <a:t>e</a:t>
            </a:r>
            <a:r>
              <a:rPr lang="en-US" sz="3200" baseline="30000" dirty="0">
                <a:solidFill>
                  <a:srgbClr val="0000FF"/>
                </a:solidFill>
              </a:rPr>
              <a:t>-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  <a:sym typeface="Wingdings"/>
              </a:rPr>
              <a:t></a:t>
            </a:r>
            <a:r>
              <a:rPr lang="en-US" sz="32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3200" dirty="0" err="1">
                <a:solidFill>
                  <a:srgbClr val="0000FF"/>
                </a:solidFill>
                <a:sym typeface="Wingdings"/>
              </a:rPr>
              <a:t>e</a:t>
            </a:r>
            <a:r>
              <a:rPr lang="en-US" sz="3200" baseline="30000" dirty="0">
                <a:solidFill>
                  <a:srgbClr val="0000FF"/>
                </a:solidFill>
                <a:sym typeface="Wingdings"/>
              </a:rPr>
              <a:t>+</a:t>
            </a:r>
          </a:p>
          <a:p>
            <a:r>
              <a:rPr lang="en-US" sz="3200" dirty="0" err="1">
                <a:solidFill>
                  <a:srgbClr val="0000FF"/>
                </a:solidFill>
                <a:sym typeface="Wingdings"/>
              </a:rPr>
              <a:t>p</a:t>
            </a:r>
            <a:r>
              <a:rPr lang="en-US" sz="3200" baseline="30000" dirty="0" err="1">
                <a:solidFill>
                  <a:srgbClr val="0000FF"/>
                </a:solidFill>
                <a:sym typeface="Wingdings"/>
              </a:rPr>
              <a:t>+</a:t>
            </a:r>
            <a:r>
              <a:rPr lang="en-US" sz="3200" dirty="0" err="1">
                <a:solidFill>
                  <a:srgbClr val="0000FF"/>
                </a:solidFill>
                <a:sym typeface="Wingdings"/>
              </a:rPr>
              <a:t></a:t>
            </a:r>
            <a:r>
              <a:rPr lang="en-US" sz="32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3200" dirty="0" err="1">
                <a:solidFill>
                  <a:srgbClr val="0000FF"/>
                </a:solidFill>
                <a:sym typeface="Wingdings"/>
              </a:rPr>
              <a:t>p</a:t>
            </a:r>
            <a:r>
              <a:rPr lang="en-US" sz="3200" baseline="30000" dirty="0">
                <a:solidFill>
                  <a:srgbClr val="0000FF"/>
                </a:solidFill>
                <a:sym typeface="Wingdings"/>
              </a:rPr>
              <a:t>-</a:t>
            </a:r>
          </a:p>
          <a:p>
            <a:r>
              <a:rPr lang="en-US" sz="3200" dirty="0" err="1">
                <a:solidFill>
                  <a:srgbClr val="0000FF"/>
                </a:solidFill>
              </a:rPr>
              <a:t>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  <a:sym typeface="Wingdings"/>
              </a:rPr>
              <a:t></a:t>
            </a:r>
            <a:r>
              <a:rPr lang="en-US" sz="32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3200" dirty="0" err="1">
                <a:solidFill>
                  <a:srgbClr val="0000FF"/>
                </a:solidFill>
                <a:sym typeface="Wingdings"/>
              </a:rPr>
              <a:t>n</a:t>
            </a:r>
            <a:endParaRPr lang="en-US" sz="3200" dirty="0">
              <a:solidFill>
                <a:srgbClr val="0000FF"/>
              </a:solidFill>
              <a:sym typeface="Wingdings"/>
            </a:endParaRPr>
          </a:p>
          <a:p>
            <a:r>
              <a:rPr lang="en-US" sz="3200" dirty="0">
                <a:solidFill>
                  <a:srgbClr val="0000FF"/>
                </a:solidFill>
                <a:sym typeface="Wingdings"/>
              </a:rPr>
              <a:t>…</a:t>
            </a:r>
            <a:endParaRPr lang="el-GR" sz="3200" dirty="0">
              <a:solidFill>
                <a:srgbClr val="0000FF"/>
              </a:solidFill>
            </a:endParaRPr>
          </a:p>
          <a:p>
            <a:endParaRPr lang="el-GR" sz="3200" dirty="0">
              <a:solidFill>
                <a:srgbClr val="0000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499100" y="5232400"/>
            <a:ext cx="1778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pPr lvl="0"/>
            <a:r>
              <a:rPr lang="en-US" sz="3600" b="1" u="sng" dirty="0">
                <a:solidFill>
                  <a:srgbClr val="FF0066"/>
                </a:solidFill>
              </a:rPr>
              <a:t>The material world consists of fermions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06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Lee Roberts, P5: 27 March 2006</a:t>
            </a:r>
            <a:r>
              <a:rPr lang="en-US" sz="1400" b="0"/>
              <a:t> </a:t>
            </a:r>
          </a:p>
        </p:txBody>
      </p:sp>
      <p:sp>
        <p:nvSpPr>
          <p:cNvPr id="8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- p. </a:t>
            </a:r>
            <a:fld id="{99FD811A-C9BB-074A-A669-F817537B7EE3}" type="slidenum">
              <a:rPr lang="en-US"/>
              <a:pPr/>
              <a:t>40</a:t>
            </a:fld>
            <a:r>
              <a:rPr lang="en-US"/>
              <a:t>/25</a:t>
            </a:r>
          </a:p>
        </p:txBody>
      </p:sp>
      <p:sp>
        <p:nvSpPr>
          <p:cNvPr id="61514" name="Rectangle 7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1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rgbClr val="FF0000"/>
                </a:solidFill>
              </a:rPr>
              <a:t>slide by B. Lee Roberts</a:t>
            </a:r>
          </a:p>
        </p:txBody>
      </p:sp>
      <p:sp>
        <p:nvSpPr>
          <p:cNvPr id="61442" name="AutoShape 2"/>
          <p:cNvSpPr>
            <a:spLocks noChangeArrowheads="1"/>
          </p:cNvSpPr>
          <p:nvPr/>
        </p:nvSpPr>
        <p:spPr bwMode="auto">
          <a:xfrm>
            <a:off x="4645025" y="2490788"/>
            <a:ext cx="4110038" cy="4148137"/>
          </a:xfrm>
          <a:custGeom>
            <a:avLst/>
            <a:gdLst>
              <a:gd name="G0" fmla="+- 1320 0 0"/>
              <a:gd name="G1" fmla="+- 21600 0 1320"/>
              <a:gd name="G2" fmla="+- 21600 0 132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20" y="10800"/>
                </a:moveTo>
                <a:cubicBezTo>
                  <a:pt x="1320" y="16036"/>
                  <a:pt x="5564" y="20280"/>
                  <a:pt x="10800" y="20280"/>
                </a:cubicBezTo>
                <a:cubicBezTo>
                  <a:pt x="16036" y="20280"/>
                  <a:pt x="20280" y="16036"/>
                  <a:pt x="20280" y="10800"/>
                </a:cubicBezTo>
                <a:cubicBezTo>
                  <a:pt x="20280" y="5564"/>
                  <a:pt x="16036" y="1320"/>
                  <a:pt x="10800" y="1320"/>
                </a:cubicBezTo>
                <a:cubicBezTo>
                  <a:pt x="5564" y="1320"/>
                  <a:pt x="1320" y="5564"/>
                  <a:pt x="1320" y="10800"/>
                </a:cubicBezTo>
                <a:close/>
              </a:path>
            </a:pathLst>
          </a:custGeom>
          <a:noFill/>
          <a:ln w="1905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3" name="Oval 3"/>
          <p:cNvSpPr>
            <a:spLocks noChangeArrowheads="1"/>
          </p:cNvSpPr>
          <p:nvPr/>
        </p:nvSpPr>
        <p:spPr bwMode="auto">
          <a:xfrm>
            <a:off x="4759325" y="2490788"/>
            <a:ext cx="3916363" cy="3878262"/>
          </a:xfrm>
          <a:prstGeom prst="ellipse">
            <a:avLst/>
          </a:prstGeom>
          <a:noFill/>
          <a:ln w="25400">
            <a:solidFill>
              <a:srgbClr val="FF66CC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ea typeface="SimSun" pitchFamily="2" charset="-122"/>
              <a:cs typeface="SimSun" pitchFamily="2" charset="-122"/>
            </a:endParaRPr>
          </a:p>
        </p:txBody>
      </p:sp>
      <p:sp>
        <p:nvSpPr>
          <p:cNvPr id="61444" name="Rectangle 4" descr="Light upward diagonal"/>
          <p:cNvSpPr>
            <a:spLocks noChangeArrowheads="1"/>
          </p:cNvSpPr>
          <p:nvPr/>
        </p:nvSpPr>
        <p:spPr bwMode="auto">
          <a:xfrm>
            <a:off x="5715000" y="2438400"/>
            <a:ext cx="1152525" cy="115888"/>
          </a:xfrm>
          <a:prstGeom prst="rect">
            <a:avLst/>
          </a:prstGeom>
          <a:pattFill prst="ltUpDiag">
            <a:fgClr>
              <a:srgbClr val="00FF00"/>
            </a:fgClr>
            <a:bgClr>
              <a:schemeClr val="tx1"/>
            </a:bgClr>
          </a:pattFill>
          <a:ln w="1905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33CC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61445" name="Line 5"/>
          <p:cNvSpPr>
            <a:spLocks noChangeShapeType="1"/>
          </p:cNvSpPr>
          <p:nvPr/>
        </p:nvSpPr>
        <p:spPr bwMode="auto">
          <a:xfrm>
            <a:off x="5715000" y="2514600"/>
            <a:ext cx="1112838" cy="0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5715000" y="2057400"/>
            <a:ext cx="1114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 b="1">
                <a:solidFill>
                  <a:srgbClr val="00FF00"/>
                </a:solidFill>
                <a:ea typeface="SimSun" pitchFamily="2" charset="-122"/>
                <a:cs typeface="SimSun" pitchFamily="2" charset="-122"/>
              </a:rPr>
              <a:t>Inflector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718300" y="4025900"/>
            <a:ext cx="1651000" cy="1027113"/>
            <a:chOff x="4232" y="2536"/>
            <a:chExt cx="1040" cy="647"/>
          </a:xfrm>
        </p:grpSpPr>
        <p:sp>
          <p:nvSpPr>
            <p:cNvPr id="61448" name="Rectangle 8"/>
            <p:cNvSpPr>
              <a:spLocks noChangeArrowheads="1"/>
            </p:cNvSpPr>
            <p:nvPr/>
          </p:nvSpPr>
          <p:spPr bwMode="auto">
            <a:xfrm>
              <a:off x="4813" y="2730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33CC"/>
                </a:solidFill>
                <a:ea typeface="SimSun" pitchFamily="2" charset="-122"/>
                <a:cs typeface="SimSun" pitchFamily="2" charset="-122"/>
              </a:endParaRPr>
            </a:p>
          </p:txBody>
        </p:sp>
        <p:sp>
          <p:nvSpPr>
            <p:cNvPr id="61449" name="Rectangle 9"/>
            <p:cNvSpPr>
              <a:spLocks noChangeArrowheads="1"/>
            </p:cNvSpPr>
            <p:nvPr/>
          </p:nvSpPr>
          <p:spPr bwMode="auto">
            <a:xfrm rot="645551">
              <a:off x="4813" y="2924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33CC"/>
                </a:solidFill>
                <a:ea typeface="SimSun" pitchFamily="2" charset="-122"/>
                <a:cs typeface="SimSun" pitchFamily="2" charset="-122"/>
              </a:endParaRPr>
            </a:p>
          </p:txBody>
        </p:sp>
        <p:sp>
          <p:nvSpPr>
            <p:cNvPr id="61450" name="Rectangle 10"/>
            <p:cNvSpPr>
              <a:spLocks noChangeArrowheads="1"/>
            </p:cNvSpPr>
            <p:nvPr/>
          </p:nvSpPr>
          <p:spPr bwMode="auto">
            <a:xfrm rot="-926560">
              <a:off x="4789" y="2536"/>
              <a:ext cx="459" cy="73"/>
            </a:xfrm>
            <a:prstGeom prst="rect">
              <a:avLst/>
            </a:prstGeom>
            <a:pattFill prst="wdDnDiag">
              <a:fgClr>
                <a:srgbClr val="FFFF00"/>
              </a:fgClr>
              <a:bgClr>
                <a:srgbClr val="00FF00"/>
              </a:bgClr>
            </a:pattFill>
            <a:ln w="1905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33CC"/>
                </a:solidFill>
                <a:ea typeface="SimSun" pitchFamily="2" charset="-122"/>
                <a:cs typeface="SimSun" pitchFamily="2" charset="-122"/>
              </a:endParaRPr>
            </a:p>
          </p:txBody>
        </p:sp>
        <p:sp>
          <p:nvSpPr>
            <p:cNvPr id="61451" name="Text Box 11"/>
            <p:cNvSpPr txBox="1">
              <a:spLocks noChangeArrowheads="1"/>
            </p:cNvSpPr>
            <p:nvPr/>
          </p:nvSpPr>
          <p:spPr bwMode="auto">
            <a:xfrm>
              <a:off x="4232" y="2779"/>
              <a:ext cx="66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zh-CN">
                  <a:solidFill>
                    <a:srgbClr val="FFFF00"/>
                  </a:solidFill>
                  <a:ea typeface="SimSun" pitchFamily="2" charset="-122"/>
                  <a:cs typeface="SimSun" pitchFamily="2" charset="-122"/>
                </a:rPr>
                <a:t>Kicker </a:t>
              </a:r>
            </a:p>
            <a:p>
              <a:r>
                <a:rPr lang="en-US" altLang="zh-CN">
                  <a:solidFill>
                    <a:srgbClr val="FFFF00"/>
                  </a:solidFill>
                  <a:ea typeface="SimSun" pitchFamily="2" charset="-122"/>
                  <a:cs typeface="SimSun" pitchFamily="2" charset="-122"/>
                </a:rPr>
                <a:t>Modules</a:t>
              </a:r>
            </a:p>
          </p:txBody>
        </p:sp>
      </p:grpSp>
      <p:sp>
        <p:nvSpPr>
          <p:cNvPr id="61452" name="Arc 12"/>
          <p:cNvSpPr>
            <a:spLocks/>
          </p:cNvSpPr>
          <p:nvPr/>
        </p:nvSpPr>
        <p:spPr bwMode="auto">
          <a:xfrm>
            <a:off x="6794500" y="2516188"/>
            <a:ext cx="1884363" cy="2003425"/>
          </a:xfrm>
          <a:custGeom>
            <a:avLst/>
            <a:gdLst>
              <a:gd name="G0" fmla="+- 475 0 0"/>
              <a:gd name="G1" fmla="+- 21600 0 0"/>
              <a:gd name="G2" fmla="+- 21600 0 0"/>
              <a:gd name="T0" fmla="*/ 0 w 22075"/>
              <a:gd name="T1" fmla="*/ 5 h 21882"/>
              <a:gd name="T2" fmla="*/ 22073 w 22075"/>
              <a:gd name="T3" fmla="*/ 21882 h 21882"/>
              <a:gd name="T4" fmla="*/ 475 w 22075"/>
              <a:gd name="T5" fmla="*/ 21600 h 218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075" h="21882" fill="none" extrusionOk="0">
                <a:moveTo>
                  <a:pt x="0" y="5"/>
                </a:moveTo>
                <a:cubicBezTo>
                  <a:pt x="158" y="1"/>
                  <a:pt x="316" y="-1"/>
                  <a:pt x="475" y="-1"/>
                </a:cubicBezTo>
                <a:cubicBezTo>
                  <a:pt x="12404" y="0"/>
                  <a:pt x="22075" y="9670"/>
                  <a:pt x="22075" y="21600"/>
                </a:cubicBezTo>
                <a:cubicBezTo>
                  <a:pt x="22075" y="21694"/>
                  <a:pt x="22074" y="21788"/>
                  <a:pt x="22073" y="21882"/>
                </a:cubicBezTo>
              </a:path>
              <a:path w="22075" h="21882" stroke="0" extrusionOk="0">
                <a:moveTo>
                  <a:pt x="0" y="5"/>
                </a:moveTo>
                <a:cubicBezTo>
                  <a:pt x="158" y="1"/>
                  <a:pt x="316" y="-1"/>
                  <a:pt x="475" y="-1"/>
                </a:cubicBezTo>
                <a:cubicBezTo>
                  <a:pt x="12404" y="0"/>
                  <a:pt x="22075" y="9670"/>
                  <a:pt x="22075" y="21600"/>
                </a:cubicBezTo>
                <a:cubicBezTo>
                  <a:pt x="22075" y="21694"/>
                  <a:pt x="22074" y="21788"/>
                  <a:pt x="22073" y="21882"/>
                </a:cubicBezTo>
                <a:lnTo>
                  <a:pt x="475" y="21600"/>
                </a:lnTo>
                <a:close/>
              </a:path>
            </a:pathLst>
          </a:custGeom>
          <a:noFill/>
          <a:ln w="28575">
            <a:solidFill>
              <a:srgbClr val="FF66CC"/>
            </a:solidFill>
            <a:round/>
            <a:headEnd/>
            <a:tailEnd type="triangl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3" name="Arc 13"/>
          <p:cNvSpPr>
            <a:spLocks/>
          </p:cNvSpPr>
          <p:nvPr/>
        </p:nvSpPr>
        <p:spPr bwMode="auto">
          <a:xfrm flipV="1">
            <a:off x="4759325" y="2605088"/>
            <a:ext cx="3917950" cy="3916362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5498 w 43200"/>
              <a:gd name="T1" fmla="*/ 42845 h 43200"/>
              <a:gd name="T2" fmla="*/ 43169 w 43200"/>
              <a:gd name="T3" fmla="*/ 22762 h 43200"/>
              <a:gd name="T4" fmla="*/ 21600 w 432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3200" fill="none" extrusionOk="0">
                <a:moveTo>
                  <a:pt x="25498" y="42845"/>
                </a:moveTo>
                <a:cubicBezTo>
                  <a:pt x="24212" y="43081"/>
                  <a:pt x="22907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987"/>
                  <a:pt x="43189" y="22375"/>
                  <a:pt x="43168" y="22761"/>
                </a:cubicBezTo>
              </a:path>
              <a:path w="43200" h="43200" stroke="0" extrusionOk="0">
                <a:moveTo>
                  <a:pt x="25498" y="42845"/>
                </a:moveTo>
                <a:cubicBezTo>
                  <a:pt x="24212" y="43081"/>
                  <a:pt x="22907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987"/>
                  <a:pt x="43189" y="22375"/>
                  <a:pt x="43168" y="22761"/>
                </a:cubicBezTo>
                <a:lnTo>
                  <a:pt x="21600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3300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4876800" y="4419600"/>
            <a:ext cx="1036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>
                <a:solidFill>
                  <a:schemeClr val="folHlink"/>
                </a:solidFill>
                <a:ea typeface="SimSun" pitchFamily="2" charset="-122"/>
                <a:cs typeface="SimSun" pitchFamily="2" charset="-122"/>
              </a:rPr>
              <a:t>Storage</a:t>
            </a:r>
          </a:p>
          <a:p>
            <a:pPr algn="ctr"/>
            <a:r>
              <a:rPr lang="en-US" altLang="zh-CN">
                <a:solidFill>
                  <a:schemeClr val="folHlink"/>
                </a:solidFill>
                <a:ea typeface="SimSun" pitchFamily="2" charset="-122"/>
                <a:cs typeface="SimSun" pitchFamily="2" charset="-122"/>
              </a:rPr>
              <a:t>ring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065713" y="3552825"/>
            <a:ext cx="2030412" cy="404813"/>
            <a:chOff x="3216" y="2246"/>
            <a:chExt cx="1279" cy="255"/>
          </a:xfrm>
        </p:grpSpPr>
        <p:sp>
          <p:nvSpPr>
            <p:cNvPr id="61456" name="Line 16"/>
            <p:cNvSpPr>
              <a:spLocks noChangeShapeType="1"/>
            </p:cNvSpPr>
            <p:nvPr/>
          </p:nvSpPr>
          <p:spPr bwMode="auto">
            <a:xfrm>
              <a:off x="3216" y="2246"/>
              <a:ext cx="338" cy="16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7" name="Text Box 17"/>
            <p:cNvSpPr txBox="1">
              <a:spLocks noChangeArrowheads="1"/>
            </p:cNvSpPr>
            <p:nvPr/>
          </p:nvSpPr>
          <p:spPr bwMode="auto">
            <a:xfrm>
              <a:off x="3555" y="2270"/>
              <a:ext cx="9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zh-CN">
                  <a:solidFill>
                    <a:srgbClr val="FF0066"/>
                  </a:solidFill>
                  <a:ea typeface="SimSun" pitchFamily="2" charset="-122"/>
                  <a:cs typeface="SimSun" pitchFamily="2" charset="-122"/>
                </a:rPr>
                <a:t>Central  orbit</a:t>
              </a:r>
            </a:p>
          </p:txBody>
        </p:sp>
      </p:grpSp>
      <p:sp>
        <p:nvSpPr>
          <p:cNvPr id="61458" name="Line 18"/>
          <p:cNvSpPr>
            <a:spLocks noChangeShapeType="1"/>
          </p:cNvSpPr>
          <p:nvPr/>
        </p:nvSpPr>
        <p:spPr bwMode="auto">
          <a:xfrm flipV="1">
            <a:off x="7200900" y="2951163"/>
            <a:ext cx="746125" cy="477837"/>
          </a:xfrm>
          <a:prstGeom prst="line">
            <a:avLst/>
          </a:prstGeom>
          <a:noFill/>
          <a:ln w="9525">
            <a:solidFill>
              <a:srgbClr val="FF66CC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9" name="Text Box 19"/>
          <p:cNvSpPr txBox="1">
            <a:spLocks noChangeArrowheads="1"/>
          </p:cNvSpPr>
          <p:nvPr/>
        </p:nvSpPr>
        <p:spPr bwMode="auto">
          <a:xfrm>
            <a:off x="5689600" y="3276600"/>
            <a:ext cx="154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>
                <a:solidFill>
                  <a:srgbClr val="FF66CC"/>
                </a:solidFill>
                <a:ea typeface="SimSun" pitchFamily="2" charset="-122"/>
                <a:cs typeface="SimSun" pitchFamily="2" charset="-122"/>
              </a:rPr>
              <a:t>Injection orbit</a:t>
            </a:r>
          </a:p>
        </p:txBody>
      </p:sp>
      <p:sp>
        <p:nvSpPr>
          <p:cNvPr id="61460" name="Line 20"/>
          <p:cNvSpPr>
            <a:spLocks noChangeShapeType="1"/>
          </p:cNvSpPr>
          <p:nvPr/>
        </p:nvSpPr>
        <p:spPr bwMode="auto">
          <a:xfrm>
            <a:off x="4729163" y="2490788"/>
            <a:ext cx="960437" cy="0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61" name="Line 21"/>
          <p:cNvSpPr>
            <a:spLocks noChangeShapeType="1"/>
          </p:cNvSpPr>
          <p:nvPr/>
        </p:nvSpPr>
        <p:spPr bwMode="auto">
          <a:xfrm>
            <a:off x="2417763" y="2490788"/>
            <a:ext cx="2265362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61462" name="Object 22"/>
          <p:cNvGraphicFramePr>
            <a:graphicFrameLocks noChangeAspect="1"/>
          </p:cNvGraphicFramePr>
          <p:nvPr>
            <p:extLst/>
          </p:nvPr>
        </p:nvGraphicFramePr>
        <p:xfrm>
          <a:off x="4735513" y="1951038"/>
          <a:ext cx="739775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33" name="Equation" r:id="rId4" imgW="355320" imgH="253800" progId="Equation.3">
                  <p:embed/>
                </p:oleObj>
              </mc:Choice>
              <mc:Fallback>
                <p:oleObj name="Equation" r:id="rId4" imgW="355320" imgH="253800" progId="Equation.3">
                  <p:embed/>
                  <p:pic>
                    <p:nvPicPr>
                      <p:cNvPr id="61462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5513" y="1951038"/>
                        <a:ext cx="739775" cy="490537"/>
                      </a:xfrm>
                      <a:prstGeom prst="rect">
                        <a:avLst/>
                      </a:prstGeom>
                      <a:solidFill>
                        <a:srgbClr val="00B000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63" name="Line 23"/>
          <p:cNvSpPr>
            <a:spLocks noChangeShapeType="1"/>
          </p:cNvSpPr>
          <p:nvPr/>
        </p:nvSpPr>
        <p:spPr bwMode="auto">
          <a:xfrm>
            <a:off x="4414838" y="2182813"/>
            <a:ext cx="230187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64" name="Text Box 24"/>
          <p:cNvSpPr txBox="1">
            <a:spLocks noChangeArrowheads="1"/>
          </p:cNvSpPr>
          <p:nvPr/>
        </p:nvSpPr>
        <p:spPr bwMode="auto">
          <a:xfrm>
            <a:off x="2514600" y="1981200"/>
            <a:ext cx="157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 sz="2400" b="1">
                <a:solidFill>
                  <a:srgbClr val="00FF00"/>
                </a:solidFill>
                <a:ea typeface="SimSun" pitchFamily="2" charset="-122"/>
                <a:cs typeface="SimSun" pitchFamily="2" charset="-122"/>
              </a:rPr>
              <a:t>Pions</a:t>
            </a:r>
            <a:endParaRPr lang="en-US" altLang="zh-CN" sz="2000" b="1">
              <a:solidFill>
                <a:srgbClr val="00FF00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61465" name="Rectangle 25" descr="30%"/>
          <p:cNvSpPr>
            <a:spLocks noChangeArrowheads="1"/>
          </p:cNvSpPr>
          <p:nvPr/>
        </p:nvSpPr>
        <p:spPr bwMode="auto">
          <a:xfrm>
            <a:off x="1917700" y="2144713"/>
            <a:ext cx="422275" cy="690562"/>
          </a:xfrm>
          <a:prstGeom prst="rect">
            <a:avLst/>
          </a:prstGeom>
          <a:pattFill prst="pct30">
            <a:fgClr>
              <a:schemeClr val="bg1"/>
            </a:fgClr>
            <a:bgClr>
              <a:schemeClr val="tx1"/>
            </a:bgClr>
          </a:pattFill>
          <a:ln w="158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66" name="Line 26"/>
          <p:cNvSpPr>
            <a:spLocks noChangeShapeType="1"/>
          </p:cNvSpPr>
          <p:nvPr/>
        </p:nvSpPr>
        <p:spPr bwMode="auto">
          <a:xfrm>
            <a:off x="957263" y="2490788"/>
            <a:ext cx="884237" cy="0"/>
          </a:xfrm>
          <a:prstGeom prst="line">
            <a:avLst/>
          </a:prstGeom>
          <a:noFill/>
          <a:ln w="76200">
            <a:solidFill>
              <a:srgbClr val="FFFFCC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67" name="Text Box 27"/>
          <p:cNvSpPr txBox="1">
            <a:spLocks noChangeArrowheads="1"/>
          </p:cNvSpPr>
          <p:nvPr/>
        </p:nvSpPr>
        <p:spPr bwMode="auto">
          <a:xfrm>
            <a:off x="1600200" y="2895600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000" b="1">
                <a:solidFill>
                  <a:srgbClr val="FFFFCC"/>
                </a:solidFill>
                <a:ea typeface="SimSun" pitchFamily="2" charset="-122"/>
                <a:cs typeface="SimSun" pitchFamily="2" charset="-122"/>
              </a:rPr>
              <a:t>Target</a:t>
            </a:r>
          </a:p>
        </p:txBody>
      </p:sp>
      <p:sp>
        <p:nvSpPr>
          <p:cNvPr id="61468" name="Text Box 28"/>
          <p:cNvSpPr txBox="1">
            <a:spLocks noChangeArrowheads="1"/>
          </p:cNvSpPr>
          <p:nvPr/>
        </p:nvSpPr>
        <p:spPr bwMode="auto">
          <a:xfrm>
            <a:off x="762000" y="1981200"/>
            <a:ext cx="1144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2000" b="1">
                <a:solidFill>
                  <a:srgbClr val="FFFFCC"/>
                </a:solidFill>
                <a:ea typeface="SimSun" pitchFamily="2" charset="-122"/>
                <a:cs typeface="SimSun" pitchFamily="2" charset="-122"/>
              </a:rPr>
              <a:t>Protons</a:t>
            </a:r>
          </a:p>
        </p:txBody>
      </p:sp>
      <p:graphicFrame>
        <p:nvGraphicFramePr>
          <p:cNvPr id="61469" name="Object 29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3749145" y="1901826"/>
          <a:ext cx="5048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34" name="Equation" r:id="rId6" imgW="203200" imgH="203200" progId="Equation.3">
                  <p:embed/>
                </p:oleObj>
              </mc:Choice>
              <mc:Fallback>
                <p:oleObj name="Equation" r:id="rId6" imgW="203200" imgH="203200" progId="Equation.3">
                  <p:embed/>
                  <p:pic>
                    <p:nvPicPr>
                      <p:cNvPr id="61469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9145" y="1901826"/>
                        <a:ext cx="504825" cy="504825"/>
                      </a:xfrm>
                      <a:prstGeom prst="rect">
                        <a:avLst/>
                      </a:prstGeom>
                      <a:solidFill>
                        <a:srgbClr val="00B000"/>
                      </a:solidFill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1" name="Text Box 31"/>
          <p:cNvSpPr txBox="1">
            <a:spLocks noChangeArrowheads="1"/>
          </p:cNvSpPr>
          <p:nvPr/>
        </p:nvSpPr>
        <p:spPr bwMode="auto">
          <a:xfrm>
            <a:off x="2743200" y="2514600"/>
            <a:ext cx="1422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b="1">
                <a:solidFill>
                  <a:srgbClr val="66FF33"/>
                </a:solidFill>
                <a:ea typeface="SimSun" pitchFamily="2" charset="-122"/>
                <a:cs typeface="SimSun" pitchFamily="2" charset="-122"/>
              </a:rPr>
              <a:t>p=3.1GeV/c</a:t>
            </a:r>
          </a:p>
        </p:txBody>
      </p:sp>
      <p:sp>
        <p:nvSpPr>
          <p:cNvPr id="61472" name="Text Box 32"/>
          <p:cNvSpPr txBox="1">
            <a:spLocks noChangeArrowheads="1"/>
          </p:cNvSpPr>
          <p:nvPr/>
        </p:nvSpPr>
        <p:spPr bwMode="auto">
          <a:xfrm>
            <a:off x="533400" y="0"/>
            <a:ext cx="8385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9933"/>
                </a:solidFill>
                <a:latin typeface="Arial Unicode MS" charset="0"/>
                <a:ea typeface="SimSun" pitchFamily="2" charset="-122"/>
                <a:cs typeface="SimSun" pitchFamily="2" charset="-122"/>
              </a:rPr>
              <a:t>Experimental Technique</a:t>
            </a:r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4572000" y="2449513"/>
            <a:ext cx="4225925" cy="4214812"/>
            <a:chOff x="2880" y="1543"/>
            <a:chExt cx="2662" cy="2655"/>
          </a:xfrm>
        </p:grpSpPr>
        <p:grpSp>
          <p:nvGrpSpPr>
            <p:cNvPr id="5" name="Group 45"/>
            <p:cNvGrpSpPr>
              <a:grpSpLocks/>
            </p:cNvGrpSpPr>
            <p:nvPr/>
          </p:nvGrpSpPr>
          <p:grpSpPr bwMode="auto">
            <a:xfrm>
              <a:off x="4176" y="1543"/>
              <a:ext cx="1255" cy="1750"/>
              <a:chOff x="4176" y="1543"/>
              <a:chExt cx="1255" cy="1750"/>
            </a:xfrm>
          </p:grpSpPr>
          <p:sp>
            <p:nvSpPr>
              <p:cNvPr id="61486" name="Arc 46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G0" fmla="+- 0 0 0"/>
                  <a:gd name="G1" fmla="+- 20486 0 0"/>
                  <a:gd name="G2" fmla="+- 21600 0 0"/>
                  <a:gd name="T0" fmla="*/ 6848 w 19202"/>
                  <a:gd name="T1" fmla="*/ 0 h 20486"/>
                  <a:gd name="T2" fmla="*/ 19202 w 19202"/>
                  <a:gd name="T3" fmla="*/ 10595 h 20486"/>
                  <a:gd name="T4" fmla="*/ 0 w 19202"/>
                  <a:gd name="T5" fmla="*/ 20486 h 20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ea typeface="SimSun" pitchFamily="2" charset="-122"/>
                  <a:cs typeface="SimSun" pitchFamily="2" charset="-122"/>
                </a:endParaRPr>
              </a:p>
            </p:txBody>
          </p:sp>
          <p:sp>
            <p:nvSpPr>
              <p:cNvPr id="61487" name="Arc 47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G0" fmla="+- 0 0 0"/>
                  <a:gd name="G1" fmla="+- 19967 0 0"/>
                  <a:gd name="G2" fmla="+- 21600 0 0"/>
                  <a:gd name="T0" fmla="*/ 8239 w 17863"/>
                  <a:gd name="T1" fmla="*/ 0 h 19967"/>
                  <a:gd name="T2" fmla="*/ 17863 w 17863"/>
                  <a:gd name="T3" fmla="*/ 7823 h 19967"/>
                  <a:gd name="T4" fmla="*/ 0 w 17863"/>
                  <a:gd name="T5" fmla="*/ 19967 h 199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ea typeface="SimSun" pitchFamily="2" charset="-122"/>
                  <a:cs typeface="SimSun" pitchFamily="2" charset="-122"/>
                </a:endParaRPr>
              </a:p>
            </p:txBody>
          </p:sp>
        </p:grpSp>
        <p:grpSp>
          <p:nvGrpSpPr>
            <p:cNvPr id="6" name="Group 48"/>
            <p:cNvGrpSpPr>
              <a:grpSpLocks/>
            </p:cNvGrpSpPr>
            <p:nvPr/>
          </p:nvGrpSpPr>
          <p:grpSpPr bwMode="auto">
            <a:xfrm rot="5400000">
              <a:off x="4039" y="2585"/>
              <a:ext cx="1255" cy="1750"/>
              <a:chOff x="4176" y="1543"/>
              <a:chExt cx="1255" cy="1750"/>
            </a:xfrm>
          </p:grpSpPr>
          <p:sp>
            <p:nvSpPr>
              <p:cNvPr id="61489" name="Arc 49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G0" fmla="+- 0 0 0"/>
                  <a:gd name="G1" fmla="+- 20486 0 0"/>
                  <a:gd name="G2" fmla="+- 21600 0 0"/>
                  <a:gd name="T0" fmla="*/ 6848 w 19202"/>
                  <a:gd name="T1" fmla="*/ 0 h 20486"/>
                  <a:gd name="T2" fmla="*/ 19202 w 19202"/>
                  <a:gd name="T3" fmla="*/ 10595 h 20486"/>
                  <a:gd name="T4" fmla="*/ 0 w 19202"/>
                  <a:gd name="T5" fmla="*/ 20486 h 20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ea typeface="SimSun" pitchFamily="2" charset="-122"/>
                  <a:cs typeface="SimSun" pitchFamily="2" charset="-122"/>
                </a:endParaRPr>
              </a:p>
            </p:txBody>
          </p:sp>
          <p:sp>
            <p:nvSpPr>
              <p:cNvPr id="61490" name="Arc 50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G0" fmla="+- 0 0 0"/>
                  <a:gd name="G1" fmla="+- 19967 0 0"/>
                  <a:gd name="G2" fmla="+- 21600 0 0"/>
                  <a:gd name="T0" fmla="*/ 8239 w 17863"/>
                  <a:gd name="T1" fmla="*/ 0 h 19967"/>
                  <a:gd name="T2" fmla="*/ 17863 w 17863"/>
                  <a:gd name="T3" fmla="*/ 7823 h 19967"/>
                  <a:gd name="T4" fmla="*/ 0 w 17863"/>
                  <a:gd name="T5" fmla="*/ 19967 h 199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ea typeface="SimSun" pitchFamily="2" charset="-122"/>
                  <a:cs typeface="SimSun" pitchFamily="2" charset="-122"/>
                </a:endParaRPr>
              </a:p>
            </p:txBody>
          </p:sp>
        </p:grpSp>
        <p:grpSp>
          <p:nvGrpSpPr>
            <p:cNvPr id="7" name="Group 51"/>
            <p:cNvGrpSpPr>
              <a:grpSpLocks/>
            </p:cNvGrpSpPr>
            <p:nvPr/>
          </p:nvGrpSpPr>
          <p:grpSpPr bwMode="auto">
            <a:xfrm rot="10800000">
              <a:off x="3024" y="2448"/>
              <a:ext cx="1255" cy="1750"/>
              <a:chOff x="4176" y="1543"/>
              <a:chExt cx="1255" cy="1750"/>
            </a:xfrm>
          </p:grpSpPr>
          <p:sp>
            <p:nvSpPr>
              <p:cNvPr id="61492" name="Arc 52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G0" fmla="+- 0 0 0"/>
                  <a:gd name="G1" fmla="+- 20486 0 0"/>
                  <a:gd name="G2" fmla="+- 21600 0 0"/>
                  <a:gd name="T0" fmla="*/ 6848 w 19202"/>
                  <a:gd name="T1" fmla="*/ 0 h 20486"/>
                  <a:gd name="T2" fmla="*/ 19202 w 19202"/>
                  <a:gd name="T3" fmla="*/ 10595 h 20486"/>
                  <a:gd name="T4" fmla="*/ 0 w 19202"/>
                  <a:gd name="T5" fmla="*/ 20486 h 20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ea typeface="SimSun" pitchFamily="2" charset="-122"/>
                  <a:cs typeface="SimSun" pitchFamily="2" charset="-122"/>
                </a:endParaRPr>
              </a:p>
            </p:txBody>
          </p:sp>
          <p:sp>
            <p:nvSpPr>
              <p:cNvPr id="61493" name="Arc 53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G0" fmla="+- 0 0 0"/>
                  <a:gd name="G1" fmla="+- 19967 0 0"/>
                  <a:gd name="G2" fmla="+- 21600 0 0"/>
                  <a:gd name="T0" fmla="*/ 8239 w 17863"/>
                  <a:gd name="T1" fmla="*/ 0 h 19967"/>
                  <a:gd name="T2" fmla="*/ 17863 w 17863"/>
                  <a:gd name="T3" fmla="*/ 7823 h 19967"/>
                  <a:gd name="T4" fmla="*/ 0 w 17863"/>
                  <a:gd name="T5" fmla="*/ 19967 h 199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ea typeface="SimSun" pitchFamily="2" charset="-122"/>
                  <a:cs typeface="SimSun" pitchFamily="2" charset="-122"/>
                </a:endParaRPr>
              </a:p>
            </p:txBody>
          </p:sp>
        </p:grpSp>
        <p:grpSp>
          <p:nvGrpSpPr>
            <p:cNvPr id="8" name="Group 54"/>
            <p:cNvGrpSpPr>
              <a:grpSpLocks/>
            </p:cNvGrpSpPr>
            <p:nvPr/>
          </p:nvGrpSpPr>
          <p:grpSpPr bwMode="auto">
            <a:xfrm rot="37547168">
              <a:off x="3127" y="1433"/>
              <a:ext cx="1255" cy="1750"/>
              <a:chOff x="4176" y="1543"/>
              <a:chExt cx="1255" cy="1750"/>
            </a:xfrm>
          </p:grpSpPr>
          <p:sp>
            <p:nvSpPr>
              <p:cNvPr id="61495" name="Arc 55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G0" fmla="+- 0 0 0"/>
                  <a:gd name="G1" fmla="+- 20486 0 0"/>
                  <a:gd name="G2" fmla="+- 21600 0 0"/>
                  <a:gd name="T0" fmla="*/ 6848 w 19202"/>
                  <a:gd name="T1" fmla="*/ 0 h 20486"/>
                  <a:gd name="T2" fmla="*/ 19202 w 19202"/>
                  <a:gd name="T3" fmla="*/ 10595 h 20486"/>
                  <a:gd name="T4" fmla="*/ 0 w 19202"/>
                  <a:gd name="T5" fmla="*/ 20486 h 20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 vert="eaVert"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ea typeface="SimSun" pitchFamily="2" charset="-122"/>
                  <a:cs typeface="SimSun" pitchFamily="2" charset="-122"/>
                </a:endParaRPr>
              </a:p>
            </p:txBody>
          </p:sp>
          <p:sp>
            <p:nvSpPr>
              <p:cNvPr id="61496" name="Arc 56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G0" fmla="+- 0 0 0"/>
                  <a:gd name="G1" fmla="+- 19967 0 0"/>
                  <a:gd name="G2" fmla="+- 21600 0 0"/>
                  <a:gd name="T0" fmla="*/ 8239 w 17863"/>
                  <a:gd name="T1" fmla="*/ 0 h 19967"/>
                  <a:gd name="T2" fmla="*/ 17863 w 17863"/>
                  <a:gd name="T3" fmla="*/ 7823 h 19967"/>
                  <a:gd name="T4" fmla="*/ 0 w 17863"/>
                  <a:gd name="T5" fmla="*/ 19967 h 199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close/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 vert="eaVert"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ea typeface="SimSun" pitchFamily="2" charset="-122"/>
                  <a:cs typeface="SimSun" pitchFamily="2" charset="-122"/>
                </a:endParaRPr>
              </a:p>
            </p:txBody>
          </p:sp>
        </p:grpSp>
      </p:grpSp>
      <p:sp>
        <p:nvSpPr>
          <p:cNvPr id="61497" name="AutoShape 57"/>
          <p:cNvSpPr>
            <a:spLocks noChangeArrowheads="1"/>
          </p:cNvSpPr>
          <p:nvPr/>
        </p:nvSpPr>
        <p:spPr bwMode="auto">
          <a:xfrm>
            <a:off x="7162800" y="2590800"/>
            <a:ext cx="230188" cy="230188"/>
          </a:xfrm>
          <a:prstGeom prst="flowChartSummingJunction">
            <a:avLst/>
          </a:prstGeom>
          <a:noFill/>
          <a:ln w="3175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61498" name="Object 58"/>
          <p:cNvGraphicFramePr>
            <a:graphicFrameLocks noChangeAspect="1"/>
          </p:cNvGraphicFramePr>
          <p:nvPr/>
        </p:nvGraphicFramePr>
        <p:xfrm>
          <a:off x="6934200" y="2667000"/>
          <a:ext cx="261938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35" name="Equation" r:id="rId8" imgW="139680" imgH="203040" progId="Equation.3">
                  <p:embed/>
                </p:oleObj>
              </mc:Choice>
              <mc:Fallback>
                <p:oleObj name="Equation" r:id="rId8" imgW="139680" imgH="203040" progId="Equation.3">
                  <p:embed/>
                  <p:pic>
                    <p:nvPicPr>
                      <p:cNvPr id="61498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2667000"/>
                        <a:ext cx="261938" cy="325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9" name="Text Box 59"/>
          <p:cNvSpPr txBox="1">
            <a:spLocks noChangeArrowheads="1"/>
          </p:cNvSpPr>
          <p:nvPr/>
        </p:nvSpPr>
        <p:spPr bwMode="auto">
          <a:xfrm>
            <a:off x="117475" y="3567113"/>
            <a:ext cx="40798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altLang="zh-CN" sz="2000" dirty="0">
                <a:ea typeface="SimSun" pitchFamily="2" charset="-122"/>
                <a:cs typeface="SimSun" pitchFamily="2" charset="-122"/>
              </a:rPr>
              <a:t> </a:t>
            </a:r>
            <a:r>
              <a:rPr lang="en-US" altLang="zh-CN" sz="2000" b="1" dirty="0">
                <a:solidFill>
                  <a:srgbClr val="7070FF"/>
                </a:solidFill>
                <a:ea typeface="SimSun" pitchFamily="2" charset="-122"/>
                <a:cs typeface="SimSun" pitchFamily="2" charset="-122"/>
              </a:rPr>
              <a:t>Muon polarization</a:t>
            </a:r>
          </a:p>
          <a:p>
            <a:pPr>
              <a:buFontTx/>
              <a:buChar char="•"/>
            </a:pPr>
            <a:r>
              <a:rPr lang="en-US" altLang="zh-CN" sz="2000" b="1" dirty="0">
                <a:ea typeface="SimSun" pitchFamily="2" charset="-122"/>
                <a:cs typeface="SimSun" pitchFamily="2" charset="-122"/>
              </a:rPr>
              <a:t> </a:t>
            </a:r>
            <a:r>
              <a:rPr lang="en-US" altLang="zh-CN" sz="2000" b="1" dirty="0">
                <a:solidFill>
                  <a:schemeClr val="folHlink"/>
                </a:solidFill>
                <a:ea typeface="SimSun" pitchFamily="2" charset="-122"/>
                <a:cs typeface="SimSun" pitchFamily="2" charset="-122"/>
              </a:rPr>
              <a:t>Muon storage ring</a:t>
            </a:r>
          </a:p>
          <a:p>
            <a:pPr>
              <a:buFontTx/>
              <a:buChar char="•"/>
            </a:pPr>
            <a:r>
              <a:rPr lang="en-US" altLang="zh-CN" sz="2000" b="1" dirty="0">
                <a:ea typeface="SimSun" pitchFamily="2" charset="-122"/>
                <a:cs typeface="SimSun" pitchFamily="2" charset="-122"/>
              </a:rPr>
              <a:t> </a:t>
            </a:r>
            <a:r>
              <a:rPr lang="en-US" altLang="zh-CN" sz="2000" b="1" dirty="0">
                <a:solidFill>
                  <a:srgbClr val="FF0066"/>
                </a:solidFill>
                <a:ea typeface="SimSun" pitchFamily="2" charset="-122"/>
                <a:cs typeface="SimSun" pitchFamily="2" charset="-122"/>
              </a:rPr>
              <a:t>injection &amp; kicking</a:t>
            </a:r>
          </a:p>
          <a:p>
            <a:pPr>
              <a:buFontTx/>
              <a:buChar char="•"/>
            </a:pPr>
            <a:r>
              <a:rPr lang="en-US" altLang="zh-CN" sz="2000" b="1" dirty="0">
                <a:ea typeface="SimSun" pitchFamily="2" charset="-122"/>
                <a:cs typeface="SimSun" pitchFamily="2" charset="-122"/>
              </a:rPr>
              <a:t> </a:t>
            </a:r>
            <a:r>
              <a:rPr lang="en-US" altLang="zh-CN" sz="2000" b="1" dirty="0">
                <a:solidFill>
                  <a:srgbClr val="99FF66"/>
                </a:solidFill>
                <a:ea typeface="SimSun" pitchFamily="2" charset="-122"/>
                <a:cs typeface="SimSun" pitchFamily="2" charset="-122"/>
              </a:rPr>
              <a:t>focus by  Electric Quadrupoles</a:t>
            </a:r>
          </a:p>
          <a:p>
            <a:pPr>
              <a:buFontTx/>
              <a:buChar char="•"/>
            </a:pPr>
            <a:r>
              <a:rPr lang="en-US" altLang="zh-CN" sz="2000" b="1" dirty="0">
                <a:solidFill>
                  <a:srgbClr val="66FF33"/>
                </a:solidFill>
                <a:ea typeface="SimSun" pitchFamily="2" charset="-122"/>
                <a:cs typeface="SimSun" pitchFamily="2" charset="-122"/>
              </a:rPr>
              <a:t> </a:t>
            </a:r>
            <a:r>
              <a:rPr lang="en-US" altLang="zh-CN" sz="2000" b="1" dirty="0">
                <a:solidFill>
                  <a:srgbClr val="4BFFFF"/>
                </a:solidFill>
                <a:ea typeface="SimSun" pitchFamily="2" charset="-122"/>
                <a:cs typeface="SimSun" pitchFamily="2" charset="-122"/>
              </a:rPr>
              <a:t>24 electron calorimeters</a:t>
            </a:r>
            <a:r>
              <a:rPr lang="en-US" altLang="zh-CN" sz="2000" dirty="0">
                <a:ea typeface="SimSun" pitchFamily="2" charset="-122"/>
                <a:cs typeface="SimSun" pitchFamily="2" charset="-122"/>
              </a:rPr>
              <a:t> </a:t>
            </a:r>
          </a:p>
          <a:p>
            <a:endParaRPr lang="el-GR" altLang="zh-CN" sz="2000" dirty="0">
              <a:solidFill>
                <a:srgbClr val="99FF66"/>
              </a:solidFill>
              <a:ea typeface="SimSun" pitchFamily="2" charset="-122"/>
              <a:cs typeface="SimSun" pitchFamily="2" charset="-122"/>
            </a:endParaRPr>
          </a:p>
        </p:txBody>
      </p:sp>
      <p:grpSp>
        <p:nvGrpSpPr>
          <p:cNvPr id="9" name="Group 60"/>
          <p:cNvGrpSpPr>
            <a:grpSpLocks/>
          </p:cNvGrpSpPr>
          <p:nvPr/>
        </p:nvGrpSpPr>
        <p:grpSpPr bwMode="auto">
          <a:xfrm>
            <a:off x="4953000" y="4419600"/>
            <a:ext cx="2044700" cy="1295400"/>
            <a:chOff x="3120" y="2784"/>
            <a:chExt cx="1288" cy="816"/>
          </a:xfrm>
        </p:grpSpPr>
        <p:sp>
          <p:nvSpPr>
            <p:cNvPr id="61501" name="Line 61"/>
            <p:cNvSpPr>
              <a:spLocks noChangeShapeType="1"/>
            </p:cNvSpPr>
            <p:nvPr/>
          </p:nvSpPr>
          <p:spPr bwMode="auto">
            <a:xfrm flipH="1">
              <a:off x="3168" y="2784"/>
              <a:ext cx="1008" cy="67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02" name="Text Box 62"/>
            <p:cNvSpPr txBox="1">
              <a:spLocks noChangeArrowheads="1"/>
            </p:cNvSpPr>
            <p:nvPr/>
          </p:nvSpPr>
          <p:spPr bwMode="auto">
            <a:xfrm>
              <a:off x="3552" y="3120"/>
              <a:ext cx="8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zh-CN">
                  <a:solidFill>
                    <a:schemeClr val="folHlink"/>
                  </a:solidFill>
                  <a:ea typeface="SimSun" pitchFamily="2" charset="-122"/>
                  <a:cs typeface="SimSun" pitchFamily="2" charset="-122"/>
                </a:rPr>
                <a:t>R=711.2cm</a:t>
              </a:r>
            </a:p>
          </p:txBody>
        </p:sp>
        <p:sp>
          <p:nvSpPr>
            <p:cNvPr id="61503" name="Line 63"/>
            <p:cNvSpPr>
              <a:spLocks noChangeShapeType="1"/>
            </p:cNvSpPr>
            <p:nvPr/>
          </p:nvSpPr>
          <p:spPr bwMode="auto">
            <a:xfrm flipH="1">
              <a:off x="3120" y="3504"/>
              <a:ext cx="144" cy="9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04" name="Text Box 64"/>
            <p:cNvSpPr txBox="1">
              <a:spLocks noChangeArrowheads="1"/>
            </p:cNvSpPr>
            <p:nvPr/>
          </p:nvSpPr>
          <p:spPr bwMode="auto">
            <a:xfrm>
              <a:off x="3264" y="3360"/>
              <a:ext cx="5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zh-CN">
                  <a:solidFill>
                    <a:schemeClr val="folHlink"/>
                  </a:solidFill>
                  <a:ea typeface="SimSun" pitchFamily="2" charset="-122"/>
                  <a:cs typeface="SimSun" pitchFamily="2" charset="-122"/>
                </a:rPr>
                <a:t>d=9cm</a:t>
              </a:r>
              <a:endParaRPr lang="el-GR" altLang="zh-CN">
                <a:solidFill>
                  <a:schemeClr val="folHlink"/>
                </a:solidFill>
                <a:ea typeface="SimSun" pitchFamily="2" charset="-122"/>
                <a:cs typeface="SimSun" pitchFamily="2" charset="-122"/>
              </a:endParaRPr>
            </a:p>
          </p:txBody>
        </p:sp>
      </p:grpSp>
      <p:sp>
        <p:nvSpPr>
          <p:cNvPr id="61505" name="Text Box 65"/>
          <p:cNvSpPr txBox="1">
            <a:spLocks noChangeArrowheads="1"/>
          </p:cNvSpPr>
          <p:nvPr/>
        </p:nvSpPr>
        <p:spPr bwMode="auto">
          <a:xfrm>
            <a:off x="6629400" y="2895600"/>
            <a:ext cx="839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sz="1600" b="1">
                <a:solidFill>
                  <a:srgbClr val="FF9933"/>
                </a:solidFill>
                <a:ea typeface="SimSun" pitchFamily="2" charset="-122"/>
                <a:cs typeface="SimSun" pitchFamily="2" charset="-122"/>
              </a:rPr>
              <a:t>(1.45T)</a:t>
            </a:r>
          </a:p>
        </p:txBody>
      </p:sp>
      <p:grpSp>
        <p:nvGrpSpPr>
          <p:cNvPr id="10" name="Group 66"/>
          <p:cNvGrpSpPr>
            <a:grpSpLocks/>
          </p:cNvGrpSpPr>
          <p:nvPr/>
        </p:nvGrpSpPr>
        <p:grpSpPr bwMode="auto">
          <a:xfrm>
            <a:off x="3124200" y="5486400"/>
            <a:ext cx="2943225" cy="1068388"/>
            <a:chOff x="1946" y="3455"/>
            <a:chExt cx="1854" cy="673"/>
          </a:xfrm>
        </p:grpSpPr>
        <p:sp>
          <p:nvSpPr>
            <p:cNvPr id="61507" name="Line 67"/>
            <p:cNvSpPr>
              <a:spLocks noChangeShapeType="1"/>
            </p:cNvSpPr>
            <p:nvPr/>
          </p:nvSpPr>
          <p:spPr bwMode="auto">
            <a:xfrm flipV="1">
              <a:off x="2945" y="3808"/>
              <a:ext cx="295" cy="144"/>
            </a:xfrm>
            <a:prstGeom prst="line">
              <a:avLst/>
            </a:prstGeom>
            <a:noFill/>
            <a:ln w="0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08" name="Text Box 68"/>
            <p:cNvSpPr txBox="1">
              <a:spLocks noChangeArrowheads="1"/>
            </p:cNvSpPr>
            <p:nvPr/>
          </p:nvSpPr>
          <p:spPr bwMode="auto">
            <a:xfrm>
              <a:off x="1946" y="3897"/>
              <a:ext cx="15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zh-CN" b="1">
                  <a:solidFill>
                    <a:srgbClr val="99FF66"/>
                  </a:solidFill>
                  <a:ea typeface="SimSun" pitchFamily="2" charset="-122"/>
                  <a:cs typeface="SimSun" pitchFamily="2" charset="-122"/>
                </a:rPr>
                <a:t>Electric Quadrupoles</a:t>
              </a:r>
            </a:p>
          </p:txBody>
        </p:sp>
        <p:sp>
          <p:nvSpPr>
            <p:cNvPr id="61509" name="Line 69"/>
            <p:cNvSpPr>
              <a:spLocks noChangeShapeType="1"/>
            </p:cNvSpPr>
            <p:nvPr/>
          </p:nvSpPr>
          <p:spPr bwMode="auto">
            <a:xfrm flipV="1">
              <a:off x="3485" y="3776"/>
              <a:ext cx="164" cy="21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61510" name="Object 70"/>
            <p:cNvGraphicFramePr>
              <a:graphicFrameLocks noChangeAspect="1"/>
            </p:cNvGraphicFramePr>
            <p:nvPr/>
          </p:nvGraphicFramePr>
          <p:xfrm>
            <a:off x="3631" y="3455"/>
            <a:ext cx="169" cy="5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836" name="Equation" r:id="rId10" imgW="203040" imgH="444240" progId="Equation.3">
                    <p:embed/>
                  </p:oleObj>
                </mc:Choice>
                <mc:Fallback>
                  <p:oleObj name="Equation" r:id="rId10" imgW="203040" imgH="444240" progId="Equation.3">
                    <p:embed/>
                    <p:pic>
                      <p:nvPicPr>
                        <p:cNvPr id="61510" name="Object 7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1" y="3455"/>
                          <a:ext cx="169" cy="5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1512" name="Picture 7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" y="5291138"/>
            <a:ext cx="3625850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3" name="Picture 73" descr="kick_angle_ge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620777" y="1661727"/>
            <a:ext cx="1295400" cy="4982149"/>
          </a:xfrm>
          <a:prstGeom prst="rect">
            <a:avLst/>
          </a:prstGeom>
          <a:noFill/>
        </p:spPr>
      </p:pic>
      <p:grpSp>
        <p:nvGrpSpPr>
          <p:cNvPr id="11" name="Group 75"/>
          <p:cNvGrpSpPr>
            <a:grpSpLocks/>
          </p:cNvGrpSpPr>
          <p:nvPr/>
        </p:nvGrpSpPr>
        <p:grpSpPr bwMode="auto">
          <a:xfrm>
            <a:off x="4953000" y="2819400"/>
            <a:ext cx="3505200" cy="3514725"/>
            <a:chOff x="3120" y="1776"/>
            <a:chExt cx="2208" cy="2214"/>
          </a:xfrm>
        </p:grpSpPr>
        <p:sp>
          <p:nvSpPr>
            <p:cNvPr id="61516" name="Rectangle 76"/>
            <p:cNvSpPr>
              <a:spLocks noChangeArrowheads="1"/>
            </p:cNvSpPr>
            <p:nvPr/>
          </p:nvSpPr>
          <p:spPr bwMode="auto">
            <a:xfrm>
              <a:off x="3120" y="278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17" name="Rectangle 77"/>
            <p:cNvSpPr>
              <a:spLocks noChangeArrowheads="1"/>
            </p:cNvSpPr>
            <p:nvPr/>
          </p:nvSpPr>
          <p:spPr bwMode="auto">
            <a:xfrm>
              <a:off x="4128" y="1776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18" name="Rectangle 78"/>
            <p:cNvSpPr>
              <a:spLocks noChangeArrowheads="1"/>
            </p:cNvSpPr>
            <p:nvPr/>
          </p:nvSpPr>
          <p:spPr bwMode="auto">
            <a:xfrm>
              <a:off x="5184" y="2832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19" name="Rectangle 79"/>
            <p:cNvSpPr>
              <a:spLocks noChangeArrowheads="1"/>
            </p:cNvSpPr>
            <p:nvPr/>
          </p:nvSpPr>
          <p:spPr bwMode="auto">
            <a:xfrm>
              <a:off x="5136" y="254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20" name="Rectangle 80"/>
            <p:cNvSpPr>
              <a:spLocks noChangeArrowheads="1"/>
            </p:cNvSpPr>
            <p:nvPr/>
          </p:nvSpPr>
          <p:spPr bwMode="auto">
            <a:xfrm>
              <a:off x="4704" y="3707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21" name="Rectangle 81"/>
            <p:cNvSpPr>
              <a:spLocks noChangeArrowheads="1"/>
            </p:cNvSpPr>
            <p:nvPr/>
          </p:nvSpPr>
          <p:spPr bwMode="auto">
            <a:xfrm>
              <a:off x="5149" y="3088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22" name="Rectangle 82"/>
            <p:cNvSpPr>
              <a:spLocks noChangeArrowheads="1"/>
            </p:cNvSpPr>
            <p:nvPr/>
          </p:nvSpPr>
          <p:spPr bwMode="auto">
            <a:xfrm>
              <a:off x="4848" y="206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23" name="Rectangle 83"/>
            <p:cNvSpPr>
              <a:spLocks noChangeArrowheads="1"/>
            </p:cNvSpPr>
            <p:nvPr/>
          </p:nvSpPr>
          <p:spPr bwMode="auto">
            <a:xfrm>
              <a:off x="3273" y="2342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24" name="Rectangle 84"/>
            <p:cNvSpPr>
              <a:spLocks noChangeArrowheads="1"/>
            </p:cNvSpPr>
            <p:nvPr/>
          </p:nvSpPr>
          <p:spPr bwMode="auto">
            <a:xfrm>
              <a:off x="3168" y="254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25" name="Rectangle 85"/>
            <p:cNvSpPr>
              <a:spLocks noChangeArrowheads="1"/>
            </p:cNvSpPr>
            <p:nvPr/>
          </p:nvSpPr>
          <p:spPr bwMode="auto">
            <a:xfrm>
              <a:off x="3408" y="2112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26" name="Rectangle 86"/>
            <p:cNvSpPr>
              <a:spLocks noChangeArrowheads="1"/>
            </p:cNvSpPr>
            <p:nvPr/>
          </p:nvSpPr>
          <p:spPr bwMode="auto">
            <a:xfrm>
              <a:off x="3620" y="196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27" name="Rectangle 87"/>
            <p:cNvSpPr>
              <a:spLocks noChangeArrowheads="1"/>
            </p:cNvSpPr>
            <p:nvPr/>
          </p:nvSpPr>
          <p:spPr bwMode="auto">
            <a:xfrm>
              <a:off x="3849" y="1819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28" name="Rectangle 88"/>
            <p:cNvSpPr>
              <a:spLocks noChangeArrowheads="1"/>
            </p:cNvSpPr>
            <p:nvPr/>
          </p:nvSpPr>
          <p:spPr bwMode="auto">
            <a:xfrm>
              <a:off x="4368" y="182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29" name="Rectangle 89"/>
            <p:cNvSpPr>
              <a:spLocks noChangeArrowheads="1"/>
            </p:cNvSpPr>
            <p:nvPr/>
          </p:nvSpPr>
          <p:spPr bwMode="auto">
            <a:xfrm>
              <a:off x="4608" y="1920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30" name="Rectangle 90"/>
            <p:cNvSpPr>
              <a:spLocks noChangeArrowheads="1"/>
            </p:cNvSpPr>
            <p:nvPr/>
          </p:nvSpPr>
          <p:spPr bwMode="auto">
            <a:xfrm>
              <a:off x="5003" y="2265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31" name="Rectangle 91"/>
            <p:cNvSpPr>
              <a:spLocks noChangeArrowheads="1"/>
            </p:cNvSpPr>
            <p:nvPr/>
          </p:nvSpPr>
          <p:spPr bwMode="auto">
            <a:xfrm>
              <a:off x="5037" y="3327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32" name="Rectangle 92"/>
            <p:cNvSpPr>
              <a:spLocks noChangeArrowheads="1"/>
            </p:cNvSpPr>
            <p:nvPr/>
          </p:nvSpPr>
          <p:spPr bwMode="auto">
            <a:xfrm>
              <a:off x="4885" y="3529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33" name="Rectangle 93"/>
            <p:cNvSpPr>
              <a:spLocks noChangeArrowheads="1"/>
            </p:cNvSpPr>
            <p:nvPr/>
          </p:nvSpPr>
          <p:spPr bwMode="auto">
            <a:xfrm>
              <a:off x="4450" y="3794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34" name="Rectangle 94"/>
            <p:cNvSpPr>
              <a:spLocks noChangeArrowheads="1"/>
            </p:cNvSpPr>
            <p:nvPr/>
          </p:nvSpPr>
          <p:spPr bwMode="auto">
            <a:xfrm>
              <a:off x="4147" y="3846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35" name="Rectangle 95"/>
            <p:cNvSpPr>
              <a:spLocks noChangeArrowheads="1"/>
            </p:cNvSpPr>
            <p:nvPr/>
          </p:nvSpPr>
          <p:spPr bwMode="auto">
            <a:xfrm>
              <a:off x="3870" y="3783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36" name="Rectangle 96"/>
            <p:cNvSpPr>
              <a:spLocks noChangeArrowheads="1"/>
            </p:cNvSpPr>
            <p:nvPr/>
          </p:nvSpPr>
          <p:spPr bwMode="auto">
            <a:xfrm>
              <a:off x="3648" y="3648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37" name="Rectangle 97"/>
            <p:cNvSpPr>
              <a:spLocks noChangeArrowheads="1"/>
            </p:cNvSpPr>
            <p:nvPr/>
          </p:nvSpPr>
          <p:spPr bwMode="auto">
            <a:xfrm>
              <a:off x="3430" y="3447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38" name="Rectangle 98"/>
            <p:cNvSpPr>
              <a:spLocks noChangeArrowheads="1"/>
            </p:cNvSpPr>
            <p:nvPr/>
          </p:nvSpPr>
          <p:spPr bwMode="auto">
            <a:xfrm>
              <a:off x="3242" y="3236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39" name="Rectangle 99"/>
            <p:cNvSpPr>
              <a:spLocks noChangeArrowheads="1"/>
            </p:cNvSpPr>
            <p:nvPr/>
          </p:nvSpPr>
          <p:spPr bwMode="auto">
            <a:xfrm>
              <a:off x="3133" y="3001"/>
              <a:ext cx="144" cy="1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982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71138E-6 L -0.00122 0.0208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100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6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nimBg="1"/>
      <p:bldP spid="6145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71"/>
            <a:ext cx="9144000" cy="951044"/>
          </a:xfrm>
        </p:spPr>
        <p:txBody>
          <a:bodyPr/>
          <a:lstStyle/>
          <a:p>
            <a:r>
              <a:rPr lang="en-US" sz="4000" dirty="0">
                <a:solidFill>
                  <a:srgbClr val="2934FF"/>
                </a:solidFill>
              </a:rPr>
              <a:t>BNL E821: Muon injection and kicker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4828045" cy="3733800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203" y="2133600"/>
            <a:ext cx="5241104" cy="402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946107" y="1219200"/>
            <a:ext cx="4796506" cy="1809471"/>
            <a:chOff x="5398238" y="2408207"/>
            <a:chExt cx="4796506" cy="1809471"/>
          </a:xfrm>
        </p:grpSpPr>
        <p:sp>
          <p:nvSpPr>
            <p:cNvPr id="18" name="Oval 17"/>
            <p:cNvSpPr/>
            <p:nvPr/>
          </p:nvSpPr>
          <p:spPr bwMode="auto">
            <a:xfrm>
              <a:off x="7200316" y="2930849"/>
              <a:ext cx="1220958" cy="1286829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98238" y="2408207"/>
              <a:ext cx="4796506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Need to kick the muons onto </a:t>
              </a:r>
              <a:r>
                <a:rPr lang="en-US" sz="2000" dirty="0">
                  <a:solidFill>
                    <a:srgbClr val="0000FF"/>
                  </a:solidFill>
                </a:rPr>
                <a:t>stable orbit</a:t>
              </a:r>
            </a:p>
          </p:txBody>
        </p:sp>
      </p:grpSp>
      <p:sp>
        <p:nvSpPr>
          <p:cNvPr id="3" name="Oval 2"/>
          <p:cNvSpPr/>
          <p:nvPr/>
        </p:nvSpPr>
        <p:spPr bwMode="auto">
          <a:xfrm rot="654666">
            <a:off x="2391982" y="5118049"/>
            <a:ext cx="242802" cy="11430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 rot="5400000">
            <a:off x="5415850" y="1648023"/>
            <a:ext cx="242802" cy="1143000"/>
          </a:xfrm>
          <a:prstGeom prst="ellipse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Calibr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705A9E-4EB9-B945-BADD-3721E6B1B0F8}"/>
              </a:ext>
            </a:extLst>
          </p:cNvPr>
          <p:cNvSpPr txBox="1"/>
          <p:nvPr/>
        </p:nvSpPr>
        <p:spPr>
          <a:xfrm>
            <a:off x="6502400" y="6342743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Winter</a:t>
            </a:r>
          </a:p>
        </p:txBody>
      </p:sp>
    </p:spTree>
    <p:extLst>
      <p:ext uri="{BB962C8B-B14F-4D97-AF65-F5344CB8AC3E}">
        <p14:creationId xmlns:p14="http://schemas.microsoft.com/office/powerpoint/2010/main" val="137013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1574E-6 4.28043E-6 C 0.00469 -0.01921 0.00937 -0.04003 0.01163 -0.0597 C 0.01389 -0.08214 0.01649 -0.10875 0.02552 -0.12865 C 0.02586 -0.13142 0.02586 -0.13443 0.02656 -0.13698 C 0.0269 -0.13906 0.02812 -0.14068 0.02864 -0.14253 C 0.03072 -0.15225 0.03072 -0.16012 0.03506 -0.16868 C 0.0368 -0.1777 0.03992 -0.18626 0.04148 -0.19505 C 0.04305 -0.20431 0.04391 -0.21055 0.04791 -0.21842 C 0.0493 -0.22768 0.05225 -0.2367 0.05554 -0.2448 C 0.05711 -0.24919 0.05745 -0.25428 0.05867 -0.25845 C 0.06249 -0.27071 0.06787 -0.28367 0.0736 -0.29454 C 0.07499 -0.30403 0.07863 -0.30727 0.08123 -0.31652 C 0.08349 -0.32601 0.08714 -0.33434 0.09182 -0.34151 C 0.09425 -0.34545 0.0946 -0.35007 0.09703 -0.35378 C 0.10137 -0.36049 0.10831 -0.36766 0.11196 -0.3746 C 0.11751 -0.38524 0.11838 -0.40144 0.12706 -0.40907 C 0.13244 -0.41416 0.13921 -0.4137 0.14529 -0.4174 C 0.15344 -0.42296 0.14338 -0.4181 0.15171 -0.42157 C 0.1557 -0.42689 0.16264 -0.43962 0.16889 -0.44216 C 0.17271 -0.45072 0.18295 -0.45581 0.19007 -0.46021 C 0.19996 -0.46669 0.20951 -0.46692 0.21993 -0.47131 C 0.23624 -0.47849 0.25221 -0.48335 0.26922 -0.48635 C 0.28728 -0.49584 0.30533 -0.49607 0.32494 -0.49607 " pathEditMode="relative" rAng="0" ptsTypes="ffffffffffffffffffffff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7" y="-2480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8615E-6 9.16242E-7 C 0.01458 0.00208 0.02083 0.00787 0.03367 0.01527 C 0.04305 0.02036 0.05572 0.02476 0.06544 0.02892 C 0.06769 0.02962 0.06978 0.03031 0.07186 0.0317 C 0.07325 0.03262 0.07464 0.03378 0.07585 0.03447 C 0.08123 0.03679 0.0795 0.03447 0.08384 0.03725 C 0.08696 0.03887 0.08905 0.04165 0.09234 0.0428 C 0.09529 0.04373 0.1005 0.04558 0.1005 0.04581 C 0.10675 0.0509 0.11317 0.05622 0.11977 0.05946 C 0.12463 0.06502 0.12932 0.0671 0.13452 0.07173 C 0.14147 0.08561 0.13053 0.06594 0.1406 0.07728 C 0.14181 0.07843 0.14181 0.08098 0.14286 0.08283 C 0.14529 0.08769 0.14963 0.09047 0.15258 0.09533 C 0.15761 0.10296 0.16004 0.1143 0.16629 0.12008 C 0.17098 0.12957 0.16837 0.12656 0.17341 0.13119 C 0.17584 0.13605 0.17584 0.13882 0.17931 0.14229 C 0.18295 0.15502 0.18521 0.16867 0.18972 0.18093 C 0.19337 0.19019 0.19805 0.19875 0.201 0.20847 C 0.20777 0.22906 0.20951 0.25937 0.21211 0.28181 C 0.21107 0.28899 0.20812 0.31444 0.21038 0.32601 C 0.20951 0.3503 0.21073 0.37853 0.201 0.40051 C 0.19597 0.41046 0.19059 0.41902 0.1866 0.42966 C 0.18504 0.43383 0.17861 0.43915 0.17861 0.43938 C 0.17722 0.44493 0.17393 0.44771 0.1715 0.45303 C 0.16403 0.46807 0.17497 0.4484 0.16629 0.46414 C 0.16473 0.46946 0.16212 0.47362 0.16091 0.47918 C 0.15622 0.49607 0.1498 0.51319 0.13643 0.51943 C 0.13227 0.52452 0.1255 0.53054 0.11977 0.53309 C 0.11213 0.54118 0.10328 0.54512 0.09547 0.55252 C 0.08905 0.55784 0.08662 0.56062 0.07967 0.56363 C 0.07151 0.57149 0.06127 0.57936 0.0512 0.58283 C 0.03298 0.5988 0.00555 0.59718 -0.01337 0.5981 C -0.0302 0.59995 -0.04687 0.5988 -0.06353 0.59671 C -0.07863 0.59 -0.09321 0.58445 -0.10866 0.58283 C -0.12133 0.57843 -0.13314 0.57358 -0.14564 0.57173 C -0.15327 0.56825 -0.14998 0.56941 -0.15622 0.56779 C -0.16143 0.56293 -0.16768 0.56247 -0.17341 0.55946 C -0.17497 0.55854 -0.17688 0.55784 -0.17879 0.55669 C -0.18087 0.55507 -0.18487 0.55113 -0.18487 0.55136 C -0.18625 0.54535 -0.19198 0.53586 -0.19198 0.53609 C -0.19337 0.53031 -0.19476 0.52776 -0.19823 0.52476 C -0.20014 0.51851 -0.20656 0.51458 -0.21021 0.51111 C -0.2142 0.50763 -0.21785 0.50254 -0.22062 0.49861 C -0.22392 0.49421 -0.22583 0.48589 -0.22809 0.48056 C -0.22948 0.47709 -0.23625 0.45858 -0.23781 0.45581 C -0.23885 0.45442 -0.24059 0.45419 -0.24128 0.45303 C -0.24267 0.45118 -0.24319 0.44933 -0.24423 0.44748 C -0.24545 0.441 -0.24545 0.43845 -0.24944 0.43498 C -0.25204 0.4211 -0.25812 0.40884 -0.26072 0.39496 C -0.26263 0.38639 -0.26107 0.39496 -0.26384 0.38663 C -0.26506 0.38385 -0.26593 0.37853 -0.26593 0.37876 C -0.26697 0.36858 -0.26818 0.35909 -0.26871 0.34937 C -0.26871 0.33133 -0.26871 0.31328 -0.26801 0.29546 C -0.26801 0.29384 -0.26541 0.29431 -0.26506 0.29292 C -0.26332 0.28667 -0.26315 0.27464 -0.26176 0.26793 C -0.25985 0.25521 -0.26211 0.27672 -0.2569 0.25544 C -0.25447 0.24711 -0.25447 0.24456 -0.25065 0.23901 C -0.24874 0.23091 -0.24649 0.22304 -0.24423 0.21541 C -0.24215 0.20615 -0.24249 0.19482 -0.2359 0.18926 C -0.23434 0.18117 -0.23191 0.17816 -0.22913 0.17122 C -0.22583 0.16219 -0.23156 0.17237 -0.22705 0.15872 C -0.226 0.15548 -0.22409 0.15317 -0.22271 0.15062 C -0.22184 0.14669 -0.21733 0.13049 -0.21559 0.12841 C -0.20396 0.11268 -0.18782 0.10759 -0.17341 0.0981 C -0.16629 0.09324 -0.16317 0.0863 -0.15518 0.08422 C -0.14668 0.07658 -0.13887 0.06987 -0.1314 0.06085 C -0.1281 0.05645 -0.12498 0.04998 -0.12012 0.04697 C -0.11231 0.04142 -0.09408 0.03841 -0.08419 0.03586 C -0.08158 0.03332 -0.07482 0.03031 -0.07482 0.03054 C -0.05589 0.01087 -0.04426 0.00717 -0.02031 0.00416 C 0.02031 0.00694 0.03385 0.00694 0.01927 0.00694 " pathEditMode="relative" rAng="0" ptsTypes="ffffffffffffffffffffffffffffffffffffffffffffffffffffffffffffffffffffffA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9" y="2998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22" grpId="0" animBg="1"/>
      <p:bldP spid="22" grpId="1" animBg="1"/>
      <p:bldP spid="22" grpId="2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63513" y="942535"/>
            <a:ext cx="8523287" cy="4904630"/>
            <a:chOff x="109" y="1028"/>
            <a:chExt cx="5731" cy="3263"/>
          </a:xfrm>
        </p:grpSpPr>
        <p:pic>
          <p:nvPicPr>
            <p:cNvPr id="54277" name="Picture 5" descr="cp_5_mod2"/>
            <p:cNvPicPr>
              <a:picLocks noChangeAspect="1" noChangeArrowheads="1"/>
            </p:cNvPicPr>
            <p:nvPr/>
          </p:nvPicPr>
          <p:blipFill>
            <a:blip r:embed="rId2"/>
            <a:srcRect t="10912"/>
            <a:stretch>
              <a:fillRect/>
            </a:stretch>
          </p:blipFill>
          <p:spPr bwMode="auto">
            <a:xfrm>
              <a:off x="109" y="1028"/>
              <a:ext cx="5731" cy="3263"/>
            </a:xfrm>
            <a:prstGeom prst="rect">
              <a:avLst/>
            </a:prstGeom>
            <a:noFill/>
          </p:spPr>
        </p:pic>
        <p:sp>
          <p:nvSpPr>
            <p:cNvPr id="54280" name="Text Box 8"/>
            <p:cNvSpPr txBox="1">
              <a:spLocks noChangeArrowheads="1"/>
            </p:cNvSpPr>
            <p:nvPr/>
          </p:nvSpPr>
          <p:spPr bwMode="auto">
            <a:xfrm>
              <a:off x="3344" y="1541"/>
              <a:ext cx="1394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993300"/>
                  </a:solidFill>
                </a:rPr>
                <a:t>Upper Pole Piece</a:t>
              </a:r>
            </a:p>
          </p:txBody>
        </p:sp>
      </p:grpSp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2535"/>
          </a:xfrm>
        </p:spPr>
        <p:txBody>
          <a:bodyPr/>
          <a:lstStyle/>
          <a:p>
            <a:r>
              <a:rPr lang="en-US" sz="2800"/>
              <a:t>Space limitations prevent matching the inflector exit to the storage aperture</a:t>
            </a: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4291040" y="3337828"/>
            <a:ext cx="153251" cy="457200"/>
          </a:xfrm>
          <a:prstGeom prst="rect">
            <a:avLst/>
          </a:prstGeom>
          <a:solidFill>
            <a:srgbClr val="FF0000">
              <a:alpha val="56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9" name="Oval 7"/>
          <p:cNvSpPr>
            <a:spLocks noChangeArrowheads="1"/>
          </p:cNvSpPr>
          <p:nvPr/>
        </p:nvSpPr>
        <p:spPr bwMode="auto">
          <a:xfrm>
            <a:off x="4577108" y="3196541"/>
            <a:ext cx="768615" cy="739775"/>
          </a:xfrm>
          <a:prstGeom prst="ellipse">
            <a:avLst/>
          </a:prstGeom>
          <a:solidFill>
            <a:srgbClr val="FF0000">
              <a:alpha val="49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77F04A-2051-8440-9F2A-64D2B999EB0D}"/>
              </a:ext>
            </a:extLst>
          </p:cNvPr>
          <p:cNvSpPr txBox="1"/>
          <p:nvPr/>
        </p:nvSpPr>
        <p:spPr>
          <a:xfrm>
            <a:off x="6807200" y="6110515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Lee B. Roberts</a:t>
            </a:r>
          </a:p>
        </p:txBody>
      </p:sp>
    </p:spTree>
    <p:extLst>
      <p:ext uri="{BB962C8B-B14F-4D97-AF65-F5344CB8AC3E}">
        <p14:creationId xmlns:p14="http://schemas.microsoft.com/office/powerpoint/2010/main" val="188581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 animBg="1"/>
      <p:bldP spid="54278" grpId="1" animBg="1"/>
      <p:bldP spid="5427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9"/>
          </a:xfrm>
        </p:spPr>
        <p:txBody>
          <a:bodyPr/>
          <a:lstStyle/>
          <a:p>
            <a:r>
              <a:rPr lang="en-US" sz="4000" dirty="0">
                <a:solidFill>
                  <a:srgbClr val="44A50B"/>
                </a:solidFill>
              </a:rPr>
              <a:t>Cross section of the storage ring magnet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poster3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0" y="990600"/>
            <a:ext cx="4953000" cy="51054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33E2DE-E7C1-FF45-ACF4-BFF486E5B09D}"/>
              </a:ext>
            </a:extLst>
          </p:cNvPr>
          <p:cNvSpPr txBox="1"/>
          <p:nvPr/>
        </p:nvSpPr>
        <p:spPr>
          <a:xfrm>
            <a:off x="7286171" y="5892800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Winter</a:t>
            </a:r>
          </a:p>
        </p:txBody>
      </p:sp>
    </p:spTree>
    <p:extLst>
      <p:ext uri="{BB962C8B-B14F-4D97-AF65-F5344CB8AC3E}">
        <p14:creationId xmlns:p14="http://schemas.microsoft.com/office/powerpoint/2010/main" val="30668783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Semertzidis, BNL</a:t>
            </a: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61975"/>
            <a:ext cx="7772400" cy="638175"/>
          </a:xfrm>
        </p:spPr>
        <p:txBody>
          <a:bodyPr/>
          <a:lstStyle/>
          <a:p>
            <a:r>
              <a:rPr lang="en-US" b="1" u="sng">
                <a:solidFill>
                  <a:srgbClr val="000099"/>
                </a:solidFill>
              </a:rPr>
              <a:t>Detectors and vacuum chamber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idx="1"/>
          </p:nvPr>
        </p:nvSpPr>
        <p:spPr>
          <a:xfrm>
            <a:off x="581025" y="3209925"/>
            <a:ext cx="7772400" cy="4114800"/>
          </a:xfrm>
        </p:spPr>
        <p:txBody>
          <a:bodyPr/>
          <a:lstStyle/>
          <a:p>
            <a:endParaRPr lang="en-US"/>
          </a:p>
        </p:txBody>
      </p:sp>
      <p:pic>
        <p:nvPicPr>
          <p:cNvPr id="55301" name="Picture 4" descr="vacuumchamber_det_ppt"/>
          <p:cNvPicPr>
            <a:picLocks noChangeAspect="1" noChangeArrowheads="1"/>
          </p:cNvPicPr>
          <p:nvPr/>
        </p:nvPicPr>
        <p:blipFill>
          <a:blip r:embed="rId3"/>
          <a:srcRect t="1424" r="906"/>
          <a:stretch>
            <a:fillRect/>
          </a:stretch>
        </p:blipFill>
        <p:spPr bwMode="auto">
          <a:xfrm>
            <a:off x="513467" y="1674066"/>
            <a:ext cx="801052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Line 7"/>
          <p:cNvSpPr>
            <a:spLocks noChangeShapeType="1"/>
          </p:cNvSpPr>
          <p:nvPr/>
        </p:nvSpPr>
        <p:spPr bwMode="auto">
          <a:xfrm flipV="1">
            <a:off x="2071688" y="2890838"/>
            <a:ext cx="781050" cy="28575"/>
          </a:xfrm>
          <a:prstGeom prst="line">
            <a:avLst/>
          </a:prstGeom>
          <a:noFill/>
          <a:ln w="28575">
            <a:solidFill>
              <a:srgbClr val="0099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5" name="Line 8"/>
          <p:cNvSpPr>
            <a:spLocks noChangeShapeType="1"/>
          </p:cNvSpPr>
          <p:nvPr/>
        </p:nvSpPr>
        <p:spPr bwMode="auto">
          <a:xfrm>
            <a:off x="2076450" y="2928938"/>
            <a:ext cx="538163" cy="1143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34BB00-95F6-A244-AD43-91C0D78A1DCB}"/>
              </a:ext>
            </a:extLst>
          </p:cNvPr>
          <p:cNvSpPr txBox="1"/>
          <p:nvPr/>
        </p:nvSpPr>
        <p:spPr>
          <a:xfrm>
            <a:off x="6807200" y="6110515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Lee B. Roberts</a:t>
            </a:r>
          </a:p>
        </p:txBody>
      </p:sp>
    </p:spTree>
    <p:extLst>
      <p:ext uri="{BB962C8B-B14F-4D97-AF65-F5344CB8AC3E}">
        <p14:creationId xmlns:p14="http://schemas.microsoft.com/office/powerpoint/2010/main" val="1973559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 dirty="0">
                <a:latin typeface="Times New Roman" charset="0"/>
              </a:rPr>
              <a:t>Yannis Semertzidis, BNL</a:t>
            </a: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u="sng" dirty="0">
                <a:solidFill>
                  <a:srgbClr val="2934FF"/>
                </a:solidFill>
              </a:rPr>
              <a:t>Energy Spectrum of Detected Positrons depends on spin direction</a:t>
            </a:r>
          </a:p>
        </p:txBody>
      </p:sp>
      <p:sp>
        <p:nvSpPr>
          <p:cNvPr id="40963" name="Line 23"/>
          <p:cNvSpPr>
            <a:spLocks noChangeShapeType="1"/>
          </p:cNvSpPr>
          <p:nvPr/>
        </p:nvSpPr>
        <p:spPr bwMode="auto">
          <a:xfrm>
            <a:off x="6419850" y="2019300"/>
            <a:ext cx="685800" cy="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Line 24"/>
          <p:cNvSpPr>
            <a:spLocks noChangeShapeType="1"/>
          </p:cNvSpPr>
          <p:nvPr/>
        </p:nvSpPr>
        <p:spPr bwMode="auto">
          <a:xfrm>
            <a:off x="6449159" y="2752725"/>
            <a:ext cx="4953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Text Box 25"/>
          <p:cNvSpPr txBox="1">
            <a:spLocks noChangeArrowheads="1"/>
          </p:cNvSpPr>
          <p:nvPr/>
        </p:nvSpPr>
        <p:spPr bwMode="auto">
          <a:xfrm>
            <a:off x="7184781" y="1622425"/>
            <a:ext cx="1351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66"/>
                </a:solidFill>
              </a:rPr>
              <a:t>Momentum</a:t>
            </a:r>
          </a:p>
          <a:p>
            <a:pPr eaLnBrk="1" hangingPunct="1"/>
            <a:r>
              <a:rPr lang="en-US" sz="1800">
                <a:solidFill>
                  <a:srgbClr val="FF0066"/>
                </a:solidFill>
              </a:rPr>
              <a:t>vector</a:t>
            </a:r>
          </a:p>
        </p:txBody>
      </p:sp>
      <p:sp>
        <p:nvSpPr>
          <p:cNvPr id="40966" name="Text Box 26"/>
          <p:cNvSpPr txBox="1">
            <a:spLocks noChangeArrowheads="1"/>
          </p:cNvSpPr>
          <p:nvPr/>
        </p:nvSpPr>
        <p:spPr bwMode="auto">
          <a:xfrm>
            <a:off x="7241931" y="2536825"/>
            <a:ext cx="1339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66"/>
                </a:solidFill>
              </a:rPr>
              <a:t>Spin vector</a:t>
            </a:r>
          </a:p>
        </p:txBody>
      </p:sp>
      <p:pic>
        <p:nvPicPr>
          <p:cNvPr id="40967" name="Picture 29" descr="C:\My Documents\g-2work\Talks\HEP03\energy1_tiff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97" y="1287464"/>
            <a:ext cx="5748703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64" name="Line 32"/>
          <p:cNvSpPr>
            <a:spLocks noChangeShapeType="1"/>
          </p:cNvSpPr>
          <p:nvPr/>
        </p:nvSpPr>
        <p:spPr bwMode="auto">
          <a:xfrm flipV="1">
            <a:off x="2753458" y="1343025"/>
            <a:ext cx="0" cy="504825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66" name="Line 34"/>
          <p:cNvSpPr>
            <a:spLocks noChangeShapeType="1"/>
          </p:cNvSpPr>
          <p:nvPr/>
        </p:nvSpPr>
        <p:spPr bwMode="auto">
          <a:xfrm flipH="1">
            <a:off x="2847243" y="5934075"/>
            <a:ext cx="1163515" cy="3429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Line 38"/>
          <p:cNvSpPr>
            <a:spLocks noChangeShapeType="1"/>
          </p:cNvSpPr>
          <p:nvPr/>
        </p:nvSpPr>
        <p:spPr bwMode="auto">
          <a:xfrm>
            <a:off x="6305550" y="4248150"/>
            <a:ext cx="685800" cy="0"/>
          </a:xfrm>
          <a:prstGeom prst="line">
            <a:avLst/>
          </a:prstGeom>
          <a:noFill/>
          <a:ln w="76200">
            <a:solidFill>
              <a:srgbClr val="3366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Line 39"/>
          <p:cNvSpPr>
            <a:spLocks noChangeShapeType="1"/>
          </p:cNvSpPr>
          <p:nvPr/>
        </p:nvSpPr>
        <p:spPr bwMode="auto">
          <a:xfrm>
            <a:off x="6324600" y="4981575"/>
            <a:ext cx="495300" cy="0"/>
          </a:xfrm>
          <a:prstGeom prst="line">
            <a:avLst/>
          </a:prstGeom>
          <a:noFill/>
          <a:ln w="28575">
            <a:solidFill>
              <a:srgbClr val="3366CC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Text Box 40"/>
          <p:cNvSpPr txBox="1">
            <a:spLocks noChangeArrowheads="1"/>
          </p:cNvSpPr>
          <p:nvPr/>
        </p:nvSpPr>
        <p:spPr bwMode="auto">
          <a:xfrm>
            <a:off x="7061689" y="3851276"/>
            <a:ext cx="1351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Momentum</a:t>
            </a:r>
          </a:p>
          <a:p>
            <a:pPr eaLnBrk="1" hangingPunct="1"/>
            <a:r>
              <a:rPr lang="en-US" sz="1800">
                <a:solidFill>
                  <a:srgbClr val="0000FF"/>
                </a:solidFill>
              </a:rPr>
              <a:t>vector</a:t>
            </a:r>
          </a:p>
        </p:txBody>
      </p:sp>
      <p:sp>
        <p:nvSpPr>
          <p:cNvPr id="40973" name="Text Box 41"/>
          <p:cNvSpPr txBox="1">
            <a:spLocks noChangeArrowheads="1"/>
          </p:cNvSpPr>
          <p:nvPr/>
        </p:nvSpPr>
        <p:spPr bwMode="auto">
          <a:xfrm>
            <a:off x="7118839" y="4765675"/>
            <a:ext cx="1339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Spin vector</a:t>
            </a:r>
          </a:p>
        </p:txBody>
      </p:sp>
      <p:sp>
        <p:nvSpPr>
          <p:cNvPr id="146465" name="Text Box 33"/>
          <p:cNvSpPr txBox="1">
            <a:spLocks noChangeArrowheads="1"/>
          </p:cNvSpPr>
          <p:nvPr/>
        </p:nvSpPr>
        <p:spPr bwMode="auto">
          <a:xfrm>
            <a:off x="4098681" y="5575300"/>
            <a:ext cx="29775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8000"/>
                </a:solidFill>
              </a:rPr>
              <a:t>Software Energy Threshold</a:t>
            </a:r>
          </a:p>
        </p:txBody>
      </p:sp>
    </p:spTree>
    <p:extLst>
      <p:ext uri="{BB962C8B-B14F-4D97-AF65-F5344CB8AC3E}">
        <p14:creationId xmlns:p14="http://schemas.microsoft.com/office/powerpoint/2010/main" val="425317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6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6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6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64" grpId="0" animBg="1"/>
      <p:bldP spid="146466" grpId="0" animBg="1"/>
      <p:bldP spid="146465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 dirty="0">
                <a:latin typeface="Times New Roman" charset="0"/>
              </a:rPr>
              <a:t>Yannis Semertzidis, BNL</a:t>
            </a:r>
          </a:p>
        </p:txBody>
      </p:sp>
      <p:pic>
        <p:nvPicPr>
          <p:cNvPr id="43010" name="Picture 4" descr="Z:\Slides\Ring_98_4.JPG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0"/>
            <a:ext cx="8229600" cy="1447800"/>
          </a:xfrm>
        </p:spPr>
        <p:txBody>
          <a:bodyPr/>
          <a:lstStyle/>
          <a:p>
            <a:r>
              <a:rPr lang="en-US" sz="4400" b="1">
                <a:solidFill>
                  <a:srgbClr val="CC3300"/>
                </a:solidFill>
                <a:latin typeface="Arial" charset="0"/>
                <a:ea typeface="ＭＳ Ｐゴシック" charset="0"/>
                <a:cs typeface="ＭＳ Ｐゴシック" charset="0"/>
              </a:rPr>
              <a:t>Muon g-2: Precision physics in a Storage Ring</a:t>
            </a:r>
          </a:p>
          <a:p>
            <a:pPr>
              <a:buFontTx/>
              <a:buNone/>
            </a:pPr>
            <a:endParaRPr lang="en-US" sz="4400" b="1">
              <a:solidFill>
                <a:srgbClr val="CC33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4265614"/>
            <a:ext cx="9144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4400" b="1">
                <a:solidFill>
                  <a:srgbClr val="CC3300"/>
                </a:solidFill>
              </a:rPr>
              <a:t>Statistics limited… to improve sensitivity by a factor of 4 at Fermilab</a:t>
            </a:r>
          </a:p>
        </p:txBody>
      </p:sp>
    </p:spTree>
    <p:extLst>
      <p:ext uri="{BB962C8B-B14F-4D97-AF65-F5344CB8AC3E}">
        <p14:creationId xmlns:p14="http://schemas.microsoft.com/office/powerpoint/2010/main" val="105484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/>
      <p:bldP spid="3789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 dirty="0">
                <a:latin typeface="Times New Roman" charset="0"/>
              </a:rPr>
              <a:t>Yannis Semertzidis, BNL</a:t>
            </a:r>
          </a:p>
        </p:txBody>
      </p:sp>
      <p:pic>
        <p:nvPicPr>
          <p:cNvPr id="45058" name="Picture 4" descr="G:\My Documents G\g-2work\Papers\ICHEP02\co_wiggles2000_020409_tiff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89" y="400051"/>
            <a:ext cx="8420100" cy="795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0100"/>
          </a:xfrm>
        </p:spPr>
        <p:txBody>
          <a:bodyPr/>
          <a:lstStyle/>
          <a:p>
            <a:r>
              <a:rPr lang="en-US" sz="4000" b="1" u="sng">
                <a:solidFill>
                  <a:srgbClr val="CC3300"/>
                </a:solidFill>
                <a:latin typeface="Arial" charset="0"/>
                <a:ea typeface="ＭＳ Ｐゴシック" charset="0"/>
                <a:cs typeface="ＭＳ Ｐゴシック" charset="0"/>
              </a:rPr>
              <a:t>Muon g-2: 4 Billion e</a:t>
            </a:r>
            <a:r>
              <a:rPr lang="en-US" sz="4000" b="1" u="sng" baseline="30000">
                <a:solidFill>
                  <a:srgbClr val="CC3300"/>
                </a:solidFill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lang="en-US" sz="4000" b="1" u="sng">
                <a:solidFill>
                  <a:srgbClr val="CC3300"/>
                </a:solidFill>
                <a:latin typeface="Arial" charset="0"/>
                <a:ea typeface="ＭＳ Ｐゴシック" charset="0"/>
                <a:cs typeface="ＭＳ Ｐゴシック" charset="0"/>
              </a:rPr>
              <a:t> with E&gt;2GeV</a:t>
            </a:r>
          </a:p>
        </p:txBody>
      </p:sp>
      <p:graphicFrame>
        <p:nvGraphicFramePr>
          <p:cNvPr id="45060" name="Object 5"/>
          <p:cNvGraphicFramePr>
            <a:graphicFrameLocks noChangeAspect="1"/>
          </p:cNvGraphicFramePr>
          <p:nvPr/>
        </p:nvGraphicFramePr>
        <p:xfrm>
          <a:off x="1049216" y="847726"/>
          <a:ext cx="7061689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37" name="Equation" r:id="rId5" imgW="2133049" imgH="342831" progId="Equation.3">
                  <p:embed/>
                </p:oleObj>
              </mc:Choice>
              <mc:Fallback>
                <p:oleObj name="Equation" r:id="rId5" imgW="2133049" imgH="342831" progId="Equation.3">
                  <p:embed/>
                  <p:pic>
                    <p:nvPicPr>
                      <p:cNvPr id="4506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9216" y="847726"/>
                        <a:ext cx="7061689" cy="8747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52600" y="3644901"/>
            <a:ext cx="5348114" cy="14465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009900"/>
                </a:solidFill>
              </a:rPr>
              <a:t>Sub-ppm accuracy,</a:t>
            </a:r>
          </a:p>
          <a:p>
            <a:pPr eaLnBrk="1" hangingPunct="1"/>
            <a:r>
              <a:rPr lang="en-US" sz="4400" b="1">
                <a:solidFill>
                  <a:srgbClr val="009900"/>
                </a:solidFill>
              </a:rPr>
              <a:t>statistics limited</a:t>
            </a:r>
          </a:p>
        </p:txBody>
      </p:sp>
    </p:spTree>
    <p:extLst>
      <p:ext uri="{BB962C8B-B14F-4D97-AF65-F5344CB8AC3E}">
        <p14:creationId xmlns:p14="http://schemas.microsoft.com/office/powerpoint/2010/main" val="110505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5088"/>
            <a:ext cx="9144000" cy="1992312"/>
          </a:xfrm>
        </p:spPr>
        <p:txBody>
          <a:bodyPr/>
          <a:lstStyle/>
          <a:p>
            <a:r>
              <a:rPr lang="en-US" sz="3600" dirty="0">
                <a:solidFill>
                  <a:srgbClr val="2934FF"/>
                </a:solidFill>
              </a:rPr>
              <a:t>The ± 1 </a:t>
            </a:r>
            <a:r>
              <a:rPr lang="en-US" sz="3600" dirty="0" err="1">
                <a:solidFill>
                  <a:srgbClr val="2934FF"/>
                </a:solidFill>
              </a:rPr>
              <a:t>ppm</a:t>
            </a:r>
            <a:r>
              <a:rPr lang="en-US" sz="3600" dirty="0">
                <a:solidFill>
                  <a:srgbClr val="2934FF"/>
                </a:solidFill>
              </a:rPr>
              <a:t> uniformity in the average field is obtained with special shimming tools.</a:t>
            </a:r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4"/>
          <a:srcRect l="25252" t="25241" r="23016" b="15645"/>
          <a:stretch>
            <a:fillRect/>
          </a:stretch>
        </p:blipFill>
        <p:spPr bwMode="auto">
          <a:xfrm>
            <a:off x="1567350" y="2209800"/>
            <a:ext cx="4528650" cy="369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5" name="Picture 9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89700" y="2413000"/>
            <a:ext cx="2489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50" name="Picture 14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7600" y="6134100"/>
            <a:ext cx="6075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5709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73993" y="1762846"/>
            <a:ext cx="313187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Field vs. Azimuth</a:t>
            </a:r>
          </a:p>
          <a:p>
            <a:endParaRPr lang="en-US" dirty="0">
              <a:latin typeface="Helvetica"/>
              <a:cs typeface="Helvetica"/>
            </a:endParaRPr>
          </a:p>
          <a:p>
            <a:pPr>
              <a:buClr>
                <a:schemeClr val="tx2"/>
              </a:buClr>
              <a:buFont typeface="Wingdings" charset="2"/>
              <a:buChar char="§"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3640" y="2341755"/>
            <a:ext cx="3805792" cy="2798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351915"/>
            <a:ext cx="4926520" cy="279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774121" y="1518282"/>
            <a:ext cx="433178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Azimuthally Averaged </a:t>
            </a:r>
          </a:p>
          <a:p>
            <a:pPr algn="ctr"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Field </a:t>
            </a:r>
            <a:r>
              <a:rPr lang="en-US" dirty="0" err="1">
                <a:solidFill>
                  <a:srgbClr val="0000FF"/>
                </a:solidFill>
                <a:latin typeface="Helvetica"/>
                <a:cs typeface="Helvetica"/>
              </a:rPr>
              <a:t>vs</a:t>
            </a:r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Helvetica"/>
                <a:cs typeface="Helvetica"/>
              </a:rPr>
              <a:t>r,z</a:t>
            </a:r>
            <a:endParaRPr lang="en-US" dirty="0">
              <a:latin typeface="Helvetica"/>
              <a:cs typeface="Helvetica"/>
            </a:endParaRPr>
          </a:p>
          <a:p>
            <a:pPr>
              <a:buClr>
                <a:schemeClr val="tx2"/>
              </a:buClr>
              <a:buFont typeface="Wingdings" charset="2"/>
              <a:buChar char="§"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2468" y="5289103"/>
            <a:ext cx="3403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Bennett et al. 10.1103/PhysRevD.73.072003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3718" y="5811895"/>
            <a:ext cx="5596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Goal: +/- 25 ppm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26665" y="5755120"/>
            <a:ext cx="2364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Goal: +/- 0.5 ppm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Goal for the shimming of the storage ring magnet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3A8A56-C91A-5444-A4A6-B49349A38DA2}"/>
              </a:ext>
            </a:extLst>
          </p:cNvPr>
          <p:cNvSpPr txBox="1"/>
          <p:nvPr/>
        </p:nvSpPr>
        <p:spPr>
          <a:xfrm>
            <a:off x="6502400" y="6342743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Winter</a:t>
            </a:r>
          </a:p>
        </p:txBody>
      </p:sp>
    </p:spTree>
    <p:extLst>
      <p:ext uri="{BB962C8B-B14F-4D97-AF65-F5344CB8AC3E}">
        <p14:creationId xmlns:p14="http://schemas.microsoft.com/office/powerpoint/2010/main" val="1243262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Semertzidis, BNL</a:t>
            </a:r>
          </a:p>
        </p:txBody>
      </p:sp>
      <p:pic>
        <p:nvPicPr>
          <p:cNvPr id="23555" name="Picture 4" descr="Standard Model Ch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575" y="671513"/>
            <a:ext cx="4994275" cy="602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84200"/>
          </a:xfrm>
        </p:spPr>
        <p:txBody>
          <a:bodyPr/>
          <a:lstStyle/>
          <a:p>
            <a:r>
              <a:rPr lang="en-US" b="1" u="sng" dirty="0">
                <a:solidFill>
                  <a:srgbClr val="FF0066"/>
                </a:solidFill>
              </a:rPr>
              <a:t>Building blocks of matter</a:t>
            </a:r>
          </a:p>
        </p:txBody>
      </p:sp>
      <p:sp>
        <p:nvSpPr>
          <p:cNvPr id="8" name="Content Placeholder 7"/>
          <p:cNvSpPr txBox="1">
            <a:spLocks/>
          </p:cNvSpPr>
          <p:nvPr/>
        </p:nvSpPr>
        <p:spPr bwMode="auto">
          <a:xfrm>
            <a:off x="5575300" y="1701800"/>
            <a:ext cx="356870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>
                <a:latin typeface="+mn-lt"/>
                <a:cs typeface="MS PGothic" pitchFamily="34" charset="-128"/>
              </a:rPr>
              <a:t>Electromagnetic</a:t>
            </a:r>
            <a:endParaRPr lang="el-GR" sz="2800" kern="0" dirty="0">
              <a:latin typeface="+mn-lt"/>
              <a:cs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l-GR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>
                <a:latin typeface="+mn-lt"/>
                <a:cs typeface="MS PGothic" pitchFamily="34" charset="-128"/>
              </a:rPr>
              <a:t>Strong</a:t>
            </a:r>
            <a:r>
              <a:rPr lang="el-GR" sz="2800" kern="0" dirty="0">
                <a:latin typeface="+mn-lt"/>
                <a:cs typeface="MS PGothic" pitchFamily="34" charset="-128"/>
              </a:rPr>
              <a:t> </a:t>
            </a:r>
            <a:r>
              <a:rPr lang="en-US" sz="2800" kern="0" dirty="0">
                <a:latin typeface="+mn-lt"/>
                <a:cs typeface="MS PGothic" pitchFamily="34" charset="-128"/>
              </a:rPr>
              <a:t>nuclear</a:t>
            </a:r>
            <a:r>
              <a:rPr lang="el-GR" sz="2800" kern="0" dirty="0">
                <a:latin typeface="+mn-lt"/>
                <a:cs typeface="MS PGothic" pitchFamily="34" charset="-128"/>
              </a:rPr>
              <a:t> 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l-GR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>
                <a:latin typeface="+mn-lt"/>
                <a:cs typeface="MS PGothic" pitchFamily="34" charset="-128"/>
              </a:rPr>
              <a:t>Weak nuclear</a:t>
            </a:r>
            <a:r>
              <a:rPr lang="el-GR" sz="2800" kern="0" noProof="0" dirty="0">
                <a:latin typeface="+mn-lt"/>
                <a:cs typeface="MS PGothic" pitchFamily="34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l-GR" sz="2800" kern="0" dirty="0">
              <a:latin typeface="+mn-lt"/>
              <a:cs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noProof="0" dirty="0">
              <a:latin typeface="+mn-lt"/>
              <a:cs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noProof="0" dirty="0">
                <a:latin typeface="+mn-lt"/>
                <a:cs typeface="MS PGothic" pitchFamily="34" charset="-128"/>
              </a:rPr>
              <a:t>Higgs, </a:t>
            </a:r>
            <a:r>
              <a:rPr lang="en-US" sz="2800" kern="0" dirty="0">
                <a:latin typeface="+mn-lt"/>
                <a:cs typeface="MS PGothic" pitchFamily="34" charset="-128"/>
              </a:rPr>
              <a:t>newest addition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l-GR" sz="2800" kern="0" noProof="0" dirty="0">
              <a:latin typeface="+mn-lt"/>
              <a:cs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l-GR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l-GR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685800"/>
            <a:ext cx="4241800" cy="5461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287" name="Rectangle 7"/>
          <p:cNvSpPr>
            <a:spLocks noChangeArrowheads="1"/>
          </p:cNvSpPr>
          <p:nvPr/>
        </p:nvSpPr>
        <p:spPr bwMode="auto">
          <a:xfrm>
            <a:off x="3263900" y="654051"/>
            <a:ext cx="5880100" cy="78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dirty="0">
                <a:solidFill>
                  <a:srgbClr val="008000"/>
                </a:solidFill>
              </a:rPr>
              <a:t>Force carriers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8400" y="1117600"/>
            <a:ext cx="18948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Fermions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02200" y="5308600"/>
            <a:ext cx="5921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0191976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65846" y="668131"/>
            <a:ext cx="6628653" cy="4259469"/>
          </a:xfrm>
        </p:spPr>
        <p:txBody>
          <a:bodyPr/>
          <a:lstStyle/>
          <a:p>
            <a:r>
              <a:rPr lang="en-US" sz="2000" dirty="0">
                <a:solidFill>
                  <a:srgbClr val="2934FF"/>
                </a:solidFill>
              </a:rPr>
              <a:t>Multipurpose instrument</a:t>
            </a:r>
          </a:p>
          <a:p>
            <a:pPr lvl="1"/>
            <a:r>
              <a:rPr lang="en-US" sz="1800" dirty="0">
                <a:solidFill>
                  <a:srgbClr val="2934FF"/>
                </a:solidFill>
              </a:rPr>
              <a:t>25 </a:t>
            </a:r>
            <a:r>
              <a:rPr lang="en-US" sz="1800" b="1" dirty="0">
                <a:solidFill>
                  <a:srgbClr val="2934FF"/>
                </a:solidFill>
              </a:rPr>
              <a:t>NMR Probes </a:t>
            </a:r>
            <a:r>
              <a:rPr lang="en-US" sz="1800" dirty="0">
                <a:solidFill>
                  <a:srgbClr val="2934FF"/>
                </a:solidFill>
              </a:rPr>
              <a:t>for field</a:t>
            </a:r>
            <a:endParaRPr lang="en-US" sz="1800" b="1" dirty="0">
              <a:solidFill>
                <a:srgbClr val="2934FF"/>
              </a:solidFill>
            </a:endParaRPr>
          </a:p>
          <a:p>
            <a:pPr lvl="1"/>
            <a:r>
              <a:rPr lang="en-US" sz="1800" dirty="0">
                <a:solidFill>
                  <a:srgbClr val="2934FF"/>
                </a:solidFill>
              </a:rPr>
              <a:t>4 </a:t>
            </a:r>
            <a:r>
              <a:rPr lang="en-US" sz="1800" b="1" dirty="0">
                <a:solidFill>
                  <a:srgbClr val="2934FF"/>
                </a:solidFill>
              </a:rPr>
              <a:t>capacitive</a:t>
            </a:r>
            <a:r>
              <a:rPr lang="en-US" sz="1800" dirty="0">
                <a:solidFill>
                  <a:srgbClr val="2934FF"/>
                </a:solidFill>
              </a:rPr>
              <a:t> </a:t>
            </a:r>
            <a:r>
              <a:rPr lang="en-US" sz="1800" b="1" dirty="0">
                <a:solidFill>
                  <a:srgbClr val="2934FF"/>
                </a:solidFill>
              </a:rPr>
              <a:t>gap sensors </a:t>
            </a:r>
            <a:endParaRPr lang="en-US" sz="1800" dirty="0">
              <a:solidFill>
                <a:srgbClr val="2934FF"/>
              </a:solidFill>
            </a:endParaRPr>
          </a:p>
          <a:p>
            <a:pPr lvl="2"/>
            <a:r>
              <a:rPr lang="en-US" sz="1600" dirty="0">
                <a:solidFill>
                  <a:srgbClr val="2934FF"/>
                </a:solidFill>
              </a:rPr>
              <a:t>Measure pole alignment</a:t>
            </a:r>
          </a:p>
          <a:p>
            <a:pPr lvl="2"/>
            <a:r>
              <a:rPr lang="en-US" sz="1600" dirty="0">
                <a:solidFill>
                  <a:srgbClr val="2934FF"/>
                </a:solidFill>
              </a:rPr>
              <a:t>70 nm resolution</a:t>
            </a:r>
          </a:p>
          <a:p>
            <a:pPr lvl="2"/>
            <a:r>
              <a:rPr lang="en-US" sz="1600" dirty="0">
                <a:solidFill>
                  <a:srgbClr val="2934FF"/>
                </a:solidFill>
              </a:rPr>
              <a:t>Few micron reproducibility</a:t>
            </a:r>
          </a:p>
          <a:p>
            <a:r>
              <a:rPr lang="en-US" sz="2000" dirty="0">
                <a:solidFill>
                  <a:srgbClr val="2934FF"/>
                </a:solidFill>
              </a:rPr>
              <a:t>Laser tracked position with </a:t>
            </a:r>
            <a:r>
              <a:rPr lang="en-US" sz="2000" dirty="0">
                <a:solidFill>
                  <a:srgbClr val="2934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dirty="0">
                <a:solidFill>
                  <a:srgbClr val="2934FF"/>
                </a:solidFill>
              </a:rPr>
              <a:t>m resolution</a:t>
            </a:r>
          </a:p>
        </p:txBody>
      </p:sp>
      <p:pic>
        <p:nvPicPr>
          <p:cNvPr id="18" name="Picture 17" descr="Cart_Render1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7859" y="141042"/>
            <a:ext cx="3467864" cy="2526938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3505200" y="1439334"/>
            <a:ext cx="3759200" cy="231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Content Placeholder 6" descr="IMG_20150819_16223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624" y="3239272"/>
            <a:ext cx="5486400" cy="2917277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>
            <a:off x="2816226" y="3990498"/>
            <a:ext cx="3850943" cy="6082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reen Shot 2014-11-12 at 1.24.21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859" y="3310434"/>
            <a:ext cx="1486413" cy="2536811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3646155" y="4051223"/>
            <a:ext cx="3021014" cy="6116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505200" y="912346"/>
            <a:ext cx="2944813" cy="7581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5080000" cy="9144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Shimming tool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EC51E-194D-1C4E-AF9F-C78E9DBC5E1F}"/>
              </a:ext>
            </a:extLst>
          </p:cNvPr>
          <p:cNvSpPr txBox="1"/>
          <p:nvPr/>
        </p:nvSpPr>
        <p:spPr>
          <a:xfrm>
            <a:off x="6502400" y="6342743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Winter</a:t>
            </a:r>
          </a:p>
        </p:txBody>
      </p:sp>
    </p:spTree>
    <p:extLst>
      <p:ext uri="{BB962C8B-B14F-4D97-AF65-F5344CB8AC3E}">
        <p14:creationId xmlns:p14="http://schemas.microsoft.com/office/powerpoint/2010/main" val="31633515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71"/>
            <a:ext cx="9144000" cy="758730"/>
          </a:xfrm>
        </p:spPr>
        <p:txBody>
          <a:bodyPr/>
          <a:lstStyle/>
          <a:p>
            <a:r>
              <a:rPr lang="en-US" sz="3200" dirty="0">
                <a:solidFill>
                  <a:srgbClr val="2934FF"/>
                </a:solidFill>
              </a:rPr>
              <a:t>Shimming goal achieved as of September 2016: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36827" y="6457890"/>
            <a:ext cx="69520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Calibrations                     Poles                Wedges           Laminations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762000"/>
            <a:ext cx="8537575" cy="220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/>
              <a:t>Many </a:t>
            </a:r>
            <a:r>
              <a:rPr lang="en-US" sz="2000" kern="0" dirty="0">
                <a:solidFill>
                  <a:srgbClr val="0432FF"/>
                </a:solidFill>
              </a:rPr>
              <a:t>improvements</a:t>
            </a:r>
            <a:r>
              <a:rPr lang="en-US" sz="2000" kern="0" dirty="0"/>
              <a:t> on </a:t>
            </a:r>
            <a:r>
              <a:rPr lang="en-US" sz="2000" kern="0" dirty="0">
                <a:solidFill>
                  <a:srgbClr val="0432FF"/>
                </a:solidFill>
              </a:rPr>
              <a:t>entire experiment</a:t>
            </a:r>
            <a:r>
              <a:rPr lang="en-US" sz="2000" kern="0" dirty="0"/>
              <a:t> to reach 140 ppb</a:t>
            </a:r>
          </a:p>
          <a:p>
            <a:r>
              <a:rPr lang="en-US" sz="2000" kern="0" dirty="0">
                <a:solidFill>
                  <a:srgbClr val="0432FF"/>
                </a:solidFill>
              </a:rPr>
              <a:t>Precision alignment</a:t>
            </a:r>
            <a:r>
              <a:rPr lang="en-US" sz="2000" kern="0" dirty="0"/>
              <a:t> to reach dipole gradients of </a:t>
            </a:r>
            <a:r>
              <a:rPr lang="en-US" sz="2000" kern="0" dirty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kern="0" dirty="0">
                <a:solidFill>
                  <a:srgbClr val="0432FF"/>
                </a:solidFill>
              </a:rPr>
              <a:t>B &lt; ±25 ppm</a:t>
            </a:r>
            <a:endParaRPr lang="en-US" sz="2000" kern="0" dirty="0"/>
          </a:p>
          <a:p>
            <a:pPr lvl="1"/>
            <a:r>
              <a:rPr lang="en-US" sz="2000" kern="0" dirty="0">
                <a:solidFill>
                  <a:srgbClr val="0432FF"/>
                </a:solidFill>
              </a:rPr>
              <a:t>72 poles</a:t>
            </a:r>
          </a:p>
          <a:p>
            <a:pPr lvl="1"/>
            <a:r>
              <a:rPr lang="en-US" sz="2000" kern="0" dirty="0">
                <a:solidFill>
                  <a:srgbClr val="0432FF"/>
                </a:solidFill>
              </a:rPr>
              <a:t>840 wedge shims</a:t>
            </a:r>
            <a:endParaRPr lang="en-US" sz="2000" kern="0" dirty="0"/>
          </a:p>
          <a:p>
            <a:pPr lvl="1"/>
            <a:r>
              <a:rPr lang="en-US" sz="2000" kern="0" dirty="0">
                <a:solidFill>
                  <a:srgbClr val="0432FF"/>
                </a:solidFill>
              </a:rPr>
              <a:t>9000 thin iron foils</a:t>
            </a:r>
            <a:endParaRPr lang="en-US" sz="2000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834993" y="2844671"/>
            <a:ext cx="7967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 months of improving the dipole field in </a:t>
            </a:r>
            <a:r>
              <a:rPr lang="en-US" sz="2800"/>
              <a:t>1 minute...</a:t>
            </a:r>
            <a:endParaRPr lang="en-US" sz="2800" dirty="0"/>
          </a:p>
        </p:txBody>
      </p:sp>
      <p:pic>
        <p:nvPicPr>
          <p:cNvPr id="10" name="full_scan_all_dipol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3443267"/>
            <a:ext cx="9144000" cy="304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8470" y="2809592"/>
            <a:ext cx="5647059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76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600"/>
                </a:solidFill>
              </a:rPr>
              <a:t>Shimming completed with </a:t>
            </a:r>
            <a:r>
              <a:rPr lang="en-US" sz="2400" dirty="0">
                <a:solidFill>
                  <a:srgbClr val="0076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400" dirty="0">
                <a:solidFill>
                  <a:srgbClr val="007600"/>
                </a:solidFill>
              </a:rPr>
              <a:t>B &lt; ±25 ppm ✓</a:t>
            </a:r>
          </a:p>
        </p:txBody>
      </p:sp>
      <p:pic>
        <p:nvPicPr>
          <p:cNvPr id="11" name="poster3.pdf">
            <a:extLst>
              <a:ext uri="{FF2B5EF4-FFF2-40B4-BE49-F238E27FC236}">
                <a16:creationId xmlns:a16="http://schemas.microsoft.com/office/drawing/2014/main" id="{56CC6D79-BD56-BE40-AE74-F7D3E151E48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45499" y="1417638"/>
            <a:ext cx="2182657" cy="224981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5AA386-1648-8B4B-826A-546D2738C4F7}"/>
              </a:ext>
            </a:extLst>
          </p:cNvPr>
          <p:cNvSpPr txBox="1"/>
          <p:nvPr/>
        </p:nvSpPr>
        <p:spPr>
          <a:xfrm>
            <a:off x="7387771" y="1988457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Winter</a:t>
            </a:r>
          </a:p>
        </p:txBody>
      </p:sp>
    </p:spTree>
    <p:extLst>
      <p:ext uri="{BB962C8B-B14F-4D97-AF65-F5344CB8AC3E}">
        <p14:creationId xmlns:p14="http://schemas.microsoft.com/office/powerpoint/2010/main" val="185782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9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958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71"/>
            <a:ext cx="9144000" cy="542830"/>
          </a:xfrm>
        </p:spPr>
        <p:txBody>
          <a:bodyPr/>
          <a:lstStyle/>
          <a:p>
            <a:r>
              <a:rPr lang="en-US" sz="3600" dirty="0">
                <a:solidFill>
                  <a:srgbClr val="2934FF"/>
                </a:solidFill>
              </a:rPr>
              <a:t>Surface coils and power supply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1"/>
            <a:ext cx="4954293" cy="3987800"/>
          </a:xfrm>
        </p:spPr>
        <p:txBody>
          <a:bodyPr>
            <a:normAutofit fontScale="47500" lnSpcReduction="20000"/>
          </a:bodyPr>
          <a:lstStyle/>
          <a:p>
            <a:r>
              <a:rPr lang="en-US" dirty="0">
                <a:solidFill>
                  <a:srgbClr val="2934FF"/>
                </a:solidFill>
              </a:rPr>
              <a:t>200 continuous current traces around the ring individual tunable between +-2A</a:t>
            </a:r>
          </a:p>
          <a:p>
            <a:r>
              <a:rPr lang="en-US" dirty="0">
                <a:solidFill>
                  <a:srgbClr val="2934FF"/>
                </a:solidFill>
              </a:rPr>
              <a:t>Used to cancel higher multipoles</a:t>
            </a:r>
          </a:p>
          <a:p>
            <a:endParaRPr lang="en-US" dirty="0">
              <a:solidFill>
                <a:srgbClr val="2934FF"/>
              </a:solidFill>
            </a:endParaRPr>
          </a:p>
          <a:p>
            <a:endParaRPr lang="en-US" dirty="0">
              <a:solidFill>
                <a:srgbClr val="2934FF"/>
              </a:solidFill>
            </a:endParaRPr>
          </a:p>
          <a:p>
            <a:endParaRPr lang="en-US" dirty="0">
              <a:solidFill>
                <a:srgbClr val="2934FF"/>
              </a:solidFill>
            </a:endParaRPr>
          </a:p>
          <a:p>
            <a:endParaRPr lang="en-US" dirty="0">
              <a:solidFill>
                <a:srgbClr val="2934FF"/>
              </a:solidFill>
            </a:endParaRPr>
          </a:p>
          <a:p>
            <a:endParaRPr lang="en-US" dirty="0">
              <a:solidFill>
                <a:srgbClr val="2934FF"/>
              </a:solidFill>
            </a:endParaRPr>
          </a:p>
          <a:p>
            <a:endParaRPr lang="en-US" dirty="0">
              <a:solidFill>
                <a:srgbClr val="2934FF"/>
              </a:solidFill>
            </a:endParaRPr>
          </a:p>
          <a:p>
            <a:endParaRPr lang="en-US" dirty="0">
              <a:solidFill>
                <a:srgbClr val="2934FF"/>
              </a:solidFill>
            </a:endParaRPr>
          </a:p>
          <a:p>
            <a:r>
              <a:rPr lang="en-US" dirty="0">
                <a:solidFill>
                  <a:srgbClr val="2934FF"/>
                </a:solidFill>
              </a:rPr>
              <a:t>Power supply feedback stabilizes main dipole field to ±15 ppb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Winter, High Precision Magnetic Field Measurement for the Muon g-2 Experiment, Seminar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7" name="Picture 6" descr="Augus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899" y="3752088"/>
            <a:ext cx="1851009" cy="2343912"/>
          </a:xfrm>
          <a:prstGeom prst="rect">
            <a:avLst/>
          </a:prstGeom>
        </p:spPr>
      </p:pic>
      <p:pic>
        <p:nvPicPr>
          <p:cNvPr id="8" name="Picture 7" descr="Screen Shot 2017-09-06 at 11.00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583" y="829197"/>
            <a:ext cx="3809856" cy="3153745"/>
          </a:xfrm>
          <a:prstGeom prst="rect">
            <a:avLst/>
          </a:prstGeom>
        </p:spPr>
      </p:pic>
      <p:sp>
        <p:nvSpPr>
          <p:cNvPr id="9" name="Successful…"/>
          <p:cNvSpPr/>
          <p:nvPr/>
        </p:nvSpPr>
        <p:spPr>
          <a:xfrm>
            <a:off x="5558466" y="3274127"/>
            <a:ext cx="2590800" cy="37959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rPr dirty="0"/>
              <a:t>S</a:t>
            </a:r>
            <a:r>
              <a:rPr lang="en-US" dirty="0"/>
              <a:t>eptember 2017 with SCC</a:t>
            </a:r>
            <a:endParaRPr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828800"/>
            <a:ext cx="3011569" cy="2251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1EE478-963B-234F-9290-347716BBB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9" y="4762679"/>
            <a:ext cx="7233883" cy="20252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E86A87-7CCF-C348-A0AF-3A9D408A978E}"/>
              </a:ext>
            </a:extLst>
          </p:cNvPr>
          <p:cNvSpPr txBox="1"/>
          <p:nvPr/>
        </p:nvSpPr>
        <p:spPr>
          <a:xfrm>
            <a:off x="7387771" y="6183086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Winter</a:t>
            </a:r>
          </a:p>
        </p:txBody>
      </p:sp>
    </p:spTree>
    <p:extLst>
      <p:ext uri="{BB962C8B-B14F-4D97-AF65-F5344CB8AC3E}">
        <p14:creationId xmlns:p14="http://schemas.microsoft.com/office/powerpoint/2010/main" val="1871846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70"/>
            <a:ext cx="9144000" cy="1183273"/>
          </a:xfrm>
        </p:spPr>
        <p:txBody>
          <a:bodyPr/>
          <a:lstStyle/>
          <a:p>
            <a:r>
              <a:rPr lang="en-US" sz="4000" dirty="0">
                <a:solidFill>
                  <a:srgbClr val="2934FF"/>
                </a:solidFill>
              </a:rPr>
              <a:t>Recasting a</a:t>
            </a:r>
            <a:r>
              <a:rPr lang="en-US" sz="4000" baseline="-25000" dirty="0">
                <a:solidFill>
                  <a:srgbClr val="2934FF"/>
                </a:solidFill>
                <a:latin typeface="Symbol" charset="2"/>
                <a:cs typeface="Symbol" charset="2"/>
              </a:rPr>
              <a:t>m</a:t>
            </a:r>
            <a:r>
              <a:rPr lang="en-US" sz="4000" dirty="0">
                <a:solidFill>
                  <a:srgbClr val="2934FF"/>
                </a:solidFill>
              </a:rPr>
              <a:t> in fundamental constants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53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514038" y="2070499"/>
            <a:ext cx="3999652" cy="2674743"/>
            <a:chOff x="2509667" y="2049657"/>
            <a:chExt cx="3999652" cy="2674743"/>
          </a:xfrm>
        </p:grpSpPr>
        <p:sp>
          <p:nvSpPr>
            <p:cNvPr id="19" name="Shape 516"/>
            <p:cNvSpPr/>
            <p:nvPr/>
          </p:nvSpPr>
          <p:spPr>
            <a:xfrm rot="5400000">
              <a:off x="4072634" y="1911841"/>
              <a:ext cx="873717" cy="11493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7" tIns="35717" rIns="35717" bIns="35717" anchor="ctr">
              <a:spAutoFit/>
            </a:bodyPr>
            <a:lstStyle>
              <a:lvl1pPr>
                <a:defRPr sz="10000"/>
              </a:lvl1pPr>
            </a:lstStyle>
            <a:p>
              <a:pPr lvl="0">
                <a:defRPr sz="1800"/>
              </a:pPr>
              <a:r>
                <a:rPr sz="7000"/>
                <a:t>➙</a:t>
              </a:r>
            </a:p>
          </p:txBody>
        </p:sp>
        <p:sp>
          <p:nvSpPr>
            <p:cNvPr id="16" name="Shape 502"/>
            <p:cNvSpPr/>
            <p:nvPr/>
          </p:nvSpPr>
          <p:spPr>
            <a:xfrm>
              <a:off x="2509667" y="3465561"/>
              <a:ext cx="3999652" cy="1258839"/>
            </a:xfrm>
            <a:prstGeom prst="rect">
              <a:avLst/>
            </a:prstGeom>
            <a:noFill/>
            <a:ln w="38100" cap="flat">
              <a:solidFill>
                <a:srgbClr val="F39019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918407" y="4038600"/>
            <a:ext cx="2936396" cy="742052"/>
            <a:chOff x="5918407" y="4038600"/>
            <a:chExt cx="2936396" cy="742052"/>
          </a:xfrm>
        </p:grpSpPr>
        <p:grpSp>
          <p:nvGrpSpPr>
            <p:cNvPr id="29" name="Group 28"/>
            <p:cNvGrpSpPr/>
            <p:nvPr/>
          </p:nvGrpSpPr>
          <p:grpSpPr>
            <a:xfrm>
              <a:off x="5918407" y="4537499"/>
              <a:ext cx="1232522" cy="243153"/>
              <a:chOff x="5918407" y="4537499"/>
              <a:chExt cx="1232522" cy="243153"/>
            </a:xfrm>
          </p:grpSpPr>
          <p:sp>
            <p:nvSpPr>
              <p:cNvPr id="13" name="Shape 510"/>
              <p:cNvSpPr/>
              <p:nvPr/>
            </p:nvSpPr>
            <p:spPr>
              <a:xfrm>
                <a:off x="5918407" y="4599632"/>
                <a:ext cx="416458" cy="1"/>
              </a:xfrm>
              <a:prstGeom prst="line">
                <a:avLst/>
              </a:prstGeom>
              <a:noFill/>
              <a:ln w="381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" name="Shape 511"/>
              <p:cNvSpPr/>
              <p:nvPr/>
            </p:nvSpPr>
            <p:spPr>
              <a:xfrm>
                <a:off x="6067377" y="4537499"/>
                <a:ext cx="1083552" cy="2431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296" extrusionOk="0">
                    <a:moveTo>
                      <a:pt x="0" y="4163"/>
                    </a:moveTo>
                    <a:cubicBezTo>
                      <a:pt x="5528" y="19829"/>
                      <a:pt x="12515" y="21600"/>
                      <a:pt x="18415" y="8830"/>
                    </a:cubicBezTo>
                    <a:cubicBezTo>
                      <a:pt x="19544" y="6386"/>
                      <a:pt x="20611" y="3426"/>
                      <a:pt x="21600" y="0"/>
                    </a:cubicBezTo>
                  </a:path>
                </a:pathLst>
              </a:custGeom>
              <a:noFill/>
              <a:ln w="25400" cap="flat">
                <a:solidFill>
                  <a:srgbClr val="A6AAA9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781800" y="4038600"/>
              <a:ext cx="20730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Symbol" charset="2"/>
                  <a:cs typeface="Symbol" charset="2"/>
                </a:rPr>
                <a:t>D</a:t>
              </a:r>
              <a:r>
                <a:rPr lang="en-US" sz="2400"/>
                <a:t>g</a:t>
              </a:r>
              <a:r>
                <a:rPr lang="en-US" sz="2400" baseline="-25000"/>
                <a:t>e</a:t>
              </a:r>
              <a:r>
                <a:rPr lang="en-US" sz="2400"/>
                <a:t>/2 ~ 0.3 ppt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150455" y="4628581"/>
            <a:ext cx="2970379" cy="862284"/>
            <a:chOff x="5150455" y="4628581"/>
            <a:chExt cx="2970379" cy="862284"/>
          </a:xfrm>
        </p:grpSpPr>
        <p:grpSp>
          <p:nvGrpSpPr>
            <p:cNvPr id="30" name="Group 29"/>
            <p:cNvGrpSpPr/>
            <p:nvPr/>
          </p:nvGrpSpPr>
          <p:grpSpPr>
            <a:xfrm>
              <a:off x="5150455" y="4628581"/>
              <a:ext cx="862280" cy="457847"/>
              <a:chOff x="5150455" y="4628581"/>
              <a:chExt cx="862280" cy="457847"/>
            </a:xfrm>
          </p:grpSpPr>
          <p:sp>
            <p:nvSpPr>
              <p:cNvPr id="8" name="Shape 505"/>
              <p:cNvSpPr/>
              <p:nvPr/>
            </p:nvSpPr>
            <p:spPr>
              <a:xfrm>
                <a:off x="5150455" y="4635351"/>
                <a:ext cx="580431" cy="1"/>
              </a:xfrm>
              <a:prstGeom prst="line">
                <a:avLst/>
              </a:prstGeom>
              <a:noFill/>
              <a:ln w="381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" name="Shape 506"/>
              <p:cNvSpPr/>
              <p:nvPr/>
            </p:nvSpPr>
            <p:spPr>
              <a:xfrm>
                <a:off x="5391958" y="4628581"/>
                <a:ext cx="620777" cy="457847"/>
              </a:xfrm>
              <a:prstGeom prst="line">
                <a:avLst/>
              </a:prstGeom>
              <a:noFill/>
              <a:ln w="25400" cap="flat">
                <a:solidFill>
                  <a:srgbClr val="A6AAA9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5791200" y="5029200"/>
              <a:ext cx="23296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Symbol" charset="2"/>
                  <a:cs typeface="Symbol" charset="2"/>
                </a:rPr>
                <a:t>D</a:t>
              </a:r>
              <a:r>
                <a:rPr lang="en-US" sz="2400">
                  <a:cs typeface="Symbol" charset="2"/>
                </a:rPr>
                <a:t>m</a:t>
              </a:r>
              <a:r>
                <a:rPr lang="en-US" sz="2400" baseline="-25000">
                  <a:latin typeface="Symbol" charset="2"/>
                  <a:cs typeface="Symbol" charset="2"/>
                </a:rPr>
                <a:t>m</a:t>
              </a:r>
              <a:r>
                <a:rPr lang="en-US" sz="2400">
                  <a:latin typeface="Symbol" charset="2"/>
                  <a:cs typeface="Symbol" charset="2"/>
                </a:rPr>
                <a:t>/</a:t>
              </a:r>
              <a:r>
                <a:rPr lang="en-US" sz="2400"/>
                <a:t>m</a:t>
              </a:r>
              <a:r>
                <a:rPr lang="en-US" sz="2400" baseline="-25000"/>
                <a:t>e</a:t>
              </a:r>
              <a:r>
                <a:rPr lang="en-US" sz="2400"/>
                <a:t> ~ 25 ppb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733800" y="4638098"/>
            <a:ext cx="2026166" cy="1157567"/>
            <a:chOff x="3733800" y="4638098"/>
            <a:chExt cx="2026166" cy="1157567"/>
          </a:xfrm>
        </p:grpSpPr>
        <p:grpSp>
          <p:nvGrpSpPr>
            <p:cNvPr id="31" name="Group 30"/>
            <p:cNvGrpSpPr/>
            <p:nvPr/>
          </p:nvGrpSpPr>
          <p:grpSpPr>
            <a:xfrm>
              <a:off x="4308266" y="4638098"/>
              <a:ext cx="642994" cy="772103"/>
              <a:chOff x="4308266" y="4638098"/>
              <a:chExt cx="642994" cy="772103"/>
            </a:xfrm>
          </p:grpSpPr>
          <p:sp>
            <p:nvSpPr>
              <p:cNvPr id="10" name="Shape 507"/>
              <p:cNvSpPr/>
              <p:nvPr/>
            </p:nvSpPr>
            <p:spPr>
              <a:xfrm>
                <a:off x="4534802" y="4638098"/>
                <a:ext cx="416458" cy="1"/>
              </a:xfrm>
              <a:prstGeom prst="line">
                <a:avLst/>
              </a:prstGeom>
              <a:noFill/>
              <a:ln w="38100" cap="flat">
                <a:solidFill>
                  <a:srgbClr val="A6AAA9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2" name="Shape 509"/>
              <p:cNvSpPr/>
              <p:nvPr/>
            </p:nvSpPr>
            <p:spPr>
              <a:xfrm flipH="1">
                <a:off x="4308266" y="4644042"/>
                <a:ext cx="411197" cy="766159"/>
              </a:xfrm>
              <a:prstGeom prst="line">
                <a:avLst/>
              </a:prstGeom>
              <a:noFill/>
              <a:ln w="25400" cap="flat">
                <a:solidFill>
                  <a:srgbClr val="A6AAA9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3733800" y="5334000"/>
              <a:ext cx="2026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Symbol" charset="2"/>
                  <a:cs typeface="Symbol" charset="2"/>
                </a:rPr>
                <a:t>Dm</a:t>
              </a:r>
              <a:r>
                <a:rPr lang="en-US" sz="2400" baseline="-25000">
                  <a:cs typeface="Symbol" charset="2"/>
                </a:rPr>
                <a:t>e</a:t>
              </a:r>
              <a:r>
                <a:rPr lang="en-US" sz="2400">
                  <a:latin typeface="Symbol" charset="2"/>
                  <a:cs typeface="Symbol" charset="2"/>
                </a:rPr>
                <a:t>/m</a:t>
              </a:r>
              <a:r>
                <a:rPr lang="en-US" sz="2400" baseline="-25000">
                  <a:cs typeface="Symbol" charset="2"/>
                </a:rPr>
                <a:t>p</a:t>
              </a:r>
              <a:r>
                <a:rPr lang="en-US" sz="2400"/>
                <a:t> ~ 8 ppb</a:t>
              </a:r>
            </a:p>
          </p:txBody>
        </p:sp>
      </p:grpSp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3182837" y="1155133"/>
            <a:ext cx="3406649" cy="6857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3200" b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w</a:t>
            </a:r>
            <a:r>
              <a:rPr lang="en-US" sz="3200" b="1" baseline="-25000" dirty="0" err="1">
                <a:solidFill>
                  <a:srgbClr val="0000FF"/>
                </a:solidFill>
                <a:cs typeface="Symbol" charset="2"/>
              </a:rPr>
              <a:t>a</a:t>
            </a:r>
            <a:r>
              <a:rPr lang="en-US" sz="3200" dirty="0">
                <a:cs typeface="Symbol" charset="2"/>
              </a:rPr>
              <a:t> = (e/m</a:t>
            </a:r>
            <a:r>
              <a:rPr lang="en-US" sz="3200" baseline="-250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3200" dirty="0">
                <a:latin typeface="Symbol" charset="2"/>
                <a:cs typeface="Symbol" charset="2"/>
              </a:rPr>
              <a:t>) </a:t>
            </a:r>
            <a:r>
              <a:rPr lang="en-US" sz="3200" b="1" dirty="0">
                <a:solidFill>
                  <a:srgbClr val="008000"/>
                </a:solidFill>
                <a:cs typeface="Symbol" charset="2"/>
              </a:rPr>
              <a:t>a</a:t>
            </a:r>
            <a:r>
              <a:rPr lang="en-US" sz="3200" b="1" baseline="-25000" dirty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3200" dirty="0">
                <a:latin typeface="Symbol" charset="2"/>
                <a:cs typeface="Symbol" charset="2"/>
              </a:rPr>
              <a:t> </a:t>
            </a:r>
            <a:r>
              <a:rPr lang="en-US" sz="3200" b="1" dirty="0">
                <a:solidFill>
                  <a:srgbClr val="0000FF"/>
                </a:solidFill>
                <a:cs typeface="Symbol" charset="2"/>
              </a:rPr>
              <a:t>B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8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90564" y="2159144"/>
            <a:ext cx="955477" cy="584285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1815367" y="2155537"/>
            <a:ext cx="2667000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>
                <a:latin typeface="Symbol" charset="2"/>
                <a:cs typeface="Symbol" charset="2"/>
              </a:rPr>
              <a:t>m</a:t>
            </a:r>
            <a:r>
              <a:rPr lang="en-US" sz="2400" baseline="-25000">
                <a:cs typeface="Symbol" charset="2"/>
              </a:rPr>
              <a:t>e</a:t>
            </a:r>
            <a:r>
              <a:rPr lang="en-US" sz="2400">
                <a:cs typeface="Symbol" charset="2"/>
              </a:rPr>
              <a:t> = </a:t>
            </a:r>
            <a:r>
              <a:rPr lang="en-US" sz="2400" err="1">
                <a:cs typeface="Symbol" charset="2"/>
              </a:rPr>
              <a:t>g</a:t>
            </a:r>
            <a:r>
              <a:rPr lang="en-US" sz="2400" baseline="-25000" err="1">
                <a:cs typeface="Symbol" charset="2"/>
              </a:rPr>
              <a:t>e</a:t>
            </a:r>
            <a:r>
              <a:rPr lang="en-US" sz="2400">
                <a:cs typeface="Symbol" charset="2"/>
              </a:rPr>
              <a:t> </a:t>
            </a:r>
            <a:r>
              <a:rPr lang="en-US" sz="2400" err="1">
                <a:cs typeface="Symbol" charset="2"/>
              </a:rPr>
              <a:t>eħ</a:t>
            </a:r>
            <a:r>
              <a:rPr lang="en-US" sz="2400">
                <a:cs typeface="Symbol" charset="2"/>
              </a:rPr>
              <a:t>/4m</a:t>
            </a:r>
            <a:r>
              <a:rPr lang="en-US" sz="2400" baseline="-25000">
                <a:ea typeface="Symbol" charset="2"/>
                <a:cs typeface="Symbol" charset="2"/>
              </a:rPr>
              <a:t>e</a:t>
            </a:r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164D29E-0DC6-004B-A0BF-03D2730E043D}"/>
                  </a:ext>
                </a:extLst>
              </p:cNvPr>
              <p:cNvSpPr txBox="1"/>
              <p:nvPr/>
            </p:nvSpPr>
            <p:spPr>
              <a:xfrm>
                <a:off x="2686302" y="3623642"/>
                <a:ext cx="3648563" cy="9930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4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4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164D29E-0DC6-004B-A0BF-03D2730E0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302" y="3623642"/>
                <a:ext cx="3648563" cy="993092"/>
              </a:xfrm>
              <a:prstGeom prst="rect">
                <a:avLst/>
              </a:prstGeom>
              <a:blipFill>
                <a:blip r:embed="rId3"/>
                <a:stretch>
                  <a:fillRect l="-3472" r="-694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FEED2552-9AC2-D94C-84CE-6602EF3EEB49}"/>
              </a:ext>
            </a:extLst>
          </p:cNvPr>
          <p:cNvSpPr txBox="1"/>
          <p:nvPr/>
        </p:nvSpPr>
        <p:spPr>
          <a:xfrm>
            <a:off x="7387771" y="6183086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Winter</a:t>
            </a:r>
          </a:p>
        </p:txBody>
      </p:sp>
    </p:spTree>
    <p:extLst>
      <p:ext uri="{BB962C8B-B14F-4D97-AF65-F5344CB8AC3E}">
        <p14:creationId xmlns:p14="http://schemas.microsoft.com/office/powerpoint/2010/main" val="199655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3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0314"/>
            <a:ext cx="9144000" cy="536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6877" y="6005513"/>
            <a:ext cx="2133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 dirty="0">
                <a:latin typeface="Times New Roman" charset="0"/>
              </a:rPr>
              <a:t>Yannis Semertzidis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80465" y="1298959"/>
            <a:ext cx="6494085" cy="1323439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result is 3.5 </a:t>
            </a:r>
            <a:r>
              <a:rPr lang="en-US" sz="4000" b="1" dirty="0" err="1">
                <a:ln w="12700">
                  <a:solidFill>
                    <a:srgbClr val="FF3300"/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s.d.</a:t>
            </a: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away </a:t>
            </a:r>
          </a:p>
          <a:p>
            <a:pPr algn="ctr">
              <a:defRPr/>
            </a:pPr>
            <a:r>
              <a:rPr lang="en-US" sz="40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from theory! What is it?</a:t>
            </a:r>
          </a:p>
        </p:txBody>
      </p:sp>
      <p:sp>
        <p:nvSpPr>
          <p:cNvPr id="4710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Comparison of Theory/Experiment</a:t>
            </a:r>
          </a:p>
        </p:txBody>
      </p:sp>
    </p:spTree>
    <p:extLst>
      <p:ext uri="{BB962C8B-B14F-4D97-AF65-F5344CB8AC3E}">
        <p14:creationId xmlns:p14="http://schemas.microsoft.com/office/powerpoint/2010/main" val="128025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71"/>
            <a:ext cx="9144000" cy="657130"/>
          </a:xfrm>
        </p:spPr>
        <p:txBody>
          <a:bodyPr/>
          <a:lstStyle/>
          <a:p>
            <a:r>
              <a:rPr lang="en-US" sz="3600" dirty="0">
                <a:solidFill>
                  <a:srgbClr val="2934FF"/>
                </a:solidFill>
              </a:rPr>
              <a:t>Current status of a</a:t>
            </a:r>
            <a:r>
              <a:rPr lang="en-US" sz="3600" baseline="-25000" dirty="0">
                <a:solidFill>
                  <a:srgbClr val="2934FF"/>
                </a:solidFill>
                <a:latin typeface="Symbol" charset="2"/>
                <a:cs typeface="Symbol" charset="2"/>
              </a:rPr>
              <a:t>m</a:t>
            </a:r>
            <a:r>
              <a:rPr lang="en-US" sz="3600" dirty="0">
                <a:solidFill>
                  <a:srgbClr val="2934FF"/>
                </a:solidFill>
              </a:rPr>
              <a:t> in Standard Model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22816" y="4419600"/>
            <a:ext cx="8868784" cy="1893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 sz="2400" dirty="0"/>
              <a:t>New E989 experiment will reduce experimental uncertainty by a factor of 4 to </a:t>
            </a:r>
            <a:r>
              <a:rPr lang="en-US" sz="2400" dirty="0">
                <a:solidFill>
                  <a:srgbClr val="0000FF"/>
                </a:solidFill>
              </a:rPr>
              <a:t>16 x 10</a:t>
            </a:r>
            <a:r>
              <a:rPr lang="en-US" sz="2400" baseline="30000" dirty="0">
                <a:solidFill>
                  <a:srgbClr val="0000FF"/>
                </a:solidFill>
              </a:rPr>
              <a:t>-11</a:t>
            </a:r>
            <a:r>
              <a:rPr lang="en-US" sz="2400" dirty="0">
                <a:solidFill>
                  <a:srgbClr val="0000FF"/>
                </a:solidFill>
              </a:rPr>
              <a:t> (140 ppb)</a:t>
            </a:r>
          </a:p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 sz="2400" dirty="0"/>
              <a:t>If </a:t>
            </a:r>
            <a:r>
              <a:rPr lang="en-US" sz="2400" dirty="0">
                <a:solidFill>
                  <a:srgbClr val="0000FF"/>
                </a:solidFill>
              </a:rPr>
              <a:t>current discrepancy remains</a:t>
            </a:r>
            <a:r>
              <a:rPr lang="en-US" sz="2400" dirty="0"/>
              <a:t> this would yield </a:t>
            </a:r>
            <a:r>
              <a:rPr lang="en-US" sz="2400" dirty="0">
                <a:solidFill>
                  <a:srgbClr val="0000FF"/>
                </a:solidFill>
              </a:rPr>
              <a:t>&gt;7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endParaRPr lang="en-US" sz="2400" dirty="0">
              <a:solidFill>
                <a:srgbClr val="0000FF"/>
              </a:solidFill>
              <a:cs typeface="Symbol" charset="2"/>
            </a:endParaRPr>
          </a:p>
          <a:p>
            <a:pPr marL="342900" lvl="1" indent="-342900" eaLnBrk="1" hangingPunct="1">
              <a:buClr>
                <a:srgbClr val="1F497D"/>
              </a:buClr>
              <a:buFont typeface="Wingdings" charset="2"/>
              <a:buChar char="§"/>
            </a:pPr>
            <a:r>
              <a:rPr lang="en-US" sz="2400" dirty="0">
                <a:cs typeface="Symbol" charset="2"/>
              </a:rPr>
              <a:t>Together </a:t>
            </a:r>
            <a:r>
              <a:rPr lang="en-US" sz="2400" dirty="0">
                <a:solidFill>
                  <a:srgbClr val="0000FF"/>
                </a:solidFill>
                <a:cs typeface="Symbol" charset="2"/>
              </a:rPr>
              <a:t>with theory improvements</a:t>
            </a:r>
            <a:r>
              <a:rPr lang="en-US" sz="2400" dirty="0">
                <a:cs typeface="Symbol" charset="2"/>
              </a:rPr>
              <a:t> could give </a:t>
            </a:r>
            <a:r>
              <a:rPr lang="en-US" sz="2400" dirty="0">
                <a:solidFill>
                  <a:srgbClr val="0000FF"/>
                </a:solidFill>
                <a:cs typeface="Symbol" charset="2"/>
              </a:rPr>
              <a:t>&gt;9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64441" y="885031"/>
          <a:ext cx="4572000" cy="2834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312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/>
                        <a:t>Value (x 10</a:t>
                      </a:r>
                      <a:r>
                        <a:rPr lang="en-US" sz="1600" baseline="30000"/>
                        <a:t>-11</a:t>
                      </a:r>
                      <a:r>
                        <a:rPr lang="en-US" sz="1600"/>
                        <a:t>)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312">
                <a:tc>
                  <a:txBody>
                    <a:bodyPr/>
                    <a:lstStyle/>
                    <a:p>
                      <a:r>
                        <a:rPr lang="en-US" sz="1600"/>
                        <a:t>QED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116 584 718.951 ± 0.009 ± 0.019 ± 0.007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± 0.077 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312">
                <a:tc>
                  <a:txBody>
                    <a:bodyPr/>
                    <a:lstStyle/>
                    <a:p>
                      <a:r>
                        <a:rPr lang="en-US" sz="1600"/>
                        <a:t>HVP (lo)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6949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±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312">
                <a:tc>
                  <a:txBody>
                    <a:bodyPr/>
                    <a:lstStyle/>
                    <a:p>
                      <a:r>
                        <a:rPr lang="en-US" sz="1600"/>
                        <a:t>HVP (ho)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/>
                        <a:t>-98.4 ± 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312">
                <a:tc>
                  <a:txBody>
                    <a:bodyPr/>
                    <a:lstStyle/>
                    <a:p>
                      <a:r>
                        <a:rPr lang="en-US" sz="1600" dirty="0"/>
                        <a:t>HLBL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/>
                        <a:t>105 ± </a:t>
                      </a:r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312">
                <a:tc>
                  <a:txBody>
                    <a:bodyPr/>
                    <a:lstStyle/>
                    <a:p>
                      <a:r>
                        <a:rPr lang="en-US" sz="1600"/>
                        <a:t>EQ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/>
                        <a:t>154 ± 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312">
                <a:tc>
                  <a:txBody>
                    <a:bodyPr/>
                    <a:lstStyle/>
                    <a:p>
                      <a:r>
                        <a:rPr lang="en-US" sz="1600"/>
                        <a:t>Total SM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116 591 818 ± 43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467773" y="3771008"/>
            <a:ext cx="6178872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US" sz="2800" dirty="0" err="1"/>
              <a:t>a</a:t>
            </a:r>
            <a:r>
              <a:rPr lang="en-US" sz="2800" baseline="-25000" dirty="0" err="1">
                <a:latin typeface="Symbol" charset="2"/>
                <a:cs typeface="Symbol" charset="2"/>
              </a:rPr>
              <a:t>m</a:t>
            </a:r>
            <a:r>
              <a:rPr lang="en-US" sz="2800" baseline="30000" dirty="0" err="1"/>
              <a:t>Expt</a:t>
            </a:r>
            <a:r>
              <a:rPr lang="en-US" sz="2800" baseline="30000" dirty="0"/>
              <a:t>.</a:t>
            </a:r>
            <a:r>
              <a:rPr lang="en-US" sz="2800" dirty="0"/>
              <a:t> - </a:t>
            </a:r>
            <a:r>
              <a:rPr lang="en-US" sz="2800" dirty="0" err="1"/>
              <a:t>a</a:t>
            </a:r>
            <a:r>
              <a:rPr lang="en-US" sz="2800" baseline="-25000" dirty="0" err="1">
                <a:latin typeface="Symbol" charset="2"/>
                <a:cs typeface="Symbol" charset="2"/>
              </a:rPr>
              <a:t>m</a:t>
            </a:r>
            <a:r>
              <a:rPr lang="en-US" sz="2800" baseline="30000" dirty="0" err="1"/>
              <a:t>SM</a:t>
            </a:r>
            <a:r>
              <a:rPr lang="en-US" sz="2800" dirty="0"/>
              <a:t> = (</a:t>
            </a:r>
            <a:r>
              <a:rPr lang="en-US" sz="2800" dirty="0">
                <a:solidFill>
                  <a:srgbClr val="0000FF"/>
                </a:solidFill>
              </a:rPr>
              <a:t>271 ± 73</a:t>
            </a:r>
            <a:r>
              <a:rPr lang="en-US" sz="2800" dirty="0"/>
              <a:t>) x 10</a:t>
            </a:r>
            <a:r>
              <a:rPr lang="en-US" sz="2800" baseline="30000" dirty="0"/>
              <a:t>-11</a:t>
            </a:r>
            <a:r>
              <a:rPr lang="en-US" sz="2800" dirty="0"/>
              <a:t>    (</a:t>
            </a:r>
            <a:r>
              <a:rPr lang="en-US" sz="2800" dirty="0">
                <a:solidFill>
                  <a:srgbClr val="0000FF"/>
                </a:solidFill>
              </a:rPr>
              <a:t>3.7 </a:t>
            </a:r>
            <a:r>
              <a:rPr lang="en-US" sz="2800" dirty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2800" dirty="0">
                <a:cs typeface="Symbol" charset="2"/>
              </a:rPr>
              <a:t>)</a:t>
            </a:r>
            <a:endParaRPr lang="en-US" sz="2800" dirty="0">
              <a:solidFill>
                <a:srgbClr val="0000FF"/>
              </a:solidFill>
              <a:cs typeface="Symbol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E2A514-9E3E-4345-A533-0FCFFA3E8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818429"/>
            <a:ext cx="3838179" cy="2848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129AE3-E658-AB44-81D9-BBB200E7AB2D}"/>
              </a:ext>
            </a:extLst>
          </p:cNvPr>
          <p:cNvSpPr txBox="1"/>
          <p:nvPr/>
        </p:nvSpPr>
        <p:spPr>
          <a:xfrm>
            <a:off x="6502400" y="6342743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Winter</a:t>
            </a:r>
          </a:p>
        </p:txBody>
      </p:sp>
    </p:spTree>
    <p:extLst>
      <p:ext uri="{BB962C8B-B14F-4D97-AF65-F5344CB8AC3E}">
        <p14:creationId xmlns:p14="http://schemas.microsoft.com/office/powerpoint/2010/main" val="167975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8" y="79470"/>
            <a:ext cx="7612063" cy="689787"/>
          </a:xfrm>
        </p:spPr>
        <p:txBody>
          <a:bodyPr/>
          <a:lstStyle/>
          <a:p>
            <a:r>
              <a:rPr lang="en-US" sz="3600" dirty="0">
                <a:solidFill>
                  <a:srgbClr val="2934FF"/>
                </a:solidFill>
              </a:rPr>
              <a:t>Hadronic vacuum polarization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685800"/>
            <a:ext cx="7239000" cy="5459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FFF00"/>
              </a:buClr>
              <a:buFontTx/>
              <a:buNone/>
            </a:pPr>
            <a:r>
              <a:rPr lang="en-US" sz="2400"/>
              <a:t>Challenging but can link to experimental data! </a:t>
            </a:r>
          </a:p>
        </p:txBody>
      </p:sp>
      <p:sp>
        <p:nvSpPr>
          <p:cNvPr id="21" name="Rectangle 35"/>
          <p:cNvSpPr>
            <a:spLocks noChangeArrowheads="1"/>
          </p:cNvSpPr>
          <p:nvPr/>
        </p:nvSpPr>
        <p:spPr bwMode="auto">
          <a:xfrm>
            <a:off x="1295400" y="1676400"/>
            <a:ext cx="6858000" cy="4038600"/>
          </a:xfrm>
          <a:prstGeom prst="rect">
            <a:avLst/>
          </a:prstGeom>
          <a:solidFill>
            <a:srgbClr val="292929"/>
          </a:solidFill>
          <a:ln w="63500">
            <a:solidFill>
              <a:srgbClr val="9966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Freeform 37"/>
          <p:cNvSpPr>
            <a:spLocks/>
          </p:cNvSpPr>
          <p:nvPr/>
        </p:nvSpPr>
        <p:spPr bwMode="auto">
          <a:xfrm>
            <a:off x="1828800" y="3105150"/>
            <a:ext cx="2058063" cy="1150940"/>
          </a:xfrm>
          <a:custGeom>
            <a:avLst/>
            <a:gdLst>
              <a:gd name="T0" fmla="*/ 0 w 637"/>
              <a:gd name="T1" fmla="*/ 0 h 382"/>
              <a:gd name="T2" fmla="*/ 39 w 637"/>
              <a:gd name="T3" fmla="*/ 55 h 382"/>
              <a:gd name="T4" fmla="*/ 50 w 637"/>
              <a:gd name="T5" fmla="*/ 72 h 382"/>
              <a:gd name="T6" fmla="*/ 56 w 637"/>
              <a:gd name="T7" fmla="*/ 89 h 382"/>
              <a:gd name="T8" fmla="*/ 84 w 637"/>
              <a:gd name="T9" fmla="*/ 116 h 382"/>
              <a:gd name="T10" fmla="*/ 156 w 637"/>
              <a:gd name="T11" fmla="*/ 216 h 382"/>
              <a:gd name="T12" fmla="*/ 272 w 637"/>
              <a:gd name="T13" fmla="*/ 382 h 382"/>
              <a:gd name="T14" fmla="*/ 344 w 637"/>
              <a:gd name="T15" fmla="*/ 316 h 382"/>
              <a:gd name="T16" fmla="*/ 405 w 637"/>
              <a:gd name="T17" fmla="*/ 238 h 382"/>
              <a:gd name="T18" fmla="*/ 477 w 637"/>
              <a:gd name="T19" fmla="*/ 161 h 382"/>
              <a:gd name="T20" fmla="*/ 504 w 637"/>
              <a:gd name="T21" fmla="*/ 139 h 382"/>
              <a:gd name="T22" fmla="*/ 527 w 637"/>
              <a:gd name="T23" fmla="*/ 111 h 382"/>
              <a:gd name="T24" fmla="*/ 599 w 637"/>
              <a:gd name="T25" fmla="*/ 55 h 382"/>
              <a:gd name="T26" fmla="*/ 637 w 637"/>
              <a:gd name="T27" fmla="*/ 22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7" h="382">
                <a:moveTo>
                  <a:pt x="0" y="0"/>
                </a:moveTo>
                <a:cubicBezTo>
                  <a:pt x="8" y="24"/>
                  <a:pt x="23" y="36"/>
                  <a:pt x="39" y="55"/>
                </a:cubicBezTo>
                <a:cubicBezTo>
                  <a:pt x="43" y="60"/>
                  <a:pt x="47" y="66"/>
                  <a:pt x="50" y="72"/>
                </a:cubicBezTo>
                <a:cubicBezTo>
                  <a:pt x="53" y="77"/>
                  <a:pt x="52" y="84"/>
                  <a:pt x="56" y="89"/>
                </a:cubicBezTo>
                <a:cubicBezTo>
                  <a:pt x="64" y="99"/>
                  <a:pt x="84" y="116"/>
                  <a:pt x="84" y="116"/>
                </a:cubicBezTo>
                <a:cubicBezTo>
                  <a:pt x="92" y="145"/>
                  <a:pt x="133" y="195"/>
                  <a:pt x="156" y="216"/>
                </a:cubicBezTo>
                <a:cubicBezTo>
                  <a:pt x="172" y="270"/>
                  <a:pt x="224" y="351"/>
                  <a:pt x="272" y="382"/>
                </a:cubicBezTo>
                <a:cubicBezTo>
                  <a:pt x="306" y="371"/>
                  <a:pt x="320" y="339"/>
                  <a:pt x="344" y="316"/>
                </a:cubicBezTo>
                <a:cubicBezTo>
                  <a:pt x="359" y="286"/>
                  <a:pt x="383" y="264"/>
                  <a:pt x="405" y="238"/>
                </a:cubicBezTo>
                <a:cubicBezTo>
                  <a:pt x="427" y="212"/>
                  <a:pt x="448" y="180"/>
                  <a:pt x="477" y="161"/>
                </a:cubicBezTo>
                <a:cubicBezTo>
                  <a:pt x="500" y="126"/>
                  <a:pt x="475" y="157"/>
                  <a:pt x="504" y="139"/>
                </a:cubicBezTo>
                <a:cubicBezTo>
                  <a:pt x="518" y="130"/>
                  <a:pt x="515" y="123"/>
                  <a:pt x="527" y="111"/>
                </a:cubicBezTo>
                <a:cubicBezTo>
                  <a:pt x="548" y="90"/>
                  <a:pt x="577" y="75"/>
                  <a:pt x="599" y="55"/>
                </a:cubicBezTo>
                <a:cubicBezTo>
                  <a:pt x="637" y="21"/>
                  <a:pt x="616" y="22"/>
                  <a:pt x="637" y="22"/>
                </a:cubicBezTo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Freeform 38"/>
          <p:cNvSpPr>
            <a:spLocks/>
          </p:cNvSpPr>
          <p:nvPr/>
        </p:nvSpPr>
        <p:spPr bwMode="auto">
          <a:xfrm>
            <a:off x="2512088" y="4248150"/>
            <a:ext cx="307975" cy="1009650"/>
          </a:xfrm>
          <a:custGeom>
            <a:avLst/>
            <a:gdLst>
              <a:gd name="T0" fmla="*/ 100 w 117"/>
              <a:gd name="T1" fmla="*/ 0 h 277"/>
              <a:gd name="T2" fmla="*/ 61 w 117"/>
              <a:gd name="T3" fmla="*/ 6 h 277"/>
              <a:gd name="T4" fmla="*/ 33 w 117"/>
              <a:gd name="T5" fmla="*/ 11 h 277"/>
              <a:gd name="T6" fmla="*/ 72 w 117"/>
              <a:gd name="T7" fmla="*/ 45 h 277"/>
              <a:gd name="T8" fmla="*/ 117 w 117"/>
              <a:gd name="T9" fmla="*/ 67 h 277"/>
              <a:gd name="T10" fmla="*/ 28 w 117"/>
              <a:gd name="T11" fmla="*/ 100 h 277"/>
              <a:gd name="T12" fmla="*/ 83 w 117"/>
              <a:gd name="T13" fmla="*/ 139 h 277"/>
              <a:gd name="T14" fmla="*/ 28 w 117"/>
              <a:gd name="T15" fmla="*/ 194 h 277"/>
              <a:gd name="T16" fmla="*/ 61 w 117"/>
              <a:gd name="T17" fmla="*/ 227 h 277"/>
              <a:gd name="T18" fmla="*/ 72 w 117"/>
              <a:gd name="T1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7" h="277">
                <a:moveTo>
                  <a:pt x="100" y="0"/>
                </a:moveTo>
                <a:cubicBezTo>
                  <a:pt x="87" y="2"/>
                  <a:pt x="74" y="4"/>
                  <a:pt x="61" y="6"/>
                </a:cubicBezTo>
                <a:cubicBezTo>
                  <a:pt x="52" y="8"/>
                  <a:pt x="39" y="4"/>
                  <a:pt x="33" y="11"/>
                </a:cubicBezTo>
                <a:cubicBezTo>
                  <a:pt x="15" y="34"/>
                  <a:pt x="64" y="42"/>
                  <a:pt x="72" y="45"/>
                </a:cubicBezTo>
                <a:cubicBezTo>
                  <a:pt x="99" y="38"/>
                  <a:pt x="107" y="40"/>
                  <a:pt x="117" y="67"/>
                </a:cubicBezTo>
                <a:cubicBezTo>
                  <a:pt x="102" y="107"/>
                  <a:pt x="71" y="96"/>
                  <a:pt x="28" y="100"/>
                </a:cubicBezTo>
                <a:cubicBezTo>
                  <a:pt x="0" y="143"/>
                  <a:pt x="52" y="135"/>
                  <a:pt x="83" y="139"/>
                </a:cubicBezTo>
                <a:cubicBezTo>
                  <a:pt x="114" y="184"/>
                  <a:pt x="59" y="185"/>
                  <a:pt x="28" y="194"/>
                </a:cubicBezTo>
                <a:cubicBezTo>
                  <a:pt x="34" y="216"/>
                  <a:pt x="39" y="220"/>
                  <a:pt x="61" y="227"/>
                </a:cubicBezTo>
                <a:cubicBezTo>
                  <a:pt x="98" y="251"/>
                  <a:pt x="90" y="243"/>
                  <a:pt x="72" y="277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Text Box 41"/>
          <p:cNvSpPr txBox="1">
            <a:spLocks noChangeArrowheads="1"/>
          </p:cNvSpPr>
          <p:nvPr/>
        </p:nvSpPr>
        <p:spPr bwMode="auto">
          <a:xfrm>
            <a:off x="2743863" y="2724150"/>
            <a:ext cx="30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>
                <a:solidFill>
                  <a:srgbClr val="00FF00"/>
                </a:solidFill>
              </a:rPr>
              <a:t>h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</a:endParaRPr>
          </a:p>
        </p:txBody>
      </p:sp>
      <p:sp>
        <p:nvSpPr>
          <p:cNvPr id="53" name="Freeform 42"/>
          <p:cNvSpPr>
            <a:spLocks/>
          </p:cNvSpPr>
          <p:nvPr/>
        </p:nvSpPr>
        <p:spPr bwMode="auto">
          <a:xfrm>
            <a:off x="2134263" y="3181350"/>
            <a:ext cx="533400" cy="357188"/>
          </a:xfrm>
          <a:custGeom>
            <a:avLst/>
            <a:gdLst>
              <a:gd name="T0" fmla="*/ 10 w 192"/>
              <a:gd name="T1" fmla="*/ 134 h 134"/>
              <a:gd name="T2" fmla="*/ 32 w 192"/>
              <a:gd name="T3" fmla="*/ 89 h 134"/>
              <a:gd name="T4" fmla="*/ 71 w 192"/>
              <a:gd name="T5" fmla="*/ 128 h 134"/>
              <a:gd name="T6" fmla="*/ 59 w 192"/>
              <a:gd name="T7" fmla="*/ 78 h 134"/>
              <a:gd name="T8" fmla="*/ 65 w 192"/>
              <a:gd name="T9" fmla="*/ 56 h 134"/>
              <a:gd name="T10" fmla="*/ 131 w 192"/>
              <a:gd name="T11" fmla="*/ 101 h 134"/>
              <a:gd name="T12" fmla="*/ 154 w 192"/>
              <a:gd name="T13" fmla="*/ 1 h 134"/>
              <a:gd name="T14" fmla="*/ 187 w 192"/>
              <a:gd name="T15" fmla="*/ 6 h 134"/>
              <a:gd name="T16" fmla="*/ 192 w 192"/>
              <a:gd name="T17" fmla="*/ 23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2" h="134">
                <a:moveTo>
                  <a:pt x="10" y="134"/>
                </a:moveTo>
                <a:cubicBezTo>
                  <a:pt x="0" y="106"/>
                  <a:pt x="3" y="97"/>
                  <a:pt x="32" y="89"/>
                </a:cubicBezTo>
                <a:cubicBezTo>
                  <a:pt x="46" y="104"/>
                  <a:pt x="53" y="117"/>
                  <a:pt x="71" y="128"/>
                </a:cubicBezTo>
                <a:cubicBezTo>
                  <a:pt x="78" y="106"/>
                  <a:pt x="66" y="99"/>
                  <a:pt x="59" y="78"/>
                </a:cubicBezTo>
                <a:cubicBezTo>
                  <a:pt x="61" y="71"/>
                  <a:pt x="61" y="62"/>
                  <a:pt x="65" y="56"/>
                </a:cubicBezTo>
                <a:cubicBezTo>
                  <a:pt x="89" y="21"/>
                  <a:pt x="97" y="88"/>
                  <a:pt x="131" y="101"/>
                </a:cubicBezTo>
                <a:cubicBezTo>
                  <a:pt x="143" y="67"/>
                  <a:pt x="133" y="32"/>
                  <a:pt x="154" y="1"/>
                </a:cubicBezTo>
                <a:cubicBezTo>
                  <a:pt x="165" y="3"/>
                  <a:pt x="177" y="0"/>
                  <a:pt x="187" y="6"/>
                </a:cubicBezTo>
                <a:cubicBezTo>
                  <a:pt x="192" y="9"/>
                  <a:pt x="192" y="23"/>
                  <a:pt x="192" y="23"/>
                </a:cubicBezTo>
              </a:path>
            </a:pathLst>
          </a:custGeom>
          <a:noFill/>
          <a:ln w="38100" cap="flat" cmpd="sng">
            <a:solidFill>
              <a:srgbClr val="D2EAE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" name="Freeform 43"/>
          <p:cNvSpPr>
            <a:spLocks/>
          </p:cNvSpPr>
          <p:nvPr/>
        </p:nvSpPr>
        <p:spPr bwMode="auto">
          <a:xfrm flipH="1">
            <a:off x="2820063" y="3186112"/>
            <a:ext cx="585788" cy="376238"/>
          </a:xfrm>
          <a:custGeom>
            <a:avLst/>
            <a:gdLst>
              <a:gd name="T0" fmla="*/ 10 w 192"/>
              <a:gd name="T1" fmla="*/ 134 h 134"/>
              <a:gd name="T2" fmla="*/ 32 w 192"/>
              <a:gd name="T3" fmla="*/ 89 h 134"/>
              <a:gd name="T4" fmla="*/ 71 w 192"/>
              <a:gd name="T5" fmla="*/ 128 h 134"/>
              <a:gd name="T6" fmla="*/ 59 w 192"/>
              <a:gd name="T7" fmla="*/ 78 h 134"/>
              <a:gd name="T8" fmla="*/ 65 w 192"/>
              <a:gd name="T9" fmla="*/ 56 h 134"/>
              <a:gd name="T10" fmla="*/ 131 w 192"/>
              <a:gd name="T11" fmla="*/ 101 h 134"/>
              <a:gd name="T12" fmla="*/ 154 w 192"/>
              <a:gd name="T13" fmla="*/ 1 h 134"/>
              <a:gd name="T14" fmla="*/ 187 w 192"/>
              <a:gd name="T15" fmla="*/ 6 h 134"/>
              <a:gd name="T16" fmla="*/ 192 w 192"/>
              <a:gd name="T17" fmla="*/ 23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2" h="134">
                <a:moveTo>
                  <a:pt x="10" y="134"/>
                </a:moveTo>
                <a:cubicBezTo>
                  <a:pt x="0" y="106"/>
                  <a:pt x="3" y="97"/>
                  <a:pt x="32" y="89"/>
                </a:cubicBezTo>
                <a:cubicBezTo>
                  <a:pt x="46" y="104"/>
                  <a:pt x="53" y="117"/>
                  <a:pt x="71" y="128"/>
                </a:cubicBezTo>
                <a:cubicBezTo>
                  <a:pt x="78" y="106"/>
                  <a:pt x="66" y="99"/>
                  <a:pt x="59" y="78"/>
                </a:cubicBezTo>
                <a:cubicBezTo>
                  <a:pt x="61" y="71"/>
                  <a:pt x="61" y="62"/>
                  <a:pt x="65" y="56"/>
                </a:cubicBezTo>
                <a:cubicBezTo>
                  <a:pt x="89" y="21"/>
                  <a:pt x="97" y="88"/>
                  <a:pt x="131" y="101"/>
                </a:cubicBezTo>
                <a:cubicBezTo>
                  <a:pt x="143" y="67"/>
                  <a:pt x="133" y="32"/>
                  <a:pt x="154" y="1"/>
                </a:cubicBezTo>
                <a:cubicBezTo>
                  <a:pt x="165" y="3"/>
                  <a:pt x="177" y="0"/>
                  <a:pt x="187" y="6"/>
                </a:cubicBezTo>
                <a:cubicBezTo>
                  <a:pt x="192" y="9"/>
                  <a:pt x="192" y="23"/>
                  <a:pt x="192" y="23"/>
                </a:cubicBezTo>
              </a:path>
            </a:pathLst>
          </a:custGeom>
          <a:noFill/>
          <a:ln w="38100" cap="flat" cmpd="sng">
            <a:solidFill>
              <a:srgbClr val="D2EAE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18940" y="5829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1981863" y="3638550"/>
            <a:ext cx="4714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</a:rPr>
              <a:t>m</a:t>
            </a:r>
          </a:p>
        </p:txBody>
      </p:sp>
      <p:sp>
        <p:nvSpPr>
          <p:cNvPr id="62" name="Text Box 11"/>
          <p:cNvSpPr txBox="1">
            <a:spLocks noChangeArrowheads="1"/>
          </p:cNvSpPr>
          <p:nvPr/>
        </p:nvSpPr>
        <p:spPr bwMode="auto">
          <a:xfrm>
            <a:off x="2197763" y="2795885"/>
            <a:ext cx="469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D2EAEC"/>
                </a:solidFill>
                <a:effectLst/>
                <a:uLnTx/>
                <a:uFillTx/>
                <a:latin typeface="Symbol" pitchFamily="18" charset="2"/>
              </a:rPr>
              <a:t>g</a:t>
            </a:r>
          </a:p>
        </p:txBody>
      </p:sp>
      <p:pic>
        <p:nvPicPr>
          <p:cNvPr id="8" name="Picture 3" descr="C:\Users\winter\AppData\Local\Microsoft\Windows\Temporary Internet Files\Content.IE5\ERWN6SS4\MC900434789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1116" y="971873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Connector 63"/>
          <p:cNvCxnSpPr/>
          <p:nvPr/>
        </p:nvCxnSpPr>
        <p:spPr bwMode="auto">
          <a:xfrm>
            <a:off x="2742824" y="2295957"/>
            <a:ext cx="0" cy="188595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Oval 44"/>
          <p:cNvSpPr>
            <a:spLocks noChangeArrowheads="1"/>
          </p:cNvSpPr>
          <p:nvPr/>
        </p:nvSpPr>
        <p:spPr bwMode="auto">
          <a:xfrm>
            <a:off x="2591463" y="3028950"/>
            <a:ext cx="292100" cy="2921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3186112" y="3657600"/>
            <a:ext cx="4714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</a:rPr>
              <a:t>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4962CF-0135-F746-AC8D-83B8C01728B1}"/>
              </a:ext>
            </a:extLst>
          </p:cNvPr>
          <p:cNvSpPr txBox="1"/>
          <p:nvPr/>
        </p:nvSpPr>
        <p:spPr>
          <a:xfrm>
            <a:off x="6502400" y="6342743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Winter</a:t>
            </a:r>
          </a:p>
        </p:txBody>
      </p:sp>
    </p:spTree>
    <p:extLst>
      <p:ext uri="{BB962C8B-B14F-4D97-AF65-F5344CB8AC3E}">
        <p14:creationId xmlns:p14="http://schemas.microsoft.com/office/powerpoint/2010/main" val="42445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8" y="79471"/>
            <a:ext cx="7612063" cy="747844"/>
          </a:xfrm>
        </p:spPr>
        <p:txBody>
          <a:bodyPr/>
          <a:lstStyle/>
          <a:p>
            <a:r>
              <a:rPr lang="en-US" sz="4000" dirty="0">
                <a:solidFill>
                  <a:srgbClr val="2934FF"/>
                </a:solidFill>
              </a:rPr>
              <a:t>Hadronic vacuum polarization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685800"/>
            <a:ext cx="7239000" cy="5459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Clr>
                <a:srgbClr val="FFFF00"/>
              </a:buClr>
              <a:buFontTx/>
              <a:buNone/>
            </a:pPr>
            <a:r>
              <a:rPr lang="en-US" sz="2400"/>
              <a:t>Challenging but can link to experimental data! </a:t>
            </a:r>
          </a:p>
        </p:txBody>
      </p:sp>
      <p:sp>
        <p:nvSpPr>
          <p:cNvPr id="21" name="Rectangle 35"/>
          <p:cNvSpPr>
            <a:spLocks noChangeArrowheads="1"/>
          </p:cNvSpPr>
          <p:nvPr/>
        </p:nvSpPr>
        <p:spPr bwMode="auto">
          <a:xfrm>
            <a:off x="1295400" y="1676400"/>
            <a:ext cx="6858000" cy="4038600"/>
          </a:xfrm>
          <a:prstGeom prst="rect">
            <a:avLst/>
          </a:prstGeom>
          <a:solidFill>
            <a:srgbClr val="292929"/>
          </a:solidFill>
          <a:ln w="63500">
            <a:solidFill>
              <a:srgbClr val="9966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Freeform 37"/>
          <p:cNvSpPr>
            <a:spLocks/>
          </p:cNvSpPr>
          <p:nvPr/>
        </p:nvSpPr>
        <p:spPr bwMode="auto">
          <a:xfrm>
            <a:off x="1828800" y="3105150"/>
            <a:ext cx="2058063" cy="1150940"/>
          </a:xfrm>
          <a:custGeom>
            <a:avLst/>
            <a:gdLst>
              <a:gd name="T0" fmla="*/ 0 w 637"/>
              <a:gd name="T1" fmla="*/ 0 h 382"/>
              <a:gd name="T2" fmla="*/ 39 w 637"/>
              <a:gd name="T3" fmla="*/ 55 h 382"/>
              <a:gd name="T4" fmla="*/ 50 w 637"/>
              <a:gd name="T5" fmla="*/ 72 h 382"/>
              <a:gd name="T6" fmla="*/ 56 w 637"/>
              <a:gd name="T7" fmla="*/ 89 h 382"/>
              <a:gd name="T8" fmla="*/ 84 w 637"/>
              <a:gd name="T9" fmla="*/ 116 h 382"/>
              <a:gd name="T10" fmla="*/ 156 w 637"/>
              <a:gd name="T11" fmla="*/ 216 h 382"/>
              <a:gd name="T12" fmla="*/ 272 w 637"/>
              <a:gd name="T13" fmla="*/ 382 h 382"/>
              <a:gd name="T14" fmla="*/ 344 w 637"/>
              <a:gd name="T15" fmla="*/ 316 h 382"/>
              <a:gd name="T16" fmla="*/ 405 w 637"/>
              <a:gd name="T17" fmla="*/ 238 h 382"/>
              <a:gd name="T18" fmla="*/ 477 w 637"/>
              <a:gd name="T19" fmla="*/ 161 h 382"/>
              <a:gd name="T20" fmla="*/ 504 w 637"/>
              <a:gd name="T21" fmla="*/ 139 h 382"/>
              <a:gd name="T22" fmla="*/ 527 w 637"/>
              <a:gd name="T23" fmla="*/ 111 h 382"/>
              <a:gd name="T24" fmla="*/ 599 w 637"/>
              <a:gd name="T25" fmla="*/ 55 h 382"/>
              <a:gd name="T26" fmla="*/ 637 w 637"/>
              <a:gd name="T27" fmla="*/ 22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7" h="382">
                <a:moveTo>
                  <a:pt x="0" y="0"/>
                </a:moveTo>
                <a:cubicBezTo>
                  <a:pt x="8" y="24"/>
                  <a:pt x="23" y="36"/>
                  <a:pt x="39" y="55"/>
                </a:cubicBezTo>
                <a:cubicBezTo>
                  <a:pt x="43" y="60"/>
                  <a:pt x="47" y="66"/>
                  <a:pt x="50" y="72"/>
                </a:cubicBezTo>
                <a:cubicBezTo>
                  <a:pt x="53" y="77"/>
                  <a:pt x="52" y="84"/>
                  <a:pt x="56" y="89"/>
                </a:cubicBezTo>
                <a:cubicBezTo>
                  <a:pt x="64" y="99"/>
                  <a:pt x="84" y="116"/>
                  <a:pt x="84" y="116"/>
                </a:cubicBezTo>
                <a:cubicBezTo>
                  <a:pt x="92" y="145"/>
                  <a:pt x="133" y="195"/>
                  <a:pt x="156" y="216"/>
                </a:cubicBezTo>
                <a:cubicBezTo>
                  <a:pt x="172" y="270"/>
                  <a:pt x="224" y="351"/>
                  <a:pt x="272" y="382"/>
                </a:cubicBezTo>
                <a:cubicBezTo>
                  <a:pt x="306" y="371"/>
                  <a:pt x="320" y="339"/>
                  <a:pt x="344" y="316"/>
                </a:cubicBezTo>
                <a:cubicBezTo>
                  <a:pt x="359" y="286"/>
                  <a:pt x="383" y="264"/>
                  <a:pt x="405" y="238"/>
                </a:cubicBezTo>
                <a:cubicBezTo>
                  <a:pt x="427" y="212"/>
                  <a:pt x="448" y="180"/>
                  <a:pt x="477" y="161"/>
                </a:cubicBezTo>
                <a:cubicBezTo>
                  <a:pt x="500" y="126"/>
                  <a:pt x="475" y="157"/>
                  <a:pt x="504" y="139"/>
                </a:cubicBezTo>
                <a:cubicBezTo>
                  <a:pt x="518" y="130"/>
                  <a:pt x="515" y="123"/>
                  <a:pt x="527" y="111"/>
                </a:cubicBezTo>
                <a:cubicBezTo>
                  <a:pt x="548" y="90"/>
                  <a:pt x="577" y="75"/>
                  <a:pt x="599" y="55"/>
                </a:cubicBezTo>
                <a:cubicBezTo>
                  <a:pt x="637" y="21"/>
                  <a:pt x="616" y="22"/>
                  <a:pt x="637" y="22"/>
                </a:cubicBezTo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Freeform 38"/>
          <p:cNvSpPr>
            <a:spLocks/>
          </p:cNvSpPr>
          <p:nvPr/>
        </p:nvSpPr>
        <p:spPr bwMode="auto">
          <a:xfrm>
            <a:off x="2512088" y="4248150"/>
            <a:ext cx="307975" cy="1009650"/>
          </a:xfrm>
          <a:custGeom>
            <a:avLst/>
            <a:gdLst>
              <a:gd name="T0" fmla="*/ 100 w 117"/>
              <a:gd name="T1" fmla="*/ 0 h 277"/>
              <a:gd name="T2" fmla="*/ 61 w 117"/>
              <a:gd name="T3" fmla="*/ 6 h 277"/>
              <a:gd name="T4" fmla="*/ 33 w 117"/>
              <a:gd name="T5" fmla="*/ 11 h 277"/>
              <a:gd name="T6" fmla="*/ 72 w 117"/>
              <a:gd name="T7" fmla="*/ 45 h 277"/>
              <a:gd name="T8" fmla="*/ 117 w 117"/>
              <a:gd name="T9" fmla="*/ 67 h 277"/>
              <a:gd name="T10" fmla="*/ 28 w 117"/>
              <a:gd name="T11" fmla="*/ 100 h 277"/>
              <a:gd name="T12" fmla="*/ 83 w 117"/>
              <a:gd name="T13" fmla="*/ 139 h 277"/>
              <a:gd name="T14" fmla="*/ 28 w 117"/>
              <a:gd name="T15" fmla="*/ 194 h 277"/>
              <a:gd name="T16" fmla="*/ 61 w 117"/>
              <a:gd name="T17" fmla="*/ 227 h 277"/>
              <a:gd name="T18" fmla="*/ 72 w 117"/>
              <a:gd name="T1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7" h="277">
                <a:moveTo>
                  <a:pt x="100" y="0"/>
                </a:moveTo>
                <a:cubicBezTo>
                  <a:pt x="87" y="2"/>
                  <a:pt x="74" y="4"/>
                  <a:pt x="61" y="6"/>
                </a:cubicBezTo>
                <a:cubicBezTo>
                  <a:pt x="52" y="8"/>
                  <a:pt x="39" y="4"/>
                  <a:pt x="33" y="11"/>
                </a:cubicBezTo>
                <a:cubicBezTo>
                  <a:pt x="15" y="34"/>
                  <a:pt x="64" y="42"/>
                  <a:pt x="72" y="45"/>
                </a:cubicBezTo>
                <a:cubicBezTo>
                  <a:pt x="99" y="38"/>
                  <a:pt x="107" y="40"/>
                  <a:pt x="117" y="67"/>
                </a:cubicBezTo>
                <a:cubicBezTo>
                  <a:pt x="102" y="107"/>
                  <a:pt x="71" y="96"/>
                  <a:pt x="28" y="100"/>
                </a:cubicBezTo>
                <a:cubicBezTo>
                  <a:pt x="0" y="143"/>
                  <a:pt x="52" y="135"/>
                  <a:pt x="83" y="139"/>
                </a:cubicBezTo>
                <a:cubicBezTo>
                  <a:pt x="114" y="184"/>
                  <a:pt x="59" y="185"/>
                  <a:pt x="28" y="194"/>
                </a:cubicBezTo>
                <a:cubicBezTo>
                  <a:pt x="34" y="216"/>
                  <a:pt x="39" y="220"/>
                  <a:pt x="61" y="227"/>
                </a:cubicBezTo>
                <a:cubicBezTo>
                  <a:pt x="98" y="251"/>
                  <a:pt x="90" y="243"/>
                  <a:pt x="72" y="277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Text Box 41"/>
          <p:cNvSpPr txBox="1">
            <a:spLocks noChangeArrowheads="1"/>
          </p:cNvSpPr>
          <p:nvPr/>
        </p:nvSpPr>
        <p:spPr bwMode="auto">
          <a:xfrm>
            <a:off x="2743863" y="2724150"/>
            <a:ext cx="30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>
                <a:solidFill>
                  <a:srgbClr val="00FF00"/>
                </a:solidFill>
              </a:rPr>
              <a:t>h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</a:endParaRPr>
          </a:p>
        </p:txBody>
      </p:sp>
      <p:sp>
        <p:nvSpPr>
          <p:cNvPr id="53" name="Freeform 42"/>
          <p:cNvSpPr>
            <a:spLocks/>
          </p:cNvSpPr>
          <p:nvPr/>
        </p:nvSpPr>
        <p:spPr bwMode="auto">
          <a:xfrm>
            <a:off x="2134263" y="3181350"/>
            <a:ext cx="533400" cy="357188"/>
          </a:xfrm>
          <a:custGeom>
            <a:avLst/>
            <a:gdLst>
              <a:gd name="T0" fmla="*/ 10 w 192"/>
              <a:gd name="T1" fmla="*/ 134 h 134"/>
              <a:gd name="T2" fmla="*/ 32 w 192"/>
              <a:gd name="T3" fmla="*/ 89 h 134"/>
              <a:gd name="T4" fmla="*/ 71 w 192"/>
              <a:gd name="T5" fmla="*/ 128 h 134"/>
              <a:gd name="T6" fmla="*/ 59 w 192"/>
              <a:gd name="T7" fmla="*/ 78 h 134"/>
              <a:gd name="T8" fmla="*/ 65 w 192"/>
              <a:gd name="T9" fmla="*/ 56 h 134"/>
              <a:gd name="T10" fmla="*/ 131 w 192"/>
              <a:gd name="T11" fmla="*/ 101 h 134"/>
              <a:gd name="T12" fmla="*/ 154 w 192"/>
              <a:gd name="T13" fmla="*/ 1 h 134"/>
              <a:gd name="T14" fmla="*/ 187 w 192"/>
              <a:gd name="T15" fmla="*/ 6 h 134"/>
              <a:gd name="T16" fmla="*/ 192 w 192"/>
              <a:gd name="T17" fmla="*/ 23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2" h="134">
                <a:moveTo>
                  <a:pt x="10" y="134"/>
                </a:moveTo>
                <a:cubicBezTo>
                  <a:pt x="0" y="106"/>
                  <a:pt x="3" y="97"/>
                  <a:pt x="32" y="89"/>
                </a:cubicBezTo>
                <a:cubicBezTo>
                  <a:pt x="46" y="104"/>
                  <a:pt x="53" y="117"/>
                  <a:pt x="71" y="128"/>
                </a:cubicBezTo>
                <a:cubicBezTo>
                  <a:pt x="78" y="106"/>
                  <a:pt x="66" y="99"/>
                  <a:pt x="59" y="78"/>
                </a:cubicBezTo>
                <a:cubicBezTo>
                  <a:pt x="61" y="71"/>
                  <a:pt x="61" y="62"/>
                  <a:pt x="65" y="56"/>
                </a:cubicBezTo>
                <a:cubicBezTo>
                  <a:pt x="89" y="21"/>
                  <a:pt x="97" y="88"/>
                  <a:pt x="131" y="101"/>
                </a:cubicBezTo>
                <a:cubicBezTo>
                  <a:pt x="143" y="67"/>
                  <a:pt x="133" y="32"/>
                  <a:pt x="154" y="1"/>
                </a:cubicBezTo>
                <a:cubicBezTo>
                  <a:pt x="165" y="3"/>
                  <a:pt x="177" y="0"/>
                  <a:pt x="187" y="6"/>
                </a:cubicBezTo>
                <a:cubicBezTo>
                  <a:pt x="192" y="9"/>
                  <a:pt x="192" y="23"/>
                  <a:pt x="192" y="23"/>
                </a:cubicBezTo>
              </a:path>
            </a:pathLst>
          </a:custGeom>
          <a:noFill/>
          <a:ln w="38100" cap="flat" cmpd="sng">
            <a:solidFill>
              <a:srgbClr val="D2EAE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" name="Freeform 43"/>
          <p:cNvSpPr>
            <a:spLocks/>
          </p:cNvSpPr>
          <p:nvPr/>
        </p:nvSpPr>
        <p:spPr bwMode="auto">
          <a:xfrm flipH="1">
            <a:off x="2820063" y="3186112"/>
            <a:ext cx="585788" cy="376238"/>
          </a:xfrm>
          <a:custGeom>
            <a:avLst/>
            <a:gdLst>
              <a:gd name="T0" fmla="*/ 10 w 192"/>
              <a:gd name="T1" fmla="*/ 134 h 134"/>
              <a:gd name="T2" fmla="*/ 32 w 192"/>
              <a:gd name="T3" fmla="*/ 89 h 134"/>
              <a:gd name="T4" fmla="*/ 71 w 192"/>
              <a:gd name="T5" fmla="*/ 128 h 134"/>
              <a:gd name="T6" fmla="*/ 59 w 192"/>
              <a:gd name="T7" fmla="*/ 78 h 134"/>
              <a:gd name="T8" fmla="*/ 65 w 192"/>
              <a:gd name="T9" fmla="*/ 56 h 134"/>
              <a:gd name="T10" fmla="*/ 131 w 192"/>
              <a:gd name="T11" fmla="*/ 101 h 134"/>
              <a:gd name="T12" fmla="*/ 154 w 192"/>
              <a:gd name="T13" fmla="*/ 1 h 134"/>
              <a:gd name="T14" fmla="*/ 187 w 192"/>
              <a:gd name="T15" fmla="*/ 6 h 134"/>
              <a:gd name="T16" fmla="*/ 192 w 192"/>
              <a:gd name="T17" fmla="*/ 23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2" h="134">
                <a:moveTo>
                  <a:pt x="10" y="134"/>
                </a:moveTo>
                <a:cubicBezTo>
                  <a:pt x="0" y="106"/>
                  <a:pt x="3" y="97"/>
                  <a:pt x="32" y="89"/>
                </a:cubicBezTo>
                <a:cubicBezTo>
                  <a:pt x="46" y="104"/>
                  <a:pt x="53" y="117"/>
                  <a:pt x="71" y="128"/>
                </a:cubicBezTo>
                <a:cubicBezTo>
                  <a:pt x="78" y="106"/>
                  <a:pt x="66" y="99"/>
                  <a:pt x="59" y="78"/>
                </a:cubicBezTo>
                <a:cubicBezTo>
                  <a:pt x="61" y="71"/>
                  <a:pt x="61" y="62"/>
                  <a:pt x="65" y="56"/>
                </a:cubicBezTo>
                <a:cubicBezTo>
                  <a:pt x="89" y="21"/>
                  <a:pt x="97" y="88"/>
                  <a:pt x="131" y="101"/>
                </a:cubicBezTo>
                <a:cubicBezTo>
                  <a:pt x="143" y="67"/>
                  <a:pt x="133" y="32"/>
                  <a:pt x="154" y="1"/>
                </a:cubicBezTo>
                <a:cubicBezTo>
                  <a:pt x="165" y="3"/>
                  <a:pt x="177" y="0"/>
                  <a:pt x="187" y="6"/>
                </a:cubicBezTo>
                <a:cubicBezTo>
                  <a:pt x="192" y="9"/>
                  <a:pt x="192" y="23"/>
                  <a:pt x="192" y="23"/>
                </a:cubicBezTo>
              </a:path>
            </a:pathLst>
          </a:custGeom>
          <a:noFill/>
          <a:ln w="38100" cap="flat" cmpd="sng">
            <a:solidFill>
              <a:srgbClr val="D2EAE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18940" y="5829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1981863" y="3638550"/>
            <a:ext cx="4714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</a:rPr>
              <a:t>m</a:t>
            </a:r>
          </a:p>
        </p:txBody>
      </p:sp>
      <p:sp>
        <p:nvSpPr>
          <p:cNvPr id="62" name="Text Box 11"/>
          <p:cNvSpPr txBox="1">
            <a:spLocks noChangeArrowheads="1"/>
          </p:cNvSpPr>
          <p:nvPr/>
        </p:nvSpPr>
        <p:spPr bwMode="auto">
          <a:xfrm>
            <a:off x="2197763" y="2795885"/>
            <a:ext cx="469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D2EAEC"/>
                </a:solidFill>
                <a:effectLst/>
                <a:uLnTx/>
                <a:uFillTx/>
                <a:latin typeface="Symbol" pitchFamily="18" charset="2"/>
              </a:rPr>
              <a:t>g</a:t>
            </a:r>
          </a:p>
        </p:txBody>
      </p:sp>
      <p:pic>
        <p:nvPicPr>
          <p:cNvPr id="8" name="Picture 3" descr="C:\Users\winter\AppData\Local\Microsoft\Windows\Temporary Internet Files\Content.IE5\ERWN6SS4\MC900434789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1116" y="971873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Connector 63"/>
          <p:cNvCxnSpPr/>
          <p:nvPr/>
        </p:nvCxnSpPr>
        <p:spPr bwMode="auto">
          <a:xfrm>
            <a:off x="2742824" y="2295957"/>
            <a:ext cx="0" cy="188595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Oval 44"/>
          <p:cNvSpPr>
            <a:spLocks noChangeArrowheads="1"/>
          </p:cNvSpPr>
          <p:nvPr/>
        </p:nvSpPr>
        <p:spPr bwMode="auto">
          <a:xfrm>
            <a:off x="2591463" y="3028950"/>
            <a:ext cx="292100" cy="2921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27" y="5334000"/>
            <a:ext cx="3972533" cy="982267"/>
          </a:xfrm>
          <a:prstGeom prst="rect">
            <a:avLst/>
          </a:prstGeom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62335"/>
            <a:ext cx="4572638" cy="1362265"/>
          </a:xfrm>
          <a:prstGeom prst="rect">
            <a:avLst/>
          </a:prstGeom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186112" y="3657600"/>
            <a:ext cx="4714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</a:rPr>
              <a:t>m</a:t>
            </a:r>
          </a:p>
        </p:txBody>
      </p:sp>
      <p:sp>
        <p:nvSpPr>
          <p:cNvPr id="22" name="Freeform 37"/>
          <p:cNvSpPr>
            <a:spLocks/>
          </p:cNvSpPr>
          <p:nvPr/>
        </p:nvSpPr>
        <p:spPr bwMode="auto">
          <a:xfrm rot="16140000">
            <a:off x="4364910" y="2901849"/>
            <a:ext cx="2058063" cy="1150940"/>
          </a:xfrm>
          <a:custGeom>
            <a:avLst/>
            <a:gdLst>
              <a:gd name="T0" fmla="*/ 0 w 637"/>
              <a:gd name="T1" fmla="*/ 0 h 382"/>
              <a:gd name="T2" fmla="*/ 39 w 637"/>
              <a:gd name="T3" fmla="*/ 55 h 382"/>
              <a:gd name="T4" fmla="*/ 50 w 637"/>
              <a:gd name="T5" fmla="*/ 72 h 382"/>
              <a:gd name="T6" fmla="*/ 56 w 637"/>
              <a:gd name="T7" fmla="*/ 89 h 382"/>
              <a:gd name="T8" fmla="*/ 84 w 637"/>
              <a:gd name="T9" fmla="*/ 116 h 382"/>
              <a:gd name="T10" fmla="*/ 156 w 637"/>
              <a:gd name="T11" fmla="*/ 216 h 382"/>
              <a:gd name="T12" fmla="*/ 272 w 637"/>
              <a:gd name="T13" fmla="*/ 382 h 382"/>
              <a:gd name="T14" fmla="*/ 344 w 637"/>
              <a:gd name="T15" fmla="*/ 316 h 382"/>
              <a:gd name="T16" fmla="*/ 405 w 637"/>
              <a:gd name="T17" fmla="*/ 238 h 382"/>
              <a:gd name="T18" fmla="*/ 477 w 637"/>
              <a:gd name="T19" fmla="*/ 161 h 382"/>
              <a:gd name="T20" fmla="*/ 504 w 637"/>
              <a:gd name="T21" fmla="*/ 139 h 382"/>
              <a:gd name="T22" fmla="*/ 527 w 637"/>
              <a:gd name="T23" fmla="*/ 111 h 382"/>
              <a:gd name="T24" fmla="*/ 599 w 637"/>
              <a:gd name="T25" fmla="*/ 55 h 382"/>
              <a:gd name="T26" fmla="*/ 637 w 637"/>
              <a:gd name="T27" fmla="*/ 22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7" h="382">
                <a:moveTo>
                  <a:pt x="0" y="0"/>
                </a:moveTo>
                <a:cubicBezTo>
                  <a:pt x="8" y="24"/>
                  <a:pt x="23" y="36"/>
                  <a:pt x="39" y="55"/>
                </a:cubicBezTo>
                <a:cubicBezTo>
                  <a:pt x="43" y="60"/>
                  <a:pt x="47" y="66"/>
                  <a:pt x="50" y="72"/>
                </a:cubicBezTo>
                <a:cubicBezTo>
                  <a:pt x="53" y="77"/>
                  <a:pt x="52" y="84"/>
                  <a:pt x="56" y="89"/>
                </a:cubicBezTo>
                <a:cubicBezTo>
                  <a:pt x="64" y="99"/>
                  <a:pt x="84" y="116"/>
                  <a:pt x="84" y="116"/>
                </a:cubicBezTo>
                <a:cubicBezTo>
                  <a:pt x="92" y="145"/>
                  <a:pt x="133" y="195"/>
                  <a:pt x="156" y="216"/>
                </a:cubicBezTo>
                <a:cubicBezTo>
                  <a:pt x="172" y="270"/>
                  <a:pt x="224" y="351"/>
                  <a:pt x="272" y="382"/>
                </a:cubicBezTo>
                <a:cubicBezTo>
                  <a:pt x="306" y="371"/>
                  <a:pt x="320" y="339"/>
                  <a:pt x="344" y="316"/>
                </a:cubicBezTo>
                <a:cubicBezTo>
                  <a:pt x="359" y="286"/>
                  <a:pt x="383" y="264"/>
                  <a:pt x="405" y="238"/>
                </a:cubicBezTo>
                <a:cubicBezTo>
                  <a:pt x="427" y="212"/>
                  <a:pt x="448" y="180"/>
                  <a:pt x="477" y="161"/>
                </a:cubicBezTo>
                <a:cubicBezTo>
                  <a:pt x="500" y="126"/>
                  <a:pt x="475" y="157"/>
                  <a:pt x="504" y="139"/>
                </a:cubicBezTo>
                <a:cubicBezTo>
                  <a:pt x="518" y="130"/>
                  <a:pt x="515" y="123"/>
                  <a:pt x="527" y="111"/>
                </a:cubicBezTo>
                <a:cubicBezTo>
                  <a:pt x="548" y="90"/>
                  <a:pt x="577" y="75"/>
                  <a:pt x="599" y="55"/>
                </a:cubicBezTo>
                <a:cubicBezTo>
                  <a:pt x="637" y="21"/>
                  <a:pt x="616" y="22"/>
                  <a:pt x="637" y="22"/>
                </a:cubicBezTo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42"/>
          <p:cNvSpPr>
            <a:spLocks/>
          </p:cNvSpPr>
          <p:nvPr/>
        </p:nvSpPr>
        <p:spPr bwMode="auto">
          <a:xfrm rot="2031521">
            <a:off x="6005266" y="3376041"/>
            <a:ext cx="769142" cy="455477"/>
          </a:xfrm>
          <a:custGeom>
            <a:avLst/>
            <a:gdLst>
              <a:gd name="T0" fmla="*/ 10 w 192"/>
              <a:gd name="T1" fmla="*/ 134 h 134"/>
              <a:gd name="T2" fmla="*/ 32 w 192"/>
              <a:gd name="T3" fmla="*/ 89 h 134"/>
              <a:gd name="T4" fmla="*/ 71 w 192"/>
              <a:gd name="T5" fmla="*/ 128 h 134"/>
              <a:gd name="T6" fmla="*/ 59 w 192"/>
              <a:gd name="T7" fmla="*/ 78 h 134"/>
              <a:gd name="T8" fmla="*/ 65 w 192"/>
              <a:gd name="T9" fmla="*/ 56 h 134"/>
              <a:gd name="T10" fmla="*/ 131 w 192"/>
              <a:gd name="T11" fmla="*/ 101 h 134"/>
              <a:gd name="T12" fmla="*/ 154 w 192"/>
              <a:gd name="T13" fmla="*/ 1 h 134"/>
              <a:gd name="T14" fmla="*/ 187 w 192"/>
              <a:gd name="T15" fmla="*/ 6 h 134"/>
              <a:gd name="T16" fmla="*/ 192 w 192"/>
              <a:gd name="T17" fmla="*/ 23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2" h="134">
                <a:moveTo>
                  <a:pt x="10" y="134"/>
                </a:moveTo>
                <a:cubicBezTo>
                  <a:pt x="0" y="106"/>
                  <a:pt x="3" y="97"/>
                  <a:pt x="32" y="89"/>
                </a:cubicBezTo>
                <a:cubicBezTo>
                  <a:pt x="46" y="104"/>
                  <a:pt x="53" y="117"/>
                  <a:pt x="71" y="128"/>
                </a:cubicBezTo>
                <a:cubicBezTo>
                  <a:pt x="78" y="106"/>
                  <a:pt x="66" y="99"/>
                  <a:pt x="59" y="78"/>
                </a:cubicBezTo>
                <a:cubicBezTo>
                  <a:pt x="61" y="71"/>
                  <a:pt x="61" y="62"/>
                  <a:pt x="65" y="56"/>
                </a:cubicBezTo>
                <a:cubicBezTo>
                  <a:pt x="89" y="21"/>
                  <a:pt x="97" y="88"/>
                  <a:pt x="131" y="101"/>
                </a:cubicBezTo>
                <a:cubicBezTo>
                  <a:pt x="143" y="67"/>
                  <a:pt x="133" y="32"/>
                  <a:pt x="154" y="1"/>
                </a:cubicBezTo>
                <a:cubicBezTo>
                  <a:pt x="165" y="3"/>
                  <a:pt x="177" y="0"/>
                  <a:pt x="187" y="6"/>
                </a:cubicBezTo>
                <a:cubicBezTo>
                  <a:pt x="192" y="9"/>
                  <a:pt x="192" y="23"/>
                  <a:pt x="192" y="23"/>
                </a:cubicBezTo>
              </a:path>
            </a:pathLst>
          </a:custGeom>
          <a:noFill/>
          <a:ln w="38100" cap="flat" cmpd="sng">
            <a:solidFill>
              <a:srgbClr val="D2EAE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6172200" y="2962707"/>
            <a:ext cx="469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D2EAEC"/>
                </a:solidFill>
                <a:effectLst/>
                <a:uLnTx/>
                <a:uFillTx/>
                <a:latin typeface="Symbol" pitchFamily="18" charset="2"/>
              </a:rPr>
              <a:t>g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4953000" y="2895600"/>
            <a:ext cx="4714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</a:t>
            </a:r>
            <a:r>
              <a:rPr kumimoji="0" lang="en-US" sz="24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</a:rPr>
              <a:t>+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953000" y="3733800"/>
            <a:ext cx="4714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</a:t>
            </a:r>
            <a:r>
              <a:rPr kumimoji="0" lang="en-US" sz="24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itchFamily="18" charset="2"/>
              </a:rPr>
              <a:t>-</a:t>
            </a:r>
          </a:p>
        </p:txBody>
      </p:sp>
      <p:sp>
        <p:nvSpPr>
          <p:cNvPr id="27" name="Oval 44"/>
          <p:cNvSpPr>
            <a:spLocks noChangeArrowheads="1"/>
          </p:cNvSpPr>
          <p:nvPr/>
        </p:nvSpPr>
        <p:spPr bwMode="auto">
          <a:xfrm>
            <a:off x="6781800" y="3505200"/>
            <a:ext cx="292100" cy="2921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7004318" y="3174890"/>
            <a:ext cx="426515" cy="379092"/>
          </a:xfrm>
          <a:custGeom>
            <a:avLst/>
            <a:gdLst>
              <a:gd name="connsiteX0" fmla="*/ 0 w 426515"/>
              <a:gd name="connsiteY0" fmla="*/ 379092 h 379092"/>
              <a:gd name="connsiteX1" fmla="*/ 85303 w 426515"/>
              <a:gd name="connsiteY1" fmla="*/ 312751 h 379092"/>
              <a:gd name="connsiteX2" fmla="*/ 113737 w 426515"/>
              <a:gd name="connsiteY2" fmla="*/ 293796 h 379092"/>
              <a:gd name="connsiteX3" fmla="*/ 142172 w 426515"/>
              <a:gd name="connsiteY3" fmla="*/ 265364 h 379092"/>
              <a:gd name="connsiteX4" fmla="*/ 161128 w 426515"/>
              <a:gd name="connsiteY4" fmla="*/ 236932 h 379092"/>
              <a:gd name="connsiteX5" fmla="*/ 189562 w 426515"/>
              <a:gd name="connsiteY5" fmla="*/ 227455 h 379092"/>
              <a:gd name="connsiteX6" fmla="*/ 217997 w 426515"/>
              <a:gd name="connsiteY6" fmla="*/ 189546 h 379092"/>
              <a:gd name="connsiteX7" fmla="*/ 246431 w 426515"/>
              <a:gd name="connsiteY7" fmla="*/ 161114 h 379092"/>
              <a:gd name="connsiteX8" fmla="*/ 265387 w 426515"/>
              <a:gd name="connsiteY8" fmla="*/ 132682 h 379092"/>
              <a:gd name="connsiteX9" fmla="*/ 312778 w 426515"/>
              <a:gd name="connsiteY9" fmla="*/ 94773 h 379092"/>
              <a:gd name="connsiteX10" fmla="*/ 341212 w 426515"/>
              <a:gd name="connsiteY10" fmla="*/ 75819 h 379092"/>
              <a:gd name="connsiteX11" fmla="*/ 426515 w 426515"/>
              <a:gd name="connsiteY11" fmla="*/ 0 h 37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6515" h="379092">
                <a:moveTo>
                  <a:pt x="0" y="379092"/>
                </a:moveTo>
                <a:cubicBezTo>
                  <a:pt x="91884" y="323967"/>
                  <a:pt x="6068" y="380662"/>
                  <a:pt x="85303" y="312751"/>
                </a:cubicBezTo>
                <a:cubicBezTo>
                  <a:pt x="93952" y="305338"/>
                  <a:pt x="104986" y="301088"/>
                  <a:pt x="113737" y="293796"/>
                </a:cubicBezTo>
                <a:cubicBezTo>
                  <a:pt x="124034" y="285216"/>
                  <a:pt x="133591" y="275661"/>
                  <a:pt x="142172" y="265364"/>
                </a:cubicBezTo>
                <a:cubicBezTo>
                  <a:pt x="149464" y="256614"/>
                  <a:pt x="152233" y="244047"/>
                  <a:pt x="161128" y="236932"/>
                </a:cubicBezTo>
                <a:cubicBezTo>
                  <a:pt x="168930" y="230691"/>
                  <a:pt x="180084" y="230614"/>
                  <a:pt x="189562" y="227455"/>
                </a:cubicBezTo>
                <a:cubicBezTo>
                  <a:pt x="199040" y="214819"/>
                  <a:pt x="207717" y="201539"/>
                  <a:pt x="217997" y="189546"/>
                </a:cubicBezTo>
                <a:cubicBezTo>
                  <a:pt x="226720" y="179370"/>
                  <a:pt x="237850" y="171411"/>
                  <a:pt x="246431" y="161114"/>
                </a:cubicBezTo>
                <a:cubicBezTo>
                  <a:pt x="253723" y="152364"/>
                  <a:pt x="257332" y="140736"/>
                  <a:pt x="265387" y="132682"/>
                </a:cubicBezTo>
                <a:cubicBezTo>
                  <a:pt x="279692" y="118378"/>
                  <a:pt x="296594" y="106910"/>
                  <a:pt x="312778" y="94773"/>
                </a:cubicBezTo>
                <a:cubicBezTo>
                  <a:pt x="321891" y="87939"/>
                  <a:pt x="332745" y="83439"/>
                  <a:pt x="341212" y="75819"/>
                </a:cubicBezTo>
                <a:cubicBezTo>
                  <a:pt x="430393" y="-4436"/>
                  <a:pt x="375557" y="25479"/>
                  <a:pt x="426515" y="0"/>
                </a:cubicBezTo>
              </a:path>
            </a:pathLst>
          </a:custGeom>
          <a:ln w="38100" cmpd="sng">
            <a:solidFill>
              <a:srgbClr val="00FF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0" name="Freeform 29"/>
          <p:cNvSpPr/>
          <p:nvPr/>
        </p:nvSpPr>
        <p:spPr>
          <a:xfrm rot="2031182">
            <a:off x="7079836" y="3363264"/>
            <a:ext cx="426515" cy="379092"/>
          </a:xfrm>
          <a:custGeom>
            <a:avLst/>
            <a:gdLst>
              <a:gd name="connsiteX0" fmla="*/ 0 w 426515"/>
              <a:gd name="connsiteY0" fmla="*/ 379092 h 379092"/>
              <a:gd name="connsiteX1" fmla="*/ 85303 w 426515"/>
              <a:gd name="connsiteY1" fmla="*/ 312751 h 379092"/>
              <a:gd name="connsiteX2" fmla="*/ 113737 w 426515"/>
              <a:gd name="connsiteY2" fmla="*/ 293796 h 379092"/>
              <a:gd name="connsiteX3" fmla="*/ 142172 w 426515"/>
              <a:gd name="connsiteY3" fmla="*/ 265364 h 379092"/>
              <a:gd name="connsiteX4" fmla="*/ 161128 w 426515"/>
              <a:gd name="connsiteY4" fmla="*/ 236932 h 379092"/>
              <a:gd name="connsiteX5" fmla="*/ 189562 w 426515"/>
              <a:gd name="connsiteY5" fmla="*/ 227455 h 379092"/>
              <a:gd name="connsiteX6" fmla="*/ 217997 w 426515"/>
              <a:gd name="connsiteY6" fmla="*/ 189546 h 379092"/>
              <a:gd name="connsiteX7" fmla="*/ 246431 w 426515"/>
              <a:gd name="connsiteY7" fmla="*/ 161114 h 379092"/>
              <a:gd name="connsiteX8" fmla="*/ 265387 w 426515"/>
              <a:gd name="connsiteY8" fmla="*/ 132682 h 379092"/>
              <a:gd name="connsiteX9" fmla="*/ 312778 w 426515"/>
              <a:gd name="connsiteY9" fmla="*/ 94773 h 379092"/>
              <a:gd name="connsiteX10" fmla="*/ 341212 w 426515"/>
              <a:gd name="connsiteY10" fmla="*/ 75819 h 379092"/>
              <a:gd name="connsiteX11" fmla="*/ 426515 w 426515"/>
              <a:gd name="connsiteY11" fmla="*/ 0 h 37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6515" h="379092">
                <a:moveTo>
                  <a:pt x="0" y="379092"/>
                </a:moveTo>
                <a:cubicBezTo>
                  <a:pt x="91884" y="323967"/>
                  <a:pt x="6068" y="380662"/>
                  <a:pt x="85303" y="312751"/>
                </a:cubicBezTo>
                <a:cubicBezTo>
                  <a:pt x="93952" y="305338"/>
                  <a:pt x="104986" y="301088"/>
                  <a:pt x="113737" y="293796"/>
                </a:cubicBezTo>
                <a:cubicBezTo>
                  <a:pt x="124034" y="285216"/>
                  <a:pt x="133591" y="275661"/>
                  <a:pt x="142172" y="265364"/>
                </a:cubicBezTo>
                <a:cubicBezTo>
                  <a:pt x="149464" y="256614"/>
                  <a:pt x="152233" y="244047"/>
                  <a:pt x="161128" y="236932"/>
                </a:cubicBezTo>
                <a:cubicBezTo>
                  <a:pt x="168930" y="230691"/>
                  <a:pt x="180084" y="230614"/>
                  <a:pt x="189562" y="227455"/>
                </a:cubicBezTo>
                <a:cubicBezTo>
                  <a:pt x="199040" y="214819"/>
                  <a:pt x="207717" y="201539"/>
                  <a:pt x="217997" y="189546"/>
                </a:cubicBezTo>
                <a:cubicBezTo>
                  <a:pt x="226720" y="179370"/>
                  <a:pt x="237850" y="171411"/>
                  <a:pt x="246431" y="161114"/>
                </a:cubicBezTo>
                <a:cubicBezTo>
                  <a:pt x="253723" y="152364"/>
                  <a:pt x="257332" y="140736"/>
                  <a:pt x="265387" y="132682"/>
                </a:cubicBezTo>
                <a:cubicBezTo>
                  <a:pt x="279692" y="118378"/>
                  <a:pt x="296594" y="106910"/>
                  <a:pt x="312778" y="94773"/>
                </a:cubicBezTo>
                <a:cubicBezTo>
                  <a:pt x="321891" y="87939"/>
                  <a:pt x="332745" y="83439"/>
                  <a:pt x="341212" y="75819"/>
                </a:cubicBezTo>
                <a:cubicBezTo>
                  <a:pt x="430393" y="-4436"/>
                  <a:pt x="375557" y="25479"/>
                  <a:pt x="426515" y="0"/>
                </a:cubicBezTo>
              </a:path>
            </a:pathLst>
          </a:custGeom>
          <a:ln w="38100" cmpd="sng">
            <a:solidFill>
              <a:srgbClr val="00FF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flipV="1">
            <a:off x="7010400" y="3505200"/>
            <a:ext cx="502033" cy="567466"/>
            <a:chOff x="7156718" y="3327290"/>
            <a:chExt cx="502033" cy="567466"/>
          </a:xfrm>
        </p:grpSpPr>
        <p:sp>
          <p:nvSpPr>
            <p:cNvPr id="31" name="Freeform 30"/>
            <p:cNvSpPr/>
            <p:nvPr/>
          </p:nvSpPr>
          <p:spPr>
            <a:xfrm flipH="1" flipV="1">
              <a:off x="7156718" y="3327290"/>
              <a:ext cx="426515" cy="379092"/>
            </a:xfrm>
            <a:custGeom>
              <a:avLst/>
              <a:gdLst>
                <a:gd name="connsiteX0" fmla="*/ 0 w 426515"/>
                <a:gd name="connsiteY0" fmla="*/ 379092 h 379092"/>
                <a:gd name="connsiteX1" fmla="*/ 85303 w 426515"/>
                <a:gd name="connsiteY1" fmla="*/ 312751 h 379092"/>
                <a:gd name="connsiteX2" fmla="*/ 113737 w 426515"/>
                <a:gd name="connsiteY2" fmla="*/ 293796 h 379092"/>
                <a:gd name="connsiteX3" fmla="*/ 142172 w 426515"/>
                <a:gd name="connsiteY3" fmla="*/ 265364 h 379092"/>
                <a:gd name="connsiteX4" fmla="*/ 161128 w 426515"/>
                <a:gd name="connsiteY4" fmla="*/ 236932 h 379092"/>
                <a:gd name="connsiteX5" fmla="*/ 189562 w 426515"/>
                <a:gd name="connsiteY5" fmla="*/ 227455 h 379092"/>
                <a:gd name="connsiteX6" fmla="*/ 217997 w 426515"/>
                <a:gd name="connsiteY6" fmla="*/ 189546 h 379092"/>
                <a:gd name="connsiteX7" fmla="*/ 246431 w 426515"/>
                <a:gd name="connsiteY7" fmla="*/ 161114 h 379092"/>
                <a:gd name="connsiteX8" fmla="*/ 265387 w 426515"/>
                <a:gd name="connsiteY8" fmla="*/ 132682 h 379092"/>
                <a:gd name="connsiteX9" fmla="*/ 312778 w 426515"/>
                <a:gd name="connsiteY9" fmla="*/ 94773 h 379092"/>
                <a:gd name="connsiteX10" fmla="*/ 341212 w 426515"/>
                <a:gd name="connsiteY10" fmla="*/ 75819 h 379092"/>
                <a:gd name="connsiteX11" fmla="*/ 426515 w 426515"/>
                <a:gd name="connsiteY11" fmla="*/ 0 h 379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6515" h="379092">
                  <a:moveTo>
                    <a:pt x="0" y="379092"/>
                  </a:moveTo>
                  <a:cubicBezTo>
                    <a:pt x="91884" y="323967"/>
                    <a:pt x="6068" y="380662"/>
                    <a:pt x="85303" y="312751"/>
                  </a:cubicBezTo>
                  <a:cubicBezTo>
                    <a:pt x="93952" y="305338"/>
                    <a:pt x="104986" y="301088"/>
                    <a:pt x="113737" y="293796"/>
                  </a:cubicBezTo>
                  <a:cubicBezTo>
                    <a:pt x="124034" y="285216"/>
                    <a:pt x="133591" y="275661"/>
                    <a:pt x="142172" y="265364"/>
                  </a:cubicBezTo>
                  <a:cubicBezTo>
                    <a:pt x="149464" y="256614"/>
                    <a:pt x="152233" y="244047"/>
                    <a:pt x="161128" y="236932"/>
                  </a:cubicBezTo>
                  <a:cubicBezTo>
                    <a:pt x="168930" y="230691"/>
                    <a:pt x="180084" y="230614"/>
                    <a:pt x="189562" y="227455"/>
                  </a:cubicBezTo>
                  <a:cubicBezTo>
                    <a:pt x="199040" y="214819"/>
                    <a:pt x="207717" y="201539"/>
                    <a:pt x="217997" y="189546"/>
                  </a:cubicBezTo>
                  <a:cubicBezTo>
                    <a:pt x="226720" y="179370"/>
                    <a:pt x="237850" y="171411"/>
                    <a:pt x="246431" y="161114"/>
                  </a:cubicBezTo>
                  <a:cubicBezTo>
                    <a:pt x="253723" y="152364"/>
                    <a:pt x="257332" y="140736"/>
                    <a:pt x="265387" y="132682"/>
                  </a:cubicBezTo>
                  <a:cubicBezTo>
                    <a:pt x="279692" y="118378"/>
                    <a:pt x="296594" y="106910"/>
                    <a:pt x="312778" y="94773"/>
                  </a:cubicBezTo>
                  <a:cubicBezTo>
                    <a:pt x="321891" y="87939"/>
                    <a:pt x="332745" y="83439"/>
                    <a:pt x="341212" y="75819"/>
                  </a:cubicBezTo>
                  <a:cubicBezTo>
                    <a:pt x="430393" y="-4436"/>
                    <a:pt x="375557" y="25479"/>
                    <a:pt x="426515" y="0"/>
                  </a:cubicBezTo>
                </a:path>
              </a:pathLst>
            </a:custGeom>
            <a:ln w="38100" cmpd="sng">
              <a:solidFill>
                <a:srgbClr val="00FF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 rot="2031182" flipH="1" flipV="1">
              <a:off x="7232236" y="3515664"/>
              <a:ext cx="426515" cy="379092"/>
            </a:xfrm>
            <a:custGeom>
              <a:avLst/>
              <a:gdLst>
                <a:gd name="connsiteX0" fmla="*/ 0 w 426515"/>
                <a:gd name="connsiteY0" fmla="*/ 379092 h 379092"/>
                <a:gd name="connsiteX1" fmla="*/ 85303 w 426515"/>
                <a:gd name="connsiteY1" fmla="*/ 312751 h 379092"/>
                <a:gd name="connsiteX2" fmla="*/ 113737 w 426515"/>
                <a:gd name="connsiteY2" fmla="*/ 293796 h 379092"/>
                <a:gd name="connsiteX3" fmla="*/ 142172 w 426515"/>
                <a:gd name="connsiteY3" fmla="*/ 265364 h 379092"/>
                <a:gd name="connsiteX4" fmla="*/ 161128 w 426515"/>
                <a:gd name="connsiteY4" fmla="*/ 236932 h 379092"/>
                <a:gd name="connsiteX5" fmla="*/ 189562 w 426515"/>
                <a:gd name="connsiteY5" fmla="*/ 227455 h 379092"/>
                <a:gd name="connsiteX6" fmla="*/ 217997 w 426515"/>
                <a:gd name="connsiteY6" fmla="*/ 189546 h 379092"/>
                <a:gd name="connsiteX7" fmla="*/ 246431 w 426515"/>
                <a:gd name="connsiteY7" fmla="*/ 161114 h 379092"/>
                <a:gd name="connsiteX8" fmla="*/ 265387 w 426515"/>
                <a:gd name="connsiteY8" fmla="*/ 132682 h 379092"/>
                <a:gd name="connsiteX9" fmla="*/ 312778 w 426515"/>
                <a:gd name="connsiteY9" fmla="*/ 94773 h 379092"/>
                <a:gd name="connsiteX10" fmla="*/ 341212 w 426515"/>
                <a:gd name="connsiteY10" fmla="*/ 75819 h 379092"/>
                <a:gd name="connsiteX11" fmla="*/ 426515 w 426515"/>
                <a:gd name="connsiteY11" fmla="*/ 0 h 379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6515" h="379092">
                  <a:moveTo>
                    <a:pt x="0" y="379092"/>
                  </a:moveTo>
                  <a:cubicBezTo>
                    <a:pt x="91884" y="323967"/>
                    <a:pt x="6068" y="380662"/>
                    <a:pt x="85303" y="312751"/>
                  </a:cubicBezTo>
                  <a:cubicBezTo>
                    <a:pt x="93952" y="305338"/>
                    <a:pt x="104986" y="301088"/>
                    <a:pt x="113737" y="293796"/>
                  </a:cubicBezTo>
                  <a:cubicBezTo>
                    <a:pt x="124034" y="285216"/>
                    <a:pt x="133591" y="275661"/>
                    <a:pt x="142172" y="265364"/>
                  </a:cubicBezTo>
                  <a:cubicBezTo>
                    <a:pt x="149464" y="256614"/>
                    <a:pt x="152233" y="244047"/>
                    <a:pt x="161128" y="236932"/>
                  </a:cubicBezTo>
                  <a:cubicBezTo>
                    <a:pt x="168930" y="230691"/>
                    <a:pt x="180084" y="230614"/>
                    <a:pt x="189562" y="227455"/>
                  </a:cubicBezTo>
                  <a:cubicBezTo>
                    <a:pt x="199040" y="214819"/>
                    <a:pt x="207717" y="201539"/>
                    <a:pt x="217997" y="189546"/>
                  </a:cubicBezTo>
                  <a:cubicBezTo>
                    <a:pt x="226720" y="179370"/>
                    <a:pt x="237850" y="171411"/>
                    <a:pt x="246431" y="161114"/>
                  </a:cubicBezTo>
                  <a:cubicBezTo>
                    <a:pt x="253723" y="152364"/>
                    <a:pt x="257332" y="140736"/>
                    <a:pt x="265387" y="132682"/>
                  </a:cubicBezTo>
                  <a:cubicBezTo>
                    <a:pt x="279692" y="118378"/>
                    <a:pt x="296594" y="106910"/>
                    <a:pt x="312778" y="94773"/>
                  </a:cubicBezTo>
                  <a:cubicBezTo>
                    <a:pt x="321891" y="87939"/>
                    <a:pt x="332745" y="83439"/>
                    <a:pt x="341212" y="75819"/>
                  </a:cubicBezTo>
                  <a:cubicBezTo>
                    <a:pt x="430393" y="-4436"/>
                    <a:pt x="375557" y="25479"/>
                    <a:pt x="426515" y="0"/>
                  </a:cubicBezTo>
                </a:path>
              </a:pathLst>
            </a:custGeom>
            <a:ln w="38100" cmpd="sng">
              <a:solidFill>
                <a:srgbClr val="00FF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34" name="Text Box 41"/>
          <p:cNvSpPr txBox="1">
            <a:spLocks noChangeArrowheads="1"/>
          </p:cNvSpPr>
          <p:nvPr/>
        </p:nvSpPr>
        <p:spPr bwMode="auto">
          <a:xfrm>
            <a:off x="7543800" y="3048000"/>
            <a:ext cx="30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>
                <a:solidFill>
                  <a:srgbClr val="00FF00"/>
                </a:solidFill>
              </a:rPr>
              <a:t>h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E996F9-FB2A-CF46-99E7-6F4E6CE8EA66}"/>
              </a:ext>
            </a:extLst>
          </p:cNvPr>
          <p:cNvSpPr txBox="1"/>
          <p:nvPr/>
        </p:nvSpPr>
        <p:spPr>
          <a:xfrm>
            <a:off x="6502400" y="6342743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Winter</a:t>
            </a:r>
          </a:p>
        </p:txBody>
      </p:sp>
    </p:spTree>
    <p:extLst>
      <p:ext uri="{BB962C8B-B14F-4D97-AF65-F5344CB8AC3E}">
        <p14:creationId xmlns:p14="http://schemas.microsoft.com/office/powerpoint/2010/main" val="344442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12063" cy="573673"/>
          </a:xfrm>
        </p:spPr>
        <p:txBody>
          <a:bodyPr/>
          <a:lstStyle/>
          <a:p>
            <a:r>
              <a:rPr lang="en-US" sz="4000" dirty="0">
                <a:solidFill>
                  <a:srgbClr val="2934FF"/>
                </a:solidFill>
              </a:rPr>
              <a:t>Hadronic vacuum polarization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61" y="503335"/>
            <a:ext cx="2914456" cy="868265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192100"/>
            <a:ext cx="5187920" cy="4141900"/>
          </a:xfrm>
          <a:prstGeom prst="rect">
            <a:avLst/>
          </a:prstGeom>
        </p:spPr>
      </p:pic>
      <p:pic>
        <p:nvPicPr>
          <p:cNvPr id="24" name="Picture 2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865" r="92329" b="19139"/>
          <a:stretch/>
        </p:blipFill>
        <p:spPr>
          <a:xfrm>
            <a:off x="2133601" y="2766610"/>
            <a:ext cx="441734" cy="785308"/>
          </a:xfrm>
          <a:prstGeom prst="rect">
            <a:avLst/>
          </a:prstGeom>
        </p:spPr>
      </p:pic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152400" y="5369066"/>
            <a:ext cx="8839200" cy="5011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buClr>
                <a:srgbClr val="FFFF00"/>
              </a:buClr>
              <a:buNone/>
            </a:pPr>
            <a:endParaRPr lang="en-US" sz="2400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76200" y="5646057"/>
            <a:ext cx="8991600" cy="856343"/>
          </a:xfrm>
        </p:spPr>
        <p:txBody>
          <a:bodyPr>
            <a:normAutofit fontScale="47500" lnSpcReduction="20000"/>
          </a:bodyPr>
          <a:lstStyle/>
          <a:p>
            <a:pPr marL="342900" lvl="1" indent="-342900">
              <a:buFont typeface="Wingdings" pitchFamily="2" charset="2"/>
              <a:buChar char="§"/>
            </a:pPr>
            <a:r>
              <a:rPr lang="en-US" sz="4500" dirty="0">
                <a:solidFill>
                  <a:srgbClr val="2934FF"/>
                </a:solidFill>
                <a:effectLst/>
              </a:rPr>
              <a:t>A lot of precision data already available from many experiments </a:t>
            </a:r>
          </a:p>
          <a:p>
            <a:pPr marL="342900" lvl="1" indent="-342900">
              <a:buFont typeface="Wingdings" pitchFamily="2" charset="2"/>
              <a:buChar char="§"/>
            </a:pPr>
            <a:r>
              <a:rPr lang="en-US" sz="4500" dirty="0">
                <a:solidFill>
                  <a:srgbClr val="2934FF"/>
                </a:solidFill>
                <a:effectLst/>
              </a:rPr>
              <a:t>Future improvements from VEP-2000, KLOE, </a:t>
            </a:r>
            <a:r>
              <a:rPr lang="en-US" sz="4500" dirty="0" err="1">
                <a:solidFill>
                  <a:srgbClr val="2934FF"/>
                </a:solidFill>
                <a:effectLst/>
              </a:rPr>
              <a:t>BaBar</a:t>
            </a:r>
            <a:r>
              <a:rPr lang="en-US" sz="4500" dirty="0">
                <a:solidFill>
                  <a:srgbClr val="2934FF"/>
                </a:solidFill>
                <a:effectLst/>
              </a:rPr>
              <a:t>, Belle, BES-III, ...</a:t>
            </a:r>
          </a:p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08DA7C-8578-AB49-831C-D84A30FAC007}"/>
              </a:ext>
            </a:extLst>
          </p:cNvPr>
          <p:cNvSpPr txBox="1"/>
          <p:nvPr/>
        </p:nvSpPr>
        <p:spPr>
          <a:xfrm>
            <a:off x="6502400" y="6342743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Winter</a:t>
            </a:r>
          </a:p>
        </p:txBody>
      </p:sp>
    </p:spTree>
    <p:extLst>
      <p:ext uri="{BB962C8B-B14F-4D97-AF65-F5344CB8AC3E}">
        <p14:creationId xmlns:p14="http://schemas.microsoft.com/office/powerpoint/2010/main" val="5034208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600" b="0" dirty="0">
                <a:solidFill>
                  <a:srgbClr val="2934FF"/>
                </a:solidFill>
              </a:rPr>
              <a:t>Beyond standard model, e.g. SUSY</a:t>
            </a:r>
          </a:p>
        </p:txBody>
      </p:sp>
      <p:sp>
        <p:nvSpPr>
          <p:cNvPr id="348163" name="Line 3"/>
          <p:cNvSpPr>
            <a:spLocks noChangeShapeType="1"/>
          </p:cNvSpPr>
          <p:nvPr/>
        </p:nvSpPr>
        <p:spPr bwMode="auto">
          <a:xfrm>
            <a:off x="457200" y="762000"/>
            <a:ext cx="8229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48164" name="Group 4"/>
          <p:cNvGrpSpPr>
            <a:grpSpLocks/>
          </p:cNvGrpSpPr>
          <p:nvPr/>
        </p:nvGrpSpPr>
        <p:grpSpPr bwMode="auto">
          <a:xfrm>
            <a:off x="1447800" y="352425"/>
            <a:ext cx="5943600" cy="3587750"/>
            <a:chOff x="816" y="1392"/>
            <a:chExt cx="3744" cy="2260"/>
          </a:xfrm>
        </p:grpSpPr>
        <p:pic>
          <p:nvPicPr>
            <p:cNvPr id="348165" name="Picture 5" descr="Z:\data\nmr\deng\talk\agsusers\susy.ep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2112"/>
              <a:ext cx="3552" cy="154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8166" name="Text Box 6"/>
            <p:cNvSpPr txBox="1">
              <a:spLocks noChangeArrowheads="1"/>
            </p:cNvSpPr>
            <p:nvPr/>
          </p:nvSpPr>
          <p:spPr bwMode="auto">
            <a:xfrm>
              <a:off x="816" y="1392"/>
              <a:ext cx="11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2800" b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48167" name="Object 7"/>
          <p:cNvGraphicFramePr>
            <a:graphicFrameLocks noChangeAspect="1"/>
          </p:cNvGraphicFramePr>
          <p:nvPr/>
        </p:nvGraphicFramePr>
        <p:xfrm>
          <a:off x="996950" y="3870325"/>
          <a:ext cx="7315200" cy="152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61" name="Equation" r:id="rId4" imgW="2616120" imgH="545760" progId="Equation.3">
                  <p:embed/>
                </p:oleObj>
              </mc:Choice>
              <mc:Fallback>
                <p:oleObj name="Equation" r:id="rId4" imgW="2616120" imgH="545760" progId="Equation.3">
                  <p:embed/>
                  <p:pic>
                    <p:nvPicPr>
                      <p:cNvPr id="3481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950" y="3870325"/>
                        <a:ext cx="7315200" cy="152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168" name="Text Box 8"/>
          <p:cNvSpPr txBox="1">
            <a:spLocks noChangeArrowheads="1"/>
          </p:cNvSpPr>
          <p:nvPr/>
        </p:nvSpPr>
        <p:spPr bwMode="auto">
          <a:xfrm>
            <a:off x="1279525" y="5727700"/>
            <a:ext cx="490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CC3300"/>
                </a:solidFill>
              </a:rPr>
              <a:t>W. Marciano, J. Phys. G29 (2003) 225</a:t>
            </a:r>
          </a:p>
        </p:txBody>
      </p:sp>
    </p:spTree>
    <p:extLst>
      <p:ext uri="{BB962C8B-B14F-4D97-AF65-F5344CB8AC3E}">
        <p14:creationId xmlns:p14="http://schemas.microsoft.com/office/powerpoint/2010/main" val="401398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48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6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charset="0"/>
              </a:rPr>
              <a:t>Yannis Semertzidis, BNL</a:t>
            </a:r>
          </a:p>
        </p:txBody>
      </p:sp>
      <p:sp>
        <p:nvSpPr>
          <p:cNvPr id="353287" name="Rectangle 7"/>
          <p:cNvSpPr>
            <a:spLocks noChangeArrowheads="1"/>
          </p:cNvSpPr>
          <p:nvPr/>
        </p:nvSpPr>
        <p:spPr bwMode="auto">
          <a:xfrm>
            <a:off x="4241800" y="800100"/>
            <a:ext cx="4902200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4400" dirty="0">
                <a:solidFill>
                  <a:srgbClr val="008000"/>
                </a:solidFill>
              </a:rPr>
              <a:t>Two protons fuse </a:t>
            </a:r>
            <a:r>
              <a:rPr lang="en-US" sz="4400" dirty="0" err="1">
                <a:solidFill>
                  <a:srgbClr val="008000"/>
                </a:solidFill>
                <a:sym typeface="Wingdings"/>
              </a:rPr>
              <a:t>deuteron</a:t>
            </a:r>
            <a:r>
              <a:rPr lang="el-GR" sz="4400" dirty="0">
                <a:solidFill>
                  <a:srgbClr val="008000"/>
                </a:solidFill>
              </a:rPr>
              <a:t> </a:t>
            </a:r>
            <a:r>
              <a:rPr lang="en-US" sz="4400" dirty="0">
                <a:solidFill>
                  <a:srgbClr val="008000"/>
                </a:solidFill>
              </a:rPr>
              <a:t>(D)</a:t>
            </a:r>
            <a:r>
              <a:rPr lang="el-GR" sz="4400" dirty="0">
                <a:solidFill>
                  <a:srgbClr val="008000"/>
                </a:solidFill>
              </a:rPr>
              <a:t>+</a:t>
            </a:r>
            <a:r>
              <a:rPr lang="en-US" sz="4400" dirty="0" err="1">
                <a:solidFill>
                  <a:srgbClr val="008000"/>
                </a:solidFill>
              </a:rPr>
              <a:t>e</a:t>
            </a:r>
            <a:r>
              <a:rPr lang="en-US" sz="4400" baseline="30000" dirty="0">
                <a:solidFill>
                  <a:srgbClr val="008000"/>
                </a:solidFill>
              </a:rPr>
              <a:t>+</a:t>
            </a:r>
            <a:r>
              <a:rPr lang="en-US" sz="4400" dirty="0">
                <a:solidFill>
                  <a:srgbClr val="008000"/>
                </a:solidFill>
              </a:rPr>
              <a:t>, </a:t>
            </a:r>
          </a:p>
          <a:p>
            <a:endParaRPr lang="en-US" sz="4400" dirty="0">
              <a:solidFill>
                <a:srgbClr val="008000"/>
              </a:solidFill>
            </a:endParaRPr>
          </a:p>
          <a:p>
            <a:r>
              <a:rPr lang="en-US" sz="4400" dirty="0" err="1">
                <a:solidFill>
                  <a:srgbClr val="008000"/>
                </a:solidFill>
              </a:rPr>
              <a:t>D+p</a:t>
            </a:r>
            <a:r>
              <a:rPr lang="en-US" sz="4400" dirty="0" err="1">
                <a:solidFill>
                  <a:srgbClr val="008000"/>
                </a:solidFill>
                <a:sym typeface="Wingdings"/>
              </a:rPr>
              <a:t></a:t>
            </a:r>
            <a:r>
              <a:rPr lang="en-US" sz="4400" dirty="0">
                <a:solidFill>
                  <a:srgbClr val="008000"/>
                </a:solidFill>
                <a:sym typeface="Wingdings"/>
              </a:rPr>
              <a:t> </a:t>
            </a:r>
            <a:r>
              <a:rPr lang="en-US" sz="4400" baseline="30000" dirty="0">
                <a:solidFill>
                  <a:srgbClr val="008000"/>
                </a:solidFill>
                <a:sym typeface="Wingdings"/>
              </a:rPr>
              <a:t>3</a:t>
            </a:r>
            <a:r>
              <a:rPr lang="en-US" sz="4400" dirty="0">
                <a:solidFill>
                  <a:srgbClr val="008000"/>
                </a:solidFill>
                <a:sym typeface="Wingdings"/>
              </a:rPr>
              <a:t>He,</a:t>
            </a:r>
          </a:p>
          <a:p>
            <a:endParaRPr lang="en-US" sz="4400" baseline="30000" dirty="0">
              <a:solidFill>
                <a:srgbClr val="008000"/>
              </a:solidFill>
              <a:sym typeface="Wingdings"/>
            </a:endParaRPr>
          </a:p>
          <a:p>
            <a:r>
              <a:rPr lang="en-US" sz="4400" baseline="30000" dirty="0">
                <a:solidFill>
                  <a:srgbClr val="008000"/>
                </a:solidFill>
                <a:sym typeface="Wingdings"/>
              </a:rPr>
              <a:t>3</a:t>
            </a:r>
            <a:r>
              <a:rPr lang="en-US" sz="4400" dirty="0">
                <a:solidFill>
                  <a:srgbClr val="008000"/>
                </a:solidFill>
                <a:sym typeface="Wingdings"/>
              </a:rPr>
              <a:t>He+</a:t>
            </a:r>
            <a:r>
              <a:rPr lang="en-US" sz="4400" baseline="30000" dirty="0">
                <a:solidFill>
                  <a:srgbClr val="008000"/>
                </a:solidFill>
                <a:sym typeface="Wingdings"/>
              </a:rPr>
              <a:t>3</a:t>
            </a:r>
            <a:r>
              <a:rPr lang="en-US" sz="4400" dirty="0">
                <a:solidFill>
                  <a:srgbClr val="008000"/>
                </a:solidFill>
                <a:sym typeface="Wingdings"/>
              </a:rPr>
              <a:t>He</a:t>
            </a:r>
            <a:r>
              <a:rPr lang="en-US" sz="4400" baseline="30000" dirty="0">
                <a:solidFill>
                  <a:srgbClr val="008000"/>
                </a:solidFill>
                <a:sym typeface="Wingdings"/>
              </a:rPr>
              <a:t>4</a:t>
            </a:r>
            <a:r>
              <a:rPr lang="en-US" sz="4400" dirty="0">
                <a:solidFill>
                  <a:srgbClr val="008000"/>
                </a:solidFill>
                <a:sym typeface="Wingdings"/>
              </a:rPr>
              <a:t>He</a:t>
            </a:r>
            <a:endParaRPr lang="en-US" sz="4400" baseline="30000" dirty="0">
              <a:solidFill>
                <a:srgbClr val="008000"/>
              </a:solidFill>
            </a:endParaRPr>
          </a:p>
        </p:txBody>
      </p:sp>
      <p:sp>
        <p:nvSpPr>
          <p:cNvPr id="235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790575"/>
          </a:xfrm>
        </p:spPr>
        <p:txBody>
          <a:bodyPr/>
          <a:lstStyle/>
          <a:p>
            <a:r>
              <a:rPr lang="en-US" b="1" u="sng" dirty="0">
                <a:solidFill>
                  <a:srgbClr val="FF0066"/>
                </a:solidFill>
              </a:rPr>
              <a:t>Let’s build the material world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4127122" cy="681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8700" y="5842337"/>
            <a:ext cx="4283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  <a:p>
            <a:r>
              <a:rPr lang="en-US" sz="2000" dirty="0" err="1"/>
              <a:t>n</a:t>
            </a:r>
            <a:endParaRPr lang="en-US" sz="2000" dirty="0"/>
          </a:p>
          <a:p>
            <a:r>
              <a:rPr lang="en-US" sz="2000" dirty="0"/>
              <a:t>e</a:t>
            </a:r>
            <a:r>
              <a:rPr lang="en-US" sz="2000" baseline="30000" dirty="0"/>
              <a:t>+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063171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58100" cy="1435100"/>
          </a:xfrm>
        </p:spPr>
        <p:txBody>
          <a:bodyPr/>
          <a:lstStyle/>
          <a:p>
            <a:r>
              <a:rPr lang="en-US" dirty="0">
                <a:solidFill>
                  <a:srgbClr val="2934FF"/>
                </a:solidFill>
              </a:rPr>
              <a:t>Muon g-2 sensitivity to the “image world” of SUSY</a:t>
            </a:r>
          </a:p>
        </p:txBody>
      </p:sp>
      <p:pic>
        <p:nvPicPr>
          <p:cNvPr id="6" name="Picture 5" descr="Stockinger-BSM2011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345" y="5360038"/>
            <a:ext cx="2125655" cy="1497962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65125" y="1741488"/>
          <a:ext cx="7894638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85" name="Equation" r:id="rId5" imgW="2692080" imgH="507960" progId="">
                  <p:embed/>
                </p:oleObj>
              </mc:Choice>
              <mc:Fallback>
                <p:oleObj name="Equation" r:id="rId5" imgW="2692080" imgH="507960" progId="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25" y="1741488"/>
                        <a:ext cx="7894638" cy="148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59200"/>
            <a:ext cx="6400800" cy="309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61343" y="3505200"/>
            <a:ext cx="3382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Mass of </a:t>
            </a:r>
            <a:r>
              <a:rPr lang="en-US" sz="2800" dirty="0" err="1">
                <a:solidFill>
                  <a:srgbClr val="FF0000"/>
                </a:solidFill>
              </a:rPr>
              <a:t>Neutralino</a:t>
            </a:r>
            <a:r>
              <a:rPr lang="en-US" sz="2800" dirty="0">
                <a:solidFill>
                  <a:srgbClr val="FF0000"/>
                </a:solidFill>
              </a:rPr>
              <a:t>!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6091238" y="3128963"/>
            <a:ext cx="523875" cy="361950"/>
          </a:xfrm>
          <a:prstGeom prst="straightConnector1">
            <a:avLst/>
          </a:prstGeom>
          <a:ln>
            <a:solidFill>
              <a:srgbClr val="FF33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916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800100"/>
          </a:xfrm>
        </p:spPr>
        <p:txBody>
          <a:bodyPr/>
          <a:lstStyle/>
          <a:p>
            <a:r>
              <a:rPr lang="en-US" dirty="0"/>
              <a:t>Please… buckle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1"/>
            <a:ext cx="9144000" cy="1422399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Our solar system moves with velocity</a:t>
            </a:r>
            <a:r>
              <a:rPr lang="el-GR" dirty="0">
                <a:solidFill>
                  <a:srgbClr val="0000FF"/>
                </a:solidFill>
              </a:rPr>
              <a:t>: 220</a:t>
            </a:r>
            <a:r>
              <a:rPr lang="en-US" dirty="0">
                <a:solidFill>
                  <a:srgbClr val="0000FF"/>
                </a:solidFill>
              </a:rPr>
              <a:t> km/</a:t>
            </a:r>
            <a:r>
              <a:rPr lang="en-US" dirty="0" err="1">
                <a:solidFill>
                  <a:srgbClr val="0000FF"/>
                </a:solidFill>
              </a:rPr>
              <a:t>s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l-GR" dirty="0">
                <a:solidFill>
                  <a:srgbClr val="0000FF"/>
                </a:solidFill>
              </a:rPr>
              <a:t>  ~0.1% </a:t>
            </a:r>
            <a:r>
              <a:rPr lang="en-US" dirty="0">
                <a:solidFill>
                  <a:srgbClr val="0000FF"/>
                </a:solidFill>
              </a:rPr>
              <a:t>of speed of light!</a:t>
            </a:r>
          </a:p>
        </p:txBody>
      </p:sp>
      <p:pic>
        <p:nvPicPr>
          <p:cNvPr id="4" name="steinmetz_andromeda_merger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0800" y="2203739"/>
            <a:ext cx="6553199" cy="465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4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6600"/>
          </a:xfrm>
        </p:spPr>
        <p:txBody>
          <a:bodyPr/>
          <a:lstStyle/>
          <a:p>
            <a:r>
              <a:rPr lang="en-US" sz="3600" dirty="0"/>
              <a:t>Our position in our galaxy</a:t>
            </a:r>
          </a:p>
        </p:txBody>
      </p:sp>
      <p:pic>
        <p:nvPicPr>
          <p:cNvPr id="4" name="Content Placeholder 3" descr="236084main_MilkyWay-full-annotate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1930400" y="736600"/>
            <a:ext cx="9375566" cy="5156200"/>
          </a:xfrm>
        </p:spPr>
      </p:pic>
      <p:sp>
        <p:nvSpPr>
          <p:cNvPr id="8" name="TextBox 7"/>
          <p:cNvSpPr txBox="1"/>
          <p:nvPr/>
        </p:nvSpPr>
        <p:spPr>
          <a:xfrm>
            <a:off x="5549900" y="889000"/>
            <a:ext cx="35940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It takes ~250 million years for one turn around our galaxy: 4.5 Billion years means </a:t>
            </a:r>
            <a:r>
              <a:rPr lang="el-GR" sz="3200" dirty="0">
                <a:solidFill>
                  <a:srgbClr val="0000FF"/>
                </a:solidFill>
              </a:rPr>
              <a:t>4.5 </a:t>
            </a:r>
            <a:r>
              <a:rPr lang="en-US" sz="3200" dirty="0">
                <a:solidFill>
                  <a:srgbClr val="0000FF"/>
                </a:solidFill>
              </a:rPr>
              <a:t>Billion</a:t>
            </a:r>
            <a:r>
              <a:rPr lang="el-GR" sz="3200" dirty="0">
                <a:solidFill>
                  <a:srgbClr val="0000FF"/>
                </a:solidFill>
              </a:rPr>
              <a:t>/0.250 = 18, </a:t>
            </a:r>
            <a:r>
              <a:rPr lang="en-US" sz="3200" dirty="0">
                <a:solidFill>
                  <a:srgbClr val="0000FF"/>
                </a:solidFill>
              </a:rPr>
              <a:t>i.e. we are all 18!</a:t>
            </a:r>
          </a:p>
        </p:txBody>
      </p:sp>
    </p:spTree>
    <p:extLst>
      <p:ext uri="{BB962C8B-B14F-4D97-AF65-F5344CB8AC3E}">
        <p14:creationId xmlns:p14="http://schemas.microsoft.com/office/powerpoint/2010/main" val="13111395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6600"/>
          </a:xfrm>
        </p:spPr>
        <p:txBody>
          <a:bodyPr/>
          <a:lstStyle/>
          <a:p>
            <a:r>
              <a:rPr lang="en-US" sz="3600" dirty="0"/>
              <a:t>Our position in our galaxy</a:t>
            </a:r>
          </a:p>
        </p:txBody>
      </p:sp>
      <p:pic>
        <p:nvPicPr>
          <p:cNvPr id="4" name="Content Placeholder 3" descr="236084main_MilkyWay-full-annotate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1930400" y="736600"/>
            <a:ext cx="9375566" cy="5156200"/>
          </a:xfrm>
        </p:spPr>
      </p:pic>
      <p:pic>
        <p:nvPicPr>
          <p:cNvPr id="5" name="Picture 4" descr="bt2lf1819C_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674" y="704850"/>
            <a:ext cx="5569326" cy="4552950"/>
          </a:xfrm>
          <a:prstGeom prst="rect">
            <a:avLst/>
          </a:prstGeom>
        </p:spPr>
      </p:pic>
      <p:pic>
        <p:nvPicPr>
          <p:cNvPr id="6" name="Picture 5" descr="Zwicky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606" y="4762500"/>
            <a:ext cx="1697394" cy="2247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6172200"/>
            <a:ext cx="4756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3300"/>
                </a:solidFill>
              </a:rPr>
              <a:t>Dark matter</a:t>
            </a:r>
            <a:r>
              <a:rPr lang="el-GR" sz="2400" b="1" dirty="0">
                <a:solidFill>
                  <a:srgbClr val="FF3300"/>
                </a:solidFill>
              </a:rPr>
              <a:t>: </a:t>
            </a:r>
            <a:r>
              <a:rPr lang="en-US" sz="2400" b="1" dirty="0">
                <a:solidFill>
                  <a:srgbClr val="FF3300"/>
                </a:solidFill>
              </a:rPr>
              <a:t>Axions, </a:t>
            </a:r>
            <a:r>
              <a:rPr lang="en-US" sz="2400" b="1" dirty="0" err="1">
                <a:solidFill>
                  <a:srgbClr val="FF3300"/>
                </a:solidFill>
              </a:rPr>
              <a:t>neutralino</a:t>
            </a:r>
            <a:endParaRPr lang="en-US" sz="24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74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0" y="1536700"/>
            <a:ext cx="9144000" cy="5321300"/>
          </a:xfrm>
        </p:spPr>
        <p:txBody>
          <a:bodyPr/>
          <a:lstStyle/>
          <a:p>
            <a:r>
              <a:rPr lang="en-US" sz="2800" dirty="0">
                <a:solidFill>
                  <a:srgbClr val="2934FF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Measuring the energy and time of the decay positrons defines the “muon g-2” frequency.</a:t>
            </a:r>
          </a:p>
          <a:p>
            <a:endParaRPr lang="en-US" sz="2800" dirty="0">
              <a:solidFill>
                <a:srgbClr val="2934FF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800" dirty="0">
                <a:solidFill>
                  <a:srgbClr val="2934FF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Any issues in the above parameters during storage is a potential systematic error source.</a:t>
            </a:r>
          </a:p>
          <a:p>
            <a:endParaRPr lang="en-US" sz="2800" dirty="0">
              <a:solidFill>
                <a:srgbClr val="2934FF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800" dirty="0">
                <a:solidFill>
                  <a:srgbClr val="2934FF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The muon g-2 experiment can probe quantum field fluctuations due to heavy particles of the SM and New Physics in a sensitive manner.</a:t>
            </a:r>
          </a:p>
          <a:p>
            <a:endParaRPr lang="en-US" dirty="0">
              <a:solidFill>
                <a:srgbClr val="0000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E0D095-77A2-8546-BC9F-E716207763E9}" type="slidenum">
              <a:rPr lang="en-US" sz="1400">
                <a:latin typeface="Times New Roman" charset="0"/>
              </a:rPr>
              <a:pPr eaLnBrk="1" hangingPunct="1"/>
              <a:t>64</a:t>
            </a:fld>
            <a:endParaRPr lang="en-US" sz="14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834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Stars: producing heavy elements</a:t>
            </a:r>
          </a:p>
        </p:txBody>
      </p:sp>
      <p:pic>
        <p:nvPicPr>
          <p:cNvPr id="3" name="The Boiling Sun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100" y="1193800"/>
            <a:ext cx="4673600" cy="4432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68900" y="1193800"/>
            <a:ext cx="305819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Opposites attract</a:t>
            </a:r>
            <a:endParaRPr lang="el-GR" sz="2400" dirty="0"/>
          </a:p>
          <a:p>
            <a:endParaRPr lang="el-GR" sz="2400" dirty="0"/>
          </a:p>
          <a:p>
            <a:r>
              <a:rPr lang="en-US" sz="2400" dirty="0"/>
              <a:t>Same charges repel</a:t>
            </a:r>
            <a:endParaRPr lang="el-GR" sz="2400" dirty="0"/>
          </a:p>
          <a:p>
            <a:r>
              <a:rPr lang="en-US" sz="2400" dirty="0">
                <a:solidFill>
                  <a:srgbClr val="FF3300"/>
                </a:solidFill>
              </a:rPr>
              <a:t>Classical mechanics</a:t>
            </a:r>
            <a:r>
              <a:rPr lang="el-GR" sz="2400" dirty="0">
                <a:solidFill>
                  <a:srgbClr val="FF3300"/>
                </a:solidFill>
              </a:rPr>
              <a:t>:</a:t>
            </a:r>
          </a:p>
          <a:p>
            <a:endParaRPr lang="en-US" dirty="0"/>
          </a:p>
        </p:txBody>
      </p:sp>
      <p:sp>
        <p:nvSpPr>
          <p:cNvPr id="20" name="Frame 19"/>
          <p:cNvSpPr/>
          <p:nvPr/>
        </p:nvSpPr>
        <p:spPr>
          <a:xfrm>
            <a:off x="5842000" y="2959100"/>
            <a:ext cx="1549400" cy="12573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ame 21"/>
          <p:cNvSpPr/>
          <p:nvPr/>
        </p:nvSpPr>
        <p:spPr>
          <a:xfrm>
            <a:off x="7251700" y="2959100"/>
            <a:ext cx="1549400" cy="12573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94400" y="2743200"/>
            <a:ext cx="1231900" cy="596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429500" y="2692400"/>
            <a:ext cx="1231900" cy="596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908800" y="3797300"/>
            <a:ext cx="266700" cy="241300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549900" y="5207000"/>
            <a:ext cx="266700" cy="241300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001000" y="5219700"/>
            <a:ext cx="266700" cy="241300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0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4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8.51852E-6 C 0.00173 -0.01436 0.00086 -0.03056 0.00694 -0.0426 C 0.01128 -0.05163 0.01302 -0.05741 0.01666 -0.06667 C 0.01614 -0.07176 0.01649 -0.07709 0.01527 -0.08149 C 0.01336 -0.08774 -0.00313 -0.0919 -0.00695 -0.0926 C -0.01164 -0.09213 -0.01632 -0.09237 -0.02084 -0.09075 C -0.02796 -0.08866 -0.02257 -0.08635 -0.02778 -0.08149 C -0.02952 -0.0801 -0.0316 -0.08033 -0.03334 -0.07963 C -0.03872 -0.07269 -0.04167 -0.06413 -0.04584 -0.05556 C -0.04688 -0.05371 -0.04705 -0.0507 -0.04862 -0.05001 C -0.05417 -0.04838 -0.05869 -0.04514 -0.06389 -0.0426 C -0.07014 -0.03658 -0.0757 -0.02987 -0.08195 -0.02408 C -0.08751 -0.01343 -0.08143 -0.02269 -0.09028 -0.01667 C -0.09723 -0.01227 -0.10105 -0.00718 -0.10834 -0.00371 C -0.10973 -0.0051 -0.11251 -0.00533 -0.11251 -0.00741 C -0.11285 -0.0169 -0.11702 -0.08056 -0.09723 -0.08704 C -0.08733 -0.09607 -0.09219 -0.09561 -0.08334 -0.0926 C -0.07935 -0.0845 -0.07796 -0.07616 -0.07639 -0.06667 C -0.07605 -0.04954 -0.07587 -0.03218 -0.07501 -0.01482 C -0.07483 -0.00741 -0.07622 0.00208 -0.07223 0.0074 C -0.07136 0.00856 -0.06945 0.00856 -0.06806 0.00925 C -0.06511 0.01527 -0.06146 0.01782 -0.05834 0.02407 C -0.05521 0.02337 -0.05174 0.02384 -0.04862 0.02222 C -0.04167 0.01828 -0.04132 0.00555 -0.03889 -0.00186 C -0.03837 -0.00394 -0.03681 -0.00556 -0.03612 -0.00741 C -0.03455 -0.01297 -0.03195 -0.02408 -0.03195 -0.02408 C -0.02987 -0.05348 -0.03073 -0.07732 -0.01112 -0.09445 C -0.00382 -0.10926 -0.00035 -0.10209 0.01111 -0.09815 C 0.01562 -0.09422 0.01753 -0.08936 0.02222 -0.08519 C 0.02586 -0.07038 0.02534 -0.05695 0.01527 -0.05001 C 0.01076 -0.03241 -0.00626 -0.03056 -0.01806 -0.02778 C -0.03716 -0.02917 -0.05608 -0.02987 -0.07501 -0.03149 C -0.08334 -0.03241 -0.09306 -0.03751 -0.10139 -0.03889 C -0.10278 -0.03959 -0.10938 -0.0419 -0.10973 -0.04445 C -0.11042 -0.04862 -0.10869 -0.07084 -0.10556 -0.07593 C -0.10452 -0.07778 -0.10278 -0.07848 -0.10139 -0.07963 C -0.09532 -0.09213 -0.09202 -0.08936 -0.07917 -0.09075 C -0.05504 -0.09723 -0.04428 -0.08704 -0.02362 -0.07778 C -0.01858 -0.0757 -0.01494 -0.0713 -0.00973 -0.06852 C -0.00712 -0.06713 -0.00417 -0.06621 -0.00139 -0.06482 C -5.55556E-6 -0.06436 0.00277 -0.06297 0.00277 -0.06297 C 0.00555 -0.05741 0.00937 -0.05278 0.01111 -0.0463 C 0.01197 -0.0426 0.01388 -0.03519 0.01388 -0.03519 C 0.01319 -0.0294 0.01232 -0.01667 0.00972 -0.01112 C 0.00781 -0.00741 0.0052 -0.0044 0.00416 -8.51852E-6 C 0.0007 0.01319 0.00381 0.00879 -0.00278 0.01481 C -0.01702 0.01342 -0.0283 0.0118 -0.04167 0.0074 C -0.0474 -0.00024 -0.04948 0.00069 -0.05695 -0.00186 C -0.0691 -0.00626 -0.07761 -0.0088 -0.09028 -0.01112 C -0.09514 -0.01436 -0.09983 -0.01644 -0.10417 -0.02038 C -0.10573 -0.02338 -0.10834 -0.02778 -0.10834 -0.03149 C -0.10834 -0.03727 -0.10834 -0.04306 -0.10695 -0.04815 C -0.10591 -0.05255 -0.09219 -0.06088 -0.08889 -0.06297 C -0.08612 -0.06876 -0.08264 -0.0713 -0.07778 -0.07408 C -0.07518 -0.0757 -0.07223 -0.07663 -0.06945 -0.07778 C -0.06806 -0.07848 -0.06528 -0.07963 -0.06528 -0.07963 C -0.06303 -0.07917 -0.06025 -0.07987 -0.05834 -0.07778 C -0.05695 -0.07616 -0.05782 -0.07292 -0.05695 -0.07038 C -0.05643 -0.06852 -0.05521 -0.06667 -0.05417 -0.06482 C -0.05278 -0.05741 -0.05122 -0.05024 -0.05001 -0.0426 C -0.0507 -0.02686 -0.04705 0.01041 -0.05973 0.02407 C -0.06077 0.02499 -0.0691 0.02754 -0.06945 0.02777 C -0.0823 0.02662 -0.09202 0.03171 -0.09862 0.01851 C -0.09601 0.00254 -0.0948 0.00439 -0.09723 -0.00926 C -0.0981 -0.0132 -0.10001 -0.02038 -0.10001 -0.02038 C -0.09914 -0.05024 -0.1033 -0.05903 -0.09306 -0.07778 C -0.09185 -0.08033 -0.08716 -0.08913 -0.08473 -0.09075 C -0.0823 -0.09283 -0.07917 -0.09329 -0.07639 -0.09445 C -0.07501 -0.09514 -0.07223 -0.0963 -0.07223 -0.0963 C -0.03994 -0.09399 -0.03282 -0.1007 -0.01251 -0.08704 C -0.00296 -0.06783 -0.00903 -0.08403 -0.00556 -0.05371 C -0.00504 -0.04885 -0.004 -0.04399 -0.00278 -0.03889 C -0.00209 -0.03519 -5.55556E-6 -0.02778 -5.55556E-6 -0.02778 C 0.00156 -0.00741 0.0019 -0.01667 -5.55556E-6 -8.51852E-6 Z " pathEditMode="relative" ptsTypes="ffffffffffffffffffffffffffffffffffffffffffffffffffffffffffffffffffffffffff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4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4.07407E-6 C 0.04409 0.00741 0.08836 0.01504 0.11805 -0.00185 C 0.14774 -0.01875 0.16267 -0.06042 0.17777 -0.10185 " pathEditMode="relative" ptsTypes="a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4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77778E-6 C -0.03125 -0.00601 -0.0625 -0.01203 -0.0875 0.00186 C -0.1125 0.01575 -0.13958 0.06968 -0.15 0.08334 " pathEditMode="relative" ptsTypes="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 animBg="1"/>
      <p:bldP spid="2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Stars: producing heavy elements</a:t>
            </a:r>
          </a:p>
        </p:txBody>
      </p:sp>
      <p:pic>
        <p:nvPicPr>
          <p:cNvPr id="3" name="The Boiling Sun.avi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100" y="1193800"/>
            <a:ext cx="4673600" cy="4432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68900" y="1193800"/>
            <a:ext cx="317827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Opposites attract</a:t>
            </a:r>
            <a:endParaRPr lang="el-GR" sz="2400" dirty="0"/>
          </a:p>
          <a:p>
            <a:endParaRPr lang="el-GR" sz="2400" dirty="0"/>
          </a:p>
          <a:p>
            <a:r>
              <a:rPr lang="en-US" sz="2400" dirty="0"/>
              <a:t>Same charges repel</a:t>
            </a:r>
            <a:endParaRPr lang="el-GR" sz="2400" dirty="0"/>
          </a:p>
          <a:p>
            <a:r>
              <a:rPr lang="en-US" sz="2400" dirty="0">
                <a:solidFill>
                  <a:srgbClr val="FF3300"/>
                </a:solidFill>
              </a:rPr>
              <a:t>Quantum mechanics</a:t>
            </a:r>
            <a:r>
              <a:rPr lang="el-GR" sz="2400" dirty="0">
                <a:solidFill>
                  <a:srgbClr val="FF3300"/>
                </a:solidFill>
              </a:rPr>
              <a:t>:</a:t>
            </a:r>
          </a:p>
          <a:p>
            <a:endParaRPr lang="en-US" dirty="0"/>
          </a:p>
        </p:txBody>
      </p:sp>
      <p:sp>
        <p:nvSpPr>
          <p:cNvPr id="20" name="Frame 19"/>
          <p:cNvSpPr/>
          <p:nvPr/>
        </p:nvSpPr>
        <p:spPr>
          <a:xfrm>
            <a:off x="5842000" y="2959100"/>
            <a:ext cx="1549400" cy="12573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ame 21"/>
          <p:cNvSpPr/>
          <p:nvPr/>
        </p:nvSpPr>
        <p:spPr>
          <a:xfrm>
            <a:off x="7251700" y="2959100"/>
            <a:ext cx="1549400" cy="12573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94400" y="2743200"/>
            <a:ext cx="1231900" cy="596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429500" y="2692400"/>
            <a:ext cx="1231900" cy="596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908800" y="3797300"/>
            <a:ext cx="266700" cy="241300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49900" y="5207000"/>
            <a:ext cx="266700" cy="241300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001000" y="5219700"/>
            <a:ext cx="266700" cy="241300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549900" y="5245100"/>
            <a:ext cx="266700" cy="241300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001000" y="5245100"/>
            <a:ext cx="266700" cy="241300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540500" y="5130800"/>
            <a:ext cx="431800" cy="406400"/>
          </a:xfrm>
          <a:prstGeom prst="ellipse">
            <a:avLst/>
          </a:prstGeom>
          <a:solidFill>
            <a:srgbClr val="0000FF"/>
          </a:solidFill>
          <a:ln>
            <a:solidFill>
              <a:srgbClr val="33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921500" y="3797300"/>
            <a:ext cx="266700" cy="241300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52400" y="5689600"/>
            <a:ext cx="873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Quantum mechanics: The particle energy is never constant but</a:t>
            </a: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2370138" y="6165850"/>
          <a:ext cx="28987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35" name="Equation" r:id="rId6" imgW="787400" imgH="139700" progId="Equation.3">
                  <p:embed/>
                </p:oleObj>
              </mc:Choice>
              <mc:Fallback>
                <p:oleObj name="Equation" r:id="rId6" imgW="787400" imgH="139700" progId="Equation.3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0138" y="6165850"/>
                        <a:ext cx="2898775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852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8.51852E-6 C 0.00173 -0.01436 0.00086 -0.03056 0.00694 -0.0426 C 0.01128 -0.05163 0.01302 -0.05741 0.01666 -0.06667 C 0.01614 -0.07176 0.01649 -0.07709 0.01527 -0.08149 C 0.01336 -0.08774 -0.00313 -0.0919 -0.00695 -0.0926 C -0.01164 -0.09213 -0.01632 -0.09237 -0.02084 -0.09075 C -0.02796 -0.08866 -0.02257 -0.08635 -0.02778 -0.08149 C -0.02952 -0.0801 -0.0316 -0.08033 -0.03334 -0.07963 C -0.03872 -0.07269 -0.04167 -0.06413 -0.04584 -0.05556 C -0.04688 -0.05371 -0.04705 -0.0507 -0.04862 -0.05001 C -0.05417 -0.04838 -0.05869 -0.04514 -0.06389 -0.0426 C -0.07014 -0.03658 -0.0757 -0.02987 -0.08195 -0.02408 C -0.08751 -0.01343 -0.08143 -0.02269 -0.09028 -0.01667 C -0.09723 -0.01227 -0.10105 -0.00718 -0.10834 -0.00371 C -0.10973 -0.0051 -0.11251 -0.00533 -0.11251 -0.00741 C -0.11285 -0.0169 -0.11702 -0.08056 -0.09723 -0.08704 C -0.08733 -0.09607 -0.09219 -0.09561 -0.08334 -0.0926 C -0.07935 -0.0845 -0.07796 -0.07616 -0.07639 -0.06667 C -0.07605 -0.04954 -0.07587 -0.03218 -0.07501 -0.01482 C -0.07483 -0.00741 -0.07622 0.00208 -0.07223 0.0074 C -0.07136 0.00856 -0.06945 0.00856 -0.06806 0.00925 C -0.06511 0.01527 -0.06146 0.01782 -0.05834 0.02407 C -0.05521 0.02337 -0.05174 0.02384 -0.04862 0.02222 C -0.04167 0.01828 -0.04132 0.00555 -0.03889 -0.00186 C -0.03837 -0.00394 -0.03681 -0.00556 -0.03612 -0.00741 C -0.03455 -0.01297 -0.03195 -0.02408 -0.03195 -0.02408 C -0.02987 -0.05348 -0.03073 -0.07732 -0.01112 -0.09445 C -0.00382 -0.10926 -0.00035 -0.10209 0.01111 -0.09815 C 0.01562 -0.09422 0.01753 -0.08936 0.02222 -0.08519 C 0.02586 -0.07038 0.02534 -0.05695 0.01527 -0.05001 C 0.01076 -0.03241 -0.00626 -0.03056 -0.01806 -0.02778 C -0.03716 -0.02917 -0.05608 -0.02987 -0.07501 -0.03149 C -0.08334 -0.03241 -0.09306 -0.03751 -0.10139 -0.03889 C -0.10278 -0.03959 -0.10938 -0.0419 -0.10973 -0.04445 C -0.11042 -0.04862 -0.10869 -0.07084 -0.10556 -0.07593 C -0.10452 -0.07778 -0.10278 -0.07848 -0.10139 -0.07963 C -0.09532 -0.09213 -0.09202 -0.08936 -0.07917 -0.09075 C -0.05504 -0.09723 -0.04428 -0.08704 -0.02362 -0.07778 C -0.01858 -0.0757 -0.01494 -0.0713 -0.00973 -0.06852 C -0.00712 -0.06713 -0.00417 -0.06621 -0.00139 -0.06482 C -5.55556E-6 -0.06436 0.00277 -0.06297 0.00277 -0.06297 C 0.00555 -0.05741 0.00937 -0.05278 0.01111 -0.0463 C 0.01197 -0.0426 0.01388 -0.03519 0.01388 -0.03519 C 0.01319 -0.0294 0.01232 -0.01667 0.00972 -0.01112 C 0.00781 -0.00741 0.0052 -0.0044 0.00416 -8.51852E-6 C 0.0007 0.01319 0.00381 0.00879 -0.00278 0.01481 C -0.01702 0.01342 -0.0283 0.0118 -0.04167 0.0074 C -0.0474 -0.00024 -0.04948 0.00069 -0.05695 -0.00186 C -0.0691 -0.00626 -0.07761 -0.0088 -0.09028 -0.01112 C -0.09514 -0.01436 -0.09983 -0.01644 -0.10417 -0.02038 C -0.10573 -0.02338 -0.10834 -0.02778 -0.10834 -0.03149 C -0.10834 -0.03727 -0.10834 -0.04306 -0.10695 -0.04815 C -0.10591 -0.05255 -0.09219 -0.06088 -0.08889 -0.06297 C -0.08612 -0.06876 -0.08264 -0.0713 -0.07778 -0.07408 C -0.07518 -0.0757 -0.07223 -0.07663 -0.06945 -0.07778 C -0.06806 -0.07848 -0.06528 -0.07963 -0.06528 -0.07963 C -0.06303 -0.07917 -0.06025 -0.07987 -0.05834 -0.07778 C -0.05695 -0.07616 -0.05782 -0.07292 -0.05695 -0.07038 C -0.05643 -0.06852 -0.05521 -0.06667 -0.05417 -0.06482 C -0.05278 -0.05741 -0.05122 -0.05024 -0.05001 -0.0426 C -0.0507 -0.02686 -0.04705 0.01041 -0.05973 0.02407 C -0.06077 0.02499 -0.0691 0.02754 -0.06945 0.02777 C -0.0823 0.02662 -0.09202 0.03171 -0.09862 0.01851 C -0.09601 0.00254 -0.0948 0.00439 -0.09723 -0.00926 C -0.0981 -0.0132 -0.10001 -0.02038 -0.10001 -0.02038 C -0.09914 -0.05024 -0.1033 -0.05903 -0.09306 -0.07778 C -0.09185 -0.08033 -0.08716 -0.08913 -0.08473 -0.09075 C -0.0823 -0.09283 -0.07917 -0.09329 -0.07639 -0.09445 C -0.07501 -0.09514 -0.07223 -0.0963 -0.07223 -0.0963 C -0.03994 -0.09399 -0.03282 -0.1007 -0.01251 -0.08704 C -0.00296 -0.06783 -0.00903 -0.08403 -0.00556 -0.05371 C -0.00504 -0.04885 -0.004 -0.04399 -0.00278 -0.03889 C -0.00209 -0.03519 -5.55556E-6 -0.02778 -5.55556E-6 -0.02778 C 0.00156 -0.00741 0.0019 -0.01667 -5.55556E-6 -8.51852E-6 Z " pathEditMode="relative" ptsTypes="ffffffffffffffffffffffffffffffffffffffffffffffffffffffffffffffffffffffffff">
                                      <p:cBhvr>
                                        <p:cTn id="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repeatCount="4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4.07407E-6 C 0.04409 0.00741 0.08836 0.01504 0.11805 -0.00185 C 0.14774 -0.01875 0.16267 -0.06042 0.17777 -0.10185 " pathEditMode="relative" ptsTypes="a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0" presetClass="path" presetSubtype="0" repeatCount="4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3.7037E-7 C -0.03784 -0.00648 -0.07551 -0.01296 -0.10138 0.00186 C -0.12725 0.01667 -0.14652 0.07431 -0.15555 0.08889 " pathEditMode="relative" ptsTypes="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C 0.00069 -0.00509 0.00208 -0.01644 0.00417 -0.02037 C 0.0059 -0.02407 0.00781 -0.02778 0.00972 -0.03148 C 0.01059 -0.03333 0.0125 -0.03704 0.0125 -0.03704 C 0.01163 -0.05116 0.01476 -0.06782 0.00555 -0.07593 C -0.00122 -0.08958 -0.01389 -0.08542 -0.01945 -0.07222 C -0.02309 -0.06389 -0.02656 -0.05532 -0.02917 -0.0463 C -0.03576 -0.02454 -0.03715 -0.00116 -0.05278 0.01296 C -0.05833 0.01227 -0.06424 0.01296 -0.06945 0.01111 C -0.07274 0.00972 -0.07778 0.0037 -0.07778 0.0037 C -0.07951 0.00023 -0.07986 -0.00463 -0.08195 -0.00741 C -0.08386 -0.00995 -0.08681 -0.01088 -0.08889 -0.01296 C -0.09288 -0.01713 -0.09653 -0.02153 -0.1 -0.02593 C -0.10347 -0.03009 -0.10972 -0.03889 -0.10972 -0.03889 C -0.11493 -0.05972 -0.10486 -0.07315 -0.09306 -0.08333 C -0.09028 -0.09514 -0.08455 -0.09931 -0.07639 -0.1037 C -0.07309 -0.10579 -0.07031 -0.10949 -0.06667 -0.11111 C -0.05451 -0.11736 -0.0309 -0.11759 -0.02222 -0.11852 C -0.01181 -0.12801 -0.00903 -0.12384 0.00694 -0.12222 C 0.01146 -0.12037 0.01476 -0.1169 0.01944 -0.11482 C 0.02118 -0.10741 0.02205 -0.10648 0.01944 -0.0963 C 0.01753 -0.08958 0.01146 -0.08333 0.00833 -0.07778 C 0.00208 -0.06713 -0.00295 -0.05301 -0.00695 -0.04074 C -0.01007 -0.03194 -0.01076 -0.02014 -0.01806 -0.01667 C -0.02188 -0.00185 -0.01632 -0.01921 -0.02361 -0.00926 C -0.02465 -0.0081 -0.02413 -0.00509 -0.025 -0.0037 C -0.02847 0.00069 -0.03455 0.0044 -0.03889 0.00741 C -0.04462 0.00648 -0.05122 0.00833 -0.05556 0.0037 C -0.05955 -0.00046 -0.06146 -0.00648 -0.06667 -0.01111 C -0.06771 -0.01482 -0.06667 -0.02107 -0.06945 -0.02222 C -0.07639 -0.02546 -0.08021 -0.03194 -0.08611 -0.03704 C -0.08854 -0.04653 -0.09323 -0.05324 -0.09722 -0.06111 C -0.09931 -0.06482 -0.10278 -0.07222 -0.10278 -0.07222 C -0.1033 -0.07593 -0.10486 -0.08866 -0.10556 -0.09259 C -0.10642 -0.09653 -0.10833 -0.1037 -0.10833 -0.1037 C -0.10538 -0.10972 -0.09948 -0.11829 -0.09445 -0.12037 C -0.08785 -0.1338 -0.09722 -0.11736 -0.08333 -0.12963 C -0.06649 -0.14491 -0.04653 -0.14815 -0.02639 -0.15 C -0.01528 -0.15301 -0.00399 -0.15301 0.00694 -0.14815 C 0.00781 -0.1463 0.00833 -0.14421 0.00972 -0.14259 C 0.01076 -0.14144 0.01285 -0.14213 0.01389 -0.14074 C 0.01476 -0.13958 0.01458 -0.13704 0.01528 -0.13519 C 0.01597 -0.13287 0.01719 -0.13056 0.01805 -0.12778 C 0.0191 -0.12431 0.02083 -0.11667 0.02083 -0.11667 C 0.01944 -0.08611 0.02083 -0.08403 0.00972 -0.06296 C 0.00851 -0.06088 0.00816 -0.05787 0.00694 -0.05556 C 0.00399 -0.05093 0.00035 -0.04699 -0.00278 -0.04259 C -0.00417 -0.04074 -0.00695 -0.03704 -0.00695 -0.03704 C -0.00747 -0.03519 -0.00729 -0.03287 -0.00833 -0.03148 C -0.01198 -0.02778 -0.02726 -0.02477 -0.03056 -0.02407 C -0.05174 -0.02662 -0.06129 -0.0206 -0.07361 -0.03704 C -0.07413 -0.03889 -0.075 -0.04074 -0.075 -0.04259 C -0.07587 -0.05625 -0.07465 -0.07014 -0.07639 -0.08333 C -0.07674 -0.08542 -0.07934 -0.08449 -0.08056 -0.08519 C -0.09149 -0.09259 -0.07847 -0.08611 -0.08889 -0.09074 C -0.09219 -0.08958 -0.09566 -0.08912 -0.09861 -0.08704 C -0.10521 -0.08287 -0.10747 -0.06921 -0.10972 -0.06111 C -0.10886 -0.0463 -0.11146 -0.0375 -0.10278 -0.02963 C -0.10035 -0.01968 -0.09375 -0.01806 -0.0875 -0.01296 C -0.08472 -0.01088 -0.08247 -0.00718 -0.07917 -0.00556 C -0.06892 -0.00116 -0.07361 -0.0037 -0.06528 0.00185 C -0.05938 0.00116 -0.05313 0.00185 -0.04722 -3.33333E-6 C -0.04497 -0.00093 -0.04392 -0.00903 -0.04306 -0.01111 C -0.04011 -0.01921 -0.03698 -0.02662 -0.03472 -0.03519 C -0.03438 -0.05741 -0.03542 -0.07986 -0.03333 -0.10185 C -0.03299 -0.10648 -0.02899 -0.1088 -0.02778 -0.11296 C -0.02743 -0.11482 -0.02743 -0.11736 -0.02639 -0.11852 C -0.02413 -0.12176 -0.01806 -0.12593 -0.01806 -0.12593 C -0.01215 -0.1419 -0.0191 -0.12662 -0.01111 -0.13704 C -0.01007 -0.13866 -0.00972 -0.1412 -0.00833 -0.14259 C -0.00382 -0.14815 0.00417 -0.15394 0.00972 -0.15741 C 0.01753 -0.16273 0.0276 -0.16296 0.03611 -0.16667 C 0.0434 -0.1662 0.05087 -0.16644 0.05833 -0.16482 C 0.06302 -0.16389 0.06371 -0.15625 0.06944 -0.1537 C 0.07222 -0.14815 0.07604 -0.14352 0.07778 -0.13704 C 0.07864 -0.13333 0.07795 -0.12824 0.08055 -0.12593 C 0.08333 -0.12361 0.08889 -0.11852 0.08889 -0.11852 C 0.09097 -0.11019 0.09305 -0.1125 0.09861 -0.10741 C 0.10035 -0.1 0.1026 -0.09699 0.10833 -0.09444 C 0.11198 -0.0794 0.10555 -0.10278 0.11805 -0.07778 C 0.12448 -0.06482 0.12083 -0.06921 0.12778 -0.06296 C 0.13021 -0.05301 0.13299 -0.0456 0.14028 -0.04074 C 0.14201 -0.03704 0.14392 -0.03333 0.14583 -0.02963 C 0.1467 -0.02778 0.14861 -0.02407 0.14861 -0.02407 C 0.14896 -0.02199 0.1533 -0.00069 0.15278 0.00185 C 0.15226 0.0037 0.15 0.00301 0.14861 0.0037 C 0.14705 0.00301 0.13142 -0.00162 0.12917 -0.0037 C 0.11944 -0.01227 0.12396 -0.00972 0.11667 -0.01296 C 0.10608 -0.02361 0.09531 -0.03403 0.0875 -0.04815 C 0.08437 -0.06019 0.07621 -0.06875 0.06805 -0.07407 C 0.06701 -0.07593 0.06493 -0.07755 0.06528 -0.07963 C 0.06562 -0.08218 0.07222 -0.08495 0.07361 -0.08519 C 0.0776 -0.08657 0.08194 -0.08773 0.08611 -0.08889 C 0.0875 -0.09028 0.08871 -0.0919 0.09028 -0.09259 C 0.09288 -0.09421 0.09861 -0.0963 0.09861 -0.0963 C 0.12014 -0.09514 0.13055 -0.0919 0.15 -0.08889 C 0.15278 -0.08773 0.15694 -0.08889 0.15833 -0.08519 C 0.16215 -0.075 0.16667 -0.06458 0.16944 -0.0537 C 0.16267 -0.04028 0.17153 -0.05625 0.16111 -0.04444 C 0.15972 -0.04306 0.15937 -0.04051 0.15833 -0.03889 C 0.15555 -0.03542 0.14792 -0.02917 0.14444 -0.02778 C 0.13941 -0.02593 0.1342 -0.02569 0.12917 -0.02407 C 0.12118 -0.02176 0.11562 -0.01644 0.10833 -0.01296 C 0.10503 -0.01343 0.08837 -0.01389 0.08194 -0.01667 C 0.06007 -0.02639 0.09167 -0.01528 0.07083 -0.02222 C 0.06319 -0.02894 0.05469 -0.0287 0.04722 -0.03519 C 0.04549 -0.04213 0.04566 -0.05185 0.05 -0.05741 C 0.05087 -0.0588 0.05278 -0.05833 0.05417 -0.05926 C 0.05694 -0.06157 0.0592 -0.06528 0.0625 -0.06667 C 0.07153 -0.07083 0.08073 -0.07199 0.09028 -0.07407 C 0.0934 -0.075 0.0967 -0.07546 0.1 -0.07593 C 0.11111 -0.07546 0.12222 -0.07523 0.13333 -0.07407 C 0.13837 -0.07361 0.14722 -0.06482 0.14722 -0.06482 C 0.15417 -0.05093 0.14601 -0.06875 0.15139 -0.05185 C 0.15191 -0.04977 0.15781 -0.03982 0.15833 -0.03889 C 0.1592 -0.03519 0.16163 -0.03194 0.1625 -0.02778 C 0.1651 -0.01505 0.16146 -0.01088 0.16944 -0.0037 C 0.17101 0.00301 0.16944 0.00093 0.17361 0.0037 " pathEditMode="relative" ptsTypes="fffffffffffffffffffffffffffffffffffffffffffffffffffffffffffffffffffffffffffffffffffffffffffffffffffffffffffffffffffffA">
                                      <p:cBhvr>
                                        <p:cTn id="1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4.07407E-6 L 0.12083 -0.0037 " pathEditMode="relative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093 L -0.15625 -0.0046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00" y="-2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7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 animBg="1"/>
      <p:bldP spid="11" grpId="0" animBg="1"/>
      <p:bldP spid="12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21" grpId="0" animBg="1"/>
      <p:bldP spid="21" grpId="1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Stars: producing heavy elements</a:t>
            </a:r>
          </a:p>
        </p:txBody>
      </p:sp>
      <p:pic>
        <p:nvPicPr>
          <p:cNvPr id="3" name="The Boiling Sun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100" y="1193800"/>
            <a:ext cx="4673600" cy="4432300"/>
          </a:xfrm>
          <a:prstGeom prst="rect">
            <a:avLst/>
          </a:prstGeom>
        </p:spPr>
      </p:pic>
      <p:pic>
        <p:nvPicPr>
          <p:cNvPr id="6" name="Picture 5" descr="table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50" y="2743200"/>
            <a:ext cx="7150100" cy="387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68900" y="1193800"/>
            <a:ext cx="419618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sun produces up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to Fe</a:t>
            </a:r>
            <a:endParaRPr lang="el-GR" sz="32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06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red}{$$&#10;a({\rm QED}) ={1\over 2} {\alpha \over \pi} &#10;+ C_2  \left( {\alpha \over \pi}\right)^2 + &#10;C_3 \left( {\alpha \over \pi}\right)^3 +&#10;C_4 \left( {\alpha \over \pi}\right)^4 &#10;+C_{5} \left( {\alpha \over  \pi}\right)^5 + \cdots$$&#10;}&#10;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589"/>
  <p:tag name="PICTUREFILESIZE" val="583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textcolor{cyan}{&#10;$$\vec \omega_a \ = \   - \ {e \over m} &#10; a_{\mu} \vec B &#10;$$}&#10;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11"/>
  <p:tag name="BOXHEIGHT" val="680"/>
  <p:tag name="BOXFONT" val="10"/>
  <p:tag name="BOXWRAP" val="False"/>
  <p:tag name="WORKAROUNDTRANSPARENCYBUG" val="False"/>
  <p:tag name="ALLOWFONTSUBSTITUTION" val="False"/>
  <p:tag name="BITMAPFORMAT" val="png256"/>
  <p:tag name="ORIGWIDTH" val="156"/>
  <p:tag name="PICTUREFILESIZE" val="123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ack}&#10;{$$ \langle B \rangle_{\rm azimuth}&#10;$$}&#10;&#10;\end{document}&#10;"/>
  <p:tag name="EXTERNALNAME" val="TP_tmp"/>
  <p:tag name="BLEND" val="False"/>
  <p:tag name="TRANSPARENT" val="True"/>
  <p:tag name="KEEPFILES" val="False"/>
  <p:tag name="DEBUGPAUSE" val="False"/>
  <p:tag name="RESOLUTION" val="1200"/>
  <p:tag name="TIMEOUT" val="(none)"/>
  <p:tag name="BOXWIDTH" val="511"/>
  <p:tag name="BOXHEIGHT" val="680"/>
  <p:tag name="BOXFONT" val="10"/>
  <p:tag name="BOXWRAP" val="False"/>
  <p:tag name="WORKAROUNDTRANSPARENCYBUG" val="False"/>
  <p:tag name="ALLOWFONTSUBSTITUTION" val="False"/>
  <p:tag name="BITMAPFORMAT" val="png256"/>
  <p:tag name="ORIGWIDTH" val="98"/>
  <p:tag name="PICTUREFILESIZE" val="983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black}{&#10;$\sigma_{\rm syst}$ on $\langle B \rangle_{\mu- \rm dist}= \pm 0.03$ ppm}&#10;&#10;\end{document}&#10;"/>
  <p:tag name="EXTERNALNAME" val="TP_tmp"/>
  <p:tag name="BLEND" val="False"/>
  <p:tag name="TRANSPARENT" val="True"/>
  <p:tag name="KEEPFILES" val="False"/>
  <p:tag name="DEBUGPAUSE" val="False"/>
  <p:tag name="RESOLUTION" val="1200"/>
  <p:tag name="TIMEOUT" val="(none)"/>
  <p:tag name="BOXWIDTH" val="500"/>
  <p:tag name="BOXHEIGHT" val="388"/>
  <p:tag name="BOXFONT" val="10"/>
  <p:tag name="BOXWRAP" val="False"/>
  <p:tag name="WORKAROUNDTRANSPARENCYBUG" val="False"/>
  <p:tag name="ALLOWFONTSUBSTITUTION" val="False"/>
  <p:tag name="BITMAPFORMAT" val="png256"/>
  <p:tag name="ORIGWIDTH" val="315"/>
  <p:tag name="PICTUREFILESIZE" val="24296"/>
</p:tagLst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27868</TotalTime>
  <Words>2387</Words>
  <Application>Microsoft Macintosh PowerPoint</Application>
  <PresentationFormat>On-screen Show (4:3)</PresentationFormat>
  <Paragraphs>445</Paragraphs>
  <Slides>64</Slides>
  <Notes>36</Notes>
  <HiddenSlides>0</HiddenSlides>
  <MMClips>5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81" baseType="lpstr">
      <vt:lpstr>Arial Unicode MS</vt:lpstr>
      <vt:lpstr>cmmi8</vt:lpstr>
      <vt:lpstr>MS PGothic</vt:lpstr>
      <vt:lpstr>MS PGothic</vt:lpstr>
      <vt:lpstr>SimSun</vt:lpstr>
      <vt:lpstr>Arial</vt:lpstr>
      <vt:lpstr>Book Antiqua</vt:lpstr>
      <vt:lpstr>Calibri</vt:lpstr>
      <vt:lpstr>Cambria Math</vt:lpstr>
      <vt:lpstr>Comic Sans MS</vt:lpstr>
      <vt:lpstr>Helvetica</vt:lpstr>
      <vt:lpstr>Symbol</vt:lpstr>
      <vt:lpstr>Times New Roman</vt:lpstr>
      <vt:lpstr>Wingdings</vt:lpstr>
      <vt:lpstr>Wingdings 2</vt:lpstr>
      <vt:lpstr>Habitat</vt:lpstr>
      <vt:lpstr>Equation</vt:lpstr>
      <vt:lpstr>Muon Dipole Moments #1 High Precision physics in storage rings    Yannis K. Semertzidis,  IBS/CAPP &amp; KAIST</vt:lpstr>
      <vt:lpstr>IBS/CAPP-Physics approach</vt:lpstr>
      <vt:lpstr>The material world consists of fermions</vt:lpstr>
      <vt:lpstr>The material world consists of fermions</vt:lpstr>
      <vt:lpstr>Building blocks of matter</vt:lpstr>
      <vt:lpstr>Let’s build the material world</vt:lpstr>
      <vt:lpstr>Stars: producing heavy elements</vt:lpstr>
      <vt:lpstr>Stars: producing heavy elements</vt:lpstr>
      <vt:lpstr>Stars: producing heavy elements</vt:lpstr>
      <vt:lpstr>The sun shines!  Photons take:</vt:lpstr>
      <vt:lpstr>Super-nova</vt:lpstr>
      <vt:lpstr>Recycling</vt:lpstr>
      <vt:lpstr>Strange Quantum-Mechanics!</vt:lpstr>
      <vt:lpstr>Fundamental Questions of (Particle) Physics:</vt:lpstr>
      <vt:lpstr>Paths to the Frontier:</vt:lpstr>
      <vt:lpstr>The Muon</vt:lpstr>
      <vt:lpstr>Identified in 1936</vt:lpstr>
      <vt:lpstr>Confirmed by: Street &amp; Stevenson, Nishina, Tekeuchi &amp; Ichimiya</vt:lpstr>
      <vt:lpstr>Magnetic Dipole Moments</vt:lpstr>
      <vt:lpstr>A circulating particle with charge e and mass m:</vt:lpstr>
      <vt:lpstr>Precession of a Top in a Gravitational Field</vt:lpstr>
      <vt:lpstr>Let’s calculate it</vt:lpstr>
      <vt:lpstr>For particles with intrinsic angular momentum (spin S): </vt:lpstr>
      <vt:lpstr>Definition of g-Factor</vt:lpstr>
      <vt:lpstr>Magnetic Dipole Moments: μ</vt:lpstr>
      <vt:lpstr>MDM can also tell us about Quantum Field Fluctuations</vt:lpstr>
      <vt:lpstr>g-factors:</vt:lpstr>
      <vt:lpstr>Electron Magnetic Dipole Moment</vt:lpstr>
      <vt:lpstr>g-factors: Muon case</vt:lpstr>
      <vt:lpstr>Muon decay</vt:lpstr>
      <vt:lpstr>Radiative corrections change g from its Dirac value of 2.  We symbolically express these corrections as Feynman diagrams</vt:lpstr>
      <vt:lpstr>PowerPoint Presentation</vt:lpstr>
      <vt:lpstr>Storage Ring Muon g-2: Rigorous Test of the Standard Model </vt:lpstr>
      <vt:lpstr>Muon g-2 experiment: major challenge to the Standard Model</vt:lpstr>
      <vt:lpstr>Spin Precession Rate at Rest</vt:lpstr>
      <vt:lpstr>The Principle of g-2</vt:lpstr>
      <vt:lpstr>Effect of Radial Electric Field</vt:lpstr>
      <vt:lpstr>Effect of Radial Electric Field</vt:lpstr>
      <vt:lpstr>Breakthrough concept: Freezing the horizontal spin precession due to E-field</vt:lpstr>
      <vt:lpstr>PowerPoint Presentation</vt:lpstr>
      <vt:lpstr>BNL E821: Muon injection and kicker</vt:lpstr>
      <vt:lpstr>Space limitations prevent matching the inflector exit to the storage aperture</vt:lpstr>
      <vt:lpstr>Cross section of the storage ring magnet</vt:lpstr>
      <vt:lpstr>Detectors and vacuum chamber</vt:lpstr>
      <vt:lpstr>PowerPoint Presentation</vt:lpstr>
      <vt:lpstr>PowerPoint Presentation</vt:lpstr>
      <vt:lpstr>Muon g-2: 4 Billion e+ with E&gt;2GeV</vt:lpstr>
      <vt:lpstr>The ± 1 ppm uniformity in the average field is obtained with special shimming tools.</vt:lpstr>
      <vt:lpstr>Goal for the shimming of the storage ring magnet</vt:lpstr>
      <vt:lpstr>Shimming tool</vt:lpstr>
      <vt:lpstr>Shimming goal achieved as of September 2016: </vt:lpstr>
      <vt:lpstr>Surface coils and power supply feedback</vt:lpstr>
      <vt:lpstr>Recasting am in fundamental constants</vt:lpstr>
      <vt:lpstr>Comparison of Theory/Experiment</vt:lpstr>
      <vt:lpstr>Current status of am in Standard Model</vt:lpstr>
      <vt:lpstr>Hadronic vacuum polarization</vt:lpstr>
      <vt:lpstr>Hadronic vacuum polarization</vt:lpstr>
      <vt:lpstr>Hadronic vacuum polarization</vt:lpstr>
      <vt:lpstr>PowerPoint Presentation</vt:lpstr>
      <vt:lpstr>Muon g-2 sensitivity to the “image world” of SUSY</vt:lpstr>
      <vt:lpstr>Please… buckle up</vt:lpstr>
      <vt:lpstr>Our position in our galaxy</vt:lpstr>
      <vt:lpstr>Our position in our galaxy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KUSP 2016 Yannis K. Semertzidis, CAPP/IBS &amp; KAIST</dc:title>
  <dc:creator>Yannis K. Semertzidis</dc:creator>
  <cp:lastModifiedBy>Microsoft Office User</cp:lastModifiedBy>
  <cp:revision>404</cp:revision>
  <cp:lastPrinted>2018-09-10T00:07:05Z</cp:lastPrinted>
  <dcterms:created xsi:type="dcterms:W3CDTF">2016-07-03T09:25:23Z</dcterms:created>
  <dcterms:modified xsi:type="dcterms:W3CDTF">2018-09-18T02:30:11Z</dcterms:modified>
</cp:coreProperties>
</file>