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9" r:id="rId2"/>
    <p:sldId id="270" r:id="rId3"/>
    <p:sldId id="274" r:id="rId4"/>
    <p:sldId id="271" r:id="rId5"/>
  </p:sldIdLst>
  <p:sldSz cx="9144000" cy="5143500" type="screen16x9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2" tIns="47775" rIns="95552" bIns="47775" numCol="1" anchor="t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2" tIns="47775" rIns="95552" bIns="47775" numCol="1" anchor="t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2" tIns="47775" rIns="95552" bIns="47775" numCol="1" anchor="b" anchorCtr="0" compatLnSpc="1">
            <a:prstTxWarp prst="textNoShape">
              <a:avLst/>
            </a:prstTxWarp>
          </a:bodyPr>
          <a:lstStyle>
            <a:lvl1pPr defTabSz="955675" eaLnBrk="1" hangingPunct="1">
              <a:defRPr sz="13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2" tIns="47775" rIns="95552" bIns="47775" numCol="1" anchor="b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/>
            </a:lvl1pPr>
          </a:lstStyle>
          <a:p>
            <a:pPr>
              <a:defRPr/>
            </a:pPr>
            <a:fld id="{48DD9255-5987-4E1D-AB1A-3FC09EF72D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7440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966C99-952D-48C3-9EA8-7B189C72B663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667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B5EC1-BCE9-45C8-908A-68AF51B7B37F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431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767CE8-6196-43ED-AE0A-991CCA60DB2A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9361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3AC4E1-1615-4969-8DEA-36FAC5313288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7489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13F103-05FF-4525-BD55-A51CC3920155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9677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043DB1-60DB-45A0-8AC9-40759608FC8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18393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77BD3B-97D1-47BF-A747-79969297EE4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4335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EE5497-4244-4821-ADFB-2539318B8BE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3530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D36CA4-1606-4D98-81F5-1F8B8B8D04E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773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BB9EB0-0E16-4629-A8D1-419642611E2B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2995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37C37-3E40-40D4-99E2-BDEF62A6EB29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982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7F6881-B209-4A08-9C4B-8A37ED7C062C}" type="slidenum">
              <a:rPr lang="ru-RU" altLang="ru-RU" smtClean="0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330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p.nsk.su/" TargetMode="External"/><Relationship Id="rId2" Type="http://schemas.openxmlformats.org/officeDocument/2006/relationships/hyperlink" Target="http://www.ras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1763688" y="201003"/>
            <a:ext cx="5872925" cy="2242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00380" tIns="150190" rIns="300380" bIns="150190" anchor="ctr">
            <a:spAutoFit/>
          </a:bodyPr>
          <a:lstStyle>
            <a:lvl1pPr defTabSz="3003550">
              <a:spcBef>
                <a:spcPct val="20000"/>
              </a:spcBef>
              <a:buChar char="•"/>
              <a:defRPr sz="10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439988" indent="-938213" defTabSz="300355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754438" indent="-750888" defTabSz="3003550">
              <a:spcBef>
                <a:spcPct val="20000"/>
              </a:spcBef>
              <a:buChar char="•"/>
              <a:defRPr sz="7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256213" indent="-750888" defTabSz="3003550">
              <a:spcBef>
                <a:spcPct val="20000"/>
              </a:spcBef>
              <a:buChar char="–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6757988" indent="-750888" defTabSz="3003550">
              <a:spcBef>
                <a:spcPct val="20000"/>
              </a:spcBef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72151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76723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81295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85867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sz="1800" dirty="0"/>
              <a:t>Секция ядерной физики Отделения физических наук </a:t>
            </a:r>
            <a:r>
              <a:rPr lang="ru-RU" sz="1800" dirty="0">
                <a:hlinkClick r:id="rId2"/>
              </a:rPr>
              <a:t>Российской академии</a:t>
            </a:r>
            <a:r>
              <a:rPr lang="ru-RU" sz="1800" dirty="0"/>
              <a:t> наук и </a:t>
            </a:r>
            <a:r>
              <a:rPr lang="ru-RU" sz="1800" dirty="0">
                <a:hlinkClick r:id="rId3"/>
              </a:rPr>
              <a:t>Институт ядерной физики им. </a:t>
            </a:r>
            <a:r>
              <a:rPr lang="ru-RU" sz="1800" dirty="0" err="1">
                <a:hlinkClick r:id="rId3"/>
              </a:rPr>
              <a:t>Г.И.Будкера</a:t>
            </a:r>
            <a:r>
              <a:rPr lang="ru-RU" sz="1800" dirty="0">
                <a:hlinkClick r:id="rId3"/>
              </a:rPr>
              <a:t> СО РАН</a:t>
            </a:r>
            <a:r>
              <a:rPr lang="ru-RU" sz="1800" dirty="0"/>
              <a:t> </a:t>
            </a:r>
            <a:endParaRPr lang="en-US" sz="1800" dirty="0" smtClean="0"/>
          </a:p>
          <a:p>
            <a:pPr algn="ctr">
              <a:spcBef>
                <a:spcPct val="0"/>
              </a:spcBef>
              <a:buNone/>
            </a:pPr>
            <a:endParaRPr lang="en-US" sz="1800" dirty="0"/>
          </a:p>
          <a:p>
            <a:pPr algn="ctr">
              <a:spcBef>
                <a:spcPct val="0"/>
              </a:spcBef>
              <a:buNone/>
            </a:pPr>
            <a:endParaRPr lang="en-US" sz="1800" dirty="0" smtClean="0"/>
          </a:p>
          <a:p>
            <a:pPr algn="ctr">
              <a:spcBef>
                <a:spcPct val="0"/>
              </a:spcBef>
              <a:buNone/>
            </a:pPr>
            <a:r>
              <a:rPr lang="ru-RU" sz="1800" dirty="0" smtClean="0"/>
              <a:t> сессия-конференция</a:t>
            </a:r>
            <a:r>
              <a:rPr lang="ru-RU" sz="1800" dirty="0"/>
              <a:t> </a:t>
            </a:r>
            <a:r>
              <a:rPr lang="ru-RU" sz="1800" b="1" dirty="0"/>
              <a:t>«Физика фундаментальных взаимодействий»</a:t>
            </a:r>
            <a:r>
              <a:rPr lang="ru-RU" sz="1800" dirty="0"/>
              <a:t>.</a:t>
            </a:r>
            <a:endParaRPr lang="ru-RU" altLang="ru-RU" sz="1800" dirty="0">
              <a:solidFill>
                <a:srgbClr val="0070C0"/>
              </a:solidFill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15008" y="2643758"/>
            <a:ext cx="8928992" cy="734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00380" tIns="150190" rIns="300380" bIns="150190" anchor="ctr">
            <a:spAutoFit/>
          </a:bodyPr>
          <a:lstStyle>
            <a:lvl1pPr defTabSz="3003550">
              <a:spcBef>
                <a:spcPct val="20000"/>
              </a:spcBef>
              <a:buChar char="•"/>
              <a:defRPr sz="10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439988" indent="-938213" defTabSz="300355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754438" indent="-750888" defTabSz="3003550">
              <a:spcBef>
                <a:spcPct val="20000"/>
              </a:spcBef>
              <a:buChar char="•"/>
              <a:defRPr sz="7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256213" indent="-750888" defTabSz="3003550">
              <a:spcBef>
                <a:spcPct val="20000"/>
              </a:spcBef>
              <a:buChar char="–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6757988" indent="-750888" defTabSz="3003550">
              <a:spcBef>
                <a:spcPct val="20000"/>
              </a:spcBef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72151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76723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81295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85867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ru-RU" altLang="ru-RU" sz="1400" b="1" dirty="0" smtClean="0">
                <a:solidFill>
                  <a:srgbClr val="0070C0"/>
                </a:solidFill>
              </a:rPr>
              <a:t>Всего 236 участников.</a:t>
            </a:r>
            <a:endParaRPr lang="en-US" altLang="ru-RU" sz="1400" b="1" dirty="0" smtClean="0">
              <a:solidFill>
                <a:srgbClr val="0070C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ru-RU" altLang="ru-RU" sz="1400" dirty="0" smtClean="0">
                <a:solidFill>
                  <a:srgbClr val="FF0000"/>
                </a:solidFill>
              </a:rPr>
              <a:t>Молодые </a:t>
            </a:r>
            <a:r>
              <a:rPr lang="ru-RU" altLang="ru-RU" sz="1400" dirty="0" smtClean="0">
                <a:solidFill>
                  <a:srgbClr val="FF0000"/>
                </a:solidFill>
              </a:rPr>
              <a:t>ученые до 35 лет: 92 участника (</a:t>
            </a:r>
            <a:r>
              <a:rPr lang="ru-RU" altLang="ru-RU" sz="1400" dirty="0">
                <a:solidFill>
                  <a:srgbClr val="FF0000"/>
                </a:solidFill>
              </a:rPr>
              <a:t>24 </a:t>
            </a:r>
            <a:r>
              <a:rPr lang="ru-RU" altLang="ru-RU" sz="1400" dirty="0" smtClean="0">
                <a:solidFill>
                  <a:srgbClr val="FF0000"/>
                </a:solidFill>
              </a:rPr>
              <a:t>девушки, 26%). </a:t>
            </a:r>
            <a:r>
              <a:rPr lang="ru-RU" altLang="ru-RU" sz="1400" dirty="0"/>
              <a:t>Всего женщин 32 чел. из </a:t>
            </a:r>
            <a:r>
              <a:rPr lang="ru-RU" altLang="ru-RU" sz="1400" dirty="0" smtClean="0"/>
              <a:t>236 </a:t>
            </a:r>
            <a:r>
              <a:rPr lang="ru-RU" altLang="ru-RU" sz="1400" dirty="0" smtClean="0"/>
              <a:t>(14%)</a:t>
            </a:r>
            <a:r>
              <a:rPr lang="ru-RU" altLang="ru-RU" sz="1400" dirty="0" smtClean="0">
                <a:solidFill>
                  <a:srgbClr val="FF0000"/>
                </a:solidFill>
              </a:rPr>
              <a:t> </a:t>
            </a:r>
            <a:endParaRPr lang="ru-RU" altLang="ru-RU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858358"/>
              </p:ext>
            </p:extLst>
          </p:nvPr>
        </p:nvGraphicFramePr>
        <p:xfrm>
          <a:off x="3707904" y="699542"/>
          <a:ext cx="2248768" cy="41636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8327">
                  <a:extLst>
                    <a:ext uri="{9D8B030D-6E8A-4147-A177-3AD203B41FA5}">
                      <a16:colId xmlns:a16="http://schemas.microsoft.com/office/drawing/2014/main" val="3935682229"/>
                    </a:ext>
                  </a:extLst>
                </a:gridCol>
                <a:gridCol w="670441">
                  <a:extLst>
                    <a:ext uri="{9D8B030D-6E8A-4147-A177-3AD203B41FA5}">
                      <a16:colId xmlns:a16="http://schemas.microsoft.com/office/drawing/2014/main" val="1114726903"/>
                    </a:ext>
                  </a:extLst>
                </a:gridCol>
              </a:tblGrid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Город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3678945916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Москва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83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21709309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Новосибирск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82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1801451182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Дубна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>
                          <a:effectLst/>
                        </a:rPr>
                        <a:t>26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326776218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Владивосток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3301950793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Протвино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194900652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Саров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4005314264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Гатчина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2204251512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Самара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339977835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Томск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1728998676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Иркутск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546225815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Минск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387736339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</a:rPr>
                        <a:t>Нейтрино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388315822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>
                          <a:effectLst/>
                        </a:rPr>
                        <a:t>Нижний Новгород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500083007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u="none" strike="noStrike" dirty="0">
                          <a:solidFill>
                            <a:srgbClr val="FF0000"/>
                          </a:solidFill>
                          <a:effectLst/>
                        </a:rPr>
                        <a:t>Zhengzhou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1727164583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>
                          <a:effectLst/>
                        </a:rPr>
                        <a:t>Калининград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129965257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>
                          <a:effectLst/>
                        </a:rPr>
                        <a:t>Красногорск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1256279756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>
                          <a:effectLst/>
                        </a:rPr>
                        <a:t>Краснодар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641549739"/>
                  </a:ext>
                </a:extLst>
              </a:tr>
              <a:tr h="19950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>
                          <a:effectLst/>
                        </a:rPr>
                        <a:t>Санкт-Петербург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68" marR="6868" marT="6868" marB="0" anchor="b"/>
                </a:tc>
                <a:extLst>
                  <a:ext uri="{0D108BD9-81ED-4DB2-BD59-A6C34878D82A}">
                    <a16:rowId xmlns:a16="http://schemas.microsoft.com/office/drawing/2014/main" val="3636303600"/>
                  </a:ext>
                </a:extLst>
              </a:tr>
            </a:tbl>
          </a:graphicData>
        </a:graphic>
      </p:graphicFrame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29876" y="123478"/>
            <a:ext cx="7885384" cy="672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00380" tIns="150190" rIns="300380" bIns="150190" anchor="ctr">
            <a:spAutoFit/>
          </a:bodyPr>
          <a:lstStyle>
            <a:lvl1pPr defTabSz="3003550">
              <a:spcBef>
                <a:spcPct val="20000"/>
              </a:spcBef>
              <a:buChar char="•"/>
              <a:defRPr sz="10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439988" indent="-938213" defTabSz="300355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754438" indent="-750888" defTabSz="3003550">
              <a:spcBef>
                <a:spcPct val="20000"/>
              </a:spcBef>
              <a:buChar char="•"/>
              <a:defRPr sz="7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256213" indent="-750888" defTabSz="3003550">
              <a:spcBef>
                <a:spcPct val="20000"/>
              </a:spcBef>
              <a:buChar char="–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6757988" indent="-750888" defTabSz="3003550">
              <a:spcBef>
                <a:spcPct val="20000"/>
              </a:spcBef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72151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76723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81295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85867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smtClean="0"/>
              <a:t>Распределение по городам</a:t>
            </a:r>
            <a:endParaRPr lang="ru-RU" alt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12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629876" y="123478"/>
            <a:ext cx="7885384" cy="672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00380" tIns="150190" rIns="300380" bIns="150190" anchor="ctr">
            <a:spAutoFit/>
          </a:bodyPr>
          <a:lstStyle>
            <a:lvl1pPr defTabSz="3003550">
              <a:spcBef>
                <a:spcPct val="20000"/>
              </a:spcBef>
              <a:buChar char="•"/>
              <a:defRPr sz="10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439988" indent="-938213" defTabSz="300355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754438" indent="-750888" defTabSz="3003550">
              <a:spcBef>
                <a:spcPct val="20000"/>
              </a:spcBef>
              <a:buChar char="•"/>
              <a:defRPr sz="7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256213" indent="-750888" defTabSz="3003550">
              <a:spcBef>
                <a:spcPct val="20000"/>
              </a:spcBef>
              <a:buChar char="–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6757988" indent="-750888" defTabSz="3003550">
              <a:spcBef>
                <a:spcPct val="20000"/>
              </a:spcBef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72151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76723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81295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85867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smtClean="0"/>
              <a:t>Распределение по организациям</a:t>
            </a:r>
            <a:endParaRPr lang="ru-RU" altLang="ru-RU" sz="2400" dirty="0">
              <a:solidFill>
                <a:srgbClr val="FF0000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4664579"/>
              </p:ext>
            </p:extLst>
          </p:nvPr>
        </p:nvGraphicFramePr>
        <p:xfrm>
          <a:off x="107504" y="815409"/>
          <a:ext cx="3168352" cy="304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3700">
                  <a:extLst>
                    <a:ext uri="{9D8B030D-6E8A-4147-A177-3AD203B41FA5}">
                      <a16:colId xmlns:a16="http://schemas.microsoft.com/office/drawing/2014/main" val="893045102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1245688883"/>
                    </a:ext>
                  </a:extLst>
                </a:gridCol>
                <a:gridCol w="374352">
                  <a:extLst>
                    <a:ext uri="{9D8B030D-6E8A-4147-A177-3AD203B41FA5}">
                      <a16:colId xmlns:a16="http://schemas.microsoft.com/office/drawing/2014/main" val="386966725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№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Название организации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число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39944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ИЯФ СО РАН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75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95426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ИЯИ РАН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26622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ОИЯИ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 smtClean="0">
                          <a:effectLst/>
                        </a:rPr>
                        <a:t>26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516273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НИЯУ МИФИ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12496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ФИАН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66948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НИИЯФ МГУ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74403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НИЦ "Курчатовский институт" - ИФВЭ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64186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НИЦ "Курчатовский институт" - ПИЯФ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2275174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АНО "НЦФМ"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83412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ДВФУ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26077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МГУ, ИЯИ РАН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792581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Самарский университет, ОИЯИ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10761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ВШЭ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54528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ИМ СО РАН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27676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ИЯИ РАН, МФТИ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2425438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159079"/>
              </p:ext>
            </p:extLst>
          </p:nvPr>
        </p:nvGraphicFramePr>
        <p:xfrm>
          <a:off x="3347864" y="815409"/>
          <a:ext cx="3065096" cy="32752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8558">
                  <a:extLst>
                    <a:ext uri="{9D8B030D-6E8A-4147-A177-3AD203B41FA5}">
                      <a16:colId xmlns:a16="http://schemas.microsoft.com/office/drawing/2014/main" val="3325398173"/>
                    </a:ext>
                  </a:extLst>
                </a:gridCol>
                <a:gridCol w="2307980">
                  <a:extLst>
                    <a:ext uri="{9D8B030D-6E8A-4147-A177-3AD203B41FA5}">
                      <a16:colId xmlns:a16="http://schemas.microsoft.com/office/drawing/2014/main" val="3598324727"/>
                    </a:ext>
                  </a:extLst>
                </a:gridCol>
                <a:gridCol w="378558">
                  <a:extLst>
                    <a:ext uri="{9D8B030D-6E8A-4147-A177-3AD203B41FA5}">
                      <a16:colId xmlns:a16="http://schemas.microsoft.com/office/drawing/2014/main" val="2339573651"/>
                    </a:ext>
                  </a:extLst>
                </a:gridCol>
              </a:tblGrid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НИЦ "Курчатовский институт"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1684872917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ТГУ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3946043429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ФГУП "РФЯЦ-ВНИИЭФ"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992885777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19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ИАПУ ДВО РАН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1763794515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Институт физики НАН Беларуси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4220284240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ИПФ РАН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3539929619"/>
                  </a:ext>
                </a:extLst>
              </a:tr>
              <a:tr h="33154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ИЯИ РАН, Баксанская нейтринная обсерватория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4002916961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ИЯИ РАН, МГУ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1248496939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ИЯФ СО РАН, НГУ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4172030754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МИАН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2736013388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MIPT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1894559714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Zhengzhou University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1445797053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БФУ им. Канта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3079068738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ГАИШ МГУ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4124646460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ИДСТУ СО РАН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3577304370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ИППИ РАН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3716564502"/>
                  </a:ext>
                </a:extLst>
              </a:tr>
              <a:tr h="18317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ИркГУ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59" marR="9159" marT="9159" marB="0" anchor="b"/>
                </a:tc>
                <a:extLst>
                  <a:ext uri="{0D108BD9-81ED-4DB2-BD59-A6C34878D82A}">
                    <a16:rowId xmlns:a16="http://schemas.microsoft.com/office/drawing/2014/main" val="1796593584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019750"/>
              </p:ext>
            </p:extLst>
          </p:nvPr>
        </p:nvGraphicFramePr>
        <p:xfrm>
          <a:off x="6484968" y="815409"/>
          <a:ext cx="2623536" cy="2975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3700">
                  <a:extLst>
                    <a:ext uri="{9D8B030D-6E8A-4147-A177-3AD203B41FA5}">
                      <a16:colId xmlns:a16="http://schemas.microsoft.com/office/drawing/2014/main" val="3241489803"/>
                    </a:ext>
                  </a:extLst>
                </a:gridCol>
                <a:gridCol w="1869796">
                  <a:extLst>
                    <a:ext uri="{9D8B030D-6E8A-4147-A177-3AD203B41FA5}">
                      <a16:colId xmlns:a16="http://schemas.microsoft.com/office/drawing/2014/main" val="2893893901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871080557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КубГУ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443906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ЛТФ ОИЯИ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787212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ЛТФ, МГУ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91561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МФТИ, ИЯИ РАН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79915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НИИПФ ИГУ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2644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НИТУ МИСИС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16197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39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НИЦ "АЛИУМ"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413226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ОМН РАН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785742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Отделение физических наук  РАН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20154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СколТех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100196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Университет науки и технологий МИСИС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68650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ФГАОУ ВО СПБПУ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79082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ФГУП "ВНИИА"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63230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</a:rPr>
                        <a:t>46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ЦКП "СКИФ"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5927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07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395536" y="218712"/>
            <a:ext cx="8280920" cy="4858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00380" tIns="150190" rIns="300380" bIns="150190" anchor="ctr">
            <a:spAutoFit/>
          </a:bodyPr>
          <a:lstStyle>
            <a:lvl1pPr defTabSz="3003550">
              <a:spcBef>
                <a:spcPct val="20000"/>
              </a:spcBef>
              <a:buChar char="•"/>
              <a:defRPr sz="10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2439988" indent="-938213" defTabSz="3003550">
              <a:spcBef>
                <a:spcPct val="20000"/>
              </a:spcBef>
              <a:buChar char="–"/>
              <a:defRPr sz="9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754438" indent="-750888" defTabSz="3003550">
              <a:spcBef>
                <a:spcPct val="20000"/>
              </a:spcBef>
              <a:buChar char="•"/>
              <a:defRPr sz="7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256213" indent="-750888" defTabSz="3003550">
              <a:spcBef>
                <a:spcPct val="20000"/>
              </a:spcBef>
              <a:buChar char="–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6757988" indent="-750888" defTabSz="3003550">
              <a:spcBef>
                <a:spcPct val="20000"/>
              </a:spcBef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72151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76723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81295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8586788" indent="-750888" defTabSz="30035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 smtClean="0"/>
              <a:t>Докладов представлено: </a:t>
            </a:r>
            <a:endParaRPr lang="en-US" altLang="ru-RU" sz="1600" b="1" dirty="0" smtClean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ru-RU" sz="3200" b="1" dirty="0" smtClean="0">
                <a:solidFill>
                  <a:srgbClr val="00B050"/>
                </a:solidFill>
              </a:rPr>
              <a:t>17 </a:t>
            </a:r>
            <a:r>
              <a:rPr lang="ru-RU" altLang="ru-RU" sz="3200" b="1" dirty="0" smtClean="0">
                <a:solidFill>
                  <a:srgbClr val="00B050"/>
                </a:solidFill>
              </a:rPr>
              <a:t>пленарных</a:t>
            </a:r>
            <a:r>
              <a:rPr lang="ru-RU" altLang="ru-RU" sz="3200" b="1" dirty="0" smtClean="0"/>
              <a:t>, </a:t>
            </a:r>
            <a:r>
              <a:rPr lang="ru-RU" altLang="ru-RU" sz="3200" b="1" dirty="0" smtClean="0">
                <a:solidFill>
                  <a:srgbClr val="0070C0"/>
                </a:solidFill>
              </a:rPr>
              <a:t/>
            </a:r>
            <a:br>
              <a:rPr lang="ru-RU" altLang="ru-RU" sz="3200" b="1" dirty="0" smtClean="0">
                <a:solidFill>
                  <a:srgbClr val="0070C0"/>
                </a:solidFill>
              </a:rPr>
            </a:br>
            <a:r>
              <a:rPr lang="ru-RU" altLang="ru-RU" sz="3200" b="1" dirty="0" smtClean="0">
                <a:solidFill>
                  <a:srgbClr val="0070C0"/>
                </a:solidFill>
              </a:rPr>
              <a:t>127 секционных:</a:t>
            </a:r>
            <a:r>
              <a:rPr lang="ru-RU" altLang="ru-RU" sz="3200" b="1" dirty="0" smtClean="0"/>
              <a:t> </a:t>
            </a:r>
          </a:p>
          <a:p>
            <a:pPr marL="447675"/>
            <a:r>
              <a:rPr lang="ru-RU" sz="1400" dirty="0"/>
              <a:t>Секция “Физика нейтрино” </a:t>
            </a:r>
            <a:r>
              <a:rPr lang="en-US" sz="1400" dirty="0"/>
              <a:t>– 12 </a:t>
            </a:r>
            <a:endParaRPr lang="ru-RU" sz="1400" dirty="0"/>
          </a:p>
          <a:p>
            <a:pPr marL="447675"/>
            <a:r>
              <a:rPr lang="ru-RU" sz="1400" dirty="0"/>
              <a:t>Секция “Гравитация и космология” </a:t>
            </a:r>
            <a:r>
              <a:rPr lang="en-US" sz="1400" dirty="0"/>
              <a:t>– 6</a:t>
            </a:r>
            <a:endParaRPr lang="ru-RU" sz="1400" dirty="0"/>
          </a:p>
          <a:p>
            <a:pPr marL="447675"/>
            <a:r>
              <a:rPr lang="ru-RU" sz="1400" dirty="0"/>
              <a:t>Секция “Фундаментальная ядерная физика” </a:t>
            </a:r>
            <a:r>
              <a:rPr lang="en-US" sz="1400" dirty="0"/>
              <a:t>– 6</a:t>
            </a:r>
            <a:endParaRPr lang="ru-RU" sz="1400" dirty="0"/>
          </a:p>
          <a:p>
            <a:pPr marL="447675"/>
            <a:r>
              <a:rPr lang="ru-RU" sz="1400" dirty="0"/>
              <a:t>Секция “Теоретическая физика” </a:t>
            </a:r>
            <a:r>
              <a:rPr lang="en-US" sz="1400" dirty="0"/>
              <a:t>– 10</a:t>
            </a:r>
            <a:endParaRPr lang="ru-RU" sz="1400" dirty="0"/>
          </a:p>
          <a:p>
            <a:pPr marL="447675"/>
            <a:r>
              <a:rPr lang="ru-RU" sz="1400" dirty="0"/>
              <a:t>Секция “Астрофизика частиц и космические лучи” </a:t>
            </a:r>
            <a:r>
              <a:rPr lang="en-US" sz="1400" dirty="0"/>
              <a:t>– 9</a:t>
            </a:r>
            <a:endParaRPr lang="ru-RU" sz="1400" dirty="0"/>
          </a:p>
          <a:p>
            <a:pPr marL="447675"/>
            <a:r>
              <a:rPr lang="ru-RU" sz="1400" dirty="0"/>
              <a:t>“Физика за пределами Стандартной модели”</a:t>
            </a:r>
            <a:r>
              <a:rPr lang="en-US" sz="1400" dirty="0"/>
              <a:t> - 10</a:t>
            </a:r>
            <a:endParaRPr lang="ru-RU" sz="1400" dirty="0"/>
          </a:p>
          <a:p>
            <a:pPr marL="447675"/>
            <a:r>
              <a:rPr lang="ru-RU" sz="1400" dirty="0"/>
              <a:t>Секция “Ядерная </a:t>
            </a:r>
            <a:r>
              <a:rPr lang="ru-RU" sz="1400" dirty="0" err="1"/>
              <a:t>фотоника</a:t>
            </a:r>
            <a:r>
              <a:rPr lang="ru-RU" sz="1400" dirty="0"/>
              <a:t>” </a:t>
            </a:r>
            <a:r>
              <a:rPr lang="en-US" sz="1400" dirty="0"/>
              <a:t>– 9</a:t>
            </a:r>
            <a:endParaRPr lang="ru-RU" sz="1400" dirty="0"/>
          </a:p>
          <a:p>
            <a:pPr marL="447675"/>
            <a:r>
              <a:rPr lang="ru-RU" sz="1400" dirty="0"/>
              <a:t>Секция “Физика фундаментальных взаимодействий” </a:t>
            </a:r>
            <a:r>
              <a:rPr lang="en-US" sz="1400" dirty="0"/>
              <a:t>– 35</a:t>
            </a:r>
            <a:endParaRPr lang="ru-RU" sz="1400" dirty="0"/>
          </a:p>
          <a:p>
            <a:pPr marL="447675"/>
            <a:r>
              <a:rPr lang="ru-RU" sz="1400" dirty="0"/>
              <a:t>Секция “Детекторы, методика эксперимента и ядерно-физические методы” </a:t>
            </a:r>
            <a:r>
              <a:rPr lang="en-US" sz="1400" dirty="0"/>
              <a:t>– 20</a:t>
            </a:r>
            <a:endParaRPr lang="ru-RU" sz="1400" dirty="0"/>
          </a:p>
          <a:p>
            <a:pPr marL="447675"/>
            <a:r>
              <a:rPr lang="ru-RU" sz="1400" dirty="0"/>
              <a:t>Секция “Физика и техника ускорителей” </a:t>
            </a:r>
            <a:r>
              <a:rPr lang="en-US" sz="1400" dirty="0"/>
              <a:t>– 10 </a:t>
            </a:r>
            <a:endParaRPr lang="ru-RU" sz="14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600" b="1" dirty="0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200" b="1" dirty="0">
                <a:solidFill>
                  <a:srgbClr val="0070C0"/>
                </a:solidFill>
              </a:rPr>
              <a:t>39 стендовых. </a:t>
            </a:r>
          </a:p>
        </p:txBody>
      </p:sp>
    </p:spTree>
    <p:extLst>
      <p:ext uri="{BB962C8B-B14F-4D97-AF65-F5344CB8AC3E}">
        <p14:creationId xmlns:p14="http://schemas.microsoft.com/office/powerpoint/2010/main" val="27984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2139</TotalTime>
  <Words>434</Words>
  <Application>Microsoft Office PowerPoint</Application>
  <PresentationFormat>Экран (16:9)</PresentationFormat>
  <Paragraphs>201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BINP SB RAS, Novosibirsk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Kuzin</dc:creator>
  <cp:lastModifiedBy>Maksim V. Kuzin</cp:lastModifiedBy>
  <cp:revision>100</cp:revision>
  <dcterms:created xsi:type="dcterms:W3CDTF">2010-10-19T08:58:12Z</dcterms:created>
  <dcterms:modified xsi:type="dcterms:W3CDTF">2026-03-16T03:26:59Z</dcterms:modified>
</cp:coreProperties>
</file>