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9" r:id="rId1"/>
  </p:sldMasterIdLst>
  <p:notesMasterIdLst>
    <p:notesMasterId r:id="rId14"/>
  </p:notesMasterIdLst>
  <p:sldIdLst>
    <p:sldId id="488" r:id="rId2"/>
    <p:sldId id="544" r:id="rId3"/>
    <p:sldId id="545" r:id="rId4"/>
    <p:sldId id="558" r:id="rId5"/>
    <p:sldId id="559" r:id="rId6"/>
    <p:sldId id="537" r:id="rId7"/>
    <p:sldId id="560" r:id="rId8"/>
    <p:sldId id="561" r:id="rId9"/>
    <p:sldId id="562" r:id="rId10"/>
    <p:sldId id="546" r:id="rId11"/>
    <p:sldId id="563" r:id="rId12"/>
    <p:sldId id="541" r:id="rId13"/>
  </p:sldIdLst>
  <p:sldSz cx="12192000" cy="6858000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sz="14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00FFFF"/>
    <a:srgbClr val="00FF00"/>
    <a:srgbClr val="49D149"/>
    <a:srgbClr val="0000FF"/>
    <a:srgbClr val="C5C600"/>
    <a:srgbClr val="E5E500"/>
    <a:srgbClr val="E200E2"/>
    <a:srgbClr val="37147B"/>
    <a:srgbClr val="1A84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270" autoAdjust="0"/>
    <p:restoredTop sz="83940" autoAdjust="0"/>
  </p:normalViewPr>
  <p:slideViewPr>
    <p:cSldViewPr>
      <p:cViewPr varScale="1">
        <p:scale>
          <a:sx n="122" d="100"/>
          <a:sy n="122" d="100"/>
        </p:scale>
        <p:origin x="654" y="96"/>
      </p:cViewPr>
      <p:guideLst>
        <p:guide orient="horz" pos="2160"/>
        <p:guide pos="3840"/>
      </p:guideLst>
    </p:cSldViewPr>
  </p:slideViewPr>
  <p:outlineViewPr>
    <p:cViewPr>
      <p:scale>
        <a:sx n="25" d="100"/>
        <a:sy n="25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4C76A88-3BDC-4683-8460-756173549BC6}" type="datetimeFigureOut">
              <a:rPr lang="ru-RU"/>
              <a:pPr>
                <a:defRPr/>
              </a:pPr>
              <a:t>08.03.2026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 smtClean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A2D4406D-39AC-43E1-83AA-98CCA086DA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333745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2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2593451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11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9630399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3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806951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4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22281821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5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9579067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6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9691845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7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29346658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8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72785416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9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320107805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7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7172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1E090DF9-C81D-462D-8C7C-19B4E754796C}" type="slidenum">
              <a:rPr lang="ru-RU" altLang="ru-RU" sz="1200" smtClean="0"/>
              <a:pPr/>
              <a:t>10</a:t>
            </a:fld>
            <a:endParaRPr lang="ru-RU" altLang="ru-RU" sz="1200" smtClean="0"/>
          </a:p>
        </p:txBody>
      </p:sp>
    </p:spTree>
    <p:extLst>
      <p:ext uri="{BB962C8B-B14F-4D97-AF65-F5344CB8AC3E}">
        <p14:creationId xmlns:p14="http://schemas.microsoft.com/office/powerpoint/2010/main" val="1648835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084112-AB54-4F60-8F20-A7DDA0B8CE9B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809660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283AB29-9027-4137-B25E-6F0C8062B97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83745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EDEF759-922A-4FB2-A37C-6A7EB9030BEF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79935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4B854CB-60A4-404E-9677-60AAFDB4C609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75313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7183A5-5340-46F0-BB6E-CA1665B426BC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16701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4166D18-2A6D-4A97-B586-2A7333E815BE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0389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D3FAB67-B8F1-4CC5-B512-493ABF11D623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953465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472123D-FC8D-4D90-958C-389A7E96D6C5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5183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26A8CA-84C4-4D78-899A-D453352DF526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34486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546DD0D-FD15-47DC-807A-0A5B6B96D4E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301151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alt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3947EA0-52B3-422D-A868-8FA5872B87B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378226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C4315AF-B0CE-4C31-9CA4-D5C898B5FB27}" type="slidenum">
              <a:rPr lang="ru-RU" altLang="ru-RU" smtClean="0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03496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  <p:sldLayoutId id="2147483843" r:id="rId4"/>
    <p:sldLayoutId id="2147483844" r:id="rId5"/>
    <p:sldLayoutId id="2147483845" r:id="rId6"/>
    <p:sldLayoutId id="2147483846" r:id="rId7"/>
    <p:sldLayoutId id="2147483847" r:id="rId8"/>
    <p:sldLayoutId id="2147483848" r:id="rId9"/>
    <p:sldLayoutId id="2147483849" r:id="rId10"/>
    <p:sldLayoutId id="214748385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4.png"/><Relationship Id="rId4" Type="http://schemas.openxmlformats.org/officeDocument/2006/relationships/image" Target="../media/image20.png"/><Relationship Id="rId9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5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image" Target="../media/image27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2.png"/><Relationship Id="rId5" Type="http://schemas.openxmlformats.org/officeDocument/2006/relationships/hyperlink" Target="https://lcode.info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7.gif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6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11" Type="http://schemas.openxmlformats.org/officeDocument/2006/relationships/image" Target="../media/image2.png"/><Relationship Id="rId5" Type="http://schemas.openxmlformats.org/officeDocument/2006/relationships/hyperlink" Target="https://lcode.info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7.gif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6.emf"/><Relationship Id="rId12" Type="http://schemas.openxmlformats.org/officeDocument/2006/relationships/image" Target="../media/image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.png"/><Relationship Id="rId5" Type="http://schemas.openxmlformats.org/officeDocument/2006/relationships/hyperlink" Target="https://lcode.info/" TargetMode="External"/><Relationship Id="rId10" Type="http://schemas.openxmlformats.org/officeDocument/2006/relationships/image" Target="../media/image1.png"/><Relationship Id="rId4" Type="http://schemas.openxmlformats.org/officeDocument/2006/relationships/image" Target="../media/image7.gif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10"/>
          <p:cNvSpPr>
            <a:spLocks noChangeArrowheads="1"/>
          </p:cNvSpPr>
          <p:nvPr/>
        </p:nvSpPr>
        <p:spPr bwMode="auto">
          <a:xfrm>
            <a:off x="839416" y="1556792"/>
            <a:ext cx="10657184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>
                <a:latin typeface="Calibri" panose="020F0502020204030204" pitchFamily="34" charset="0"/>
              </a:rPr>
              <a:t>Ускорение электронов в плазме: </a:t>
            </a:r>
            <a:endParaRPr lang="en-US" altLang="ru-RU" dirty="0" smtClean="0">
              <a:latin typeface="Calibri" panose="020F050202020403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dirty="0" smtClean="0">
                <a:latin typeface="Calibri" panose="020F0502020204030204" pitchFamily="34" charset="0"/>
              </a:rPr>
              <a:t>перспективы </a:t>
            </a:r>
            <a:r>
              <a:rPr lang="ru-RU" altLang="ru-RU" dirty="0">
                <a:latin typeface="Calibri" panose="020F0502020204030204" pitchFamily="34" charset="0"/>
              </a:rPr>
              <a:t>возможных применений</a:t>
            </a:r>
          </a:p>
        </p:txBody>
      </p:sp>
      <p:sp>
        <p:nvSpPr>
          <p:cNvPr id="2051" name="Rectangle 11"/>
          <p:cNvSpPr>
            <a:spLocks noChangeArrowheads="1"/>
          </p:cNvSpPr>
          <p:nvPr/>
        </p:nvSpPr>
        <p:spPr bwMode="auto">
          <a:xfrm>
            <a:off x="5015880" y="2741750"/>
            <a:ext cx="252620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2400" dirty="0" smtClean="0">
                <a:latin typeface="Calibri" panose="020F0502020204030204" pitchFamily="34" charset="0"/>
              </a:rPr>
              <a:t>Константин Лотов</a:t>
            </a:r>
            <a:endParaRPr lang="ru-RU" altLang="ru-RU" sz="2400" dirty="0">
              <a:latin typeface="Calibri" panose="020F0502020204030204" pitchFamily="34" charset="0"/>
            </a:endParaRPr>
          </a:p>
        </p:txBody>
      </p:sp>
      <p:pic>
        <p:nvPicPr>
          <p:cNvPr id="2054" name="Picture 1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134" y="3639247"/>
            <a:ext cx="935038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6778" y="4234485"/>
            <a:ext cx="1152525" cy="430358"/>
          </a:xfrm>
          <a:prstGeom prst="rect">
            <a:avLst/>
          </a:prstGeom>
        </p:spPr>
      </p:pic>
      <p:sp>
        <p:nvSpPr>
          <p:cNvPr id="9" name="Rectangle 5"/>
          <p:cNvSpPr>
            <a:spLocks noChangeArrowheads="1"/>
          </p:cNvSpPr>
          <p:nvPr/>
        </p:nvSpPr>
        <p:spPr bwMode="auto">
          <a:xfrm>
            <a:off x="4511824" y="3717032"/>
            <a:ext cx="5077031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Институт ядерной физики им. </a:t>
            </a:r>
            <a:r>
              <a:rPr lang="ru-RU" altLang="ru-RU" sz="1800" dirty="0" err="1" smtClean="0">
                <a:latin typeface="+mn-lt"/>
              </a:rPr>
              <a:t>Г.И.Будкера</a:t>
            </a:r>
            <a:r>
              <a:rPr lang="ru-RU" altLang="ru-RU" sz="1800" dirty="0" smtClean="0">
                <a:latin typeface="+mn-lt"/>
              </a:rPr>
              <a:t> СО РАН</a:t>
            </a: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endParaRPr lang="en-US" altLang="ru-RU" sz="1800" dirty="0">
              <a:latin typeface="+mn-lt"/>
            </a:endParaRPr>
          </a:p>
          <a:p>
            <a:pPr eaLnBrk="1" fontAlgn="ctr" hangingPunct="1">
              <a:spcBef>
                <a:spcPct val="0"/>
              </a:spcBef>
              <a:buFontTx/>
              <a:buNone/>
            </a:pPr>
            <a:r>
              <a:rPr lang="ru-RU" altLang="ru-RU" sz="1800" dirty="0" smtClean="0">
                <a:latin typeface="+mn-lt"/>
              </a:rPr>
              <a:t>Новосибирский государственный университет</a:t>
            </a:r>
            <a:endParaRPr lang="ru-RU" altLang="ru-RU" sz="18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520742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8876" y="1376764"/>
            <a:ext cx="8347654" cy="5359851"/>
          </a:xfrm>
          <a:prstGeom prst="rect">
            <a:avLst/>
          </a:prstGeom>
        </p:spPr>
      </p:pic>
      <p:sp>
        <p:nvSpPr>
          <p:cNvPr id="42" name="TextBox 41"/>
          <p:cNvSpPr txBox="1"/>
          <p:nvPr/>
        </p:nvSpPr>
        <p:spPr>
          <a:xfrm>
            <a:off x="4998346" y="6543714"/>
            <a:ext cx="3822645" cy="2427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err="1"/>
              <a:t>E.Adli</a:t>
            </a:r>
            <a:r>
              <a:rPr lang="en-US" sz="1000" dirty="0"/>
              <a:t> et al. (AWAKE Collaboration), Nature 561, 363 (2018)</a:t>
            </a:r>
            <a:endParaRPr lang="ru-RU" sz="1000" dirty="0"/>
          </a:p>
        </p:txBody>
      </p:sp>
      <p:sp>
        <p:nvSpPr>
          <p:cNvPr id="43" name="TextBox 42"/>
          <p:cNvSpPr txBox="1"/>
          <p:nvPr/>
        </p:nvSpPr>
        <p:spPr>
          <a:xfrm>
            <a:off x="283549" y="3315420"/>
            <a:ext cx="998957" cy="6977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400 GeV</a:t>
            </a:r>
          </a:p>
          <a:p>
            <a:r>
              <a:rPr lang="el-GR" sz="1000" dirty="0"/>
              <a:t>σ</a:t>
            </a:r>
            <a:r>
              <a:rPr lang="en-US" sz="1000" baseline="-25000" dirty="0"/>
              <a:t>z</a:t>
            </a:r>
            <a:r>
              <a:rPr lang="en-US" sz="1000" dirty="0"/>
              <a:t>~7 cm</a:t>
            </a:r>
          </a:p>
          <a:p>
            <a:r>
              <a:rPr lang="el-GR" sz="1000" dirty="0"/>
              <a:t>σ</a:t>
            </a:r>
            <a:r>
              <a:rPr lang="en-US" sz="1000" baseline="-25000" dirty="0"/>
              <a:t>r</a:t>
            </a:r>
            <a:r>
              <a:rPr lang="en-US" sz="1000" dirty="0"/>
              <a:t>~0.2 mm</a:t>
            </a:r>
          </a:p>
          <a:p>
            <a:r>
              <a:rPr lang="el-GR" sz="1000" dirty="0"/>
              <a:t>ε</a:t>
            </a:r>
            <a:r>
              <a:rPr lang="en-US" sz="1000" baseline="-25000" dirty="0"/>
              <a:t>n</a:t>
            </a:r>
            <a:r>
              <a:rPr lang="en-US" sz="1000" dirty="0"/>
              <a:t>~3 mm </a:t>
            </a:r>
            <a:r>
              <a:rPr lang="en-US" sz="1000" dirty="0" err="1"/>
              <a:t>mrad</a:t>
            </a:r>
            <a:endParaRPr lang="ru-RU" sz="1000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3122766" y="3162553"/>
            <a:ext cx="1022658" cy="2427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10</a:t>
            </a:r>
            <a:r>
              <a:rPr lang="en-US" sz="1000" baseline="30000" dirty="0"/>
              <a:t>14</a:t>
            </a:r>
            <a:r>
              <a:rPr lang="en-US" sz="1000" dirty="0"/>
              <a:t>–10</a:t>
            </a:r>
            <a:r>
              <a:rPr lang="en-US" sz="1000" baseline="30000" dirty="0"/>
              <a:t>15 </a:t>
            </a:r>
            <a:r>
              <a:rPr lang="en-US" sz="1000" dirty="0"/>
              <a:t>cm</a:t>
            </a:r>
            <a:r>
              <a:rPr lang="en-US" sz="1000" baseline="30000" dirty="0"/>
              <a:t>-3</a:t>
            </a:r>
            <a:r>
              <a:rPr lang="en-US" sz="1000" dirty="0"/>
              <a:t> </a:t>
            </a:r>
            <a:endParaRPr lang="ru-RU" sz="1000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248876" y="1400984"/>
            <a:ext cx="1382928" cy="394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 err="1"/>
              <a:t>Ti:Sapphire</a:t>
            </a:r>
            <a:r>
              <a:rPr lang="en-US" sz="1000" dirty="0"/>
              <a:t>, </a:t>
            </a:r>
            <a:r>
              <a:rPr lang="en-GB" sz="1000" dirty="0"/>
              <a:t>780 nm, </a:t>
            </a:r>
          </a:p>
          <a:p>
            <a:r>
              <a:rPr lang="en-GB" sz="1000" dirty="0"/>
              <a:t>120 fs, 450mJ</a:t>
            </a:r>
            <a:endParaRPr lang="ru-RU" sz="1000" dirty="0"/>
          </a:p>
        </p:txBody>
      </p:sp>
      <p:sp>
        <p:nvSpPr>
          <p:cNvPr id="46" name="Прямоугольник 45"/>
          <p:cNvSpPr/>
          <p:nvPr/>
        </p:nvSpPr>
        <p:spPr>
          <a:xfrm>
            <a:off x="3122765" y="1326958"/>
            <a:ext cx="1231236" cy="3944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20 MeV</a:t>
            </a:r>
            <a:r>
              <a:rPr lang="en-GB" sz="1000" dirty="0"/>
              <a:t>, 650 </a:t>
            </a:r>
            <a:r>
              <a:rPr lang="en-GB" sz="1000" dirty="0" err="1"/>
              <a:t>pC</a:t>
            </a:r>
            <a:r>
              <a:rPr lang="en-GB" sz="1000" dirty="0"/>
              <a:t>, </a:t>
            </a:r>
          </a:p>
          <a:p>
            <a:r>
              <a:rPr lang="en-GB" sz="1000" dirty="0"/>
              <a:t>15 mm </a:t>
            </a:r>
            <a:r>
              <a:rPr lang="en-GB" sz="1000" dirty="0" err="1"/>
              <a:t>mrad</a:t>
            </a:r>
            <a:r>
              <a:rPr lang="en-GB" sz="1000" dirty="0"/>
              <a:t>, 2 </a:t>
            </a:r>
            <a:r>
              <a:rPr lang="en-GB" sz="1000" dirty="0" err="1"/>
              <a:t>ps</a:t>
            </a:r>
            <a:r>
              <a:rPr lang="en-GB" sz="1000" dirty="0"/>
              <a:t> </a:t>
            </a:r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7243274" y="2492896"/>
            <a:ext cx="13532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FF00"/>
                </a:solidFill>
              </a:rPr>
              <a:t>2 </a:t>
            </a:r>
            <a:r>
              <a:rPr lang="ru-RU" b="1" dirty="0" smtClean="0">
                <a:solidFill>
                  <a:srgbClr val="FFFF00"/>
                </a:solidFill>
              </a:rPr>
              <a:t>ГэВ на </a:t>
            </a:r>
            <a:r>
              <a:rPr lang="en-US" b="1" dirty="0" smtClean="0">
                <a:solidFill>
                  <a:srgbClr val="FFFF00"/>
                </a:solidFill>
              </a:rPr>
              <a:t>1</a:t>
            </a:r>
            <a:r>
              <a:rPr lang="ru-RU" b="1" dirty="0" smtClean="0">
                <a:solidFill>
                  <a:srgbClr val="FFFF00"/>
                </a:solidFill>
              </a:rPr>
              <a:t>0 м</a:t>
            </a:r>
            <a:endParaRPr lang="ru-RU" b="1" dirty="0">
              <a:solidFill>
                <a:srgbClr val="FFFF00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все вовремя, в </a:t>
            </a:r>
            <a:r>
              <a:rPr lang="ru-RU" dirty="0" err="1" smtClean="0">
                <a:solidFill>
                  <a:srgbClr val="FF0000"/>
                </a:solidFill>
              </a:rPr>
              <a:t>т.ч</a:t>
            </a:r>
            <a:r>
              <a:rPr lang="ru-RU" dirty="0" smtClean="0">
                <a:solidFill>
                  <a:srgbClr val="FF0000"/>
                </a:solidFill>
              </a:rPr>
              <a:t>. результаты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sp>
        <p:nvSpPr>
          <p:cNvPr id="32" name="TextBox 31"/>
          <p:cNvSpPr txBox="1"/>
          <p:nvPr/>
        </p:nvSpPr>
        <p:spPr>
          <a:xfrm>
            <a:off x="8622509" y="1420408"/>
            <a:ext cx="33781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300"/>
              </a:spcAft>
            </a:pPr>
            <a:r>
              <a:rPr lang="ru-RU" sz="1200" dirty="0" err="1" smtClean="0"/>
              <a:t>Самомодуляция</a:t>
            </a:r>
            <a:r>
              <a:rPr lang="ru-RU" sz="1200" dirty="0" smtClean="0"/>
              <a:t> (2017)</a:t>
            </a:r>
          </a:p>
          <a:p>
            <a:pPr lvl="1">
              <a:spcAft>
                <a:spcPts val="300"/>
              </a:spcAft>
            </a:pPr>
            <a:r>
              <a:rPr lang="ru-RU" sz="1200" dirty="0" smtClean="0"/>
              <a:t>Ускорение электронов (2018)</a:t>
            </a:r>
          </a:p>
          <a:p>
            <a:pPr lvl="1">
              <a:spcAft>
                <a:spcPts val="300"/>
              </a:spcAft>
            </a:pPr>
            <a:r>
              <a:rPr lang="ru-RU" sz="1200" dirty="0" smtClean="0"/>
              <a:t>Электронная затравка (2022)</a:t>
            </a:r>
          </a:p>
          <a:p>
            <a:pPr lvl="1">
              <a:spcAft>
                <a:spcPts val="300"/>
              </a:spcAft>
            </a:pPr>
            <a:r>
              <a:rPr lang="ru-RU" sz="1200" dirty="0" smtClean="0"/>
              <a:t>Скачок плотности плазмы (2023)</a:t>
            </a:r>
          </a:p>
          <a:p>
            <a:pPr lvl="1"/>
            <a:r>
              <a:rPr lang="ru-RU" sz="1200" dirty="0" smtClean="0"/>
              <a:t>Согласие с численным моделированием: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4" y="1484784"/>
            <a:ext cx="247019" cy="2339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3" y="1703322"/>
            <a:ext cx="247019" cy="2339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2" y="1891714"/>
            <a:ext cx="247019" cy="23395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2" y="2114922"/>
            <a:ext cx="247019" cy="233958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871864" y="1376764"/>
            <a:ext cx="3724666" cy="14761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47928" y="1349560"/>
            <a:ext cx="2702092" cy="2240319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880816" y="1038002"/>
            <a:ext cx="2879480" cy="56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531913" y="1038002"/>
            <a:ext cx="1254362" cy="985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098835" y="1019940"/>
            <a:ext cx="2665145" cy="74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993018" y="1038002"/>
            <a:ext cx="793257" cy="1147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0" name="Рисунок 4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03733" y="3051907"/>
            <a:ext cx="2981324" cy="1697823"/>
          </a:xfrm>
          <a:prstGeom prst="rect">
            <a:avLst/>
          </a:prstGeom>
        </p:spPr>
      </p:pic>
      <p:pic>
        <p:nvPicPr>
          <p:cNvPr id="51" name="Рисунок 50"/>
          <p:cNvPicPr>
            <a:picLocks noChangeAspect="1"/>
          </p:cNvPicPr>
          <p:nvPr/>
        </p:nvPicPr>
        <p:blipFill>
          <a:blip r:embed="rId8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0119" y="2402954"/>
            <a:ext cx="247019" cy="233958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9079321" y="4749730"/>
            <a:ext cx="268258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 smtClean="0"/>
              <a:t>A.A.Gorn</a:t>
            </a:r>
            <a:r>
              <a:rPr lang="en-US" sz="1000" dirty="0" smtClean="0"/>
              <a:t> </a:t>
            </a:r>
            <a:r>
              <a:rPr lang="en-US" sz="1000" dirty="0"/>
              <a:t>et al</a:t>
            </a:r>
            <a:r>
              <a:rPr lang="en-US" sz="1000" dirty="0" smtClean="0"/>
              <a:t>., </a:t>
            </a:r>
            <a:r>
              <a:rPr lang="fr-FR" sz="1000" dirty="0" smtClean="0"/>
              <a:t>PPCF </a:t>
            </a:r>
            <a:r>
              <a:rPr lang="fr-FR" sz="1000" dirty="0"/>
              <a:t>62, 125023 (2020)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40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10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4258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Рисунок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77" y="1551426"/>
            <a:ext cx="8639103" cy="3958730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4884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160232" y="529327"/>
            <a:ext cx="3717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Эксперимент </a:t>
            </a:r>
            <a:r>
              <a:rPr lang="en-US" sz="2000" dirty="0" smtClean="0"/>
              <a:t>AWAKE </a:t>
            </a:r>
            <a:r>
              <a:rPr lang="ru-RU" sz="2000" dirty="0" smtClean="0"/>
              <a:t>в ЦЕРН</a:t>
            </a:r>
            <a:endParaRPr lang="ru-RU" sz="20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93558" y="428109"/>
            <a:ext cx="7798920" cy="76798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8006" y="920238"/>
            <a:ext cx="270689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все вовремя, в </a:t>
            </a:r>
            <a:r>
              <a:rPr lang="ru-RU" dirty="0" err="1" smtClean="0">
                <a:solidFill>
                  <a:srgbClr val="FF0000"/>
                </a:solidFill>
              </a:rPr>
              <a:t>т.ч</a:t>
            </a:r>
            <a:r>
              <a:rPr lang="ru-RU" dirty="0" smtClean="0">
                <a:solidFill>
                  <a:srgbClr val="FF0000"/>
                </a:solidFill>
              </a:rPr>
              <a:t>. результаты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0267391" y="1025438"/>
            <a:ext cx="18839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from </a:t>
            </a:r>
            <a:r>
              <a:rPr lang="en-US" sz="1000" dirty="0" smtClean="0"/>
              <a:t>arXiv:2504.00577</a:t>
            </a:r>
            <a:r>
              <a:rPr lang="ru-RU" sz="1000" dirty="0" smtClean="0"/>
              <a:t> (2025)</a:t>
            </a:r>
            <a:endParaRPr lang="ru-RU" sz="1000" dirty="0"/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59726" y="3664312"/>
            <a:ext cx="3049762" cy="1590489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9075691" y="5254801"/>
            <a:ext cx="28869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K.V</a:t>
            </a:r>
            <a:r>
              <a:rPr lang="en-US" sz="1000" dirty="0"/>
              <a:t>. </a:t>
            </a:r>
            <a:r>
              <a:rPr lang="en-US" sz="1000" dirty="0" err="1"/>
              <a:t>Lotov</a:t>
            </a:r>
            <a:r>
              <a:rPr lang="en-US" sz="1000" dirty="0"/>
              <a:t> and P.V. </a:t>
            </a:r>
            <a:r>
              <a:rPr lang="en-US" sz="1000" dirty="0" err="1"/>
              <a:t>Tuev</a:t>
            </a:r>
            <a:r>
              <a:rPr lang="en-US" sz="1000" dirty="0" smtClean="0"/>
              <a:t>, </a:t>
            </a:r>
            <a:r>
              <a:rPr lang="en-US" sz="1000" dirty="0"/>
              <a:t>Plasma Phys. Control. Fusion 63, 125027 (2021).</a:t>
            </a:r>
            <a:endParaRPr lang="ru-RU" sz="1000" dirty="0"/>
          </a:p>
        </p:txBody>
      </p:sp>
      <p:sp>
        <p:nvSpPr>
          <p:cNvPr id="31" name="TextBox 30"/>
          <p:cNvSpPr txBox="1"/>
          <p:nvPr/>
        </p:nvSpPr>
        <p:spPr>
          <a:xfrm>
            <a:off x="9117869" y="3053073"/>
            <a:ext cx="2882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>
                <a:solidFill>
                  <a:srgbClr val="FF0000"/>
                </a:solidFill>
              </a:rPr>
              <a:t>Моделирование</a:t>
            </a:r>
            <a:r>
              <a:rPr lang="ru-RU" sz="1200" dirty="0" smtClean="0">
                <a:solidFill>
                  <a:srgbClr val="FF0000"/>
                </a:solidFill>
              </a:rPr>
              <a:t>: </a:t>
            </a:r>
          </a:p>
          <a:p>
            <a:r>
              <a:rPr lang="ru-RU" sz="1200" dirty="0" smtClean="0">
                <a:solidFill>
                  <a:srgbClr val="FF0000"/>
                </a:solidFill>
              </a:rPr>
              <a:t>с пучком </a:t>
            </a:r>
            <a:r>
              <a:rPr lang="en-US" sz="1200" dirty="0" smtClean="0">
                <a:solidFill>
                  <a:srgbClr val="FF0000"/>
                </a:solidFill>
              </a:rPr>
              <a:t>SPS </a:t>
            </a:r>
            <a:r>
              <a:rPr lang="ru-RU" sz="1200" dirty="0" smtClean="0">
                <a:solidFill>
                  <a:srgbClr val="FF0000"/>
                </a:solidFill>
              </a:rPr>
              <a:t>достижимы </a:t>
            </a:r>
            <a:r>
              <a:rPr lang="en-US" sz="1200" dirty="0" smtClean="0">
                <a:solidFill>
                  <a:srgbClr val="FF0000"/>
                </a:solidFill>
              </a:rPr>
              <a:t>200 </a:t>
            </a:r>
            <a:r>
              <a:rPr lang="ru-RU" sz="1200" dirty="0" smtClean="0">
                <a:solidFill>
                  <a:srgbClr val="FF0000"/>
                </a:solidFill>
              </a:rPr>
              <a:t>ГэВ</a:t>
            </a:r>
            <a:endParaRPr lang="ru-RU" sz="1200" dirty="0">
              <a:solidFill>
                <a:srgbClr val="FF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8622509" y="1420408"/>
            <a:ext cx="3378147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spcAft>
                <a:spcPts val="300"/>
              </a:spcAft>
            </a:pPr>
            <a:r>
              <a:rPr lang="ru-RU" sz="1200" dirty="0" err="1" smtClean="0"/>
              <a:t>Самомодуляция</a:t>
            </a:r>
            <a:r>
              <a:rPr lang="ru-RU" sz="1200" dirty="0" smtClean="0"/>
              <a:t> (2017)</a:t>
            </a:r>
          </a:p>
          <a:p>
            <a:pPr lvl="1">
              <a:spcAft>
                <a:spcPts val="300"/>
              </a:spcAft>
            </a:pPr>
            <a:r>
              <a:rPr lang="ru-RU" sz="1200" dirty="0" smtClean="0"/>
              <a:t>Ускорение электронов (2018)</a:t>
            </a:r>
          </a:p>
          <a:p>
            <a:pPr lvl="1">
              <a:spcAft>
                <a:spcPts val="300"/>
              </a:spcAft>
            </a:pPr>
            <a:r>
              <a:rPr lang="ru-RU" sz="1200" dirty="0" smtClean="0"/>
              <a:t>Электронная затравка (2022)</a:t>
            </a:r>
          </a:p>
          <a:p>
            <a:pPr lvl="1">
              <a:spcAft>
                <a:spcPts val="300"/>
              </a:spcAft>
            </a:pPr>
            <a:r>
              <a:rPr lang="ru-RU" sz="1200" dirty="0" smtClean="0"/>
              <a:t>Скачок плотности плазмы (2023)</a:t>
            </a:r>
          </a:p>
          <a:p>
            <a:pPr lvl="1"/>
            <a:r>
              <a:rPr lang="ru-RU" sz="1200" dirty="0" smtClean="0"/>
              <a:t>Согласие с численным моделированием:</a:t>
            </a:r>
          </a:p>
        </p:txBody>
      </p:sp>
      <p:pic>
        <p:nvPicPr>
          <p:cNvPr id="35" name="Рисунок 34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4" y="1484784"/>
            <a:ext cx="247019" cy="233958"/>
          </a:xfrm>
          <a:prstGeom prst="rect">
            <a:avLst/>
          </a:prstGeom>
        </p:spPr>
      </p:pic>
      <p:pic>
        <p:nvPicPr>
          <p:cNvPr id="36" name="Рисунок 35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3" y="1703322"/>
            <a:ext cx="247019" cy="233958"/>
          </a:xfrm>
          <a:prstGeom prst="rect">
            <a:avLst/>
          </a:prstGeom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2" y="1891714"/>
            <a:ext cx="247019" cy="233958"/>
          </a:xfrm>
          <a:prstGeom prst="rect">
            <a:avLst/>
          </a:prstGeom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32302" y="2114922"/>
            <a:ext cx="247019" cy="233958"/>
          </a:xfrm>
          <a:prstGeom prst="rect">
            <a:avLst/>
          </a:prstGeom>
        </p:spPr>
      </p:pic>
      <p:cxnSp>
        <p:nvCxnSpPr>
          <p:cNvPr id="10" name="Прямая со стрелкой 9"/>
          <p:cNvCxnSpPr/>
          <p:nvPr/>
        </p:nvCxnSpPr>
        <p:spPr>
          <a:xfrm>
            <a:off x="5880816" y="1038002"/>
            <a:ext cx="2879480" cy="5601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>
            <a:off x="7531913" y="1038002"/>
            <a:ext cx="1254362" cy="98550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/>
          <p:nvPr/>
        </p:nvCxnSpPr>
        <p:spPr>
          <a:xfrm>
            <a:off x="6098835" y="1019940"/>
            <a:ext cx="2665145" cy="7483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Прямая со стрелкой 23"/>
          <p:cNvCxnSpPr/>
          <p:nvPr/>
        </p:nvCxnSpPr>
        <p:spPr>
          <a:xfrm>
            <a:off x="7993018" y="1038002"/>
            <a:ext cx="793257" cy="114764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1" name="Рисунок 50"/>
          <p:cNvPicPr>
            <a:picLocks noChangeAspect="1"/>
          </p:cNvPicPr>
          <p:nvPr/>
        </p:nvPicPr>
        <p:blipFill>
          <a:blip r:embed="rId9">
            <a:clrChange>
              <a:clrFrom>
                <a:srgbClr val="E6E6E6"/>
              </a:clrFrom>
              <a:clrTo>
                <a:srgbClr val="E6E6E6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840119" y="2402954"/>
            <a:ext cx="247019" cy="233958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263352" y="3284570"/>
            <a:ext cx="198644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from Symmetry 14, 1680 (2022)</a:t>
            </a:r>
            <a:endParaRPr lang="ru-RU" sz="1000" dirty="0"/>
          </a:p>
        </p:txBody>
      </p:sp>
      <p:pic>
        <p:nvPicPr>
          <p:cNvPr id="47" name="Picture 7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84" y="3938893"/>
            <a:ext cx="3788725" cy="2845253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8" name="TextBox 47"/>
          <p:cNvSpPr txBox="1"/>
          <p:nvPr/>
        </p:nvSpPr>
        <p:spPr>
          <a:xfrm rot="16200000">
            <a:off x="2848404" y="5331746"/>
            <a:ext cx="172819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</a:rPr>
              <a:t>from </a:t>
            </a:r>
            <a:r>
              <a:rPr lang="en-US" sz="1000" dirty="0" smtClean="0">
                <a:solidFill>
                  <a:schemeClr val="bg1"/>
                </a:solidFill>
              </a:rPr>
              <a:t>NIMA 740, 48</a:t>
            </a:r>
            <a:r>
              <a:rPr lang="ru-RU" sz="1000" dirty="0" smtClean="0">
                <a:solidFill>
                  <a:schemeClr val="bg1"/>
                </a:solidFill>
              </a:rPr>
              <a:t> (20</a:t>
            </a:r>
            <a:r>
              <a:rPr lang="en-US" sz="1000" dirty="0" smtClean="0">
                <a:solidFill>
                  <a:schemeClr val="bg1"/>
                </a:solidFill>
              </a:rPr>
              <a:t>14</a:t>
            </a:r>
            <a:r>
              <a:rPr lang="ru-RU" sz="1000" dirty="0" smtClean="0">
                <a:solidFill>
                  <a:schemeClr val="bg1"/>
                </a:solidFill>
              </a:rPr>
              <a:t>)</a:t>
            </a:r>
            <a:endParaRPr lang="ru-RU" sz="1000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460262" y="5797932"/>
            <a:ext cx="739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И для соответствующего эксперимента есть многое: протонный пучок, туннель, </a:t>
            </a:r>
          </a:p>
          <a:p>
            <a:r>
              <a:rPr lang="ru-RU" sz="1200" dirty="0" smtClean="0"/>
              <a:t>дорабатываются методики </a:t>
            </a:r>
            <a:r>
              <a:rPr lang="ru-RU" sz="1200" dirty="0" err="1" smtClean="0"/>
              <a:t>самомодуляции</a:t>
            </a:r>
            <a:r>
              <a:rPr lang="ru-RU" sz="1200" dirty="0" smtClean="0"/>
              <a:t> и инжекции электронов в волну,</a:t>
            </a:r>
          </a:p>
          <a:p>
            <a:r>
              <a:rPr lang="ru-RU" sz="1200" dirty="0" smtClean="0"/>
              <a:t>несколько групп работают над способами создания длинной плазмы.</a:t>
            </a:r>
          </a:p>
        </p:txBody>
      </p:sp>
      <p:sp>
        <p:nvSpPr>
          <p:cNvPr id="49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11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2928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7350491" y="5517232"/>
            <a:ext cx="3302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 smtClean="0"/>
              <a:t>Спасибо за внимание</a:t>
            </a:r>
            <a:endParaRPr lang="ru-RU" sz="2400" dirty="0"/>
          </a:p>
        </p:txBody>
      </p:sp>
      <p:sp>
        <p:nvSpPr>
          <p:cNvPr id="2" name="TextBox 1"/>
          <p:cNvSpPr txBox="1"/>
          <p:nvPr/>
        </p:nvSpPr>
        <p:spPr>
          <a:xfrm>
            <a:off x="695400" y="54868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/>
              <a:t>Итого:</a:t>
            </a:r>
            <a:endParaRPr lang="ru-RU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2567608" y="2276872"/>
            <a:ext cx="77048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 smtClean="0"/>
              <a:t>(Лазер)-плазменное кильватерное ускорение в скором будущем откроет ряд новых возможностей в ускорении частиц,</a:t>
            </a:r>
          </a:p>
          <a:p>
            <a:endParaRPr lang="ru-RU" sz="2000" dirty="0" smtClean="0"/>
          </a:p>
          <a:p>
            <a:r>
              <a:rPr lang="ru-RU" sz="2000" dirty="0" smtClean="0"/>
              <a:t>но чтобы воспользоваться большинством из них, нужны высокостабильные мощные лазеры</a:t>
            </a:r>
            <a:endParaRPr lang="ru-RU" sz="2000" dirty="0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7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слайд 12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0832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8004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О чем вообще речь? Кильватерное ускорение частиц в плазме </a:t>
            </a:r>
            <a:endParaRPr lang="ru-RU" sz="2000" dirty="0"/>
          </a:p>
        </p:txBody>
      </p:sp>
      <p:sp>
        <p:nvSpPr>
          <p:cNvPr id="34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2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240016" y="917039"/>
            <a:ext cx="55446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(это – пример почти линейной волны, создаваемой электронным сгустком)</a:t>
            </a:r>
            <a:endParaRPr lang="ru-RU" sz="1200" dirty="0"/>
          </a:p>
        </p:txBody>
      </p:sp>
      <p:pic>
        <p:nvPicPr>
          <p:cNvPr id="28" name="Picture 10" descr="pwfa22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32" y="1218298"/>
            <a:ext cx="11259584" cy="3127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TextBox 28"/>
          <p:cNvSpPr txBox="1"/>
          <p:nvPr/>
        </p:nvSpPr>
        <p:spPr>
          <a:xfrm>
            <a:off x="9669365" y="3645024"/>
            <a:ext cx="13630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FFFF00"/>
                </a:solidFill>
              </a:rPr>
              <a:t>драйвер,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создает волну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7251632" y="3537302"/>
            <a:ext cx="13465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 smtClean="0">
                <a:solidFill>
                  <a:srgbClr val="FFFF00"/>
                </a:solidFill>
              </a:rPr>
              <a:t>витнесс</a:t>
            </a:r>
            <a:r>
              <a:rPr lang="en-US" dirty="0" smtClean="0">
                <a:solidFill>
                  <a:srgbClr val="FFFF00"/>
                </a:solidFill>
              </a:rPr>
              <a:t> </a:t>
            </a:r>
          </a:p>
          <a:p>
            <a:r>
              <a:rPr lang="ru-RU" dirty="0" smtClean="0">
                <a:solidFill>
                  <a:srgbClr val="FFFF00"/>
                </a:solidFill>
              </a:rPr>
              <a:t>он ускоряется</a:t>
            </a:r>
            <a:endParaRPr lang="ru-RU" dirty="0">
              <a:solidFill>
                <a:srgbClr val="FFFF0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840416" y="1306620"/>
            <a:ext cx="175003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rgbClr val="00FF00"/>
                </a:solidFill>
              </a:rPr>
              <a:t>электроны плазмы</a:t>
            </a:r>
            <a:endParaRPr lang="ru-RU" dirty="0">
              <a:solidFill>
                <a:srgbClr val="00FF00"/>
              </a:solidFill>
            </a:endParaRP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5626" y="4603203"/>
            <a:ext cx="4652296" cy="1914525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241602" y="6158305"/>
            <a:ext cx="1152128" cy="432048"/>
          </a:xfrm>
          <a:prstGeom prst="ellipse">
            <a:avLst/>
          </a:prstGeom>
          <a:noFill/>
          <a:ln w="28575">
            <a:solidFill>
              <a:srgbClr val="49D14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Овал 18"/>
          <p:cNvSpPr/>
          <p:nvPr/>
        </p:nvSpPr>
        <p:spPr>
          <a:xfrm>
            <a:off x="4173595" y="5477022"/>
            <a:ext cx="11521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3530614" y="5860799"/>
            <a:ext cx="25069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FF0000"/>
                </a:solidFill>
              </a:rPr>
              <a:t>Отсюда сложность</a:t>
            </a:r>
            <a:endParaRPr lang="ru-RU" dirty="0">
              <a:solidFill>
                <a:srgbClr val="FF0000"/>
              </a:solidFill>
            </a:endParaRPr>
          </a:p>
        </p:txBody>
      </p:sp>
      <p:sp>
        <p:nvSpPr>
          <p:cNvPr id="21" name="Овал 20"/>
          <p:cNvSpPr/>
          <p:nvPr/>
        </p:nvSpPr>
        <p:spPr>
          <a:xfrm>
            <a:off x="2378486" y="5835466"/>
            <a:ext cx="1152128" cy="432048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TextBox 21"/>
          <p:cNvSpPr txBox="1"/>
          <p:nvPr/>
        </p:nvSpPr>
        <p:spPr>
          <a:xfrm>
            <a:off x="4314268" y="6422142"/>
            <a:ext cx="17233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rgbClr val="49D149"/>
                </a:solidFill>
              </a:rPr>
              <a:t>Отсюда интерес</a:t>
            </a:r>
            <a:endParaRPr lang="ru-RU" dirty="0">
              <a:solidFill>
                <a:srgbClr val="49D149"/>
              </a:solidFill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60096" y="4538515"/>
            <a:ext cx="4882039" cy="1991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4533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690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Три направления плазменного кильватерного ускорения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11382" y="1458037"/>
            <a:ext cx="3676706" cy="2547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00589" y="980728"/>
            <a:ext cx="303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Лазерный драйвер </a:t>
            </a:r>
            <a:r>
              <a:rPr lang="en-US" sz="1800" dirty="0" smtClean="0"/>
              <a:t>(</a:t>
            </a:r>
            <a:r>
              <a:rPr lang="en-US" sz="1800" dirty="0" err="1" smtClean="0"/>
              <a:t>LWFA</a:t>
            </a:r>
            <a:r>
              <a:rPr lang="en-US" sz="1800" dirty="0" smtClean="0"/>
              <a:t>)</a:t>
            </a:r>
            <a:endParaRPr lang="ru-RU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956669" y="1289851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(laser wakefield acceleration)</a:t>
            </a:r>
            <a:endParaRPr lang="ru-RU" dirty="0"/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777864" y="4090481"/>
            <a:ext cx="29142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Может создавать электронный пучок из плазмы,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пока что </a:t>
            </a:r>
            <a:r>
              <a:rPr lang="en-US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&lt; 10 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ГэВ/стадию,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для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достижения больших (</a:t>
            </a:r>
            <a:r>
              <a:rPr lang="ru-RU" altLang="ru-RU" sz="1200" dirty="0" err="1">
                <a:solidFill>
                  <a:srgbClr val="00B050"/>
                </a:solidFill>
                <a:latin typeface="Arial" panose="020B0604020202020204" pitchFamily="34" charset="0"/>
              </a:rPr>
              <a:t>ТэВных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) энергий</a:t>
            </a:r>
            <a:r>
              <a:rPr lang="en-US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нужно много стадий</a:t>
            </a:r>
            <a:r>
              <a:rPr lang="en-US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сложно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endParaRPr lang="en-US" altLang="ru-RU" sz="1200" dirty="0" smtClean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хорош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для приложений (компактные источники излучения, электронные инжекторы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1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184232" y="980728"/>
            <a:ext cx="4004751" cy="5258876"/>
            <a:chOff x="8184232" y="980728"/>
            <a:chExt cx="4004751" cy="5258876"/>
          </a:xfrm>
        </p:grpSpPr>
        <p:sp>
          <p:nvSpPr>
            <p:cNvPr id="19" name="TextBox 18"/>
            <p:cNvSpPr txBox="1"/>
            <p:nvPr/>
          </p:nvSpPr>
          <p:spPr>
            <a:xfrm>
              <a:off x="8400256" y="980728"/>
              <a:ext cx="35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Протонный драйвер </a:t>
              </a:r>
              <a:r>
                <a:rPr lang="en-US" sz="1800" dirty="0" smtClean="0"/>
                <a:t>(</a:t>
              </a:r>
              <a:r>
                <a:rPr lang="en-US" sz="1800" dirty="0" err="1" smtClean="0"/>
                <a:t>PDPWFA</a:t>
              </a:r>
              <a:r>
                <a:rPr lang="en-US" sz="1800" dirty="0" smtClean="0"/>
                <a:t>)</a:t>
              </a:r>
              <a:endParaRPr lang="ru-RU" sz="1800" dirty="0"/>
            </a:p>
          </p:txBody>
        </p:sp>
        <p:pic>
          <p:nvPicPr>
            <p:cNvPr id="20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232" y="1946871"/>
              <a:ext cx="3933265" cy="195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184232" y="1946871"/>
              <a:ext cx="19442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37147B"/>
                  </a:solidFill>
                </a:rPr>
                <a:t>(-1</a:t>
              </a:r>
              <a:r>
                <a:rPr lang="en-US" sz="1000" dirty="0" smtClean="0">
                  <a:solidFill>
                    <a:srgbClr val="37147B"/>
                  </a:solidFill>
                </a:rPr>
                <a:t>)*wakefield potential</a:t>
              </a:r>
              <a:endParaRPr lang="ru-RU" sz="1000" dirty="0">
                <a:solidFill>
                  <a:srgbClr val="37147B"/>
                </a:solidFill>
              </a:endParaRPr>
            </a:p>
            <a:p>
              <a:r>
                <a:rPr lang="en-US" sz="1000" dirty="0" smtClean="0">
                  <a:solidFill>
                    <a:srgbClr val="C5C600"/>
                  </a:solidFill>
                </a:rPr>
                <a:t>electrons</a:t>
              </a:r>
            </a:p>
            <a:p>
              <a:r>
                <a:rPr lang="en-US" sz="1000" dirty="0" smtClean="0">
                  <a:solidFill>
                    <a:srgbClr val="E200E2"/>
                  </a:solidFill>
                </a:rPr>
                <a:t>protons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68912" y="1302105"/>
              <a:ext cx="3785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(proton driven plasma wakefield acceleration)</a:t>
              </a:r>
              <a:endParaRPr lang="ru-RU" dirty="0"/>
            </a:p>
          </p:txBody>
        </p:sp>
        <p:sp>
          <p:nvSpPr>
            <p:cNvPr id="37" name="Text Box 23"/>
            <p:cNvSpPr txBox="1">
              <a:spLocks noChangeArrowheads="1"/>
            </p:cNvSpPr>
            <p:nvPr/>
          </p:nvSpPr>
          <p:spPr bwMode="auto">
            <a:xfrm>
              <a:off x="8458892" y="4069779"/>
              <a:ext cx="3339110" cy="21698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Интересны как добавка к существующим протонным синхротронам, способ получить электроны с энергией, как у протонов.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Есть драйверы с </a:t>
              </a:r>
              <a:r>
                <a:rPr lang="en-US" altLang="ru-RU" sz="12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20 </a:t>
              </a: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кДж и 450 ГэВ</a:t>
              </a: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 (</a:t>
              </a:r>
              <a:r>
                <a:rPr lang="en-US" altLang="ru-RU" sz="12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SPS</a:t>
              </a: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), &gt;150</a:t>
              </a: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 кДж</a:t>
              </a: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 </a:t>
              </a: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и 6.5 ТэВ </a:t>
              </a: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(</a:t>
              </a:r>
              <a:r>
                <a:rPr lang="en-US" altLang="ru-RU" sz="1200" dirty="0" err="1">
                  <a:solidFill>
                    <a:srgbClr val="FF0000"/>
                  </a:solidFill>
                  <a:latin typeface="Arial" panose="020B0604020202020204" pitchFamily="34" charset="0"/>
                </a:rPr>
                <a:t>LHC</a:t>
              </a:r>
              <a:r>
                <a:rPr lang="en-US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)</a:t>
              </a: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,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энергии достаточно для ускорения электронов до ТэВ и </a:t>
              </a:r>
              <a:r>
                <a:rPr lang="ru-RU" altLang="ru-RU" sz="12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более в </a:t>
              </a: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одной плазменной секции,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>
                  <a:solidFill>
                    <a:srgbClr val="FF0000"/>
                  </a:solidFill>
                  <a:latin typeface="Arial" panose="020B0604020202020204" pitchFamily="34" charset="0"/>
                </a:rPr>
                <a:t>и именно в контексте сверхвысоких энергий они </a:t>
              </a:r>
              <a:r>
                <a:rPr lang="ru-RU" altLang="ru-RU" sz="1200" dirty="0" smtClean="0">
                  <a:solidFill>
                    <a:srgbClr val="FF0000"/>
                  </a:solidFill>
                  <a:latin typeface="Arial" panose="020B0604020202020204" pitchFamily="34" charset="0"/>
                </a:rPr>
                <a:t>изучаются.</a:t>
              </a:r>
              <a:endPara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86512" y="3826262"/>
              <a:ext cx="20024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Illustration from </a:t>
              </a:r>
              <a:r>
                <a:rPr lang="en-US" sz="1000" dirty="0" smtClean="0">
                  <a:hlinkClick r:id="rId5"/>
                </a:rPr>
                <a:t>LCODE</a:t>
              </a:r>
              <a:r>
                <a:rPr lang="en-US" sz="1000" dirty="0" smtClean="0"/>
                <a:t> website</a:t>
              </a:r>
              <a:endParaRPr lang="ru-RU" sz="1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83778" y="980728"/>
            <a:ext cx="3870480" cy="5525799"/>
            <a:chOff x="-150348" y="980728"/>
            <a:chExt cx="3870480" cy="5525799"/>
          </a:xfrm>
        </p:grpSpPr>
        <p:sp>
          <p:nvSpPr>
            <p:cNvPr id="17" name="TextBox 16"/>
            <p:cNvSpPr txBox="1"/>
            <p:nvPr/>
          </p:nvSpPr>
          <p:spPr>
            <a:xfrm>
              <a:off x="263352" y="980728"/>
              <a:ext cx="3456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Электронный драйвер </a:t>
              </a:r>
              <a:r>
                <a:rPr lang="en-US" sz="1800" dirty="0" smtClean="0"/>
                <a:t>(</a:t>
              </a:r>
              <a:r>
                <a:rPr lang="en-US" sz="1800" dirty="0" err="1" smtClean="0"/>
                <a:t>PWFA</a:t>
              </a:r>
              <a:r>
                <a:rPr lang="en-US" sz="1800" dirty="0" smtClean="0"/>
                <a:t>)</a:t>
              </a:r>
              <a:endParaRPr lang="ru-RU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309" y="1268760"/>
              <a:ext cx="2691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(plasma wakefield acceleration)</a:t>
              </a:r>
              <a:endParaRPr lang="ru-RU" dirty="0"/>
            </a:p>
          </p:txBody>
        </p:sp>
        <p:sp>
          <p:nvSpPr>
            <p:cNvPr id="38" name="TextBox 1"/>
            <p:cNvSpPr txBox="1">
              <a:spLocks noChangeArrowheads="1"/>
            </p:cNvSpPr>
            <p:nvPr/>
          </p:nvSpPr>
          <p:spPr bwMode="auto">
            <a:xfrm>
              <a:off x="617636" y="5413920"/>
              <a:ext cx="3063256" cy="109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>
                  <a:solidFill>
                    <a:srgbClr val="0000FF"/>
                  </a:solidFill>
                  <a:latin typeface="Arial" panose="020B0604020202020204" pitchFamily="34" charset="0"/>
                </a:rPr>
                <a:t>У</a:t>
              </a: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скоряет примерно на энергию частиц драйвера, нужно много стадий для достижения больших (</a:t>
              </a:r>
              <a:r>
                <a:rPr lang="ru-RU" altLang="ru-RU" sz="1200" dirty="0" err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ТэВных</a:t>
              </a: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) энергий,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но может стать умножителем качества пучка</a:t>
              </a:r>
              <a:endParaRPr lang="en-US" altLang="ru-RU" sz="1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40" name="Объект 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279999104"/>
                </p:ext>
              </p:extLst>
            </p:nvPr>
          </p:nvGraphicFramePr>
          <p:xfrm>
            <a:off x="617636" y="3585842"/>
            <a:ext cx="2540000" cy="170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087" name="CorelDRAW" r:id="rId6" imgW="1797465" imgH="1201230" progId="CorelDraw.Graphic.17">
                    <p:embed/>
                  </p:oleObj>
                </mc:Choice>
                <mc:Fallback>
                  <p:oleObj name="CorelDRAW" r:id="rId6" imgW="1797465" imgH="1201230" progId="CorelDraw.Graphic.1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636" y="3585842"/>
                          <a:ext cx="2540000" cy="170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348" y="1338932"/>
              <a:ext cx="3283071" cy="2046298"/>
            </a:xfrm>
            <a:prstGeom prst="rect">
              <a:avLst/>
            </a:prstGeom>
          </p:spPr>
        </p:pic>
      </p:grpSp>
      <p:pic>
        <p:nvPicPr>
          <p:cNvPr id="34" name="그림 5" descr="schem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5" y="1680896"/>
            <a:ext cx="2773241" cy="21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Прямоугольник 26"/>
          <p:cNvSpPr/>
          <p:nvPr/>
        </p:nvSpPr>
        <p:spPr>
          <a:xfrm>
            <a:off x="261318" y="953814"/>
            <a:ext cx="3570730" cy="5739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41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3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24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64801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Лазерный драйвер: зависит от возможностей лазера</a:t>
            </a:r>
            <a:endParaRPr lang="ru-RU" sz="2000" dirty="0"/>
          </a:p>
        </p:txBody>
      </p:sp>
      <p:pic>
        <p:nvPicPr>
          <p:cNvPr id="34" name="그림 5" descr="schema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915" y="1055539"/>
            <a:ext cx="2773241" cy="21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727848" y="1039848"/>
            <a:ext cx="3207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ru-RU" dirty="0" smtClean="0"/>
              <a:t> </a:t>
            </a:r>
            <a:r>
              <a:rPr lang="ru-RU" dirty="0" err="1" smtClean="0"/>
              <a:t>ПВт</a:t>
            </a:r>
            <a:r>
              <a:rPr lang="ru-RU" dirty="0" smtClean="0"/>
              <a:t>: рекордные энергии (</a:t>
            </a:r>
            <a:r>
              <a:rPr lang="en-US" dirty="0" smtClean="0"/>
              <a:t>~10 </a:t>
            </a:r>
            <a:r>
              <a:rPr lang="ru-RU" dirty="0" smtClean="0"/>
              <a:t>ГэВ)</a:t>
            </a:r>
            <a:endParaRPr lang="en-US" dirty="0" smtClean="0"/>
          </a:p>
          <a:p>
            <a:r>
              <a:rPr lang="ru-RU" dirty="0" smtClean="0"/>
              <a:t>не самые большие лазеры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9337" y="1055539"/>
            <a:ext cx="3375255" cy="1339843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4727848" y="1624280"/>
            <a:ext cx="2808312" cy="8694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/>
              <a:t>LBNL [PRL 133,</a:t>
            </a:r>
            <a:r>
              <a:rPr lang="ru-RU" sz="1200" dirty="0"/>
              <a:t> 255001 (2024</a:t>
            </a:r>
            <a:r>
              <a:rPr lang="ru-RU" sz="1200" dirty="0" smtClean="0"/>
              <a:t>)</a:t>
            </a:r>
            <a:r>
              <a:rPr lang="en-US" sz="1200" dirty="0" smtClean="0"/>
              <a:t>]: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0.5 </a:t>
            </a:r>
            <a:r>
              <a:rPr lang="ru-RU" sz="1200" dirty="0" err="1" smtClean="0"/>
              <a:t>ПВт</a:t>
            </a:r>
            <a:r>
              <a:rPr lang="ru-RU" sz="1200" dirty="0" smtClean="0"/>
              <a:t>, 30 см </a:t>
            </a:r>
            <a:r>
              <a:rPr lang="en-US" sz="1200" dirty="0" smtClean="0"/>
              <a:t>HOFI</a:t>
            </a:r>
            <a:r>
              <a:rPr lang="ru-RU" sz="1200" dirty="0" smtClean="0"/>
              <a:t> (</a:t>
            </a:r>
            <a:r>
              <a:rPr lang="en-US" sz="1200" dirty="0"/>
              <a:t>H</a:t>
            </a:r>
            <a:r>
              <a:rPr lang="en-US" sz="1200" dirty="0" smtClean="0"/>
              <a:t>ydrodynamic Optical-Field-Ionized</a:t>
            </a:r>
            <a:r>
              <a:rPr lang="ru-RU" sz="1200" dirty="0" smtClean="0"/>
              <a:t>)</a:t>
            </a:r>
            <a:r>
              <a:rPr lang="en-US" sz="1200" dirty="0" smtClean="0"/>
              <a:t> </a:t>
            </a:r>
            <a:r>
              <a:rPr lang="ru-RU" sz="1200" dirty="0" smtClean="0"/>
              <a:t>канал в газовой струе</a:t>
            </a:r>
            <a:r>
              <a:rPr lang="en-US" sz="1200" dirty="0" smtClean="0"/>
              <a:t>, </a:t>
            </a:r>
            <a:r>
              <a:rPr lang="ru-RU" sz="1200" dirty="0" smtClean="0"/>
              <a:t>9.2 ГэВ</a:t>
            </a:r>
            <a:r>
              <a:rPr lang="en-US" sz="1200" dirty="0" smtClean="0"/>
              <a:t> ±</a:t>
            </a:r>
            <a:r>
              <a:rPr lang="ru-RU" sz="1200" dirty="0" smtClean="0"/>
              <a:t> </a:t>
            </a:r>
            <a:r>
              <a:rPr lang="en-US" sz="1200" dirty="0" smtClean="0"/>
              <a:t>15%, 6 </a:t>
            </a:r>
            <a:r>
              <a:rPr lang="ru-RU" sz="1200" dirty="0" err="1" smtClean="0"/>
              <a:t>пКл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9434667" y="2395382"/>
            <a:ext cx="20882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from </a:t>
            </a:r>
            <a:r>
              <a:rPr lang="en-US" sz="1000" dirty="0" err="1" smtClean="0"/>
              <a:t>Phys.Today</a:t>
            </a:r>
            <a:r>
              <a:rPr lang="en-US" sz="1000" dirty="0" smtClean="0"/>
              <a:t> 78(4), 10 (2025)</a:t>
            </a:r>
            <a:endParaRPr lang="ru-RU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3467533" y="3105026"/>
            <a:ext cx="39117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~</a:t>
            </a:r>
            <a:r>
              <a:rPr lang="ru-RU" dirty="0" smtClean="0"/>
              <a:t> 100 ТВт: </a:t>
            </a:r>
            <a:r>
              <a:rPr lang="ru-RU" dirty="0" err="1" smtClean="0"/>
              <a:t>суб</a:t>
            </a:r>
            <a:r>
              <a:rPr lang="ru-RU" dirty="0" smtClean="0"/>
              <a:t>-ГэВ, стабильность и качество</a:t>
            </a:r>
            <a:endParaRPr lang="ru-RU" dirty="0"/>
          </a:p>
        </p:txBody>
      </p:sp>
      <p:sp>
        <p:nvSpPr>
          <p:cNvPr id="42" name="TextBox 41"/>
          <p:cNvSpPr txBox="1"/>
          <p:nvPr/>
        </p:nvSpPr>
        <p:spPr>
          <a:xfrm>
            <a:off x="3611548" y="3429000"/>
            <a:ext cx="363657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/>
              <a:t>U. Hamburg</a:t>
            </a:r>
            <a:r>
              <a:rPr lang="ru-RU" sz="1200" dirty="0" smtClean="0"/>
              <a:t> </a:t>
            </a:r>
            <a:r>
              <a:rPr lang="en-US" sz="1200" dirty="0" smtClean="0"/>
              <a:t>&amp; DESY [Nature </a:t>
            </a:r>
            <a:r>
              <a:rPr lang="ru-RU" sz="1200" dirty="0" smtClean="0"/>
              <a:t>640</a:t>
            </a:r>
            <a:r>
              <a:rPr lang="en-US" sz="1200" dirty="0" smtClean="0"/>
              <a:t>, </a:t>
            </a:r>
            <a:r>
              <a:rPr lang="ru-RU" sz="1200" dirty="0" smtClean="0"/>
              <a:t>907 </a:t>
            </a:r>
            <a:r>
              <a:rPr lang="ru-RU" sz="1200" dirty="0"/>
              <a:t>(</a:t>
            </a:r>
            <a:r>
              <a:rPr lang="ru-RU" sz="1200" dirty="0" smtClean="0"/>
              <a:t>202</a:t>
            </a:r>
            <a:r>
              <a:rPr lang="en-US" sz="1200" dirty="0" smtClean="0"/>
              <a:t>5</a:t>
            </a:r>
            <a:r>
              <a:rPr lang="ru-RU" sz="1200" dirty="0" smtClean="0"/>
              <a:t>)</a:t>
            </a:r>
            <a:r>
              <a:rPr lang="en-US" sz="1200" dirty="0" smtClean="0"/>
              <a:t>]: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70 </a:t>
            </a:r>
            <a:r>
              <a:rPr lang="ru-RU" sz="1200" dirty="0" smtClean="0"/>
              <a:t>ТВт (</a:t>
            </a:r>
            <a:r>
              <a:rPr lang="en-US" sz="1200" dirty="0" smtClean="0"/>
              <a:t>AGNUS)</a:t>
            </a:r>
            <a:r>
              <a:rPr lang="ru-RU" sz="1200" dirty="0" smtClean="0"/>
              <a:t>, </a:t>
            </a:r>
            <a:r>
              <a:rPr lang="en-US" sz="1200" dirty="0" smtClean="0"/>
              <a:t>5 </a:t>
            </a:r>
            <a:r>
              <a:rPr lang="ru-RU" sz="1200" dirty="0" smtClean="0"/>
              <a:t>мм канал в капилляре, 1 Гц</a:t>
            </a:r>
          </a:p>
          <a:p>
            <a:pPr>
              <a:spcAft>
                <a:spcPts val="300"/>
              </a:spcAft>
            </a:pPr>
            <a:r>
              <a:rPr lang="ru-RU" sz="1200" dirty="0" smtClean="0"/>
              <a:t>257 МэВ</a:t>
            </a:r>
            <a:r>
              <a:rPr lang="en-US" sz="1200" dirty="0" smtClean="0"/>
              <a:t> ±</a:t>
            </a:r>
            <a:r>
              <a:rPr lang="ru-RU" sz="1200" dirty="0" smtClean="0"/>
              <a:t> </a:t>
            </a:r>
            <a:r>
              <a:rPr lang="en-US" sz="1200" dirty="0" smtClean="0"/>
              <a:t>1</a:t>
            </a:r>
            <a:r>
              <a:rPr lang="ru-RU" sz="1200" dirty="0" smtClean="0"/>
              <a:t>.8</a:t>
            </a:r>
            <a:r>
              <a:rPr lang="en-US" sz="1200" dirty="0"/>
              <a:t>% ±</a:t>
            </a:r>
            <a:r>
              <a:rPr lang="ru-RU" sz="1200" dirty="0"/>
              <a:t> </a:t>
            </a:r>
            <a:r>
              <a:rPr lang="ru-RU" sz="1200" dirty="0" smtClean="0"/>
              <a:t>3.5</a:t>
            </a:r>
            <a:r>
              <a:rPr lang="en-US" sz="1200" dirty="0" smtClean="0"/>
              <a:t>%, </a:t>
            </a:r>
            <a:r>
              <a:rPr lang="ru-RU" sz="1200" dirty="0" smtClean="0"/>
              <a:t>41</a:t>
            </a:r>
            <a:r>
              <a:rPr lang="en-US" sz="1200" dirty="0" smtClean="0"/>
              <a:t> </a:t>
            </a:r>
            <a:r>
              <a:rPr lang="ru-RU" sz="1200" dirty="0" err="1" smtClean="0"/>
              <a:t>пКл</a:t>
            </a:r>
            <a:r>
              <a:rPr lang="ru-RU" sz="1200" dirty="0" smtClean="0"/>
              <a:t>, 3 мм мрад</a:t>
            </a:r>
            <a:endParaRPr lang="ru-RU" sz="1200" dirty="0"/>
          </a:p>
        </p:txBody>
      </p:sp>
      <p:pic>
        <p:nvPicPr>
          <p:cNvPr id="43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7961" y="2944650"/>
            <a:ext cx="3173412" cy="79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" name="TextBox 43"/>
          <p:cNvSpPr txBox="1"/>
          <p:nvPr/>
        </p:nvSpPr>
        <p:spPr>
          <a:xfrm>
            <a:off x="7935714" y="3790637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45" name="TextBox 44"/>
          <p:cNvSpPr txBox="1"/>
          <p:nvPr/>
        </p:nvSpPr>
        <p:spPr>
          <a:xfrm>
            <a:off x="407368" y="4909795"/>
            <a:ext cx="387009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~</a:t>
            </a:r>
            <a:r>
              <a:rPr lang="ru-RU" dirty="0" smtClean="0"/>
              <a:t> 1 ТВт: компактность и частота повторения</a:t>
            </a:r>
            <a:endParaRPr lang="ru-RU" dirty="0"/>
          </a:p>
        </p:txBody>
      </p:sp>
      <p:sp>
        <p:nvSpPr>
          <p:cNvPr id="46" name="TextBox 45"/>
          <p:cNvSpPr txBox="1"/>
          <p:nvPr/>
        </p:nvSpPr>
        <p:spPr>
          <a:xfrm>
            <a:off x="551383" y="5233769"/>
            <a:ext cx="3726083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/>
              <a:t>LOA, </a:t>
            </a:r>
            <a:r>
              <a:rPr lang="ru-RU" sz="1200" dirty="0" smtClean="0"/>
              <a:t>Франция </a:t>
            </a:r>
            <a:r>
              <a:rPr lang="en-US" sz="1200" dirty="0" smtClean="0"/>
              <a:t>[Phys. Rev. Res. </a:t>
            </a:r>
            <a:r>
              <a:rPr lang="ru-RU" sz="1200" b="1" dirty="0"/>
              <a:t>6</a:t>
            </a:r>
            <a:r>
              <a:rPr lang="ru-RU" sz="1200" dirty="0"/>
              <a:t>, 043099 (2024)</a:t>
            </a:r>
            <a:r>
              <a:rPr lang="en-US" sz="1200" dirty="0" smtClean="0"/>
              <a:t>]:</a:t>
            </a:r>
          </a:p>
          <a:p>
            <a:pPr>
              <a:spcAft>
                <a:spcPts val="300"/>
              </a:spcAft>
            </a:pPr>
            <a:r>
              <a:rPr lang="ru-RU" sz="1200" dirty="0" smtClean="0"/>
              <a:t>0.7</a:t>
            </a:r>
            <a:r>
              <a:rPr lang="en-US" sz="1200" dirty="0" smtClean="0"/>
              <a:t> </a:t>
            </a:r>
            <a:r>
              <a:rPr lang="ru-RU" sz="1200" dirty="0" smtClean="0"/>
              <a:t>ТВт, плотная газовая струя, 1 </a:t>
            </a:r>
            <a:r>
              <a:rPr lang="ru-RU" sz="1200" dirty="0"/>
              <a:t>к</a:t>
            </a:r>
            <a:r>
              <a:rPr lang="ru-RU" sz="1200" dirty="0" smtClean="0"/>
              <a:t>Гц</a:t>
            </a:r>
          </a:p>
          <a:p>
            <a:pPr>
              <a:spcAft>
                <a:spcPts val="300"/>
              </a:spcAft>
            </a:pPr>
            <a:r>
              <a:rPr lang="ru-RU" sz="1200" dirty="0" smtClean="0"/>
              <a:t>4.7 МэВ</a:t>
            </a:r>
            <a:r>
              <a:rPr lang="en-US" sz="1200" dirty="0" smtClean="0"/>
              <a:t> ±</a:t>
            </a:r>
            <a:r>
              <a:rPr lang="ru-RU" sz="1200" dirty="0" smtClean="0"/>
              <a:t> 30</a:t>
            </a:r>
            <a:r>
              <a:rPr lang="en-US" sz="1200" dirty="0" smtClean="0"/>
              <a:t>%, </a:t>
            </a:r>
            <a:r>
              <a:rPr lang="ru-RU" sz="1200" dirty="0" smtClean="0"/>
              <a:t>2</a:t>
            </a:r>
            <a:r>
              <a:rPr lang="en-US" sz="1200" dirty="0" smtClean="0"/>
              <a:t> </a:t>
            </a:r>
            <a:r>
              <a:rPr lang="ru-RU" sz="1200" dirty="0" err="1" smtClean="0"/>
              <a:t>пКл</a:t>
            </a:r>
            <a:endParaRPr lang="ru-RU" sz="1200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04184" y="4909795"/>
            <a:ext cx="3173412" cy="1856147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55276" y="4762777"/>
            <a:ext cx="1698161" cy="1717643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8455276" y="6519721"/>
            <a:ext cx="24652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C. </a:t>
            </a:r>
            <a:r>
              <a:rPr lang="en-US" sz="1000" dirty="0" err="1" smtClean="0"/>
              <a:t>Greb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Instruments 8</a:t>
            </a:r>
            <a:r>
              <a:rPr lang="ru-RU" sz="1000" dirty="0" smtClean="0"/>
              <a:t>, </a:t>
            </a:r>
            <a:r>
              <a:rPr lang="en-US" sz="1000" dirty="0" smtClean="0"/>
              <a:t>40</a:t>
            </a:r>
            <a:r>
              <a:rPr lang="ru-RU" sz="1000" dirty="0" smtClean="0"/>
              <a:t> </a:t>
            </a:r>
            <a:r>
              <a:rPr lang="ru-RU" sz="1000" dirty="0"/>
              <a:t>(</a:t>
            </a:r>
            <a:r>
              <a:rPr lang="ru-RU" sz="1000" dirty="0" smtClean="0"/>
              <a:t>202</a:t>
            </a:r>
            <a:r>
              <a:rPr lang="en-US" sz="1000" dirty="0" smtClean="0"/>
              <a:t>4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23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4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935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2" y="3573016"/>
            <a:ext cx="9145016" cy="316884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0232" y="529327"/>
            <a:ext cx="319735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Стабильность и качество</a:t>
            </a:r>
            <a:endParaRPr lang="ru-RU" sz="2000" dirty="0"/>
          </a:p>
        </p:txBody>
      </p:sp>
      <p:sp>
        <p:nvSpPr>
          <p:cNvPr id="42" name="TextBox 41"/>
          <p:cNvSpPr txBox="1"/>
          <p:nvPr/>
        </p:nvSpPr>
        <p:spPr>
          <a:xfrm>
            <a:off x="161322" y="1009013"/>
            <a:ext cx="363657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/>
              <a:t>U. Hamburg</a:t>
            </a:r>
            <a:r>
              <a:rPr lang="ru-RU" sz="1200" dirty="0"/>
              <a:t> </a:t>
            </a:r>
            <a:r>
              <a:rPr lang="en-US" sz="1200" dirty="0"/>
              <a:t>&amp; DESY</a:t>
            </a:r>
            <a:r>
              <a:rPr lang="en-US" sz="1200" dirty="0" smtClean="0"/>
              <a:t> [Nature </a:t>
            </a:r>
            <a:r>
              <a:rPr lang="ru-RU" sz="1200" dirty="0" smtClean="0"/>
              <a:t>640</a:t>
            </a:r>
            <a:r>
              <a:rPr lang="en-US" sz="1200" dirty="0" smtClean="0"/>
              <a:t>, </a:t>
            </a:r>
            <a:r>
              <a:rPr lang="ru-RU" sz="1200" dirty="0" smtClean="0"/>
              <a:t>907 </a:t>
            </a:r>
            <a:r>
              <a:rPr lang="ru-RU" sz="1200" dirty="0"/>
              <a:t>(</a:t>
            </a:r>
            <a:r>
              <a:rPr lang="ru-RU" sz="1200" dirty="0" smtClean="0"/>
              <a:t>202</a:t>
            </a:r>
            <a:r>
              <a:rPr lang="en-US" sz="1200" dirty="0" smtClean="0"/>
              <a:t>5</a:t>
            </a:r>
            <a:r>
              <a:rPr lang="ru-RU" sz="1200" dirty="0" smtClean="0"/>
              <a:t>)</a:t>
            </a:r>
            <a:r>
              <a:rPr lang="en-US" sz="1200" dirty="0" smtClean="0"/>
              <a:t>]: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70 </a:t>
            </a:r>
            <a:r>
              <a:rPr lang="ru-RU" sz="1200" dirty="0" smtClean="0"/>
              <a:t>ТВт (</a:t>
            </a:r>
            <a:r>
              <a:rPr lang="en-US" sz="1200" dirty="0" smtClean="0"/>
              <a:t>AGNUS)</a:t>
            </a:r>
            <a:r>
              <a:rPr lang="ru-RU" sz="1200" dirty="0" smtClean="0"/>
              <a:t>, </a:t>
            </a:r>
            <a:r>
              <a:rPr lang="en-US" sz="1200" dirty="0" smtClean="0"/>
              <a:t>5 </a:t>
            </a:r>
            <a:r>
              <a:rPr lang="ru-RU" sz="1200" dirty="0" smtClean="0"/>
              <a:t>мм канал в капилляре, 1 Гц</a:t>
            </a:r>
          </a:p>
          <a:p>
            <a:pPr>
              <a:spcAft>
                <a:spcPts val="300"/>
              </a:spcAft>
            </a:pPr>
            <a:r>
              <a:rPr lang="ru-RU" sz="1200" dirty="0" smtClean="0"/>
              <a:t>257 МэВ</a:t>
            </a:r>
            <a:r>
              <a:rPr lang="en-US" sz="1200" dirty="0" smtClean="0"/>
              <a:t> ±</a:t>
            </a:r>
            <a:r>
              <a:rPr lang="ru-RU" sz="1200" dirty="0" smtClean="0"/>
              <a:t> </a:t>
            </a:r>
            <a:r>
              <a:rPr lang="en-US" sz="1200" dirty="0" smtClean="0"/>
              <a:t>1</a:t>
            </a:r>
            <a:r>
              <a:rPr lang="ru-RU" sz="1200" dirty="0" smtClean="0"/>
              <a:t>.8</a:t>
            </a:r>
            <a:r>
              <a:rPr lang="en-US" sz="1200" dirty="0"/>
              <a:t>% ±</a:t>
            </a:r>
            <a:r>
              <a:rPr lang="ru-RU" sz="1200" dirty="0"/>
              <a:t> </a:t>
            </a:r>
            <a:r>
              <a:rPr lang="ru-RU" sz="1200" dirty="0" smtClean="0"/>
              <a:t>3.5</a:t>
            </a:r>
            <a:r>
              <a:rPr lang="en-US" sz="1200" dirty="0" smtClean="0"/>
              <a:t>%, </a:t>
            </a:r>
            <a:r>
              <a:rPr lang="ru-RU" sz="1200" dirty="0" smtClean="0"/>
              <a:t>41</a:t>
            </a:r>
            <a:r>
              <a:rPr lang="en-US" sz="1200" dirty="0" smtClean="0"/>
              <a:t> </a:t>
            </a:r>
            <a:r>
              <a:rPr lang="ru-RU" sz="1200" dirty="0" err="1" smtClean="0"/>
              <a:t>пКл</a:t>
            </a:r>
            <a:r>
              <a:rPr lang="ru-RU" sz="1200" dirty="0" smtClean="0"/>
              <a:t>, 3 мм мрад</a:t>
            </a:r>
            <a:endParaRPr lang="ru-RU" sz="12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4192" y="929437"/>
            <a:ext cx="3997763" cy="307562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079776" y="1700808"/>
            <a:ext cx="338437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Витнесс</a:t>
            </a:r>
            <a:r>
              <a:rPr lang="ru-RU" sz="1200" dirty="0" smtClean="0"/>
              <a:t> очень короткий, поэтому </a:t>
            </a:r>
            <a:r>
              <a:rPr lang="ru-RU" sz="1200" dirty="0" err="1" smtClean="0"/>
              <a:t>энергоразброс</a:t>
            </a:r>
            <a:r>
              <a:rPr lang="ru-RU" sz="1200" dirty="0" smtClean="0"/>
              <a:t> </a:t>
            </a:r>
            <a:r>
              <a:rPr lang="en-US" sz="1200" dirty="0" smtClean="0"/>
              <a:t>~</a:t>
            </a:r>
            <a:r>
              <a:rPr lang="ru-RU" sz="1200" dirty="0" smtClean="0"/>
              <a:t>1% - это очень высокая плотность в фазовом пространстве.</a:t>
            </a:r>
          </a:p>
          <a:p>
            <a:endParaRPr lang="ru-RU" sz="1200" dirty="0" smtClean="0"/>
          </a:p>
          <a:p>
            <a:r>
              <a:rPr lang="ru-RU" sz="1200" dirty="0" smtClean="0"/>
              <a:t>Если его растянуть до «привычной» длины </a:t>
            </a:r>
            <a:r>
              <a:rPr lang="en-US" sz="1200" dirty="0" smtClean="0"/>
              <a:t>~1</a:t>
            </a:r>
            <a:r>
              <a:rPr lang="ru-RU" sz="1200" dirty="0" smtClean="0"/>
              <a:t> мм, то </a:t>
            </a:r>
            <a:r>
              <a:rPr lang="ru-RU" sz="1200" dirty="0" err="1" smtClean="0"/>
              <a:t>энергоразброс</a:t>
            </a:r>
            <a:r>
              <a:rPr lang="ru-RU" sz="1200" dirty="0" smtClean="0"/>
              <a:t> будет менее 0.1% (нестабильность лучше 0.05%)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544272" y="663357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0" name="TextBox 19"/>
          <p:cNvSpPr txBox="1"/>
          <p:nvPr/>
        </p:nvSpPr>
        <p:spPr>
          <a:xfrm>
            <a:off x="360362" y="6093296"/>
            <a:ext cx="26013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P. Winkler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Nature </a:t>
            </a:r>
            <a:r>
              <a:rPr lang="ru-RU" sz="1000" dirty="0"/>
              <a:t>640</a:t>
            </a:r>
            <a:r>
              <a:rPr lang="en-US" sz="1000" dirty="0"/>
              <a:t>, </a:t>
            </a:r>
            <a:r>
              <a:rPr lang="ru-RU" sz="1000" dirty="0"/>
              <a:t>907 (202</a:t>
            </a:r>
            <a:r>
              <a:rPr lang="en-US" sz="1000" dirty="0"/>
              <a:t>5</a:t>
            </a:r>
            <a:r>
              <a:rPr lang="ru-RU" sz="1000" dirty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1" name="TextBox 20"/>
          <p:cNvSpPr txBox="1"/>
          <p:nvPr/>
        </p:nvSpPr>
        <p:spPr>
          <a:xfrm>
            <a:off x="9624392" y="5013176"/>
            <a:ext cx="2269570" cy="11618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ru-RU" sz="1200" dirty="0" smtClean="0"/>
              <a:t>275 МэВ</a:t>
            </a:r>
            <a:r>
              <a:rPr lang="en-US" sz="1200" dirty="0" smtClean="0"/>
              <a:t> ±</a:t>
            </a:r>
            <a:r>
              <a:rPr lang="ru-RU" sz="1200" dirty="0" smtClean="0"/>
              <a:t> 0.097</a:t>
            </a:r>
            <a:r>
              <a:rPr lang="en-US" sz="1200" dirty="0" smtClean="0"/>
              <a:t>% </a:t>
            </a:r>
            <a:r>
              <a:rPr lang="en-US" sz="1200" dirty="0"/>
              <a:t>±</a:t>
            </a:r>
            <a:r>
              <a:rPr lang="ru-RU" sz="1200" dirty="0"/>
              <a:t> </a:t>
            </a:r>
            <a:r>
              <a:rPr lang="ru-RU" sz="1200" dirty="0" smtClean="0"/>
              <a:t>0.048</a:t>
            </a:r>
            <a:r>
              <a:rPr lang="en-US" sz="1200" dirty="0" smtClean="0"/>
              <a:t>%, </a:t>
            </a:r>
            <a:endParaRPr lang="ru-RU" sz="1200" dirty="0" smtClean="0"/>
          </a:p>
          <a:p>
            <a:pPr>
              <a:spcAft>
                <a:spcPts val="300"/>
              </a:spcAft>
            </a:pPr>
            <a:r>
              <a:rPr lang="ru-RU" sz="1200" dirty="0" smtClean="0"/>
              <a:t>32</a:t>
            </a:r>
            <a:r>
              <a:rPr lang="en-US" sz="1200" dirty="0" smtClean="0"/>
              <a:t> </a:t>
            </a:r>
            <a:r>
              <a:rPr lang="ru-RU" sz="1200" dirty="0" err="1" smtClean="0"/>
              <a:t>пКл</a:t>
            </a:r>
            <a:r>
              <a:rPr lang="ru-RU" sz="1200" dirty="0" smtClean="0"/>
              <a:t>, </a:t>
            </a:r>
            <a:r>
              <a:rPr lang="en-US" sz="1200" dirty="0" smtClean="0"/>
              <a:t>~</a:t>
            </a:r>
            <a:r>
              <a:rPr lang="ru-RU" sz="1200" dirty="0" smtClean="0"/>
              <a:t>3 мм мрад</a:t>
            </a:r>
            <a:r>
              <a:rPr lang="en-US" sz="1200" dirty="0" smtClean="0"/>
              <a:t>, 1 </a:t>
            </a:r>
            <a:r>
              <a:rPr lang="ru-RU" sz="1200" dirty="0" smtClean="0"/>
              <a:t>Гц</a:t>
            </a:r>
          </a:p>
          <a:p>
            <a:pPr>
              <a:spcAft>
                <a:spcPts val="300"/>
              </a:spcAft>
            </a:pPr>
            <a:endParaRPr lang="ru-RU" sz="1200" dirty="0"/>
          </a:p>
          <a:p>
            <a:pPr>
              <a:spcAft>
                <a:spcPts val="300"/>
              </a:spcAft>
            </a:pPr>
            <a:r>
              <a:rPr lang="ru-RU" sz="1200" dirty="0" smtClean="0"/>
              <a:t>Рассматривается как инжектор для </a:t>
            </a:r>
            <a:r>
              <a:rPr lang="en-US" sz="1200" dirty="0"/>
              <a:t>PETRA IV</a:t>
            </a:r>
            <a:endParaRPr lang="ru-RU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161322" y="1877553"/>
            <a:ext cx="3636579" cy="7232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00"/>
              </a:spcAft>
            </a:pPr>
            <a:r>
              <a:rPr lang="en-US" sz="1200" dirty="0" smtClean="0"/>
              <a:t>SIOM</a:t>
            </a:r>
            <a:r>
              <a:rPr lang="ru-RU" sz="1200" dirty="0" smtClean="0"/>
              <a:t>, Шанхай</a:t>
            </a:r>
            <a:r>
              <a:rPr lang="en-US" sz="1200" dirty="0" smtClean="0"/>
              <a:t> [Nature 595</a:t>
            </a:r>
            <a:r>
              <a:rPr lang="ru-RU" sz="1200" dirty="0" smtClean="0"/>
              <a:t>, </a:t>
            </a:r>
            <a:r>
              <a:rPr lang="en-US" sz="1200" dirty="0" smtClean="0"/>
              <a:t>516</a:t>
            </a:r>
            <a:r>
              <a:rPr lang="ru-RU" sz="1200" dirty="0" smtClean="0"/>
              <a:t> </a:t>
            </a:r>
            <a:r>
              <a:rPr lang="ru-RU" sz="1200" dirty="0"/>
              <a:t>(2021)</a:t>
            </a:r>
            <a:r>
              <a:rPr lang="en-US" sz="1200" dirty="0" smtClean="0"/>
              <a:t>]:</a:t>
            </a:r>
          </a:p>
          <a:p>
            <a:pPr>
              <a:spcAft>
                <a:spcPts val="300"/>
              </a:spcAft>
            </a:pPr>
            <a:r>
              <a:rPr lang="en-US" sz="1200" dirty="0" smtClean="0"/>
              <a:t>120 </a:t>
            </a:r>
            <a:r>
              <a:rPr lang="ru-RU" sz="1200" dirty="0" smtClean="0"/>
              <a:t>ТВт, </a:t>
            </a:r>
            <a:r>
              <a:rPr lang="en-US" sz="1200" dirty="0" smtClean="0"/>
              <a:t>7 </a:t>
            </a:r>
            <a:r>
              <a:rPr lang="ru-RU" sz="1200" dirty="0" smtClean="0"/>
              <a:t>мм струя, 1-5 Гц</a:t>
            </a:r>
          </a:p>
          <a:p>
            <a:pPr>
              <a:spcAft>
                <a:spcPts val="300"/>
              </a:spcAft>
            </a:pPr>
            <a:r>
              <a:rPr lang="ru-RU" sz="1200" dirty="0" smtClean="0"/>
              <a:t>490 МэВ</a:t>
            </a:r>
            <a:r>
              <a:rPr lang="en-US" sz="1200" dirty="0" smtClean="0"/>
              <a:t> ±</a:t>
            </a:r>
            <a:r>
              <a:rPr lang="ru-RU" sz="1200" dirty="0" smtClean="0"/>
              <a:t> 0.5</a:t>
            </a:r>
            <a:r>
              <a:rPr lang="en-US" sz="1200" dirty="0" smtClean="0"/>
              <a:t>%, </a:t>
            </a:r>
            <a:r>
              <a:rPr lang="ru-RU" sz="1200" dirty="0" smtClean="0"/>
              <a:t>30</a:t>
            </a:r>
            <a:r>
              <a:rPr lang="en-US" sz="1200" dirty="0" smtClean="0"/>
              <a:t> </a:t>
            </a:r>
            <a:r>
              <a:rPr lang="ru-RU" sz="1200" dirty="0" err="1" smtClean="0"/>
              <a:t>пКл</a:t>
            </a:r>
            <a:endParaRPr lang="ru-RU" sz="1200" dirty="0"/>
          </a:p>
        </p:txBody>
      </p:sp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7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5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6293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49984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Основа качества – стабильность лазера</a:t>
            </a:r>
            <a:endParaRPr lang="ru-RU" sz="2000" dirty="0"/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360" y="3722389"/>
            <a:ext cx="6456040" cy="2380799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31197" y="6143970"/>
            <a:ext cx="307101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A.R</a:t>
            </a:r>
            <a:r>
              <a:rPr lang="en-US" sz="1000" dirty="0"/>
              <a:t>. Maier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X </a:t>
            </a:r>
            <a:r>
              <a:rPr lang="ru-RU" sz="1000" dirty="0"/>
              <a:t>10, 031039 (2020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pic>
        <p:nvPicPr>
          <p:cNvPr id="2050" name="Рисунок 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1320145"/>
            <a:ext cx="4327443" cy="1718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168" y="3240816"/>
            <a:ext cx="4325540" cy="1077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7968208" y="4397409"/>
            <a:ext cx="34302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M. </a:t>
            </a:r>
            <a:r>
              <a:rPr lang="en-US" sz="1000" dirty="0" err="1"/>
              <a:t>Kirchen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Phys. Rev. Lett. </a:t>
            </a:r>
            <a:r>
              <a:rPr lang="ru-RU" sz="1000" dirty="0"/>
              <a:t>126, 174801 (2021</a:t>
            </a:r>
            <a:r>
              <a:rPr lang="ru-RU" sz="1000" dirty="0" smtClean="0"/>
              <a:t>)</a:t>
            </a:r>
            <a:r>
              <a:rPr lang="en-US" sz="1000" dirty="0" smtClean="0"/>
              <a:t>.</a:t>
            </a:r>
            <a:endParaRPr lang="ru-RU" sz="1000" dirty="0"/>
          </a:p>
        </p:txBody>
      </p:sp>
      <p:sp>
        <p:nvSpPr>
          <p:cNvPr id="28" name="TextBox 27"/>
          <p:cNvSpPr txBox="1"/>
          <p:nvPr/>
        </p:nvSpPr>
        <p:spPr>
          <a:xfrm>
            <a:off x="7826722" y="1007500"/>
            <a:ext cx="388843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S.A. </a:t>
            </a:r>
            <a:r>
              <a:rPr lang="en-US" sz="1000" dirty="0" err="1"/>
              <a:t>Antipov</a:t>
            </a:r>
            <a:r>
              <a:rPr lang="en-US" sz="1000" dirty="0" smtClean="0"/>
              <a:t>,</a:t>
            </a:r>
            <a:r>
              <a:rPr lang="ru-RU" sz="1000" dirty="0" smtClean="0"/>
              <a:t> </a:t>
            </a:r>
            <a:r>
              <a:rPr lang="en-US" sz="1000" dirty="0" smtClean="0"/>
              <a:t>et al., </a:t>
            </a:r>
            <a:r>
              <a:rPr lang="en-US" sz="1000" dirty="0"/>
              <a:t>Phys. Rev. </a:t>
            </a:r>
            <a:r>
              <a:rPr lang="en-US" sz="1000" dirty="0" err="1"/>
              <a:t>Accel</a:t>
            </a:r>
            <a:r>
              <a:rPr lang="en-US" sz="1000" dirty="0"/>
              <a:t>. Beams 24, 111301 (2021).</a:t>
            </a:r>
            <a:endParaRPr lang="ru-RU" sz="1000" dirty="0"/>
          </a:p>
        </p:txBody>
      </p:sp>
      <p:sp>
        <p:nvSpPr>
          <p:cNvPr id="7" name="TextBox 6"/>
          <p:cNvSpPr txBox="1"/>
          <p:nvPr/>
        </p:nvSpPr>
        <p:spPr>
          <a:xfrm>
            <a:off x="335360" y="1320889"/>
            <a:ext cx="70567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Плазменная секция имеет много свободных параметров, подстраивая которые можно получить малый </a:t>
            </a:r>
            <a:r>
              <a:rPr lang="ru-RU" dirty="0" err="1" smtClean="0"/>
              <a:t>энергоразброс</a:t>
            </a:r>
            <a:r>
              <a:rPr lang="ru-RU" dirty="0" smtClean="0"/>
              <a:t>, малый </a:t>
            </a:r>
            <a:r>
              <a:rPr lang="ru-RU" dirty="0" err="1" smtClean="0"/>
              <a:t>эмиттанс</a:t>
            </a:r>
            <a:r>
              <a:rPr lang="ru-RU" dirty="0" smtClean="0"/>
              <a:t>, большой заряд и высокую энергию одновременно.</a:t>
            </a:r>
          </a:p>
          <a:p>
            <a:endParaRPr lang="ru-RU" dirty="0"/>
          </a:p>
          <a:p>
            <a:r>
              <a:rPr lang="ru-RU" dirty="0" smtClean="0"/>
              <a:t>Но для этого в плазму должен влетать всегда одинаковый лазерный импульс!</a:t>
            </a:r>
            <a:endParaRPr lang="en-US" dirty="0" smtClean="0"/>
          </a:p>
          <a:p>
            <a:r>
              <a:rPr lang="en-US" dirty="0" smtClean="0"/>
              <a:t>[</a:t>
            </a:r>
            <a:r>
              <a:rPr lang="ru-RU" dirty="0" smtClean="0"/>
              <a:t>стабильность: </a:t>
            </a:r>
            <a:r>
              <a:rPr lang="en-US" dirty="0" smtClean="0"/>
              <a:t>±0.6%</a:t>
            </a:r>
            <a:r>
              <a:rPr lang="ru-RU" dirty="0" smtClean="0"/>
              <a:t> по энергии,</a:t>
            </a:r>
            <a:r>
              <a:rPr lang="en-US" dirty="0" smtClean="0"/>
              <a:t> ±</a:t>
            </a:r>
            <a:r>
              <a:rPr lang="ru-RU" dirty="0" smtClean="0"/>
              <a:t>2% по длительности, </a:t>
            </a:r>
            <a:r>
              <a:rPr lang="en-US" dirty="0" smtClean="0"/>
              <a:t>PRL </a:t>
            </a:r>
            <a:r>
              <a:rPr lang="ru-RU" dirty="0"/>
              <a:t>126, 174801 (2021</a:t>
            </a:r>
            <a:r>
              <a:rPr lang="ru-RU" dirty="0" smtClean="0"/>
              <a:t>)</a:t>
            </a:r>
            <a:r>
              <a:rPr lang="en-US" dirty="0" smtClean="0"/>
              <a:t>]</a:t>
            </a:r>
            <a:endParaRPr lang="ru-RU" dirty="0"/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5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6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1055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690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Три направления плазменного кильватерного ускорения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11382" y="1458037"/>
            <a:ext cx="3676706" cy="2547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00589" y="980728"/>
            <a:ext cx="303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Лазерный драйвер </a:t>
            </a:r>
            <a:r>
              <a:rPr lang="en-US" sz="1800" dirty="0" smtClean="0"/>
              <a:t>(</a:t>
            </a:r>
            <a:r>
              <a:rPr lang="en-US" sz="1800" dirty="0" err="1" smtClean="0"/>
              <a:t>LWFA</a:t>
            </a:r>
            <a:r>
              <a:rPr lang="en-US" sz="1800" dirty="0" smtClean="0"/>
              <a:t>)</a:t>
            </a:r>
            <a:endParaRPr lang="ru-RU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956669" y="1289851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(laser wakefield acceleration)</a:t>
            </a:r>
            <a:endParaRPr lang="ru-RU" dirty="0"/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777864" y="4090481"/>
            <a:ext cx="29142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Может создавать электронный пучок из плазмы,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пока что </a:t>
            </a:r>
            <a:r>
              <a:rPr lang="en-US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&lt; 10 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ГэВ/стадию,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для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достижения больших (</a:t>
            </a:r>
            <a:r>
              <a:rPr lang="ru-RU" altLang="ru-RU" sz="1200" dirty="0" err="1">
                <a:solidFill>
                  <a:srgbClr val="00B050"/>
                </a:solidFill>
                <a:latin typeface="Arial" panose="020B0604020202020204" pitchFamily="34" charset="0"/>
              </a:rPr>
              <a:t>ТэВных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) энергий</a:t>
            </a:r>
            <a:r>
              <a:rPr lang="en-US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нужно много стадий</a:t>
            </a:r>
            <a:r>
              <a:rPr lang="en-US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сложно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endParaRPr lang="en-US" altLang="ru-RU" sz="1200" dirty="0" smtClean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хорош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для приложений (компактные источники излучения, электронные инжекторы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1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184232" y="980728"/>
            <a:ext cx="4004751" cy="3091755"/>
            <a:chOff x="8184232" y="980728"/>
            <a:chExt cx="4004751" cy="3091755"/>
          </a:xfrm>
        </p:grpSpPr>
        <p:sp>
          <p:nvSpPr>
            <p:cNvPr id="19" name="TextBox 18"/>
            <p:cNvSpPr txBox="1"/>
            <p:nvPr/>
          </p:nvSpPr>
          <p:spPr>
            <a:xfrm>
              <a:off x="8400256" y="980728"/>
              <a:ext cx="35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Протонный драйвер </a:t>
              </a:r>
              <a:r>
                <a:rPr lang="en-US" sz="1800" dirty="0" smtClean="0"/>
                <a:t>(</a:t>
              </a:r>
              <a:r>
                <a:rPr lang="en-US" sz="1800" dirty="0" err="1" smtClean="0"/>
                <a:t>PDPWFA</a:t>
              </a:r>
              <a:r>
                <a:rPr lang="en-US" sz="1800" dirty="0" smtClean="0"/>
                <a:t>)</a:t>
              </a:r>
              <a:endParaRPr lang="ru-RU" sz="1800" dirty="0"/>
            </a:p>
          </p:txBody>
        </p:sp>
        <p:pic>
          <p:nvPicPr>
            <p:cNvPr id="20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232" y="1946871"/>
              <a:ext cx="3933265" cy="195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184232" y="1946871"/>
              <a:ext cx="19442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37147B"/>
                  </a:solidFill>
                </a:rPr>
                <a:t>(-1</a:t>
              </a:r>
              <a:r>
                <a:rPr lang="en-US" sz="1000" dirty="0" smtClean="0">
                  <a:solidFill>
                    <a:srgbClr val="37147B"/>
                  </a:solidFill>
                </a:rPr>
                <a:t>)*wakefield potential</a:t>
              </a:r>
              <a:endParaRPr lang="ru-RU" sz="1000" dirty="0">
                <a:solidFill>
                  <a:srgbClr val="37147B"/>
                </a:solidFill>
              </a:endParaRPr>
            </a:p>
            <a:p>
              <a:r>
                <a:rPr lang="en-US" sz="1000" dirty="0" smtClean="0">
                  <a:solidFill>
                    <a:srgbClr val="C5C600"/>
                  </a:solidFill>
                </a:rPr>
                <a:t>electrons</a:t>
              </a:r>
            </a:p>
            <a:p>
              <a:r>
                <a:rPr lang="en-US" sz="1000" dirty="0" smtClean="0">
                  <a:solidFill>
                    <a:srgbClr val="E200E2"/>
                  </a:solidFill>
                </a:rPr>
                <a:t>protons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68912" y="1302105"/>
              <a:ext cx="3785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(proton driven plasma wakefield acceleration)</a:t>
              </a:r>
              <a:endParaRPr lang="ru-R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86512" y="3826262"/>
              <a:ext cx="20024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Illustration from </a:t>
              </a:r>
              <a:r>
                <a:rPr lang="en-US" sz="1000" dirty="0" smtClean="0">
                  <a:hlinkClick r:id="rId5"/>
                </a:rPr>
                <a:t>LCODE</a:t>
              </a:r>
              <a:r>
                <a:rPr lang="en-US" sz="1000" dirty="0" smtClean="0"/>
                <a:t> website</a:t>
              </a:r>
              <a:endParaRPr lang="ru-RU" sz="1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83778" y="980728"/>
            <a:ext cx="3870480" cy="5525799"/>
            <a:chOff x="-150348" y="980728"/>
            <a:chExt cx="3870480" cy="5525799"/>
          </a:xfrm>
        </p:grpSpPr>
        <p:sp>
          <p:nvSpPr>
            <p:cNvPr id="17" name="TextBox 16"/>
            <p:cNvSpPr txBox="1"/>
            <p:nvPr/>
          </p:nvSpPr>
          <p:spPr>
            <a:xfrm>
              <a:off x="263352" y="980728"/>
              <a:ext cx="3456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Электронный драйвер </a:t>
              </a:r>
              <a:r>
                <a:rPr lang="en-US" sz="1800" dirty="0" smtClean="0"/>
                <a:t>(</a:t>
              </a:r>
              <a:r>
                <a:rPr lang="en-US" sz="1800" dirty="0" err="1" smtClean="0"/>
                <a:t>PWFA</a:t>
              </a:r>
              <a:r>
                <a:rPr lang="en-US" sz="1800" dirty="0" smtClean="0"/>
                <a:t>)</a:t>
              </a:r>
              <a:endParaRPr lang="ru-RU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309" y="1268760"/>
              <a:ext cx="2691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(plasma wakefield acceleration)</a:t>
              </a:r>
              <a:endParaRPr lang="ru-RU" dirty="0"/>
            </a:p>
          </p:txBody>
        </p:sp>
        <p:sp>
          <p:nvSpPr>
            <p:cNvPr id="38" name="TextBox 1"/>
            <p:cNvSpPr txBox="1">
              <a:spLocks noChangeArrowheads="1"/>
            </p:cNvSpPr>
            <p:nvPr/>
          </p:nvSpPr>
          <p:spPr bwMode="auto">
            <a:xfrm>
              <a:off x="617636" y="5413920"/>
              <a:ext cx="3063256" cy="109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>
                  <a:solidFill>
                    <a:srgbClr val="0000FF"/>
                  </a:solidFill>
                  <a:latin typeface="Arial" panose="020B0604020202020204" pitchFamily="34" charset="0"/>
                </a:rPr>
                <a:t>У</a:t>
              </a: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скоряет примерно на энергию частиц драйвера, нужно много стадий для достижения больших (</a:t>
              </a:r>
              <a:r>
                <a:rPr lang="ru-RU" altLang="ru-RU" sz="1200" dirty="0" err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ТэВных</a:t>
              </a: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) энергий,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но может стать умножителем качества пучка</a:t>
              </a:r>
              <a:endParaRPr lang="en-US" altLang="ru-RU" sz="1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40" name="Объект 1"/>
            <p:cNvGraphicFramePr>
              <a:graphicFrameLocks noChangeAspect="1"/>
            </p:cNvGraphicFramePr>
            <p:nvPr>
              <p:extLst/>
            </p:nvPr>
          </p:nvGraphicFramePr>
          <p:xfrm>
            <a:off x="617636" y="3585842"/>
            <a:ext cx="2540000" cy="170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0" name="CorelDRAW" r:id="rId6" imgW="1797465" imgH="1201230" progId="CorelDraw.Graphic.17">
                    <p:embed/>
                  </p:oleObj>
                </mc:Choice>
                <mc:Fallback>
                  <p:oleObj name="CorelDRAW" r:id="rId6" imgW="1797465" imgH="1201230" progId="CorelDraw.Graphic.1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636" y="3585842"/>
                          <a:ext cx="2540000" cy="170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348" y="1338932"/>
              <a:ext cx="3283071" cy="2046298"/>
            </a:xfrm>
            <a:prstGeom prst="rect">
              <a:avLst/>
            </a:prstGeom>
          </p:spPr>
        </p:pic>
      </p:grpSp>
      <p:pic>
        <p:nvPicPr>
          <p:cNvPr id="34" name="그림 5" descr="schema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5" y="1680896"/>
            <a:ext cx="2773241" cy="21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4397478" y="929437"/>
            <a:ext cx="3570730" cy="5739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8458892" y="4069779"/>
            <a:ext cx="333911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Интересны как добавка к существующим протонным синхротронам, способ получить электроны с энергией, как у протонов.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Есть драйверы с </a:t>
            </a:r>
            <a:r>
              <a:rPr lang="en-US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 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кДж и 450 ГэВ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US" altLang="ru-RU" sz="1200" dirty="0" err="1">
                <a:solidFill>
                  <a:srgbClr val="FF0000"/>
                </a:solidFill>
                <a:latin typeface="Arial" panose="020B0604020202020204" pitchFamily="34" charset="0"/>
              </a:rPr>
              <a:t>SPS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), &gt;150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 кДж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и 6.5 ТэВ 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 err="1">
                <a:solidFill>
                  <a:srgbClr val="FF0000"/>
                </a:solidFill>
                <a:latin typeface="Arial" panose="020B0604020202020204" pitchFamily="34" charset="0"/>
              </a:rPr>
              <a:t>LHC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энергии достаточно для ускорения электронов до ТэВ и </a:t>
            </a: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более в 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одной плазменной секции,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и именно в контексте сверхвысоких энергий они </a:t>
            </a: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изучаются.</a:t>
            </a:r>
            <a:endParaRPr lang="ru-RU" altLang="ru-RU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37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7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62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33685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Умножитель яркости пучка</a:t>
            </a:r>
            <a:endParaRPr lang="ru-RU" sz="20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2502" y="1369199"/>
            <a:ext cx="9093549" cy="36004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108926" y="1077031"/>
            <a:ext cx="89289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T. N. </a:t>
            </a:r>
            <a:r>
              <a:rPr lang="en-US" sz="1200" dirty="0" err="1" smtClean="0"/>
              <a:t>Dalichaouch</a:t>
            </a:r>
            <a:r>
              <a:rPr lang="en-US" sz="1200" dirty="0" smtClean="0"/>
              <a:t> et al.,</a:t>
            </a:r>
            <a:r>
              <a:rPr lang="ru-RU" sz="1200" dirty="0" smtClean="0"/>
              <a:t> </a:t>
            </a:r>
            <a:r>
              <a:rPr lang="en-US" sz="1200" dirty="0"/>
              <a:t>Fully plasma-based electron injector for a linear collider or </a:t>
            </a:r>
            <a:r>
              <a:rPr lang="en-US" sz="1200" dirty="0" smtClean="0"/>
              <a:t>XFEL</a:t>
            </a:r>
            <a:r>
              <a:rPr lang="ru-RU" sz="1200" dirty="0"/>
              <a:t>.</a:t>
            </a:r>
            <a:r>
              <a:rPr lang="en-US" sz="1200" dirty="0" smtClean="0"/>
              <a:t> Phys. Rev. Res. </a:t>
            </a:r>
            <a:r>
              <a:rPr lang="en-US" sz="1200" b="1" dirty="0" smtClean="0"/>
              <a:t>7</a:t>
            </a:r>
            <a:r>
              <a:rPr lang="en-US" sz="1200" dirty="0"/>
              <a:t>, 023118 (</a:t>
            </a:r>
            <a:r>
              <a:rPr lang="en-US" sz="1200" dirty="0" smtClean="0"/>
              <a:t>2025)</a:t>
            </a:r>
            <a:r>
              <a:rPr lang="ru-RU" sz="1200" dirty="0"/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82122" y="1354030"/>
            <a:ext cx="220724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Плотный электронный сгусток </a:t>
            </a:r>
            <a:r>
              <a:rPr lang="en-US" sz="1200" dirty="0" smtClean="0"/>
              <a:t>(51 </a:t>
            </a:r>
            <a:r>
              <a:rPr lang="ru-RU" sz="1200" dirty="0" smtClean="0"/>
              <a:t>кА в пике) </a:t>
            </a:r>
          </a:p>
          <a:p>
            <a:r>
              <a:rPr lang="ru-RU" sz="1200" dirty="0" smtClean="0"/>
              <a:t>в однородной плазме </a:t>
            </a:r>
            <a:r>
              <a:rPr lang="en-US" sz="1200" dirty="0" smtClean="0"/>
              <a:t>(7 </a:t>
            </a:r>
            <a:r>
              <a:rPr lang="ru-RU" sz="1200" dirty="0" smtClean="0"/>
              <a:t>см</a:t>
            </a:r>
            <a:r>
              <a:rPr lang="en-US" sz="1200" dirty="0" smtClean="0"/>
              <a:t>)</a:t>
            </a:r>
            <a:endParaRPr lang="ru-RU" sz="1200" dirty="0" smtClean="0"/>
          </a:p>
          <a:p>
            <a:r>
              <a:rPr lang="ru-RU" sz="1200" dirty="0" smtClean="0"/>
              <a:t>на начальном этапе своей эволюции</a:t>
            </a:r>
            <a:r>
              <a:rPr lang="en-US" sz="1200" dirty="0" smtClean="0"/>
              <a:t> (</a:t>
            </a:r>
            <a:r>
              <a:rPr lang="ru-RU" sz="1200" dirty="0" smtClean="0"/>
              <a:t>сжатие) захватывает плазменные электроны и ускоряет их</a:t>
            </a:r>
          </a:p>
          <a:p>
            <a:endParaRPr lang="ru-RU" sz="1200" dirty="0"/>
          </a:p>
          <a:p>
            <a:r>
              <a:rPr lang="ru-RU" sz="1200" dirty="0" smtClean="0"/>
              <a:t>Моделирование </a:t>
            </a:r>
            <a:r>
              <a:rPr lang="en-US" sz="1200" dirty="0" smtClean="0"/>
              <a:t>OSIRIS</a:t>
            </a:r>
            <a:endParaRPr lang="ru-RU" sz="1200" dirty="0"/>
          </a:p>
        </p:txBody>
      </p:sp>
      <p:sp>
        <p:nvSpPr>
          <p:cNvPr id="10" name="TextBox 9"/>
          <p:cNvSpPr txBox="1"/>
          <p:nvPr/>
        </p:nvSpPr>
        <p:spPr>
          <a:xfrm>
            <a:off x="382122" y="3571333"/>
            <a:ext cx="22322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Драйвер (</a:t>
            </a:r>
            <a:r>
              <a:rPr lang="en-US" sz="1200" dirty="0" smtClean="0"/>
              <a:t>FACET-II):</a:t>
            </a:r>
          </a:p>
          <a:p>
            <a:r>
              <a:rPr lang="en-US" sz="1200" dirty="0" smtClean="0"/>
              <a:t>2.27 </a:t>
            </a:r>
            <a:r>
              <a:rPr lang="ru-RU" sz="1200" dirty="0" err="1" smtClean="0"/>
              <a:t>нКл</a:t>
            </a:r>
            <a:r>
              <a:rPr lang="ru-RU" sz="1200" dirty="0" smtClean="0"/>
              <a:t>, 10 ГэВ</a:t>
            </a:r>
          </a:p>
          <a:p>
            <a:r>
              <a:rPr lang="en-US" sz="1200" dirty="0" err="1">
                <a:cs typeface="Arial" panose="020B0604020202020204" pitchFamily="34" charset="0"/>
              </a:rPr>
              <a:t>ε</a:t>
            </a:r>
            <a:r>
              <a:rPr lang="en-US" sz="1200" baseline="-25000" dirty="0" err="1">
                <a:cs typeface="Arial" panose="020B0604020202020204" pitchFamily="34" charset="0"/>
              </a:rPr>
              <a:t>n</a:t>
            </a:r>
            <a:r>
              <a:rPr lang="en-US" sz="1200" dirty="0">
                <a:cs typeface="Arial" panose="020B0604020202020204" pitchFamily="34" charset="0"/>
              </a:rPr>
              <a:t> ~ </a:t>
            </a:r>
            <a:r>
              <a:rPr lang="ru-RU" sz="1200" dirty="0" smtClean="0">
                <a:cs typeface="Arial" panose="020B0604020202020204" pitchFamily="34" charset="0"/>
              </a:rPr>
              <a:t>3-4 мм мрад</a:t>
            </a:r>
            <a:endParaRPr lang="en-US" sz="1200" dirty="0" smtClean="0"/>
          </a:p>
          <a:p>
            <a:r>
              <a:rPr lang="el-GR" sz="1200" dirty="0" smtClean="0">
                <a:cs typeface="Arial" panose="020B0604020202020204" pitchFamily="34" charset="0"/>
              </a:rPr>
              <a:t>σ</a:t>
            </a:r>
            <a:r>
              <a:rPr lang="en-US" sz="1200" baseline="-25000" dirty="0">
                <a:cs typeface="Arial" panose="020B0604020202020204" pitchFamily="34" charset="0"/>
              </a:rPr>
              <a:t>z</a:t>
            </a:r>
            <a:r>
              <a:rPr lang="en-US" sz="1200" dirty="0">
                <a:cs typeface="Arial" panose="020B0604020202020204" pitchFamily="34" charset="0"/>
              </a:rPr>
              <a:t> </a:t>
            </a:r>
            <a:r>
              <a:rPr lang="en-US" sz="1200" dirty="0" smtClean="0">
                <a:cs typeface="Arial" panose="020B0604020202020204" pitchFamily="34" charset="0"/>
              </a:rPr>
              <a:t>= </a:t>
            </a:r>
            <a:r>
              <a:rPr lang="ru-RU" sz="1200" dirty="0" smtClean="0"/>
              <a:t>5.31 мкм</a:t>
            </a:r>
            <a:r>
              <a:rPr lang="en-US" sz="1200" dirty="0" smtClean="0"/>
              <a:t>,</a:t>
            </a:r>
            <a:r>
              <a:rPr lang="ru-RU" sz="1200" dirty="0"/>
              <a:t> </a:t>
            </a:r>
            <a:endParaRPr lang="en-US" sz="1200" dirty="0" smtClean="0"/>
          </a:p>
          <a:p>
            <a:r>
              <a:rPr lang="el-GR" sz="1200" dirty="0" smtClean="0">
                <a:cs typeface="Arial" panose="020B0604020202020204" pitchFamily="34" charset="0"/>
              </a:rPr>
              <a:t>σ</a:t>
            </a:r>
            <a:r>
              <a:rPr lang="en-US" sz="1200" baseline="-25000" dirty="0" smtClean="0">
                <a:cs typeface="Arial" panose="020B0604020202020204" pitchFamily="34" charset="0"/>
              </a:rPr>
              <a:t>r</a:t>
            </a:r>
            <a:r>
              <a:rPr lang="en-US" sz="1200" dirty="0" smtClean="0">
                <a:cs typeface="Arial" panose="020B0604020202020204" pitchFamily="34" charset="0"/>
              </a:rPr>
              <a:t> </a:t>
            </a:r>
            <a:r>
              <a:rPr lang="en-US" sz="1200" dirty="0">
                <a:cs typeface="Arial" panose="020B0604020202020204" pitchFamily="34" charset="0"/>
              </a:rPr>
              <a:t>= </a:t>
            </a:r>
            <a:r>
              <a:rPr lang="en-US" sz="1200" dirty="0" smtClean="0"/>
              <a:t>6.5</a:t>
            </a:r>
            <a:r>
              <a:rPr lang="ru-RU" sz="1200" dirty="0" smtClean="0"/>
              <a:t> </a:t>
            </a:r>
            <a:r>
              <a:rPr lang="ru-RU" sz="1200" dirty="0"/>
              <a:t>мкм</a:t>
            </a:r>
            <a:r>
              <a:rPr lang="en-US" sz="1200" dirty="0"/>
              <a:t>,</a:t>
            </a:r>
            <a:endParaRPr lang="ru-RU" sz="1200" dirty="0"/>
          </a:p>
        </p:txBody>
      </p:sp>
      <p:sp>
        <p:nvSpPr>
          <p:cNvPr id="35" name="TextBox 34"/>
          <p:cNvSpPr txBox="1"/>
          <p:nvPr/>
        </p:nvSpPr>
        <p:spPr>
          <a:xfrm>
            <a:off x="382122" y="5066838"/>
            <a:ext cx="27268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Витнесс</a:t>
            </a:r>
            <a:r>
              <a:rPr lang="en-US" sz="1200" dirty="0" smtClean="0"/>
              <a:t>:</a:t>
            </a:r>
          </a:p>
          <a:p>
            <a:r>
              <a:rPr lang="ru-RU" sz="1200" dirty="0" smtClean="0"/>
              <a:t>0.52</a:t>
            </a:r>
            <a:r>
              <a:rPr lang="en-US" sz="1200" dirty="0" smtClean="0"/>
              <a:t> </a:t>
            </a:r>
            <a:r>
              <a:rPr lang="ru-RU" sz="1200" dirty="0" err="1" smtClean="0"/>
              <a:t>нКл</a:t>
            </a:r>
            <a:r>
              <a:rPr lang="ru-RU" sz="1200" dirty="0" smtClean="0"/>
              <a:t>, </a:t>
            </a:r>
          </a:p>
          <a:p>
            <a:r>
              <a:rPr lang="ru-RU" sz="1200" dirty="0" smtClean="0"/>
              <a:t>18.27 ГэВ ± 0.49%</a:t>
            </a:r>
            <a:endParaRPr lang="en-US" sz="1200" dirty="0" smtClean="0"/>
          </a:p>
          <a:p>
            <a:r>
              <a:rPr lang="el-GR" sz="1200" dirty="0" smtClean="0">
                <a:cs typeface="Arial" panose="020B0604020202020204" pitchFamily="34" charset="0"/>
              </a:rPr>
              <a:t>σ</a:t>
            </a:r>
            <a:r>
              <a:rPr lang="en-US" sz="1200" baseline="-25000" dirty="0" smtClean="0">
                <a:cs typeface="Arial" panose="020B0604020202020204" pitchFamily="34" charset="0"/>
              </a:rPr>
              <a:t>z</a:t>
            </a:r>
            <a:r>
              <a:rPr lang="en-US" sz="1200" dirty="0" smtClean="0">
                <a:cs typeface="Arial" panose="020B0604020202020204" pitchFamily="34" charset="0"/>
              </a:rPr>
              <a:t> </a:t>
            </a:r>
            <a:r>
              <a:rPr lang="en-US" sz="1200" dirty="0">
                <a:cs typeface="Arial" panose="020B0604020202020204" pitchFamily="34" charset="0"/>
              </a:rPr>
              <a:t>~</a:t>
            </a:r>
            <a:r>
              <a:rPr lang="en-US" sz="1200" dirty="0" smtClean="0">
                <a:cs typeface="Arial" panose="020B0604020202020204" pitchFamily="34" charset="0"/>
              </a:rPr>
              <a:t> 1</a:t>
            </a:r>
            <a:r>
              <a:rPr lang="ru-RU" sz="1200" dirty="0" smtClean="0"/>
              <a:t> мкм</a:t>
            </a:r>
            <a:r>
              <a:rPr lang="en-US" sz="1200" dirty="0" smtClean="0"/>
              <a:t>,</a:t>
            </a:r>
            <a:r>
              <a:rPr lang="ru-RU" sz="1200" dirty="0" smtClean="0"/>
              <a:t> </a:t>
            </a:r>
            <a:endParaRPr lang="en-US" sz="1200" dirty="0" smtClean="0"/>
          </a:p>
          <a:p>
            <a:r>
              <a:rPr lang="el-GR" sz="1200" dirty="0" smtClean="0">
                <a:cs typeface="Arial" panose="020B0604020202020204" pitchFamily="34" charset="0"/>
              </a:rPr>
              <a:t>σ</a:t>
            </a:r>
            <a:r>
              <a:rPr lang="en-US" sz="1200" baseline="-25000" dirty="0" smtClean="0">
                <a:cs typeface="Arial" panose="020B0604020202020204" pitchFamily="34" charset="0"/>
              </a:rPr>
              <a:t>r</a:t>
            </a:r>
            <a:r>
              <a:rPr lang="en-US" sz="1200" dirty="0" smtClean="0">
                <a:cs typeface="Arial" panose="020B0604020202020204" pitchFamily="34" charset="0"/>
              </a:rPr>
              <a:t> = 0.06</a:t>
            </a:r>
            <a:r>
              <a:rPr lang="ru-RU" sz="1200" dirty="0" smtClean="0"/>
              <a:t> мкм</a:t>
            </a:r>
            <a:r>
              <a:rPr lang="en-US" sz="1200" dirty="0" smtClean="0"/>
              <a:t>,</a:t>
            </a:r>
            <a:endParaRPr lang="ru-RU" sz="1200" dirty="0" smtClean="0"/>
          </a:p>
          <a:p>
            <a:r>
              <a:rPr lang="en-US" sz="1200" dirty="0" err="1" smtClean="0">
                <a:cs typeface="Arial" panose="020B0604020202020204" pitchFamily="34" charset="0"/>
              </a:rPr>
              <a:t>ε</a:t>
            </a:r>
            <a:r>
              <a:rPr lang="en-US" sz="1200" baseline="-25000" dirty="0" err="1" smtClean="0">
                <a:cs typeface="Arial" panose="020B0604020202020204" pitchFamily="34" charset="0"/>
              </a:rPr>
              <a:t>n</a:t>
            </a:r>
            <a:r>
              <a:rPr lang="en-US" sz="1200" dirty="0" smtClean="0">
                <a:cs typeface="Arial" panose="020B0604020202020204" pitchFamily="34" charset="0"/>
              </a:rPr>
              <a:t> ~ 0.1 </a:t>
            </a:r>
            <a:r>
              <a:rPr lang="ru-RU" sz="1200" dirty="0" smtClean="0">
                <a:cs typeface="Arial" panose="020B0604020202020204" pitchFamily="34" charset="0"/>
              </a:rPr>
              <a:t>мм мрад</a:t>
            </a:r>
          </a:p>
          <a:p>
            <a:r>
              <a:rPr lang="ru-RU" sz="1200" dirty="0" smtClean="0">
                <a:cs typeface="Arial" panose="020B0604020202020204" pitchFamily="34" charset="0"/>
              </a:rPr>
              <a:t>яркость </a:t>
            </a:r>
            <a:r>
              <a:rPr lang="en-US" sz="1200" dirty="0" err="1"/>
              <a:t>B</a:t>
            </a:r>
            <a:r>
              <a:rPr lang="en-US" sz="1200" baseline="-25000" dirty="0" err="1"/>
              <a:t>n</a:t>
            </a:r>
            <a:r>
              <a:rPr lang="en-US" sz="1200" dirty="0"/>
              <a:t> = </a:t>
            </a:r>
            <a:r>
              <a:rPr lang="en-US" sz="1200" dirty="0" smtClean="0"/>
              <a:t>2I</a:t>
            </a:r>
            <a:r>
              <a:rPr lang="en-US" sz="1200" baseline="-25000" dirty="0"/>
              <a:t>b</a:t>
            </a:r>
            <a:r>
              <a:rPr lang="en-US" sz="1200" dirty="0" smtClean="0"/>
              <a:t>/</a:t>
            </a:r>
            <a:r>
              <a:rPr lang="en-US" sz="1200" dirty="0" err="1" smtClean="0">
                <a:cs typeface="Arial" panose="020B0604020202020204" pitchFamily="34" charset="0"/>
              </a:rPr>
              <a:t>ε</a:t>
            </a:r>
            <a:r>
              <a:rPr lang="en-US" sz="1200" baseline="-25000" dirty="0" err="1" smtClean="0">
                <a:cs typeface="Arial" panose="020B0604020202020204" pitchFamily="34" charset="0"/>
              </a:rPr>
              <a:t>n</a:t>
            </a:r>
            <a:r>
              <a:rPr lang="ru-RU" sz="1200" baseline="30000" dirty="0" smtClean="0">
                <a:cs typeface="Arial" panose="020B0604020202020204" pitchFamily="34" charset="0"/>
              </a:rPr>
              <a:t>2</a:t>
            </a:r>
            <a:r>
              <a:rPr lang="en-US" sz="1200" dirty="0" smtClean="0">
                <a:cs typeface="Arial" panose="020B0604020202020204" pitchFamily="34" charset="0"/>
              </a:rPr>
              <a:t> ~ </a:t>
            </a:r>
            <a:r>
              <a:rPr lang="en-US" sz="1200" dirty="0"/>
              <a:t>10</a:t>
            </a:r>
            <a:r>
              <a:rPr lang="en-US" sz="1200" baseline="30000" dirty="0"/>
              <a:t>19</a:t>
            </a:r>
            <a:r>
              <a:rPr lang="en-US" sz="1200" dirty="0"/>
              <a:t> A</a:t>
            </a:r>
            <a:r>
              <a:rPr lang="en-US" sz="1200" i="1" dirty="0"/>
              <a:t>/</a:t>
            </a:r>
            <a:r>
              <a:rPr lang="en-US" sz="1200" dirty="0"/>
              <a:t>m</a:t>
            </a:r>
            <a:r>
              <a:rPr lang="en-US" sz="1200" baseline="30000" dirty="0"/>
              <a:t>2</a:t>
            </a:r>
            <a:r>
              <a:rPr lang="en-US" sz="1200" i="1" dirty="0"/>
              <a:t>/</a:t>
            </a:r>
            <a:r>
              <a:rPr lang="en-US" sz="1200" dirty="0"/>
              <a:t>rad</a:t>
            </a:r>
            <a:r>
              <a:rPr lang="en-US" sz="1200" baseline="30000" dirty="0"/>
              <a:t>2</a:t>
            </a:r>
            <a:endParaRPr lang="ru-RU" sz="1200" baseline="30000" dirty="0"/>
          </a:p>
        </p:txBody>
      </p:sp>
      <p:sp>
        <p:nvSpPr>
          <p:cNvPr id="11" name="TextBox 10"/>
          <p:cNvSpPr txBox="1"/>
          <p:nvPr/>
        </p:nvSpPr>
        <p:spPr>
          <a:xfrm>
            <a:off x="3935760" y="5229200"/>
            <a:ext cx="330724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КПД передачи энергии 42.2%</a:t>
            </a:r>
          </a:p>
          <a:p>
            <a:r>
              <a:rPr lang="ru-RU" sz="1200" dirty="0" smtClean="0"/>
              <a:t>Энергия </a:t>
            </a:r>
            <a:r>
              <a:rPr lang="en-US" sz="1200" dirty="0" smtClean="0"/>
              <a:t>    x1.8</a:t>
            </a:r>
          </a:p>
          <a:p>
            <a:r>
              <a:rPr lang="ru-RU" sz="1200" dirty="0" smtClean="0"/>
              <a:t>Заряд  </a:t>
            </a:r>
            <a:r>
              <a:rPr lang="en-US" sz="1200" dirty="0"/>
              <a:t> </a:t>
            </a:r>
            <a:r>
              <a:rPr lang="en-US" sz="1200" dirty="0" smtClean="0"/>
              <a:t>      / 4.3</a:t>
            </a:r>
          </a:p>
          <a:p>
            <a:r>
              <a:rPr lang="ru-RU" sz="1200" dirty="0" err="1" smtClean="0"/>
              <a:t>Эмиттанс</a:t>
            </a:r>
            <a:r>
              <a:rPr lang="ru-RU" sz="1200" dirty="0" smtClean="0"/>
              <a:t>   </a:t>
            </a:r>
            <a:r>
              <a:rPr lang="en-US" sz="1200" dirty="0" smtClean="0"/>
              <a:t>/ </a:t>
            </a:r>
            <a:r>
              <a:rPr lang="ru-RU" sz="1200" dirty="0" smtClean="0"/>
              <a:t>4</a:t>
            </a:r>
            <a:r>
              <a:rPr lang="en-US" sz="1200" dirty="0" smtClean="0"/>
              <a:t>0</a:t>
            </a:r>
            <a:endParaRPr lang="ru-RU" sz="1200" dirty="0" smtClean="0"/>
          </a:p>
          <a:p>
            <a:r>
              <a:rPr lang="ru-RU" sz="1200" dirty="0" smtClean="0"/>
              <a:t>Яркость     </a:t>
            </a:r>
            <a:r>
              <a:rPr lang="en-US" sz="1200" dirty="0" smtClean="0"/>
              <a:t>x </a:t>
            </a:r>
            <a:r>
              <a:rPr lang="en-US" sz="1200" dirty="0" smtClean="0"/>
              <a:t>10</a:t>
            </a:r>
            <a:r>
              <a:rPr lang="ru-RU" sz="1200" baseline="30000" dirty="0" smtClean="0"/>
              <a:t>3</a:t>
            </a:r>
            <a:endParaRPr lang="en-US" sz="1200" baseline="30000" dirty="0"/>
          </a:p>
          <a:p>
            <a:r>
              <a:rPr lang="ru-RU" sz="1200" dirty="0" err="1" smtClean="0"/>
              <a:t>Энергоразброс</a:t>
            </a:r>
            <a:r>
              <a:rPr lang="ru-RU" sz="1200" dirty="0" smtClean="0"/>
              <a:t> 0.5% при длине </a:t>
            </a:r>
            <a:r>
              <a:rPr lang="en-US" sz="1200" dirty="0" smtClean="0"/>
              <a:t>~ 2</a:t>
            </a:r>
            <a:r>
              <a:rPr lang="ru-RU" sz="1200" dirty="0" smtClean="0"/>
              <a:t> мкм</a:t>
            </a:r>
            <a:endParaRPr lang="ru-RU" sz="1200" dirty="0"/>
          </a:p>
        </p:txBody>
      </p:sp>
      <p:sp>
        <p:nvSpPr>
          <p:cNvPr id="12" name="TextBox 11"/>
          <p:cNvSpPr txBox="1"/>
          <p:nvPr/>
        </p:nvSpPr>
        <p:spPr>
          <a:xfrm>
            <a:off x="7680176" y="5229200"/>
            <a:ext cx="38164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Схемы с электронными драйверами обычно хорошо рассчитываются в моделировании,</a:t>
            </a:r>
          </a:p>
          <a:p>
            <a:r>
              <a:rPr lang="ru-RU" sz="1200" dirty="0" smtClean="0"/>
              <a:t>параметры драйвера – реалистичные </a:t>
            </a:r>
            <a:r>
              <a:rPr lang="en-US" sz="1200" dirty="0" smtClean="0"/>
              <a:t>(FACET</a:t>
            </a:r>
            <a:r>
              <a:rPr lang="ru-RU" sz="1200" dirty="0" smtClean="0"/>
              <a:t> </a:t>
            </a:r>
            <a:r>
              <a:rPr lang="en-US" sz="1200" dirty="0" smtClean="0"/>
              <a:t>II)</a:t>
            </a:r>
            <a:r>
              <a:rPr lang="ru-RU" sz="1200" dirty="0" smtClean="0"/>
              <a:t>, </a:t>
            </a:r>
          </a:p>
          <a:p>
            <a:r>
              <a:rPr lang="ru-RU" sz="1200" dirty="0" smtClean="0"/>
              <a:t>поэтому экспериментальная демонстрация умножения яркости должна состояться скоро</a:t>
            </a:r>
            <a:endParaRPr lang="ru-RU" sz="1200" dirty="0"/>
          </a:p>
        </p:txBody>
      </p:sp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sp>
        <p:nvSpPr>
          <p:cNvPr id="16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8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69261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232" y="529327"/>
            <a:ext cx="69082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 smtClean="0"/>
              <a:t>Три направления плазменного кильватерного ускорения</a:t>
            </a:r>
            <a:endParaRPr lang="ru-RU" sz="2000" dirty="0"/>
          </a:p>
        </p:txBody>
      </p:sp>
      <p:sp>
        <p:nvSpPr>
          <p:cNvPr id="23" name="Прямоугольник 22"/>
          <p:cNvSpPr/>
          <p:nvPr/>
        </p:nvSpPr>
        <p:spPr>
          <a:xfrm>
            <a:off x="3211382" y="1458037"/>
            <a:ext cx="3676706" cy="254702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TextBox 17"/>
          <p:cNvSpPr txBox="1"/>
          <p:nvPr/>
        </p:nvSpPr>
        <p:spPr>
          <a:xfrm>
            <a:off x="600589" y="980728"/>
            <a:ext cx="3035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 smtClean="0"/>
              <a:t>Лазерный драйвер </a:t>
            </a:r>
            <a:r>
              <a:rPr lang="en-US" sz="1800" dirty="0" smtClean="0"/>
              <a:t>(</a:t>
            </a:r>
            <a:r>
              <a:rPr lang="en-US" sz="1800" dirty="0" err="1" smtClean="0"/>
              <a:t>LWFA</a:t>
            </a:r>
            <a:r>
              <a:rPr lang="en-US" sz="1800" dirty="0" smtClean="0"/>
              <a:t>)</a:t>
            </a:r>
            <a:endParaRPr lang="ru-RU" sz="1800" dirty="0"/>
          </a:p>
        </p:txBody>
      </p:sp>
      <p:sp>
        <p:nvSpPr>
          <p:cNvPr id="25" name="TextBox 24"/>
          <p:cNvSpPr txBox="1"/>
          <p:nvPr/>
        </p:nvSpPr>
        <p:spPr>
          <a:xfrm>
            <a:off x="956669" y="1289851"/>
            <a:ext cx="2502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(laser wakefield acceleration)</a:t>
            </a:r>
            <a:endParaRPr lang="ru-RU" dirty="0"/>
          </a:p>
        </p:txBody>
      </p:sp>
      <p:sp>
        <p:nvSpPr>
          <p:cNvPr id="39" name="TextBox 13"/>
          <p:cNvSpPr txBox="1">
            <a:spLocks noChangeArrowheads="1"/>
          </p:cNvSpPr>
          <p:nvPr/>
        </p:nvSpPr>
        <p:spPr bwMode="auto">
          <a:xfrm>
            <a:off x="777864" y="4090481"/>
            <a:ext cx="2914260" cy="20621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Может создавать электронный пучок из плазмы,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пока что </a:t>
            </a:r>
            <a:r>
              <a:rPr lang="en-US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&lt; 10 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ГэВ/стадию,</a:t>
            </a: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для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достижения больших (</a:t>
            </a:r>
            <a:r>
              <a:rPr lang="ru-RU" altLang="ru-RU" sz="1200" dirty="0" err="1">
                <a:solidFill>
                  <a:srgbClr val="00B050"/>
                </a:solidFill>
                <a:latin typeface="Arial" panose="020B0604020202020204" pitchFamily="34" charset="0"/>
              </a:rPr>
              <a:t>ТэВных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) энергий</a:t>
            </a:r>
            <a:r>
              <a:rPr lang="en-US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нужно много стадий</a:t>
            </a:r>
            <a:r>
              <a:rPr lang="en-US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 (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сложно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endParaRPr lang="en-US" altLang="ru-RU" sz="1200" dirty="0" smtClean="0">
              <a:solidFill>
                <a:srgbClr val="00B050"/>
              </a:solidFill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  <a:spcAft>
                <a:spcPts val="600"/>
              </a:spcAft>
              <a:buNone/>
            </a:pP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хорош 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для приложений (компактные источники излучения, электронные инжекторы</a:t>
            </a:r>
            <a:r>
              <a:rPr lang="ru-RU" altLang="ru-RU" sz="1200" dirty="0" smtClean="0">
                <a:solidFill>
                  <a:srgbClr val="00B050"/>
                </a:solidFill>
                <a:latin typeface="Arial" panose="020B0604020202020204" pitchFamily="34" charset="0"/>
              </a:rPr>
              <a:t>)</a:t>
            </a:r>
            <a:r>
              <a:rPr lang="ru-RU" altLang="ru-RU" sz="1200" dirty="0">
                <a:solidFill>
                  <a:srgbClr val="00B050"/>
                </a:solidFill>
                <a:latin typeface="Arial" panose="020B0604020202020204" pitchFamily="34" charset="0"/>
              </a:rPr>
              <a:t>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endParaRPr lang="ru-RU" altLang="ru-RU" sz="1200" dirty="0">
              <a:solidFill>
                <a:srgbClr val="00B050"/>
              </a:solidFill>
              <a:latin typeface="Arial" panose="020B0604020202020204" pitchFamily="34" charset="0"/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8184232" y="980728"/>
            <a:ext cx="4004751" cy="3091755"/>
            <a:chOff x="8184232" y="980728"/>
            <a:chExt cx="4004751" cy="3091755"/>
          </a:xfrm>
        </p:grpSpPr>
        <p:sp>
          <p:nvSpPr>
            <p:cNvPr id="19" name="TextBox 18"/>
            <p:cNvSpPr txBox="1"/>
            <p:nvPr/>
          </p:nvSpPr>
          <p:spPr>
            <a:xfrm>
              <a:off x="8400256" y="980728"/>
              <a:ext cx="35392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Протонный драйвер </a:t>
              </a:r>
              <a:r>
                <a:rPr lang="en-US" sz="1800" dirty="0" smtClean="0"/>
                <a:t>(</a:t>
              </a:r>
              <a:r>
                <a:rPr lang="en-US" sz="1800" dirty="0" err="1" smtClean="0"/>
                <a:t>PDPWFA</a:t>
              </a:r>
              <a:r>
                <a:rPr lang="en-US" sz="1800" dirty="0" smtClean="0"/>
                <a:t>)</a:t>
              </a:r>
              <a:endParaRPr lang="ru-RU" sz="1800" dirty="0"/>
            </a:p>
          </p:txBody>
        </p:sp>
        <p:pic>
          <p:nvPicPr>
            <p:cNvPr id="20" name="Рисунок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84232" y="1946871"/>
              <a:ext cx="3933265" cy="19524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TextBox 20"/>
            <p:cNvSpPr txBox="1"/>
            <p:nvPr/>
          </p:nvSpPr>
          <p:spPr>
            <a:xfrm>
              <a:off x="8184232" y="1946871"/>
              <a:ext cx="1944216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000" dirty="0">
                  <a:solidFill>
                    <a:srgbClr val="37147B"/>
                  </a:solidFill>
                </a:rPr>
                <a:t>(-1</a:t>
              </a:r>
              <a:r>
                <a:rPr lang="en-US" sz="1000" dirty="0" smtClean="0">
                  <a:solidFill>
                    <a:srgbClr val="37147B"/>
                  </a:solidFill>
                </a:rPr>
                <a:t>)*wakefield potential</a:t>
              </a:r>
              <a:endParaRPr lang="ru-RU" sz="1000" dirty="0">
                <a:solidFill>
                  <a:srgbClr val="37147B"/>
                </a:solidFill>
              </a:endParaRPr>
            </a:p>
            <a:p>
              <a:r>
                <a:rPr lang="en-US" sz="1000" dirty="0" smtClean="0">
                  <a:solidFill>
                    <a:srgbClr val="C5C600"/>
                  </a:solidFill>
                </a:rPr>
                <a:t>electrons</a:t>
              </a:r>
            </a:p>
            <a:p>
              <a:r>
                <a:rPr lang="en-US" sz="1000" dirty="0" smtClean="0">
                  <a:solidFill>
                    <a:srgbClr val="E200E2"/>
                  </a:solidFill>
                </a:rPr>
                <a:t>protons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8368912" y="1302105"/>
              <a:ext cx="378501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(proton driven plasma wakefield acceleration)</a:t>
              </a:r>
              <a:endParaRPr lang="ru-RU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0186512" y="3826262"/>
              <a:ext cx="2002471" cy="24622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dirty="0" smtClean="0"/>
                <a:t>Illustration from </a:t>
              </a:r>
              <a:r>
                <a:rPr lang="en-US" sz="1000" dirty="0" smtClean="0">
                  <a:hlinkClick r:id="rId5"/>
                </a:rPr>
                <a:t>LCODE</a:t>
              </a:r>
              <a:r>
                <a:rPr lang="en-US" sz="1000" dirty="0" smtClean="0"/>
                <a:t> website</a:t>
              </a:r>
              <a:endParaRPr lang="ru-RU" sz="1000" dirty="0"/>
            </a:p>
          </p:txBody>
        </p:sp>
      </p:grpSp>
      <p:grpSp>
        <p:nvGrpSpPr>
          <p:cNvPr id="5" name="Группа 4"/>
          <p:cNvGrpSpPr/>
          <p:nvPr/>
        </p:nvGrpSpPr>
        <p:grpSpPr>
          <a:xfrm>
            <a:off x="3983778" y="980728"/>
            <a:ext cx="3870480" cy="5525799"/>
            <a:chOff x="-150348" y="980728"/>
            <a:chExt cx="3870480" cy="5525799"/>
          </a:xfrm>
        </p:grpSpPr>
        <p:sp>
          <p:nvSpPr>
            <p:cNvPr id="17" name="TextBox 16"/>
            <p:cNvSpPr txBox="1"/>
            <p:nvPr/>
          </p:nvSpPr>
          <p:spPr>
            <a:xfrm>
              <a:off x="263352" y="980728"/>
              <a:ext cx="34567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800" dirty="0" smtClean="0"/>
                <a:t>Электронный драйвер </a:t>
              </a:r>
              <a:r>
                <a:rPr lang="en-US" sz="1800" dirty="0" smtClean="0"/>
                <a:t>(</a:t>
              </a:r>
              <a:r>
                <a:rPr lang="en-US" sz="1800" dirty="0" err="1" smtClean="0"/>
                <a:t>PWFA</a:t>
              </a:r>
              <a:r>
                <a:rPr lang="en-US" sz="1800" dirty="0" smtClean="0"/>
                <a:t>)</a:t>
              </a:r>
              <a:endParaRPr lang="ru-RU" sz="1800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23309" y="1268760"/>
              <a:ext cx="269176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(plasma wakefield acceleration)</a:t>
              </a:r>
              <a:endParaRPr lang="ru-RU" dirty="0"/>
            </a:p>
          </p:txBody>
        </p:sp>
        <p:sp>
          <p:nvSpPr>
            <p:cNvPr id="38" name="TextBox 1"/>
            <p:cNvSpPr txBox="1">
              <a:spLocks noChangeArrowheads="1"/>
            </p:cNvSpPr>
            <p:nvPr/>
          </p:nvSpPr>
          <p:spPr bwMode="auto">
            <a:xfrm>
              <a:off x="617636" y="5413920"/>
              <a:ext cx="3063256" cy="10926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panose="02020603050405020304" pitchFamily="18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panose="02020603050405020304" pitchFamily="18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panose="02020603050405020304" pitchFamily="18" charset="0"/>
                </a:defRPr>
              </a:lvl9pPr>
            </a:lstStyle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>
                  <a:solidFill>
                    <a:srgbClr val="0000FF"/>
                  </a:solidFill>
                  <a:latin typeface="Arial" panose="020B0604020202020204" pitchFamily="34" charset="0"/>
                </a:rPr>
                <a:t>У</a:t>
              </a: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скоряет примерно на энергию частиц драйвера, нужно много стадий для достижения больших (</a:t>
              </a:r>
              <a:r>
                <a:rPr lang="ru-RU" altLang="ru-RU" sz="1200" dirty="0" err="1" smtClean="0">
                  <a:solidFill>
                    <a:srgbClr val="0000FF"/>
                  </a:solidFill>
                  <a:latin typeface="Arial" panose="020B0604020202020204" pitchFamily="34" charset="0"/>
                </a:rPr>
                <a:t>ТэВных</a:t>
              </a: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) энергий,</a:t>
              </a:r>
            </a:p>
            <a:p>
              <a:pPr>
                <a:spcBef>
                  <a:spcPct val="0"/>
                </a:spcBef>
                <a:spcAft>
                  <a:spcPts val="600"/>
                </a:spcAft>
                <a:buFontTx/>
                <a:buNone/>
              </a:pPr>
              <a:r>
                <a:rPr lang="ru-RU" altLang="ru-RU" sz="1200" dirty="0" smtClean="0">
                  <a:solidFill>
                    <a:srgbClr val="0000FF"/>
                  </a:solidFill>
                  <a:latin typeface="Arial" panose="020B0604020202020204" pitchFamily="34" charset="0"/>
                </a:rPr>
                <a:t>но может стать умножителем качества пучка</a:t>
              </a:r>
              <a:endParaRPr lang="en-US" altLang="ru-RU" sz="1200" dirty="0">
                <a:solidFill>
                  <a:srgbClr val="0000FF"/>
                </a:solidFill>
                <a:latin typeface="Arial" panose="020B0604020202020204" pitchFamily="34" charset="0"/>
              </a:endParaRPr>
            </a:p>
          </p:txBody>
        </p:sp>
        <p:graphicFrame>
          <p:nvGraphicFramePr>
            <p:cNvPr id="40" name="Объект 1"/>
            <p:cNvGraphicFramePr>
              <a:graphicFrameLocks noChangeAspect="1"/>
            </p:cNvGraphicFramePr>
            <p:nvPr>
              <p:extLst/>
            </p:nvPr>
          </p:nvGraphicFramePr>
          <p:xfrm>
            <a:off x="617636" y="3585842"/>
            <a:ext cx="2540000" cy="17002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161" name="CorelDRAW" r:id="rId6" imgW="1797465" imgH="1201230" progId="CorelDraw.Graphic.17">
                    <p:embed/>
                  </p:oleObj>
                </mc:Choice>
                <mc:Fallback>
                  <p:oleObj name="CorelDRAW" r:id="rId6" imgW="1797465" imgH="1201230" progId="CorelDraw.Graphic.17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7636" y="3585842"/>
                          <a:ext cx="2540000" cy="170021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50348" y="1338932"/>
              <a:ext cx="3283071" cy="2046298"/>
            </a:xfrm>
            <a:prstGeom prst="rect">
              <a:avLst/>
            </a:prstGeom>
          </p:spPr>
        </p:pic>
      </p:grpSp>
      <p:pic>
        <p:nvPicPr>
          <p:cNvPr id="30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2" y="0"/>
            <a:ext cx="792162" cy="39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" name="Picture 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20725" cy="40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9777" y="29528"/>
            <a:ext cx="1000783" cy="373697"/>
          </a:xfrm>
          <a:prstGeom prst="rect">
            <a:avLst/>
          </a:prstGeom>
        </p:spPr>
      </p:pic>
      <p:pic>
        <p:nvPicPr>
          <p:cNvPr id="34" name="그림 5" descr="schema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175" y="1680896"/>
            <a:ext cx="2773241" cy="214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025451" y="929437"/>
            <a:ext cx="4092046" cy="573992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Text Box 23"/>
          <p:cNvSpPr txBox="1">
            <a:spLocks noChangeArrowheads="1"/>
          </p:cNvSpPr>
          <p:nvPr/>
        </p:nvSpPr>
        <p:spPr bwMode="auto">
          <a:xfrm>
            <a:off x="8458892" y="4069779"/>
            <a:ext cx="3339110" cy="2169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Интересны как добавка к существующим протонным синхротронам, способ получить электроны с энергией, как у протонов.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Есть драйверы с </a:t>
            </a:r>
            <a:r>
              <a:rPr lang="en-US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20 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кДж и 450 ГэВ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 (</a:t>
            </a:r>
            <a:r>
              <a:rPr lang="en-US" altLang="ru-RU" sz="1200" dirty="0" err="1">
                <a:solidFill>
                  <a:srgbClr val="FF0000"/>
                </a:solidFill>
                <a:latin typeface="Arial" panose="020B0604020202020204" pitchFamily="34" charset="0"/>
              </a:rPr>
              <a:t>SPS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), &gt;150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 кДж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и 6.5 ТэВ 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(</a:t>
            </a:r>
            <a:r>
              <a:rPr lang="en-US" altLang="ru-RU" sz="1200" dirty="0" err="1">
                <a:solidFill>
                  <a:srgbClr val="FF0000"/>
                </a:solidFill>
                <a:latin typeface="Arial" panose="020B0604020202020204" pitchFamily="34" charset="0"/>
              </a:rPr>
              <a:t>LHC</a:t>
            </a:r>
            <a:r>
              <a:rPr lang="en-US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)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энергии достаточно для ускорения электронов до ТэВ и </a:t>
            </a: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более в </a:t>
            </a: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одной плазменной секции,</a:t>
            </a:r>
          </a:p>
          <a:p>
            <a:pPr>
              <a:spcBef>
                <a:spcPct val="0"/>
              </a:spcBef>
              <a:spcAft>
                <a:spcPts val="600"/>
              </a:spcAft>
              <a:buFontTx/>
              <a:buNone/>
            </a:pPr>
            <a:r>
              <a:rPr lang="ru-RU" altLang="ru-RU" sz="1200" dirty="0">
                <a:solidFill>
                  <a:srgbClr val="FF0000"/>
                </a:solidFill>
                <a:latin typeface="Arial" panose="020B0604020202020204" pitchFamily="34" charset="0"/>
              </a:rPr>
              <a:t>и именно в контексте сверхвысоких энергий они </a:t>
            </a:r>
            <a:r>
              <a:rPr lang="ru-RU" altLang="ru-RU" sz="1200" dirty="0" smtClean="0">
                <a:solidFill>
                  <a:srgbClr val="FF0000"/>
                </a:solidFill>
                <a:latin typeface="Arial" panose="020B0604020202020204" pitchFamily="34" charset="0"/>
              </a:rPr>
              <a:t>изучаются.</a:t>
            </a:r>
            <a:endParaRPr lang="ru-RU" altLang="ru-RU" sz="1200" dirty="0">
              <a:solidFill>
                <a:srgbClr val="FF0000"/>
              </a:solidFill>
              <a:latin typeface="Arial" panose="020B0604020202020204" pitchFamily="34" charset="0"/>
            </a:endParaRPr>
          </a:p>
        </p:txBody>
      </p:sp>
      <p:sp>
        <p:nvSpPr>
          <p:cNvPr id="28" name="Text Box 2"/>
          <p:cNvSpPr txBox="1">
            <a:spLocks noChangeArrowheads="1"/>
          </p:cNvSpPr>
          <p:nvPr/>
        </p:nvSpPr>
        <p:spPr bwMode="auto">
          <a:xfrm>
            <a:off x="2912502" y="0"/>
            <a:ext cx="9238823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 eaLnBrk="1" hangingPunct="1">
              <a:spcBef>
                <a:spcPct val="0"/>
              </a:spcBef>
              <a:buFontTx/>
              <a:buNone/>
            </a:pPr>
            <a:r>
              <a:rPr lang="ru-RU" altLang="ru-RU" sz="1200" dirty="0" err="1" smtClean="0">
                <a:latin typeface="Tahoma" panose="020B0604030504040204" pitchFamily="34" charset="0"/>
              </a:rPr>
              <a:t>К.В.Лотов</a:t>
            </a:r>
            <a:r>
              <a:rPr lang="ru-RU" altLang="ru-RU" sz="1200" dirty="0" smtClean="0">
                <a:latin typeface="Tahoma" panose="020B0604030504040204" pitchFamily="34" charset="0"/>
              </a:rPr>
              <a:t>, </a:t>
            </a:r>
            <a:r>
              <a:rPr lang="ru-RU" altLang="ru-RU" sz="1200" dirty="0">
                <a:latin typeface="Tahoma" panose="020B0604030504040204" pitchFamily="34" charset="0"/>
              </a:rPr>
              <a:t>«Физика фундаментальных взаимодействий</a:t>
            </a:r>
            <a:r>
              <a:rPr lang="ru-RU" altLang="ru-RU" sz="1200" dirty="0" smtClean="0">
                <a:latin typeface="Tahoma" panose="020B0604030504040204" pitchFamily="34" charset="0"/>
              </a:rPr>
              <a:t>», сессия ОФН РАН, 10</a:t>
            </a:r>
            <a:r>
              <a:rPr lang="en-US" altLang="ru-RU" sz="1200" dirty="0" smtClean="0">
                <a:latin typeface="Tahoma" panose="020B0604030504040204" pitchFamily="34" charset="0"/>
              </a:rPr>
              <a:t>.</a:t>
            </a:r>
            <a:r>
              <a:rPr lang="ru-RU" altLang="ru-RU" sz="1200" dirty="0" smtClean="0">
                <a:latin typeface="Tahoma" panose="020B0604030504040204" pitchFamily="34" charset="0"/>
              </a:rPr>
              <a:t>03</a:t>
            </a:r>
            <a:r>
              <a:rPr lang="en-US" altLang="ru-RU" sz="1200" dirty="0" smtClean="0">
                <a:latin typeface="Tahoma" panose="020B0604030504040204" pitchFamily="34" charset="0"/>
              </a:rPr>
              <a:t>.20</a:t>
            </a:r>
            <a:r>
              <a:rPr lang="ru-RU" altLang="ru-RU" sz="1200" dirty="0" smtClean="0">
                <a:latin typeface="Tahoma" panose="020B0604030504040204" pitchFamily="34" charset="0"/>
              </a:rPr>
              <a:t>26,    </a:t>
            </a:r>
            <a:r>
              <a:rPr lang="ru-RU" altLang="ru-RU" sz="1200" dirty="0" smtClean="0">
                <a:latin typeface="Tahoma" panose="020B0604030504040204" pitchFamily="34" charset="0"/>
              </a:rPr>
              <a:t>слайд </a:t>
            </a:r>
            <a:r>
              <a:rPr lang="ru-RU" altLang="ru-RU" sz="1200" dirty="0" smtClean="0">
                <a:latin typeface="Tahoma" panose="020B0604030504040204" pitchFamily="34" charset="0"/>
              </a:rPr>
              <a:t>9 </a:t>
            </a:r>
            <a:r>
              <a:rPr lang="ru-RU" altLang="ru-RU" sz="1200" dirty="0">
                <a:latin typeface="Tahoma" panose="020B0604030504040204" pitchFamily="34" charset="0"/>
              </a:rPr>
              <a:t>из </a:t>
            </a:r>
            <a:r>
              <a:rPr lang="ru-RU" altLang="ru-RU" sz="1200" dirty="0" smtClean="0">
                <a:latin typeface="Tahoma" panose="020B0604030504040204" pitchFamily="34" charset="0"/>
              </a:rPr>
              <a:t>12</a:t>
            </a:r>
            <a:endParaRPr lang="ru-RU" altLang="ru-RU" sz="1200" dirty="0">
              <a:latin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9796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формление по умолчанию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41528</TotalTime>
  <Words>1740</Words>
  <Application>Microsoft Office PowerPoint</Application>
  <PresentationFormat>Широкоэкранный</PresentationFormat>
  <Paragraphs>208</Paragraphs>
  <Slides>12</Slides>
  <Notes>10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8" baseType="lpstr">
      <vt:lpstr>Arial</vt:lpstr>
      <vt:lpstr>Calibri</vt:lpstr>
      <vt:lpstr>Calibri Light</vt:lpstr>
      <vt:lpstr>Tahoma</vt:lpstr>
      <vt:lpstr>Оформление по умолчанию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user1</dc:creator>
  <cp:lastModifiedBy>lot</cp:lastModifiedBy>
  <cp:revision>1131</cp:revision>
  <dcterms:created xsi:type="dcterms:W3CDTF">2009-06-16T07:28:13Z</dcterms:created>
  <dcterms:modified xsi:type="dcterms:W3CDTF">2026-03-09T13:21:23Z</dcterms:modified>
</cp:coreProperties>
</file>