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2" r:id="rId4"/>
    <p:sldId id="275" r:id="rId5"/>
    <p:sldId id="264" r:id="rId6"/>
    <p:sldId id="267" r:id="rId7"/>
    <p:sldId id="265" r:id="rId8"/>
    <p:sldId id="260" r:id="rId9"/>
    <p:sldId id="266" r:id="rId10"/>
    <p:sldId id="268" r:id="rId11"/>
    <p:sldId id="269" r:id="rId12"/>
    <p:sldId id="270" r:id="rId13"/>
    <p:sldId id="271" r:id="rId14"/>
    <p:sldId id="273" r:id="rId15"/>
    <p:sldId id="259" r:id="rId16"/>
    <p:sldId id="272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FF9"/>
    <a:srgbClr val="22FE20"/>
    <a:srgbClr val="D9D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4B252-ADB6-425E-9A82-2F795A4FCD5E}" type="datetimeFigureOut">
              <a:rPr lang="ru-RU" smtClean="0"/>
              <a:t>08.03.2026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CF1B7-7667-431B-8BFD-047B1BF6B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80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E518E-B770-4206-813C-9AC1F1136D85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3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7BFC5-9B3A-4C5E-A174-57FE4AE6DE1B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0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6487-F26E-445D-B423-C8F3DFB32B6F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5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A048-CD0D-4D20-9F45-1F9856563618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24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26575-3166-4BED-B460-E5963E4F8586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40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ED21-0BAB-4C71-8A76-83B78F8CB8F8}" type="datetime1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5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1DF2-6E48-40AB-BB50-E5901BC23955}" type="datetime1">
              <a:rPr lang="ru-RU" smtClean="0"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7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D9E9-99B4-4939-88EF-F5372F4D89EC}" type="datetime1">
              <a:rPr lang="ru-RU" smtClean="0"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1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8BAA-98D9-4F11-BFA9-7B2FE24A9410}" type="datetime1">
              <a:rPr lang="ru-RU" smtClean="0"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57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BE273-A4D0-481C-8158-D47939AE2CD3}" type="datetime1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2A99-6384-457D-86CB-66EC6F53E31E}" type="datetime1">
              <a:rPr lang="ru-RU" smtClean="0"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3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7F251-2514-4FF0-8466-EA3B5C7DC46F}" type="datetime1">
              <a:rPr lang="ru-RU" smtClean="0"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C9F8-471F-4D67-8C11-361060FD5E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9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SVorobev@mephi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16063"/>
            <a:ext cx="9144000" cy="2387600"/>
          </a:xfrm>
        </p:spPr>
        <p:txBody>
          <a:bodyPr/>
          <a:lstStyle/>
          <a:p>
            <a:r>
              <a:rPr lang="ru-RU" dirty="0" smtClean="0"/>
              <a:t>Крупномасштабный трековый детектор ТРЕК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43363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Воробьев В.С.</a:t>
            </a:r>
          </a:p>
          <a:p>
            <a:r>
              <a:rPr lang="en-US" sz="3200" dirty="0" smtClean="0">
                <a:hlinkClick r:id="rId2"/>
              </a:rPr>
              <a:t>VSVorobev@mephi.ru</a:t>
            </a:r>
            <a:endParaRPr lang="en-US" sz="3200" dirty="0" smtClean="0"/>
          </a:p>
          <a:p>
            <a:endParaRPr lang="en-US" sz="3200" dirty="0" smtClean="0"/>
          </a:p>
          <a:p>
            <a:endParaRPr lang="ru-RU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37000" y="5740400"/>
            <a:ext cx="4818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Сессия-конференция СЯФ ОФН РАН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24399" y="6202065"/>
            <a:ext cx="287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10 – 13 марта 2026 г.</a:t>
            </a:r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27"/>
            <a:ext cx="2688497" cy="156096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619" y="170172"/>
            <a:ext cx="1398053" cy="1390771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90185" y="116991"/>
            <a:ext cx="1367704" cy="13677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88" y="25400"/>
            <a:ext cx="1222476" cy="17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850"/>
            <a:ext cx="10515600" cy="1325563"/>
          </a:xfrm>
        </p:spPr>
        <p:txBody>
          <a:bodyPr/>
          <a:lstStyle/>
          <a:p>
            <a:r>
              <a:rPr lang="ru-RU" dirty="0" smtClean="0"/>
              <a:t>Система обеспечения ТРЕК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3" y="3672012"/>
            <a:ext cx="4167188" cy="2943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397" y="3672012"/>
            <a:ext cx="3840387" cy="2943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8" y="1365658"/>
            <a:ext cx="4167188" cy="207616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283622" y="1828800"/>
            <a:ext cx="2421728" cy="94297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Низковольтное питание усилителей-формирователей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0422" y="3803588"/>
            <a:ext cx="2231229" cy="942975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Высоковольтное питание дрейфовых камер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87117" y="3803588"/>
            <a:ext cx="2231229" cy="611064"/>
          </a:xfrm>
          <a:prstGeom prst="round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</a:t>
            </a:r>
            <a:r>
              <a:rPr lang="ru-RU" dirty="0" err="1" smtClean="0">
                <a:solidFill>
                  <a:schemeClr val="tx1"/>
                </a:solidFill>
              </a:rPr>
              <a:t>газоподготовки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38736" y="1423336"/>
            <a:ext cx="6448426" cy="20761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138736" y="1423336"/>
            <a:ext cx="63722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Система </a:t>
            </a:r>
            <a:r>
              <a:rPr lang="ru-RU" dirty="0" err="1" smtClean="0"/>
              <a:t>газоподготовки</a:t>
            </a:r>
            <a:r>
              <a:rPr lang="ru-RU" dirty="0" smtClean="0"/>
              <a:t> обеспечивает постоянный продув камер рабочей смесью.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6</a:t>
            </a:r>
            <a:r>
              <a:rPr lang="ru-RU" dirty="0" smtClean="0"/>
              <a:t> источников АКИП обеспечивают питание </a:t>
            </a:r>
            <a:r>
              <a:rPr lang="ru-RU" b="1" dirty="0" smtClean="0"/>
              <a:t>264</a:t>
            </a:r>
            <a:r>
              <a:rPr lang="ru-RU" dirty="0" smtClean="0"/>
              <a:t> усилителей-формирователей.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4</a:t>
            </a:r>
            <a:r>
              <a:rPr lang="ru-RU" dirty="0" smtClean="0"/>
              <a:t> высоковольтных источника </a:t>
            </a:r>
            <a:r>
              <a:rPr lang="ru-RU" b="1" dirty="0"/>
              <a:t>«</a:t>
            </a:r>
            <a:r>
              <a:rPr lang="ru-RU" dirty="0" err="1"/>
              <a:t>Мантигора</a:t>
            </a:r>
            <a:r>
              <a:rPr lang="ru-RU" b="1" dirty="0"/>
              <a:t>»</a:t>
            </a:r>
            <a:r>
              <a:rPr lang="ru-RU" dirty="0"/>
              <a:t> </a:t>
            </a:r>
            <a:r>
              <a:rPr lang="ru-RU" dirty="0" smtClean="0"/>
              <a:t> (г. Новосибирск) попарно обеспечивают питание внутренней и внешней плоскостей.</a:t>
            </a:r>
          </a:p>
        </p:txBody>
      </p:sp>
    </p:spTree>
    <p:extLst>
      <p:ext uri="{BB962C8B-B14F-4D97-AF65-F5344CB8AC3E}">
        <p14:creationId xmlns:p14="http://schemas.microsoft.com/office/powerpoint/2010/main" val="19391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2" y="93524"/>
            <a:ext cx="10515600" cy="1325563"/>
          </a:xfrm>
        </p:spPr>
        <p:txBody>
          <a:bodyPr/>
          <a:lstStyle/>
          <a:p>
            <a:r>
              <a:rPr lang="ru-RU" dirty="0" smtClean="0"/>
              <a:t>Система сбора и хранения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419087"/>
            <a:ext cx="10620376" cy="50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8990" y="808761"/>
            <a:ext cx="5900742" cy="12009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9337"/>
            <a:ext cx="10515600" cy="1325563"/>
          </a:xfrm>
        </p:spPr>
        <p:txBody>
          <a:bodyPr/>
          <a:lstStyle/>
          <a:p>
            <a:r>
              <a:rPr lang="ru-RU" dirty="0" smtClean="0"/>
              <a:t>Реконструкция </a:t>
            </a:r>
            <a:r>
              <a:rPr lang="ru-RU" dirty="0" err="1" smtClean="0"/>
              <a:t>многочастичных</a:t>
            </a:r>
            <a:r>
              <a:rPr lang="ru-RU" dirty="0" smtClean="0"/>
              <a:t> событий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12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10" y="851575"/>
            <a:ext cx="6083300" cy="22174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3333" y="821198"/>
            <a:ext cx="588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Проблемы реконструкции – соответствие одному сигналу двух точек, </a:t>
            </a:r>
            <a:r>
              <a:rPr lang="ru-RU" dirty="0" err="1" smtClean="0"/>
              <a:t>послеимпульсы</a:t>
            </a:r>
            <a:r>
              <a:rPr lang="ru-RU" dirty="0" smtClean="0"/>
              <a:t>, слившиеся сигналы от разных треков и т.д. Предлагается использовать </a:t>
            </a:r>
            <a:r>
              <a:rPr lang="ru-RU" dirty="0" err="1" smtClean="0"/>
              <a:t>графовые</a:t>
            </a:r>
            <a:r>
              <a:rPr lang="ru-RU" dirty="0" smtClean="0"/>
              <a:t> нейронные сети (</a:t>
            </a:r>
            <a:r>
              <a:rPr lang="en-US" b="1" dirty="0" smtClean="0"/>
              <a:t>GNN</a:t>
            </a:r>
            <a:r>
              <a:rPr lang="en-US" dirty="0" smtClean="0"/>
              <a:t>)</a:t>
            </a:r>
            <a:r>
              <a:rPr lang="ru-RU" dirty="0" smtClean="0"/>
              <a:t> для учёта всех эффектов.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5" y="3526105"/>
            <a:ext cx="5906757" cy="291853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78990" y="2119103"/>
            <a:ext cx="5900742" cy="13918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3256" y="2214859"/>
            <a:ext cx="5712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Сигналы</a:t>
            </a:r>
            <a:r>
              <a:rPr lang="ru-RU" dirty="0" smtClean="0"/>
              <a:t> являются узлами графа. Грани – </a:t>
            </a:r>
            <a:r>
              <a:rPr lang="ru-RU" dirty="0" smtClean="0">
                <a:solidFill>
                  <a:srgbClr val="0070C0"/>
                </a:solidFill>
              </a:rPr>
              <a:t>связи</a:t>
            </a:r>
            <a:r>
              <a:rPr lang="ru-RU" dirty="0" smtClean="0"/>
              <a:t> между сигналами. </a:t>
            </a:r>
            <a:r>
              <a:rPr lang="en-US" b="1" dirty="0" smtClean="0"/>
              <a:t>GNN</a:t>
            </a:r>
            <a:r>
              <a:rPr lang="en-US" dirty="0" smtClean="0"/>
              <a:t> </a:t>
            </a:r>
            <a:r>
              <a:rPr lang="ru-RU" dirty="0" smtClean="0"/>
              <a:t>выполняет классификацию граней, выделяя связи между сигналами, которые принадлежат </a:t>
            </a:r>
            <a:r>
              <a:rPr lang="ru-RU" dirty="0" smtClean="0">
                <a:solidFill>
                  <a:srgbClr val="7030A0"/>
                </a:solidFill>
              </a:rPr>
              <a:t>общим трекам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6463" y="4075782"/>
            <a:ext cx="6074647" cy="18118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6463" y="4133319"/>
            <a:ext cx="59902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Обучающая выборка для </a:t>
            </a:r>
            <a:r>
              <a:rPr lang="en-US" b="1" dirty="0" smtClean="0"/>
              <a:t>GNN</a:t>
            </a:r>
            <a:r>
              <a:rPr lang="en-US" dirty="0" smtClean="0"/>
              <a:t> </a:t>
            </a:r>
            <a:r>
              <a:rPr lang="ru-RU" dirty="0" smtClean="0"/>
              <a:t>состояла как из </a:t>
            </a:r>
            <a:r>
              <a:rPr lang="ru-RU" dirty="0" smtClean="0">
                <a:solidFill>
                  <a:srgbClr val="FF0000"/>
                </a:solidFill>
              </a:rPr>
              <a:t>экспериментальных</a:t>
            </a:r>
            <a:r>
              <a:rPr lang="ru-RU" dirty="0" smtClean="0"/>
              <a:t> измерений, так и из моделированных.</a:t>
            </a:r>
          </a:p>
          <a:p>
            <a:r>
              <a:rPr lang="ru-RU" dirty="0" smtClean="0"/>
              <a:t>Реконструкция </a:t>
            </a:r>
            <a:r>
              <a:rPr lang="ru-RU" dirty="0" err="1" smtClean="0"/>
              <a:t>многочастичных</a:t>
            </a:r>
            <a:r>
              <a:rPr lang="ru-RU" dirty="0" smtClean="0"/>
              <a:t> событий ТРЕК выполняется в </a:t>
            </a:r>
            <a:r>
              <a:rPr lang="ru-RU" dirty="0" smtClean="0">
                <a:solidFill>
                  <a:srgbClr val="00B0F0"/>
                </a:solidFill>
              </a:rPr>
              <a:t>автоматическом</a:t>
            </a:r>
            <a:r>
              <a:rPr lang="ru-RU" dirty="0" smtClean="0"/>
              <a:t> режиме по окончанию суток и после определения среднесуточных характеристик всех дрейфовых камер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15580" y="3069036"/>
            <a:ext cx="470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Пример графа для одной дрейфовой камеры.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28521" y="6435059"/>
            <a:ext cx="653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Реконструкция треков мюонов по данным одной из камер ТРЕК.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6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763572" y="5781315"/>
            <a:ext cx="6853286" cy="7137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Среднесуточные характеристики камер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0" y="1496323"/>
            <a:ext cx="5637940" cy="4181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43" y="1496323"/>
            <a:ext cx="5417871" cy="4181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572" y="578131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Эффективность – вероятность того, что отклик от трека наблюдается минимум на трёх сигнальных проволоках.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9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032449" y="5017744"/>
            <a:ext cx="6029326" cy="108156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118453"/>
            <a:ext cx="10515600" cy="1325563"/>
          </a:xfrm>
        </p:spPr>
        <p:txBody>
          <a:bodyPr/>
          <a:lstStyle/>
          <a:p>
            <a:r>
              <a:rPr lang="ru-RU" dirty="0" smtClean="0"/>
              <a:t>События с параллельными треками </a:t>
            </a:r>
            <a:br>
              <a:rPr lang="ru-RU" dirty="0" smtClean="0"/>
            </a:br>
            <a:r>
              <a:rPr lang="ru-RU" dirty="0" smtClean="0"/>
              <a:t>с 01.05.2025 по 04.03.2026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1473" y="5055844"/>
            <a:ext cx="6448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оценкам методом СЛПМ за эти группы мюонов ответственны первичные космические лучи с энергиями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14.5 ≤ </a:t>
            </a:r>
            <a:r>
              <a:rPr lang="en-US" b="1" dirty="0" smtClean="0">
                <a:solidFill>
                  <a:srgbClr val="FF0000"/>
                </a:solidFill>
              </a:rPr>
              <a:t>log(E(</a:t>
            </a:r>
            <a:r>
              <a:rPr lang="ru-RU" b="1" dirty="0" smtClean="0">
                <a:solidFill>
                  <a:srgbClr val="FF0000"/>
                </a:solidFill>
              </a:rPr>
              <a:t>эВ</a:t>
            </a:r>
            <a:r>
              <a:rPr lang="en-US" b="1" dirty="0" smtClean="0">
                <a:solidFill>
                  <a:srgbClr val="FF0000"/>
                </a:solidFill>
              </a:rPr>
              <a:t>))</a:t>
            </a:r>
            <a:r>
              <a:rPr lang="ru-RU" b="1" dirty="0" smtClean="0">
                <a:solidFill>
                  <a:srgbClr val="FF0000"/>
                </a:solidFill>
              </a:rPr>
              <a:t> ≤ 18.5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365" y="5251428"/>
            <a:ext cx="4303065" cy="5321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4824" y="5337282"/>
            <a:ext cx="413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Живое время работы ТРЕК </a:t>
            </a:r>
            <a:r>
              <a:rPr lang="ru-RU" b="1" dirty="0" smtClean="0"/>
              <a:t>3589 часов</a:t>
            </a:r>
            <a:endParaRPr lang="ru-RU" b="1" dirty="0"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79" y="1628774"/>
            <a:ext cx="4136391" cy="30359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31" y="1628775"/>
            <a:ext cx="4218231" cy="3096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112" y="1628774"/>
            <a:ext cx="4159964" cy="313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68" y="1461817"/>
            <a:ext cx="5988151" cy="47244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25765" y="6076348"/>
            <a:ext cx="4243054" cy="5640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418" y="4123246"/>
            <a:ext cx="6465454" cy="1772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765" y="32618"/>
            <a:ext cx="10515600" cy="1325563"/>
          </a:xfrm>
        </p:spPr>
        <p:txBody>
          <a:bodyPr/>
          <a:lstStyle/>
          <a:p>
            <a:r>
              <a:rPr lang="ru-RU" dirty="0" smtClean="0"/>
              <a:t>Совместная регистрация групп мюонов двумя трековыми установками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223" y="1630918"/>
            <a:ext cx="3303649" cy="24654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3418" y="4276701"/>
            <a:ext cx="6548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период с 05.06.2025 по 16.07.2025 найдено </a:t>
            </a:r>
            <a:r>
              <a:rPr lang="ru-RU" b="1" dirty="0" smtClean="0"/>
              <a:t>9494</a:t>
            </a:r>
            <a:r>
              <a:rPr lang="ru-RU" dirty="0" smtClean="0"/>
              <a:t> совместных события ТРЕК и ДЕКОР.</a:t>
            </a:r>
          </a:p>
          <a:p>
            <a:r>
              <a:rPr lang="ru-RU" dirty="0" smtClean="0"/>
              <a:t>Среднее значение распределения отношений плотностей </a:t>
            </a:r>
            <a:r>
              <a:rPr lang="ru-RU" b="1" dirty="0" smtClean="0"/>
              <a:t>0.85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Среднеквадратичное отклонение угла между найденными направлениями по данным ТРЕК и ДЕКОР составляет </a:t>
            </a:r>
            <a:r>
              <a:rPr lang="ru-RU" b="1" dirty="0" smtClean="0"/>
              <a:t>2.1°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967" y="1664186"/>
            <a:ext cx="3282256" cy="23804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5115" y="6056908"/>
            <a:ext cx="4163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330</a:t>
            </a:r>
            <a:r>
              <a:rPr lang="ru-RU" dirty="0" smtClean="0"/>
              <a:t> реконструированных треков в </a:t>
            </a:r>
            <a:r>
              <a:rPr lang="ru-RU" b="1" dirty="0" smtClean="0">
                <a:solidFill>
                  <a:srgbClr val="FF0000"/>
                </a:solidFill>
              </a:rPr>
              <a:t>ТРЕК</a:t>
            </a:r>
          </a:p>
          <a:p>
            <a:r>
              <a:rPr lang="ru-RU" b="1" dirty="0" smtClean="0"/>
              <a:t>48</a:t>
            </a:r>
            <a:r>
              <a:rPr lang="ru-RU" dirty="0" smtClean="0"/>
              <a:t> реконструированных треков в </a:t>
            </a:r>
            <a:r>
              <a:rPr lang="ru-RU" b="1" dirty="0" smtClean="0"/>
              <a:t>ДЕКОР</a:t>
            </a:r>
            <a:endParaRPr lang="ru-RU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9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/>
          <a:lstStyle/>
          <a:p>
            <a:r>
              <a:rPr lang="ru-RU" dirty="0" smtClean="0"/>
              <a:t>Создан крупнейший в мире вертикально ориентированный трековый детектор для исследования мюонов космических лучей.</a:t>
            </a:r>
          </a:p>
          <a:p>
            <a:r>
              <a:rPr lang="ru-RU" dirty="0" smtClean="0"/>
              <a:t>Для обеспечения непрерывной работы ТРЕК разработаны системы газового и электропитания, а также программно-аппаратный комплекс.</a:t>
            </a:r>
          </a:p>
          <a:p>
            <a:r>
              <a:rPr lang="ru-RU" dirty="0" smtClean="0"/>
              <a:t>Более </a:t>
            </a:r>
            <a:r>
              <a:rPr lang="ru-RU" b="1" dirty="0" smtClean="0"/>
              <a:t>90% </a:t>
            </a:r>
            <a:r>
              <a:rPr lang="ru-RU" dirty="0" smtClean="0"/>
              <a:t>дрейфовых камер имеют эффективность регистрации треков заряженных частиц выше </a:t>
            </a:r>
            <a:r>
              <a:rPr lang="ru-RU" b="1" dirty="0" smtClean="0"/>
              <a:t>95%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Полученные первые результаты указывают на возможность измерения плотности мюонов </a:t>
            </a:r>
            <a:r>
              <a:rPr lang="ru-RU" b="1" dirty="0" smtClean="0"/>
              <a:t>до 5 частиц на </a:t>
            </a:r>
            <a:r>
              <a:rPr lang="ru-RU" b="1" dirty="0" err="1" smtClean="0"/>
              <a:t>кв.м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6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0" y="161925"/>
            <a:ext cx="10515600" cy="1325563"/>
          </a:xfrm>
        </p:spPr>
        <p:txBody>
          <a:bodyPr/>
          <a:lstStyle/>
          <a:p>
            <a:r>
              <a:rPr lang="ru-RU" dirty="0" smtClean="0"/>
              <a:t>Мюонная загадка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1083376"/>
            <a:ext cx="10763250" cy="4674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1575" y="5972855"/>
                <a:ext cx="2968057" cy="760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𝑑𝑒𝑡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575" y="5972855"/>
                <a:ext cx="2968057" cy="7602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486167" y="5834320"/>
                <a:ext cx="7486758" cy="1036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𝑑𝑒𝑡</m:t>
                        </m:r>
                      </m:sup>
                    </m:sSubSup>
                  </m:oMath>
                </a14:m>
                <a:r>
                  <a:rPr lang="en-US" dirty="0" smtClean="0"/>
                  <a:t> - </a:t>
                </a:r>
                <a:r>
                  <a:rPr lang="ru-RU" dirty="0" smtClean="0"/>
                  <a:t>зарегистрированное число мюонов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ru-RU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𝐹𝑒</m:t>
                        </m:r>
                      </m:sup>
                    </m:sSubSup>
                  </m:oMath>
                </a14:m>
                <a:r>
                  <a:rPr lang="ru-RU" dirty="0" smtClean="0"/>
                  <a:t> - ожидаемое число мюонов для первичных протонов и ядер железа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167" y="5834320"/>
                <a:ext cx="7486758" cy="1036374"/>
              </a:xfrm>
              <a:prstGeom prst="rect">
                <a:avLst/>
              </a:prstGeom>
              <a:blipFill>
                <a:blip r:embed="rId4"/>
                <a:stretch>
                  <a:fillRect l="-733" t="-1765" b="-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2</a:t>
            </a:fld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-1800037" y="3114675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J.C. Arteaga-Velazquez. </a:t>
            </a:r>
            <a:r>
              <a:rPr lang="en-US" dirty="0" err="1" smtClean="0"/>
              <a:t>PoS</a:t>
            </a:r>
            <a:r>
              <a:rPr lang="en-US" dirty="0" smtClean="0"/>
              <a:t> (ICRC2023) 466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2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НЕВОД-ДЕКОР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37786" y="1580436"/>
            <a:ext cx="277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Трековый детектор ДЕКОР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58655" y="1949768"/>
            <a:ext cx="3730625" cy="1670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128000" y="2046129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8</a:t>
            </a:r>
            <a:r>
              <a:rPr lang="ru-RU" dirty="0" smtClean="0"/>
              <a:t> </a:t>
            </a:r>
            <a:r>
              <a:rPr lang="ru-RU" dirty="0" err="1" smtClean="0"/>
              <a:t>супермодулей</a:t>
            </a:r>
            <a:r>
              <a:rPr lang="ru-RU" dirty="0" smtClean="0"/>
              <a:t> из </a:t>
            </a:r>
            <a:r>
              <a:rPr lang="ru-RU" b="1" dirty="0" smtClean="0">
                <a:solidFill>
                  <a:srgbClr val="7030A0"/>
                </a:solidFill>
              </a:rPr>
              <a:t>1024</a:t>
            </a:r>
            <a:r>
              <a:rPr lang="ru-RU" dirty="0" smtClean="0"/>
              <a:t> </a:t>
            </a:r>
            <a:r>
              <a:rPr lang="ru-RU" dirty="0" err="1" smtClean="0"/>
              <a:t>стримерных</a:t>
            </a:r>
            <a:r>
              <a:rPr lang="ru-RU" dirty="0" smtClean="0"/>
              <a:t>  камер.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Общая площадь </a:t>
            </a:r>
            <a:r>
              <a:rPr lang="ru-RU" b="1" dirty="0" smtClean="0">
                <a:solidFill>
                  <a:srgbClr val="7030A0"/>
                </a:solidFill>
              </a:rPr>
              <a:t>70 м</a:t>
            </a:r>
            <a:r>
              <a:rPr lang="ru-RU" b="1" baseline="30000" dirty="0" smtClean="0">
                <a:solidFill>
                  <a:srgbClr val="7030A0"/>
                </a:solidFill>
              </a:rPr>
              <a:t>2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32768</a:t>
            </a:r>
            <a:r>
              <a:rPr lang="ru-RU" dirty="0" smtClean="0"/>
              <a:t> измерительных каналов.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Двухтрековое разрешение </a:t>
            </a:r>
            <a:r>
              <a:rPr lang="ru-RU" b="1" dirty="0" smtClean="0">
                <a:solidFill>
                  <a:srgbClr val="7030A0"/>
                </a:solidFill>
              </a:rPr>
              <a:t>3 см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9274"/>
            <a:ext cx="7955213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408872" y="5244147"/>
            <a:ext cx="5725853" cy="1477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95" y="5432034"/>
            <a:ext cx="5143501" cy="9243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Удельное </a:t>
            </a:r>
            <a:r>
              <a:rPr lang="ru-RU" dirty="0" err="1" smtClean="0"/>
              <a:t>энерговыделение</a:t>
            </a:r>
            <a:r>
              <a:rPr lang="ru-RU" dirty="0" smtClean="0"/>
              <a:t> мюонов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622781"/>
              </p:ext>
            </p:extLst>
          </p:nvPr>
        </p:nvGraphicFramePr>
        <p:xfrm>
          <a:off x="6313544" y="1236186"/>
          <a:ext cx="5180459" cy="3719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Graph" r:id="rId3" imgW="3886810" imgH="3071165" progId="Origin50.Graph">
                  <p:embed/>
                </p:oleObj>
              </mc:Choice>
              <mc:Fallback>
                <p:oleObj name="Graph" r:id="rId3" imgW="3886810" imgH="3071165" progId="Origin50.Graph">
                  <p:embed/>
                  <p:pic>
                    <p:nvPicPr>
                      <p:cNvPr id="1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818" r="37050" b="35951"/>
                      <a:stretch>
                        <a:fillRect/>
                      </a:stretch>
                    </p:blipFill>
                    <p:spPr bwMode="auto">
                      <a:xfrm>
                        <a:off x="6313544" y="1236186"/>
                        <a:ext cx="5180459" cy="371964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97392" y="4850509"/>
            <a:ext cx="7641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E. A. </a:t>
            </a:r>
            <a:r>
              <a:rPr lang="en-US" dirty="0" err="1"/>
              <a:t>Yurina</a:t>
            </a:r>
            <a:r>
              <a:rPr lang="ru-RU" dirty="0"/>
              <a:t> </a:t>
            </a:r>
            <a:r>
              <a:rPr lang="en-US" dirty="0"/>
              <a:t>et al. Physics of Atomic Nuclei, 2019, Vol. 82, No. 6, pp. 680–684. </a:t>
            </a:r>
            <a:br>
              <a:rPr lang="en-US" dirty="0"/>
            </a:b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30301" y="5244147"/>
            <a:ext cx="5823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Большая погрешность при энергиях свыше </a:t>
            </a:r>
            <a:r>
              <a:rPr lang="en-US" dirty="0" smtClean="0"/>
              <a:t>10</a:t>
            </a:r>
            <a:r>
              <a:rPr lang="en-US" baseline="30000" dirty="0" smtClean="0"/>
              <a:t>17</a:t>
            </a:r>
            <a:r>
              <a:rPr lang="en-US" dirty="0" smtClean="0"/>
              <a:t> </a:t>
            </a:r>
            <a:r>
              <a:rPr lang="ru-RU" dirty="0" smtClean="0"/>
              <a:t>эВ</a:t>
            </a:r>
            <a:r>
              <a:rPr lang="en-US" dirty="0" smtClean="0"/>
              <a:t> </a:t>
            </a:r>
            <a:r>
              <a:rPr lang="ru-RU" dirty="0" smtClean="0"/>
              <a:t>объяснятся не только малой статистикой, но и тем, что ДЕКОР не перекрывает всю боковую поверхность ЧВД и имеет ограничения при реконструкции событий с высокой множественностью.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95" y="5561647"/>
            <a:ext cx="552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Энергии мюонов – параметр, который способен указать на природу избытка числа частиц в ШАЛ.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085" y="1514475"/>
            <a:ext cx="5512376" cy="30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058655" y="4578668"/>
            <a:ext cx="3730625" cy="16700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28000" y="4675029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264</a:t>
            </a:r>
            <a:r>
              <a:rPr lang="ru-RU" dirty="0" smtClean="0"/>
              <a:t> многопроволочных дрейфовых камер.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250 м</a:t>
            </a:r>
            <a:r>
              <a:rPr lang="ru-RU" b="1" baseline="30000" dirty="0" smtClean="0">
                <a:solidFill>
                  <a:srgbClr val="FF0000"/>
                </a:solidFill>
              </a:rPr>
              <a:t>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непрерывной площади.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1056</a:t>
            </a:r>
            <a:r>
              <a:rPr lang="ru-RU" dirty="0" smtClean="0"/>
              <a:t> измерительных каналов.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Двухтрековое разрешение </a:t>
            </a:r>
            <a:r>
              <a:rPr lang="ru-RU" b="1" dirty="0" smtClean="0">
                <a:solidFill>
                  <a:srgbClr val="FF0000"/>
                </a:solidFill>
              </a:rPr>
              <a:t>3 мм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Эксперимент НЕВОД-ДЕКОР-ТРЕК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661611" y="4133136"/>
            <a:ext cx="258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Трековый детектор ТРЕК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58655" y="1949768"/>
            <a:ext cx="3730625" cy="16700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128000" y="2046129"/>
            <a:ext cx="386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8</a:t>
            </a:r>
            <a:r>
              <a:rPr lang="ru-RU" dirty="0" smtClean="0"/>
              <a:t> </a:t>
            </a:r>
            <a:r>
              <a:rPr lang="ru-RU" dirty="0" err="1" smtClean="0"/>
              <a:t>супермодулей</a:t>
            </a:r>
            <a:r>
              <a:rPr lang="ru-RU" dirty="0" smtClean="0"/>
              <a:t> из </a:t>
            </a:r>
            <a:r>
              <a:rPr lang="ru-RU" b="1" dirty="0" smtClean="0">
                <a:solidFill>
                  <a:srgbClr val="7030A0"/>
                </a:solidFill>
              </a:rPr>
              <a:t>1024</a:t>
            </a:r>
            <a:r>
              <a:rPr lang="ru-RU" dirty="0" smtClean="0"/>
              <a:t> </a:t>
            </a:r>
            <a:r>
              <a:rPr lang="ru-RU" dirty="0" err="1" smtClean="0"/>
              <a:t>стримерных</a:t>
            </a:r>
            <a:r>
              <a:rPr lang="ru-RU" dirty="0" smtClean="0"/>
              <a:t>  камер.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Общая площадь </a:t>
            </a:r>
            <a:r>
              <a:rPr lang="ru-RU" b="1" dirty="0" smtClean="0">
                <a:solidFill>
                  <a:srgbClr val="7030A0"/>
                </a:solidFill>
              </a:rPr>
              <a:t>70 м</a:t>
            </a:r>
            <a:r>
              <a:rPr lang="ru-RU" b="1" baseline="30000" dirty="0" smtClean="0">
                <a:solidFill>
                  <a:srgbClr val="7030A0"/>
                </a:solidFill>
              </a:rPr>
              <a:t>2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7030A0"/>
                </a:solidFill>
              </a:rPr>
              <a:t>32768</a:t>
            </a:r>
            <a:r>
              <a:rPr lang="ru-RU" dirty="0" smtClean="0"/>
              <a:t> измерительных каналов.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Двухтрековое разрешение </a:t>
            </a:r>
            <a:r>
              <a:rPr lang="ru-RU" b="1" dirty="0" smtClean="0">
                <a:solidFill>
                  <a:srgbClr val="7030A0"/>
                </a:solidFill>
              </a:rPr>
              <a:t>3 см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8537786" y="1580436"/>
            <a:ext cx="277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Трековый детектор ДЕКОР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9979"/>
            <a:ext cx="795722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139070" y="2257425"/>
            <a:ext cx="4535776" cy="27146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Многопроволочная дрейфовая камера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2" y="1656183"/>
            <a:ext cx="6720098" cy="39917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109160" y="2480389"/>
            <a:ext cx="46827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Размер </a:t>
            </a:r>
            <a:r>
              <a:rPr lang="ru-RU" b="1" dirty="0"/>
              <a:t>4000×508×112 </a:t>
            </a:r>
            <a:r>
              <a:rPr lang="ru-RU" b="1" dirty="0" smtClean="0"/>
              <a:t>мм</a:t>
            </a:r>
            <a:r>
              <a:rPr lang="ru-RU" b="1" baseline="30000" dirty="0" smtClean="0"/>
              <a:t>3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Рабочий объём </a:t>
            </a:r>
            <a:r>
              <a:rPr lang="ru-RU" b="1" dirty="0" smtClean="0"/>
              <a:t>3700×500×40 мм</a:t>
            </a:r>
            <a:r>
              <a:rPr lang="ru-RU" b="1" baseline="30000" dirty="0" smtClean="0"/>
              <a:t>3</a:t>
            </a:r>
            <a:r>
              <a:rPr lang="en-US" sz="2000" b="1" dirty="0" smtClean="0"/>
              <a:t>.</a:t>
            </a: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Используемая газовая смесь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94</a:t>
            </a:r>
            <a:r>
              <a:rPr lang="ru-RU" b="1" dirty="0"/>
              <a:t>%</a:t>
            </a:r>
            <a:r>
              <a:rPr lang="ru-RU" dirty="0"/>
              <a:t>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ru-RU" b="1" dirty="0"/>
              <a:t>6%</a:t>
            </a:r>
            <a:r>
              <a:rPr lang="ru-RU" dirty="0"/>
              <a:t> С</a:t>
            </a:r>
            <a:r>
              <a:rPr lang="en-US" dirty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.</a:t>
            </a:r>
            <a:endParaRPr lang="ru-RU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4</a:t>
            </a:r>
            <a:r>
              <a:rPr lang="ru-RU" dirty="0" smtClean="0"/>
              <a:t> сигнальных канала.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Эффективная площадь около </a:t>
            </a:r>
            <a:r>
              <a:rPr lang="ru-RU" b="1" dirty="0" smtClean="0"/>
              <a:t>1.85 м</a:t>
            </a:r>
            <a:r>
              <a:rPr lang="ru-RU" b="1" baseline="30000" dirty="0" smtClean="0"/>
              <a:t>2</a:t>
            </a:r>
            <a:r>
              <a:rPr lang="ru-RU" dirty="0" smtClean="0"/>
              <a:t>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Постоянная скорость дрейфа с максимальным временем </a:t>
            </a:r>
            <a:r>
              <a:rPr lang="ru-RU" b="1" dirty="0" smtClean="0"/>
              <a:t>5.5 </a:t>
            </a:r>
            <a:r>
              <a:rPr lang="ru-RU" b="1" dirty="0" err="1" smtClean="0"/>
              <a:t>мкс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9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Трековый детектор ТРЕК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6" y="1920950"/>
            <a:ext cx="5345764" cy="4009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FFC7C5-F4FB-4D6E-9682-DAD7099CA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13801" r="5064" b="11357"/>
          <a:stretch/>
        </p:blipFill>
        <p:spPr>
          <a:xfrm>
            <a:off x="5781675" y="1869265"/>
            <a:ext cx="6200775" cy="406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77102"/>
            <a:ext cx="10363200" cy="5861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3975"/>
            <a:ext cx="10515600" cy="1325563"/>
          </a:xfrm>
        </p:spPr>
        <p:txBody>
          <a:bodyPr/>
          <a:lstStyle/>
          <a:p>
            <a:r>
              <a:rPr lang="ru-RU" dirty="0" smtClean="0"/>
              <a:t>Структура всех элементов ТРЕК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7258050" y="2539607"/>
            <a:ext cx="4535776" cy="30289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Время-цифровой преобразователь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C9F8-471F-4D67-8C11-361060FD5EB3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7" y="2322659"/>
            <a:ext cx="6707910" cy="4109105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 rot="7297729">
            <a:off x="1390233" y="2619317"/>
            <a:ext cx="1236444" cy="2701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297729">
            <a:off x="4885905" y="2653418"/>
            <a:ext cx="1156343" cy="27013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1070" y="1676400"/>
            <a:ext cx="2231229" cy="528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Приём</a:t>
            </a:r>
            <a:r>
              <a:rPr lang="en-US" dirty="0" smtClean="0">
                <a:solidFill>
                  <a:schemeClr val="tx1"/>
                </a:solidFill>
              </a:rPr>
              <a:t> PPS </a:t>
            </a:r>
            <a:r>
              <a:rPr lang="ru-RU" dirty="0" smtClean="0">
                <a:solidFill>
                  <a:schemeClr val="tx1"/>
                </a:solidFill>
              </a:rPr>
              <a:t>и внешнего триггера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39240" y="1797686"/>
            <a:ext cx="1756410" cy="36933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Локальная сеть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45871" y="5903045"/>
            <a:ext cx="2231229" cy="528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Приём сигналов с дрейфовых камер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4829314">
            <a:off x="5226708" y="5096889"/>
            <a:ext cx="1342621" cy="2701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6000343"/>
            <a:ext cx="2231229" cy="52871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Плата с </a:t>
            </a:r>
            <a:r>
              <a:rPr lang="en-US" dirty="0" smtClean="0">
                <a:solidFill>
                  <a:schemeClr val="tx1"/>
                </a:solidFill>
              </a:rPr>
              <a:t>FPGA Altera Cyclone V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8838520">
            <a:off x="947319" y="5362083"/>
            <a:ext cx="1137827" cy="270132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81117" y="6011060"/>
            <a:ext cx="2231229" cy="7993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Переходная плата с преобразователями </a:t>
            </a:r>
            <a:r>
              <a:rPr lang="en-US" dirty="0" smtClean="0">
                <a:solidFill>
                  <a:schemeClr val="tx1"/>
                </a:solidFill>
              </a:rPr>
              <a:t>LVDS-TTL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7240591">
            <a:off x="3267673" y="5317530"/>
            <a:ext cx="1137827" cy="27013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307267" y="2643118"/>
            <a:ext cx="46706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 основе </a:t>
            </a:r>
            <a:r>
              <a:rPr lang="en-US" dirty="0" smtClean="0"/>
              <a:t>FPGA Altera Cyclone V.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32</a:t>
            </a:r>
            <a:r>
              <a:rPr lang="ru-RU" dirty="0" smtClean="0"/>
              <a:t> канала.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Буфер на </a:t>
            </a:r>
            <a:r>
              <a:rPr lang="ru-RU" b="1" dirty="0" smtClean="0"/>
              <a:t>2048</a:t>
            </a:r>
            <a:r>
              <a:rPr lang="ru-RU" dirty="0" smtClean="0"/>
              <a:t> сигналов.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Временное окно </a:t>
            </a:r>
            <a:r>
              <a:rPr lang="ru-RU" b="1" dirty="0" smtClean="0"/>
              <a:t>20 </a:t>
            </a:r>
            <a:r>
              <a:rPr lang="ru-RU" b="1" dirty="0" err="1" smtClean="0"/>
              <a:t>мкс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Временное разрешение </a:t>
            </a:r>
            <a:r>
              <a:rPr lang="ru-RU" b="1" dirty="0" smtClean="0"/>
              <a:t>5 </a:t>
            </a:r>
            <a:r>
              <a:rPr lang="ru-RU" b="1" dirty="0" err="1" smtClean="0"/>
              <a:t>нс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Программируемые параметры работы (время задержки, время измерения шумов и т.п.).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Независимые мониторинговые и экспозиционные измерения.</a:t>
            </a:r>
          </a:p>
        </p:txBody>
      </p:sp>
    </p:spTree>
    <p:extLst>
      <p:ext uri="{BB962C8B-B14F-4D97-AF65-F5344CB8AC3E}">
        <p14:creationId xmlns:p14="http://schemas.microsoft.com/office/powerpoint/2010/main" val="42904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4184</TotalTime>
  <Words>644</Words>
  <Application>Microsoft Office PowerPoint</Application>
  <PresentationFormat>Широкоэкранный</PresentationFormat>
  <Paragraphs>105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Тема Office</vt:lpstr>
      <vt:lpstr>Graph</vt:lpstr>
      <vt:lpstr>Крупномасштабный трековый детектор ТРЕК</vt:lpstr>
      <vt:lpstr>Мюонная загадка</vt:lpstr>
      <vt:lpstr>Эксперимент НЕВОД-ДЕКОР</vt:lpstr>
      <vt:lpstr>Удельное энерговыделение мюонов</vt:lpstr>
      <vt:lpstr>Эксперимент НЕВОД-ДЕКОР-ТРЕК</vt:lpstr>
      <vt:lpstr>Многопроволочная дрейфовая камера</vt:lpstr>
      <vt:lpstr>Трековый детектор ТРЕК</vt:lpstr>
      <vt:lpstr>Структура всех элементов ТРЕК</vt:lpstr>
      <vt:lpstr>Время-цифровой преобразователь</vt:lpstr>
      <vt:lpstr>Система обеспечения ТРЕК</vt:lpstr>
      <vt:lpstr>Система сбора и хранения данных</vt:lpstr>
      <vt:lpstr>Реконструкция многочастичных событий</vt:lpstr>
      <vt:lpstr>Среднесуточные характеристики камер</vt:lpstr>
      <vt:lpstr>События с параллельными треками  с 01.05.2025 по 04.03.2026</vt:lpstr>
      <vt:lpstr>Совместная регистрация групп мюонов двумя трековыми установками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Крупномасштабный трековый детектор ТРЕК</dc:title>
  <dc:creator>Влад Воробьев</dc:creator>
  <cp:lastModifiedBy>Учетная запись Майкрософт</cp:lastModifiedBy>
  <cp:revision>65</cp:revision>
  <dcterms:created xsi:type="dcterms:W3CDTF">2026-03-04T09:51:51Z</dcterms:created>
  <dcterms:modified xsi:type="dcterms:W3CDTF">2026-03-08T14:12:11Z</dcterms:modified>
</cp:coreProperties>
</file>