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7" r:id="rId4"/>
    <p:sldId id="260" r:id="rId5"/>
    <p:sldId id="261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4" r:id="rId14"/>
    <p:sldId id="271" r:id="rId15"/>
    <p:sldId id="278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1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8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4951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181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9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6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6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6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1EAE-DB4F-48F4-885B-49DC8A3671AA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9E1B-9EC2-44A8-9946-473AA5EA7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2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YTselinenko@mephi.ru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YTselinenko@mephi.ru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0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78308" y="2117211"/>
            <a:ext cx="11715750" cy="1200329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мюонный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годоскоп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мюонографии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крупномасштабных объектов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235" y="498764"/>
            <a:ext cx="2277765" cy="14854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5544" y="3317540"/>
            <a:ext cx="7988691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Сессия-конференция секции ядерной физики ОФН РАН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073" y="3871537"/>
            <a:ext cx="11919527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defRPr/>
            </a:pPr>
            <a:r>
              <a:rPr lang="ru-RU" sz="16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М. Ю. </a:t>
            </a:r>
            <a:r>
              <a:rPr lang="ru-RU" sz="1600" b="1" i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Целиненко</a:t>
            </a:r>
            <a:r>
              <a:rPr lang="ru-RU" sz="1600" b="1" i="1" u="sng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К. Г.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Компаниец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Н. А. Пасюк, А. А. Петрухин, Л. М. Снытко, В. В.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Шутенко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И. И. Яшин.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3844" y="6119912"/>
            <a:ext cx="507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Новосибирск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10-13 марта 2026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308" y="5020637"/>
            <a:ext cx="12083795" cy="109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25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Национальный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исследовательский ядерный университет «МИФИ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115000"/>
              </a:lnSpc>
              <a:spcBef>
                <a:spcPts val="225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MYTselinenko@mephi.ru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25"/>
              </a:spcBef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7110" t="2911" r="5491"/>
          <a:stretch/>
        </p:blipFill>
        <p:spPr>
          <a:xfrm>
            <a:off x="8020914" y="1479527"/>
            <a:ext cx="2684585" cy="226167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кремниевых ФЭУ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9" y="1479528"/>
            <a:ext cx="3316777" cy="25868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5561" y="1171750"/>
            <a:ext cx="4256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Шумовые характеристики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753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29" y="4494759"/>
            <a:ext cx="3010130" cy="232411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166" y="3932913"/>
            <a:ext cx="511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количества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партия 100 шт.) по скорости счета шумов в зависимости от напряжения питания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0801" y="3648172"/>
            <a:ext cx="4224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 коэффициента усиления 22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напряжения питания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36096" y="1156924"/>
            <a:ext cx="3738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 сигналов откликов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1628" y="4113887"/>
            <a:ext cx="3385594" cy="27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ОКП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89950"/>
            <a:ext cx="6417425" cy="3533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7424" y="1473066"/>
            <a:ext cx="5824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Выбор триггерной 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зоны, исходя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из геометрии тестируемого детектора.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Триггирование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регистрирующей системы детектора от локальной машины УРАГАН.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Данные с РС передаются на ПК стенда.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Проверка пересечения реконструированным в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УРАГАНе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треком с детектором, анализ отклика в случае успеха.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Заполнение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матриц – </a:t>
            </a:r>
            <a:r>
              <a:rPr lang="ru-RU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мюонограмм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3128" y="1578912"/>
            <a:ext cx="6319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– схема стенда для тестирования детекторов на базе </a:t>
            </a:r>
          </a:p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 УРАГАН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7534"/>
              </p:ext>
            </p:extLst>
          </p:nvPr>
        </p:nvGraphicFramePr>
        <p:xfrm>
          <a:off x="6612462" y="4977672"/>
          <a:ext cx="522039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019">
                  <a:extLst>
                    <a:ext uri="{9D8B030D-6E8A-4147-A177-3AD203B41FA5}">
                      <a16:colId xmlns:a16="http://schemas.microsoft.com/office/drawing/2014/main" val="4194944919"/>
                    </a:ext>
                  </a:extLst>
                </a:gridCol>
                <a:gridCol w="2116374">
                  <a:extLst>
                    <a:ext uri="{9D8B030D-6E8A-4147-A177-3AD203B41FA5}">
                      <a16:colId xmlns:a16="http://schemas.microsoft.com/office/drawing/2014/main" val="2852108179"/>
                    </a:ext>
                  </a:extLst>
                </a:gridCol>
              </a:tblGrid>
              <a:tr h="2989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Угловое разрешение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1°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80860"/>
                  </a:ext>
                </a:extLst>
              </a:tr>
              <a:tr h="46050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Пространственная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точность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en-US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см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8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47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788" y="4096846"/>
            <a:ext cx="3047155" cy="24634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15" y="1448166"/>
            <a:ext cx="2988751" cy="24150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86" y="1278233"/>
            <a:ext cx="7827178" cy="263346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ОКП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3182" y="1214517"/>
            <a:ext cx="4608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отклика по площади ОКП_1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7981" y="1234219"/>
            <a:ext cx="4608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отклика по площади ОКП_1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07619" y="3758777"/>
            <a:ext cx="4608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отклика по площади ОКП_2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7160" y="3789069"/>
            <a:ext cx="4608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отклика по площади ОКП_2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46" y="3931401"/>
            <a:ext cx="7993120" cy="25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7769"/>
              </p:ext>
            </p:extLst>
          </p:nvPr>
        </p:nvGraphicFramePr>
        <p:xfrm>
          <a:off x="1233795" y="1898571"/>
          <a:ext cx="9469999" cy="2383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109">
                  <a:extLst>
                    <a:ext uri="{9D8B030D-6E8A-4147-A177-3AD203B41FA5}">
                      <a16:colId xmlns:a16="http://schemas.microsoft.com/office/drawing/2014/main" val="435000086"/>
                    </a:ext>
                  </a:extLst>
                </a:gridCol>
                <a:gridCol w="2214945">
                  <a:extLst>
                    <a:ext uri="{9D8B030D-6E8A-4147-A177-3AD203B41FA5}">
                      <a16:colId xmlns:a16="http://schemas.microsoft.com/office/drawing/2014/main" val="3888964391"/>
                    </a:ext>
                  </a:extLst>
                </a:gridCol>
                <a:gridCol w="2214945">
                  <a:extLst>
                    <a:ext uri="{9D8B030D-6E8A-4147-A177-3AD203B41FA5}">
                      <a16:colId xmlns:a16="http://schemas.microsoft.com/office/drawing/2014/main" val="377521601"/>
                    </a:ext>
                  </a:extLst>
                </a:gridCol>
              </a:tblGrid>
              <a:tr h="572470"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ОКП_1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ОКП_2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44252"/>
                  </a:ext>
                </a:extLst>
              </a:tr>
              <a:tr h="57247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амплитуда отклика,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10.44 ± 0.02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11.12 ±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75757"/>
                  </a:ext>
                </a:extLst>
              </a:tr>
              <a:tr h="50602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Среднеквадратичное отклонение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пКл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 ±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220346"/>
                  </a:ext>
                </a:extLst>
              </a:tr>
              <a:tr h="73260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Неоднородность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отклика,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11762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ОКП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4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332" y="1572932"/>
            <a:ext cx="11084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метода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мюонографии внутренней структуры различных крупномасштабных объектов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разработан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собран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мюонный годоскоп с эффективной площадью 1м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который позволяет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режиме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регистрировать мюоны КЛ со всех направлений в пределах апертуры детектора.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качестве детектирующих элементов используются сцинтилляционные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стрипы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основе полистирола производства АО «УНИПЛАСТ» (г. Владимир).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создания детектирующей системы было протестировано 1200 стрипов, средний отклик составил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 = 25.9 ± 7.5,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ф.э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качестве фотодетектора применяются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Joinbon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TN-3050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Китай). Для партии из 1200 шт. среднее напряжение пробоя составило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24.9 ± 0.2 В, что согласуется с паспортным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значением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25.0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0.2) В. По результатам анализа тестирования амплитудных спектров было выявлено, что для напряжений питания 26.25 В, 26.75 В, 27.25 В средние коэффициенты усиления составили соответственно (1.07 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0.15) × 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(1.45 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0.15) × 10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(1.84 ± 0.16) × 10</a:t>
            </a:r>
            <a:r>
              <a:rPr lang="ru-RU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тестирования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однопроекционных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координатных плоскостей на специализированном стенде на базе мюонного годоскопа УРАГАН было установлено что средний отклик по площади  ОКП_1 составляет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10.44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пКл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ОКП_2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11.12,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пКл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неоднородность отклика составляет 14.6% и 16.3% для ОКП_1 и ОКП_2 соответственно.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6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Наша команда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0385" y="1997771"/>
            <a:ext cx="5736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Д.ф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проф. Яшин Игорь Иванович.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Д.т.н.,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с.н.с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Компаниец Константин Георгиевич.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К.ф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с.н.с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Шутенко Виктор Викторович.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К.ф.-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м.н.с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Пасюк Никита Александрович.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2 кат. Целиненко Максим Юрьевич, аспирант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Инж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2 кат. Хомчук Евгений Павлович, аспирант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Лаборант Снытко Леонид Михайлович, бакалавр.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33004" y="5937549"/>
            <a:ext cx="477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все сотрудники НОЦ НЕВОД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128"/>
            <a:ext cx="6355705" cy="35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78308" y="2825871"/>
            <a:ext cx="11715750" cy="646331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255" y="471101"/>
            <a:ext cx="2499360" cy="1612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5755" y="2083770"/>
            <a:ext cx="79886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"/>
              </a:spcBef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Сессия-конференция секции ядерной физики ОФН РАН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3844" y="6119912"/>
            <a:ext cx="507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Новосибирск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10-13 марта 2026 г.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308" y="5020637"/>
            <a:ext cx="12083795" cy="72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25"/>
              </a:spcBef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3"/>
              </a:rPr>
              <a:t>MYTselinenko@mephi.ru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225"/>
              </a:spcBef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3" y="1724243"/>
            <a:ext cx="4538749" cy="38785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756" y="1353875"/>
            <a:ext cx="5495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ВАХ для трех кремниевых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фотоумножителей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73" y="1593287"/>
            <a:ext cx="6056146" cy="40095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00355" y="1353875"/>
            <a:ext cx="4912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Типичная ВАХ кремниевого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фотоумножителя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4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738080" y="2067848"/>
            <a:ext cx="4559783" cy="832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297863" y="1261868"/>
            <a:ext cx="3894137" cy="2909886"/>
            <a:chOff x="6712230" y="1344614"/>
            <a:chExt cx="4928907" cy="3621086"/>
          </a:xfrm>
        </p:grpSpPr>
        <p:pic>
          <p:nvPicPr>
            <p:cNvPr id="10" name="Рисунок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712230" y="1344614"/>
              <a:ext cx="4928907" cy="362108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8927783" y="1381659"/>
              <a:ext cx="530542" cy="142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Tue Feb 17 13-11-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5" y="1223507"/>
            <a:ext cx="3425065" cy="256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ue Feb 17 16-24-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9" y="3902338"/>
            <a:ext cx="3394478" cy="25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5"/>
          <a:stretch>
            <a:fillRect/>
          </a:stretch>
        </p:blipFill>
        <p:spPr>
          <a:xfrm>
            <a:off x="5716633" y="3976156"/>
            <a:ext cx="4331652" cy="2762250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3744627" y="4782136"/>
            <a:ext cx="2097373" cy="832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3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Мюонография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2856" y="1181788"/>
            <a:ext cx="121069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Мюнография</a:t>
            </a:r>
            <a:r>
              <a:rPr lang="ru-RU" sz="16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метод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структуры крупномасштабных объектов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естественного потока мюонов. Принцип метода аналогичен рентгенографии, но вместо рентгеновских лучей используются мюоны космических лучей.</a:t>
            </a:r>
            <a:endParaRPr lang="ru-RU" sz="16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использование проникающего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мюонов естественного происхождения.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6F5CB7-37F4-48AB-A1F0-ED5DE78FDF0C}"/>
              </a:ext>
            </a:extLst>
          </p:cNvPr>
          <p:cNvSpPr/>
          <p:nvPr/>
        </p:nvSpPr>
        <p:spPr>
          <a:xfrm>
            <a:off x="-72856" y="2213767"/>
            <a:ext cx="1226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применения: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Фундаментальные и прикладные исследования: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изучение атмосферы, магнитосферы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гелиосферы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9150" lvl="1" indent="-361950" algn="just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использование: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«просвечивание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пирамид, вулканов, транспортных контейнеров, промышленных и ядерных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геологоразведка, изучение объектов археологии и культурного наследия и др.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/>
          <a:stretch/>
        </p:blipFill>
        <p:spPr>
          <a:xfrm>
            <a:off x="1678929" y="4196833"/>
            <a:ext cx="4417071" cy="2502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/>
          <a:stretch/>
        </p:blipFill>
        <p:spPr>
          <a:xfrm>
            <a:off x="7227833" y="4178609"/>
            <a:ext cx="4413305" cy="24660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68552" y="3870631"/>
            <a:ext cx="286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мюонография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2285" y="3856853"/>
            <a:ext cx="2724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Мюонная томография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9470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метода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режиме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прецизионных детекторов – мюонных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годоскопов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Годоскопы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НОЦ НЕВОД (НИЯУ МИФИ)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763"/>
            <a:ext cx="4356765" cy="2900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54" y="4251832"/>
            <a:ext cx="4971620" cy="2636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3161" y="1369295"/>
            <a:ext cx="3031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Мюонный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годоскоп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УРАГАН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43576" y="3590112"/>
            <a:ext cx="427758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Сцинтилляционный мюонный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годоскоп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(Заказ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геофизики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РАН)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5BF3E9A-0A8A-4B89-A3CB-C6338F24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3076"/>
          <a:stretch/>
        </p:blipFill>
        <p:spPr bwMode="auto">
          <a:xfrm>
            <a:off x="9001526" y="1978676"/>
            <a:ext cx="3051928" cy="43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C67D0A-7E09-4215-8F6F-67C9F96E660C}"/>
              </a:ext>
            </a:extLst>
          </p:cNvPr>
          <p:cNvSpPr txBox="1"/>
          <p:nvPr/>
        </p:nvSpPr>
        <p:spPr>
          <a:xfrm>
            <a:off x="9001526" y="1275489"/>
            <a:ext cx="3383279" cy="6404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Гибридный мюонный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годоскоп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(МИФИ совместно с АО «ВНИИАЭС»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РОСАТОМ)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" b="2195"/>
          <a:stretch/>
        </p:blipFill>
        <p:spPr>
          <a:xfrm>
            <a:off x="110985" y="1608327"/>
            <a:ext cx="3003975" cy="269234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Мобильный мюонный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годоскоп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(ММГ)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7833" y="1691031"/>
            <a:ext cx="4919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ММГ представляет собой сборку из 6-ти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однопроекционных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координатных плоскостей (ОКП).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ОКП включает в себя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</a:t>
            </a:r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сцинтилляционных стрипа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(1000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×10×7 мм</a:t>
            </a:r>
            <a:r>
              <a:rPr lang="ru-RU" sz="16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оптоволоконным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светосбором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кремниевые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фотоумножители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Стрипы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ОКП уложены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два, смещённые относительно друг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половину ширины стрипа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Всего 1152 канала регистрации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Чувствительная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~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en-US" sz="1600" b="1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Угловая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точность ~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0.1°</a:t>
            </a:r>
          </a:p>
          <a:p>
            <a:pPr algn="just">
              <a:spcAft>
                <a:spcPts val="1200"/>
              </a:spcAft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Стрипы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соседних ОКП ориентированы ортогонально.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67D0A-7E09-4215-8F6F-67C9F96E660C}"/>
              </a:ext>
            </a:extLst>
          </p:cNvPr>
          <p:cNvSpPr txBox="1"/>
          <p:nvPr/>
        </p:nvSpPr>
        <p:spPr>
          <a:xfrm>
            <a:off x="3372421" y="1326504"/>
            <a:ext cx="2685765" cy="330982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Конструкция детектора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67D0A-7E09-4215-8F6F-67C9F96E660C}"/>
              </a:ext>
            </a:extLst>
          </p:cNvPr>
          <p:cNvSpPr txBox="1"/>
          <p:nvPr/>
        </p:nvSpPr>
        <p:spPr>
          <a:xfrm>
            <a:off x="353176" y="1285350"/>
            <a:ext cx="2685765" cy="3662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детектора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7087"/>
          <a:stretch>
            <a:fillRect/>
          </a:stretch>
        </p:blipFill>
        <p:spPr>
          <a:xfrm>
            <a:off x="3613868" y="1806709"/>
            <a:ext cx="2337735" cy="2042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7067"/>
          <a:stretch>
            <a:fillRect/>
          </a:stretch>
        </p:blipFill>
        <p:spPr>
          <a:xfrm>
            <a:off x="3613868" y="4580626"/>
            <a:ext cx="2350540" cy="2053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C67D0A-7E09-4215-8F6F-67C9F96E660C}"/>
              </a:ext>
            </a:extLst>
          </p:cNvPr>
          <p:cNvSpPr txBox="1"/>
          <p:nvPr/>
        </p:nvSpPr>
        <p:spPr>
          <a:xfrm>
            <a:off x="3548780" y="3934462"/>
            <a:ext cx="2685765" cy="3662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Сборка плоскостей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23" y="4651784"/>
            <a:ext cx="2117097" cy="2160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C67D0A-7E09-4215-8F6F-67C9F96E660C}"/>
              </a:ext>
            </a:extLst>
          </p:cNvPr>
          <p:cNvSpPr txBox="1"/>
          <p:nvPr/>
        </p:nvSpPr>
        <p:spPr>
          <a:xfrm>
            <a:off x="353174" y="4318121"/>
            <a:ext cx="2685765" cy="36621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регистрации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1" y="4197732"/>
            <a:ext cx="3528731" cy="26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t="15153" r="34303" b="41939"/>
          <a:stretch/>
        </p:blipFill>
        <p:spPr>
          <a:xfrm>
            <a:off x="300043" y="3988429"/>
            <a:ext cx="3538870" cy="286672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Детектирующие элементы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294"/>
            <a:ext cx="4625786" cy="231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79218" y="1144519"/>
            <a:ext cx="445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Сцинтилляторы – АО «УНИПЛАСТ»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Владимир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0189" y="1484866"/>
            <a:ext cx="697139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АО «УНИПЛАСТ», г. Владимир) – полоска сцинтиллятора на основе полистирола с добавление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терфинила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POPOP.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Габаритные размеры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стрипа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×10×7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</a:t>
            </a:r>
            <a:r>
              <a:rPr lang="ru-RU" sz="1600" b="1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одно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из граней находится фрезерованная канавка, куда вклеено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спектросмещающее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оптическое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волокно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9008" y="3208415"/>
            <a:ext cx="68937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Съем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оптического сигнала со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стрипов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осуществляется с помощью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Joinbon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TN-3050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(Китай).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Размеры входного окна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×3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мм</a:t>
            </a:r>
            <a:r>
              <a:rPr lang="ru-RU" sz="1600" b="1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Паспортный коэффициент усиления 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×10</a:t>
            </a:r>
            <a:r>
              <a:rPr lang="en-US" sz="1600" b="1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пробоя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25±0.2 В.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Рекомендованный диапазона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смещения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1–5 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41069" y="3988429"/>
            <a:ext cx="39734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Детектирующие элементы ММГ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7" t="1818" r="18659" b="46666"/>
          <a:stretch/>
        </p:blipFill>
        <p:spPr>
          <a:xfrm>
            <a:off x="3088082" y="5085853"/>
            <a:ext cx="3609381" cy="176930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479665" y="5536277"/>
            <a:ext cx="365760" cy="3657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54233" y="5919001"/>
            <a:ext cx="0" cy="4901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37607" y="6392485"/>
            <a:ext cx="14338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считывания данных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17836" y="1168205"/>
            <a:ext cx="3574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считывания на основе 32-х канальной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PETIROC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" y="1912262"/>
            <a:ext cx="3188790" cy="48120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0628" y="1245150"/>
            <a:ext cx="4663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считывания данных ММГ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6166" y="1374426"/>
            <a:ext cx="31858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Считывание электрического сигнала с кремниевых ФЭУ осуществляется с помощью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ASIC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PETIROC2A.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составе одной ОКП используется 6 плат считывания. Всего в ММГ 36 плат.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Настройками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ASIC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управляет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FPGA Altera Cyclone 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со всех ОКП передаются на центральный блок который осуществляет формирование выходного пакета данных.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167" y="1487021"/>
            <a:ext cx="5874128" cy="51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сцинтилляционных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стрипов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7C801DD-A8CE-41C1-429B-AE302A880103}"/>
              </a:ext>
            </a:extLst>
          </p:cNvPr>
          <p:cNvGrpSpPr/>
          <p:nvPr/>
        </p:nvGrpSpPr>
        <p:grpSpPr>
          <a:xfrm>
            <a:off x="7582016" y="4308560"/>
            <a:ext cx="3446227" cy="2182436"/>
            <a:chOff x="1968894" y="4646957"/>
            <a:chExt cx="3454200" cy="2021720"/>
          </a:xfrm>
        </p:grpSpPr>
        <p:pic>
          <p:nvPicPr>
            <p:cNvPr id="7" name="Picture 21" descr="IMGP5339">
              <a:extLst>
                <a:ext uri="{FF2B5EF4-FFF2-40B4-BE49-F238E27FC236}">
                  <a16:creationId xmlns:a16="http://schemas.microsoft.com/office/drawing/2014/main" id="{EAD1798C-005E-2E34-7F43-DF0DBA686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54" t="19139" b="6812"/>
            <a:stretch>
              <a:fillRect/>
            </a:stretch>
          </p:blipFill>
          <p:spPr bwMode="auto">
            <a:xfrm>
              <a:off x="1968894" y="4646957"/>
              <a:ext cx="3454200" cy="201411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4D4A10C8-CC31-0492-4A76-83F016ACB522}"/>
                </a:ext>
              </a:extLst>
            </p:cNvPr>
            <p:cNvSpPr/>
            <p:nvPr/>
          </p:nvSpPr>
          <p:spPr>
            <a:xfrm>
              <a:off x="3246185" y="4646957"/>
              <a:ext cx="1871498" cy="342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chemeClr val="bg1"/>
                  </a:solidFill>
                  <a:sym typeface="Symbol" pitchFamily="18" charset="2"/>
                </a:rPr>
                <a:t></a:t>
              </a:r>
              <a:r>
                <a:rPr lang="ru-RU" altLang="ru-RU" sz="1100" dirty="0">
                  <a:solidFill>
                    <a:schemeClr val="bg1"/>
                  </a:solidFill>
                  <a:sym typeface="Symbol" pitchFamily="18" charset="2"/>
                </a:rPr>
                <a:t></a:t>
              </a:r>
              <a:r>
                <a:rPr lang="en-US" altLang="ru-RU" dirty="0">
                  <a:solidFill>
                    <a:schemeClr val="bg1"/>
                  </a:solidFill>
                  <a:sym typeface="Symbol" pitchFamily="18" charset="2"/>
                </a:rPr>
                <a:t>  0,15</a:t>
              </a:r>
              <a:r>
                <a:rPr lang="ru-RU" altLang="ru-RU" dirty="0">
                  <a:solidFill>
                    <a:schemeClr val="bg1"/>
                  </a:solidFill>
                  <a:sym typeface="Symbol" pitchFamily="18" charset="2"/>
                </a:rPr>
                <a:t> </a:t>
              </a:r>
              <a:r>
                <a:rPr lang="ru-RU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</a:t>
              </a:r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/сек</a:t>
              </a:r>
              <a:endParaRPr lang="ru-RU" altLang="ru-RU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A9DE33-7DB8-B11E-C7D9-DE0F569EE73C}"/>
                </a:ext>
              </a:extLst>
            </p:cNvPr>
            <p:cNvSpPr txBox="1"/>
            <p:nvPr/>
          </p:nvSpPr>
          <p:spPr>
            <a:xfrm>
              <a:off x="2526204" y="4960381"/>
              <a:ext cx="667107" cy="31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20</a:t>
              </a:r>
              <a:r>
                <a:rPr lang="en-US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ru-R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см</a:t>
              </a:r>
              <a:endParaRPr lang="ru-RU" sz="1600" baseline="30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EF98420-70BC-136E-F76C-CA8726D9A2CA}"/>
                </a:ext>
              </a:extLst>
            </p:cNvPr>
            <p:cNvCxnSpPr/>
            <p:nvPr/>
          </p:nvCxnSpPr>
          <p:spPr>
            <a:xfrm>
              <a:off x="2382188" y="5267032"/>
              <a:ext cx="974771" cy="0"/>
            </a:xfrm>
            <a:prstGeom prst="straightConnector1">
              <a:avLst/>
            </a:prstGeom>
            <a:noFill/>
            <a:ln w="254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308A2EF-2572-ED5E-BE35-48F8221E9389}"/>
                </a:ext>
              </a:extLst>
            </p:cNvPr>
            <p:cNvSpPr/>
            <p:nvPr/>
          </p:nvSpPr>
          <p:spPr>
            <a:xfrm>
              <a:off x="4055231" y="5909567"/>
              <a:ext cx="1340126" cy="285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altLang="ru-RU" sz="1400" dirty="0" err="1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Pb</a:t>
              </a:r>
              <a:r>
                <a:rPr lang="en-US" altLang="ru-RU" sz="1400" dirty="0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поглотитель</a:t>
              </a: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E01D09AC-723B-6526-5E4F-46EB7003BE9A}"/>
                </a:ext>
              </a:extLst>
            </p:cNvPr>
            <p:cNvCxnSpPr/>
            <p:nvPr/>
          </p:nvCxnSpPr>
          <p:spPr>
            <a:xfrm>
              <a:off x="2993993" y="6169665"/>
              <a:ext cx="504384" cy="17851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EF73C6C4-87C6-B98E-F458-CB921B4C9CE0}"/>
                </a:ext>
              </a:extLst>
            </p:cNvPr>
            <p:cNvCxnSpPr/>
            <p:nvPr/>
          </p:nvCxnSpPr>
          <p:spPr>
            <a:xfrm>
              <a:off x="3356959" y="5846500"/>
              <a:ext cx="748205" cy="21695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24C601DA-4ACB-DDA4-C099-2DBEDDFA782E}"/>
                </a:ext>
              </a:extLst>
            </p:cNvPr>
            <p:cNvCxnSpPr/>
            <p:nvPr/>
          </p:nvCxnSpPr>
          <p:spPr>
            <a:xfrm>
              <a:off x="2993993" y="5530830"/>
              <a:ext cx="504384" cy="817349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3EC929D-5E1E-5255-D076-36B1D6DED83C}"/>
                </a:ext>
              </a:extLst>
            </p:cNvPr>
            <p:cNvSpPr/>
            <p:nvPr/>
          </p:nvSpPr>
          <p:spPr>
            <a:xfrm>
              <a:off x="3506588" y="6383565"/>
              <a:ext cx="1876254" cy="2851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400" dirty="0" err="1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Сцинтилляц</a:t>
              </a: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. счетчики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DADE7D3-FEA4-D416-D898-FB11F7A18D56}"/>
              </a:ext>
            </a:extLst>
          </p:cNvPr>
          <p:cNvGrpSpPr/>
          <p:nvPr/>
        </p:nvGrpSpPr>
        <p:grpSpPr>
          <a:xfrm>
            <a:off x="407514" y="4715301"/>
            <a:ext cx="3143554" cy="2146882"/>
            <a:chOff x="6126149" y="4550181"/>
            <a:chExt cx="3886850" cy="2166832"/>
          </a:xfrm>
        </p:grpSpPr>
        <p:pic>
          <p:nvPicPr>
            <p:cNvPr id="17" name="Picture 37" descr="1">
              <a:extLst>
                <a:ext uri="{FF2B5EF4-FFF2-40B4-BE49-F238E27FC236}">
                  <a16:creationId xmlns:a16="http://schemas.microsoft.com/office/drawing/2014/main" id="{514B7132-F881-B370-5686-41E6D9DFAC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78" r="8202"/>
            <a:stretch/>
          </p:blipFill>
          <p:spPr bwMode="auto">
            <a:xfrm>
              <a:off x="6149294" y="4641954"/>
              <a:ext cx="3479925" cy="20260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39">
              <a:extLst>
                <a:ext uri="{FF2B5EF4-FFF2-40B4-BE49-F238E27FC236}">
                  <a16:creationId xmlns:a16="http://schemas.microsoft.com/office/drawing/2014/main" id="{8ABDB509-BA07-E00A-52BB-B56EA38F81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866" y="4550181"/>
              <a:ext cx="36941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dirty="0">
                  <a:solidFill>
                    <a:srgbClr val="FFCC00"/>
                  </a:solidFill>
                  <a:sym typeface="Symbol" pitchFamily="18" charset="2"/>
                </a:rPr>
                <a:t></a:t>
              </a:r>
              <a:r>
                <a:rPr lang="en-US" altLang="ru-RU" sz="1100" dirty="0">
                  <a:solidFill>
                    <a:srgbClr val="FFCC00"/>
                  </a:solidFill>
                  <a:sym typeface="Symbol" pitchFamily="18" charset="2"/>
                </a:rPr>
                <a:t>e-_eff</a:t>
              </a:r>
              <a:r>
                <a:rPr lang="en-US" altLang="ru-RU" b="0" dirty="0">
                  <a:solidFill>
                    <a:srgbClr val="FFCC00"/>
                  </a:solidFill>
                  <a:cs typeface="Arial" panose="020B0604020202020204" pitchFamily="34" charset="0"/>
                  <a:sym typeface="Symbol" pitchFamily="18" charset="2"/>
                </a:rPr>
                <a:t>  </a:t>
              </a:r>
              <a:r>
                <a:rPr lang="en-US" altLang="ru-RU" b="0" dirty="0" smtClean="0">
                  <a:solidFill>
                    <a:srgbClr val="FFCC00"/>
                  </a:solidFill>
                  <a:cs typeface="Arial" panose="020B0604020202020204" pitchFamily="34" charset="0"/>
                  <a:sym typeface="Symbol" pitchFamily="18" charset="2"/>
                </a:rPr>
                <a:t>10 - </a:t>
              </a:r>
              <a:r>
                <a:rPr lang="ru-RU" altLang="ru-RU" b="0" dirty="0" smtClean="0">
                  <a:solidFill>
                    <a:srgbClr val="FFCC00"/>
                  </a:solidFill>
                  <a:cs typeface="Arial" panose="020B0604020202020204" pitchFamily="34" charset="0"/>
                  <a:sym typeface="Symbol" pitchFamily="18" charset="2"/>
                </a:rPr>
                <a:t>16</a:t>
              </a:r>
              <a:r>
                <a:rPr lang="en-US" altLang="ru-RU" b="0" dirty="0" smtClean="0">
                  <a:solidFill>
                    <a:srgbClr val="FFCC00"/>
                  </a:solidFill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ru-RU" altLang="ru-RU" b="0" dirty="0" err="1" smtClean="0">
                  <a:solidFill>
                    <a:srgbClr val="FFCC00"/>
                  </a:solidFill>
                  <a:cs typeface="Arial" panose="020B0604020202020204" pitchFamily="34" charset="0"/>
                  <a:sym typeface="Symbol" pitchFamily="18" charset="2"/>
                </a:rPr>
                <a:t>соб</a:t>
              </a:r>
              <a:r>
                <a:rPr lang="ru-RU" altLang="ru-RU" b="0" dirty="0" smtClean="0">
                  <a:solidFill>
                    <a:srgbClr val="FFCC00"/>
                  </a:solidFill>
                  <a:cs typeface="Arial" panose="020B0604020202020204" pitchFamily="34" charset="0"/>
                  <a:sym typeface="Symbol" pitchFamily="18" charset="2"/>
                </a:rPr>
                <a:t>/сек</a:t>
              </a:r>
              <a:endParaRPr lang="ru-RU" altLang="ru-RU" b="0" dirty="0">
                <a:solidFill>
                  <a:srgbClr val="FFCC00"/>
                </a:solidFill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41855F73-F20E-CAA7-8CB7-648133C20E2A}"/>
                </a:ext>
              </a:extLst>
            </p:cNvPr>
            <p:cNvSpPr/>
            <p:nvPr/>
          </p:nvSpPr>
          <p:spPr>
            <a:xfrm>
              <a:off x="6126149" y="5017998"/>
              <a:ext cx="2133344" cy="409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Блок магнитов, </a:t>
              </a:r>
              <a:r>
                <a:rPr lang="ru-RU" sz="1400" baseline="30000" dirty="0">
                  <a:solidFill>
                    <a:schemeClr val="bg1"/>
                  </a:solidFill>
                </a:rPr>
                <a:t>90</a:t>
              </a:r>
              <a:r>
                <a:rPr lang="en-US" altLang="ru-RU" sz="1400" dirty="0">
                  <a:solidFill>
                    <a:schemeClr val="bg1"/>
                  </a:solidFill>
                </a:rPr>
                <a:t>Sr</a:t>
              </a:r>
              <a:endParaRPr lang="ru-RU" altLang="ru-RU" sz="1400" dirty="0">
                <a:solidFill>
                  <a:schemeClr val="bg1"/>
                </a:solidFill>
              </a:endParaRPr>
            </a:p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и коллиматор</a:t>
              </a:r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EE111B90-4054-EA97-A4BF-015FC4F6B945}"/>
                </a:ext>
              </a:extLst>
            </p:cNvPr>
            <p:cNvCxnSpPr/>
            <p:nvPr/>
          </p:nvCxnSpPr>
          <p:spPr>
            <a:xfrm flipH="1" flipV="1">
              <a:off x="7076159" y="5371886"/>
              <a:ext cx="401437" cy="537681"/>
            </a:xfrm>
            <a:prstGeom prst="straightConnector1">
              <a:avLst/>
            </a:prstGeom>
            <a:noFill/>
            <a:ln w="19050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797C902-00AE-5C44-0F69-1A6E63C0605C}"/>
                </a:ext>
              </a:extLst>
            </p:cNvPr>
            <p:cNvSpPr/>
            <p:nvPr/>
          </p:nvSpPr>
          <p:spPr>
            <a:xfrm>
              <a:off x="8301739" y="5011846"/>
              <a:ext cx="1327481" cy="409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r>
                <a:rPr lang="ru-RU" altLang="ru-RU" sz="1400" dirty="0">
                  <a:solidFill>
                    <a:schemeClr val="bg1"/>
                  </a:solidFill>
                  <a:cs typeface="Arial" panose="020B0604020202020204" pitchFamily="34" charset="0"/>
                  <a:sym typeface="Symbol" pitchFamily="18" charset="2"/>
                </a:rPr>
                <a:t>Триггерный ФЭУ-85</a:t>
              </a:r>
            </a:p>
          </p:txBody>
        </p: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A21ABE8A-E7F3-F5EE-9D41-A2BEDA54C8DC}"/>
                </a:ext>
              </a:extLst>
            </p:cNvPr>
            <p:cNvCxnSpPr/>
            <p:nvPr/>
          </p:nvCxnSpPr>
          <p:spPr>
            <a:xfrm>
              <a:off x="8053442" y="6063455"/>
              <a:ext cx="421698" cy="320110"/>
            </a:xfrm>
            <a:prstGeom prst="straightConnector1">
              <a:avLst/>
            </a:prstGeom>
            <a:noFill/>
            <a:ln w="19050">
              <a:solidFill>
                <a:srgbClr val="FF6600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F8972F7-A22A-9F34-3794-4D7C4E912AF2}"/>
                </a:ext>
              </a:extLst>
            </p:cNvPr>
            <p:cNvSpPr/>
            <p:nvPr/>
          </p:nvSpPr>
          <p:spPr>
            <a:xfrm>
              <a:off x="6917541" y="6307990"/>
              <a:ext cx="2788111" cy="409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r>
                <a:rPr lang="ru-RU" altLang="ru-RU" sz="1400" dirty="0" err="1">
                  <a:cs typeface="Arial" panose="020B0604020202020204" pitchFamily="34" charset="0"/>
                  <a:sym typeface="Symbol" pitchFamily="18" charset="2"/>
                </a:rPr>
                <a:t>Сцинтилляц</a:t>
              </a:r>
              <a:r>
                <a:rPr lang="ru-RU" altLang="ru-RU" sz="1400" dirty="0">
                  <a:cs typeface="Arial" panose="020B0604020202020204" pitchFamily="34" charset="0"/>
                  <a:sym typeface="Symbol" pitchFamily="18" charset="2"/>
                </a:rPr>
                <a:t>.</a:t>
              </a:r>
            </a:p>
            <a:p>
              <a:pPr algn="ctr">
                <a:lnSpc>
                  <a:spcPts val="1200"/>
                </a:lnSpc>
                <a:spcBef>
                  <a:spcPts val="0"/>
                </a:spcBef>
              </a:pPr>
              <a:r>
                <a:rPr lang="ru-RU" altLang="ru-RU" sz="1400" dirty="0">
                  <a:cs typeface="Arial" panose="020B0604020202020204" pitchFamily="34" charset="0"/>
                  <a:sym typeface="Symbol" pitchFamily="18" charset="2"/>
                </a:rPr>
                <a:t>оптоволокно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-696150" y="1177835"/>
            <a:ext cx="6843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схема стенда для тестирования сцинтилляционных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стрипов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02496" y="4779942"/>
            <a:ext cx="38820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Бета–спектрометр на основе источника 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магнитов позволяет отбирать электроны по энергиям.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при тестирования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≈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1.8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2.5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Частота триггера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 ≈ 16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/сек.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6396" y="4464528"/>
            <a:ext cx="5644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с помощью  бета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0896" y="2085266"/>
            <a:ext cx="5234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Мюонный телескоп – два сцинтилляционных счетчика просматриваемые ФЭУ-85.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нижний счетчик устанавливается свинцовый блок.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Скорость счета КТ в режиме совпадения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составляет около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0.16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/сек.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36298" y="1518985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с помощью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мюонного телескопа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24" y="1479644"/>
            <a:ext cx="5803566" cy="31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319" y="2431299"/>
            <a:ext cx="4141416" cy="330387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сцинтилляционных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стрипов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1" y="1574627"/>
            <a:ext cx="3080563" cy="2361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29" y="4403132"/>
            <a:ext cx="2994556" cy="2323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5926" r="4894"/>
          <a:stretch/>
        </p:blipFill>
        <p:spPr>
          <a:xfrm>
            <a:off x="3675998" y="2329374"/>
            <a:ext cx="3381377" cy="288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3228" y="5283591"/>
                <a:ext cx="2826916" cy="98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 0.</m:t>
                      </m:r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28" y="5283591"/>
                <a:ext cx="2826916" cy="983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 вправо 9"/>
          <p:cNvSpPr/>
          <p:nvPr/>
        </p:nvSpPr>
        <p:spPr>
          <a:xfrm>
            <a:off x="2836670" y="2571725"/>
            <a:ext cx="839328" cy="366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732126" y="4704336"/>
            <a:ext cx="839328" cy="366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724125" y="3568823"/>
            <a:ext cx="839328" cy="366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261372" y="1148789"/>
            <a:ext cx="3937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 сигналов откликов сцинтилляционного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стрипа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спектрометр)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600"/>
              </a:spcAft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401373" y="4009660"/>
            <a:ext cx="4354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 сигналов откликов сцинтилляционного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(мюонный телескоп)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5473" y="1313798"/>
            <a:ext cx="4354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Калибровочная зависимость между показаниями спектрометра и телескопа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63453" y="1740417"/>
            <a:ext cx="4354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количества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стрипов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световыходу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результатам поточного тестирования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02059" y="2628124"/>
                <a:ext cx="21015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acc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ru-RU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ф.э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059" y="2628124"/>
                <a:ext cx="2101537" cy="276999"/>
              </a:xfrm>
              <a:prstGeom prst="rect">
                <a:avLst/>
              </a:prstGeom>
              <a:blipFill>
                <a:blip r:embed="rId7"/>
                <a:stretch>
                  <a:fillRect l="-2035" t="-2174" r="-1163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4314399" y="4871258"/>
            <a:ext cx="2694292" cy="392667"/>
            <a:chOff x="3571454" y="6051665"/>
            <a:chExt cx="2564017" cy="520956"/>
          </a:xfrm>
          <a:solidFill>
            <a:schemeClr val="bg1"/>
          </a:solidFill>
        </p:grpSpPr>
        <p:sp>
          <p:nvSpPr>
            <p:cNvPr id="2" name="Прямоугольник 1"/>
            <p:cNvSpPr/>
            <p:nvPr/>
          </p:nvSpPr>
          <p:spPr>
            <a:xfrm>
              <a:off x="3571454" y="6051665"/>
              <a:ext cx="2513462" cy="4821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19666" y="6123457"/>
              <a:ext cx="1815805" cy="4491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ф.э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16200000">
            <a:off x="2537205" y="3476014"/>
            <a:ext cx="2694292" cy="363409"/>
            <a:chOff x="3571454" y="6051665"/>
            <a:chExt cx="2564017" cy="482139"/>
          </a:xfrm>
          <a:solidFill>
            <a:schemeClr val="bg1"/>
          </a:solidFill>
        </p:grpSpPr>
        <p:sp>
          <p:nvSpPr>
            <p:cNvPr id="20" name="Прямоугольник 19"/>
            <p:cNvSpPr/>
            <p:nvPr/>
          </p:nvSpPr>
          <p:spPr>
            <a:xfrm>
              <a:off x="3571454" y="6051665"/>
              <a:ext cx="2513462" cy="4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19666" y="6068153"/>
              <a:ext cx="1815805" cy="4491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ф.э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16200000">
            <a:off x="-679433" y="2535455"/>
            <a:ext cx="2085721" cy="363409"/>
            <a:chOff x="3571454" y="6051665"/>
            <a:chExt cx="2564018" cy="482139"/>
          </a:xfrm>
          <a:solidFill>
            <a:schemeClr val="bg1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3571454" y="6051665"/>
              <a:ext cx="2513462" cy="4821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93713" y="6068154"/>
              <a:ext cx="2141759" cy="4491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Число событий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16200000">
            <a:off x="-686648" y="5416155"/>
            <a:ext cx="1903615" cy="364917"/>
            <a:chOff x="3571454" y="6049664"/>
            <a:chExt cx="2769616" cy="484140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3571454" y="6051665"/>
              <a:ext cx="2513462" cy="4821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35887" y="6049664"/>
              <a:ext cx="2505183" cy="44916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Число событий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4014" y="6558739"/>
            <a:ext cx="2694292" cy="221021"/>
            <a:chOff x="3571454" y="6051665"/>
            <a:chExt cx="2564017" cy="482139"/>
          </a:xfrm>
          <a:solidFill>
            <a:schemeClr val="bg1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3571454" y="6051665"/>
              <a:ext cx="2513462" cy="482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19666" y="6068153"/>
              <a:ext cx="1815805" cy="44916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µ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ф.э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0246" y="3760543"/>
            <a:ext cx="2694292" cy="179027"/>
            <a:chOff x="3571454" y="6051665"/>
            <a:chExt cx="2564017" cy="520956"/>
          </a:xfrm>
          <a:solidFill>
            <a:schemeClr val="bg1"/>
          </a:solidFill>
        </p:grpSpPr>
        <p:sp>
          <p:nvSpPr>
            <p:cNvPr id="32" name="Прямоугольник 31"/>
            <p:cNvSpPr/>
            <p:nvPr/>
          </p:nvSpPr>
          <p:spPr>
            <a:xfrm>
              <a:off x="3571454" y="6051665"/>
              <a:ext cx="2513462" cy="48213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9666" y="6123457"/>
              <a:ext cx="1815805" cy="44916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r>
                <a:rPr lang="en-US" sz="16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ф.э</a:t>
              </a: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10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2" y="1737378"/>
            <a:ext cx="5533076" cy="279445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Тестирование кремниевых ФЭУ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4126" y="1214158"/>
            <a:ext cx="393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– схема стенда для измерения амплитудных спектров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9572" y="4008611"/>
            <a:ext cx="4405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– схема стенда для измерения шумовых характеристик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4545" y="1604356"/>
            <a:ext cx="5702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Цель тестирования кремниевых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фотоумножителей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ранжирование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их 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коэффициентам усиления и шумовым характеристикам для последующего оснащения ОКП ММГ.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Стенд для измерения амплитудных спектров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работает на базе специализированной платы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CAEN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A1702/DT5702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9" y="4569730"/>
            <a:ext cx="5437801" cy="2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8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1004</Words>
  <Application>Microsoft Office PowerPoint</Application>
  <PresentationFormat>Широкоэкранный</PresentationFormat>
  <Paragraphs>152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Montserrat</vt:lpstr>
      <vt:lpstr>Symbol</vt:lpstr>
      <vt:lpstr>Wingdings</vt:lpstr>
      <vt:lpstr>Тема Office</vt:lpstr>
      <vt:lpstr>Презентация PowerPoint</vt:lpstr>
      <vt:lpstr>Мюонография</vt:lpstr>
      <vt:lpstr>Годоскопы НОЦ НЕВОД (НИЯУ МИФИ)</vt:lpstr>
      <vt:lpstr>Мобильный мюонный годоскоп (ММГ)</vt:lpstr>
      <vt:lpstr>Детектирующие элементы</vt:lpstr>
      <vt:lpstr>Система считывания данных</vt:lpstr>
      <vt:lpstr>Тестирование сцинтилляционных стрипов</vt:lpstr>
      <vt:lpstr>Тестирование сцинтилляционных стрипов</vt:lpstr>
      <vt:lpstr>Тестирование кремниевых ФЭУ</vt:lpstr>
      <vt:lpstr>Тестирование кремниевых ФЭУ</vt:lpstr>
      <vt:lpstr>Тестирование ОКП</vt:lpstr>
      <vt:lpstr>Тестирование ОКП</vt:lpstr>
      <vt:lpstr>Тестирование ОКП</vt:lpstr>
      <vt:lpstr>Заключение</vt:lpstr>
      <vt:lpstr>Наша команда</vt:lpstr>
      <vt:lpstr>Презентация PowerPoint</vt:lpstr>
      <vt:lpstr>Приложение 1</vt:lpstr>
      <vt:lpstr>Приложение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Целиненко Максим Юрьевич</dc:creator>
  <cp:lastModifiedBy>Максим Целиненко</cp:lastModifiedBy>
  <cp:revision>70</cp:revision>
  <dcterms:created xsi:type="dcterms:W3CDTF">2026-03-04T07:32:49Z</dcterms:created>
  <dcterms:modified xsi:type="dcterms:W3CDTF">2026-03-10T17:29:13Z</dcterms:modified>
</cp:coreProperties>
</file>