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82" r:id="rId4"/>
    <p:sldId id="281" r:id="rId5"/>
    <p:sldId id="288" r:id="rId6"/>
    <p:sldId id="257" r:id="rId7"/>
    <p:sldId id="259" r:id="rId8"/>
    <p:sldId id="263" r:id="rId9"/>
    <p:sldId id="265" r:id="rId10"/>
    <p:sldId id="290" r:id="rId11"/>
    <p:sldId id="287" r:id="rId12"/>
    <p:sldId id="286" r:id="rId13"/>
    <p:sldId id="271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76" autoAdjust="0"/>
    <p:restoredTop sz="80213" autoAdjust="0"/>
  </p:normalViewPr>
  <p:slideViewPr>
    <p:cSldViewPr>
      <p:cViewPr varScale="1">
        <p:scale>
          <a:sx n="88" d="100"/>
          <a:sy n="88" d="100"/>
        </p:scale>
        <p:origin x="7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1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39B0B-0328-4A20-B85D-082A54A248E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29E9-054C-49E8-A343-37FB257B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5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Сегодня наиболее точные методы измерения времени основаны на оптических атомных часах. Однако их </a:t>
            </a:r>
            <a:r>
              <a:rPr lang="ru-RU" dirty="0" err="1"/>
              <a:t>потенциальноможно</a:t>
            </a:r>
            <a:r>
              <a:rPr lang="ru-RU" dirty="0"/>
              <a:t> превзойти с помощью ядерных часов, основанных на ядерном переходе, а не на переходе атомной </a:t>
            </a:r>
            <a:r>
              <a:rPr lang="ru-RU" dirty="0" err="1"/>
              <a:t>оболочки.Такие</a:t>
            </a:r>
            <a:r>
              <a:rPr lang="ru-RU" dirty="0"/>
              <a:t> ядерные часы обещают интересные применения как в прикладной, так и в фундаментальной физике, </a:t>
            </a:r>
            <a:r>
              <a:rPr lang="ru-RU" dirty="0" err="1"/>
              <a:t>отгеодезии</a:t>
            </a:r>
            <a:r>
              <a:rPr lang="ru-RU" dirty="0"/>
              <a:t> и сейсмологии до исследования возможных временных изменений фундаментальных констант </a:t>
            </a:r>
            <a:r>
              <a:rPr lang="ru-RU" dirty="0" err="1"/>
              <a:t>ипоиска</a:t>
            </a:r>
            <a:r>
              <a:rPr lang="ru-RU" dirty="0"/>
              <a:t> темной материи. До сих пор известно только одно ядерное состояние, которое могло бы управлять ядерными </a:t>
            </a:r>
            <a:r>
              <a:rPr lang="ru-RU" dirty="0" err="1"/>
              <a:t>часами:«Ториевый</a:t>
            </a:r>
            <a:r>
              <a:rPr lang="ru-RU" dirty="0"/>
              <a:t> изомер» 229mTh, т.е. изомерное первое возбужденное состояние 229Th, представляющее собой самое низкое </a:t>
            </a:r>
            <a:r>
              <a:rPr lang="ru-RU" dirty="0" err="1"/>
              <a:t>ядерноевозбуждение</a:t>
            </a:r>
            <a:r>
              <a:rPr lang="ru-RU" dirty="0"/>
              <a:t>, когда-либо зарегистрированное в области ядерных изотопов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29E9-054C-49E8-A343-37FB257BAC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6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Еще в 1976 году </a:t>
            </a:r>
            <a:r>
              <a:rPr lang="ru-RU" dirty="0" err="1"/>
              <a:t>Крогер</a:t>
            </a:r>
            <a:r>
              <a:rPr lang="ru-RU" dirty="0"/>
              <a:t> и </a:t>
            </a:r>
            <a:r>
              <a:rPr lang="ru-RU" dirty="0" err="1"/>
              <a:t>Райх</a:t>
            </a:r>
            <a:r>
              <a:rPr lang="ru-RU" dirty="0"/>
              <a:t> предположили существование чрезвычайно низколежащего первого возбужденного состояния в 229Th на основе своих γ-спектроскопических измерений </a:t>
            </a:r>
            <a:r>
              <a:rPr lang="en-US" dirty="0"/>
              <a:t>alpha </a:t>
            </a:r>
            <a:r>
              <a:rPr lang="ru-RU" dirty="0"/>
              <a:t>распада ядер урана-233. Первоначально энергия возбуждения приблизительно находилась в диапазоне100 эВ , а переход характеризовалась как изомерное возбуждение M1 из основного состояния I = 5/2+ в возбужденное состояние I = 3/2+. С течением времени энергия возбуждения была уточнена сначала в 1990 году с оценки ниже 100 эВ до 1 ± 4 эВ, а в 1994 году — до 3,5 ± 1 эВ.</a:t>
            </a:r>
          </a:p>
          <a:p>
            <a:endParaRPr lang="ru-RU" dirty="0"/>
          </a:p>
          <a:p>
            <a:r>
              <a:rPr lang="ru-RU" dirty="0"/>
              <a:t>Изменение парадигмы началось в 2007 году, </a:t>
            </a:r>
            <a:r>
              <a:rPr lang="ru-RU" dirty="0" err="1"/>
              <a:t>когдаулучшенная</a:t>
            </a:r>
            <a:r>
              <a:rPr lang="ru-RU" dirty="0"/>
              <a:t> технология детекторов привела к скорректированному значению энергии 7,6(5) эВ, что теперь помещает изомер тория </a:t>
            </a:r>
            <a:r>
              <a:rPr lang="ru-RU" dirty="0" err="1"/>
              <a:t>вспектральный</a:t>
            </a:r>
            <a:r>
              <a:rPr lang="ru-RU" dirty="0"/>
              <a:t> диапазон вакуумного ультрафиолета (ВУФ). Вскоре после этого это значение было пересмотрено до принятого более 10 лет назад значения 7,8(5) эВ, соответствующего длине волны ВУФ 160 ± 10 </a:t>
            </a:r>
            <a:r>
              <a:rPr lang="ru-RU" dirty="0" err="1"/>
              <a:t>нм</a:t>
            </a:r>
            <a:r>
              <a:rPr lang="ru-RU" dirty="0"/>
              <a:t> [2–5].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29E9-054C-49E8-A343-37FB257BAC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ядерной физики, исходя из теории атомного ядра, у физиков было подозрение, что у ядерного изомера тория-229 есть низколежащий изомерный переход. Однако проводимые наблюдения распада ядер урана</a:t>
            </a:r>
            <a:r>
              <a:rPr lang="en-US" dirty="0"/>
              <a:t> (</a:t>
            </a:r>
            <a:r>
              <a:rPr lang="ru-RU" dirty="0" err="1"/>
              <a:t>альфараспад</a:t>
            </a:r>
            <a:r>
              <a:rPr lang="ru-RU" dirty="0"/>
              <a:t> ядер уран-233</a:t>
            </a:r>
            <a:r>
              <a:rPr lang="en-US" dirty="0"/>
              <a:t>)</a:t>
            </a:r>
            <a:r>
              <a:rPr lang="ru-RU" dirty="0"/>
              <a:t> не давали полной уверенности в существовании такого изомерного перехода. И нужно отметить, что диапазон энергий в несколько электрон вольт в ядерной физике и физике высоких  - это очень маленький диапазон и точный диапазон энергий предсказать было сложно. Считалось, что это если такой переход существует, то в диапазоне меньше 5 электрон вольт.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29E9-054C-49E8-A343-37FB257BAC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7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29E9-054C-49E8-A343-37FB257BAC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2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29E9-054C-49E8-A343-37FB257BAC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1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бы хотелось отметить и мой вклад с соавторами в развитии направления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ядерного стандарта частоты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Предложена идея реализации двухфотонной спектроскопии часового ядерного перехода с использованием электронного мостика, что не требует вакуумного ультрафиолета. Расчеты показывают, что достаточно наличия прецизионных лазерных систем на длине волны 300нм, что вполне достижимо в современных условиях.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4E7EE-D264-4D1A-BBA2-E956E0F1F2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0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54F-7925-40FC-AD8A-C88D25488B8B}" type="datetime1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FF57-D1FB-4788-B1BA-91F22618B87E}" type="datetime1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8A65-ABF5-4DCB-9B48-946745321569}" type="datetime1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90B-A34C-4CD1-A3ED-C0A5B6F1E046}" type="datetime1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E295-D287-4508-855E-F5FE4C24D499}" type="datetime1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808C-663E-4B06-A666-AE3DE5060A88}" type="datetime1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F7CC-0C70-4F94-9996-BB57F9A3B76C}" type="datetime1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AA5C-946D-4BBC-84A5-82D5FE820723}" type="datetime1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EB3E-0ABB-41DC-85E8-2FF8CCA8D94E}" type="datetime1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35BC-A302-4AFE-96A9-592084307D93}" type="datetime1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DA3-173C-4F32-A895-3998DD293F37}" type="datetime1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AB38-94B2-4D5D-832C-7A9FEE44A1DD}" type="datetime1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44B5-F820-4A91-AA5D-C5841747D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1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8.png"/><Relationship Id="rId7" Type="http://schemas.openxmlformats.org/officeDocument/2006/relationships/image" Target="../media/image36.png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34.png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40.png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3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9.wmf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2.png"/><Relationship Id="rId10" Type="http://schemas.openxmlformats.org/officeDocument/2006/relationships/image" Target="../media/image1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png"/><Relationship Id="rId5" Type="http://schemas.openxmlformats.org/officeDocument/2006/relationships/image" Target="../media/image6.emf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5840" y="217681"/>
            <a:ext cx="7772400" cy="5708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err="1">
                <a:solidFill>
                  <a:srgbClr val="7030A0"/>
                </a:solidFill>
              </a:rPr>
              <a:t>Двухфотонные</a:t>
            </a:r>
            <a:r>
              <a:rPr lang="ru-RU" sz="3200" b="1" dirty="0">
                <a:solidFill>
                  <a:srgbClr val="7030A0"/>
                </a:solidFill>
              </a:rPr>
              <a:t> ядерные оптические часы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5229200"/>
            <a:ext cx="500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О.Н. Прудников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М.В. Охапкин, А.В.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Тайченачев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В.И. Юдин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ИЛФ СО РАН, Новосибирск, Россия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B1E08A-6D85-4CAE-B7FD-EC7182CF7C22}"/>
              </a:ext>
            </a:extLst>
          </p:cNvPr>
          <p:cNvGrpSpPr/>
          <p:nvPr/>
        </p:nvGrpSpPr>
        <p:grpSpPr>
          <a:xfrm>
            <a:off x="1835696" y="2220817"/>
            <a:ext cx="3600400" cy="2472593"/>
            <a:chOff x="179512" y="1196752"/>
            <a:chExt cx="4536504" cy="334374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079E3AD-C616-4473-95EE-D1ED0DE93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196752"/>
              <a:ext cx="4201111" cy="3343742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B4CF43D-DDFA-401B-A30D-A21DD0E32051}"/>
                </a:ext>
              </a:extLst>
            </p:cNvPr>
            <p:cNvSpPr/>
            <p:nvPr/>
          </p:nvSpPr>
          <p:spPr>
            <a:xfrm>
              <a:off x="3707904" y="2636912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30077E9-BBA1-4666-A01F-8EF773753051}"/>
              </a:ext>
            </a:extLst>
          </p:cNvPr>
          <p:cNvSpPr txBox="1"/>
          <p:nvPr/>
        </p:nvSpPr>
        <p:spPr>
          <a:xfrm>
            <a:off x="4932040" y="3705703"/>
            <a:ext cx="16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ru-RU" dirty="0"/>
              <a:t> = 5</a:t>
            </a:r>
            <a:r>
              <a:rPr lang="en-US" dirty="0"/>
              <a:t>/2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E5079-C9B9-4746-A54F-1C6F97081A41}"/>
              </a:ext>
            </a:extLst>
          </p:cNvPr>
          <p:cNvSpPr txBox="1"/>
          <p:nvPr/>
        </p:nvSpPr>
        <p:spPr>
          <a:xfrm>
            <a:off x="4932040" y="2930497"/>
            <a:ext cx="16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ru-RU" dirty="0"/>
              <a:t> = </a:t>
            </a:r>
            <a:r>
              <a:rPr lang="en-US" dirty="0"/>
              <a:t>3/2</a:t>
            </a:r>
            <a:endParaRPr lang="ru-RU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7899FF3B-1D94-40E3-B64A-867C942D6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5203"/>
              </p:ext>
            </p:extLst>
          </p:nvPr>
        </p:nvGraphicFramePr>
        <p:xfrm>
          <a:off x="3955" y="686965"/>
          <a:ext cx="7672908" cy="121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orelDRAW" r:id="rId4" imgW="3244680" imgH="534600" progId="CorelDraw.Graphic.20">
                  <p:embed/>
                </p:oleObj>
              </mc:Choice>
              <mc:Fallback>
                <p:oleObj name="CorelDRAW" r:id="rId4" imgW="3244680" imgH="534600" progId="CorelDraw.Graphic.20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D7D84A53-235C-443E-8A60-E79FF6C4B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" y="686965"/>
                        <a:ext cx="7672908" cy="1210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26A1470-56BA-446C-9865-CD9745326A3E}"/>
              </a:ext>
            </a:extLst>
          </p:cNvPr>
          <p:cNvSpPr txBox="1"/>
          <p:nvPr/>
        </p:nvSpPr>
        <p:spPr>
          <a:xfrm>
            <a:off x="1619672" y="1111515"/>
            <a:ext cx="211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ИЛФ СО РАН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E031A8-F89B-488C-861E-DCBA3823E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90"/>
          <a:stretch/>
        </p:blipFill>
        <p:spPr>
          <a:xfrm>
            <a:off x="282320" y="1004696"/>
            <a:ext cx="4791744" cy="1948181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36388"/>
            <a:ext cx="8532440" cy="57107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CW laser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148.4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excitation of nuclear transition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55753-B96F-4265-9B66-193BE0FCA3D0}"/>
              </a:ext>
            </a:extLst>
          </p:cNvPr>
          <p:cNvSpPr txBox="1"/>
          <p:nvPr/>
        </p:nvSpPr>
        <p:spPr>
          <a:xfrm>
            <a:off x="252400" y="82945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ИЛФ СО РАН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78E82AE-D956-4F24-B588-61B7A5FF2095}"/>
              </a:ext>
            </a:extLst>
          </p:cNvPr>
          <p:cNvSpPr/>
          <p:nvPr/>
        </p:nvSpPr>
        <p:spPr>
          <a:xfrm>
            <a:off x="180391" y="829450"/>
            <a:ext cx="4995603" cy="2123427"/>
          </a:xfrm>
          <a:prstGeom prst="roundRect">
            <a:avLst>
              <a:gd name="adj" fmla="val 8613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995972-CD3A-4140-BEBE-99E7BE41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0490"/>
            <a:ext cx="2133600" cy="365125"/>
          </a:xfrm>
        </p:spPr>
        <p:txBody>
          <a:bodyPr/>
          <a:lstStyle/>
          <a:p>
            <a:fld id="{A37944B5-F820-4A91-AA5D-C5841747DC82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339CB1-5ABE-43F5-8A75-C172BA334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" y="2999677"/>
            <a:ext cx="5613618" cy="37065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389DED-A309-4EB1-A3E6-2B98414E4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728" y="2952877"/>
            <a:ext cx="3123736" cy="37808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A348E7-AD97-4275-A952-E379E396A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003" y="773797"/>
            <a:ext cx="3819590" cy="216156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1379BEC-8D0E-4253-A368-7F5EB1349069}"/>
              </a:ext>
            </a:extLst>
          </p:cNvPr>
          <p:cNvCxnSpPr/>
          <p:nvPr/>
        </p:nvCxnSpPr>
        <p:spPr>
          <a:xfrm>
            <a:off x="2267744" y="4614994"/>
            <a:ext cx="12961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4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11978F-1F43-48D1-AEB6-932F88017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848" y="2226541"/>
            <a:ext cx="3073134" cy="600360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0A14BEC-4AEA-4EC7-8F1A-E6B3B15F4308}"/>
              </a:ext>
            </a:extLst>
          </p:cNvPr>
          <p:cNvSpPr/>
          <p:nvPr/>
        </p:nvSpPr>
        <p:spPr>
          <a:xfrm>
            <a:off x="3877222" y="2815346"/>
            <a:ext cx="5087266" cy="126796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076381-BDC6-4268-B10C-875528DEE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295" y="2837637"/>
            <a:ext cx="4658573" cy="1174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C860C8-A30F-41AB-9EBE-F4F3A799CA8C}"/>
              </a:ext>
            </a:extLst>
          </p:cNvPr>
          <p:cNvSpPr txBox="1"/>
          <p:nvPr/>
        </p:nvSpPr>
        <p:spPr>
          <a:xfrm>
            <a:off x="2074208" y="13276"/>
            <a:ext cx="731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Описание электронного мостика на основе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оператора сверхтонкого взаимодействия и теории углового момента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C5CCA-3457-4BEB-88FE-022833057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77" y="1349754"/>
            <a:ext cx="3528392" cy="3405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3B2BA6-974B-4EE0-A984-B4227B2ACA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32" t="10343" r="33334"/>
          <a:stretch/>
        </p:blipFill>
        <p:spPr>
          <a:xfrm>
            <a:off x="2107489" y="4240912"/>
            <a:ext cx="504057" cy="6159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E022CB-5230-4479-B218-2BBA81C97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112" y="1567631"/>
            <a:ext cx="686763" cy="586749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4A171AE-C955-4C0B-9FD7-6DD2C7CFC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30092"/>
              </p:ext>
            </p:extLst>
          </p:nvPr>
        </p:nvGraphicFramePr>
        <p:xfrm>
          <a:off x="4085272" y="5715094"/>
          <a:ext cx="2317865" cy="43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" name="Equation" r:id="rId9" imgW="1473120" imgH="279360" progId="Equation.DSMT4">
                  <p:embed/>
                </p:oleObj>
              </mc:Choice>
              <mc:Fallback>
                <p:oleObj name="Equation" r:id="rId9" imgW="1473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85272" y="5715094"/>
                        <a:ext cx="2317865" cy="439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033E52B-9E83-43CD-A91A-865ED2E73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9429"/>
              </p:ext>
            </p:extLst>
          </p:nvPr>
        </p:nvGraphicFramePr>
        <p:xfrm>
          <a:off x="221796" y="5573948"/>
          <a:ext cx="3697710" cy="48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" name="Equation" r:id="rId11" imgW="3593880" imgH="469800" progId="Equation.DSMT4">
                  <p:embed/>
                </p:oleObj>
              </mc:Choice>
              <mc:Fallback>
                <p:oleObj name="Equation" r:id="rId11" imgW="3593880" imgH="46980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511B6BA2-8D45-41BF-A51E-FEF010762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1796" y="5573948"/>
                        <a:ext cx="3697710" cy="483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AC1783A-2114-4E56-99B5-5F9AC7586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635789"/>
              </p:ext>
            </p:extLst>
          </p:nvPr>
        </p:nvGraphicFramePr>
        <p:xfrm>
          <a:off x="6785599" y="5919826"/>
          <a:ext cx="1667252" cy="60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" name="Equation" r:id="rId13" imgW="1358640" imgH="495000" progId="Equation.DSMT4">
                  <p:embed/>
                </p:oleObj>
              </mc:Choice>
              <mc:Fallback>
                <p:oleObj name="Equation" r:id="rId13" imgW="13586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85599" y="5919826"/>
                        <a:ext cx="1667252" cy="607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2AE167C-7353-476F-84C0-91452E7CD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33361"/>
              </p:ext>
            </p:extLst>
          </p:nvPr>
        </p:nvGraphicFramePr>
        <p:xfrm>
          <a:off x="4923904" y="1529370"/>
          <a:ext cx="2012916" cy="45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" name="Equation" r:id="rId15" imgW="1168200" imgH="266400" progId="Equation.DSMT4">
                  <p:embed/>
                </p:oleObj>
              </mc:Choice>
              <mc:Fallback>
                <p:oleObj name="Equation" r:id="rId15" imgW="1168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23904" y="1529370"/>
                        <a:ext cx="2012916" cy="459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3ACC46A-015E-43FE-B688-51253DAA889A}"/>
              </a:ext>
            </a:extLst>
          </p:cNvPr>
          <p:cNvSpPr txBox="1"/>
          <p:nvPr/>
        </p:nvSpPr>
        <p:spPr>
          <a:xfrm>
            <a:off x="4062677" y="1125052"/>
            <a:ext cx="415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Оператор сверхтонкого взаимодействия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F99CF40-4FFC-42F9-AEBF-7BCDBE6CE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42940"/>
              </p:ext>
            </p:extLst>
          </p:nvPr>
        </p:nvGraphicFramePr>
        <p:xfrm>
          <a:off x="4326095" y="1964213"/>
          <a:ext cx="1292662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1" name="Equation" r:id="rId17" imgW="888840" imgH="253800" progId="Equation.DSMT4">
                  <p:embed/>
                </p:oleObj>
              </mc:Choice>
              <mc:Fallback>
                <p:oleObj name="Equation" r:id="rId17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26095" y="1964213"/>
                        <a:ext cx="1292662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7431D06-DD13-4217-8347-89244C41D7D7}"/>
              </a:ext>
            </a:extLst>
          </p:cNvPr>
          <p:cNvSpPr txBox="1"/>
          <p:nvPr/>
        </p:nvSpPr>
        <p:spPr>
          <a:xfrm>
            <a:off x="4034812" y="4088440"/>
            <a:ext cx="3810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ym typeface="Symbol" panose="05050102010706020507" pitchFamily="18" charset="2"/>
              </a:rPr>
              <a:t></a:t>
            </a:r>
            <a:r>
              <a:rPr lang="en-US" sz="1000" baseline="-25000" dirty="0">
                <a:sym typeface="Symbol" panose="05050102010706020507" pitchFamily="18" charset="2"/>
              </a:rPr>
              <a:t>I’,I</a:t>
            </a:r>
            <a:r>
              <a:rPr lang="en-US" sz="1000" dirty="0">
                <a:sym typeface="Symbol" panose="05050102010706020507" pitchFamily="18" charset="2"/>
              </a:rPr>
              <a:t> – </a:t>
            </a:r>
            <a:r>
              <a:rPr lang="ru-RU" sz="1000" dirty="0">
                <a:sym typeface="Symbol" panose="05050102010706020507" pitchFamily="18" charset="2"/>
              </a:rPr>
              <a:t>приведенный матричный элемент магнитного момента ядра</a:t>
            </a:r>
          </a:p>
          <a:p>
            <a:r>
              <a:rPr lang="en-US" sz="1000" dirty="0">
                <a:sym typeface="Symbol" panose="05050102010706020507" pitchFamily="18" charset="2"/>
              </a:rPr>
              <a:t>K</a:t>
            </a:r>
            <a:r>
              <a:rPr lang="en-US" sz="1000" baseline="-25000" dirty="0">
                <a:sym typeface="Symbol" panose="05050102010706020507" pitchFamily="18" charset="2"/>
              </a:rPr>
              <a:t> </a:t>
            </a:r>
            <a:r>
              <a:rPr lang="en-US" sz="1000" baseline="-25000" dirty="0" err="1">
                <a:sym typeface="Symbol" panose="05050102010706020507" pitchFamily="18" charset="2"/>
              </a:rPr>
              <a:t>nJ</a:t>
            </a:r>
            <a:r>
              <a:rPr lang="en-US" sz="1000" baseline="-25000" dirty="0">
                <a:sym typeface="Symbol" panose="05050102010706020507" pitchFamily="18" charset="2"/>
              </a:rPr>
              <a:t>’,</a:t>
            </a:r>
            <a:r>
              <a:rPr lang="en-US" sz="1000" baseline="-25000" dirty="0" err="1">
                <a:sym typeface="Symbol" panose="05050102010706020507" pitchFamily="18" charset="2"/>
              </a:rPr>
              <a:t>nJ</a:t>
            </a:r>
            <a:r>
              <a:rPr lang="en-US" sz="1000" baseline="-25000" dirty="0">
                <a:sym typeface="Symbol" panose="05050102010706020507" pitchFamily="18" charset="2"/>
              </a:rPr>
              <a:t> </a:t>
            </a:r>
            <a:r>
              <a:rPr lang="en-US" sz="1000" dirty="0">
                <a:sym typeface="Symbol" panose="05050102010706020507" pitchFamily="18" charset="2"/>
              </a:rPr>
              <a:t>– </a:t>
            </a:r>
            <a:r>
              <a:rPr lang="ru-RU" sz="1000" dirty="0">
                <a:sym typeface="Symbol" panose="05050102010706020507" pitchFamily="18" charset="2"/>
              </a:rPr>
              <a:t>приведенный матричный элемент оператора </a:t>
            </a:r>
            <a:r>
              <a:rPr lang="en-US" sz="1000" dirty="0">
                <a:sym typeface="Symbol" panose="05050102010706020507" pitchFamily="18" charset="2"/>
              </a:rPr>
              <a:t>K</a:t>
            </a:r>
            <a:endParaRPr lang="ru-RU" sz="1000" dirty="0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F994CAA-D3F5-440A-8947-4D02C1045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724086"/>
              </p:ext>
            </p:extLst>
          </p:nvPr>
        </p:nvGraphicFramePr>
        <p:xfrm>
          <a:off x="6954361" y="1766037"/>
          <a:ext cx="987447" cy="36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" name="Equation" r:id="rId19" imgW="685800" imgH="253800" progId="Equation.DSMT4">
                  <p:embed/>
                </p:oleObj>
              </mc:Choice>
              <mc:Fallback>
                <p:oleObj name="Equation" r:id="rId19" imgW="685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54361" y="1766037"/>
                        <a:ext cx="987447" cy="365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DF84B53-CD49-4E0B-A211-BBE87FBDF4B1}"/>
              </a:ext>
            </a:extLst>
          </p:cNvPr>
          <p:cNvSpPr txBox="1"/>
          <p:nvPr/>
        </p:nvSpPr>
        <p:spPr>
          <a:xfrm>
            <a:off x="4034812" y="5117175"/>
            <a:ext cx="48298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B050"/>
                </a:solidFill>
              </a:rPr>
              <a:t>Диагональные элементы</a:t>
            </a:r>
            <a:r>
              <a:rPr lang="ru-RU" sz="1100" dirty="0"/>
              <a:t> описывают сверхтонкое расщепление за счет магнитного поля ядра</a:t>
            </a:r>
          </a:p>
          <a:p>
            <a:r>
              <a:rPr lang="ru-RU" sz="1100" dirty="0">
                <a:solidFill>
                  <a:srgbClr val="00B050"/>
                </a:solidFill>
              </a:rPr>
              <a:t>Недиагональные элементы</a:t>
            </a:r>
            <a:r>
              <a:rPr lang="ru-RU" sz="1100" dirty="0"/>
              <a:t> описывают электронный мостик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4F6BB60-BEAC-4844-91CD-A9239A1529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34812" y="4496339"/>
            <a:ext cx="1527576" cy="5180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BC93CE-BF60-4945-99DF-91D61F1CCEA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50905" y="4410635"/>
            <a:ext cx="1221025" cy="4001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6C654FD-8023-43E2-818F-D2AC59CF9A4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96640" y="4897919"/>
            <a:ext cx="2367848" cy="2932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5A1659A-03F0-4816-B9C9-AD20B0BC8E3A}"/>
              </a:ext>
            </a:extLst>
          </p:cNvPr>
          <p:cNvSpPr txBox="1"/>
          <p:nvPr/>
        </p:nvSpPr>
        <p:spPr>
          <a:xfrm>
            <a:off x="6990234" y="4389739"/>
            <a:ext cx="2125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Из измеренных величин ядерных </a:t>
            </a:r>
            <a:r>
              <a:rPr lang="en-US" sz="1000" dirty="0"/>
              <a:t>g-</a:t>
            </a:r>
            <a:r>
              <a:rPr lang="ru-RU" sz="1000" dirty="0"/>
              <a:t>факторов</a:t>
            </a:r>
          </a:p>
          <a:p>
            <a:r>
              <a:rPr lang="en-US" sz="1000" dirty="0"/>
              <a:t>g</a:t>
            </a:r>
            <a:r>
              <a:rPr lang="en-US" sz="1000" baseline="-25000" dirty="0"/>
              <a:t>5/2</a:t>
            </a:r>
            <a:r>
              <a:rPr lang="en-US" sz="1000" dirty="0"/>
              <a:t>=0.36 </a:t>
            </a:r>
            <a:r>
              <a:rPr lang="ru-RU" sz="1000" dirty="0"/>
              <a:t>и </a:t>
            </a:r>
            <a:r>
              <a:rPr lang="en-US" sz="1000" dirty="0"/>
              <a:t>g</a:t>
            </a:r>
            <a:r>
              <a:rPr lang="en-US" sz="1000" baseline="-25000" dirty="0"/>
              <a:t>3/2</a:t>
            </a:r>
            <a:r>
              <a:rPr lang="en-US" sz="1000" dirty="0"/>
              <a:t>=−0.37,</a:t>
            </a:r>
            <a:endParaRPr lang="ru-RU" sz="10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43A8A0A-53A2-48C7-8C27-A97A6D799904}"/>
              </a:ext>
            </a:extLst>
          </p:cNvPr>
          <p:cNvSpPr/>
          <p:nvPr/>
        </p:nvSpPr>
        <p:spPr>
          <a:xfrm>
            <a:off x="7273393" y="2080304"/>
            <a:ext cx="1591222" cy="251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SFRM1000"/>
                <a:sym typeface="Symbol" panose="05050102010706020507" pitchFamily="18" charset="2"/>
              </a:rPr>
              <a:t></a:t>
            </a:r>
            <a:r>
              <a:rPr lang="en-US" sz="1000" baseline="-25000" dirty="0">
                <a:latin typeface="SFRM1000"/>
                <a:sym typeface="Symbol" panose="05050102010706020507" pitchFamily="18" charset="2"/>
              </a:rPr>
              <a:t>N</a:t>
            </a:r>
            <a:r>
              <a:rPr lang="en-US" sz="1000" dirty="0">
                <a:latin typeface="SFRM1000"/>
                <a:sym typeface="Symbol" panose="05050102010706020507" pitchFamily="18" charset="2"/>
              </a:rPr>
              <a:t> - </a:t>
            </a:r>
            <a:r>
              <a:rPr lang="ru-RU" sz="1000" dirty="0">
                <a:latin typeface="SFRM1000"/>
              </a:rPr>
              <a:t>ядерный магнетон</a:t>
            </a:r>
            <a:endParaRPr lang="ru-RU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CC4B7-34BE-400B-B3FF-623332F4FDE2}"/>
              </a:ext>
            </a:extLst>
          </p:cNvPr>
          <p:cNvSpPr txBox="1"/>
          <p:nvPr/>
        </p:nvSpPr>
        <p:spPr>
          <a:xfrm>
            <a:off x="5309068" y="4899065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T~2000c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2AFFAA1-D0CE-4F51-A7E6-57629348ED68}"/>
              </a:ext>
            </a:extLst>
          </p:cNvPr>
          <p:cNvCxnSpPr/>
          <p:nvPr/>
        </p:nvCxnSpPr>
        <p:spPr>
          <a:xfrm flipV="1">
            <a:off x="5562388" y="4755363"/>
            <a:ext cx="533707" cy="170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2F5D929-4A55-4E70-840E-F25FB3EA401B}"/>
              </a:ext>
            </a:extLst>
          </p:cNvPr>
          <p:cNvSpPr txBox="1"/>
          <p:nvPr/>
        </p:nvSpPr>
        <p:spPr>
          <a:xfrm>
            <a:off x="77223" y="6342850"/>
            <a:ext cx="390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Письма в ЖЭТФ  т.121, 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ru-RU" dirty="0" err="1">
                <a:solidFill>
                  <a:srgbClr val="00B050"/>
                </a:solidFill>
              </a:rPr>
              <a:t>тр</a:t>
            </a:r>
            <a:r>
              <a:rPr lang="en-US" dirty="0">
                <a:solidFill>
                  <a:srgbClr val="00B050"/>
                </a:solidFill>
              </a:rPr>
              <a:t>. 365 (</a:t>
            </a:r>
            <a:r>
              <a:rPr lang="ru-RU" b="1" dirty="0">
                <a:solidFill>
                  <a:srgbClr val="00B050"/>
                </a:solidFill>
              </a:rPr>
              <a:t>2025</a:t>
            </a:r>
            <a:r>
              <a:rPr lang="en-US" dirty="0">
                <a:solidFill>
                  <a:srgbClr val="00B050"/>
                </a:solidFill>
              </a:rPr>
              <a:t>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BD9DBF-7F37-4F6B-A346-6B0E92E7C7B0}"/>
              </a:ext>
            </a:extLst>
          </p:cNvPr>
          <p:cNvSpPr txBox="1"/>
          <p:nvPr/>
        </p:nvSpPr>
        <p:spPr>
          <a:xfrm>
            <a:off x="1331640" y="707828"/>
            <a:ext cx="211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ИЛФ СО РАН</a:t>
            </a:r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154B9BB2-E121-4A6F-86A7-C27DE045A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466138"/>
              </p:ext>
            </p:extLst>
          </p:nvPr>
        </p:nvGraphicFramePr>
        <p:xfrm>
          <a:off x="50877" y="401947"/>
          <a:ext cx="6336704" cy="100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" name="CorelDRAW" r:id="rId24" imgW="3244680" imgH="534600" progId="CorelDraw.Graphic.20">
                  <p:embed/>
                </p:oleObj>
              </mc:Choice>
              <mc:Fallback>
                <p:oleObj name="CorelDRAW" r:id="rId24" imgW="3244680" imgH="534600" progId="CorelDraw.Graphic.20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51E62552-31AA-4815-912F-70EEC3F18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877" y="401947"/>
                        <a:ext cx="6336704" cy="100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Номер слайда 28">
            <a:extLst>
              <a:ext uri="{FF2B5EF4-FFF2-40B4-BE49-F238E27FC236}">
                <a16:creationId xmlns:a16="http://schemas.microsoft.com/office/drawing/2014/main" id="{6A29BD75-4B29-45E2-A7C1-A3772A6C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204" y="6495478"/>
            <a:ext cx="2133600" cy="365125"/>
          </a:xfrm>
        </p:spPr>
        <p:txBody>
          <a:bodyPr/>
          <a:lstStyle/>
          <a:p>
            <a:fld id="{A37944B5-F820-4A91-AA5D-C5841747DC8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7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E9CE10-763B-460C-8D38-A7F1035747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000"/>
          <a:stretch/>
        </p:blipFill>
        <p:spPr>
          <a:xfrm>
            <a:off x="58839" y="4885527"/>
            <a:ext cx="3902287" cy="13359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40553E-596E-458F-8F65-B77A62E9D7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574"/>
          <a:stretch/>
        </p:blipFill>
        <p:spPr>
          <a:xfrm>
            <a:off x="3961126" y="1144289"/>
            <a:ext cx="5112568" cy="143272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857" y="57211"/>
            <a:ext cx="7164288" cy="65785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Ядерный оптический стандарт частоты на основе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двухфотонной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спектроскопии иона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11B6BA2-8D45-41BF-A51E-FEF010762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64910"/>
              </p:ext>
            </p:extLst>
          </p:nvPr>
        </p:nvGraphicFramePr>
        <p:xfrm>
          <a:off x="4452588" y="2982744"/>
          <a:ext cx="4046900" cy="5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6" imgW="3593880" imgH="469800" progId="Equation.DSMT4">
                  <p:embed/>
                </p:oleObj>
              </mc:Choice>
              <mc:Fallback>
                <p:oleObj name="Equation" r:id="rId6" imgW="3593880" imgH="46980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511B6BA2-8D45-41BF-A51E-FEF010762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52588" y="2982744"/>
                        <a:ext cx="4046900" cy="5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7B8D4E0-CBAC-4B09-8144-3EECB1D60FA7}"/>
              </a:ext>
            </a:extLst>
          </p:cNvPr>
          <p:cNvSpPr txBox="1"/>
          <p:nvPr/>
        </p:nvSpPr>
        <p:spPr>
          <a:xfrm>
            <a:off x="4198595" y="3486343"/>
            <a:ext cx="4730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Электронный мостик определяется примесью изомерного состояния и является </a:t>
            </a:r>
            <a:r>
              <a:rPr lang="ru-RU" sz="1400" dirty="0" err="1">
                <a:solidFill>
                  <a:srgbClr val="00B050"/>
                </a:solidFill>
              </a:rPr>
              <a:t>непренебрежимо</a:t>
            </a:r>
            <a:r>
              <a:rPr lang="ru-RU" sz="1400" dirty="0">
                <a:solidFill>
                  <a:srgbClr val="00B050"/>
                </a:solidFill>
              </a:rPr>
              <a:t> малым</a:t>
            </a:r>
            <a:r>
              <a:rPr lang="ru-RU" sz="1400" dirty="0"/>
              <a:t> в силу того, что  разность энергий основного и изомерного состояний ядер тория </a:t>
            </a:r>
            <a:r>
              <a:rPr lang="ru-RU" sz="1400" dirty="0">
                <a:solidFill>
                  <a:srgbClr val="00B050"/>
                </a:solidFill>
              </a:rPr>
              <a:t>находится в оптической области</a:t>
            </a:r>
            <a:r>
              <a:rPr lang="ru-RU" sz="1400" dirty="0"/>
              <a:t>, т.е. сопоставимо с энергиями электронных состояний.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16570-E22A-4110-B6DE-DED2DDA3609E}"/>
              </a:ext>
            </a:extLst>
          </p:cNvPr>
          <p:cNvSpPr txBox="1"/>
          <p:nvPr/>
        </p:nvSpPr>
        <p:spPr>
          <a:xfrm>
            <a:off x="4198595" y="4800157"/>
            <a:ext cx="4554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</a:t>
            </a:r>
            <a:r>
              <a:rPr lang="ru-RU" sz="1400" baseline="30000" dirty="0"/>
              <a:t>229</a:t>
            </a:r>
            <a:r>
              <a:rPr lang="en-US" sz="1400" dirty="0"/>
              <a:t>Th</a:t>
            </a:r>
            <a:r>
              <a:rPr lang="ru-RU" sz="1400" baseline="30000" dirty="0"/>
              <a:t>2+</a:t>
            </a:r>
            <a:r>
              <a:rPr lang="en-US" sz="1400" dirty="0"/>
              <a:t> </a:t>
            </a:r>
            <a:r>
              <a:rPr lang="ru-RU" sz="1400" dirty="0"/>
              <a:t>имеется промежуточный уровень, позволяющий реализовать двухфотонную спектроскопию ядерного перехода при интенсивностях светового поля </a:t>
            </a:r>
            <a:r>
              <a:rPr lang="en-US" sz="1400" dirty="0"/>
              <a:t>~</a:t>
            </a:r>
            <a:r>
              <a:rPr lang="en-US" sz="1400" b="1" dirty="0"/>
              <a:t>10 </a:t>
            </a:r>
            <a:r>
              <a:rPr lang="ru-RU" sz="1400" b="1" dirty="0"/>
              <a:t>– 100 </a:t>
            </a:r>
            <a:r>
              <a:rPr lang="ru-RU" sz="1400" dirty="0"/>
              <a:t>кВт</a:t>
            </a:r>
            <a:r>
              <a:rPr lang="en-US" sz="1400" dirty="0"/>
              <a:t>/</a:t>
            </a:r>
            <a:r>
              <a:rPr lang="ru-RU" sz="1400" dirty="0"/>
              <a:t>см2, что лежит в пределах досягаемости существующих современных лазерных систем </a:t>
            </a:r>
            <a:r>
              <a:rPr lang="ru-RU" sz="1400" b="1" dirty="0"/>
              <a:t>на 296 </a:t>
            </a:r>
            <a:r>
              <a:rPr lang="ru-RU" sz="1400" b="1" dirty="0" err="1"/>
              <a:t>нм</a:t>
            </a:r>
            <a:r>
              <a:rPr lang="ru-RU" sz="1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22E03-003D-4ECA-981F-24193A8939E2}"/>
              </a:ext>
            </a:extLst>
          </p:cNvPr>
          <p:cNvSpPr txBox="1"/>
          <p:nvPr/>
        </p:nvSpPr>
        <p:spPr>
          <a:xfrm>
            <a:off x="286270" y="6153328"/>
            <a:ext cx="857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- позволяет исключить необходимость наиболее сложной части прецизионной лазерной системы в вакуумном ультрафиолете 148нм!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CA1B01-AA8B-4FAD-BC16-D9EE70C7E3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980"/>
          <a:stretch/>
        </p:blipFill>
        <p:spPr>
          <a:xfrm>
            <a:off x="214693" y="1353157"/>
            <a:ext cx="3462742" cy="3595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9E8744-86A7-4A81-A546-C48326796288}"/>
              </a:ext>
            </a:extLst>
          </p:cNvPr>
          <p:cNvSpPr txBox="1"/>
          <p:nvPr/>
        </p:nvSpPr>
        <p:spPr>
          <a:xfrm>
            <a:off x="4217879" y="2609805"/>
            <a:ext cx="379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JEPT Letters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en-US" b="1" dirty="0">
                <a:solidFill>
                  <a:srgbClr val="00B050"/>
                </a:solidFill>
              </a:rPr>
              <a:t>v.</a:t>
            </a:r>
            <a:r>
              <a:rPr lang="ru-RU" b="1" dirty="0">
                <a:solidFill>
                  <a:srgbClr val="00B050"/>
                </a:solidFill>
              </a:rPr>
              <a:t>121</a:t>
            </a:r>
            <a:r>
              <a:rPr lang="en-US" b="1" dirty="0">
                <a:solidFill>
                  <a:srgbClr val="00B050"/>
                </a:solidFill>
              </a:rPr>
              <a:t>,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pp.345-353 (2025)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B25C7-174E-46D4-97AD-55BEBC3BED0A}"/>
              </a:ext>
            </a:extLst>
          </p:cNvPr>
          <p:cNvSpPr txBox="1"/>
          <p:nvPr/>
        </p:nvSpPr>
        <p:spPr>
          <a:xfrm>
            <a:off x="1187624" y="829937"/>
            <a:ext cx="211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ИЛФ СО РАН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51E62552-31AA-4815-912F-70EEC3F186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62645"/>
              </p:ext>
            </p:extLst>
          </p:nvPr>
        </p:nvGraphicFramePr>
        <p:xfrm>
          <a:off x="0" y="476299"/>
          <a:ext cx="6336704" cy="100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CorelDRAW" r:id="rId9" imgW="3244680" imgH="534600" progId="CorelDraw.Graphic.20">
                  <p:embed/>
                </p:oleObj>
              </mc:Choice>
              <mc:Fallback>
                <p:oleObj name="CorelDRAW" r:id="rId9" imgW="3244680" imgH="534600" progId="CorelDraw.Graphic.2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1849F928-1206-43A9-9303-E22E6523F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476299"/>
                        <a:ext cx="6336704" cy="100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F7D9D42E-7AEA-411E-AC10-DA501CE4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1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6179"/>
            <a:ext cx="8229600" cy="34605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06531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успешной реализации ториевого проекта в России требуется разумное управление, основанное на кооперации различных организаций, грамотном распределении задач и ресурсов.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ИЛФ СО РАН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Разработка и создание непрерывного лазерного источника излучения с длиной волны 148.4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прецизионной спектроскопии изомерного перехода в ядре тория-229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ADB381E-04DC-4DAD-AFED-D0143A6C8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679421"/>
              </p:ext>
            </p:extLst>
          </p:nvPr>
        </p:nvGraphicFramePr>
        <p:xfrm>
          <a:off x="0" y="455316"/>
          <a:ext cx="7637379" cy="12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orelDRAW" r:id="rId3" imgW="3244680" imgH="534600" progId="CorelDraw.Graphic.20">
                  <p:embed/>
                </p:oleObj>
              </mc:Choice>
              <mc:Fallback>
                <p:oleObj name="CorelDRAW" r:id="rId3" imgW="3244680" imgH="534600" progId="CorelDraw.Graphic.2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1849F928-1206-43A9-9303-E22E6523F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55316"/>
                        <a:ext cx="7637379" cy="120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52E66D-E356-4FD3-A3BD-BEEF5133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4267" y="6473841"/>
            <a:ext cx="2133600" cy="365125"/>
          </a:xfrm>
        </p:spPr>
        <p:txBody>
          <a:bodyPr/>
          <a:lstStyle/>
          <a:p>
            <a:fld id="{A37944B5-F820-4A91-AA5D-C5841747DC8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05" y="51790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Краткая история. Поиск оптического ядерного перехода и определение его частоты.</a:t>
            </a:r>
          </a:p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Двухфотонное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возбуждения изомерного перехода.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49F928-1206-43A9-9303-E22E6523F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08625"/>
              </p:ext>
            </p:extLst>
          </p:nvPr>
        </p:nvGraphicFramePr>
        <p:xfrm>
          <a:off x="86352" y="231831"/>
          <a:ext cx="6336704" cy="100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CorelDRAW" r:id="rId4" imgW="3244680" imgH="534600" progId="CorelDraw.Graphic.20">
                  <p:embed/>
                </p:oleObj>
              </mc:Choice>
              <mc:Fallback>
                <p:oleObj name="CorelDRAW" r:id="rId4" imgW="3244680" imgH="534600" progId="CorelDraw.Graphic.20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7899FF3B-1D94-40E3-B64A-867C942D69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352" y="231831"/>
                        <a:ext cx="6336704" cy="100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D9B18E-3E6D-4445-8F14-D732CFDD7923}"/>
              </a:ext>
            </a:extLst>
          </p:cNvPr>
          <p:cNvSpPr txBox="1"/>
          <p:nvPr/>
        </p:nvSpPr>
        <p:spPr>
          <a:xfrm>
            <a:off x="1403648" y="626167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ИЛФ СО РАН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D5DA7-9C30-446E-A5A9-4C21D789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37944B5-F820-4A91-AA5D-C5841747DC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CAEE1DB-EC06-422A-9BAC-7D0B16467E50}"/>
              </a:ext>
            </a:extLst>
          </p:cNvPr>
          <p:cNvGrpSpPr/>
          <p:nvPr/>
        </p:nvGrpSpPr>
        <p:grpSpPr>
          <a:xfrm>
            <a:off x="6746935" y="922870"/>
            <a:ext cx="1897032" cy="1199166"/>
            <a:chOff x="179512" y="1196752"/>
            <a:chExt cx="4536504" cy="3343742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5A4D210-5D03-4C8B-BB6E-B0000F781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196752"/>
              <a:ext cx="4201111" cy="3343742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9BB8313-2053-4DE9-B643-84C5DFD5D9FD}"/>
                </a:ext>
              </a:extLst>
            </p:cNvPr>
            <p:cNvSpPr/>
            <p:nvPr/>
          </p:nvSpPr>
          <p:spPr>
            <a:xfrm>
              <a:off x="3707904" y="2636912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74058-E3F2-4D85-855D-9FC1AE00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3" y="-13911"/>
            <a:ext cx="8229600" cy="56722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26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Introduction</a:t>
            </a:r>
            <a:endParaRPr lang="ru-RU" sz="26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157C4-5FE2-4334-867E-71A0980A6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616" y="2122036"/>
            <a:ext cx="4117524" cy="336504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D24CE3-A30A-4455-885D-2FBE805F83C4}"/>
              </a:ext>
            </a:extLst>
          </p:cNvPr>
          <p:cNvSpPr/>
          <p:nvPr/>
        </p:nvSpPr>
        <p:spPr>
          <a:xfrm>
            <a:off x="5049738" y="5553296"/>
            <a:ext cx="38795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Energy-half-life distribution of known nuclear </a:t>
            </a: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isomeric states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selected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shell transitions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used for frequency metrology.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2A6DD5-920B-471B-A980-04F798B62972}"/>
              </a:ext>
            </a:extLst>
          </p:cNvPr>
          <p:cNvSpPr/>
          <p:nvPr/>
        </p:nvSpPr>
        <p:spPr>
          <a:xfrm>
            <a:off x="5181424" y="2055816"/>
            <a:ext cx="2675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da-DK" sz="1000" dirty="0"/>
              <a:t>*S. Kraemer et al., Nature 617, 706–710 (2023).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43C50E-1751-4697-862E-116A6BD9FD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7203" y="2279907"/>
            <a:ext cx="1616398" cy="1428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D884F-FDE3-4799-B600-AD2D9FCE07C8}"/>
              </a:ext>
            </a:extLst>
          </p:cNvPr>
          <p:cNvSpPr txBox="1"/>
          <p:nvPr/>
        </p:nvSpPr>
        <p:spPr>
          <a:xfrm>
            <a:off x="372729" y="2341652"/>
            <a:ext cx="277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ru-RU" dirty="0">
                <a:solidFill>
                  <a:srgbClr val="C00000"/>
                </a:solidFill>
              </a:rPr>
              <a:t> = 1см </a:t>
            </a:r>
            <a:r>
              <a:rPr lang="en-US" dirty="0">
                <a:solidFill>
                  <a:srgbClr val="C00000"/>
                </a:solidFill>
              </a:rPr>
              <a:t>-&gt; </a:t>
            </a:r>
            <a:r>
              <a:rPr lang="ru-RU" dirty="0">
                <a:solidFill>
                  <a:srgbClr val="C00000"/>
                </a:solidFill>
                <a:sym typeface="Symbol" panose="05050102010706020507" pitchFamily="18" charset="2"/>
              </a:rPr>
              <a:t>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t/t  10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-18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.</a:t>
            </a:r>
            <a:r>
              <a:rPr lang="ru-RU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38AA7313-D2AC-4CE6-83CE-D5CE42826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917685"/>
              </p:ext>
            </p:extLst>
          </p:nvPr>
        </p:nvGraphicFramePr>
        <p:xfrm>
          <a:off x="395416" y="1668257"/>
          <a:ext cx="1566993" cy="71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6" imgW="20421600" imgH="9448800" progId="Equation.3">
                  <p:embed/>
                </p:oleObj>
              </mc:Choice>
              <mc:Fallback>
                <p:oleObj name="Equation" r:id="rId6" imgW="20421600" imgH="9448800" progId="Equation.3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570A756C-D9D6-498E-820C-43722745F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16" y="1668257"/>
                        <a:ext cx="1566993" cy="7188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7F6FA498-3267-42CC-9934-AF0AB46F4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808123"/>
              </p:ext>
            </p:extLst>
          </p:nvPr>
        </p:nvGraphicFramePr>
        <p:xfrm>
          <a:off x="2327094" y="1753736"/>
          <a:ext cx="157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8" imgW="23164800" imgH="5486400" progId="Equation.3">
                  <p:embed/>
                </p:oleObj>
              </mc:Choice>
              <mc:Fallback>
                <p:oleObj name="Equation" r:id="rId8" imgW="23164800" imgH="5486400" progId="Equation.3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28DFCFAB-51F1-46E7-9484-9BFCA30B1C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094" y="1753736"/>
                        <a:ext cx="1574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FC1D16-E68D-4F1C-B3A9-E390632DDBF4}"/>
              </a:ext>
            </a:extLst>
          </p:cNvPr>
          <p:cNvSpPr txBox="1"/>
          <p:nvPr/>
        </p:nvSpPr>
        <p:spPr>
          <a:xfrm>
            <a:off x="298801" y="3274478"/>
            <a:ext cx="294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Измерение </a:t>
            </a:r>
            <a:r>
              <a:rPr lang="ru-RU" dirty="0" err="1"/>
              <a:t>геопотенциала</a:t>
            </a:r>
            <a:r>
              <a:rPr lang="ru-RU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7BA1C-BD59-4E8E-B6E8-58D676166282}"/>
              </a:ext>
            </a:extLst>
          </p:cNvPr>
          <p:cNvSpPr txBox="1"/>
          <p:nvPr/>
        </p:nvSpPr>
        <p:spPr>
          <a:xfrm>
            <a:off x="72418" y="3598794"/>
            <a:ext cx="33068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3</a:t>
            </a:r>
            <a:r>
              <a:rPr lang="en-US" sz="1400" dirty="0"/>
              <a:t>D </a:t>
            </a:r>
            <a:r>
              <a:rPr lang="ru-RU" sz="1400" dirty="0"/>
              <a:t>карты распределения масс Земли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Профили глубин океанов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Наблюдение за ледяным покровом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Мониторинг грунтовых вод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Поиск полезных ископаемых</a:t>
            </a:r>
            <a:endParaRPr lang="en-US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F9D6AB-149C-4747-8CAD-4CBD970DF25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5633" y="4737978"/>
            <a:ext cx="1718095" cy="1771232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4F0A427-B371-432D-9F92-5C48FE17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94" y="4707645"/>
            <a:ext cx="1855805" cy="17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4E117D-9FFB-4E7E-9639-3C19C28745EE}"/>
              </a:ext>
            </a:extLst>
          </p:cNvPr>
          <p:cNvSpPr txBox="1"/>
          <p:nvPr/>
        </p:nvSpPr>
        <p:spPr>
          <a:xfrm>
            <a:off x="174601" y="994159"/>
            <a:ext cx="42945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err="1"/>
              <a:t>Телекомуникационные</a:t>
            </a:r>
            <a:r>
              <a:rPr lang="ru-RU" sz="1400" dirty="0"/>
              <a:t> системы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Системы навигации,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Проверка постоянства фундаментальных констант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561527C-B7D1-4545-8937-D217DB7A05EB}"/>
              </a:ext>
            </a:extLst>
          </p:cNvPr>
          <p:cNvSpPr/>
          <p:nvPr/>
        </p:nvSpPr>
        <p:spPr>
          <a:xfrm>
            <a:off x="5322604" y="603204"/>
            <a:ext cx="282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optical clock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1B28632-C339-4BF0-8284-D37735E3C9CC}"/>
              </a:ext>
            </a:extLst>
          </p:cNvPr>
          <p:cNvSpPr/>
          <p:nvPr/>
        </p:nvSpPr>
        <p:spPr>
          <a:xfrm>
            <a:off x="4736688" y="596537"/>
            <a:ext cx="4299807" cy="6144831"/>
          </a:xfrm>
          <a:prstGeom prst="roundRect">
            <a:avLst>
              <a:gd name="adj" fmla="val 7787"/>
            </a:avLst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C74F02-0381-4128-A7CB-90A7217E075B}"/>
              </a:ext>
            </a:extLst>
          </p:cNvPr>
          <p:cNvSpPr/>
          <p:nvPr/>
        </p:nvSpPr>
        <p:spPr>
          <a:xfrm>
            <a:off x="676032" y="561696"/>
            <a:ext cx="2748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atomic clock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80C58C2-64AB-481E-B5B4-A447831996A3}"/>
              </a:ext>
            </a:extLst>
          </p:cNvPr>
          <p:cNvSpPr/>
          <p:nvPr/>
        </p:nvSpPr>
        <p:spPr>
          <a:xfrm>
            <a:off x="179807" y="599075"/>
            <a:ext cx="4456887" cy="6144831"/>
          </a:xfrm>
          <a:prstGeom prst="roundRect">
            <a:avLst>
              <a:gd name="adj" fmla="val 7787"/>
            </a:avLst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D306257-EDD0-43B6-B9C8-4E43C300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0679" y="6544243"/>
            <a:ext cx="2133600" cy="365125"/>
          </a:xfrm>
        </p:spPr>
        <p:txBody>
          <a:bodyPr/>
          <a:lstStyle/>
          <a:p>
            <a:fld id="{A37944B5-F820-4A91-AA5D-C5841747DC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8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7399C4-3C5C-443C-BAA0-DD3A29CC5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6" r="3168"/>
          <a:stretch/>
        </p:blipFill>
        <p:spPr>
          <a:xfrm>
            <a:off x="98918" y="710711"/>
            <a:ext cx="4973319" cy="2261234"/>
          </a:xfrm>
          <a:prstGeom prst="rect">
            <a:avLst/>
          </a:prstGeom>
        </p:spPr>
      </p:pic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3DE89FCC-7DBA-42D9-B3E8-1A02A5B36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88166"/>
              </p:ext>
            </p:extLst>
          </p:nvPr>
        </p:nvGraphicFramePr>
        <p:xfrm>
          <a:off x="4860032" y="2135641"/>
          <a:ext cx="4116778" cy="4542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6533">
                  <a:extLst>
                    <a:ext uri="{9D8B030D-6E8A-4147-A177-3AD203B41FA5}">
                      <a16:colId xmlns:a16="http://schemas.microsoft.com/office/drawing/2014/main" val="1324851475"/>
                    </a:ext>
                  </a:extLst>
                </a:gridCol>
                <a:gridCol w="930245">
                  <a:extLst>
                    <a:ext uri="{9D8B030D-6E8A-4147-A177-3AD203B41FA5}">
                      <a16:colId xmlns:a16="http://schemas.microsoft.com/office/drawing/2014/main" val="1312259956"/>
                    </a:ext>
                  </a:extLst>
                </a:gridCol>
              </a:tblGrid>
              <a:tr h="23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publications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energy (eV)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165182"/>
                  </a:ext>
                </a:extLst>
              </a:tr>
              <a:tr h="23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L.A. Kroger and C.W. Reich Nuclear Physics A259 p.29-60 (1976)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&lt; 100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9161543"/>
                  </a:ext>
                </a:extLst>
              </a:tr>
              <a:tr h="460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R. G. Helmer and C.W. Reich, Phys. Rev. C 49, 1845 (1994).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3.5 ± 1.0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5846965"/>
                  </a:ext>
                </a:extLst>
              </a:tr>
              <a:tr h="46019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Z. O. Guimarães-Filho, Phys. Rev. C 71, 044303 (2005).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5.5 ± 1.0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7722661"/>
                  </a:ext>
                </a:extLst>
              </a:tr>
              <a:tr h="46019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B. R. Beck et al., Phys. Rev. Lett. 98, 142501 (2007).</a:t>
                      </a: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7.6 ± 0.5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941223"/>
                  </a:ext>
                </a:extLst>
              </a:tr>
              <a:tr h="68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B. R. Beck et al., Lawrence Livermore National Laboratory Report No. LLNL-PROC-415170 (2009).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7.8 ± 0.5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709248"/>
                  </a:ext>
                </a:extLst>
              </a:tr>
              <a:tr h="235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B. Seiferle et al., Nature 573, 243 (2019).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8.28 ± 0.17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6953498"/>
                  </a:ext>
                </a:extLst>
              </a:tr>
              <a:tr h="46019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A. Yamaguchi et al., Phys. Rev. Lett. 123, 222501 (2019)</a:t>
                      </a: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8.3 ± 0.92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2825314"/>
                  </a:ext>
                </a:extLst>
              </a:tr>
              <a:tr h="46019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solidFill>
                            <a:schemeClr val="tx1"/>
                          </a:solidFill>
                          <a:effectLst/>
                        </a:rPr>
                        <a:t>T. Sikorsky et al., Phys. Rev. Lett. 125, 142503 (2020)</a:t>
                      </a:r>
                      <a:endParaRPr lang="nb-N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8.10 ± 0.17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7545829"/>
                  </a:ext>
                </a:extLst>
              </a:tr>
              <a:tr h="46019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S. Kraemer et al., Nature 617, 706–710 (2023).</a:t>
                      </a:r>
                    </a:p>
                    <a:p>
                      <a:pPr algn="l" fontAlgn="b"/>
                      <a:r>
                        <a:rPr lang="en-US" sz="1400" b="1" dirty="0"/>
                        <a:t>by the direct radiative decay!</a:t>
                      </a:r>
                      <a:endParaRPr lang="da-DK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8.338 ± 0.024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9398275"/>
                  </a:ext>
                </a:extLst>
              </a:tr>
            </a:tbl>
          </a:graphicData>
        </a:graphic>
      </p:graphicFrame>
      <p:pic>
        <p:nvPicPr>
          <p:cNvPr id="23" name="Picture 2">
            <a:extLst>
              <a:ext uri="{FF2B5EF4-FFF2-40B4-BE49-F238E27FC236}">
                <a16:creationId xmlns:a16="http://schemas.microsoft.com/office/drawing/2014/main" id="{438D6139-FF44-469C-8963-2BE02495C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658" b="38502"/>
          <a:stretch/>
        </p:blipFill>
        <p:spPr bwMode="auto">
          <a:xfrm>
            <a:off x="458188" y="3161477"/>
            <a:ext cx="3803124" cy="280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3AAB6D-085F-402E-97F5-217427EAA117}"/>
              </a:ext>
            </a:extLst>
          </p:cNvPr>
          <p:cNvSpPr txBox="1"/>
          <p:nvPr/>
        </p:nvSpPr>
        <p:spPr>
          <a:xfrm>
            <a:off x="539552" y="6024073"/>
            <a:ext cx="384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 </a:t>
            </a:r>
            <a:r>
              <a:rPr lang="en-US" baseline="30000" dirty="0"/>
              <a:t>229m</a:t>
            </a:r>
            <a:r>
              <a:rPr lang="en-US" dirty="0"/>
              <a:t>Th energy values published since 1994</a:t>
            </a:r>
            <a:endParaRPr lang="ru-RU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EE3746C-24BD-48EA-A5AA-2BAC4EAE1136}"/>
              </a:ext>
            </a:extLst>
          </p:cNvPr>
          <p:cNvGrpSpPr/>
          <p:nvPr/>
        </p:nvGrpSpPr>
        <p:grpSpPr>
          <a:xfrm>
            <a:off x="5312346" y="532686"/>
            <a:ext cx="2500013" cy="1602955"/>
            <a:chOff x="179512" y="1196752"/>
            <a:chExt cx="4536504" cy="334374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8D7B8F5-C69D-4473-B498-9393A53C5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1196752"/>
              <a:ext cx="4201111" cy="3343742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90F2D1E-38F7-4EE1-860F-5D7222FEC135}"/>
                </a:ext>
              </a:extLst>
            </p:cNvPr>
            <p:cNvSpPr/>
            <p:nvPr/>
          </p:nvSpPr>
          <p:spPr>
            <a:xfrm>
              <a:off x="3707904" y="2636912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A72D319-2218-44C4-A15A-E942DEA96224}"/>
              </a:ext>
            </a:extLst>
          </p:cNvPr>
          <p:cNvSpPr txBox="1"/>
          <p:nvPr/>
        </p:nvSpPr>
        <p:spPr>
          <a:xfrm>
            <a:off x="7459398" y="1492138"/>
            <a:ext cx="115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ru-RU" dirty="0"/>
              <a:t> = 5</a:t>
            </a:r>
            <a:r>
              <a:rPr lang="en-US" dirty="0"/>
              <a:t>/2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294CF9-9806-45BF-81E4-E6D1F2AB775E}"/>
              </a:ext>
            </a:extLst>
          </p:cNvPr>
          <p:cNvSpPr txBox="1"/>
          <p:nvPr/>
        </p:nvSpPr>
        <p:spPr>
          <a:xfrm>
            <a:off x="7487202" y="710711"/>
            <a:ext cx="115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ru-RU" dirty="0"/>
              <a:t> = </a:t>
            </a:r>
            <a:r>
              <a:rPr lang="en-US" dirty="0"/>
              <a:t>3/2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CF9AE-6E9C-4E70-A44F-DB9E7D94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15" y="58236"/>
            <a:ext cx="8229600" cy="51539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Low energy of isomeric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transition of </a:t>
            </a:r>
            <a:r>
              <a:rPr lang="en-US" sz="27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229</a:t>
            </a:r>
            <a:r>
              <a:rPr lang="en-US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E46E41-4BEC-44C8-BDF2-02849640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87841"/>
            <a:ext cx="2133600" cy="365125"/>
          </a:xfrm>
        </p:spPr>
        <p:txBody>
          <a:bodyPr/>
          <a:lstStyle/>
          <a:p>
            <a:fld id="{A37944B5-F820-4A91-AA5D-C5841747DC8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76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3E6674-D04A-47AC-A025-341D9F7C7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6211241" cy="26768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CE84AD-F508-4413-B319-98C22414C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5" y="3212976"/>
            <a:ext cx="6787713" cy="3168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9DD1A-316D-4BAD-A79A-C81DB463ED11}"/>
              </a:ext>
            </a:extLst>
          </p:cNvPr>
          <p:cNvSpPr txBox="1"/>
          <p:nvPr/>
        </p:nvSpPr>
        <p:spPr>
          <a:xfrm>
            <a:off x="0" y="35332"/>
            <a:ext cx="307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JETP Letters  v55, p.211 (1992)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0ED394-4FF6-447D-9681-0D91371C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824" y="6472692"/>
            <a:ext cx="2133600" cy="365125"/>
          </a:xfrm>
        </p:spPr>
        <p:txBody>
          <a:bodyPr/>
          <a:lstStyle/>
          <a:p>
            <a:fld id="{A37944B5-F820-4A91-AA5D-C5841747DC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1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7030A0"/>
                </a:solidFill>
              </a:rPr>
              <a:t>Пионерское предложение – ядерные оптические часы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(E. </a:t>
            </a:r>
            <a:r>
              <a:rPr lang="en-US" sz="2800" b="1" dirty="0" err="1">
                <a:solidFill>
                  <a:srgbClr val="7030A0"/>
                </a:solidFill>
              </a:rPr>
              <a:t>Peik</a:t>
            </a:r>
            <a:r>
              <a:rPr lang="en-US" sz="2800" b="1" dirty="0">
                <a:solidFill>
                  <a:srgbClr val="7030A0"/>
                </a:solidFill>
              </a:rPr>
              <a:t>, Chr. Tamm, </a:t>
            </a:r>
            <a:r>
              <a:rPr lang="en-US" sz="2800" b="1" dirty="0" err="1">
                <a:solidFill>
                  <a:srgbClr val="7030A0"/>
                </a:solidFill>
              </a:rPr>
              <a:t>Europhys</a:t>
            </a:r>
            <a:r>
              <a:rPr lang="en-US" sz="2800" b="1" dirty="0">
                <a:solidFill>
                  <a:srgbClr val="7030A0"/>
                </a:solidFill>
              </a:rPr>
              <a:t>. Lett. 2003)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857232"/>
            <a:ext cx="8229600" cy="52689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Основная идея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ядро и переходы между ядерными энергетическими уровнями гораздо менее чувствительны к внешним полям и их флуктуациям, чем переходы в электронной подсистеме атома или иона.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Основная проблема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ядерные переходы, как правило, лежат в гамма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диапазоне.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Единственное известное исключение – ядро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Th-229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переход между основным и метастабильным (изомерным) состоянием с энергией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~8.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2020 ТГц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148.4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нм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Возможно прямое возбуждение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ультрастабильным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лазером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(или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фс-гребенкой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и  детектирование перехода по флуоресценции или по изменению величины сверхтонкого расщепления.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42248" y="5929330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42248" y="4714884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1392215" y="5321313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2248" y="59522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229</a:t>
            </a:r>
            <a:r>
              <a:rPr lang="en-US" dirty="0"/>
              <a:t>Th, I=5/2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0810" y="435769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229m</a:t>
            </a:r>
            <a:r>
              <a:rPr lang="en-US" dirty="0"/>
              <a:t>Th,</a:t>
            </a:r>
            <a:r>
              <a:rPr lang="ru-RU" dirty="0"/>
              <a:t> </a:t>
            </a:r>
            <a:r>
              <a:rPr lang="en-US" dirty="0"/>
              <a:t>I=3/2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58216" y="4937951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148 нм</a:t>
            </a:r>
          </a:p>
          <a:p>
            <a:r>
              <a:rPr lang="en-US" dirty="0"/>
              <a:t>M1-</a:t>
            </a:r>
            <a:r>
              <a:rPr lang="ru-RU" dirty="0"/>
              <a:t>переход</a:t>
            </a:r>
          </a:p>
          <a:p>
            <a:r>
              <a:rPr lang="en-US" dirty="0">
                <a:latin typeface="Symbol" pitchFamily="18" charset="2"/>
              </a:rPr>
              <a:t>t</a:t>
            </a:r>
            <a:r>
              <a:rPr lang="en-US" dirty="0"/>
              <a:t> – 10</a:t>
            </a:r>
            <a:r>
              <a:rPr lang="en-US" baseline="30000" dirty="0"/>
              <a:t>3</a:t>
            </a:r>
            <a:r>
              <a:rPr lang="ru-RU" dirty="0"/>
              <a:t> с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58850"/>
            <a:ext cx="3571900" cy="21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F8D7F8A8-120A-41D4-8472-1821642F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44B5-F820-4A91-AA5D-C5841747DC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1" y="745314"/>
            <a:ext cx="7284828" cy="22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8831" y="3350805"/>
            <a:ext cx="5905307" cy="31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0583" y="44624"/>
            <a:ext cx="68150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Experiment Munich </a:t>
            </a:r>
            <a:r>
              <a:rPr kumimoji="0" lang="ru-RU" sz="2800" b="0" i="0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-2016 </a:t>
            </a:r>
            <a:r>
              <a:rPr kumimoji="0" lang="en-US" sz="2800" b="0" i="0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with</a:t>
            </a:r>
            <a:r>
              <a:rPr kumimoji="0" lang="ru-RU" sz="2800" b="0" i="0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sz="2800" b="0" i="0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229m</a:t>
            </a:r>
            <a:r>
              <a:rPr kumimoji="0" lang="de-DE" sz="2800" b="0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L. v. d.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Wense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P.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Thirolf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et al., Nature 533, 47 (2016)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Textfeld 1"/>
          <p:cNvSpPr txBox="1"/>
          <p:nvPr/>
        </p:nvSpPr>
        <p:spPr>
          <a:xfrm>
            <a:off x="121598" y="5508877"/>
            <a:ext cx="246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Detection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the decay of isomeric nuclei via electron conversion channel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1190" y="-20529"/>
            <a:ext cx="2384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cs typeface="Times New Roman" pitchFamily="18" charset="0"/>
              </a:rPr>
              <a:t>«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Theorem of existence</a:t>
            </a:r>
            <a:r>
              <a:rPr lang="ru-RU" sz="2400" b="1" dirty="0">
                <a:solidFill>
                  <a:srgbClr val="00B050"/>
                </a:solidFill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5C8CA9-9EA5-47C1-94C2-42C91F2D0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2" y="3149557"/>
            <a:ext cx="2882929" cy="2359320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7C4DCB2-3DAC-4733-9E7D-1FCECA57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37944B5-F820-4A91-AA5D-C5841747DC8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675" y="169298"/>
            <a:ext cx="6964648" cy="376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771" y="3899271"/>
            <a:ext cx="7136457" cy="276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F75DD87-4862-4C73-9634-89240663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7523" y="6506139"/>
            <a:ext cx="2133600" cy="365125"/>
          </a:xfrm>
        </p:spPr>
        <p:txBody>
          <a:bodyPr/>
          <a:lstStyle/>
          <a:p>
            <a:fld id="{A37944B5-F820-4A91-AA5D-C5841747DC8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5" y="378586"/>
            <a:ext cx="5643602" cy="244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080837"/>
            <a:ext cx="8280920" cy="369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211898"/>
            <a:ext cx="1514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896"/>
            <a:ext cx="4071966" cy="125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9C0515-DE6F-412C-8D0A-D1D3DF01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37944B5-F820-4A91-AA5D-C5841747DC8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13767</TotalTime>
  <Words>1230</Words>
  <Application>Microsoft Office PowerPoint</Application>
  <PresentationFormat>Экран (4:3)</PresentationFormat>
  <Paragraphs>117</Paragraphs>
  <Slides>13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SFRM1000</vt:lpstr>
      <vt:lpstr>Symbol</vt:lpstr>
      <vt:lpstr>Times New Roman</vt:lpstr>
      <vt:lpstr>Тема Office</vt:lpstr>
      <vt:lpstr>Equation</vt:lpstr>
      <vt:lpstr>CorelDRAW</vt:lpstr>
      <vt:lpstr>Презентация PowerPoint</vt:lpstr>
      <vt:lpstr>План</vt:lpstr>
      <vt:lpstr>Introduction</vt:lpstr>
      <vt:lpstr>Low energy of isomeric transition of 229Th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Ядерный оптический стандарт частоты на основе двухфотонной спектроскопии иона Th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Тайченачев</dc:creator>
  <cp:lastModifiedBy>Прудников Олег Николаевич</cp:lastModifiedBy>
  <cp:revision>125</cp:revision>
  <cp:lastPrinted>2026-04-16T04:08:50Z</cp:lastPrinted>
  <dcterms:created xsi:type="dcterms:W3CDTF">2024-12-23T15:04:16Z</dcterms:created>
  <dcterms:modified xsi:type="dcterms:W3CDTF">2026-04-21T08:23:35Z</dcterms:modified>
</cp:coreProperties>
</file>