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732" r:id="rId3"/>
    <p:sldId id="744" r:id="rId4"/>
    <p:sldId id="745" r:id="rId5"/>
    <p:sldId id="353" r:id="rId6"/>
    <p:sldId id="733" r:id="rId7"/>
    <p:sldId id="734" r:id="rId8"/>
    <p:sldId id="336" r:id="rId9"/>
    <p:sldId id="337" r:id="rId10"/>
    <p:sldId id="354" r:id="rId11"/>
    <p:sldId id="743" r:id="rId12"/>
    <p:sldId id="321" r:id="rId13"/>
    <p:sldId id="319" r:id="rId14"/>
    <p:sldId id="333" r:id="rId15"/>
    <p:sldId id="352" r:id="rId16"/>
    <p:sldId id="735" r:id="rId17"/>
    <p:sldId id="736" r:id="rId18"/>
    <p:sldId id="359" r:id="rId19"/>
    <p:sldId id="360" r:id="rId20"/>
    <p:sldId id="376" r:id="rId21"/>
    <p:sldId id="737" r:id="rId22"/>
    <p:sldId id="739" r:id="rId23"/>
    <p:sldId id="740" r:id="rId24"/>
    <p:sldId id="742" r:id="rId25"/>
    <p:sldId id="316" r:id="rId26"/>
    <p:sldId id="73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258" autoAdjust="0"/>
  </p:normalViewPr>
  <p:slideViewPr>
    <p:cSldViewPr>
      <p:cViewPr varScale="1">
        <p:scale>
          <a:sx n="98" d="100"/>
          <a:sy n="98" d="100"/>
        </p:scale>
        <p:origin x="201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BE51C-2E92-4810-8BD2-C8C3235E1847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075DA-2F2A-43CB-9E92-CB871E647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09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075DA-2F2A-43CB-9E92-CB871E647B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5F255-87E1-28FC-D212-3C94D4D3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C129E6AD-D6DD-9024-7046-DC42C9610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77846D00-1A98-9B6A-4C79-185892CD25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FC1C86-EF3E-B13B-E186-9FEB17719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3D2B52-B664-4A46-966B-BA7BBC29BFBD}" type="slidenum">
              <a:rPr lang="ru-RU" altLang="ru-RU"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3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63EF23F5-E00D-7645-8D41-927AE70B65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CDD918A6-832B-1D90-A0BF-681E74AAB9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C8E780-EB4E-8EA7-4217-1DEF361F5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F20E45-2875-4DAA-83DC-82EAB6045C8C}" type="slidenum">
              <a:rPr lang="ru-RU" altLang="ru-RU">
                <a:latin typeface="Calibri" panose="020F0502020204030204" pitchFamily="34" charset="0"/>
              </a:rPr>
              <a:pPr eaLnBrk="1" hangingPunct="1"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7EAF0E66-218F-45F3-A2A1-E8FC183D93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99AFD219-4B3D-4726-A926-98FE8044A8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C9C235-1415-4D26-BE8F-A323E918F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3D2B52-B664-4A46-966B-BA7BBC29BFBD}" type="slidenum">
              <a:rPr lang="ru-RU" altLang="ru-RU">
                <a:latin typeface="Calibri" panose="020F0502020204030204" pitchFamily="34" charset="0"/>
              </a:rPr>
              <a:pPr eaLnBrk="1" hangingPunct="1"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13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7EAF0E66-218F-45F3-A2A1-E8FC183D93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99AFD219-4B3D-4726-A926-98FE8044A8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C9C235-1415-4D26-BE8F-A323E918F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3D2B52-B664-4A46-966B-BA7BBC29BFBD}" type="slidenum">
              <a:rPr lang="ru-RU" altLang="ru-RU">
                <a:latin typeface="Calibri" panose="020F0502020204030204" pitchFamily="34" charset="0"/>
              </a:rPr>
              <a:pPr eaLnBrk="1" hangingPunct="1"/>
              <a:t>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96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7EAF0E66-218F-45F3-A2A1-E8FC183D93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99AFD219-4B3D-4726-A926-98FE8044A8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C9C235-1415-4D26-BE8F-A323E918F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3D2B52-B664-4A46-966B-BA7BBC29BFBD}" type="slidenum">
              <a:rPr lang="ru-RU" altLang="ru-RU">
                <a:latin typeface="Calibri" panose="020F0502020204030204" pitchFamily="34" charset="0"/>
              </a:rPr>
              <a:pPr eaLnBrk="1" hangingPunct="1"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2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3013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0692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9022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592697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8602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06125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194335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05758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6565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42124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810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BF52D-9219-46CD-8190-25D92C3583B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93A2-098C-4FA7-B648-7235FBC41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11" Type="http://schemas.openxmlformats.org/officeDocument/2006/relationships/image" Target="../media/image3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jpeg"/><Relationship Id="rId4" Type="http://schemas.openxmlformats.org/officeDocument/2006/relationships/image" Target="../media/image13.wmf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52.png"/><Relationship Id="rId4" Type="http://schemas.openxmlformats.org/officeDocument/2006/relationships/image" Target="../media/image18.JP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Text Box 34"/>
          <p:cNvSpPr txBox="1">
            <a:spLocks noChangeArrowheads="1"/>
          </p:cNvSpPr>
          <p:nvPr/>
        </p:nvSpPr>
        <p:spPr bwMode="auto">
          <a:xfrm>
            <a:off x="3203848" y="2520999"/>
            <a:ext cx="316548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Arial" charset="0"/>
                <a:cs typeface="Arial" charset="0"/>
              </a:rPr>
              <a:t>Алексей Миронов</a:t>
            </a:r>
            <a:endParaRPr lang="en-US" sz="2800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pPr algn="ctr"/>
            <a:r>
              <a:rPr lang="ru-RU" sz="1800" b="0" i="0" u="none" strike="noStrike" baseline="0" dirty="0">
                <a:latin typeface="Arial" panose="020B0604020202020204" pitchFamily="34" charset="0"/>
              </a:rPr>
              <a:t>ИФП СО РАН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42" y="188640"/>
            <a:ext cx="91439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Объемная </a:t>
            </a:r>
            <a:r>
              <a:rPr lang="ru-RU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сверхизоляция</a:t>
            </a:r>
            <a:r>
              <a:rPr lang="ru-RU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и полярные </a:t>
            </a:r>
            <a:r>
              <a:rPr lang="ru-RU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нематические</a:t>
            </a:r>
            <a:r>
              <a:rPr lang="ru-RU" sz="4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порядки в наноструктурированном </a:t>
            </a:r>
            <a:r>
              <a:rPr lang="ru-RU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NbTiN</a:t>
            </a:r>
            <a:endParaRPr lang="ru-RU" sz="4400" dirty="0">
              <a:solidFill>
                <a:srgbClr val="0000FF"/>
              </a:solidFill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0877E8B-EA9C-29E2-E41F-FCD12ABA59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BAEB0-6E8F-718C-5CC9-3F5382406F61}"/>
              </a:ext>
            </a:extLst>
          </p:cNvPr>
          <p:cNvSpPr txBox="1"/>
          <p:nvPr/>
        </p:nvSpPr>
        <p:spPr>
          <a:xfrm>
            <a:off x="11442" y="4149080"/>
            <a:ext cx="913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Д.А. Насимов</a:t>
            </a:r>
            <a:r>
              <a:rPr lang="ru-RU" dirty="0"/>
              <a:t>, </a:t>
            </a:r>
            <a:r>
              <a:rPr lang="en-US" sz="1800" b="1" i="0" u="none" strike="noStrike" baseline="0" dirty="0">
                <a:latin typeface="NimbusSanL-Bold"/>
              </a:rPr>
              <a:t>M. C. </a:t>
            </a:r>
            <a:r>
              <a:rPr lang="en-US" sz="1800" b="1" i="0" u="none" strike="noStrike" baseline="0" dirty="0" err="1">
                <a:latin typeface="NimbusSanL-Bold"/>
              </a:rPr>
              <a:t>Diamantini</a:t>
            </a:r>
            <a:r>
              <a:rPr lang="en-US" sz="1800" b="1" i="0" u="none" strike="noStrike" baseline="0" dirty="0">
                <a:latin typeface="NimbusSanL-Bold"/>
              </a:rPr>
              <a:t>, C. A. </a:t>
            </a:r>
            <a:r>
              <a:rPr lang="en-US" sz="1800" b="1" i="0" u="none" strike="noStrike" baseline="0" dirty="0" err="1">
                <a:latin typeface="NimbusSanL-Bold"/>
              </a:rPr>
              <a:t>Trugenberger</a:t>
            </a:r>
            <a:r>
              <a:rPr lang="en-US" sz="1800" b="1" i="0" u="none" strike="noStrike" baseline="0" dirty="0">
                <a:latin typeface="NimbusSanL-Bold"/>
              </a:rPr>
              <a:t>, and V. M. Vinokur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05E47E-CF9A-7E30-4F51-386673E2C012}"/>
              </a:ext>
            </a:extLst>
          </p:cNvPr>
          <p:cNvSpPr/>
          <p:nvPr/>
        </p:nvSpPr>
        <p:spPr>
          <a:xfrm>
            <a:off x="6613340" y="4149080"/>
            <a:ext cx="1368153" cy="3693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7588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B9A3476E-0BFD-46E6-903C-57AF6F6F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10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2ADC8-76C2-4EC5-A9E8-BB501EF5F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174118" cy="39684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AA3FBF-19AA-4E25-A357-ECD868725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28225"/>
            <a:ext cx="4106802" cy="389065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B444C74-D004-4DAA-9859-2B8B54F167A8}"/>
              </a:ext>
            </a:extLst>
          </p:cNvPr>
          <p:cNvSpPr/>
          <p:nvPr/>
        </p:nvSpPr>
        <p:spPr>
          <a:xfrm>
            <a:off x="-5650" y="5673062"/>
            <a:ext cx="846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Alexey Mironov, Daniel </a:t>
            </a:r>
            <a:r>
              <a:rPr lang="en-US" dirty="0" err="1"/>
              <a:t>Silevitch</a:t>
            </a:r>
            <a:r>
              <a:rPr lang="en-US" dirty="0"/>
              <a:t>, Thomas </a:t>
            </a:r>
            <a:r>
              <a:rPr lang="en-US" dirty="0" err="1"/>
              <a:t>Proslier</a:t>
            </a:r>
            <a:r>
              <a:rPr lang="en-US" dirty="0"/>
              <a:t>, Svetlana Postolova, Maria </a:t>
            </a:r>
            <a:r>
              <a:rPr lang="en-US" dirty="0" err="1"/>
              <a:t>Burdastyh</a:t>
            </a:r>
            <a:r>
              <a:rPr lang="en-US" dirty="0"/>
              <a:t>, Anton </a:t>
            </a:r>
            <a:r>
              <a:rPr lang="en-US" dirty="0" err="1"/>
              <a:t>Gutakovskii</a:t>
            </a:r>
            <a:r>
              <a:rPr lang="en-US" dirty="0"/>
              <a:t>, Thomas Rosenbaum, Valerii Vinokur, and Tatyana Baturina, "Charge Berezinskii-Kosterlitz-Thouless transition in superconducting </a:t>
            </a:r>
            <a:r>
              <a:rPr lang="en-US" dirty="0" err="1"/>
              <a:t>NbTiN</a:t>
            </a:r>
            <a:r>
              <a:rPr lang="en-US" dirty="0"/>
              <a:t> films", Scientific Reports 8, 4082 (2018)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5A7AE-F887-A8EC-B4B6-2DB01E79C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Индуцированный беспорядком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переход сверхпроводник-изолятор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7B7E89-B51C-C58D-F462-462554ED01AE}"/>
                  </a:ext>
                </a:extLst>
              </p:cNvPr>
              <p:cNvSpPr txBox="1"/>
              <p:nvPr/>
            </p:nvSpPr>
            <p:spPr>
              <a:xfrm>
                <a:off x="179512" y="1036451"/>
                <a:ext cx="87679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2000" b="0" dirty="0"/>
                  <a:t>Переход Березинского-</a:t>
                </a:r>
                <a:r>
                  <a:rPr lang="ru-RU" sz="2000" b="0" dirty="0" err="1"/>
                  <a:t>Костерлица</a:t>
                </a:r>
                <a:r>
                  <a:rPr lang="ru-RU" sz="2000" b="0" dirty="0"/>
                  <a:t>-</a:t>
                </a:r>
                <a:r>
                  <a:rPr lang="ru-RU" sz="2000" b="0" dirty="0" err="1"/>
                  <a:t>Таулесса</a:t>
                </a:r>
                <a:r>
                  <a:rPr lang="ru-RU" sz="2000" b="0" dirty="0"/>
                  <a:t>, при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𝐵𝐾𝑇</m:t>
                        </m:r>
                      </m:sub>
                    </m:sSub>
                  </m:oMath>
                </a14:m>
                <a:r>
                  <a:rPr lang="ru-RU" sz="2000" b="0" dirty="0"/>
                  <a:t> </a:t>
                </a:r>
                <a:r>
                  <a:rPr lang="ru-RU" sz="2000" dirty="0"/>
                  <a:t>наблюдается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∝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7B7E89-B51C-C58D-F462-462554ED0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036451"/>
                <a:ext cx="8767913" cy="307777"/>
              </a:xfrm>
              <a:prstGeom prst="rect">
                <a:avLst/>
              </a:prstGeom>
              <a:blipFill>
                <a:blip r:embed="rId6"/>
                <a:stretch>
                  <a:fillRect l="-1737" t="-25490" b="-49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46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8AC6-A066-B267-6A72-DFB6AC145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PhasesSC5">
            <a:extLst>
              <a:ext uri="{FF2B5EF4-FFF2-40B4-BE49-F238E27FC236}">
                <a16:creationId xmlns:a16="http://schemas.microsoft.com/office/drawing/2014/main" id="{F692C650-EFD0-0FF9-E936-E4501B28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9806"/>
            <a:ext cx="3970338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9B8B7E2F-C511-7BEF-3B80-BE88C8216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114800" cy="723275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FF00"/>
                </a:solidFill>
                <a:cs typeface="+mn-cs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Arial" charset="0"/>
                <a:cs typeface="+mn-cs"/>
              </a:rPr>
              <a:t>Сверхпроводник</a:t>
            </a:r>
            <a:endParaRPr lang="en-US" sz="3200" b="1" dirty="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pic>
        <p:nvPicPr>
          <p:cNvPr id="23" name="Picture 4" descr="PhaseSI3">
            <a:extLst>
              <a:ext uri="{FF2B5EF4-FFF2-40B4-BE49-F238E27FC236}">
                <a16:creationId xmlns:a16="http://schemas.microsoft.com/office/drawing/2014/main" id="{6F1E0B2D-495B-3F51-A3BE-BDC6F76BA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405681"/>
            <a:ext cx="3970337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6A3179F2-3B1A-2C22-4F82-96A052389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0"/>
            <a:ext cx="4114800" cy="723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FF00"/>
                </a:solidFill>
                <a:cs typeface="+mn-cs"/>
              </a:rPr>
              <a:t> </a:t>
            </a:r>
            <a:r>
              <a:rPr lang="ru-RU" sz="3200" b="1" dirty="0">
                <a:solidFill>
                  <a:srgbClr val="660066"/>
                </a:solidFill>
                <a:latin typeface="Arial" charset="0"/>
                <a:cs typeface="+mn-cs"/>
              </a:rPr>
              <a:t>Сверхизолятор</a:t>
            </a:r>
            <a:endParaRPr lang="en-US" sz="3200" b="1" dirty="0">
              <a:solidFill>
                <a:srgbClr val="660066"/>
              </a:solidFill>
              <a:latin typeface="Arial" charset="0"/>
              <a:cs typeface="+mn-cs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0DF324B9-2E31-EAED-8037-F2D6024B2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724400"/>
            <a:ext cx="352901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latin typeface="Comic Sans MS" charset="0"/>
                <a:cs typeface="Arial" charset="0"/>
              </a:rPr>
              <a:t>    </a:t>
            </a:r>
            <a:r>
              <a:rPr lang="ru-RU" dirty="0" err="1">
                <a:latin typeface="Comic Sans MS" charset="0"/>
                <a:cs typeface="Arial" charset="0"/>
              </a:rPr>
              <a:t>Джоулевы</a:t>
            </a:r>
            <a:r>
              <a:rPr lang="ru-RU" dirty="0">
                <a:latin typeface="Comic Sans MS" charset="0"/>
                <a:cs typeface="Arial" charset="0"/>
              </a:rPr>
              <a:t> потери</a:t>
            </a:r>
            <a:r>
              <a:rPr lang="en-US" dirty="0">
                <a:latin typeface="Comic Sans MS" charset="0"/>
                <a:cs typeface="Arial" charset="0"/>
              </a:rPr>
              <a:t>: </a:t>
            </a:r>
            <a:r>
              <a:rPr lang="en-US" i="1" dirty="0">
                <a:latin typeface="Comic Sans MS" charset="0"/>
                <a:cs typeface="Arial" charset="0"/>
              </a:rPr>
              <a:t>P </a:t>
            </a:r>
            <a:r>
              <a:rPr lang="en-US" dirty="0">
                <a:latin typeface="Comic Sans MS" charset="0"/>
                <a:cs typeface="Arial" charset="0"/>
              </a:rPr>
              <a:t>=</a:t>
            </a:r>
            <a:r>
              <a:rPr lang="en-US" i="1" dirty="0">
                <a:latin typeface="Comic Sans MS" charset="0"/>
                <a:cs typeface="Arial" charset="0"/>
              </a:rPr>
              <a:t> I V</a:t>
            </a:r>
            <a:r>
              <a:rPr lang="en-US" dirty="0">
                <a:cs typeface="Arial" charset="0"/>
              </a:rPr>
              <a:t> </a:t>
            </a:r>
            <a:endParaRPr lang="ru-RU" dirty="0">
              <a:cs typeface="Arial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F2D4DFD-3C6E-3340-D5D5-E283F280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4676775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>
                <a:solidFill>
                  <a:srgbClr val="660066"/>
                </a:solidFill>
                <a:latin typeface="AvantGarde Bk BT" charset="0"/>
                <a:cs typeface="Arial" charset="0"/>
              </a:rPr>
              <a:t>Superconductor:</a:t>
            </a:r>
            <a:r>
              <a:rPr lang="en-US">
                <a:cs typeface="Arial" charset="0"/>
              </a:rPr>
              <a:t> </a:t>
            </a:r>
            <a:r>
              <a:rPr lang="en-US" i="1">
                <a:latin typeface="Comic Sans MS" charset="0"/>
                <a:cs typeface="Arial" charset="0"/>
              </a:rPr>
              <a:t>V</a:t>
            </a:r>
            <a:r>
              <a:rPr lang="en-US">
                <a:latin typeface="Symbol" charset="0"/>
                <a:cs typeface="Arial" charset="0"/>
              </a:rPr>
              <a:t> = 0 </a:t>
            </a:r>
            <a:r>
              <a:rPr lang="en-US">
                <a:solidFill>
                  <a:srgbClr val="FF0066"/>
                </a:solidFill>
                <a:latin typeface="Symbol" charset="0"/>
                <a:cs typeface="Arial" charset="0"/>
                <a:sym typeface="Symbol" charset="0"/>
              </a:rPr>
              <a:t></a:t>
            </a:r>
            <a:r>
              <a:rPr lang="en-US">
                <a:latin typeface="Symbol" charset="0"/>
                <a:cs typeface="Arial" charset="0"/>
              </a:rPr>
              <a:t> </a:t>
            </a:r>
            <a:r>
              <a:rPr lang="en-US" i="1">
                <a:latin typeface="Comic Sans MS" charset="0"/>
                <a:cs typeface="Arial" charset="0"/>
              </a:rPr>
              <a:t>P</a:t>
            </a:r>
            <a:r>
              <a:rPr lang="en-US">
                <a:latin typeface="Symbol" charset="0"/>
                <a:cs typeface="Arial" charset="0"/>
              </a:rPr>
              <a:t> = 0</a:t>
            </a:r>
            <a:endParaRPr lang="ru-RU">
              <a:latin typeface="Symbol" charset="0"/>
              <a:cs typeface="Arial" charset="0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AA5C298-9828-4211-84C0-96DB7A3E3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5181600"/>
            <a:ext cx="4265612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>
                <a:solidFill>
                  <a:srgbClr val="660066"/>
                </a:solidFill>
                <a:latin typeface="AvantGarde Bk BT" charset="0"/>
                <a:cs typeface="Arial" charset="0"/>
              </a:rPr>
              <a:t>Superinsulator:</a:t>
            </a:r>
            <a:r>
              <a:rPr lang="en-US">
                <a:cs typeface="Arial" charset="0"/>
              </a:rPr>
              <a:t> </a:t>
            </a:r>
            <a:r>
              <a:rPr lang="en-US" i="1">
                <a:latin typeface="Comic Sans MS" charset="0"/>
                <a:cs typeface="Arial" charset="0"/>
              </a:rPr>
              <a:t>I</a:t>
            </a:r>
            <a:r>
              <a:rPr lang="en-US">
                <a:latin typeface="Symbol" charset="0"/>
                <a:cs typeface="Arial" charset="0"/>
              </a:rPr>
              <a:t> = 0 </a:t>
            </a:r>
            <a:r>
              <a:rPr lang="en-US">
                <a:solidFill>
                  <a:srgbClr val="FF0066"/>
                </a:solidFill>
                <a:latin typeface="Symbol" charset="0"/>
                <a:cs typeface="Arial" charset="0"/>
                <a:sym typeface="Symbol" charset="0"/>
              </a:rPr>
              <a:t></a:t>
            </a:r>
            <a:r>
              <a:rPr lang="en-US">
                <a:latin typeface="Symbol" charset="0"/>
                <a:cs typeface="Arial" charset="0"/>
                <a:sym typeface="Symbol" charset="0"/>
              </a:rPr>
              <a:t> </a:t>
            </a:r>
            <a:r>
              <a:rPr lang="en-US" i="1">
                <a:latin typeface="Comic Sans MS" charset="0"/>
                <a:cs typeface="Arial" charset="0"/>
              </a:rPr>
              <a:t>P</a:t>
            </a:r>
            <a:r>
              <a:rPr lang="en-US">
                <a:latin typeface="Symbol" charset="0"/>
                <a:cs typeface="Arial" charset="0"/>
              </a:rPr>
              <a:t> = 0</a:t>
            </a:r>
            <a:endParaRPr lang="ru-RU">
              <a:latin typeface="Symbol" charset="0"/>
              <a:cs typeface="Arial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2441CB57-0996-53F9-EE6D-4360A5860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686425"/>
            <a:ext cx="626325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FF0000"/>
                </a:solidFill>
                <a:latin typeface="Comic Sans MS" charset="0"/>
                <a:cs typeface="Arial" charset="0"/>
              </a:rPr>
              <a:t>! </a:t>
            </a:r>
            <a:r>
              <a:rPr lang="ru-RU" sz="2800" dirty="0">
                <a:solidFill>
                  <a:srgbClr val="FF0000"/>
                </a:solidFill>
                <a:latin typeface="Comic Sans MS" charset="0"/>
                <a:cs typeface="Arial" charset="0"/>
              </a:rPr>
              <a:t>Оба состояния </a:t>
            </a:r>
            <a:r>
              <a:rPr lang="ru-RU" sz="2800" dirty="0" err="1">
                <a:solidFill>
                  <a:srgbClr val="FF0000"/>
                </a:solidFill>
                <a:latin typeface="Comic Sans MS" charset="0"/>
                <a:cs typeface="Arial" charset="0"/>
              </a:rPr>
              <a:t>бездиссипативны</a:t>
            </a:r>
            <a:r>
              <a:rPr lang="ru-RU" sz="2800" dirty="0">
                <a:solidFill>
                  <a:srgbClr val="FF0000"/>
                </a:solidFill>
                <a:latin typeface="Comic Sans MS" charset="0"/>
                <a:cs typeface="Arial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charset="0"/>
                <a:cs typeface="Arial" charset="0"/>
              </a:rPr>
              <a:t>!</a:t>
            </a:r>
            <a:endParaRPr lang="ru-RU" sz="2800" dirty="0">
              <a:solidFill>
                <a:srgbClr val="FF0000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7FEAD44B-1212-D4EF-4856-B19C06B2D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" y="6334780"/>
            <a:ext cx="81547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dirty="0">
                <a:latin typeface="Comic Sans MS" charset="0"/>
                <a:cs typeface="Arial" charset="0"/>
              </a:rPr>
              <a:t>A. Kramer and S. </a:t>
            </a:r>
            <a:r>
              <a:rPr lang="en-US" sz="1400" dirty="0" err="1">
                <a:latin typeface="Comic Sans MS" charset="0"/>
                <a:cs typeface="Arial" charset="0"/>
              </a:rPr>
              <a:t>Doniach</a:t>
            </a:r>
            <a:r>
              <a:rPr lang="en-US" sz="1400" dirty="0">
                <a:latin typeface="Comic Sans MS" charset="0"/>
                <a:cs typeface="Arial" charset="0"/>
              </a:rPr>
              <a:t>, Physical Review Letters 81, 3523 (1998).</a:t>
            </a:r>
          </a:p>
          <a:p>
            <a:pPr algn="l">
              <a:defRPr/>
            </a:pPr>
            <a:r>
              <a:rPr lang="ru-RU" sz="1400" dirty="0">
                <a:latin typeface="Comic Sans MS" charset="0"/>
                <a:cs typeface="Arial" charset="0"/>
              </a:rPr>
              <a:t>V.</a:t>
            </a:r>
            <a:r>
              <a:rPr lang="en-US" sz="1400" dirty="0">
                <a:latin typeface="Comic Sans MS" charset="0"/>
                <a:cs typeface="Arial" charset="0"/>
              </a:rPr>
              <a:t> </a:t>
            </a:r>
            <a:r>
              <a:rPr lang="ru-RU" sz="1400" dirty="0">
                <a:latin typeface="Comic Sans MS" charset="0"/>
                <a:cs typeface="Arial" charset="0"/>
              </a:rPr>
              <a:t>Vinokur, T.</a:t>
            </a:r>
            <a:r>
              <a:rPr lang="en-US" sz="1400" dirty="0">
                <a:latin typeface="Comic Sans MS" charset="0"/>
                <a:cs typeface="Arial" charset="0"/>
              </a:rPr>
              <a:t> </a:t>
            </a:r>
            <a:r>
              <a:rPr lang="ru-RU" sz="1400" dirty="0">
                <a:latin typeface="Comic Sans MS" charset="0"/>
                <a:cs typeface="Arial" charset="0"/>
              </a:rPr>
              <a:t>B</a:t>
            </a:r>
            <a:r>
              <a:rPr lang="en-US" sz="1400" dirty="0" err="1">
                <a:latin typeface="Comic Sans MS" charset="0"/>
                <a:cs typeface="Arial" charset="0"/>
              </a:rPr>
              <a:t>aturina</a:t>
            </a:r>
            <a:r>
              <a:rPr lang="ru-RU" sz="1400" dirty="0">
                <a:latin typeface="Comic Sans MS" charset="0"/>
                <a:cs typeface="Arial" charset="0"/>
              </a:rPr>
              <a:t>,</a:t>
            </a:r>
            <a:r>
              <a:rPr lang="en-US" sz="1400" dirty="0">
                <a:latin typeface="Comic Sans MS" charset="0"/>
                <a:cs typeface="Arial" charset="0"/>
              </a:rPr>
              <a:t> M.V. </a:t>
            </a:r>
            <a:r>
              <a:rPr lang="en-US" sz="1400" dirty="0" err="1">
                <a:latin typeface="Comic Sans MS" charset="0"/>
                <a:cs typeface="Arial" charset="0"/>
              </a:rPr>
              <a:t>Fistul</a:t>
            </a:r>
            <a:r>
              <a:rPr lang="en-US" sz="1400" dirty="0">
                <a:latin typeface="Comic Sans MS" charset="0"/>
                <a:cs typeface="Arial" charset="0"/>
              </a:rPr>
              <a:t>, </a:t>
            </a:r>
            <a:r>
              <a:rPr lang="ru-RU" sz="1400" dirty="0" err="1">
                <a:latin typeface="Comic Sans MS" charset="0"/>
                <a:cs typeface="Arial" charset="0"/>
              </a:rPr>
              <a:t>A.Yu</a:t>
            </a:r>
            <a:r>
              <a:rPr lang="ru-RU" sz="1400" dirty="0">
                <a:latin typeface="Comic Sans MS" charset="0"/>
                <a:cs typeface="Arial" charset="0"/>
              </a:rPr>
              <a:t>. M</a:t>
            </a:r>
            <a:r>
              <a:rPr lang="en-US" sz="1400" dirty="0">
                <a:latin typeface="Comic Sans MS" charset="0"/>
                <a:cs typeface="Arial" charset="0"/>
              </a:rPr>
              <a:t>.</a:t>
            </a:r>
            <a:r>
              <a:rPr lang="ru-RU" sz="1400" dirty="0">
                <a:latin typeface="Comic Sans MS" charset="0"/>
                <a:cs typeface="Arial" charset="0"/>
              </a:rPr>
              <a:t>,</a:t>
            </a:r>
            <a:r>
              <a:rPr lang="en-US" sz="1400" dirty="0">
                <a:latin typeface="Comic Sans MS" charset="0"/>
                <a:cs typeface="Arial" charset="0"/>
              </a:rPr>
              <a:t> </a:t>
            </a:r>
            <a:r>
              <a:rPr lang="ru-RU" sz="1400" dirty="0">
                <a:latin typeface="Comic Sans MS" charset="0"/>
                <a:cs typeface="Arial" charset="0"/>
              </a:rPr>
              <a:t>M.R.</a:t>
            </a:r>
            <a:r>
              <a:rPr lang="en-US" sz="1400" dirty="0">
                <a:latin typeface="Comic Sans MS" charset="0"/>
                <a:cs typeface="Arial" charset="0"/>
              </a:rPr>
              <a:t> </a:t>
            </a:r>
            <a:r>
              <a:rPr lang="ru-RU" sz="1400" dirty="0" err="1">
                <a:latin typeface="Comic Sans MS" charset="0"/>
                <a:cs typeface="Arial" charset="0"/>
              </a:rPr>
              <a:t>Baklanov</a:t>
            </a:r>
            <a:r>
              <a:rPr lang="ru-RU" sz="1400" dirty="0">
                <a:latin typeface="Comic Sans MS" charset="0"/>
                <a:cs typeface="Arial" charset="0"/>
              </a:rPr>
              <a:t>,</a:t>
            </a:r>
            <a:r>
              <a:rPr lang="en-US" sz="1400" dirty="0">
                <a:latin typeface="Comic Sans MS" charset="0"/>
                <a:cs typeface="Arial" charset="0"/>
              </a:rPr>
              <a:t> </a:t>
            </a:r>
            <a:r>
              <a:rPr lang="ru-RU" sz="1400" dirty="0">
                <a:latin typeface="Comic Sans MS" charset="0"/>
                <a:cs typeface="Arial" charset="0"/>
              </a:rPr>
              <a:t>C.</a:t>
            </a:r>
            <a:r>
              <a:rPr lang="en-US" sz="1400" dirty="0">
                <a:latin typeface="Comic Sans MS" charset="0"/>
                <a:cs typeface="Arial" charset="0"/>
              </a:rPr>
              <a:t> </a:t>
            </a:r>
            <a:r>
              <a:rPr lang="ru-RU" sz="1400" dirty="0" err="1">
                <a:latin typeface="Comic Sans MS" charset="0"/>
                <a:cs typeface="Arial" charset="0"/>
              </a:rPr>
              <a:t>Strunk</a:t>
            </a:r>
            <a:r>
              <a:rPr lang="en-US" sz="1400" dirty="0">
                <a:latin typeface="Comic Sans MS" charset="0"/>
                <a:cs typeface="Arial" charset="0"/>
              </a:rPr>
              <a:t>, Nature 452, 613 (2008)</a:t>
            </a:r>
            <a:endParaRPr lang="ru-RU" sz="1400" dirty="0">
              <a:latin typeface="Comic Sans MS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1EC95-6911-2BBF-7FB8-26A8D9268352}"/>
              </a:ext>
            </a:extLst>
          </p:cNvPr>
          <p:cNvSpPr txBox="1"/>
          <p:nvPr/>
        </p:nvSpPr>
        <p:spPr>
          <a:xfrm>
            <a:off x="1036758" y="839872"/>
            <a:ext cx="662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Два противоположных состояния с </a:t>
            </a:r>
            <a:r>
              <a:rPr lang="ru-RU" sz="2000" dirty="0" err="1"/>
              <a:t>куперовскими</a:t>
            </a:r>
            <a:r>
              <a:rPr lang="ru-RU" sz="2000" dirty="0"/>
              <a:t> парами</a:t>
            </a:r>
          </a:p>
        </p:txBody>
      </p:sp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0D48A831-B3DC-35BE-6D52-50459EE6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11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Рисунок 38" descr="3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6" y="868064"/>
            <a:ext cx="5256584" cy="525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24029" y="155679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NbTiN</a:t>
            </a:r>
            <a:endParaRPr lang="en-US" dirty="0"/>
          </a:p>
          <a:p>
            <a:r>
              <a:rPr lang="en-US" dirty="0"/>
              <a:t>d = 10 nm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93656" y="3200548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AlN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768371" y="468449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3"/>
            <a:ext cx="8449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660066"/>
                </a:solidFill>
                <a:latin typeface="Arial"/>
                <a:cs typeface="Arial"/>
              </a:rPr>
              <a:t>Изображение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 HRTEM </a:t>
            </a:r>
            <a:r>
              <a:rPr lang="ru-RU" dirty="0">
                <a:solidFill>
                  <a:srgbClr val="660066"/>
                </a:solidFill>
                <a:latin typeface="Arial"/>
                <a:cs typeface="Arial"/>
              </a:rPr>
              <a:t>поперечного среза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60066"/>
                </a:solidFill>
                <a:latin typeface="Arial"/>
                <a:cs typeface="Arial"/>
              </a:rPr>
              <a:t>плёнки </a:t>
            </a:r>
            <a:r>
              <a:rPr lang="en-US" dirty="0" err="1">
                <a:solidFill>
                  <a:srgbClr val="660066"/>
                </a:solidFill>
                <a:latin typeface="Arial"/>
                <a:cs typeface="Arial"/>
              </a:rPr>
              <a:t>NbTiN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60066"/>
                </a:solidFill>
                <a:latin typeface="Arial"/>
                <a:cs typeface="Arial"/>
              </a:rPr>
              <a:t>выращенной на подложке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660066"/>
                </a:solidFill>
                <a:latin typeface="Arial"/>
                <a:cs typeface="Arial"/>
              </a:rPr>
              <a:t>AlN</a:t>
            </a:r>
            <a:r>
              <a:rPr lang="ru-RU" dirty="0">
                <a:solidFill>
                  <a:srgbClr val="660066"/>
                </a:solidFill>
                <a:latin typeface="Arial"/>
                <a:cs typeface="Arial"/>
              </a:rPr>
              <a:t> методом 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ALD</a:t>
            </a:r>
            <a:r>
              <a:rPr lang="en-US" baseline="300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60066"/>
                </a:solidFill>
                <a:latin typeface="Arial"/>
                <a:cs typeface="Arial"/>
              </a:rPr>
              <a:t>за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 240 </a:t>
            </a:r>
            <a:r>
              <a:rPr lang="ru-RU" dirty="0">
                <a:solidFill>
                  <a:srgbClr val="660066"/>
                </a:solidFill>
                <a:latin typeface="Arial"/>
                <a:cs typeface="Arial"/>
              </a:rPr>
              <a:t>циклов при температуре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 350 </a:t>
            </a:r>
            <a:r>
              <a:rPr lang="en-US" baseline="30000" dirty="0">
                <a:solidFill>
                  <a:srgbClr val="660066"/>
                </a:solidFill>
                <a:latin typeface="Arial"/>
                <a:cs typeface="Arial"/>
              </a:rPr>
              <a:t>0</a:t>
            </a:r>
            <a:r>
              <a:rPr lang="en-US" dirty="0">
                <a:solidFill>
                  <a:srgbClr val="660066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165304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Высокоразрешающая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просвечивающая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электронная микроскопия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(HRTEM)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выполнена с использованием микроскопа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JEOL-4000EX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ЦКП ИФП СО РАН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7652021" y="1340768"/>
            <a:ext cx="0" cy="12241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652021" y="2564904"/>
            <a:ext cx="0" cy="1152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7652021" y="3717032"/>
            <a:ext cx="0" cy="244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7291981" y="3717032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7291981" y="2564904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284325" y="134076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8">
            <a:extLst>
              <a:ext uri="{FF2B5EF4-FFF2-40B4-BE49-F238E27FC236}">
                <a16:creationId xmlns:a16="http://schemas.microsoft.com/office/drawing/2014/main" id="{01B5B6DA-15A0-4904-B484-CA5B4250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12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4" y="1139704"/>
            <a:ext cx="4997400" cy="4997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0" y="2010177"/>
            <a:ext cx="3240360" cy="3240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188640"/>
            <a:ext cx="5796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Светлопольное</a:t>
            </a:r>
            <a:r>
              <a:rPr lang="ru-RU" dirty="0"/>
              <a:t> изображение пленки в проекции сверху. Пленка поликристаллическая, с плотно упакованными кристаллитами и сплошная, то есть без микропор.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1736" y="1246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Clr>
                <a:srgbClr val="FF0000"/>
              </a:buClr>
              <a:buSzPct val="180000"/>
              <a:buFont typeface="Wingdings" charset="0"/>
              <a:buNone/>
            </a:pPr>
            <a:r>
              <a:rPr lang="ru-RU" dirty="0"/>
              <a:t>Дифракционная картина соответствует поликристаллической структуре</a:t>
            </a:r>
            <a:endParaRPr lang="en-US" dirty="0"/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050170CA-B6F2-4523-BA88-E44A11E3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13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2E9374-BE47-0CD9-8856-6BEA20D70123}"/>
              </a:ext>
            </a:extLst>
          </p:cNvPr>
          <p:cNvSpPr/>
          <p:nvPr/>
        </p:nvSpPr>
        <p:spPr>
          <a:xfrm>
            <a:off x="0" y="6165304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Высокоразрешающая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просвечивающая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электронная микроскопия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(HRTEM)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выполнена с использованием микроскопа 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JEOL-4000EX </a:t>
            </a:r>
            <a:r>
              <a:rPr lang="ru-RU" i="1" dirty="0">
                <a:solidFill>
                  <a:srgbClr val="000000"/>
                </a:solidFill>
                <a:latin typeface="Arial" charset="0"/>
                <a:cs typeface="Arial" charset="0"/>
              </a:rPr>
              <a:t>ЦКП ИФП СО РАН</a:t>
            </a: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04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7B5641-7253-4CE6-920E-0A76D88101F0}"/>
              </a:ext>
            </a:extLst>
          </p:cNvPr>
          <p:cNvSpPr/>
          <p:nvPr/>
        </p:nvSpPr>
        <p:spPr>
          <a:xfrm>
            <a:off x="881844" y="0"/>
            <a:ext cx="7380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Переход сверхпроводник-изолятор по беспорядку в плёнках 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NbTiN</a:t>
            </a:r>
            <a:endParaRPr lang="ru-RU" sz="2400" dirty="0">
              <a:solidFill>
                <a:schemeClr val="accent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510" name="Rectangle 4">
            <a:extLst>
              <a:ext uri="{FF2B5EF4-FFF2-40B4-BE49-F238E27FC236}">
                <a16:creationId xmlns:a16="http://schemas.microsoft.com/office/drawing/2014/main" id="{29BC9263-AB73-4C03-ADEF-DA7E69803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53958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41B7DC50-5DF8-4B2D-B267-B18011CF3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" name="Номер слайда 8">
            <a:extLst>
              <a:ext uri="{FF2B5EF4-FFF2-40B4-BE49-F238E27FC236}">
                <a16:creationId xmlns:a16="http://schemas.microsoft.com/office/drawing/2014/main" id="{B9BD61C9-5ED3-4348-A6F0-9918B9AF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14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C8D5BE1-0466-4CD6-B37E-C5D248CBE9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680583"/>
              </p:ext>
            </p:extLst>
          </p:nvPr>
        </p:nvGraphicFramePr>
        <p:xfrm>
          <a:off x="1547664" y="683964"/>
          <a:ext cx="5616624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1439640" imgH="1439640" progId="Origin50.Graph">
                  <p:embed/>
                </p:oleObj>
              </mc:Choice>
              <mc:Fallback>
                <p:oleObj name="Graph" r:id="rId4" imgW="1439640" imgH="1439640" progId="Origin50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C8D5BE1-0466-4CD6-B37E-C5D248CBE9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664" y="683964"/>
                        <a:ext cx="5616624" cy="5616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5A280E-080E-49C5-8210-272CFFB58809}"/>
              </a:ext>
            </a:extLst>
          </p:cNvPr>
          <p:cNvSpPr/>
          <p:nvPr/>
        </p:nvSpPr>
        <p:spPr>
          <a:xfrm>
            <a:off x="0" y="6499991"/>
            <a:ext cx="8460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V. </a:t>
            </a:r>
            <a:r>
              <a:rPr lang="en-US" dirty="0" err="1"/>
              <a:t>Burdastyh</a:t>
            </a:r>
            <a:r>
              <a:rPr lang="en-US" dirty="0"/>
              <a:t>, et al, JETP Letters </a:t>
            </a:r>
            <a:r>
              <a:rPr lang="en-US" b="1" dirty="0"/>
              <a:t>106</a:t>
            </a:r>
            <a:r>
              <a:rPr lang="en-US" dirty="0"/>
              <a:t> (11), 749-753 (2017)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3983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050170CA-B6F2-4523-BA88-E44A11E3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15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945FC7-3029-46B6-BBCF-D76DBE64C379}"/>
              </a:ext>
            </a:extLst>
          </p:cNvPr>
          <p:cNvSpPr/>
          <p:nvPr/>
        </p:nvSpPr>
        <p:spPr>
          <a:xfrm>
            <a:off x="255131" y="5620219"/>
            <a:ext cx="8672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С помощью электронной литографии и последующего </a:t>
            </a:r>
            <a:r>
              <a:rPr lang="ru-RU" dirty="0" err="1">
                <a:latin typeface="Comic Sans MS" panose="030F0702030302020204" pitchFamily="66" charset="0"/>
              </a:rPr>
              <a:t>плазмохиического</a:t>
            </a:r>
            <a:r>
              <a:rPr lang="ru-RU" dirty="0">
                <a:latin typeface="Comic Sans MS" panose="030F0702030302020204" pitchFamily="66" charset="0"/>
              </a:rPr>
              <a:t> травления была создана квадратная решетка отверстий диаметром ~50 нм и периодом a = 100 нм для </a:t>
            </a:r>
            <a:r>
              <a:rPr lang="ru-RU" dirty="0" err="1">
                <a:latin typeface="Comic Sans MS" panose="030F0702030302020204" pitchFamily="66" charset="0"/>
              </a:rPr>
              <a:t>NbTiN</a:t>
            </a:r>
            <a:r>
              <a:rPr lang="ru-RU" dirty="0">
                <a:latin typeface="Comic Sans MS" panose="030F0702030302020204" pitchFamily="66" charset="0"/>
              </a:rPr>
              <a:t>, покрывающая площадь 50×1000 мкм2.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8CD0CD-49C3-0AEF-36CA-A0962FF4FCD2}"/>
              </a:ext>
            </a:extLst>
          </p:cNvPr>
          <p:cNvSpPr/>
          <p:nvPr/>
        </p:nvSpPr>
        <p:spPr>
          <a:xfrm>
            <a:off x="2234080" y="905230"/>
            <a:ext cx="6010328" cy="42519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снимок экран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C1756616-FD97-F4E6-8A26-0C24FCC7D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44" y="908720"/>
            <a:ext cx="6010328" cy="450774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диаграмма, лин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07AFFE3-2B9D-BC95-9D03-DD3632F80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0592" r="10001" b="17324"/>
          <a:stretch/>
        </p:blipFill>
        <p:spPr>
          <a:xfrm>
            <a:off x="255131" y="1134255"/>
            <a:ext cx="1965277" cy="414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E41A8-BB2C-B2EE-C6BC-5DE7902A3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0AC98C32-0A53-2229-4C04-08B061E1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16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Fig. 2: Temperature dependence of the conductance.">
            <a:extLst>
              <a:ext uri="{FF2B5EF4-FFF2-40B4-BE49-F238E27FC236}">
                <a16:creationId xmlns:a16="http://schemas.microsoft.com/office/drawing/2014/main" id="{1A6690E4-4090-83AA-7600-92856DFD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3564"/>
            <a:ext cx="6141409" cy="601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028DF-11DD-CDA5-3D1C-C87DE0B08AD6}"/>
              </a:ext>
            </a:extLst>
          </p:cNvPr>
          <p:cNvSpPr txBox="1"/>
          <p:nvPr/>
        </p:nvSpPr>
        <p:spPr>
          <a:xfrm>
            <a:off x="-2599" y="0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Объемная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сверхизоляция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</a:t>
            </a:r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4CD67-FD5E-766D-F832-6E8ABC8C388E}"/>
              </a:ext>
            </a:extLst>
          </p:cNvPr>
          <p:cNvSpPr txBox="1"/>
          <p:nvPr/>
        </p:nvSpPr>
        <p:spPr>
          <a:xfrm>
            <a:off x="4154329" y="6457872"/>
            <a:ext cx="473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solidFill>
                  <a:srgbClr val="006699"/>
                </a:solidFill>
                <a:effectLst/>
                <a:latin typeface="-apple-system"/>
              </a:rPr>
              <a:t>Nature Communications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 4395 (2025)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C9727-C8DE-224D-E82E-643FB32A7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715C0921-595D-1DAE-B3B2-D66E03FA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17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4BF53-139C-980F-BD1C-6E3E93C7B2F1}"/>
              </a:ext>
            </a:extLst>
          </p:cNvPr>
          <p:cNvSpPr txBox="1"/>
          <p:nvPr/>
        </p:nvSpPr>
        <p:spPr>
          <a:xfrm>
            <a:off x="-2599" y="0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Объемная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сверхизоляция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</a:t>
            </a:r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2B755-85EF-2F5E-DE48-88BED0B770F8}"/>
              </a:ext>
            </a:extLst>
          </p:cNvPr>
          <p:cNvSpPr txBox="1"/>
          <p:nvPr/>
        </p:nvSpPr>
        <p:spPr>
          <a:xfrm>
            <a:off x="4154329" y="6457872"/>
            <a:ext cx="473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solidFill>
                  <a:srgbClr val="006699"/>
                </a:solidFill>
                <a:effectLst/>
                <a:latin typeface="-apple-system"/>
              </a:rPr>
              <a:t>Nature Communications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 4395 (2025) </a:t>
            </a:r>
            <a:endParaRPr lang="ru-RU" dirty="0"/>
          </a:p>
        </p:txBody>
      </p:sp>
      <p:pic>
        <p:nvPicPr>
          <p:cNvPr id="2050" name="Picture 2" descr="Fig. 4: Conductance in the superinsulating state.">
            <a:extLst>
              <a:ext uri="{FF2B5EF4-FFF2-40B4-BE49-F238E27FC236}">
                <a16:creationId xmlns:a16="http://schemas.microsoft.com/office/drawing/2014/main" id="{78694EAA-22B5-3931-C180-86A3F890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28662"/>
            <a:ext cx="65246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0C36-5CF5-617C-0A74-E9B6B7CB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20CC2CB4-4330-0943-0D31-7B92BF17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18</a:t>
            </a:fld>
            <a:endParaRPr lang="ru-RU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AEF7BE-5FD9-5F6D-B7F9-D6B9A383A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7" y="1046803"/>
            <a:ext cx="7495952" cy="5734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0A300-1AC5-0A06-DFDF-BDFE20CEA834}"/>
              </a:ext>
            </a:extLst>
          </p:cNvPr>
          <p:cNvSpPr txBox="1"/>
          <p:nvPr/>
        </p:nvSpPr>
        <p:spPr>
          <a:xfrm>
            <a:off x="2411760" y="1319703"/>
            <a:ext cx="1859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3</a:t>
            </a:r>
            <a:r>
              <a:rPr lang="en-US" sz="2400">
                <a:solidFill>
                  <a:srgbClr val="FF0000"/>
                </a:solidFill>
              </a:rPr>
              <a:t>D </a:t>
            </a:r>
            <a:r>
              <a:rPr lang="en-US" sz="2400" err="1">
                <a:solidFill>
                  <a:srgbClr val="FF0000"/>
                </a:solidFill>
              </a:rPr>
              <a:t>behaviour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C8BE136-F98A-BADB-A23C-D35E6040E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3223959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3</a:t>
            </a:r>
            <a:r>
              <a:rPr lang="en-US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D – S</a:t>
            </a:r>
            <a:r>
              <a:rPr lang="en-US" altLang="ru-RU" sz="2800" b="1">
                <a:solidFill>
                  <a:srgbClr val="00B050"/>
                </a:solidFill>
                <a:latin typeface="Comic Sans MS" panose="030F0702030302020204" pitchFamily="66" charset="0"/>
              </a:rPr>
              <a:t>I</a:t>
            </a:r>
            <a:r>
              <a:rPr lang="en-US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S </a:t>
            </a:r>
            <a:r>
              <a:rPr lang="ru-RU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массив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5E1D5-3A1E-26DB-5DC6-B93C2A52BD22}"/>
              </a:ext>
            </a:extLst>
          </p:cNvPr>
          <p:cNvSpPr txBox="1"/>
          <p:nvPr/>
        </p:nvSpPr>
        <p:spPr>
          <a:xfrm>
            <a:off x="24184" y="641965"/>
            <a:ext cx="467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Перфорированные плёнки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1" err="1">
                <a:latin typeface="Arial" panose="020B0604020202020204" pitchFamily="34" charset="0"/>
                <a:cs typeface="Arial" panose="020B0604020202020204" pitchFamily="34" charset="0"/>
              </a:rPr>
              <a:t>NbTiN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050">
            <a:extLst>
              <a:ext uri="{FF2B5EF4-FFF2-40B4-BE49-F238E27FC236}">
                <a16:creationId xmlns:a16="http://schemas.microsoft.com/office/drawing/2014/main" id="{EF11860E-7CC5-BEA1-1181-7034A61FE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664" y="0"/>
            <a:ext cx="3885920" cy="40011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/>
            <a:r>
              <a:rPr lang="ru-RU" sz="200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Вольт-</a:t>
            </a:r>
            <a:r>
              <a:rPr lang="ru-RU" sz="2000" err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аперные</a:t>
            </a:r>
            <a:r>
              <a:rPr lang="ru-RU" sz="200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зависимости</a:t>
            </a:r>
          </a:p>
        </p:txBody>
      </p:sp>
    </p:spTree>
    <p:extLst>
      <p:ext uri="{BB962C8B-B14F-4D97-AF65-F5344CB8AC3E}">
        <p14:creationId xmlns:p14="http://schemas.microsoft.com/office/powerpoint/2010/main" val="259220183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D66B880E-146C-35F6-B09A-330B2AA7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19</a:t>
            </a:fld>
            <a:endParaRPr lang="ru-RU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F70F2-9338-5DBB-E277-F43994DFD067}"/>
              </a:ext>
            </a:extLst>
          </p:cNvPr>
          <p:cNvSpPr txBox="1"/>
          <p:nvPr/>
        </p:nvSpPr>
        <p:spPr>
          <a:xfrm>
            <a:off x="7329775" y="1500989"/>
            <a:ext cx="1619672" cy="447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Sample</a:t>
            </a:r>
          </a:p>
          <a:p>
            <a:r>
              <a:rPr lang="en-US"/>
              <a:t>Temperature</a:t>
            </a:r>
          </a:p>
          <a:p>
            <a:pPr>
              <a:lnSpc>
                <a:spcPts val="3000"/>
              </a:lnSpc>
            </a:pPr>
            <a:r>
              <a:rPr lang="en-US" sz="2400"/>
              <a:t>20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20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20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85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140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175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260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340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460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ts val="3000"/>
              </a:lnSpc>
            </a:pPr>
            <a:r>
              <a:rPr lang="en-US" sz="2400"/>
              <a:t>600 </a:t>
            </a:r>
            <a:r>
              <a:rPr lang="en-US" sz="2400" err="1"/>
              <a:t>mK</a:t>
            </a:r>
            <a:endParaRPr lang="ru-RU" sz="2400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9C6CCD82-A16B-D22E-361A-DE910214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1" y="76200"/>
            <a:ext cx="5118369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S</a:t>
            </a:r>
            <a:r>
              <a:rPr lang="en-US" altLang="ru-RU" sz="2800" b="1">
                <a:solidFill>
                  <a:srgbClr val="00B050"/>
                </a:solidFill>
                <a:latin typeface="Comic Sans MS" panose="030F0702030302020204" pitchFamily="66" charset="0"/>
              </a:rPr>
              <a:t>I</a:t>
            </a:r>
            <a:r>
              <a:rPr lang="en-US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S </a:t>
            </a:r>
            <a:r>
              <a:rPr lang="ru-RU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массив</a:t>
            </a:r>
            <a:r>
              <a:rPr lang="en-US" altLang="ru-RU" sz="2800" b="1">
                <a:solidFill>
                  <a:srgbClr val="0000CC"/>
                </a:solidFill>
                <a:latin typeface="Comic Sans MS" panose="030F0702030302020204" pitchFamily="66" charset="0"/>
              </a:rPr>
              <a:t>. </a:t>
            </a:r>
            <a:endParaRPr lang="ru-RU" altLang="ru-RU" sz="2800" b="1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algn="l"/>
            <a:r>
              <a:rPr lang="ru-RU" altLang="ru-RU" b="1">
                <a:solidFill>
                  <a:srgbClr val="0000CC"/>
                </a:solidFill>
                <a:latin typeface="Comic Sans MS" panose="030F0702030302020204" pitchFamily="66" charset="0"/>
              </a:rPr>
              <a:t>Переход из 3</a:t>
            </a:r>
            <a:r>
              <a:rPr lang="en-US" altLang="ru-RU" b="1">
                <a:solidFill>
                  <a:srgbClr val="0000CC"/>
                </a:solidFill>
                <a:latin typeface="Comic Sans MS" panose="030F0702030302020204" pitchFamily="66" charset="0"/>
              </a:rPr>
              <a:t>D </a:t>
            </a:r>
            <a:r>
              <a:rPr lang="ru-RU" altLang="ru-RU" b="1">
                <a:solidFill>
                  <a:srgbClr val="0000CC"/>
                </a:solidFill>
                <a:latin typeface="Comic Sans MS" panose="030F0702030302020204" pitchFamily="66" charset="0"/>
              </a:rPr>
              <a:t>в 2</a:t>
            </a:r>
            <a:r>
              <a:rPr lang="en-US" altLang="ru-RU" b="1">
                <a:solidFill>
                  <a:srgbClr val="0000CC"/>
                </a:solidFill>
                <a:latin typeface="Comic Sans MS" panose="030F0702030302020204" pitchFamily="66" charset="0"/>
              </a:rPr>
              <a:t>D </a:t>
            </a:r>
            <a:r>
              <a:rPr lang="ru-RU" altLang="ru-RU" b="1">
                <a:solidFill>
                  <a:srgbClr val="0000CC"/>
                </a:solidFill>
                <a:latin typeface="Comic Sans MS" panose="030F0702030302020204" pitchFamily="66" charset="0"/>
              </a:rPr>
              <a:t>под действием света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007BA-A030-7B79-61E7-B351842F1CC3}"/>
              </a:ext>
            </a:extLst>
          </p:cNvPr>
          <p:cNvSpPr txBox="1"/>
          <p:nvPr/>
        </p:nvSpPr>
        <p:spPr>
          <a:xfrm>
            <a:off x="0" y="944596"/>
            <a:ext cx="467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Перфорированные плёнки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1" err="1">
                <a:latin typeface="Arial" panose="020B0604020202020204" pitchFamily="34" charset="0"/>
                <a:cs typeface="Arial" panose="020B0604020202020204" pitchFamily="34" charset="0"/>
              </a:rPr>
              <a:t>NbTiN</a:t>
            </a:r>
            <a:r>
              <a:rPr lang="en-US" altLang="ru-RU" sz="2400" b="1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050">
            <a:extLst>
              <a:ext uri="{FF2B5EF4-FFF2-40B4-BE49-F238E27FC236}">
                <a16:creationId xmlns:a16="http://schemas.microsoft.com/office/drawing/2014/main" id="{770A6675-3890-5860-4666-4C1619428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664" y="0"/>
            <a:ext cx="3885920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/>
            <a:r>
              <a:rPr lang="ru-RU" sz="200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Вольт-</a:t>
            </a:r>
            <a:r>
              <a:rPr lang="ru-RU" sz="2000" err="1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аперные</a:t>
            </a:r>
            <a:r>
              <a:rPr lang="ru-RU" sz="200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зависимости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0D7607-89F9-A8B6-9021-7E0F89C95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4" y="1346699"/>
            <a:ext cx="7135222" cy="5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2112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A061E-D7A9-0D43-9B49-F4A1D9C90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FFBCC9D-4A4A-67FF-8855-664DC33AB7CA}"/>
              </a:ext>
            </a:extLst>
          </p:cNvPr>
          <p:cNvGrpSpPr/>
          <p:nvPr/>
        </p:nvGrpSpPr>
        <p:grpSpPr>
          <a:xfrm>
            <a:off x="611560" y="1143000"/>
            <a:ext cx="8316416" cy="4572000"/>
            <a:chOff x="827584" y="1143000"/>
            <a:chExt cx="8316416" cy="4572000"/>
          </a:xfrm>
        </p:grpSpPr>
        <p:pic>
          <p:nvPicPr>
            <p:cNvPr id="1030" name="Picture 6" descr="undefined">
              <a:extLst>
                <a:ext uri="{FF2B5EF4-FFF2-40B4-BE49-F238E27FC236}">
                  <a16:creationId xmlns:a16="http://schemas.microsoft.com/office/drawing/2014/main" id="{65315B36-C073-A4FF-4076-72CC3C0AF7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12"/>
            <a:stretch>
              <a:fillRect/>
            </a:stretch>
          </p:blipFill>
          <p:spPr bwMode="auto">
            <a:xfrm>
              <a:off x="827584" y="1143000"/>
              <a:ext cx="2915816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054924C-B207-EFDC-BAF4-00FC5CE53D01}"/>
                </a:ext>
              </a:extLst>
            </p:cNvPr>
            <p:cNvSpPr/>
            <p:nvPr/>
          </p:nvSpPr>
          <p:spPr>
            <a:xfrm>
              <a:off x="3605655" y="1700808"/>
              <a:ext cx="252536" cy="4014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2" name="Picture 8" descr="undefined">
              <a:extLst>
                <a:ext uri="{FF2B5EF4-FFF2-40B4-BE49-F238E27FC236}">
                  <a16:creationId xmlns:a16="http://schemas.microsoft.com/office/drawing/2014/main" id="{961F0CC0-7DFA-B92C-5C16-E9D8A53C53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5"/>
            <a:stretch>
              <a:fillRect/>
            </a:stretch>
          </p:blipFill>
          <p:spPr bwMode="auto">
            <a:xfrm>
              <a:off x="5004048" y="1143000"/>
              <a:ext cx="4139952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45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520FA-60F6-EE36-9C2B-AACF694AA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A2AB91B8-75BF-1B1A-8925-CEC95EBC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20</a:t>
            </a:fld>
            <a:endParaRPr lang="ru-RU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E3E98BFA-ADBD-2B94-DC64-19772DB8F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56"/>
            <a:ext cx="5796136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Мотивация:</a:t>
            </a:r>
          </a:p>
          <a:p>
            <a:pPr algn="l"/>
            <a:r>
              <a:rPr lang="ru-RU" alt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Что двигает носители заряда?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7431A-C036-4680-8F6E-1B3B5FD84841}"/>
              </a:ext>
            </a:extLst>
          </p:cNvPr>
          <p:cNvSpPr txBox="1"/>
          <p:nvPr/>
        </p:nvSpPr>
        <p:spPr>
          <a:xfrm>
            <a:off x="0" y="102716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Плёнки</a:t>
            </a:r>
            <a:r>
              <a:rPr lang="en-US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NbTiN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под действием излучения видимого спектра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050">
            <a:extLst>
              <a:ext uri="{FF2B5EF4-FFF2-40B4-BE49-F238E27FC236}">
                <a16:creationId xmlns:a16="http://schemas.microsoft.com/office/drawing/2014/main" id="{0C202297-CB9D-658A-9724-A9365CD54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0"/>
            <a:ext cx="2560360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/>
            <a:r>
              <a:rPr lang="ru-RU" sz="20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Фототок</a:t>
            </a:r>
          </a:p>
        </p:txBody>
      </p:sp>
      <p:pic>
        <p:nvPicPr>
          <p:cNvPr id="3" name="Рисунок 2" descr="Изображение выглядит как текст, Шрифт, линия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4AB09DC-41DD-DA6D-ACF1-08915F5A3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28134"/>
            <a:ext cx="7056784" cy="53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19356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1397-2E7C-6DFA-CC39-FE052394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24E4627C-F0F5-7163-5972-10B7911E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21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886AF-52A1-A491-1129-34243127ACEF}"/>
              </a:ext>
            </a:extLst>
          </p:cNvPr>
          <p:cNvSpPr txBox="1"/>
          <p:nvPr/>
        </p:nvSpPr>
        <p:spPr>
          <a:xfrm>
            <a:off x="-2599" y="0"/>
            <a:ext cx="8887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Индуцированное напряжение</a:t>
            </a:r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6FA5C-27E4-0289-64E2-60673E35224F}"/>
              </a:ext>
            </a:extLst>
          </p:cNvPr>
          <p:cNvSpPr txBox="1"/>
          <p:nvPr/>
        </p:nvSpPr>
        <p:spPr>
          <a:xfrm>
            <a:off x="4154329" y="6457872"/>
            <a:ext cx="473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solidFill>
                  <a:srgbClr val="006699"/>
                </a:solidFill>
                <a:effectLst/>
                <a:latin typeface="-apple-system"/>
              </a:rPr>
              <a:t>Nature Communications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 4395 (2025) </a:t>
            </a:r>
            <a:endParaRPr lang="ru-RU" dirty="0"/>
          </a:p>
        </p:txBody>
      </p:sp>
      <p:pic>
        <p:nvPicPr>
          <p:cNvPr id="3074" name="Picture 2" descr="Fig. 6: Polar nematic order induced by a magnetic field.">
            <a:extLst>
              <a:ext uri="{FF2B5EF4-FFF2-40B4-BE49-F238E27FC236}">
                <a16:creationId xmlns:a16="http://schemas.microsoft.com/office/drawing/2014/main" id="{2E4E3246-93E4-1075-AC94-1957C2E9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9420"/>
            <a:ext cx="65246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61700-D4D3-CCF3-772F-94551A186F56}"/>
              </a:ext>
            </a:extLst>
          </p:cNvPr>
          <p:cNvSpPr txBox="1"/>
          <p:nvPr/>
        </p:nvSpPr>
        <p:spPr>
          <a:xfrm>
            <a:off x="6583277" y="5734982"/>
            <a:ext cx="184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agilent</a:t>
            </a:r>
            <a:r>
              <a:rPr lang="en-US" dirty="0"/>
              <a:t> 34420a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6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C7297-F166-AF9D-B427-D1D191D44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B74F42CE-697E-A3CC-62D7-B5657CB3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22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C66AA-1582-4849-3D27-A1C6860344D1}"/>
              </a:ext>
            </a:extLst>
          </p:cNvPr>
          <p:cNvSpPr txBox="1"/>
          <p:nvPr/>
        </p:nvSpPr>
        <p:spPr>
          <a:xfrm>
            <a:off x="4154329" y="6457872"/>
            <a:ext cx="473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solidFill>
                  <a:srgbClr val="006699"/>
                </a:solidFill>
                <a:effectLst/>
                <a:latin typeface="-apple-system"/>
              </a:rPr>
              <a:t>Nature Communications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 4395 (2025) </a:t>
            </a:r>
            <a:endParaRPr lang="ru-RU" dirty="0"/>
          </a:p>
        </p:txBody>
      </p:sp>
      <p:pic>
        <p:nvPicPr>
          <p:cNvPr id="4098" name="Picture 2" descr="Fig. 7: Induced non-local voltages.">
            <a:extLst>
              <a:ext uri="{FF2B5EF4-FFF2-40B4-BE49-F238E27FC236}">
                <a16:creationId xmlns:a16="http://schemas.microsoft.com/office/drawing/2014/main" id="{F83ED6E1-74C5-9178-14EA-438C9B23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4775"/>
            <a:ext cx="712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829E3-DAF5-B6CC-9148-11A425ADB3E0}"/>
              </a:ext>
            </a:extLst>
          </p:cNvPr>
          <p:cNvSpPr txBox="1"/>
          <p:nvPr/>
        </p:nvSpPr>
        <p:spPr>
          <a:xfrm>
            <a:off x="-2599" y="0"/>
            <a:ext cx="8887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Разрушение полярных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нематических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порядков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133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ACB82-031E-066B-232D-832F333FE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0C8A4662-7456-2825-4606-023223D0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23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4538C-851B-0357-6775-E5774FCE5ACB}"/>
              </a:ext>
            </a:extLst>
          </p:cNvPr>
          <p:cNvSpPr txBox="1"/>
          <p:nvPr/>
        </p:nvSpPr>
        <p:spPr>
          <a:xfrm>
            <a:off x="4154329" y="6457872"/>
            <a:ext cx="473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solidFill>
                  <a:srgbClr val="006699"/>
                </a:solidFill>
                <a:effectLst/>
                <a:latin typeface="-apple-system"/>
              </a:rPr>
              <a:t>Nature Communications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 4395 (2025) </a:t>
            </a:r>
            <a:endParaRPr lang="ru-RU" dirty="0"/>
          </a:p>
        </p:txBody>
      </p:sp>
      <p:pic>
        <p:nvPicPr>
          <p:cNvPr id="5122" name="Picture 2" descr="Fig. 8: Induced non-local voltages.">
            <a:extLst>
              <a:ext uri="{FF2B5EF4-FFF2-40B4-BE49-F238E27FC236}">
                <a16:creationId xmlns:a16="http://schemas.microsoft.com/office/drawing/2014/main" id="{4DD4CC6B-8420-8B73-53B4-1698D2B8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65225"/>
            <a:ext cx="712202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842F5-0195-497F-AFF0-4BEC8FA91989}"/>
              </a:ext>
            </a:extLst>
          </p:cNvPr>
          <p:cNvSpPr txBox="1"/>
          <p:nvPr/>
        </p:nvSpPr>
        <p:spPr>
          <a:xfrm>
            <a:off x="-2599" y="0"/>
            <a:ext cx="8887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Разрушение полярных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нематических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порядков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5055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86E4A-1633-0581-F437-B6EF4E60B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85FA5DFC-722D-5C3C-4B4C-5FAF7C1C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24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F4124-11E4-3A10-8D41-A61B8E70D242}"/>
              </a:ext>
            </a:extLst>
          </p:cNvPr>
          <p:cNvSpPr txBox="1"/>
          <p:nvPr/>
        </p:nvSpPr>
        <p:spPr>
          <a:xfrm>
            <a:off x="4154329" y="6457872"/>
            <a:ext cx="473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solidFill>
                  <a:srgbClr val="006699"/>
                </a:solidFill>
                <a:effectLst/>
                <a:latin typeface="-apple-system"/>
              </a:rPr>
              <a:t>Nature Communications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 4395 (2025) </a:t>
            </a:r>
            <a:endParaRPr lang="ru-RU" dirty="0"/>
          </a:p>
        </p:txBody>
      </p:sp>
      <p:pic>
        <p:nvPicPr>
          <p:cNvPr id="6146" name="Picture 2" descr="Fig. 9: Induced non-local voltages.">
            <a:extLst>
              <a:ext uri="{FF2B5EF4-FFF2-40B4-BE49-F238E27FC236}">
                <a16:creationId xmlns:a16="http://schemas.microsoft.com/office/drawing/2014/main" id="{99D57326-5367-5269-DCDD-91966E3EF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0"/>
          <a:stretch>
            <a:fillRect/>
          </a:stretch>
        </p:blipFill>
        <p:spPr bwMode="auto">
          <a:xfrm>
            <a:off x="5220072" y="2276872"/>
            <a:ext cx="5308600" cy="242088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DF7D4-9A82-2643-069F-9D376AA286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951"/>
          <a:stretch>
            <a:fillRect/>
          </a:stretch>
        </p:blipFill>
        <p:spPr>
          <a:xfrm>
            <a:off x="179512" y="769420"/>
            <a:ext cx="6346700" cy="5251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2CC751-5A90-4FE6-5DAA-71A936192234}"/>
              </a:ext>
            </a:extLst>
          </p:cNvPr>
          <p:cNvSpPr txBox="1"/>
          <p:nvPr/>
        </p:nvSpPr>
        <p:spPr>
          <a:xfrm>
            <a:off x="-2599" y="0"/>
            <a:ext cx="8887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Разрушение полярных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нематических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порядков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108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505" y="2505670"/>
            <a:ext cx="8403006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your attention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40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3500E-851F-28BA-08BE-A5DD3382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5DA3340D-4E0F-4DFB-E39F-9D47B1F1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26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9537A-FED1-1A50-CA53-DEE31AC1A162}"/>
              </a:ext>
            </a:extLst>
          </p:cNvPr>
          <p:cNvSpPr txBox="1"/>
          <p:nvPr/>
        </p:nvSpPr>
        <p:spPr>
          <a:xfrm>
            <a:off x="-2599" y="0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Объемная </a:t>
            </a:r>
            <a:r>
              <a:rPr lang="ru-RU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сверхизоляция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MR10"/>
              </a:rPr>
              <a:t> </a:t>
            </a:r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A3382-AF12-5A88-F556-2C7290D5F081}"/>
              </a:ext>
            </a:extLst>
          </p:cNvPr>
          <p:cNvSpPr txBox="1"/>
          <p:nvPr/>
        </p:nvSpPr>
        <p:spPr>
          <a:xfrm>
            <a:off x="4154329" y="6457872"/>
            <a:ext cx="473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dirty="0">
                <a:solidFill>
                  <a:srgbClr val="006699"/>
                </a:solidFill>
                <a:effectLst/>
                <a:latin typeface="-apple-system"/>
              </a:rPr>
              <a:t>Nature Communications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 4395 (2025) 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06A9A-2E41-4940-1331-42E1F888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58" y="769420"/>
            <a:ext cx="7305056" cy="559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3C323-9C1C-F32F-AFEC-7DAEDD733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ис. 1. Схематическое изображение энергетического спектра вещества в нормальном (слева) и в сверхпроводящем состоянии. Валентная зона показана синим цветом, зона проводимости — красным. Взаимное пересечение (перекрытие) двух зон — фиолетовым. Рисунок Юрия Ерина">
            <a:extLst>
              <a:ext uri="{FF2B5EF4-FFF2-40B4-BE49-F238E27FC236}">
                <a16:creationId xmlns:a16="http://schemas.microsoft.com/office/drawing/2014/main" id="{ABC3D8DD-D491-DB42-3A8C-8DB9F42BD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60"/>
          <a:stretch>
            <a:fillRect/>
          </a:stretch>
        </p:blipFill>
        <p:spPr bwMode="auto">
          <a:xfrm>
            <a:off x="1043608" y="764704"/>
            <a:ext cx="2425452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3412F6C-BA08-5DF0-6ED9-C8D3345BF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0"/>
            <a:ext cx="4114800" cy="723275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cs typeface="+mn-cs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Arial" charset="0"/>
                <a:cs typeface="+mn-cs"/>
              </a:rPr>
              <a:t>Сверхпроводник</a:t>
            </a:r>
            <a:endParaRPr lang="en-US" sz="3200" b="1" dirty="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D0E74-DFD2-36A8-6805-8E6211E559C7}"/>
              </a:ext>
            </a:extLst>
          </p:cNvPr>
          <p:cNvSpPr txBox="1"/>
          <p:nvPr/>
        </p:nvSpPr>
        <p:spPr>
          <a:xfrm>
            <a:off x="1043608" y="4623519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Металлическое состояние для нормальных электронов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50947-0F43-4F62-EEFC-6BA1DA90DE54}"/>
              </a:ext>
            </a:extLst>
          </p:cNvPr>
          <p:cNvSpPr txBox="1"/>
          <p:nvPr/>
        </p:nvSpPr>
        <p:spPr>
          <a:xfrm>
            <a:off x="4788024" y="4610899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Изолирующее состояние для нормальных электронов, перенос заряда только </a:t>
            </a:r>
            <a:r>
              <a:rPr lang="ru-RU" dirty="0" err="1"/>
              <a:t>куперовскими</a:t>
            </a:r>
            <a:r>
              <a:rPr lang="ru-RU" dirty="0"/>
              <a:t> парами</a:t>
            </a:r>
          </a:p>
        </p:txBody>
      </p:sp>
      <p:pic>
        <p:nvPicPr>
          <p:cNvPr id="6" name="Picture 2" descr="Рис. 1. Схематическое изображение энергетического спектра вещества в нормальном (слева) и в сверхпроводящем состоянии. Валентная зона показана синим цветом, зона проводимости — красным. Взаимное пересечение (перекрытие) двух зон — фиолетовым. Рисунок Юрия Ерина">
            <a:extLst>
              <a:ext uri="{FF2B5EF4-FFF2-40B4-BE49-F238E27FC236}">
                <a16:creationId xmlns:a16="http://schemas.microsoft.com/office/drawing/2014/main" id="{39AD0DA4-4D91-E619-C17E-F43831B8E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/>
          <a:stretch>
            <a:fillRect/>
          </a:stretch>
        </p:blipFill>
        <p:spPr bwMode="auto">
          <a:xfrm>
            <a:off x="5076056" y="764704"/>
            <a:ext cx="3176364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3F2D6B-A812-E7CA-6A6D-BA85DBBDE3BF}"/>
              </a:ext>
            </a:extLst>
          </p:cNvPr>
          <p:cNvSpPr txBox="1"/>
          <p:nvPr/>
        </p:nvSpPr>
        <p:spPr>
          <a:xfrm>
            <a:off x="1530108" y="630932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 что случится если локализовать </a:t>
            </a:r>
            <a:r>
              <a:rPr lang="ru-RU" dirty="0" err="1"/>
              <a:t>куперовские</a:t>
            </a:r>
            <a:r>
              <a:rPr lang="ru-RU" dirty="0"/>
              <a:t> пары?</a:t>
            </a:r>
          </a:p>
        </p:txBody>
      </p:sp>
    </p:spTree>
    <p:extLst>
      <p:ext uri="{BB962C8B-B14F-4D97-AF65-F5344CB8AC3E}">
        <p14:creationId xmlns:p14="http://schemas.microsoft.com/office/powerpoint/2010/main" val="40544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32165-1126-F9F1-77F3-31FEB5CA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3B26E5-04C4-0777-F4DC-CB0FE80BD2B1}"/>
              </a:ext>
            </a:extLst>
          </p:cNvPr>
          <p:cNvSpPr/>
          <p:nvPr/>
        </p:nvSpPr>
        <p:spPr>
          <a:xfrm>
            <a:off x="881844" y="0"/>
            <a:ext cx="7380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Переход сверхпроводник-изолятор по беспорядку в плёнках 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NbTiN</a:t>
            </a:r>
            <a:endParaRPr lang="ru-RU" sz="2400" dirty="0">
              <a:solidFill>
                <a:schemeClr val="accent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510" name="Rectangle 4">
            <a:extLst>
              <a:ext uri="{FF2B5EF4-FFF2-40B4-BE49-F238E27FC236}">
                <a16:creationId xmlns:a16="http://schemas.microsoft.com/office/drawing/2014/main" id="{2B455B1A-46F3-A175-507F-74C101BB9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53958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3E326EB4-7BEF-4C25-6FD9-99FA64429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" name="Номер слайда 8">
            <a:extLst>
              <a:ext uri="{FF2B5EF4-FFF2-40B4-BE49-F238E27FC236}">
                <a16:creationId xmlns:a16="http://schemas.microsoft.com/office/drawing/2014/main" id="{E70833D6-6FCC-4C00-3BE1-935E0B18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4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0C564C81-AC8E-EE3E-CD42-861F58D2E4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664" y="683964"/>
          <a:ext cx="5616624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1439640" imgH="1439640" progId="Origin50.Graph">
                  <p:embed/>
                </p:oleObj>
              </mc:Choice>
              <mc:Fallback>
                <p:oleObj name="Graph" r:id="rId4" imgW="1439640" imgH="1439640" progId="Origin50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C8D5BE1-0466-4CD6-B37E-C5D248CBE9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664" y="683964"/>
                        <a:ext cx="5616624" cy="5616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9B286C-3853-7430-F73D-3D56DAE6373A}"/>
              </a:ext>
            </a:extLst>
          </p:cNvPr>
          <p:cNvSpPr/>
          <p:nvPr/>
        </p:nvSpPr>
        <p:spPr>
          <a:xfrm>
            <a:off x="0" y="6499991"/>
            <a:ext cx="8460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V. </a:t>
            </a:r>
            <a:r>
              <a:rPr lang="en-US" dirty="0" err="1"/>
              <a:t>Burdastyh</a:t>
            </a:r>
            <a:r>
              <a:rPr lang="en-US" dirty="0"/>
              <a:t>, et al, JETP Letters </a:t>
            </a:r>
            <a:r>
              <a:rPr lang="en-US" b="1" dirty="0"/>
              <a:t>106</a:t>
            </a:r>
            <a:r>
              <a:rPr lang="en-US" dirty="0"/>
              <a:t> (11), 749-753 (2017)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2972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255">
            <a:extLst>
              <a:ext uri="{FF2B5EF4-FFF2-40B4-BE49-F238E27FC236}">
                <a16:creationId xmlns:a16="http://schemas.microsoft.com/office/drawing/2014/main" id="{1040DFF6-0F62-4F62-9589-0989110166F0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1043311"/>
            <a:ext cx="6337300" cy="4561955"/>
            <a:chOff x="16562065" y="16274108"/>
            <a:chExt cx="15818058" cy="9793088"/>
          </a:xfrm>
        </p:grpSpPr>
        <p:sp>
          <p:nvSpPr>
            <p:cNvPr id="68" name="Скругленный прямоугольник 67">
              <a:extLst>
                <a:ext uri="{FF2B5EF4-FFF2-40B4-BE49-F238E27FC236}">
                  <a16:creationId xmlns:a16="http://schemas.microsoft.com/office/drawing/2014/main" id="{E5C4B9FB-9081-68BE-6470-B02BA9109F78}"/>
                </a:ext>
              </a:extLst>
            </p:cNvPr>
            <p:cNvSpPr/>
            <p:nvPr/>
          </p:nvSpPr>
          <p:spPr>
            <a:xfrm>
              <a:off x="22610737" y="16274108"/>
              <a:ext cx="4464496" cy="1296144"/>
            </a:xfrm>
            <a:prstGeom prst="roundRect">
              <a:avLst>
                <a:gd name="adj" fmla="val 0"/>
              </a:avLst>
            </a:prstGeom>
            <a:gradFill>
              <a:gsLst>
                <a:gs pos="21000">
                  <a:schemeClr val="tx2">
                    <a:lumMod val="40000"/>
                    <a:lumOff val="60000"/>
                    <a:alpha val="76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1"/>
            </a:gra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21523" name="Группа 241">
              <a:extLst>
                <a:ext uri="{FF2B5EF4-FFF2-40B4-BE49-F238E27FC236}">
                  <a16:creationId xmlns:a16="http://schemas.microsoft.com/office/drawing/2014/main" id="{48F90BFF-AA14-3B80-F718-15F62124F9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62065" y="17426236"/>
              <a:ext cx="15818058" cy="8640960"/>
              <a:chOff x="16562065" y="16202100"/>
              <a:chExt cx="15818058" cy="8640960"/>
            </a:xfrm>
          </p:grpSpPr>
          <p:pic>
            <p:nvPicPr>
              <p:cNvPr id="21526" name="Picture 8" descr="C:\Users\DNS\Desktop\3.PNG">
                <a:extLst>
                  <a:ext uri="{FF2B5EF4-FFF2-40B4-BE49-F238E27FC236}">
                    <a16:creationId xmlns:a16="http://schemas.microsoft.com/office/drawing/2014/main" id="{D9501105-12DF-CDCB-FB7F-F60252B870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27361" y="16634148"/>
                <a:ext cx="3096344" cy="3024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7" name="Picture 7" descr="C:\Users\DNS\Desktop\2.PNG">
                <a:extLst>
                  <a:ext uri="{FF2B5EF4-FFF2-40B4-BE49-F238E27FC236}">
                    <a16:creationId xmlns:a16="http://schemas.microsoft.com/office/drawing/2014/main" id="{9FF930EA-BCA7-2FBA-1019-1BE903DEFE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2225" y="16634148"/>
                <a:ext cx="2998311" cy="3015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8" name="Picture 5" descr="C:\Users\DNS\Desktop\520.png">
                <a:extLst>
                  <a:ext uri="{FF2B5EF4-FFF2-40B4-BE49-F238E27FC236}">
                    <a16:creationId xmlns:a16="http://schemas.microsoft.com/office/drawing/2014/main" id="{94183538-D295-2AA8-A40C-5BB2FA7D0D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70577" y="16202100"/>
                <a:ext cx="6315878" cy="8279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0" name="Picture 9" descr="C:\Users\DNS\Desktop\521.png">
                <a:extLst>
                  <a:ext uri="{FF2B5EF4-FFF2-40B4-BE49-F238E27FC236}">
                    <a16:creationId xmlns:a16="http://schemas.microsoft.com/office/drawing/2014/main" id="{F0F0642F-B4ED-2663-5355-B38B1B48DB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03225" y="20768990"/>
                <a:ext cx="5376898" cy="407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1" name="Picture 10" descr="C:\Users\DNS\Desktop\522.png">
                <a:extLst>
                  <a:ext uri="{FF2B5EF4-FFF2-40B4-BE49-F238E27FC236}">
                    <a16:creationId xmlns:a16="http://schemas.microsoft.com/office/drawing/2014/main" id="{53007480-47C7-4C3B-0DBC-C4A91C3A4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62065" y="20767571"/>
                <a:ext cx="5378772" cy="4075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532" name="Группа 220">
                <a:extLst>
                  <a:ext uri="{FF2B5EF4-FFF2-40B4-BE49-F238E27FC236}">
                    <a16:creationId xmlns:a16="http://schemas.microsoft.com/office/drawing/2014/main" id="{C94FA897-7C1D-C305-EEE0-B4BBC59008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458609" y="20162531"/>
                <a:ext cx="1944216" cy="864096"/>
                <a:chOff x="10585401" y="23618924"/>
                <a:chExt cx="1944216" cy="691277"/>
              </a:xfrm>
            </p:grpSpPr>
            <p:cxnSp>
              <p:nvCxnSpPr>
                <p:cNvPr id="90" name="Прямая соединительная линия 89">
                  <a:extLst>
                    <a:ext uri="{FF2B5EF4-FFF2-40B4-BE49-F238E27FC236}">
                      <a16:creationId xmlns:a16="http://schemas.microsoft.com/office/drawing/2014/main" id="{5D241660-A149-9FE6-5453-FC4A2F70EEB7}"/>
                    </a:ext>
                  </a:extLst>
                </p:cNvPr>
                <p:cNvCxnSpPr/>
                <p:nvPr/>
              </p:nvCxnSpPr>
              <p:spPr>
                <a:xfrm flipV="1">
                  <a:off x="10586432" y="23618314"/>
                  <a:ext cx="0" cy="692479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Прямая соединительная линия 90">
                  <a:extLst>
                    <a:ext uri="{FF2B5EF4-FFF2-40B4-BE49-F238E27FC236}">
                      <a16:creationId xmlns:a16="http://schemas.microsoft.com/office/drawing/2014/main" id="{95186218-EFC1-3C41-613C-35150323A7D3}"/>
                    </a:ext>
                  </a:extLst>
                </p:cNvPr>
                <p:cNvCxnSpPr/>
                <p:nvPr/>
              </p:nvCxnSpPr>
              <p:spPr>
                <a:xfrm>
                  <a:off x="10586432" y="23618314"/>
                  <a:ext cx="1941595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Прямая со стрелкой 91">
                  <a:extLst>
                    <a:ext uri="{FF2B5EF4-FFF2-40B4-BE49-F238E27FC236}">
                      <a16:creationId xmlns:a16="http://schemas.microsoft.com/office/drawing/2014/main" id="{41DDEC4A-67BA-57ED-9A99-BFA22B7F454D}"/>
                    </a:ext>
                  </a:extLst>
                </p:cNvPr>
                <p:cNvCxnSpPr/>
                <p:nvPr/>
              </p:nvCxnSpPr>
              <p:spPr>
                <a:xfrm>
                  <a:off x="12528027" y="23618314"/>
                  <a:ext cx="0" cy="577975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33" name="Группа 221">
                <a:extLst>
                  <a:ext uri="{FF2B5EF4-FFF2-40B4-BE49-F238E27FC236}">
                    <a16:creationId xmlns:a16="http://schemas.microsoft.com/office/drawing/2014/main" id="{489D6B73-6B3D-2808-D1A3-177CB67101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5851097" y="20234548"/>
                <a:ext cx="2592288" cy="1584175"/>
                <a:chOff x="10513392" y="23618924"/>
                <a:chExt cx="2016225" cy="613229"/>
              </a:xfrm>
            </p:grpSpPr>
            <p:cxnSp>
              <p:nvCxnSpPr>
                <p:cNvPr id="87" name="Прямая соединительная линия 86">
                  <a:extLst>
                    <a:ext uri="{FF2B5EF4-FFF2-40B4-BE49-F238E27FC236}">
                      <a16:creationId xmlns:a16="http://schemas.microsoft.com/office/drawing/2014/main" id="{ED5E2FBD-12EF-3D49-CE1D-11FA129393B2}"/>
                    </a:ext>
                  </a:extLst>
                </p:cNvPr>
                <p:cNvCxnSpPr/>
                <p:nvPr/>
              </p:nvCxnSpPr>
              <p:spPr>
                <a:xfrm flipH="1" flipV="1">
                  <a:off x="10514891" y="23618454"/>
                  <a:ext cx="0" cy="33507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Прямая соединительная линия 87">
                  <a:extLst>
                    <a:ext uri="{FF2B5EF4-FFF2-40B4-BE49-F238E27FC236}">
                      <a16:creationId xmlns:a16="http://schemas.microsoft.com/office/drawing/2014/main" id="{738183B9-BA12-9FDF-A418-BE155503E910}"/>
                    </a:ext>
                  </a:extLst>
                </p:cNvPr>
                <p:cNvCxnSpPr/>
                <p:nvPr/>
              </p:nvCxnSpPr>
              <p:spPr>
                <a:xfrm>
                  <a:off x="10514891" y="23618454"/>
                  <a:ext cx="20155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Прямая со стрелкой 88">
                  <a:extLst>
                    <a:ext uri="{FF2B5EF4-FFF2-40B4-BE49-F238E27FC236}">
                      <a16:creationId xmlns:a16="http://schemas.microsoft.com/office/drawing/2014/main" id="{8FA7E069-9DAD-CCD9-D8CE-44349CE53C8B}"/>
                    </a:ext>
                  </a:extLst>
                </p:cNvPr>
                <p:cNvCxnSpPr/>
                <p:nvPr/>
              </p:nvCxnSpPr>
              <p:spPr>
                <a:xfrm flipH="1">
                  <a:off x="12530452" y="23618454"/>
                  <a:ext cx="0" cy="61341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1524" name="Picture 20" descr="C:\Users\DNS\Desktop\10.PNG">
              <a:extLst>
                <a:ext uri="{FF2B5EF4-FFF2-40B4-BE49-F238E27FC236}">
                  <a16:creationId xmlns:a16="http://schemas.microsoft.com/office/drawing/2014/main" id="{F1998A12-95DE-7914-D6CA-51979D69F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2745" y="16418124"/>
              <a:ext cx="1800200" cy="1156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21" descr="C:\Users\DNS\Desktop\11.PNG">
              <a:extLst>
                <a:ext uri="{FF2B5EF4-FFF2-40B4-BE49-F238E27FC236}">
                  <a16:creationId xmlns:a16="http://schemas.microsoft.com/office/drawing/2014/main" id="{594FE649-0F1C-A36D-2C97-1A799D9A4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3025" y="16274108"/>
              <a:ext cx="1800200" cy="130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589422-1AAC-98AF-DDA0-5B19BE231636}"/>
              </a:ext>
            </a:extLst>
          </p:cNvPr>
          <p:cNvSpPr/>
          <p:nvPr/>
        </p:nvSpPr>
        <p:spPr>
          <a:xfrm>
            <a:off x="0" y="9525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Возникновение спонтанной островковой структуры</a:t>
            </a:r>
          </a:p>
        </p:txBody>
      </p:sp>
      <p:sp>
        <p:nvSpPr>
          <p:cNvPr id="21510" name="Rectangle 4">
            <a:extLst>
              <a:ext uri="{FF2B5EF4-FFF2-40B4-BE49-F238E27FC236}">
                <a16:creationId xmlns:a16="http://schemas.microsoft.com/office/drawing/2014/main" id="{0C0EF90A-6D6B-6A18-6876-68A0E829F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53958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A5301C98-8BB8-72AC-8BD3-08B4AB5AA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21512" name="Группа 102">
            <a:extLst>
              <a:ext uri="{FF2B5EF4-FFF2-40B4-BE49-F238E27FC236}">
                <a16:creationId xmlns:a16="http://schemas.microsoft.com/office/drawing/2014/main" id="{18C85F8F-75B1-424C-532C-AB18FEF8848F}"/>
              </a:ext>
            </a:extLst>
          </p:cNvPr>
          <p:cNvGrpSpPr>
            <a:grpSpLocks/>
          </p:cNvGrpSpPr>
          <p:nvPr/>
        </p:nvGrpSpPr>
        <p:grpSpPr bwMode="auto">
          <a:xfrm>
            <a:off x="52387" y="1470306"/>
            <a:ext cx="9091613" cy="1467784"/>
            <a:chOff x="-83125" y="882979"/>
            <a:chExt cx="9090645" cy="1467568"/>
          </a:xfrm>
        </p:grpSpPr>
        <p:sp>
          <p:nvSpPr>
            <p:cNvPr id="21513" name="TextBox 92">
              <a:extLst>
                <a:ext uri="{FF2B5EF4-FFF2-40B4-BE49-F238E27FC236}">
                  <a16:creationId xmlns:a16="http://schemas.microsoft.com/office/drawing/2014/main" id="{480A09E3-7793-525E-DE91-B5B44F31A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8177" y="888997"/>
              <a:ext cx="1612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>
                  <a:solidFill>
                    <a:srgbClr val="0070C0"/>
                  </a:solidFill>
                </a:rPr>
                <a:t>Слабые поля</a:t>
              </a:r>
            </a:p>
          </p:txBody>
        </p:sp>
        <p:sp>
          <p:nvSpPr>
            <p:cNvPr id="21514" name="TextBox 93">
              <a:extLst>
                <a:ext uri="{FF2B5EF4-FFF2-40B4-BE49-F238E27FC236}">
                  <a16:creationId xmlns:a16="http://schemas.microsoft.com/office/drawing/2014/main" id="{5E12FC2E-75A8-5CF0-4E37-07E6BD934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8811" y="882979"/>
              <a:ext cx="1729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>
                  <a:solidFill>
                    <a:srgbClr val="FF0000"/>
                  </a:solidFill>
                </a:rPr>
                <a:t>Сильные поля</a:t>
              </a:r>
            </a:p>
          </p:txBody>
        </p:sp>
        <p:sp>
          <p:nvSpPr>
            <p:cNvPr id="21515" name="TextBox 96">
              <a:extLst>
                <a:ext uri="{FF2B5EF4-FFF2-40B4-BE49-F238E27FC236}">
                  <a16:creationId xmlns:a16="http://schemas.microsoft.com/office/drawing/2014/main" id="{F169DAF2-46C9-7CF8-24AD-86D0EDC97D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3125" y="1470957"/>
              <a:ext cx="23031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i="1"/>
                <a:t>Разрушение глобальной </a:t>
              </a:r>
            </a:p>
            <a:p>
              <a:pPr algn="ctr" eaLnBrk="1" hangingPunct="1"/>
              <a:r>
                <a:rPr lang="ru-RU" altLang="ru-RU" sz="1400" i="1"/>
                <a:t>фазовой когерентности</a:t>
              </a:r>
            </a:p>
          </p:txBody>
        </p:sp>
        <p:sp>
          <p:nvSpPr>
            <p:cNvPr id="21517" name="TextBox 98">
              <a:extLst>
                <a:ext uri="{FF2B5EF4-FFF2-40B4-BE49-F238E27FC236}">
                  <a16:creationId xmlns:a16="http://schemas.microsoft.com/office/drawing/2014/main" id="{7D0CC3E3-C14C-17A0-C341-BB75F8CAD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5813" y="1486877"/>
              <a:ext cx="15517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400" i="1"/>
                <a:t>Разрушение с/п </a:t>
              </a:r>
            </a:p>
            <a:p>
              <a:pPr algn="ctr" eaLnBrk="1" hangingPunct="1"/>
              <a:r>
                <a:rPr lang="ru-RU" altLang="ru-RU" sz="1400" i="1"/>
                <a:t>островков</a:t>
              </a:r>
            </a:p>
          </p:txBody>
        </p:sp>
        <p:sp>
          <p:nvSpPr>
            <p:cNvPr id="21519" name="TextBox 101">
              <a:extLst>
                <a:ext uri="{FF2B5EF4-FFF2-40B4-BE49-F238E27FC236}">
                  <a16:creationId xmlns:a16="http://schemas.microsoft.com/office/drawing/2014/main" id="{B3D5C8D8-B156-A852-C03C-BD9237324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128" y="1981215"/>
              <a:ext cx="9428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/>
                <a:t>E</a:t>
              </a:r>
              <a:r>
                <a:rPr lang="en-US" altLang="ru-RU" b="1" baseline="-25000"/>
                <a:t>J</a:t>
              </a:r>
              <a:r>
                <a:rPr lang="en-US" altLang="ru-RU" b="1"/>
                <a:t> &lt; E</a:t>
              </a:r>
              <a:r>
                <a:rPr lang="en-US" altLang="ru-RU" b="1" baseline="-25000"/>
                <a:t>C</a:t>
              </a:r>
              <a:endParaRPr lang="ru-RU" altLang="ru-RU" b="1" baseline="-250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8E276D-036E-CB2F-B517-D6E8ADFEA0F7}"/>
              </a:ext>
            </a:extLst>
          </p:cNvPr>
          <p:cNvSpPr txBox="1"/>
          <p:nvPr/>
        </p:nvSpPr>
        <p:spPr>
          <a:xfrm>
            <a:off x="5219511" y="2074296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I2</a:t>
            </a:r>
            <a:endParaRPr lang="ru-RU"/>
          </a:p>
        </p:txBody>
      </p:sp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550B2FFB-4830-E8D9-57B4-BD3A5AE2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10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5</a:t>
            </a:fld>
            <a:endParaRPr lang="ru-RU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9">
            <a:extLst>
              <a:ext uri="{FF2B5EF4-FFF2-40B4-BE49-F238E27FC236}">
                <a16:creationId xmlns:a16="http://schemas.microsoft.com/office/drawing/2014/main" id="{C4582110-5CCD-36F9-4437-9267054C5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" y="636936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/>
              <a:t>E. </a:t>
            </a:r>
            <a:r>
              <a:rPr lang="en-US" altLang="ru-RU" sz="1400" err="1"/>
              <a:t>Porat</a:t>
            </a:r>
            <a:r>
              <a:rPr lang="en-US" altLang="ru-RU" sz="1400"/>
              <a:t>, Y. Meir</a:t>
            </a:r>
            <a:r>
              <a:rPr lang="ru-RU" altLang="ru-RU" sz="1400"/>
              <a:t>. </a:t>
            </a:r>
            <a:r>
              <a:rPr lang="en-US" altLang="ru-RU" sz="1400" i="1"/>
              <a:t>Physical Review </a:t>
            </a:r>
            <a:r>
              <a:rPr lang="ru-RU" altLang="ru-RU" sz="1400" i="1"/>
              <a:t>В </a:t>
            </a:r>
            <a:r>
              <a:rPr lang="ru-RU" altLang="ru-RU" sz="1400" b="1"/>
              <a:t>92</a:t>
            </a:r>
            <a:r>
              <a:rPr lang="en-US" altLang="ru-RU" sz="1400"/>
              <a:t>, </a:t>
            </a:r>
            <a:r>
              <a:rPr lang="ru-RU" altLang="ru-RU" sz="1400"/>
              <a:t>2</a:t>
            </a:r>
            <a:r>
              <a:rPr lang="en-US" altLang="ru-RU" sz="1400"/>
              <a:t>, </a:t>
            </a:r>
            <a:r>
              <a:rPr lang="ru-RU" altLang="ru-RU" sz="1400"/>
              <a:t>024509</a:t>
            </a:r>
            <a:r>
              <a:rPr lang="en-US" altLang="ru-RU" sz="1400"/>
              <a:t> (</a:t>
            </a:r>
            <a:r>
              <a:rPr lang="ru-RU" altLang="ru-RU" sz="1400"/>
              <a:t>2008</a:t>
            </a:r>
            <a:r>
              <a:rPr lang="en-US" altLang="ru-RU" sz="1400"/>
              <a:t>)</a:t>
            </a:r>
            <a:r>
              <a:rPr lang="ru-RU" altLang="ru-RU" sz="1400"/>
              <a:t>;</a:t>
            </a:r>
            <a:r>
              <a:rPr lang="en-US" altLang="ru-RU" sz="1400"/>
              <a:t> </a:t>
            </a:r>
          </a:p>
          <a:p>
            <a:pPr eaLnBrk="1" hangingPunct="1"/>
            <a:r>
              <a:rPr lang="en-US" altLang="ru-RU" sz="1400"/>
              <a:t>B. </a:t>
            </a:r>
            <a:r>
              <a:rPr lang="nn-NO" altLang="ru-RU" sz="1400"/>
              <a:t>Spivak, F. Zhou </a:t>
            </a:r>
            <a:r>
              <a:rPr lang="nn-NO" altLang="ru-RU" sz="1400" i="1"/>
              <a:t>Phys. Rev. Lett.</a:t>
            </a:r>
            <a:r>
              <a:rPr lang="nn-NO" altLang="ru-RU" sz="1400"/>
              <a:t> </a:t>
            </a:r>
            <a:r>
              <a:rPr lang="nn-NO" altLang="ru-RU" sz="1400" b="1"/>
              <a:t>74</a:t>
            </a:r>
            <a:r>
              <a:rPr lang="nn-NO" altLang="ru-RU" sz="1400"/>
              <a:t>,</a:t>
            </a:r>
            <a:r>
              <a:rPr lang="nn-NO" altLang="ru-RU" sz="1400" b="1"/>
              <a:t> </a:t>
            </a:r>
            <a:r>
              <a:rPr lang="nn-NO" altLang="ru-RU" sz="1400"/>
              <a:t>2800 (1995)</a:t>
            </a:r>
            <a:endParaRPr lang="en-US" altLang="ru-RU" sz="140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AA18E-4BCA-2FAD-FCCD-FE63F222094E}"/>
              </a:ext>
            </a:extLst>
          </p:cNvPr>
          <p:cNvGrpSpPr/>
          <p:nvPr/>
        </p:nvGrpSpPr>
        <p:grpSpPr>
          <a:xfrm>
            <a:off x="2335709" y="1592687"/>
            <a:ext cx="5297109" cy="1597427"/>
            <a:chOff x="2335709" y="1592687"/>
            <a:chExt cx="5297109" cy="15974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85545B-EDD9-7D5C-6DF0-4E48DE752BD8}"/>
                </a:ext>
              </a:extLst>
            </p:cNvPr>
            <p:cNvSpPr txBox="1"/>
            <p:nvPr/>
          </p:nvSpPr>
          <p:spPr>
            <a:xfrm>
              <a:off x="2471481" y="1592687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7CECD0-5495-F4F3-F5F7-333C5B84D1EA}"/>
                </a:ext>
              </a:extLst>
            </p:cNvPr>
            <p:cNvSpPr txBox="1"/>
            <p:nvPr/>
          </p:nvSpPr>
          <p:spPr>
            <a:xfrm>
              <a:off x="2335709" y="1935373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343A6B-D76C-1B8A-503C-9FCF1A2F1BCC}"/>
                </a:ext>
              </a:extLst>
            </p:cNvPr>
            <p:cNvSpPr txBox="1"/>
            <p:nvPr/>
          </p:nvSpPr>
          <p:spPr>
            <a:xfrm>
              <a:off x="2556686" y="2040153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8B7FFF-571D-3A94-86BD-217EE88A86C5}"/>
                </a:ext>
              </a:extLst>
            </p:cNvPr>
            <p:cNvSpPr txBox="1"/>
            <p:nvPr/>
          </p:nvSpPr>
          <p:spPr>
            <a:xfrm>
              <a:off x="6958567" y="2536120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F70539-7FD2-F0D4-890F-A9EE3EF20AE6}"/>
                </a:ext>
              </a:extLst>
            </p:cNvPr>
            <p:cNvSpPr txBox="1"/>
            <p:nvPr/>
          </p:nvSpPr>
          <p:spPr>
            <a:xfrm>
              <a:off x="2824229" y="2437320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C7B15F-EFB3-2934-F728-FDB418081285}"/>
                </a:ext>
              </a:extLst>
            </p:cNvPr>
            <p:cNvSpPr txBox="1"/>
            <p:nvPr/>
          </p:nvSpPr>
          <p:spPr>
            <a:xfrm>
              <a:off x="3056255" y="1902397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5DFACA-2ED0-C817-D407-D6E64EEB4336}"/>
                </a:ext>
              </a:extLst>
            </p:cNvPr>
            <p:cNvSpPr txBox="1"/>
            <p:nvPr/>
          </p:nvSpPr>
          <p:spPr>
            <a:xfrm>
              <a:off x="6424613" y="1983929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2C10D2-652F-EE03-D054-4BFA267AA7CF}"/>
                </a:ext>
              </a:extLst>
            </p:cNvPr>
            <p:cNvSpPr txBox="1"/>
            <p:nvPr/>
          </p:nvSpPr>
          <p:spPr>
            <a:xfrm>
              <a:off x="6703329" y="2446844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6518D4-1A4C-6992-F85E-9972AB777134}"/>
                </a:ext>
              </a:extLst>
            </p:cNvPr>
            <p:cNvSpPr txBox="1"/>
            <p:nvPr/>
          </p:nvSpPr>
          <p:spPr>
            <a:xfrm>
              <a:off x="2583996" y="2422202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4C8EF7-E2F0-7C6E-49AD-AFBB614CDA4B}"/>
                </a:ext>
              </a:extLst>
            </p:cNvPr>
            <p:cNvSpPr txBox="1"/>
            <p:nvPr/>
          </p:nvSpPr>
          <p:spPr>
            <a:xfrm>
              <a:off x="7199736" y="1911388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  <a:endParaRPr 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23D34C-D6EF-044C-DBB6-6AA82AA63515}"/>
                </a:ext>
              </a:extLst>
            </p:cNvPr>
            <p:cNvSpPr txBox="1"/>
            <p:nvPr/>
          </p:nvSpPr>
          <p:spPr>
            <a:xfrm>
              <a:off x="2775591" y="21610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7C172B-1A17-926C-CBFB-1B80C6055812}"/>
                </a:ext>
              </a:extLst>
            </p:cNvPr>
            <p:cNvSpPr txBox="1"/>
            <p:nvPr/>
          </p:nvSpPr>
          <p:spPr>
            <a:xfrm>
              <a:off x="2679186" y="181486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A10850-2574-D36F-9772-A40D88516264}"/>
                </a:ext>
              </a:extLst>
            </p:cNvPr>
            <p:cNvSpPr txBox="1"/>
            <p:nvPr/>
          </p:nvSpPr>
          <p:spPr>
            <a:xfrm>
              <a:off x="3018786" y="23076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4A7F04-C8CC-C4A7-CBA5-1BC6A7E168AB}"/>
                </a:ext>
              </a:extLst>
            </p:cNvPr>
            <p:cNvSpPr txBox="1"/>
            <p:nvPr/>
          </p:nvSpPr>
          <p:spPr>
            <a:xfrm>
              <a:off x="3097262" y="161814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9B9E16-56C6-F93E-0444-617A3952EE10}"/>
                </a:ext>
              </a:extLst>
            </p:cNvPr>
            <p:cNvSpPr txBox="1"/>
            <p:nvPr/>
          </p:nvSpPr>
          <p:spPr>
            <a:xfrm>
              <a:off x="6577174" y="163061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D843B5-4A32-A96E-B746-85759ADB0D42}"/>
                </a:ext>
              </a:extLst>
            </p:cNvPr>
            <p:cNvSpPr txBox="1"/>
            <p:nvPr/>
          </p:nvSpPr>
          <p:spPr>
            <a:xfrm>
              <a:off x="6300699" y="260533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F81DB8-A977-09C4-3383-E0EE753A6FAE}"/>
                </a:ext>
              </a:extLst>
            </p:cNvPr>
            <p:cNvSpPr txBox="1"/>
            <p:nvPr/>
          </p:nvSpPr>
          <p:spPr>
            <a:xfrm>
              <a:off x="7242968" y="254612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317DC8-FE81-4F1A-FFD2-7DC420DE46BA}"/>
                </a:ext>
              </a:extLst>
            </p:cNvPr>
            <p:cNvSpPr txBox="1"/>
            <p:nvPr/>
          </p:nvSpPr>
          <p:spPr>
            <a:xfrm>
              <a:off x="6856394" y="185277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+</a:t>
              </a:r>
              <a:endParaRPr lang="ru-RU" sz="3200" b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885666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179388" y="1695996"/>
            <a:ext cx="50642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dirty="0">
                <a:solidFill>
                  <a:srgbClr val="FF0000"/>
                </a:solidFill>
                <a:latin typeface="Comic Sans MS" charset="0"/>
                <a:cs typeface="Arial" charset="0"/>
              </a:rPr>
              <a:t>Энергия двух взаимодействующих зарядов:</a:t>
            </a:r>
            <a:endParaRPr lang="en-US" dirty="0">
              <a:solidFill>
                <a:srgbClr val="FF0000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363527" name="Line 7"/>
          <p:cNvSpPr>
            <a:spLocks noChangeShapeType="1"/>
          </p:cNvSpPr>
          <p:nvPr/>
        </p:nvSpPr>
        <p:spPr bwMode="auto">
          <a:xfrm>
            <a:off x="323850" y="4005263"/>
            <a:ext cx="8686800" cy="0"/>
          </a:xfrm>
          <a:prstGeom prst="line">
            <a:avLst/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468313" y="4724400"/>
            <a:ext cx="2514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Comic Sans MS" charset="0"/>
                <a:cs typeface="Arial" charset="0"/>
              </a:rPr>
              <a:t>Чем больше расстояние между </a:t>
            </a:r>
            <a:r>
              <a:rPr lang="ru-RU" sz="1600" dirty="0" err="1">
                <a:latin typeface="Comic Sans MS" charset="0"/>
                <a:cs typeface="Arial" charset="0"/>
              </a:rPr>
              <a:t>зарядами,тем</a:t>
            </a:r>
            <a:r>
              <a:rPr lang="ru-RU" sz="1600" dirty="0">
                <a:latin typeface="Comic Sans MS" charset="0"/>
                <a:cs typeface="Arial" charset="0"/>
              </a:rPr>
              <a:t> меньше энергия взаимодействия.</a:t>
            </a:r>
            <a:endParaRPr lang="en-US" sz="1600" b="1" dirty="0">
              <a:solidFill>
                <a:srgbClr val="FF0000"/>
              </a:solidFill>
              <a:latin typeface="Comic Sans MS" charset="0"/>
              <a:cs typeface="Arial" charset="0"/>
            </a:endParaRPr>
          </a:p>
          <a:p>
            <a:pPr algn="l" eaLnBrk="0" hangingPunct="0">
              <a:defRPr/>
            </a:pPr>
            <a:endParaRPr lang="en-US" sz="1600" b="1" dirty="0">
              <a:solidFill>
                <a:srgbClr val="FF0000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363529" name="AutoShape 9"/>
          <p:cNvSpPr>
            <a:spLocks noChangeArrowheads="1"/>
          </p:cNvSpPr>
          <p:nvPr/>
        </p:nvSpPr>
        <p:spPr bwMode="auto">
          <a:xfrm>
            <a:off x="709613" y="4195763"/>
            <a:ext cx="2133600" cy="457200"/>
          </a:xfrm>
          <a:prstGeom prst="ribbon2">
            <a:avLst>
              <a:gd name="adj1" fmla="val 12500"/>
              <a:gd name="adj2" fmla="val 67343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1187450" y="4195763"/>
            <a:ext cx="11272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dirty="0">
                <a:latin typeface="Comic Sans MS" charset="0"/>
                <a:cs typeface="Arial" charset="0"/>
              </a:rPr>
              <a:t>3D </a:t>
            </a:r>
            <a:r>
              <a:rPr lang="ru-RU" sz="2000" b="1" dirty="0">
                <a:latin typeface="Comic Sans MS" charset="0"/>
                <a:cs typeface="Arial" charset="0"/>
              </a:rPr>
              <a:t>мир</a:t>
            </a:r>
          </a:p>
        </p:txBody>
      </p:sp>
      <p:sp>
        <p:nvSpPr>
          <p:cNvPr id="363531" name="AutoShape 11"/>
          <p:cNvSpPr>
            <a:spLocks noChangeArrowheads="1"/>
          </p:cNvSpPr>
          <p:nvPr/>
        </p:nvSpPr>
        <p:spPr bwMode="auto">
          <a:xfrm>
            <a:off x="4724400" y="4195763"/>
            <a:ext cx="2362200" cy="457200"/>
          </a:xfrm>
          <a:prstGeom prst="ribbon2">
            <a:avLst>
              <a:gd name="adj1" fmla="val 12500"/>
              <a:gd name="adj2" fmla="val 67343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3532" name="Text Box 12"/>
          <p:cNvSpPr txBox="1">
            <a:spLocks noChangeArrowheads="1"/>
          </p:cNvSpPr>
          <p:nvPr/>
        </p:nvSpPr>
        <p:spPr bwMode="auto">
          <a:xfrm>
            <a:off x="5334000" y="4198938"/>
            <a:ext cx="11272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Arial" charset="0"/>
              </a:rPr>
              <a:t>2D </a:t>
            </a:r>
            <a:r>
              <a:rPr lang="ru-RU" sz="2000" b="1" dirty="0">
                <a:solidFill>
                  <a:srgbClr val="FF0000"/>
                </a:solidFill>
                <a:latin typeface="Comic Sans MS" charset="0"/>
                <a:cs typeface="Arial" charset="0"/>
              </a:rPr>
              <a:t>мир</a:t>
            </a:r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>
            <a:off x="3276600" y="4365625"/>
            <a:ext cx="0" cy="228600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3534" name="Text Box 14"/>
          <p:cNvSpPr txBox="1">
            <a:spLocks noChangeArrowheads="1"/>
          </p:cNvSpPr>
          <p:nvPr/>
        </p:nvSpPr>
        <p:spPr bwMode="auto">
          <a:xfrm>
            <a:off x="3348038" y="5084763"/>
            <a:ext cx="60599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000" dirty="0">
                <a:latin typeface="Comic Sans MS" charset="0"/>
                <a:cs typeface="Arial" charset="0"/>
              </a:rPr>
              <a:t>Чем больше расстояние между зарядами,</a:t>
            </a:r>
          </a:p>
          <a:p>
            <a:pPr eaLnBrk="0" hangingPunct="0">
              <a:defRPr/>
            </a:pPr>
            <a:r>
              <a:rPr lang="ru-RU" sz="2000" dirty="0">
                <a:latin typeface="Comic Sans MS" charset="0"/>
                <a:cs typeface="Arial" charset="0"/>
              </a:rPr>
              <a:t>тем больше энергия взаимодействия.</a:t>
            </a:r>
            <a:endParaRPr lang="en-US" sz="2000" dirty="0">
              <a:latin typeface="Comic Sans MS" charset="0"/>
              <a:cs typeface="Arial" charset="0"/>
            </a:endParaRPr>
          </a:p>
        </p:txBody>
      </p:sp>
      <p:graphicFrame>
        <p:nvGraphicFramePr>
          <p:cNvPr id="99342" name="Object 15"/>
          <p:cNvGraphicFramePr>
            <a:graphicFrameLocks noChangeAspect="1"/>
          </p:cNvGraphicFramePr>
          <p:nvPr/>
        </p:nvGraphicFramePr>
        <p:xfrm>
          <a:off x="539750" y="5805488"/>
          <a:ext cx="19542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977900" imgH="431800" progId="Equation.3">
                  <p:embed/>
                </p:oleObj>
              </mc:Choice>
              <mc:Fallback>
                <p:oleObj name="Формула" r:id="rId3" imgW="977900" imgH="431800" progId="Equation.3">
                  <p:embed/>
                  <p:pic>
                    <p:nvPicPr>
                      <p:cNvPr id="9934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805488"/>
                        <a:ext cx="19542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3" name="Object 16"/>
          <p:cNvGraphicFramePr>
            <a:graphicFrameLocks noChangeAspect="1"/>
          </p:cNvGraphicFramePr>
          <p:nvPr/>
        </p:nvGraphicFramePr>
        <p:xfrm>
          <a:off x="4787900" y="5876925"/>
          <a:ext cx="24399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1218671" imgH="431613" progId="Equation.3">
                  <p:embed/>
                </p:oleObj>
              </mc:Choice>
              <mc:Fallback>
                <p:oleObj name="Формула" r:id="rId5" imgW="1218671" imgH="431613" progId="Equation.3">
                  <p:embed/>
                  <p:pic>
                    <p:nvPicPr>
                      <p:cNvPr id="99343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876925"/>
                        <a:ext cx="2439988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4" name="Object 17"/>
          <p:cNvGraphicFramePr>
            <a:graphicFrameLocks noChangeAspect="1"/>
          </p:cNvGraphicFramePr>
          <p:nvPr/>
        </p:nvGraphicFramePr>
        <p:xfrm>
          <a:off x="1116013" y="2349500"/>
          <a:ext cx="160178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799753" imgH="203112" progId="Equation.3">
                  <p:embed/>
                </p:oleObj>
              </mc:Choice>
              <mc:Fallback>
                <p:oleObj name="Формула" r:id="rId7" imgW="799753" imgH="203112" progId="Equation.3">
                  <p:embed/>
                  <p:pic>
                    <p:nvPicPr>
                      <p:cNvPr id="9934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349500"/>
                        <a:ext cx="1601787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5" name="Object 18"/>
          <p:cNvGraphicFramePr>
            <a:graphicFrameLocks noChangeAspect="1"/>
          </p:cNvGraphicFramePr>
          <p:nvPr/>
        </p:nvGraphicFramePr>
        <p:xfrm>
          <a:off x="6198033" y="1484313"/>
          <a:ext cx="24399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9" imgW="1218671" imgH="431613" progId="Equation.3">
                  <p:embed/>
                </p:oleObj>
              </mc:Choice>
              <mc:Fallback>
                <p:oleObj name="Формула" r:id="rId9" imgW="1218671" imgH="431613" progId="Equation.3">
                  <p:embed/>
                  <p:pic>
                    <p:nvPicPr>
                      <p:cNvPr id="99345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8033" y="1484313"/>
                        <a:ext cx="2439987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18EE4E9-0B34-51AA-115E-E81BE4D78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Индуцированный беспорядком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переход сверхпроводник-изолятор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63864FBC-D555-330A-82CF-ACE80AA5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11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6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1851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45AE2-CCBC-1BED-84D3-54DBCB6A2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08742-252B-EB0A-09C0-DD65E46D4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Индуцированный беспорядком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переход сверхпроводник-изолятор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Номер слайда 8">
            <a:extLst>
              <a:ext uri="{FF2B5EF4-FFF2-40B4-BE49-F238E27FC236}">
                <a16:creationId xmlns:a16="http://schemas.microsoft.com/office/drawing/2014/main" id="{193D5E00-8823-DF47-A0F3-09C946A1B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7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5A8F63-2B94-B689-BCBC-14E0F4889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08272"/>
            <a:ext cx="4680520" cy="5626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8870E-F8A2-0D4E-E1D0-C7727F29D35A}"/>
              </a:ext>
            </a:extLst>
          </p:cNvPr>
          <p:cNvSpPr txBox="1"/>
          <p:nvPr/>
        </p:nvSpPr>
        <p:spPr>
          <a:xfrm>
            <a:off x="5148064" y="5655168"/>
            <a:ext cx="4392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A.Yu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Mironov, et al, Scientific Reports 11(1), 16181 (2021)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9B9704-8E54-A0B0-2D55-BEDD7D8BAFAD}"/>
                  </a:ext>
                </a:extLst>
              </p:cNvPr>
              <p:cNvSpPr txBox="1"/>
              <p:nvPr/>
            </p:nvSpPr>
            <p:spPr>
              <a:xfrm>
                <a:off x="4825087" y="2413337"/>
                <a:ext cx="4380130" cy="20313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b="0" dirty="0">
                    <a:latin typeface="Cambria Math" panose="02040503050406030204" pitchFamily="18" charset="0"/>
                  </a:rPr>
                  <a:t>Емкость в </a:t>
                </a:r>
                <a:r>
                  <a:rPr lang="ru-RU" b="0" dirty="0" err="1">
                    <a:latin typeface="Cambria Math" panose="02040503050406030204" pitchFamily="18" charset="0"/>
                  </a:rPr>
                  <a:t>сверхизолирующем</a:t>
                </a:r>
                <a:r>
                  <a:rPr lang="ru-RU" b="0" dirty="0">
                    <a:latin typeface="Cambria Math" panose="02040503050406030204" pitchFamily="18" charset="0"/>
                  </a:rPr>
                  <a:t> состоянии</a:t>
                </a:r>
              </a:p>
              <a:p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С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3</m:t>
                    </m:r>
                  </m:oMath>
                </a14:m>
                <a:r>
                  <a:rPr lang="ru-RU" dirty="0"/>
                  <a:t> пФ  при частоте 100 кГц</a:t>
                </a:r>
              </a:p>
              <a:p>
                <a:endParaRPr lang="ru-RU" dirty="0"/>
              </a:p>
              <a:p>
                <a:r>
                  <a:rPr lang="ru-RU" dirty="0"/>
                  <a:t>Диэлектрическая проницаемость в зависимости от метода расчёта</a:t>
                </a:r>
              </a:p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</m:t>
                      </m:r>
                      <m:sSup>
                        <m:sSupPr>
                          <m:ctrlP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sSup>
                        <m:sSupPr>
                          <m:ctrlP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9B9704-8E54-A0B0-2D55-BEDD7D8BA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087" y="2413337"/>
                <a:ext cx="4380130" cy="2031325"/>
              </a:xfrm>
              <a:prstGeom prst="rect">
                <a:avLst/>
              </a:prstGeom>
              <a:blipFill>
                <a:blip r:embed="rId5"/>
                <a:stretch>
                  <a:fillRect l="-3343" t="-4204" r="-836" b="-3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04961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7B5641-7253-4CE6-920E-0A76D88101F0}"/>
              </a:ext>
            </a:extLst>
          </p:cNvPr>
          <p:cNvSpPr/>
          <p:nvPr/>
        </p:nvSpPr>
        <p:spPr>
          <a:xfrm>
            <a:off x="0" y="9525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Размерный эффект в проводимости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NbTiN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films</a:t>
            </a:r>
            <a:endParaRPr lang="ru-RU" sz="2400" dirty="0">
              <a:solidFill>
                <a:schemeClr val="accent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510" name="Rectangle 4">
            <a:extLst>
              <a:ext uri="{FF2B5EF4-FFF2-40B4-BE49-F238E27FC236}">
                <a16:creationId xmlns:a16="http://schemas.microsoft.com/office/drawing/2014/main" id="{29BC9263-AB73-4C03-ADEF-DA7E69803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53958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41B7DC50-5DF8-4B2D-B267-B18011CF3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" name="Номер слайда 8">
            <a:extLst>
              <a:ext uri="{FF2B5EF4-FFF2-40B4-BE49-F238E27FC236}">
                <a16:creationId xmlns:a16="http://schemas.microsoft.com/office/drawing/2014/main" id="{B9BD61C9-5ED3-4348-A6F0-9918B9AF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8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D10D90-9C62-4C1B-9977-44A8B0BCE498}"/>
              </a:ext>
            </a:extLst>
          </p:cNvPr>
          <p:cNvSpPr/>
          <p:nvPr/>
        </p:nvSpPr>
        <p:spPr>
          <a:xfrm>
            <a:off x="8024813" y="5627688"/>
            <a:ext cx="173037" cy="17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D322E2-FABD-4B9E-A2F3-5CA95ABCED9B}"/>
              </a:ext>
            </a:extLst>
          </p:cNvPr>
          <p:cNvSpPr/>
          <p:nvPr/>
        </p:nvSpPr>
        <p:spPr>
          <a:xfrm>
            <a:off x="8420669" y="4116359"/>
            <a:ext cx="334531" cy="22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CCEFA9-1145-4E58-AA43-3C704C390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5" y="466793"/>
            <a:ext cx="3386789" cy="2793483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842C578-078E-4246-B72A-FB776E1655F2}"/>
              </a:ext>
            </a:extLst>
          </p:cNvPr>
          <p:cNvGrpSpPr/>
          <p:nvPr/>
        </p:nvGrpSpPr>
        <p:grpSpPr>
          <a:xfrm>
            <a:off x="3901117" y="2243752"/>
            <a:ext cx="2632772" cy="1948295"/>
            <a:chOff x="5663826" y="1000329"/>
            <a:chExt cx="2632772" cy="19482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BAE6F11-AFC4-4966-8098-0EC6C181C085}"/>
                    </a:ext>
                  </a:extLst>
                </p:cNvPr>
                <p:cNvSpPr txBox="1"/>
                <p:nvPr/>
              </p:nvSpPr>
              <p:spPr>
                <a:xfrm>
                  <a:off x="5663826" y="1000329"/>
                  <a:ext cx="2632772" cy="14718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ru-RU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∝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 smtClean="0">
                                                <a:latin typeface="Cambria Math" panose="02040503050406030204" pitchFamily="18" charset="0"/>
                                              </a:rPr>
                                              <m:t>λ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latin typeface="Cambria Math" panose="02040503050406030204" pitchFamily="18" charset="0"/>
                                              </a:rPr>
                                              <m:t>λ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</m:e>
                              <m:e>
                                <m:sSup>
                                  <m:sSupPr>
                                    <m:ctrlPr>
                                      <a:rPr lang="ru-R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ru-RU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ru-RU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latin typeface="Cambria Math" panose="02040503050406030204" pitchFamily="18" charset="0"/>
                                              </a:rPr>
                                              <m:t>λ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ru-RU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ad>
                                      <m:radPr>
                                        <m:degHide m:val="on"/>
                                        <m:ctrlPr>
                                          <a:rPr lang="ru-RU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𝐵𝐾𝑇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eqArr>
                          </m:e>
                        </m:d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3826" y="1000329"/>
                  <a:ext cx="2632772" cy="147181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658A11F-CA2B-41E0-8010-6C5BDF8A9D2E}"/>
                    </a:ext>
                  </a:extLst>
                </p:cNvPr>
                <p:cNvSpPr txBox="1"/>
                <p:nvPr/>
              </p:nvSpPr>
              <p:spPr>
                <a:xfrm>
                  <a:off x="5829328" y="2671625"/>
                  <a:ext cx="14952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9328" y="2671625"/>
                  <a:ext cx="149521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265" b="-13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E2930E-C685-4F5E-ABE9-FC83B3CBF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3" y="3536340"/>
            <a:ext cx="3368161" cy="2859194"/>
          </a:xfrm>
          <a:prstGeom prst="rect">
            <a:avLst/>
          </a:prstGeom>
        </p:spPr>
      </p:pic>
      <p:sp>
        <p:nvSpPr>
          <p:cNvPr id="13" name="Прямоугольник 9">
            <a:extLst>
              <a:ext uri="{FF2B5EF4-FFF2-40B4-BE49-F238E27FC236}">
                <a16:creationId xmlns:a16="http://schemas.microsoft.com/office/drawing/2014/main" id="{3EB64CC8-1F97-4991-9675-A78E1C5C6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399" y="4391530"/>
            <a:ext cx="44179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P. </a:t>
            </a:r>
            <a:r>
              <a:rPr lang="en-US" sz="1600" dirty="0" err="1"/>
              <a:t>Minnhagen</a:t>
            </a:r>
            <a:r>
              <a:rPr lang="en-US" sz="1600" dirty="0"/>
              <a:t> </a:t>
            </a:r>
            <a:r>
              <a:rPr lang="en-US" sz="1600" i="1" dirty="0" err="1"/>
              <a:t>Rev.Mod.Phys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sz="1600" b="1" dirty="0"/>
              <a:t>59</a:t>
            </a:r>
            <a:r>
              <a:rPr lang="en-US" sz="1600" dirty="0"/>
              <a:t>, 1001 (1987)</a:t>
            </a:r>
          </a:p>
          <a:p>
            <a:endParaRPr lang="en-US" sz="1600" dirty="0"/>
          </a:p>
          <a:p>
            <a:r>
              <a:rPr lang="en-US" sz="1600" dirty="0"/>
              <a:t>A. Yu. M., D. M. </a:t>
            </a:r>
            <a:r>
              <a:rPr lang="en-US" sz="1600" dirty="0" err="1"/>
              <a:t>Silevitch</a:t>
            </a:r>
            <a:r>
              <a:rPr lang="en-US" sz="1600" dirty="0"/>
              <a:t>, T. </a:t>
            </a:r>
            <a:r>
              <a:rPr lang="en-US" sz="1600" dirty="0" err="1"/>
              <a:t>Proslier</a:t>
            </a:r>
            <a:r>
              <a:rPr lang="en-US" sz="1600" dirty="0"/>
              <a:t>, S. V. Postolova, M. V. </a:t>
            </a:r>
            <a:r>
              <a:rPr lang="en-US" sz="1600" dirty="0" err="1"/>
              <a:t>Burdastyh</a:t>
            </a:r>
            <a:r>
              <a:rPr lang="en-US" sz="1600" dirty="0"/>
              <a:t>, A. K. </a:t>
            </a:r>
            <a:r>
              <a:rPr lang="en-US" sz="1600" dirty="0" err="1"/>
              <a:t>Gutakovskii</a:t>
            </a:r>
            <a:r>
              <a:rPr lang="en-US" sz="1600" dirty="0"/>
              <a:t>, T. F. Rosenbaum, V. M. Vinokur &amp; T. I. Baturina, Scientific Reports </a:t>
            </a:r>
            <a:r>
              <a:rPr lang="en-US" sz="1600" b="1" dirty="0"/>
              <a:t>8</a:t>
            </a:r>
            <a:r>
              <a:rPr lang="en-US" sz="1600" dirty="0"/>
              <a:t>, 4082 (2018)</a:t>
            </a:r>
          </a:p>
          <a:p>
            <a:endParaRPr lang="en-US" sz="1600" dirty="0"/>
          </a:p>
          <a:p>
            <a:r>
              <a:rPr lang="en-US" sz="1600" dirty="0"/>
              <a:t>M.C. </a:t>
            </a:r>
            <a:r>
              <a:rPr lang="en-US" sz="1600" dirty="0" err="1"/>
              <a:t>Diamantini</a:t>
            </a:r>
            <a:r>
              <a:rPr lang="en-US" sz="1600" dirty="0"/>
              <a:t>, C.A. </a:t>
            </a:r>
            <a:r>
              <a:rPr lang="en-US" sz="1600" dirty="0" err="1"/>
              <a:t>Trugenberger</a:t>
            </a:r>
            <a:r>
              <a:rPr lang="en-US" sz="1600" dirty="0"/>
              <a:t>, V.M. Vinokur </a:t>
            </a:r>
            <a:r>
              <a:rPr lang="en-US" sz="1600" i="1" dirty="0"/>
              <a:t>Com. Physics.</a:t>
            </a:r>
            <a:r>
              <a:rPr lang="en-US" sz="1600" dirty="0"/>
              <a:t> </a:t>
            </a:r>
            <a:r>
              <a:rPr lang="en-US" sz="1600" b="1" dirty="0"/>
              <a:t>1</a:t>
            </a:r>
            <a:r>
              <a:rPr lang="en-US" sz="1600" dirty="0"/>
              <a:t>, 77 (2018).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AC20E8-ECC7-4660-A894-5AD240FE5813}"/>
              </a:ext>
            </a:extLst>
          </p:cNvPr>
          <p:cNvSpPr txBox="1"/>
          <p:nvPr/>
        </p:nvSpPr>
        <p:spPr>
          <a:xfrm>
            <a:off x="2620370" y="140572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L: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6F130D-61E3-4A5D-92F2-4D7C1DD211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10" y="577958"/>
            <a:ext cx="4251322" cy="13667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274181-7420-4202-A7AF-FA9F62D565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55" y="2213441"/>
            <a:ext cx="1812916" cy="615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A1BA24-BA90-4B43-B34B-AF0D30049840}"/>
              </a:ext>
            </a:extLst>
          </p:cNvPr>
          <p:cNvSpPr txBox="1"/>
          <p:nvPr/>
        </p:nvSpPr>
        <p:spPr>
          <a:xfrm>
            <a:off x="2872358" y="3933056"/>
            <a:ext cx="91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c</a:t>
            </a:r>
            <a:endParaRPr lang="ru-RU" sz="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55D119-0871-4CBE-BC45-4F175216B20F}"/>
              </a:ext>
            </a:extLst>
          </p:cNvPr>
          <p:cNvSpPr txBox="1"/>
          <p:nvPr/>
        </p:nvSpPr>
        <p:spPr>
          <a:xfrm>
            <a:off x="2206326" y="3789040"/>
            <a:ext cx="919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0000FF"/>
                </a:solidFill>
              </a:rPr>
              <a:t>c</a:t>
            </a:r>
            <a:endParaRPr lang="ru-RU" sz="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498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4">
            <a:extLst>
              <a:ext uri="{FF2B5EF4-FFF2-40B4-BE49-F238E27FC236}">
                <a16:creationId xmlns:a16="http://schemas.microsoft.com/office/drawing/2014/main" id="{29BC9263-AB73-4C03-ADEF-DA7E69803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53958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41B7DC50-5DF8-4B2D-B267-B18011CF3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" name="Номер слайда 8">
            <a:extLst>
              <a:ext uri="{FF2B5EF4-FFF2-40B4-BE49-F238E27FC236}">
                <a16:creationId xmlns:a16="http://schemas.microsoft.com/office/drawing/2014/main" id="{B9BD61C9-5ED3-4348-A6F0-9918B9AF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432" y="6273227"/>
            <a:ext cx="683568" cy="584775"/>
          </a:xfr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fld id="{F4CFFA15-05D8-4E3C-A884-10F86BA3A714}" type="slidenum">
              <a:rPr lang="ru-RU" sz="3200" b="1">
                <a:solidFill>
                  <a:srgbClr val="FF0000"/>
                </a:solidFill>
                <a:latin typeface="Comic Sans MS" pitchFamily="66" charset="0"/>
              </a:rPr>
              <a:pPr algn="ctr">
                <a:defRPr/>
              </a:pPr>
              <a:t>9</a:t>
            </a:fld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D10D90-9C62-4C1B-9977-44A8B0BCE498}"/>
              </a:ext>
            </a:extLst>
          </p:cNvPr>
          <p:cNvSpPr/>
          <p:nvPr/>
        </p:nvSpPr>
        <p:spPr>
          <a:xfrm>
            <a:off x="8024813" y="5627688"/>
            <a:ext cx="173037" cy="17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D322E2-FABD-4B9E-A2F3-5CA95ABCED9B}"/>
              </a:ext>
            </a:extLst>
          </p:cNvPr>
          <p:cNvSpPr/>
          <p:nvPr/>
        </p:nvSpPr>
        <p:spPr>
          <a:xfrm>
            <a:off x="8420669" y="4116359"/>
            <a:ext cx="334531" cy="22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6AD13A3-1123-4488-9B8B-A18DA6AA59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453845"/>
              </p:ext>
            </p:extLst>
          </p:nvPr>
        </p:nvGraphicFramePr>
        <p:xfrm>
          <a:off x="611560" y="954107"/>
          <a:ext cx="5112568" cy="526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1022040" imgH="1053360" progId="Origin50.Graph">
                  <p:embed/>
                </p:oleObj>
              </mc:Choice>
              <mc:Fallback>
                <p:oleObj name="Graph" r:id="rId4" imgW="1022040" imgH="1053360" progId="Origin50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56AD13A3-1123-4488-9B8B-A18DA6AA5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954107"/>
                        <a:ext cx="5112568" cy="5269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8B6D359-F6A8-F6DB-74FA-258DCBB2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Индуцированный беспорядком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latin typeface="Comic Sans MS" pitchFamily="66" charset="0"/>
              </a:rPr>
              <a:t>переход сверхпроводник-изолятор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C7591D-EEC7-2B4E-C60C-D7B222FEEBF2}"/>
              </a:ext>
            </a:extLst>
          </p:cNvPr>
          <p:cNvSpPr txBox="1"/>
          <p:nvPr/>
        </p:nvSpPr>
        <p:spPr>
          <a:xfrm>
            <a:off x="0" y="5934670"/>
            <a:ext cx="8460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 C.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Diamantini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V. Postolova, A. Yu. Mironov, L.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Gammaitoni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Strunk, C. A.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Trugenberger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&amp; V. M. Vinokur, Direct probe of the interior of an electric pion in a Cooper pair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superinsulator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Communications Physics 3, 142 (2020)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16AED8-6F93-FB4D-C281-2455116EC54A}"/>
              </a:ext>
            </a:extLst>
          </p:cNvPr>
          <p:cNvSpPr/>
          <p:nvPr/>
        </p:nvSpPr>
        <p:spPr>
          <a:xfrm>
            <a:off x="2123728" y="2708920"/>
            <a:ext cx="72008" cy="72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78BF9-4F15-955E-101A-31FC00498572}"/>
              </a:ext>
            </a:extLst>
          </p:cNvPr>
          <p:cNvSpPr txBox="1"/>
          <p:nvPr/>
        </p:nvSpPr>
        <p:spPr>
          <a:xfrm>
            <a:off x="5724128" y="1687570"/>
            <a:ext cx="31683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 низких температурах удельная проводимость плёнки уменьшается с увеличением длины.</a:t>
            </a:r>
          </a:p>
          <a:p>
            <a:endParaRPr lang="ru-RU" sz="2000" dirty="0"/>
          </a:p>
          <a:p>
            <a:r>
              <a:rPr lang="ru-RU" sz="2000" dirty="0"/>
              <a:t>Это уменьшение проводимости прекрасно согласуется с теоретическими расчётами в рамках теории БКТ для систем конечного размера.</a:t>
            </a:r>
          </a:p>
        </p:txBody>
      </p:sp>
    </p:spTree>
    <p:extLst>
      <p:ext uri="{BB962C8B-B14F-4D97-AF65-F5344CB8AC3E}">
        <p14:creationId xmlns:p14="http://schemas.microsoft.com/office/powerpoint/2010/main" val="219751932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36580</TotalTime>
  <Words>940</Words>
  <Application>Microsoft Office PowerPoint</Application>
  <PresentationFormat>Экран (4:3)</PresentationFormat>
  <Paragraphs>167</Paragraphs>
  <Slides>26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-apple-system</vt:lpstr>
      <vt:lpstr>Arial</vt:lpstr>
      <vt:lpstr>AvantGarde Bk BT</vt:lpstr>
      <vt:lpstr>Calibri</vt:lpstr>
      <vt:lpstr>Cambria Math</vt:lpstr>
      <vt:lpstr>Comic Sans MS</vt:lpstr>
      <vt:lpstr>NimbusSanL-Bold</vt:lpstr>
      <vt:lpstr>Symbol</vt:lpstr>
      <vt:lpstr>Times New Roman</vt:lpstr>
      <vt:lpstr>Wingdings</vt:lpstr>
      <vt:lpstr>Тема Office</vt:lpstr>
      <vt:lpstr>Graph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Lex</dc:creator>
  <cp:lastModifiedBy>Alexey Mironov</cp:lastModifiedBy>
  <cp:revision>258</cp:revision>
  <dcterms:created xsi:type="dcterms:W3CDTF">2013-01-18T09:13:04Z</dcterms:created>
  <dcterms:modified xsi:type="dcterms:W3CDTF">2026-04-21T10:13:27Z</dcterms:modified>
</cp:coreProperties>
</file>