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67" r:id="rId4"/>
    <p:sldId id="276" r:id="rId5"/>
    <p:sldId id="272" r:id="rId6"/>
    <p:sldId id="278" r:id="rId7"/>
    <p:sldId id="270" r:id="rId8"/>
    <p:sldId id="274" r:id="rId9"/>
    <p:sldId id="277" r:id="rId10"/>
    <p:sldId id="268" r:id="rId11"/>
    <p:sldId id="280" r:id="rId12"/>
    <p:sldId id="28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F5B"/>
    <a:srgbClr val="292929"/>
    <a:srgbClr val="9B9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383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1B277B-EB67-4833-B7E4-893273208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"/>
            <a:ext cx="12192000" cy="6859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102" y="1595887"/>
            <a:ext cx="7306573" cy="2212250"/>
          </a:xfrm>
        </p:spPr>
        <p:txBody>
          <a:bodyPr anchor="b">
            <a:normAutofit/>
          </a:bodyPr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03" y="3900212"/>
            <a:ext cx="7306572" cy="92896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56495A5-97BD-43D6-880A-2730944B0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9327" y="453722"/>
            <a:ext cx="2711569" cy="297527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17ADC5-45AF-4377-BEBF-6CB582BAFF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25794" y="338691"/>
            <a:ext cx="1260446" cy="818151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EE738A-0DA2-47DF-9FAE-F1993821563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87669" y="346703"/>
            <a:ext cx="1260446" cy="818151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7CA76F-457F-4918-98DA-BE306E43E1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49544" y="346703"/>
            <a:ext cx="1260446" cy="818151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Объект 11">
            <a:extLst>
              <a:ext uri="{FF2B5EF4-FFF2-40B4-BE49-F238E27FC236}">
                <a16:creationId xmlns:a16="http://schemas.microsoft.com/office/drawing/2014/main" id="{24938A1F-8E31-4955-AFD4-2D16B722A85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052" y="453722"/>
            <a:ext cx="976717" cy="4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1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313967"/>
            <a:ext cx="909636" cy="365125"/>
          </a:xfrm>
        </p:spPr>
        <p:txBody>
          <a:bodyPr/>
          <a:lstStyle>
            <a:lvl1pPr algn="r">
              <a:defRPr>
                <a:solidFill>
                  <a:srgbClr val="292929"/>
                </a:solidFill>
              </a:defRPr>
            </a:lvl1pPr>
          </a:lstStyle>
          <a:p>
            <a:fld id="{CA156929-CA58-40CF-8E80-5C69451B9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4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-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F7E36D-23FE-462F-B1C4-DBBA9022918D}"/>
              </a:ext>
            </a:extLst>
          </p:cNvPr>
          <p:cNvSpPr/>
          <p:nvPr userDrawn="1"/>
        </p:nvSpPr>
        <p:spPr>
          <a:xfrm>
            <a:off x="0" y="0"/>
            <a:ext cx="12192000" cy="6874617"/>
          </a:xfrm>
          <a:prstGeom prst="rect">
            <a:avLst/>
          </a:prstGeom>
          <a:solidFill>
            <a:srgbClr val="383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313967"/>
            <a:ext cx="90963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A156929-CA58-40CF-8E80-5C69451B9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2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- Светлый">
    <p:bg>
      <p:bgPr>
        <a:solidFill>
          <a:srgbClr val="383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6B1BD3-06C1-4162-BB41-3AD9F118B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5"/>
            <a:ext cx="12192000" cy="6859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102" y="1595887"/>
            <a:ext cx="7306573" cy="2212250"/>
          </a:xfrm>
        </p:spPr>
        <p:txBody>
          <a:bodyPr anchor="b">
            <a:normAutofit/>
          </a:bodyPr>
          <a:lstStyle>
            <a:lvl1pPr algn="l">
              <a:defRPr sz="2400" b="1" i="0" baseline="0">
                <a:solidFill>
                  <a:srgbClr val="383F5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03" y="3900212"/>
            <a:ext cx="7306572" cy="136190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9292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56495A5-97BD-43D6-880A-2730944B0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9327" y="453722"/>
            <a:ext cx="2711569" cy="297527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29292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A7B70A-6099-4563-AB55-5DABD75447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53722"/>
            <a:ext cx="1003263" cy="4444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C44A99-418B-4A95-8B46-65A3AC3C1BE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25794" y="338691"/>
            <a:ext cx="1260446" cy="818151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DBE168-E604-43F7-AAC0-7F1BC2568BE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87669" y="346703"/>
            <a:ext cx="1260446" cy="818151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B9E2F0-B8FA-4F3D-AC4A-8F8EC7E93F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49544" y="346703"/>
            <a:ext cx="1260446" cy="818151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8A3695-AE99-4FFF-9493-EF32589C75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846" y="431178"/>
            <a:ext cx="997973" cy="4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83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- Светлый 2">
    <p:bg>
      <p:bgPr>
        <a:solidFill>
          <a:srgbClr val="383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E6CE70-0A58-4F67-B678-B1CEA04D50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"/>
            <a:ext cx="12192000" cy="6859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102" y="1595887"/>
            <a:ext cx="7306573" cy="2212250"/>
          </a:xfrm>
        </p:spPr>
        <p:txBody>
          <a:bodyPr anchor="b">
            <a:normAutofit/>
          </a:bodyPr>
          <a:lstStyle>
            <a:lvl1pPr algn="l">
              <a:defRPr sz="2400" b="1" i="0" baseline="0">
                <a:solidFill>
                  <a:srgbClr val="383F5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03" y="3900212"/>
            <a:ext cx="7306572" cy="136190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9292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56495A5-97BD-43D6-880A-2730944B0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9327" y="453722"/>
            <a:ext cx="2711569" cy="297527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29292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A7B70A-6099-4563-AB55-5DABD75447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53722"/>
            <a:ext cx="1003263" cy="4444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A15AFF-0AD1-4179-87BB-ABA51CFFA6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25794" y="338691"/>
            <a:ext cx="1260446" cy="818151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EB0473-63D5-41BE-BBFD-430DE4F3772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87669" y="346703"/>
            <a:ext cx="1260446" cy="818151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30C58B-E446-4B90-A128-7FCB35FD15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49544" y="346703"/>
            <a:ext cx="1260446" cy="818151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402180-1E58-46EB-A75E-BF2CEC8C6D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846" y="431178"/>
            <a:ext cx="997973" cy="4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16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-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FD3E7B-E4DB-42CD-94BD-0B70FDF79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" y="0"/>
            <a:ext cx="12198418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3F5BEE-0F31-453E-940F-290208C9F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102" y="1595887"/>
            <a:ext cx="7306573" cy="2212250"/>
          </a:xfrm>
        </p:spPr>
        <p:txBody>
          <a:bodyPr anchor="b">
            <a:normAutofit/>
          </a:bodyPr>
          <a:lstStyle>
            <a:lvl1pPr algn="l">
              <a:defRPr sz="2400" b="1" i="0" baseline="0">
                <a:solidFill>
                  <a:srgbClr val="383F5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333C07B-0884-43D3-83CB-B5043FFFD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103" y="3900212"/>
            <a:ext cx="7306572" cy="136190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9292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1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-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FEB849-AE02-4406-92B0-44500818F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0"/>
            <a:ext cx="12192000" cy="686061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F554AC-6DEF-4147-9A8C-72814D584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102" y="1595887"/>
            <a:ext cx="7306573" cy="2212250"/>
          </a:xfrm>
        </p:spPr>
        <p:txBody>
          <a:bodyPr anchor="b">
            <a:normAutofit/>
          </a:bodyPr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8FD97DC-0ABD-4EEA-9DA2-40BE40B72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103" y="3900212"/>
            <a:ext cx="7306572" cy="136190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015FD-679B-41E5-94DE-276577B02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17"/>
            <a:ext cx="12192000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147485"/>
            <a:ext cx="7320268" cy="69809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4" y="1604357"/>
            <a:ext cx="10963272" cy="4939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313967"/>
            <a:ext cx="90963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A156929-CA58-40CF-8E80-5C69451B9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8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-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7F503E-4CCB-4621-B60D-9990F057062B}"/>
              </a:ext>
            </a:extLst>
          </p:cNvPr>
          <p:cNvSpPr/>
          <p:nvPr userDrawn="1"/>
        </p:nvSpPr>
        <p:spPr>
          <a:xfrm>
            <a:off x="0" y="0"/>
            <a:ext cx="12192000" cy="6874617"/>
          </a:xfrm>
          <a:prstGeom prst="rect">
            <a:avLst/>
          </a:prstGeom>
          <a:solidFill>
            <a:srgbClr val="383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015FD-679B-41E5-94DE-276577B02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17"/>
            <a:ext cx="12192000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147485"/>
            <a:ext cx="7320268" cy="69809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4" y="1604357"/>
            <a:ext cx="10963272" cy="49396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313967"/>
            <a:ext cx="90963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A156929-CA58-40CF-8E80-5C69451B90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2D0BA73-BF22-49F8-83BD-9C0A87F8089F}"/>
              </a:ext>
            </a:extLst>
          </p:cNvPr>
          <p:cNvCxnSpPr/>
          <p:nvPr userDrawn="1"/>
        </p:nvCxnSpPr>
        <p:spPr>
          <a:xfrm>
            <a:off x="0" y="103113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29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015FD-679B-41E5-94DE-276577B02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17"/>
            <a:ext cx="12192000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147485"/>
            <a:ext cx="7320268" cy="69809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313967"/>
            <a:ext cx="90963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A156929-CA58-40CF-8E80-5C69451B9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-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237CCB-35A4-44A7-B9A0-365223AB33FC}"/>
              </a:ext>
            </a:extLst>
          </p:cNvPr>
          <p:cNvSpPr/>
          <p:nvPr userDrawn="1"/>
        </p:nvSpPr>
        <p:spPr>
          <a:xfrm>
            <a:off x="0" y="0"/>
            <a:ext cx="12192000" cy="6874617"/>
          </a:xfrm>
          <a:prstGeom prst="rect">
            <a:avLst/>
          </a:prstGeom>
          <a:solidFill>
            <a:srgbClr val="383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67129C7-8B97-463E-8019-591DAC6A73DF}"/>
              </a:ext>
            </a:extLst>
          </p:cNvPr>
          <p:cNvCxnSpPr/>
          <p:nvPr userDrawn="1"/>
        </p:nvCxnSpPr>
        <p:spPr>
          <a:xfrm>
            <a:off x="0" y="103113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015FD-679B-41E5-94DE-276577B02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17"/>
            <a:ext cx="12192000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147485"/>
            <a:ext cx="7320268" cy="69809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313967"/>
            <a:ext cx="90963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A156929-CA58-40CF-8E80-5C69451B9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1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365127"/>
            <a:ext cx="11074400" cy="116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604357"/>
            <a:ext cx="11074400" cy="4164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1089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" y="6108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Russisch Sans" panose="00000506000000000000" pitchFamily="2" charset="0"/>
              </a:defRPr>
            </a:lvl1pPr>
          </a:lstStyle>
          <a:p>
            <a:fld id="{CA156929-CA58-40CF-8E80-5C69451B9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5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63" r:id="rId4"/>
    <p:sldLayoutId id="2147483678" r:id="rId5"/>
    <p:sldLayoutId id="2147483662" r:id="rId6"/>
    <p:sldLayoutId id="2147483681" r:id="rId7"/>
    <p:sldLayoutId id="2147483679" r:id="rId8"/>
    <p:sldLayoutId id="2147483682" r:id="rId9"/>
    <p:sldLayoutId id="2147483680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383F5B"/>
          </a:solidFill>
          <a:latin typeface="Russisch Sans" panose="00000506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292929"/>
          </a:solidFill>
          <a:latin typeface="Russisch Sans" panose="00000506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92929"/>
          </a:solidFill>
          <a:latin typeface="Russisch Sans" panose="00000506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rgbClr val="292929"/>
          </a:solidFill>
          <a:latin typeface="Russisch Sans" panose="00000506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rgbClr val="292929"/>
          </a:solidFill>
          <a:latin typeface="Russisch Sans" panose="00000506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rgbClr val="292929"/>
          </a:solidFill>
          <a:latin typeface="Russisch Sans" panose="00000506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F26B43"/>
          </p15:clr>
        </p15:guide>
        <p15:guide id="2" orient="horz" pos="4080" userDrawn="1">
          <p15:clr>
            <a:srgbClr val="F26B43"/>
          </p15:clr>
        </p15:guide>
        <p15:guide id="3" pos="352" userDrawn="1">
          <p15:clr>
            <a:srgbClr val="F26B43"/>
          </p15:clr>
        </p15:guide>
        <p15:guide id="4" pos="73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B8E7915-5AB8-44F9-96F3-FFAD894A0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ru-RU" dirty="0"/>
              <a:t>Широкополосный источник узконаправленного когерентного излучения сверхмалой длительности (белый лазер)</a:t>
            </a:r>
            <a:endParaRPr lang="en-US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D60D6A1-BD1D-45D9-B061-07930A16B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103" y="3900213"/>
            <a:ext cx="7306572" cy="1311868"/>
          </a:xfrm>
        </p:spPr>
        <p:txBody>
          <a:bodyPr anchor="ctr">
            <a:normAutofit/>
          </a:bodyPr>
          <a:lstStyle/>
          <a:p>
            <a:r>
              <a:rPr lang="ru-RU" sz="1400" dirty="0" smtClean="0"/>
              <a:t>Прокопьев Владимир Егорович</a:t>
            </a:r>
          </a:p>
          <a:p>
            <a:r>
              <a:rPr lang="ru-RU" sz="1400" u="sng" dirty="0" smtClean="0"/>
              <a:t>Лубенко Дмитрий Михайлович</a:t>
            </a:r>
          </a:p>
          <a:p>
            <a:endParaRPr lang="ru-RU" sz="1400" u="sng" dirty="0" smtClean="0"/>
          </a:p>
          <a:p>
            <a:r>
              <a:rPr lang="ru-RU" sz="1400" dirty="0" smtClean="0"/>
              <a:t>Институт сильноточной электроники СО РАН, Томск</a:t>
            </a:r>
            <a:endParaRPr lang="en-US" sz="1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4D358E4-996A-4E47-96B3-573BC53B31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9AE6C52D-8520-4390-8D1D-78462CB523B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7ABAE41B-8EAD-49E9-A981-6E2DE591848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61C24DD0-5D40-446D-A0F9-13656504BC2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Группа 14"/>
          <p:cNvGrpSpPr/>
          <p:nvPr/>
        </p:nvGrpSpPr>
        <p:grpSpPr>
          <a:xfrm>
            <a:off x="8924495" y="809091"/>
            <a:ext cx="2616126" cy="2264540"/>
            <a:chOff x="257695" y="1255222"/>
            <a:chExt cx="2763900" cy="2392455"/>
          </a:xfrm>
        </p:grpSpPr>
        <p:pic>
          <p:nvPicPr>
            <p:cNvPr id="16" name="Picture 3" descr="C:\Documents and Settings\Прокопьев\Рабочий стол\Общее фото\IMG_0449+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6" t="30705"/>
            <a:stretch/>
          </p:blipFill>
          <p:spPr bwMode="auto">
            <a:xfrm>
              <a:off x="257695" y="1255222"/>
              <a:ext cx="2763900" cy="1982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27" r="10059" b="13694"/>
            <a:stretch/>
          </p:blipFill>
          <p:spPr>
            <a:xfrm>
              <a:off x="1977442" y="3238030"/>
              <a:ext cx="1044153" cy="409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85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2D111-E117-433B-88FD-CAE17C46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Процесс уширения спектра</a:t>
            </a:r>
            <a:endParaRPr lang="en-US" sz="2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8877" y="1106902"/>
            <a:ext cx="7398352" cy="1644609"/>
            <a:chOff x="4356274" y="1244694"/>
            <a:chExt cx="7398352" cy="164460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356274" y="1255222"/>
              <a:ext cx="7398352" cy="16270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274" y="1628589"/>
              <a:ext cx="7398352" cy="88035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820677" y="1244694"/>
              <a:ext cx="6933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1-</a:t>
              </a:r>
              <a:r>
                <a:rPr lang="ru-RU" dirty="0" smtClean="0">
                  <a:solidFill>
                    <a:schemeClr val="bg1"/>
                  </a:solidFill>
                </a:rPr>
                <a:t>й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геометрический фокус</a:t>
              </a:r>
              <a:r>
                <a:rPr lang="ru-RU" dirty="0">
                  <a:solidFill>
                    <a:schemeClr val="bg1"/>
                  </a:solidFill>
                </a:rPr>
                <a:t>			</a:t>
              </a:r>
              <a:r>
                <a:rPr lang="en-US" dirty="0">
                  <a:solidFill>
                    <a:schemeClr val="bg1"/>
                  </a:solidFill>
                </a:rPr>
                <a:t>	</a:t>
              </a:r>
              <a:r>
                <a:rPr lang="en-US" dirty="0" smtClean="0">
                  <a:solidFill>
                    <a:schemeClr val="bg1"/>
                  </a:solidFill>
                </a:rPr>
                <a:t>2-</a:t>
              </a:r>
              <a:r>
                <a:rPr lang="ru-RU" dirty="0" smtClean="0">
                  <a:solidFill>
                    <a:schemeClr val="bg1"/>
                  </a:solidFill>
                </a:rPr>
                <a:t>й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геометрический фокус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6491436" y="1599462"/>
              <a:ext cx="585164" cy="35346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10065604" y="1599462"/>
              <a:ext cx="556186" cy="44764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56274" y="2519971"/>
              <a:ext cx="6114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r>
                <a:rPr lang="ru-RU" dirty="0" smtClean="0">
                  <a:solidFill>
                    <a:schemeClr val="bg1"/>
                  </a:solidFill>
                </a:rPr>
                <a:t>-й нелинейный фокус</a:t>
              </a:r>
              <a:r>
                <a:rPr lang="ru-RU" dirty="0">
                  <a:solidFill>
                    <a:schemeClr val="bg1"/>
                  </a:solidFill>
                </a:rPr>
                <a:t>			</a:t>
              </a:r>
              <a:r>
                <a:rPr lang="en-US" dirty="0">
                  <a:solidFill>
                    <a:schemeClr val="bg1"/>
                  </a:solidFill>
                </a:rPr>
                <a:t>	</a:t>
              </a:r>
              <a:r>
                <a:rPr lang="en-US" dirty="0" smtClean="0">
                  <a:solidFill>
                    <a:schemeClr val="bg1"/>
                  </a:solidFill>
                </a:rPr>
                <a:t>2-</a:t>
              </a:r>
              <a:r>
                <a:rPr lang="ru-RU" dirty="0" smtClean="0">
                  <a:solidFill>
                    <a:schemeClr val="bg1"/>
                  </a:solidFill>
                </a:rPr>
                <a:t>й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нелинейный фокус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H="1" flipV="1">
              <a:off x="4463935" y="2128058"/>
              <a:ext cx="565265" cy="46551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 flipV="1">
              <a:off x="9767455" y="2128058"/>
              <a:ext cx="99752" cy="39141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7477229" y="3507971"/>
            <a:ext cx="4746569" cy="3192087"/>
            <a:chOff x="7468915" y="1340074"/>
            <a:chExt cx="4746569" cy="2857853"/>
          </a:xfrm>
        </p:grpSpPr>
        <p:sp>
          <p:nvSpPr>
            <p:cNvPr id="7" name="Подзаголовок 4">
              <a:extLst>
                <a:ext uri="{FF2B5EF4-FFF2-40B4-BE49-F238E27FC236}">
                  <a16:creationId xmlns:a16="http://schemas.microsoft.com/office/drawing/2014/main" id="{AEEB881A-968A-4243-8CC4-0E2A6774987E}"/>
                </a:ext>
              </a:extLst>
            </p:cNvPr>
            <p:cNvSpPr txBox="1">
              <a:spLocks/>
            </p:cNvSpPr>
            <p:nvPr/>
          </p:nvSpPr>
          <p:spPr>
            <a:xfrm>
              <a:off x="7468915" y="1340074"/>
              <a:ext cx="4746569" cy="285785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292929"/>
                  </a:solidFill>
                  <a:latin typeface="Russisch Sans" panose="00000506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292929"/>
                  </a:solidFill>
                  <a:latin typeface="Russisch Sans" panose="00000506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rgbClr val="292929"/>
                  </a:solidFill>
                  <a:latin typeface="Russisch Sans" panose="00000506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900" kern="1200">
                  <a:solidFill>
                    <a:srgbClr val="292929"/>
                  </a:solidFill>
                  <a:latin typeface="Russisch Sans" panose="00000506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800" kern="1200">
                  <a:solidFill>
                    <a:srgbClr val="292929"/>
                  </a:solidFill>
                  <a:latin typeface="Russisch Sans" panose="00000506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dirty="0" smtClean="0">
                  <a:solidFill>
                    <a:schemeClr val="bg1"/>
                  </a:solidFill>
                </a:rPr>
                <a:t>Импульсное ВВКР </a:t>
              </a:r>
              <a:r>
                <a:rPr lang="ru-RU" dirty="0" smtClean="0">
                  <a:solidFill>
                    <a:schemeClr val="bg1"/>
                  </a:solidFill>
                </a:rPr>
                <a:t>на молекулах азота</a:t>
              </a:r>
              <a:endParaRPr lang="ru-RU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endParaRPr lang="ru-RU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ru-RU" dirty="0" smtClean="0">
                  <a:solidFill>
                    <a:schemeClr val="bg1"/>
                  </a:solidFill>
                </a:rPr>
                <a:t>КАРС</a:t>
              </a:r>
            </a:p>
            <a:p>
              <a:pPr marL="0" indent="0" algn="ctr">
                <a:buNone/>
              </a:pPr>
              <a:endParaRPr lang="ru-RU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ru-RU" dirty="0" smtClean="0">
                  <a:solidFill>
                    <a:schemeClr val="bg1"/>
                  </a:solidFill>
                </a:rPr>
                <a:t>Каскадный процесс </a:t>
              </a:r>
              <a:r>
                <a:rPr lang="ru-RU" dirty="0" err="1" smtClean="0">
                  <a:solidFill>
                    <a:schemeClr val="bg1"/>
                  </a:solidFill>
                </a:rPr>
                <a:t>четырехволнового</a:t>
              </a:r>
              <a:r>
                <a:rPr lang="ru-RU" dirty="0" smtClean="0">
                  <a:solidFill>
                    <a:schemeClr val="bg1"/>
                  </a:solidFill>
                </a:rPr>
                <a:t> смешения с усилением</a:t>
              </a:r>
            </a:p>
            <a:p>
              <a:pPr marL="0" indent="0" algn="ctr">
                <a:buNone/>
              </a:pPr>
              <a:endParaRPr lang="ru-RU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ru-RU" dirty="0" smtClean="0">
                  <a:solidFill>
                    <a:schemeClr val="bg1"/>
                  </a:solidFill>
                </a:rPr>
                <a:t>Пассивная самосинхронизация мод</a:t>
              </a:r>
            </a:p>
          </p:txBody>
        </p:sp>
        <p:sp>
          <p:nvSpPr>
            <p:cNvPr id="2" name="Стрелка вниз 1"/>
            <p:cNvSpPr/>
            <p:nvPr/>
          </p:nvSpPr>
          <p:spPr>
            <a:xfrm>
              <a:off x="9635820" y="1595296"/>
              <a:ext cx="412758" cy="37737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9644064" y="2227896"/>
              <a:ext cx="412758" cy="35504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9676599" y="3025510"/>
              <a:ext cx="412758" cy="44434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" y="3943203"/>
            <a:ext cx="2259067" cy="18434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53" y="3943203"/>
            <a:ext cx="2281246" cy="1843423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32" y="3942811"/>
            <a:ext cx="2560796" cy="1843423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 flipV="1">
            <a:off x="186538" y="2859578"/>
            <a:ext cx="686298" cy="108362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3312624" y="2180707"/>
            <a:ext cx="622338" cy="179553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8789608" y="1136850"/>
            <a:ext cx="2616126" cy="2264540"/>
            <a:chOff x="257695" y="1255222"/>
            <a:chExt cx="2763900" cy="2392455"/>
          </a:xfrm>
        </p:grpSpPr>
        <p:pic>
          <p:nvPicPr>
            <p:cNvPr id="28" name="Picture 3" descr="C:\Documents and Settings\Прокопьев\Рабочий стол\Общее фото\IMG_0449+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6" t="30705"/>
            <a:stretch/>
          </p:blipFill>
          <p:spPr bwMode="auto">
            <a:xfrm>
              <a:off x="257695" y="1255222"/>
              <a:ext cx="2763900" cy="1982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27" r="10059" b="13694"/>
            <a:stretch/>
          </p:blipFill>
          <p:spPr>
            <a:xfrm>
              <a:off x="1977442" y="3238030"/>
              <a:ext cx="1044153" cy="409647"/>
            </a:xfrm>
            <a:prstGeom prst="rect">
              <a:avLst/>
            </a:prstGeom>
          </p:spPr>
        </p:pic>
      </p:grpSp>
      <p:cxnSp>
        <p:nvCxnSpPr>
          <p:cNvPr id="30" name="Прямая со стрелкой 29"/>
          <p:cNvCxnSpPr/>
          <p:nvPr/>
        </p:nvCxnSpPr>
        <p:spPr>
          <a:xfrm flipV="1">
            <a:off x="7358509" y="2674529"/>
            <a:ext cx="1314708" cy="131834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741" y="5886840"/>
            <a:ext cx="783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</a:t>
            </a:r>
            <a:r>
              <a:rPr lang="ru-RU" dirty="0" err="1" smtClean="0">
                <a:solidFill>
                  <a:schemeClr val="bg1"/>
                </a:solidFill>
              </a:rPr>
              <a:t>редфиламент</a:t>
            </a:r>
            <a:r>
              <a:rPr lang="ru-RU" dirty="0" smtClean="0">
                <a:solidFill>
                  <a:schemeClr val="bg1"/>
                </a:solidFill>
              </a:rPr>
              <a:t>		филамент			</a:t>
            </a:r>
            <a:r>
              <a:rPr lang="ru-RU" dirty="0" err="1" smtClean="0">
                <a:solidFill>
                  <a:schemeClr val="bg1"/>
                </a:solidFill>
              </a:rPr>
              <a:t>постфиламентационный</a:t>
            </a:r>
            <a:r>
              <a:rPr lang="ru-RU" dirty="0" smtClean="0">
                <a:solidFill>
                  <a:schemeClr val="bg1"/>
                </a:solidFill>
              </a:rPr>
              <a:t> канал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93" y="6488668"/>
            <a:ext cx="788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Волноводное распространение излучения является эквивалентом резонатора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2D111-E117-433B-88FD-CAE17C46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485"/>
            <a:ext cx="7934632" cy="698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Экспериментальное подтверждение</a:t>
            </a:r>
            <a:endParaRPr lang="en-US" sz="20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1101096"/>
            <a:ext cx="4181301" cy="291320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17893" r="14182"/>
          <a:stretch/>
        </p:blipFill>
        <p:spPr>
          <a:xfrm rot="5400000">
            <a:off x="4243962" y="1268476"/>
            <a:ext cx="2913203" cy="25784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441" y="4089691"/>
            <a:ext cx="114456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Изменение поляризации с линейной на  циркулярную снижает порог ВКР на вращательных переходах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Увеличение плотности </a:t>
            </a:r>
            <a:r>
              <a:rPr lang="ru-RU" dirty="0" err="1">
                <a:solidFill>
                  <a:schemeClr val="bg1"/>
                </a:solidFill>
              </a:rPr>
              <a:t>рамановской</a:t>
            </a:r>
            <a:r>
              <a:rPr lang="ru-RU" dirty="0">
                <a:solidFill>
                  <a:schemeClr val="bg1"/>
                </a:solidFill>
              </a:rPr>
              <a:t> среды (давления газа) увеличивает интенсивность ВКР и усиление среды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Уменьшение длины волны увеличивает сечение рассеяния и интенсивность ВКР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06101" y="1748043"/>
            <a:ext cx="4431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Иллюстрация: реализация процесса каскадного </a:t>
            </a:r>
            <a:r>
              <a:rPr lang="ru-RU" dirty="0" err="1" smtClean="0">
                <a:solidFill>
                  <a:schemeClr val="bg1"/>
                </a:solidFill>
              </a:rPr>
              <a:t>четырехволнового</a:t>
            </a:r>
            <a:r>
              <a:rPr lang="ru-RU" dirty="0" smtClean="0">
                <a:solidFill>
                  <a:schemeClr val="bg1"/>
                </a:solidFill>
              </a:rPr>
              <a:t> смешения в кювете с азотом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84404" y="2508132"/>
            <a:ext cx="9201579" cy="31290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2D111-E117-433B-88FD-CAE17C46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LASER</a:t>
            </a:r>
            <a:r>
              <a:rPr lang="ru-RU" sz="2000" dirty="0" smtClean="0"/>
              <a:t>?</a:t>
            </a:r>
            <a:endParaRPr lang="en-US" sz="2000" dirty="0"/>
          </a:p>
        </p:txBody>
      </p:sp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AEEB881A-968A-4243-8CC4-0E2A6774987E}"/>
              </a:ext>
            </a:extLst>
          </p:cNvPr>
          <p:cNvSpPr txBox="1">
            <a:spLocks/>
          </p:cNvSpPr>
          <p:nvPr/>
        </p:nvSpPr>
        <p:spPr>
          <a:xfrm>
            <a:off x="-66501" y="1064030"/>
            <a:ext cx="11837324" cy="579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946" y="1305098"/>
            <a:ext cx="29086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ight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mplification by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imulated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E</a:t>
            </a:r>
            <a:r>
              <a:rPr lang="en-US" sz="3200" dirty="0" smtClean="0">
                <a:solidFill>
                  <a:schemeClr val="bg1"/>
                </a:solidFill>
              </a:rPr>
              <a:t>mission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R</a:t>
            </a:r>
            <a:r>
              <a:rPr lang="en-US" sz="3200" dirty="0" smtClean="0">
                <a:solidFill>
                  <a:schemeClr val="bg1"/>
                </a:solidFill>
              </a:rPr>
              <a:t>adiation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5576" y="2683167"/>
            <a:ext cx="85221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chemeClr val="bg1"/>
                </a:solidFill>
              </a:rPr>
              <a:t>ВКР с усилением на вращательных переходах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Параметрическое </a:t>
            </a:r>
            <a:r>
              <a:rPr lang="ru-RU" sz="2000" dirty="0" smtClean="0">
                <a:solidFill>
                  <a:schemeClr val="bg1"/>
                </a:solidFill>
              </a:rPr>
              <a:t>преобразование </a:t>
            </a:r>
            <a:r>
              <a:rPr lang="ru-RU" sz="2000" dirty="0" smtClean="0">
                <a:solidFill>
                  <a:schemeClr val="bg1"/>
                </a:solidFill>
              </a:rPr>
              <a:t>частоты (КАРС, 4 волновое смешение)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chemeClr val="bg1"/>
                </a:solidFill>
              </a:rPr>
              <a:t>Пространственная самосинхронизация </a:t>
            </a:r>
            <a:r>
              <a:rPr lang="ru-RU" sz="2000" u="sng" dirty="0" smtClean="0">
                <a:solidFill>
                  <a:schemeClr val="bg1"/>
                </a:solidFill>
              </a:rPr>
              <a:t>мод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chemeClr val="bg1"/>
                </a:solidFill>
              </a:rPr>
              <a:t>Открытый резонатор (филамент и </a:t>
            </a:r>
            <a:r>
              <a:rPr lang="ru-RU" sz="2000" u="sng" dirty="0" err="1" smtClean="0">
                <a:solidFill>
                  <a:schemeClr val="bg1"/>
                </a:solidFill>
              </a:rPr>
              <a:t>постфиламентационный</a:t>
            </a:r>
            <a:r>
              <a:rPr lang="ru-RU" sz="2000" u="sng" dirty="0" smtClean="0">
                <a:solidFill>
                  <a:schemeClr val="bg1"/>
                </a:solidFill>
              </a:rPr>
              <a:t> канал)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chemeClr val="bg1"/>
                </a:solidFill>
              </a:rPr>
              <a:t>Все процессы когерентны, излучение поляризовано</a:t>
            </a:r>
            <a:endParaRPr lang="ru-RU" sz="2000" u="sng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Отсутствие корпуса, среда создается фс-импульсом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9728" y="5855654"/>
            <a:ext cx="818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</a:rPr>
              <a:t>Плазменный </a:t>
            </a:r>
            <a:r>
              <a:rPr lang="ru-RU" sz="2800" u="sng" dirty="0" smtClean="0">
                <a:solidFill>
                  <a:schemeClr val="bg1"/>
                </a:solidFill>
              </a:rPr>
              <a:t>ВКР</a:t>
            </a:r>
            <a:r>
              <a:rPr lang="ru-RU" sz="2800" u="sng" dirty="0" smtClean="0">
                <a:solidFill>
                  <a:schemeClr val="bg1"/>
                </a:solidFill>
              </a:rPr>
              <a:t>–</a:t>
            </a:r>
            <a:r>
              <a:rPr lang="ru-RU" sz="2800" u="sng" dirty="0" smtClean="0">
                <a:solidFill>
                  <a:schemeClr val="bg1"/>
                </a:solidFill>
              </a:rPr>
              <a:t>лазер </a:t>
            </a:r>
            <a:r>
              <a:rPr lang="ru-RU" sz="2800" u="sng" dirty="0" smtClean="0">
                <a:solidFill>
                  <a:schemeClr val="bg1"/>
                </a:solidFill>
              </a:rPr>
              <a:t>с </a:t>
            </a:r>
            <a:r>
              <a:rPr lang="ru-RU" sz="2800" u="sng" dirty="0" smtClean="0">
                <a:solidFill>
                  <a:schemeClr val="bg1"/>
                </a:solidFill>
              </a:rPr>
              <a:t>самосинхронизацией </a:t>
            </a:r>
            <a:r>
              <a:rPr lang="ru-RU" sz="2800" u="sng" dirty="0" smtClean="0">
                <a:solidFill>
                  <a:schemeClr val="bg1"/>
                </a:solidFill>
              </a:rPr>
              <a:t>мод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4459" y="2005228"/>
            <a:ext cx="616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Классификация созданного генератора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237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9702" y="3042459"/>
            <a:ext cx="678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2D111-E117-433B-88FD-CAE17C46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Виды источников лазерного белого света</a:t>
            </a:r>
            <a:endParaRPr lang="en-US" sz="2000" dirty="0"/>
          </a:p>
        </p:txBody>
      </p:sp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AEEB881A-968A-4243-8CC4-0E2A6774987E}"/>
              </a:ext>
            </a:extLst>
          </p:cNvPr>
          <p:cNvSpPr txBox="1">
            <a:spLocks/>
          </p:cNvSpPr>
          <p:nvPr/>
        </p:nvSpPr>
        <p:spPr>
          <a:xfrm>
            <a:off x="-66501" y="1064030"/>
            <a:ext cx="11837324" cy="579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260" y="1154180"/>
            <a:ext cx="11829298" cy="5831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«Белый лазер» – лазер на парах металлов, излучающий одновременно на нескольких частотах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260" y="1827510"/>
            <a:ext cx="11829298" cy="65799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«Белый лазер» - 3 полупроводниковых лазера (</a:t>
            </a:r>
            <a:r>
              <a:rPr lang="en-US" b="1" dirty="0" smtClean="0">
                <a:solidFill>
                  <a:schemeClr val="tx1"/>
                </a:solidFill>
              </a:rPr>
              <a:t>RGB</a:t>
            </a:r>
            <a:r>
              <a:rPr lang="ru-RU" b="1" dirty="0" smtClean="0">
                <a:solidFill>
                  <a:schemeClr val="tx1"/>
                </a:solidFill>
              </a:rPr>
              <a:t>) на одной подложке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260" y="4410345"/>
            <a:ext cx="11829298" cy="7463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«Источники лазерного суперконтинуума» - лазер накачки и нелинейный преобразователь на основе эффекта фазовой </a:t>
            </a:r>
            <a:r>
              <a:rPr lang="ru-RU" b="1" dirty="0" err="1" smtClean="0">
                <a:solidFill>
                  <a:schemeClr val="tx1"/>
                </a:solidFill>
              </a:rPr>
              <a:t>самомодуляции</a:t>
            </a:r>
            <a:r>
              <a:rPr lang="ru-RU" b="1" dirty="0" smtClean="0">
                <a:solidFill>
                  <a:schemeClr val="tx1"/>
                </a:solidFill>
              </a:rPr>
              <a:t>  (гладкий спектр)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260" y="2610425"/>
            <a:ext cx="11829298" cy="65799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«Белый лазер» - ВКР-лазер, излучающий одновременно на нескольких частотах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260" y="3486875"/>
            <a:ext cx="11829298" cy="7463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«Параметрические лазеры» - лазер накачки и нелинейный преобразователь (каскадный параметрический процесс) излучает одновременно на нескольких частотах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2D111-E117-433B-88FD-CAE17C46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Предыстория</a:t>
            </a:r>
            <a:endParaRPr lang="en-US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1633" y="58189"/>
            <a:ext cx="6056792" cy="5045825"/>
            <a:chOff x="257695" y="1255222"/>
            <a:chExt cx="2763900" cy="2392455"/>
          </a:xfrm>
        </p:grpSpPr>
        <p:pic>
          <p:nvPicPr>
            <p:cNvPr id="5" name="Picture 3" descr="C:\Documents and Settings\Прокопьев\Рабочий стол\Общее фото\IMG_0449+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6" t="30705"/>
            <a:stretch/>
          </p:blipFill>
          <p:spPr bwMode="auto">
            <a:xfrm>
              <a:off x="257695" y="1255222"/>
              <a:ext cx="2763900" cy="1982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27" r="10059" b="13694"/>
            <a:stretch/>
          </p:blipFill>
          <p:spPr>
            <a:xfrm>
              <a:off x="1977442" y="3238030"/>
              <a:ext cx="1044153" cy="409647"/>
            </a:xfrm>
            <a:prstGeom prst="rect">
              <a:avLst/>
            </a:prstGeom>
          </p:spPr>
        </p:pic>
      </p:grpSp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AEEB881A-968A-4243-8CC4-0E2A6774987E}"/>
              </a:ext>
            </a:extLst>
          </p:cNvPr>
          <p:cNvSpPr txBox="1">
            <a:spLocks/>
          </p:cNvSpPr>
          <p:nvPr/>
        </p:nvSpPr>
        <p:spPr>
          <a:xfrm>
            <a:off x="6251171" y="1116617"/>
            <a:ext cx="5760721" cy="39125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2015-2016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При исследовании процессов филаментации фс-импульса и уширения его спектра в условиях аберрационной фокусировки были отмечены аномально малую расходимость и высокий КПД преобразования излучения накачки в суперконтинуум.</a:t>
            </a: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N.G. Ivanov, V.F. Losev, V.E. </a:t>
            </a:r>
            <a:r>
              <a:rPr lang="en-US" sz="1400" dirty="0" err="1">
                <a:solidFill>
                  <a:schemeClr val="bg1"/>
                </a:solidFill>
              </a:rPr>
              <a:t>Prokop’ev</a:t>
            </a:r>
            <a:r>
              <a:rPr lang="en-US" sz="1400" dirty="0">
                <a:solidFill>
                  <a:schemeClr val="bg1"/>
                </a:solidFill>
              </a:rPr>
              <a:t>, K.A. </a:t>
            </a:r>
            <a:r>
              <a:rPr lang="en-US" sz="1400" dirty="0" err="1">
                <a:solidFill>
                  <a:schemeClr val="bg1"/>
                </a:solidFill>
              </a:rPr>
              <a:t>Sitnik</a:t>
            </a:r>
            <a:r>
              <a:rPr lang="en-US" sz="1400" dirty="0">
                <a:solidFill>
                  <a:schemeClr val="bg1"/>
                </a:solidFill>
              </a:rPr>
              <a:t> "Generation of a highly directional </a:t>
            </a:r>
            <a:r>
              <a:rPr lang="en-US" sz="1400" dirty="0" err="1">
                <a:solidFill>
                  <a:schemeClr val="bg1"/>
                </a:solidFill>
              </a:rPr>
              <a:t>supercontinuum</a:t>
            </a:r>
            <a:r>
              <a:rPr lang="en-US" sz="1400" dirty="0">
                <a:solidFill>
                  <a:schemeClr val="bg1"/>
                </a:solidFill>
              </a:rPr>
              <a:t> in the visible spectrum range"// Optics Communications 387 (2017) </a:t>
            </a:r>
            <a:r>
              <a:rPr lang="en-US" sz="1400" dirty="0" smtClean="0">
                <a:solidFill>
                  <a:schemeClr val="bg1"/>
                </a:solidFill>
              </a:rPr>
              <a:t>322-327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N.G. Ivanov, V.F. Losev, D.M. Lubenko, V.E. </a:t>
            </a:r>
            <a:r>
              <a:rPr lang="en-US" sz="1400" dirty="0" err="1">
                <a:solidFill>
                  <a:schemeClr val="bg1"/>
                </a:solidFill>
              </a:rPr>
              <a:t>Prokop’ev</a:t>
            </a:r>
            <a:r>
              <a:rPr lang="en-US" sz="1400" dirty="0">
                <a:solidFill>
                  <a:schemeClr val="bg1"/>
                </a:solidFill>
              </a:rPr>
              <a:t>, K.A. </a:t>
            </a:r>
            <a:r>
              <a:rPr lang="en-US" sz="1400" dirty="0" err="1">
                <a:solidFill>
                  <a:schemeClr val="bg1"/>
                </a:solidFill>
              </a:rPr>
              <a:t>Sitnik</a:t>
            </a:r>
            <a:r>
              <a:rPr lang="en-US" sz="1400" dirty="0">
                <a:solidFill>
                  <a:schemeClr val="bg1"/>
                </a:solidFill>
              </a:rPr>
              <a:t> "Forming of </a:t>
            </a:r>
            <a:r>
              <a:rPr lang="en-US" sz="1400" dirty="0" err="1">
                <a:solidFill>
                  <a:schemeClr val="bg1"/>
                </a:solidFill>
              </a:rPr>
              <a:t>supercontinuum</a:t>
            </a:r>
            <a:r>
              <a:rPr lang="en-US" sz="1400" dirty="0">
                <a:solidFill>
                  <a:schemeClr val="bg1"/>
                </a:solidFill>
              </a:rPr>
              <a:t> in the visible upon </a:t>
            </a:r>
            <a:r>
              <a:rPr lang="en-US" sz="1400" dirty="0" err="1">
                <a:solidFill>
                  <a:schemeClr val="bg1"/>
                </a:solidFill>
              </a:rPr>
              <a:t>filamentation</a:t>
            </a:r>
            <a:r>
              <a:rPr lang="en-US" sz="1400" dirty="0">
                <a:solidFill>
                  <a:schemeClr val="bg1"/>
                </a:solidFill>
              </a:rPr>
              <a:t> of a femtosecond pulse in air" // Proc. SPIE (2017) 10228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11790" b="15865"/>
          <a:stretch/>
        </p:blipFill>
        <p:spPr>
          <a:xfrm>
            <a:off x="51633" y="5178829"/>
            <a:ext cx="9054271" cy="1604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691" y="2670385"/>
            <a:ext cx="29357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E</a:t>
            </a:r>
            <a:r>
              <a:rPr lang="ru-RU" sz="2400" i="1" baseline="-25000" dirty="0" smtClean="0">
                <a:solidFill>
                  <a:schemeClr val="bg1"/>
                </a:solidFill>
              </a:rPr>
              <a:t>накачки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= </a:t>
            </a:r>
            <a:r>
              <a:rPr lang="ru-RU" sz="2400" dirty="0" smtClean="0">
                <a:solidFill>
                  <a:schemeClr val="bg1"/>
                </a:solidFill>
              </a:rPr>
              <a:t>10 – 15 мДж</a:t>
            </a:r>
          </a:p>
          <a:p>
            <a:r>
              <a:rPr lang="el-GR" sz="2400" i="1" dirty="0" smtClean="0">
                <a:solidFill>
                  <a:schemeClr val="bg1"/>
                </a:solidFill>
              </a:rPr>
              <a:t>τ</a:t>
            </a:r>
            <a:r>
              <a:rPr lang="ru-RU" sz="2400" i="1" baseline="-25000" dirty="0" smtClean="0">
                <a:solidFill>
                  <a:schemeClr val="bg1"/>
                </a:solidFill>
              </a:rPr>
              <a:t>накачки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= </a:t>
            </a:r>
            <a:r>
              <a:rPr lang="ru-RU" sz="2400" dirty="0" smtClean="0">
                <a:solidFill>
                  <a:schemeClr val="bg1"/>
                </a:solidFill>
              </a:rPr>
              <a:t>60 – 70фс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 = </a:t>
            </a:r>
            <a:r>
              <a:rPr lang="ru-RU" sz="2400" dirty="0">
                <a:solidFill>
                  <a:schemeClr val="bg1"/>
                </a:solidFill>
              </a:rPr>
              <a:t>600 – </a:t>
            </a:r>
            <a:r>
              <a:rPr lang="ru-RU" sz="2400" dirty="0" smtClean="0">
                <a:solidFill>
                  <a:schemeClr val="bg1"/>
                </a:solidFill>
              </a:rPr>
              <a:t>1000мм</a:t>
            </a:r>
          </a:p>
          <a:p>
            <a:r>
              <a:rPr lang="el-GR" sz="2400" i="1" dirty="0">
                <a:solidFill>
                  <a:schemeClr val="bg1"/>
                </a:solidFill>
              </a:rPr>
              <a:t>α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= </a:t>
            </a:r>
            <a:r>
              <a:rPr lang="ru-RU" sz="2400" dirty="0">
                <a:solidFill>
                  <a:schemeClr val="bg1"/>
                </a:solidFill>
              </a:rPr>
              <a:t>9 </a:t>
            </a:r>
            <a:r>
              <a:rPr lang="ru-RU" sz="2400" dirty="0" smtClean="0">
                <a:solidFill>
                  <a:schemeClr val="bg1"/>
                </a:solidFill>
              </a:rPr>
              <a:t>– 15°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6963" y="1396689"/>
            <a:ext cx="25314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E</a:t>
            </a:r>
            <a:r>
              <a:rPr lang="ru-RU" sz="2400" i="1" baseline="-25000" dirty="0" smtClean="0">
                <a:solidFill>
                  <a:schemeClr val="bg1"/>
                </a:solidFill>
              </a:rPr>
              <a:t>луча</a:t>
            </a:r>
            <a:r>
              <a:rPr lang="ru-RU" sz="2400" dirty="0" smtClean="0">
                <a:solidFill>
                  <a:schemeClr val="bg1"/>
                </a:solidFill>
              </a:rPr>
              <a:t> = 0,3х2 мкДж</a:t>
            </a:r>
          </a:p>
          <a:p>
            <a:r>
              <a:rPr lang="el-GR" sz="2400" i="1" dirty="0" smtClean="0">
                <a:solidFill>
                  <a:schemeClr val="bg1"/>
                </a:solidFill>
              </a:rPr>
              <a:t>λ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= 350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dirty="0" smtClean="0">
                <a:solidFill>
                  <a:schemeClr val="bg1"/>
                </a:solidFill>
              </a:rPr>
              <a:t>800 нм</a:t>
            </a:r>
          </a:p>
          <a:p>
            <a:r>
              <a:rPr lang="el-GR" sz="2400" i="1" dirty="0" smtClean="0">
                <a:solidFill>
                  <a:schemeClr val="bg1"/>
                </a:solidFill>
              </a:rPr>
              <a:t>τ</a:t>
            </a:r>
            <a:r>
              <a:rPr lang="ru-RU" sz="2400" i="1" baseline="-25000" dirty="0" smtClean="0">
                <a:solidFill>
                  <a:schemeClr val="bg1"/>
                </a:solidFill>
              </a:rPr>
              <a:t>импульса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&lt; 25 </a:t>
            </a:r>
            <a:r>
              <a:rPr lang="ru-RU" sz="2400" dirty="0" smtClean="0">
                <a:solidFill>
                  <a:schemeClr val="bg1"/>
                </a:solidFill>
              </a:rPr>
              <a:t>фс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789709" y="1487978"/>
            <a:ext cx="773084" cy="11824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502599" y="2623805"/>
            <a:ext cx="61088" cy="10899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65125" y="1387475"/>
            <a:ext cx="10890250" cy="1289050"/>
            <a:chOff x="365125" y="1387475"/>
            <a:chExt cx="10890250" cy="128905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5125" y="1387475"/>
              <a:ext cx="10890250" cy="12890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1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3" y="1616075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2D111-E117-433B-88FD-CAE17C46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Ключевые работы (структура филамента)</a:t>
            </a:r>
            <a:endParaRPr lang="en-US" sz="2000" dirty="0"/>
          </a:p>
        </p:txBody>
      </p:sp>
      <p:pic>
        <p:nvPicPr>
          <p:cNvPr id="8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87" y="2718030"/>
            <a:ext cx="6128733" cy="313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1644" y="5943600"/>
            <a:ext cx="1040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&gt;&gt; </a:t>
            </a:r>
            <a:r>
              <a:rPr lang="ru-RU" dirty="0" smtClean="0">
                <a:solidFill>
                  <a:schemeClr val="bg1"/>
                </a:solidFill>
              </a:rPr>
              <a:t>Явление </a:t>
            </a:r>
            <a:r>
              <a:rPr lang="ru-RU" dirty="0">
                <a:solidFill>
                  <a:schemeClr val="bg1"/>
                </a:solidFill>
              </a:rPr>
              <a:t>филаментации в воздухе объясняется динамическим балансом между Керровской самофокусировкой и </a:t>
            </a:r>
            <a:r>
              <a:rPr lang="ru-RU" dirty="0" err="1">
                <a:solidFill>
                  <a:schemeClr val="bg1"/>
                </a:solidFill>
              </a:rPr>
              <a:t>дефокусировкой</a:t>
            </a:r>
            <a:r>
              <a:rPr lang="ru-RU" dirty="0">
                <a:solidFill>
                  <a:schemeClr val="bg1"/>
                </a:solidFill>
              </a:rPr>
              <a:t> в плазме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2117725" y="1387475"/>
            <a:ext cx="9777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400" dirty="0"/>
              <a:t>A. Braun, G. </a:t>
            </a:r>
            <a:r>
              <a:rPr lang="en-US" altLang="ru-RU" sz="2400" dirty="0" err="1"/>
              <a:t>Korn</a:t>
            </a:r>
            <a:r>
              <a:rPr lang="en-US" altLang="ru-RU" sz="2400" dirty="0"/>
              <a:t>, X. Liu, D. Du, J. </a:t>
            </a:r>
            <a:r>
              <a:rPr lang="en-US" altLang="ru-RU" sz="2400" dirty="0" err="1"/>
              <a:t>Squier</a:t>
            </a:r>
            <a:r>
              <a:rPr lang="en-US" altLang="ru-RU" sz="2400" dirty="0"/>
              <a:t>, and G. </a:t>
            </a:r>
            <a:r>
              <a:rPr lang="en-US" altLang="ru-RU" sz="2400" dirty="0" err="1"/>
              <a:t>Mourou</a:t>
            </a:r>
            <a:r>
              <a:rPr lang="en-US" altLang="ru-RU" sz="2400" dirty="0"/>
              <a:t> </a:t>
            </a:r>
            <a:endParaRPr lang="ru-RU" altLang="ru-RU" sz="2400" dirty="0"/>
          </a:p>
          <a:p>
            <a:r>
              <a:rPr lang="en-US" altLang="ru-RU" sz="2400" b="1" dirty="0"/>
              <a:t>Self-channeling of high-peak-power femtosecond laser pulses in air </a:t>
            </a:r>
          </a:p>
          <a:p>
            <a:r>
              <a:rPr lang="en-US" altLang="ru-RU" sz="2400" dirty="0"/>
              <a:t>Optics Letters Vol. 20, Issue 1, pp. 73-75 (1995)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4644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2D111-E117-433B-88FD-CAE17C46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Ключевые работы (трансформация спектра)</a:t>
            </a:r>
            <a:endParaRPr lang="en-US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298" y="2533242"/>
            <a:ext cx="11662148" cy="153344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5" y="2928833"/>
            <a:ext cx="89761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9937" y="1175400"/>
            <a:ext cx="11717509" cy="1289050"/>
            <a:chOff x="365125" y="1387475"/>
            <a:chExt cx="10890250" cy="128905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5125" y="1387475"/>
              <a:ext cx="10890250" cy="12890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3" y="1616075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679835" y="1364144"/>
            <a:ext cx="9961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/>
              <a:t>R.R. </a:t>
            </a:r>
            <a:r>
              <a:rPr lang="en-US" i="1" dirty="0" err="1"/>
              <a:t>Alfano</a:t>
            </a:r>
            <a:r>
              <a:rPr lang="en-US" i="1" dirty="0"/>
              <a:t>, S.L. Shapiro "Observation of self-phase modulation and small-scale filaments in crystals and glasses" // Physical Review Letters (1970), 24, 11, </a:t>
            </a:r>
            <a:r>
              <a:rPr lang="en-US" i="1" dirty="0" smtClean="0"/>
              <a:t>592-594</a:t>
            </a:r>
            <a:endParaRPr lang="ru-RU" i="1" dirty="0" smtClean="0"/>
          </a:p>
          <a:p>
            <a:pPr algn="just"/>
            <a:r>
              <a:rPr lang="ru-RU" dirty="0" smtClean="0"/>
              <a:t>Описание фазовой </a:t>
            </a:r>
            <a:r>
              <a:rPr lang="ru-RU" dirty="0" err="1" smtClean="0"/>
              <a:t>самомодуляции</a:t>
            </a:r>
            <a:r>
              <a:rPr lang="ru-RU" dirty="0" smtClean="0"/>
              <a:t>.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8632" y="2794275"/>
            <a:ext cx="9802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А.И</a:t>
            </a:r>
            <a:r>
              <a:rPr lang="ru-RU" i="1" dirty="0"/>
              <a:t>. Плеханов, С.Г. </a:t>
            </a:r>
            <a:r>
              <a:rPr lang="ru-RU" i="1" dirty="0" err="1"/>
              <a:t>Раутиан</a:t>
            </a:r>
            <a:r>
              <a:rPr lang="ru-RU" i="1" dirty="0"/>
              <a:t>, В.П. Сафонов, Б.М. </a:t>
            </a:r>
            <a:r>
              <a:rPr lang="ru-RU" i="1" dirty="0" err="1"/>
              <a:t>Черноброд</a:t>
            </a:r>
            <a:r>
              <a:rPr lang="ru-RU" i="1" dirty="0"/>
              <a:t> "О природе частотно-угловой диффузии мощного квазирезонансного излучения" // Письма в ЖЭТФ (1982), 36, 7, 232-234</a:t>
            </a:r>
          </a:p>
          <a:p>
            <a:pPr algn="just"/>
            <a:r>
              <a:rPr lang="ru-RU" dirty="0" smtClean="0"/>
              <a:t>Описание конического суперконтинуума.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298" y="4152117"/>
            <a:ext cx="11662148" cy="203132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5" y="4748678"/>
            <a:ext cx="89761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32" y="4429114"/>
            <a:ext cx="9802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/>
              <a:t>S.L. Chin, W. Liu, F. </a:t>
            </a:r>
            <a:r>
              <a:rPr lang="en-US" i="1" dirty="0" err="1"/>
              <a:t>Th´eberge</a:t>
            </a:r>
            <a:r>
              <a:rPr lang="en-US" i="1" dirty="0"/>
              <a:t>, Q. Luo, S.A. Hosseini, V.P. </a:t>
            </a:r>
            <a:r>
              <a:rPr lang="en-US" i="1" dirty="0" err="1"/>
              <a:t>Kandidov</a:t>
            </a:r>
            <a:r>
              <a:rPr lang="en-US" i="1" dirty="0"/>
              <a:t>, O.G. </a:t>
            </a:r>
            <a:r>
              <a:rPr lang="en-US" i="1" dirty="0" err="1"/>
              <a:t>Kosareva</a:t>
            </a:r>
            <a:r>
              <a:rPr lang="en-US" i="1" dirty="0"/>
              <a:t>, N. </a:t>
            </a:r>
            <a:r>
              <a:rPr lang="en-US" i="1" dirty="0" err="1"/>
              <a:t>Ak¨ozbek</a:t>
            </a:r>
            <a:r>
              <a:rPr lang="en-US" i="1" dirty="0"/>
              <a:t>, A. Becker, H. Schroeder "Some Fundamental Concepts of Femtosecond Laser </a:t>
            </a:r>
            <a:r>
              <a:rPr lang="en-US" i="1" dirty="0" err="1"/>
              <a:t>Filamentation</a:t>
            </a:r>
            <a:r>
              <a:rPr lang="en-US" i="1" dirty="0"/>
              <a:t>" / in Book: Progress in Ultrafast Intense Laser Science III. Springer Series in Chemical Physics. Springer, Berlin, Heidelberg (2008), 89, </a:t>
            </a:r>
            <a:r>
              <a:rPr lang="en-US" i="1" dirty="0" smtClean="0"/>
              <a:t>243-264</a:t>
            </a:r>
            <a:endParaRPr lang="ru-RU" i="1" dirty="0"/>
          </a:p>
          <a:p>
            <a:pPr algn="just"/>
            <a:r>
              <a:rPr lang="ru-RU" dirty="0" smtClean="0"/>
              <a:t>Большой вклад в описание процессов филаментации и спектральной трансформации.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2D111-E117-433B-88FD-CAE17C46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Ключевые работы (трансформация спектра)</a:t>
            </a:r>
            <a:endParaRPr lang="en-US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571" y="2197647"/>
            <a:ext cx="11662148" cy="137956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28" y="2473973"/>
            <a:ext cx="89761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17571" y="1063939"/>
            <a:ext cx="11717509" cy="1080498"/>
            <a:chOff x="365125" y="1387475"/>
            <a:chExt cx="10890250" cy="108049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5125" y="1387475"/>
              <a:ext cx="10890250" cy="108049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61" y="1543464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827469" y="1100419"/>
            <a:ext cx="9961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/>
              <a:t>R.W. </a:t>
            </a:r>
            <a:r>
              <a:rPr lang="en-US" sz="1600" i="1" dirty="0" err="1"/>
              <a:t>Minck</a:t>
            </a:r>
            <a:r>
              <a:rPr lang="en-US" sz="1600" i="1" dirty="0"/>
              <a:t>, R.W. </a:t>
            </a:r>
            <a:r>
              <a:rPr lang="en-US" sz="1600" i="1" dirty="0" err="1"/>
              <a:t>Terhune</a:t>
            </a:r>
            <a:r>
              <a:rPr lang="en-US" sz="1600" i="1" dirty="0"/>
              <a:t>, W.G. </a:t>
            </a:r>
            <a:r>
              <a:rPr lang="en-US" sz="1600" i="1" dirty="0" err="1"/>
              <a:t>Rado</a:t>
            </a:r>
            <a:r>
              <a:rPr lang="en-US" sz="1600" i="1" dirty="0"/>
              <a:t> "Laser-stimulated Raman effect and resonant four-photon interactions in gases H2, D2, and CH4" Applied Physics Letters (1963), 3(10), </a:t>
            </a:r>
            <a:r>
              <a:rPr lang="en-US" sz="1600" i="1" dirty="0" smtClean="0"/>
              <a:t>181-184</a:t>
            </a:r>
            <a:endParaRPr lang="ru-RU" sz="1600" i="1" dirty="0" smtClean="0"/>
          </a:p>
          <a:p>
            <a:pPr algn="just"/>
            <a:r>
              <a:rPr lang="ru-RU" sz="1600" dirty="0"/>
              <a:t>При изучении уширения спектра при фокусировке излучения рубинового лазера в газах: предложена последовательность процессов: ВКР → каскадное 4 фотонное взаимодействие</a:t>
            </a:r>
            <a:r>
              <a:rPr lang="ru-RU" sz="1600" dirty="0" smtClean="0"/>
              <a:t>.</a:t>
            </a:r>
            <a:endParaRPr lang="ru-RU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6090" y="2253767"/>
            <a:ext cx="9802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/>
              <a:t>A.</a:t>
            </a:r>
            <a:r>
              <a:rPr lang="ru-RU" sz="1600" i="1" dirty="0"/>
              <a:t> </a:t>
            </a:r>
            <a:r>
              <a:rPr lang="en-US" sz="1600" i="1" dirty="0" err="1"/>
              <a:t>Penzkofer</a:t>
            </a:r>
            <a:r>
              <a:rPr lang="en-US" sz="1600" i="1" dirty="0"/>
              <a:t>, A. </a:t>
            </a:r>
            <a:r>
              <a:rPr lang="en-US" sz="1600" i="1" dirty="0" err="1"/>
              <a:t>Beidoun</a:t>
            </a:r>
            <a:r>
              <a:rPr lang="en-US" sz="1600" i="1" dirty="0"/>
              <a:t>, H.-J. </a:t>
            </a:r>
            <a:r>
              <a:rPr lang="en-US" sz="1600" i="1" dirty="0" err="1"/>
              <a:t>Lehmeier</a:t>
            </a:r>
            <a:r>
              <a:rPr lang="en-US" sz="1600" i="1" dirty="0"/>
              <a:t> "Spectral </a:t>
            </a:r>
            <a:r>
              <a:rPr lang="en-US" sz="1600" i="1" dirty="0" err="1"/>
              <a:t>superbroadening</a:t>
            </a:r>
            <a:r>
              <a:rPr lang="en-US" sz="1600" i="1" dirty="0"/>
              <a:t> of self-focused picosecond laser pulses in D2O" // Optical and Quantum Electronics (1993) 25(5), 317-349</a:t>
            </a:r>
            <a:endParaRPr lang="ru-RU" sz="1600" i="1" dirty="0"/>
          </a:p>
          <a:p>
            <a:pPr algn="just"/>
            <a:r>
              <a:rPr lang="ru-RU" sz="1600" dirty="0"/>
              <a:t>При изучении уширения спектра при фокусировке излучения пс-лазера в тяжелой воде предложена последовательность процессов: (ВКР + вырожденное 4 фотонное взаимодействие) → (КАРС+ невырожденное 4 фотонное взаимодействие) → каскадная ап-конверсия частоты.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7571" y="3635386"/>
            <a:ext cx="11662148" cy="107224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75101" y="3630417"/>
            <a:ext cx="98025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/>
              <a:t>Апексимов Д.В. и др. Фемтосекундная атмосферная оптика / Под общей ред. С.Н. </a:t>
            </a:r>
            <a:r>
              <a:rPr lang="ru-RU" sz="1600" i="1" dirty="0" err="1"/>
              <a:t>Багаева</a:t>
            </a:r>
            <a:r>
              <a:rPr lang="ru-RU" sz="1600" i="1" dirty="0"/>
              <a:t>, Г.Г. Матвиенко. – Новосибирск: Изд-во СО РАН, 2010. – 238 с</a:t>
            </a:r>
          </a:p>
          <a:p>
            <a:pPr algn="just"/>
            <a:r>
              <a:rPr lang="ru-RU" sz="1600" dirty="0"/>
              <a:t>В главе, описывающей филаментацию излучения фс-лазера в воздухе приведены фотографии и параметры эксперимента </a:t>
            </a:r>
            <a:r>
              <a:rPr lang="ru-RU" sz="1600" dirty="0" smtClean="0"/>
              <a:t>схожего с рассматриваемым.</a:t>
            </a:r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28" y="3749926"/>
            <a:ext cx="89761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6116"/>
          <a:stretch/>
        </p:blipFill>
        <p:spPr bwMode="auto">
          <a:xfrm>
            <a:off x="249491" y="4760845"/>
            <a:ext cx="2044173" cy="207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55" y="4773878"/>
            <a:ext cx="3250925" cy="20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692800" y="483232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«</a:t>
            </a:r>
            <a:r>
              <a:rPr lang="ru-RU" sz="1600" i="1" dirty="0" smtClean="0">
                <a:solidFill>
                  <a:schemeClr val="bg1"/>
                </a:solidFill>
              </a:rPr>
              <a:t>фотографии </a:t>
            </a:r>
            <a:r>
              <a:rPr lang="ru-RU" sz="1600" i="1" dirty="0">
                <a:solidFill>
                  <a:schemeClr val="bg1"/>
                </a:solidFill>
              </a:rPr>
              <a:t>поперечного сечения фемтосекундного лазерного </a:t>
            </a:r>
            <a:r>
              <a:rPr lang="ru-RU" sz="1600" i="1" dirty="0" smtClean="0">
                <a:solidFill>
                  <a:schemeClr val="bg1"/>
                </a:solidFill>
              </a:rPr>
              <a:t>пучка</a:t>
            </a:r>
            <a:r>
              <a:rPr lang="ru-RU" sz="1600" dirty="0" smtClean="0">
                <a:solidFill>
                  <a:schemeClr val="bg1"/>
                </a:solidFill>
              </a:rPr>
              <a:t>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«</a:t>
            </a:r>
            <a:r>
              <a:rPr lang="ru-RU" sz="1600" i="1" dirty="0" smtClean="0">
                <a:solidFill>
                  <a:schemeClr val="bg1"/>
                </a:solidFill>
              </a:rPr>
              <a:t>физический механизм … связан с фазовой </a:t>
            </a:r>
            <a:r>
              <a:rPr lang="ru-RU" sz="1600" i="1" dirty="0" err="1" smtClean="0">
                <a:solidFill>
                  <a:schemeClr val="bg1"/>
                </a:solidFill>
              </a:rPr>
              <a:t>самомодуляцией</a:t>
            </a:r>
            <a:r>
              <a:rPr lang="ru-RU" sz="1600" i="1" dirty="0" smtClean="0">
                <a:solidFill>
                  <a:schemeClr val="bg1"/>
                </a:solidFill>
              </a:rPr>
              <a:t> световой волны</a:t>
            </a:r>
            <a:r>
              <a:rPr lang="ru-RU" sz="1600" dirty="0" smtClean="0">
                <a:solidFill>
                  <a:schemeClr val="bg1"/>
                </a:solidFill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«теоретический </a:t>
            </a:r>
            <a:r>
              <a:rPr lang="ru-RU" sz="1600" dirty="0">
                <a:solidFill>
                  <a:schemeClr val="bg1"/>
                </a:solidFill>
              </a:rPr>
              <a:t>расчет (спектральной полуширины) проводился в рамках радиально-симметричной модели филаментации излучения, когда формируется один осевой </a:t>
            </a:r>
            <a:r>
              <a:rPr lang="ru-RU" sz="1600" dirty="0" smtClean="0">
                <a:solidFill>
                  <a:schemeClr val="bg1"/>
                </a:solidFill>
              </a:rPr>
              <a:t>филамент»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2D111-E117-433B-88FD-CAE17C46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485"/>
            <a:ext cx="8570422" cy="698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Структура экспериментальных исследований</a:t>
            </a:r>
            <a:endParaRPr lang="en-US" sz="2000" dirty="0"/>
          </a:p>
        </p:txBody>
      </p:sp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AEEB881A-968A-4243-8CC4-0E2A6774987E}"/>
              </a:ext>
            </a:extLst>
          </p:cNvPr>
          <p:cNvSpPr txBox="1">
            <a:spLocks/>
          </p:cNvSpPr>
          <p:nvPr/>
        </p:nvSpPr>
        <p:spPr>
          <a:xfrm>
            <a:off x="473826" y="1430651"/>
            <a:ext cx="11238808" cy="2857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rgbClr val="292929"/>
                </a:solidFill>
                <a:latin typeface="Russisch Sans" panose="00000506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Управление пространственными параметрами филамента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Управление распределением энергии в филаменте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Определение процессов и их последовательностей, зависящих от пространственно-энергетической структуры филамента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2D111-E117-433B-88FD-CAE17C46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Исследование распределения энергии</a:t>
            </a:r>
            <a:endParaRPr lang="en-US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934" t="12481" b="1177"/>
          <a:stretch/>
        </p:blipFill>
        <p:spPr>
          <a:xfrm>
            <a:off x="108154" y="1596825"/>
            <a:ext cx="5960071" cy="1605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048"/>
          <a:stretch/>
        </p:blipFill>
        <p:spPr>
          <a:xfrm>
            <a:off x="115485" y="3310022"/>
            <a:ext cx="5952740" cy="1656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8227"/>
          <a:stretch/>
        </p:blipFill>
        <p:spPr>
          <a:xfrm>
            <a:off x="174590" y="5073801"/>
            <a:ext cx="5893635" cy="1678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8428" y="2617530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филамент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4677" y="3609283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мишень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01" y="4138053"/>
            <a:ext cx="2083065" cy="248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-905" r="56771" b="905"/>
          <a:stretch/>
        </p:blipFill>
        <p:spPr bwMode="auto">
          <a:xfrm>
            <a:off x="9983742" y="2772743"/>
            <a:ext cx="1803400" cy="338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4696" y="1689509"/>
            <a:ext cx="2083065" cy="2144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7761" y="1742256"/>
            <a:ext cx="288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Конический СК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Распределение ИК-накачки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435106" y="1922190"/>
            <a:ext cx="84265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8333112" y="2507067"/>
            <a:ext cx="944649" cy="26567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1149" y="1148811"/>
            <a:ext cx="882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Внесение аберраций формирует пространственно-энергетический профиль филамента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E2D111-E117-433B-88FD-CAE17C46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Исследование расходимости</a:t>
            </a:r>
            <a:endParaRPr lang="en-US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3" y="1063366"/>
            <a:ext cx="7794625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61120" y="3433156"/>
            <a:ext cx="1342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Белый СК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HeNe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лазер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201295" y="3649287"/>
            <a:ext cx="2759825" cy="98419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872313" y="4438996"/>
            <a:ext cx="2088807" cy="1944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3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ИСЭ 16 на 9 - Шаблон" id="{632E2679-BF4D-44A3-9524-2618BF9FA5CE}" vid="{D87D01D9-AB4A-46C5-9E3A-5FBA54CBA6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804</Words>
  <Application>Microsoft Office PowerPoint</Application>
  <PresentationFormat>Широкоэкранный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Russisch Sans</vt:lpstr>
      <vt:lpstr>Тема Office</vt:lpstr>
      <vt:lpstr>Широкополосный источник узконаправленного когерентного излучения сверхмалой длительности (белый лазер)</vt:lpstr>
      <vt:lpstr>Виды источников лазерного белого света</vt:lpstr>
      <vt:lpstr>Предыстория</vt:lpstr>
      <vt:lpstr>Ключевые работы (структура филамента)</vt:lpstr>
      <vt:lpstr>Ключевые работы (трансформация спектра)</vt:lpstr>
      <vt:lpstr>Ключевые работы (трансформация спектра)</vt:lpstr>
      <vt:lpstr>Структура экспериментальных исследований</vt:lpstr>
      <vt:lpstr>Исследование распределения энергии</vt:lpstr>
      <vt:lpstr>Исследование расходимости</vt:lpstr>
      <vt:lpstr>Процесс уширения спектра</vt:lpstr>
      <vt:lpstr>Экспериментальное подтверждение</vt:lpstr>
      <vt:lpstr>LASER?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Калинова</dc:creator>
  <cp:lastModifiedBy>Лубенко</cp:lastModifiedBy>
  <cp:revision>45</cp:revision>
  <dcterms:created xsi:type="dcterms:W3CDTF">2022-04-28T05:47:40Z</dcterms:created>
  <dcterms:modified xsi:type="dcterms:W3CDTF">2026-04-20T09:48:54Z</dcterms:modified>
</cp:coreProperties>
</file>