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5" r:id="rId3"/>
    <p:sldId id="286" r:id="rId4"/>
    <p:sldId id="284" r:id="rId5"/>
    <p:sldId id="276" r:id="rId6"/>
    <p:sldId id="277" r:id="rId7"/>
    <p:sldId id="283" r:id="rId8"/>
    <p:sldId id="278" r:id="rId9"/>
    <p:sldId id="282" r:id="rId10"/>
    <p:sldId id="281" r:id="rId11"/>
    <p:sldId id="287" r:id="rId12"/>
    <p:sldId id="279" r:id="rId13"/>
    <p:sldId id="288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CC"/>
    <a:srgbClr val="0000FF"/>
    <a:srgbClr val="FF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52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B52B-7247-4431-B4C6-9CAA712CA3B2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106C4-6887-4966-9543-FC6998139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104F-44DC-4FB1-94E2-F804BC5BADB4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9F9C-11B8-40FE-A141-D3FA05E4683D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EBA-295F-4BED-863A-7AE5FD0D24A9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667E-AC3A-4DFB-BC9B-C7652832BD3B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AEDE-2CDA-4065-9BB3-9A947EFCDE42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AE0-D7A0-4D5F-8E0B-4D3E63E83B7F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417-A0FE-467F-B5C4-243B822B2CB1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961-3EB1-4E19-BD44-05C97BF46FF3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2C33-2784-4FAE-BE7B-E744F49A9914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339C-5AB8-442A-A09F-81F44B14351A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CE5-1039-42FA-9CAA-13276F706407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91BC-9097-4A10-BEA3-C381D2CB5845}" type="datetime1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2C6F-DDD4-46A9-88A6-C38AEDB91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1F497D"/>
                </a:solidFill>
              </a:rPr>
              <a:t>Беспроводная Побайтовая </a:t>
            </a:r>
            <a:r>
              <a:rPr lang="ru-RU" sz="1600" b="1" cap="all" dirty="0" err="1" smtClean="0">
                <a:solidFill>
                  <a:srgbClr val="1F497D"/>
                </a:solidFill>
              </a:rPr>
              <a:t>ПЕРЕДАЧа</a:t>
            </a:r>
            <a:r>
              <a:rPr lang="ru-RU" sz="1600" b="1" cap="all" dirty="0" smtClean="0">
                <a:solidFill>
                  <a:srgbClr val="1F497D"/>
                </a:solidFill>
              </a:rPr>
              <a:t> ЦИФРОВОГО СИГНАЛА, МУЛЬТИПЛЕКСИРОВАННОГО ПО ВЕЛИЧИНЕ ОРБИТАЛЬНОГО УГЛОВОГО МОМЕНТА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/>
              <a:t>Аксенов</a:t>
            </a:r>
            <a:r>
              <a:rPr lang="ru-RU" sz="1400" baseline="30000" dirty="0" smtClean="0"/>
              <a:t> </a:t>
            </a:r>
            <a:r>
              <a:rPr lang="ru-RU" sz="1400" dirty="0" smtClean="0"/>
              <a:t>В.П.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, Богданов О.В.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Дудоров В.В.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, </a:t>
            </a:r>
            <a:r>
              <a:rPr lang="ru-RU" sz="1400" dirty="0" err="1" smtClean="0"/>
              <a:t>Кагадей</a:t>
            </a:r>
            <a:r>
              <a:rPr lang="ru-RU" sz="1400" dirty="0" smtClean="0"/>
              <a:t> В.А.</a:t>
            </a:r>
            <a:r>
              <a:rPr lang="ru-RU" sz="1400" baseline="30000" dirty="0" smtClean="0"/>
              <a:t>3</a:t>
            </a:r>
            <a:r>
              <a:rPr lang="ru-RU" sz="1400" dirty="0" smtClean="0"/>
              <a:t>, </a:t>
            </a:r>
            <a:r>
              <a:rPr lang="ru-RU" sz="1400" dirty="0" err="1" smtClean="0"/>
              <a:t>Казинский</a:t>
            </a:r>
            <a:r>
              <a:rPr lang="ru-RU" sz="1400" dirty="0" smtClean="0"/>
              <a:t> П.О.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b="1" u="sng" dirty="0" smtClean="0"/>
              <a:t>Колосов В.В.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, Королев П.С.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Лазаренко Г.Ю.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, Левицкий М.Е.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, </a:t>
            </a:r>
            <a:r>
              <a:rPr lang="ru-RU" sz="1400" dirty="0" err="1" smtClean="0"/>
              <a:t>Рякин</a:t>
            </a:r>
            <a:r>
              <a:rPr lang="ru-RU" sz="1400" dirty="0" smtClean="0"/>
              <a:t> В.А.</a:t>
            </a:r>
            <a:r>
              <a:rPr lang="ru-RU" sz="1400" baseline="30000" dirty="0" smtClean="0"/>
              <a:t>2</a:t>
            </a:r>
          </a:p>
          <a:p>
            <a:pPr algn="ctr">
              <a:spcBef>
                <a:spcPts val="600"/>
              </a:spcBef>
            </a:pPr>
            <a:r>
              <a:rPr lang="ru-RU" sz="1200" baseline="30000" dirty="0" smtClean="0"/>
              <a:t>1</a:t>
            </a:r>
            <a:r>
              <a:rPr lang="ru-RU" sz="1200" dirty="0" smtClean="0"/>
              <a:t>Институт оптики атмосферы им. В.Е. Зуева СО РАН, г. Томск,</a:t>
            </a:r>
          </a:p>
          <a:p>
            <a:pPr algn="ctr"/>
            <a:r>
              <a:rPr lang="ru-RU" sz="1200" baseline="30000" dirty="0" smtClean="0"/>
              <a:t>2</a:t>
            </a:r>
            <a:r>
              <a:rPr lang="ru-RU" sz="1200" dirty="0" smtClean="0"/>
              <a:t>Национальный исследовательский Томский государственный университет, г. Томск,</a:t>
            </a:r>
          </a:p>
          <a:p>
            <a:pPr algn="ctr"/>
            <a:r>
              <a:rPr lang="ru-RU" sz="1200" baseline="30000" dirty="0" smtClean="0"/>
              <a:t>3</a:t>
            </a:r>
            <a:r>
              <a:rPr lang="ru-RU" sz="1200" dirty="0" smtClean="0"/>
              <a:t>АО «НПП «Радар </a:t>
            </a:r>
            <a:r>
              <a:rPr lang="ru-RU" sz="1200" dirty="0" err="1" smtClean="0"/>
              <a:t>ммс</a:t>
            </a:r>
            <a:r>
              <a:rPr lang="ru-RU" sz="1200" dirty="0" smtClean="0"/>
              <a:t>», г. Санкт-Петербург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5871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  В беспроводной связи активно используются четыре степени свободы оптической волны: амплитуда, фаза, частота, поляризация. На данный момент наблюдается исчерпание технических возможностей дальнейшего совершенствования данных технологий. Одновременное использование пяти степеней свободы, включая орбитальный угловой момент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(</a:t>
            </a:r>
            <a:r>
              <a:rPr lang="en-US" sz="1600" b="1" dirty="0" smtClean="0">
                <a:solidFill>
                  <a:srgbClr val="0070C0"/>
                </a:solidFill>
              </a:rPr>
              <a:t>O</a:t>
            </a:r>
            <a:r>
              <a:rPr lang="ru-RU" sz="1600" b="1" dirty="0" smtClean="0">
                <a:solidFill>
                  <a:srgbClr val="0070C0"/>
                </a:solidFill>
              </a:rPr>
              <a:t>У</a:t>
            </a:r>
            <a:r>
              <a:rPr lang="en-US" sz="1600" b="1" dirty="0" smtClean="0">
                <a:solidFill>
                  <a:srgbClr val="0070C0"/>
                </a:solidFill>
              </a:rPr>
              <a:t>M</a:t>
            </a:r>
            <a:r>
              <a:rPr lang="ru-RU" sz="1600" b="1" dirty="0" smtClean="0">
                <a:solidFill>
                  <a:srgbClr val="0070C0"/>
                </a:solidFill>
              </a:rPr>
              <a:t>) – это безусловный резерв для следующего качественного скачка увеличения пропускной способности канала связи</a:t>
            </a:r>
            <a:r>
              <a:rPr lang="ru-RU" sz="1600" dirty="0" smtClean="0"/>
              <a:t>, который пока не нашел практической реализации.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8860" y="2060848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Актуальность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876" y="4286882"/>
            <a:ext cx="1556392" cy="23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9280" y="4221088"/>
            <a:ext cx="2392960" cy="23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4149080"/>
            <a:ext cx="4536504" cy="2520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70" y="6231866"/>
            <a:ext cx="1371142" cy="38218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83568" y="1270357"/>
            <a:ext cx="77768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Представлен новый метод передачи сигнала, мультиплексированного по орбитальному угловому моменту.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Метод позволяет организовывать побайтовую передачу данных, что должно поднять её скорость по сравнению с другими известными схемами, где передача организована побитно. Схема мультиплексирования сигнала в оптическом диапазоне является аналогом схемы мультиплексирования радиосигнала с помощью ОУМ.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демультиплексирования сигнала используется сортировщик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детектор)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ОУМ-мод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который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состоит из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светоделителей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фазовых вихревых пластинок, фокусирующих линз, фотоприемников и компаратора. Сортировщик распределяет приходящее излучение по 8 каналам и идентифицирует наличие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отсутствие в канале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ОУМ-мод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обладающих азимутальными индексами от –3 до +4, и на этой основе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воссоздает структуру байта цифровой информации из нулей и единиц.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Численное моделирование продемонстрировало, что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данном методе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мультиплексирования по ОУМ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минимизируются перекрестные помехи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cross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talk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присущие традиционному методу мультиплексирования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модовым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разделением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mode division multiplexing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MDM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7544" y="467380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Заключение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37" y="2934810"/>
            <a:ext cx="4989945" cy="3672408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88" y="2934810"/>
            <a:ext cx="1833529" cy="1872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88" y="4807021"/>
            <a:ext cx="1816165" cy="1862339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67544" y="116632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Экспериментальная  реализация – проект РНФ. Современный сортировщик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2100" y="4565159"/>
            <a:ext cx="1202068" cy="87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142" y="5624635"/>
            <a:ext cx="1186025" cy="8768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09768" y="5472779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Byte</a:t>
            </a:r>
            <a:r>
              <a:rPr lang="ru-RU" sz="700" b="1" dirty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=255</a:t>
            </a:r>
            <a:endParaRPr lang="ru-RU" sz="7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85109" y="4365104"/>
            <a:ext cx="5052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Теория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769" y="5624635"/>
            <a:ext cx="862420" cy="8768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837" y="750379"/>
            <a:ext cx="6939616" cy="20383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37994" y="5464032"/>
            <a:ext cx="4892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Расчет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407410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67544" y="2708920"/>
            <a:ext cx="821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1F497D"/>
                </a:solidFill>
              </a:rPr>
              <a:t>Спасибо за внимание!</a:t>
            </a:r>
            <a:endParaRPr lang="ru-RU" altLang="ru-RU" sz="24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2656"/>
            <a:ext cx="4049250" cy="1222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577768"/>
            <a:ext cx="4645730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577768"/>
            <a:ext cx="3922732" cy="2191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5147463"/>
            <a:ext cx="3427910" cy="513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8248" y="1572077"/>
            <a:ext cx="20842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DOI </a:t>
            </a:r>
            <a:r>
              <a:rPr lang="ru-RU" sz="1100" dirty="0"/>
              <a:t>10.1109/JSAC.2024.3389125</a:t>
            </a:r>
          </a:p>
        </p:txBody>
      </p:sp>
    </p:spTree>
    <p:extLst>
      <p:ext uri="{BB962C8B-B14F-4D97-AF65-F5344CB8AC3E}">
        <p14:creationId xmlns:p14="http://schemas.microsoft.com/office/powerpoint/2010/main" val="40341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2" cy="3960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2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18" y="242290"/>
            <a:ext cx="3941626" cy="414908"/>
          </a:xfrm>
          <a:prstGeom prst="rect">
            <a:avLst/>
          </a:prstGeom>
          <a:noFill/>
        </p:spPr>
      </p:pic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212725"/>
            <a:ext cx="4238625" cy="409575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95536" y="620688"/>
            <a:ext cx="522007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дальней зоне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Фраунгофера, т.е. при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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принимает вид</a:t>
            </a: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908050"/>
            <a:ext cx="3562350" cy="428625"/>
          </a:xfrm>
          <a:prstGeom prst="rect">
            <a:avLst/>
          </a:prstGeom>
          <a:noFill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445224"/>
            <a:ext cx="2564592" cy="11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589240"/>
            <a:ext cx="5393110" cy="95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67544" y="44624"/>
            <a:ext cx="821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1F497D"/>
                </a:solidFill>
              </a:rPr>
              <a:t>Макет системы формирования синтезированных пучков на основе когерентного сложения матрицы волоконных </a:t>
            </a:r>
            <a:r>
              <a:rPr lang="ru-RU" altLang="ru-RU" b="1" dirty="0" smtClean="0">
                <a:solidFill>
                  <a:srgbClr val="1F497D"/>
                </a:solidFill>
              </a:rPr>
              <a:t>лазеров. Аналог ФАР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pic>
        <p:nvPicPr>
          <p:cNvPr id="88066" name="Объект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4445000" cy="2233613"/>
          </a:xfrm>
          <a:prstGeom prst="rect">
            <a:avLst/>
          </a:prstGeom>
          <a:noFill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2411039" cy="196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13113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3384376" cy="20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99592" y="530120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Скорость передачи информации ограничена временем отклика фазовых модуляторов, которое составляет величину </a:t>
            </a:r>
            <a:r>
              <a:rPr lang="ru-RU" sz="1600" b="1" dirty="0" smtClean="0">
                <a:solidFill>
                  <a:srgbClr val="0070C0"/>
                </a:solidFill>
              </a:rPr>
              <a:t>порядка 10</a:t>
            </a:r>
            <a:r>
              <a:rPr lang="ru-RU" sz="1600" b="1" baseline="30000" dirty="0" smtClean="0">
                <a:solidFill>
                  <a:srgbClr val="0070C0"/>
                </a:solidFill>
              </a:rPr>
              <a:t>–11 </a:t>
            </a:r>
            <a:r>
              <a:rPr lang="ru-RU" sz="1600" b="1" dirty="0" smtClean="0">
                <a:solidFill>
                  <a:srgbClr val="0070C0"/>
                </a:solidFill>
              </a:rPr>
              <a:t>с.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4221088"/>
            <a:ext cx="2065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ОАМ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= </a:t>
            </a:r>
            <a:r>
              <a:rPr lang="en-US" sz="1600" b="1" dirty="0" smtClean="0">
                <a:solidFill>
                  <a:srgbClr val="0070C0"/>
                </a:solidFill>
              </a:rPr>
              <a:t>[</a:t>
            </a:r>
            <a:r>
              <a:rPr lang="ru-RU" sz="1600" b="1" dirty="0" smtClean="0">
                <a:solidFill>
                  <a:srgbClr val="0070C0"/>
                </a:solidFill>
              </a:rPr>
              <a:t>–2, –1, 0, 1, 2]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40352" y="5209455"/>
            <a:ext cx="1161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ОАМ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= </a:t>
            </a:r>
            <a:r>
              <a:rPr lang="en-US" sz="1400" b="1" dirty="0" smtClean="0">
                <a:solidFill>
                  <a:srgbClr val="0070C0"/>
                </a:solidFill>
              </a:rPr>
              <a:t>[</a:t>
            </a:r>
            <a:r>
              <a:rPr lang="ru-RU" sz="1400" b="1" dirty="0" smtClean="0">
                <a:solidFill>
                  <a:srgbClr val="0070C0"/>
                </a:solidFill>
              </a:rPr>
              <a:t> 0, 1]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04864"/>
            <a:ext cx="752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962"/>
            <a:ext cx="8229600" cy="504056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1F497D"/>
                </a:solidFill>
              </a:rPr>
              <a:t>Конфигурации систем </a:t>
            </a:r>
            <a:r>
              <a:rPr lang="ru-RU" altLang="ru-RU" sz="2000" b="1" dirty="0">
                <a:solidFill>
                  <a:srgbClr val="1F497D"/>
                </a:solidFill>
              </a:rPr>
              <a:t>формирования </a:t>
            </a:r>
            <a:r>
              <a:rPr lang="ru-RU" altLang="ru-RU" sz="2000" b="1" dirty="0" smtClean="0">
                <a:solidFill>
                  <a:srgbClr val="1F497D"/>
                </a:solidFill>
              </a:rPr>
              <a:t>синтезированных пучков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215062"/>
            <a:ext cx="3256735" cy="1813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57" y="3399843"/>
            <a:ext cx="3381847" cy="8859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509120"/>
            <a:ext cx="1567642" cy="1553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739" y="4574360"/>
            <a:ext cx="1430684" cy="135778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659" y="3728301"/>
            <a:ext cx="2687829" cy="14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598" y="4232483"/>
            <a:ext cx="847843" cy="809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649" y="4221088"/>
            <a:ext cx="866896" cy="809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54" y="1196752"/>
            <a:ext cx="3064666" cy="2086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9756" y="764704"/>
            <a:ext cx="2474372" cy="30296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38292" y="3375961"/>
            <a:ext cx="19816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NimbusRomNo9L-Regu"/>
              </a:rPr>
              <a:t>The parameters of UCA are set: </a:t>
            </a:r>
            <a:r>
              <a:rPr lang="en-US" sz="800" dirty="0">
                <a:latin typeface="NimbusRomNo9L-ReguItal"/>
              </a:rPr>
              <a:t>N </a:t>
            </a:r>
            <a:r>
              <a:rPr lang="en-US" sz="800" dirty="0">
                <a:latin typeface="rtxr"/>
              </a:rPr>
              <a:t>= </a:t>
            </a:r>
            <a:r>
              <a:rPr lang="en-US" sz="800" dirty="0">
                <a:latin typeface="NimbusRomNo9L-Regu"/>
              </a:rPr>
              <a:t>40</a:t>
            </a:r>
            <a:endParaRPr lang="ru-RU" sz="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73523" y="6119231"/>
            <a:ext cx="1597489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ru-RU" b="1" baseline="-25000" dirty="0" smtClean="0">
                <a:solidFill>
                  <a:srgbClr val="FF0000"/>
                </a:solidFill>
              </a:rPr>
              <a:t>ОУМ</a:t>
            </a:r>
            <a:r>
              <a:rPr lang="en-US" b="1" dirty="0" smtClean="0">
                <a:solidFill>
                  <a:srgbClr val="FF0000"/>
                </a:solidFill>
              </a:rPr>
              <a:t> &lt;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ru-RU" b="1" baseline="-25000" dirty="0" smtClean="0">
                <a:solidFill>
                  <a:srgbClr val="FF0000"/>
                </a:solidFill>
              </a:rPr>
              <a:t>пучков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194" y="570873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Для всех ситуаций выполняется условие: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14559"/>
            <a:ext cx="5455295" cy="3096344"/>
          </a:xfrm>
          <a:prstGeom prst="rect">
            <a:avLst/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4-конечная звезда 36"/>
          <p:cNvSpPr>
            <a:spLocks noChangeAspect="1"/>
          </p:cNvSpPr>
          <p:nvPr/>
        </p:nvSpPr>
        <p:spPr>
          <a:xfrm>
            <a:off x="5416664" y="767135"/>
            <a:ext cx="91440" cy="9144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>
            <a:spLocks noChangeAspect="1"/>
          </p:cNvSpPr>
          <p:nvPr/>
        </p:nvSpPr>
        <p:spPr>
          <a:xfrm>
            <a:off x="6702962" y="904945"/>
            <a:ext cx="91440" cy="9144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4-конечная звезда 38"/>
          <p:cNvSpPr>
            <a:spLocks noChangeAspect="1"/>
          </p:cNvSpPr>
          <p:nvPr/>
        </p:nvSpPr>
        <p:spPr>
          <a:xfrm>
            <a:off x="6854066" y="2552583"/>
            <a:ext cx="91440" cy="9144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4-конечная звезда 39"/>
          <p:cNvSpPr>
            <a:spLocks noChangeAspect="1"/>
          </p:cNvSpPr>
          <p:nvPr/>
        </p:nvSpPr>
        <p:spPr>
          <a:xfrm>
            <a:off x="5704696" y="2082711"/>
            <a:ext cx="91440" cy="9144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62804" y="1274111"/>
            <a:ext cx="393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8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800" b="1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0</a:t>
            </a:r>
            <a:endParaRPr lang="ru-RU" sz="800" b="1" dirty="0">
              <a:solidFill>
                <a:srgbClr val="1F497D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78610" y="786567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37164" y="798753"/>
            <a:ext cx="242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79704" y="2548943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-1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24128" y="1938695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-3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547664" y="3768716"/>
            <a:ext cx="723629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Концептуальная схема мультиплексирования – демультиплексирования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ОУМ-мод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Передатчик – мультиплексор (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лазер;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волоконный делитель;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модуляторы фазы;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модуляторы амплитуды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волоконные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позиционеры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коллимирующие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линзы;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программируемый контроллер фазы и амплитуды;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FFT</a:t>
            </a:r>
            <a:r>
              <a:rPr lang="en-US" sz="1200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БПФ-процессор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управляющий компьютер.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Приемник – дешифратор (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приемный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коллимирующий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телескоп;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светоделители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вихревые фазовые пластинки;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фокусирующие линзы;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пространственные фильтры (апертуры);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фотоприемники с малой диафрагмой;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компаратор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компьютер.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Интенсивность в плоскости фотоприемника </a:t>
            </a:r>
            <a:endParaRPr lang="en-US" sz="1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с ненулевым значением на оси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с нулевым значением на оси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20688"/>
            <a:ext cx="1085307" cy="31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78934"/>
            <a:ext cx="1872208" cy="31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80928"/>
            <a:ext cx="1440160" cy="1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655" y="3037959"/>
            <a:ext cx="1511796" cy="6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06564" y="48180"/>
            <a:ext cx="8229600" cy="504056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1F497D"/>
                </a:solidFill>
              </a:rPr>
              <a:t>Численный эксперимент: ОУМ мультиплексирование методом БПФ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544" y="116632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Теоретическое обоснование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20" name="Rectangle 32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912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8352928" cy="58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4F42C6F-DDD4-46A9-88A6-C38AEDB919D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7544" y="116632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Численное моделирование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6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79"/>
            <a:ext cx="8712968" cy="606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228" y="3801333"/>
            <a:ext cx="1440160" cy="13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7544" y="116632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Численное моделирование. Результаты расчетов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pic>
        <p:nvPicPr>
          <p:cNvPr id="9832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3034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35896" y="638132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Детектор мод</a:t>
            </a:r>
            <a:endParaRPr lang="ru-RU" sz="11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701" y="2011420"/>
            <a:ext cx="140401" cy="1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467544" y="116632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Численное моделирование. Результаты расчетов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pic>
        <p:nvPicPr>
          <p:cNvPr id="93210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92" y="536694"/>
            <a:ext cx="8750797" cy="60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7544" y="116632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Численное моделирование. Результаты расчетов</a:t>
            </a:r>
            <a:endParaRPr lang="ru-RU" altLang="ru-RU" b="1" dirty="0">
              <a:solidFill>
                <a:srgbClr val="1F497D"/>
              </a:solidFill>
            </a:endParaRPr>
          </a:p>
        </p:txBody>
      </p:sp>
      <p:pic>
        <p:nvPicPr>
          <p:cNvPr id="952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29" y="548079"/>
            <a:ext cx="8891975" cy="59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42C6F-DDD4-46A9-88A6-C38AEDB919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110866</TotalTime>
  <Words>611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NimbusRomNo9L-Regu</vt:lpstr>
      <vt:lpstr>NimbusRomNo9L-ReguItal</vt:lpstr>
      <vt:lpstr>rtxr</vt:lpstr>
      <vt:lpstr>Symbol</vt:lpstr>
      <vt:lpstr>Times New Roman</vt:lpstr>
      <vt:lpstr>Тема Office</vt:lpstr>
      <vt:lpstr>Презентация PowerPoint</vt:lpstr>
      <vt:lpstr>Презентация PowerPoint</vt:lpstr>
      <vt:lpstr>Конфигурации систем формирования синтезированных пучков</vt:lpstr>
      <vt:lpstr>Численный эксперимент: ОУМ мультиплексирование методом БПФ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7114</cp:revision>
  <dcterms:created xsi:type="dcterms:W3CDTF">2025-01-31T07:19:49Z</dcterms:created>
  <dcterms:modified xsi:type="dcterms:W3CDTF">2026-04-21T08:47:43Z</dcterms:modified>
</cp:coreProperties>
</file>