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 showSpecialPlsOnTitleSld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No Style, Table Grid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dk1"/>
              </a:solidFill>
              <a:prstDash val="dashDot"/>
            </a:ln>
          </a:left>
          <a:right>
            <a:ln w="12700">
              <a:solidFill>
                <a:schemeClr val="dk1"/>
              </a:solidFill>
              <a:prstDash val="dashDot"/>
            </a:ln>
          </a:right>
          <a:top>
            <a:ln w="12700">
              <a:solidFill>
                <a:schemeClr val="dk1"/>
              </a:solidFill>
              <a:prstDash val="dashDot"/>
            </a:ln>
          </a:top>
          <a:bottom>
            <a:ln w="12700">
              <a:solidFill>
                <a:schemeClr val="dk1"/>
              </a:solidFill>
              <a:prstDash val="dashDot"/>
            </a:ln>
          </a:bottom>
          <a:insideH>
            <a:ln w="12700">
              <a:solidFill>
                <a:schemeClr val="dk1"/>
              </a:solidFill>
              <a:prstDash val="dashDot"/>
            </a:ln>
          </a:insideH>
          <a:insideV>
            <a:ln w="12700">
              <a:solidFill>
                <a:schemeClr val="dk1"/>
              </a:solidFill>
              <a:prstDash val="dashDot"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  <a:fill>
          <a:solidFill>
            <a:schemeClr val="lt1"/>
          </a:solidFill>
        </a:fill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12700">
              <a:solidFill>
                <a:schemeClr val="lt1"/>
              </a:solidFill>
              <a:prstDash val="dashDot"/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12700">
              <a:solidFill>
                <a:schemeClr val="dk1"/>
              </a:solidFill>
              <a:prstDash val="dashDot"/>
            </a:ln>
          </a:bottom>
        </a:tcBdr>
        <a:fill>
          <a:solidFill>
            <a:schemeClr val="l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8B1032C-EA38-4F05-BA0D-38AFFFC7BED3}" styleName="Light Style 3 - Accent 6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accent6"/>
              </a:solidFill>
              <a:prstDash val="dashDot"/>
            </a:ln>
          </a:left>
          <a:right>
            <a:ln w="12700">
              <a:solidFill>
                <a:schemeClr val="accent6"/>
              </a:solidFill>
              <a:prstDash val="dashDot"/>
            </a:ln>
          </a:right>
          <a:top>
            <a:ln w="12700">
              <a:solidFill>
                <a:schemeClr val="accent6"/>
              </a:solidFill>
              <a:prstDash val="dashDot"/>
            </a:ln>
          </a:top>
          <a:bottom>
            <a:ln w="12700">
              <a:solidFill>
                <a:schemeClr val="accent6"/>
              </a:solidFill>
              <a:prstDash val="dashDot"/>
            </a:ln>
          </a:bottom>
          <a:insideH>
            <a:ln w="12700">
              <a:solidFill>
                <a:schemeClr val="accent6"/>
              </a:solidFill>
              <a:prstDash val="dashDot"/>
            </a:ln>
          </a:insideH>
          <a:insideV>
            <a:ln w="12700">
              <a:solidFill>
                <a:schemeClr val="accent6"/>
              </a:solidFill>
              <a:prstDash val="dashDot"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band2V>
      <a:tcStyle>
        <a:tcBdr/>
        <a:fill>
          <a:solidFill>
            <a:schemeClr val="accent6">
              <a:tint val="20000"/>
            </a:schemeClr>
          </a:solidFill>
        </a:fill>
      </a:tcStyle>
    </a:band2V>
    <a:lastCol>
      <a:tcTxStyle b="on"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8100">
              <a:solidFill>
                <a:schemeClr val="accent6"/>
              </a:solidFill>
              <a:prstDash val="dashDot"/>
            </a:ln>
          </a:top>
        </a:tcBdr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38100">
              <a:solidFill>
                <a:schemeClr val="accent6"/>
              </a:solidFill>
              <a:prstDash val="dashDot"/>
            </a:ln>
          </a:bottom>
        </a:tcBdr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378" y="90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presProps" Target="presProps.xml" /><Relationship Id="rId25" Type="http://schemas.openxmlformats.org/officeDocument/2006/relationships/tableStyles" Target="tableStyles.xml" /><Relationship Id="rId26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3998" y="1122363"/>
            <a:ext cx="9144000" cy="2387598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3998" y="3602036"/>
            <a:ext cx="9144000" cy="165576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A3D2DCA-4375-4E1C-80C4-61F977EAFA73}" type="datetime1">
              <a:rPr lang="ru-RU"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0E28D9E-6938-11FF-7498-34DE436167AD}" type="datetime1">
              <a:rPr lang="ru-RU"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898" y="365123"/>
            <a:ext cx="2628900" cy="5811836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3"/>
            <a:ext cx="7734298" cy="5811836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AD367CF-1386-7A39-95C5-9C0A65C5D333}" type="datetime1">
              <a:rPr lang="ru-RU"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CD18C7-48F1-435D-C2E9-E33ABC89A5A1}" type="datetime1">
              <a:rPr lang="ru-RU"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48" y="1709736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48" y="4589461"/>
            <a:ext cx="10515600" cy="150018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56943D6-A0E4-845F-25DA-89138DDB0DEE}" type="datetime1">
              <a:rPr lang="ru-RU"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198" y="1825623"/>
            <a:ext cx="5181598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3"/>
            <a:ext cx="5181598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5450442-FF86-D025-E1D1-23C794ACFF5C}" type="datetime1">
              <a:rPr lang="ru-RU"/>
              <a:t/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6" y="365123"/>
            <a:ext cx="10515600" cy="1325561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6" y="1681161"/>
            <a:ext cx="5157785" cy="823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6" y="2505073"/>
            <a:ext cx="5157785" cy="3684586"/>
          </a:xfrm>
        </p:spPr>
        <p:txBody>
          <a:bodyPr/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1"/>
            <a:ext cx="5183186" cy="823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3"/>
            <a:ext cx="5183186" cy="3684586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9499AD4-C541-451D-187A-DDA809DC87C1}" type="datetime1">
              <a:rPr lang="ru-RU"/>
              <a:t/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2CE0BA2-D927-2CE7-4D9D-0072C6D4A09B}" type="datetime1">
              <a:rPr lang="ru-RU"/>
              <a:t/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308E30-B66C-243E-4C6B-2D8742B4F23E}" type="datetime1">
              <a:rPr lang="ru-RU"/>
              <a:t/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6" y="457200"/>
            <a:ext cx="3932235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6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6" y="2057400"/>
            <a:ext cx="3932235" cy="38115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A780EE0-6777-B155-2B20-85142C4222ED}" type="datetime1">
              <a:rPr lang="ru-RU"/>
              <a:t/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6" y="457200"/>
            <a:ext cx="3932235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6" y="987423"/>
            <a:ext cx="6172200" cy="48736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Click icon to add picture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6" y="2057400"/>
            <a:ext cx="3932235" cy="38115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4834929-6524-2779-AD9D-F9E61578FE10}" type="datetime1">
              <a:rPr lang="ru-RU"/>
              <a:t/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3"/>
            <a:ext cx="10515600" cy="1325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Second level</a:t>
            </a:r>
            <a:endParaRPr/>
          </a:p>
          <a:p>
            <a:pPr lvl="2">
              <a:defRPr/>
            </a:pPr>
            <a:r>
              <a:rPr lang="ru-RU"/>
              <a:t>Third level</a:t>
            </a:r>
            <a:endParaRPr/>
          </a:p>
          <a:p>
            <a:pPr lvl="3">
              <a:defRPr/>
            </a:pPr>
            <a:r>
              <a:rPr lang="ru-RU"/>
              <a:t>Fourth level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49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7413FE8-39F4-59A1-DFEF-24CA8E72A4CE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49"/>
            <a:ext cx="41148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8" y="6356349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1" ftr="1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 flipH="0" flipV="0">
            <a:off x="162247" y="2127929"/>
            <a:ext cx="11826085" cy="1984612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ru-RU" sz="4000" b="1" i="0" u="none" strike="noStrike" cap="none" spc="0">
                <a:solidFill>
                  <a:srgbClr val="163470"/>
                </a:solidFill>
                <a:latin typeface="Calibri"/>
                <a:ea typeface="Calibri"/>
                <a:cs typeface="Calibri"/>
              </a:rPr>
              <a:t>Новые методы</a:t>
            </a:r>
            <a:r>
              <a:rPr lang="ru-RU" sz="4000" b="1" i="0" u="none" strike="noStrike" cap="none" spc="0">
                <a:solidFill>
                  <a:srgbClr val="16347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4000" b="1" i="0" u="none" strike="noStrike" cap="none" spc="0">
                <a:solidFill>
                  <a:srgbClr val="163470"/>
                </a:solidFill>
                <a:latin typeface="Calibri"/>
                <a:ea typeface="Calibri"/>
                <a:cs typeface="Calibri"/>
              </a:rPr>
              <a:t>селекции мод шепчущей галереи в сферическом резонаторе с помощью</a:t>
            </a:r>
            <a:r>
              <a:rPr lang="ru-RU" sz="4000" b="1" i="0" u="none" strike="noStrike" cap="none" spc="0">
                <a:solidFill>
                  <a:srgbClr val="16347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4000" b="1" i="0" u="none" strike="noStrike" cap="none" spc="0">
                <a:solidFill>
                  <a:srgbClr val="163470"/>
                </a:solidFill>
                <a:latin typeface="Calibri"/>
                <a:ea typeface="Calibri"/>
                <a:cs typeface="Calibri"/>
              </a:rPr>
              <a:t>вакуумных тонкопленочных покрытий</a:t>
            </a:r>
            <a:endParaRPr lang="ru-RU" sz="4000" b="1" i="0" u="none" strike="noStrike" cap="none" spc="0">
              <a:solidFill>
                <a:srgbClr val="163470"/>
              </a:solidFill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 flipH="0" flipV="0">
            <a:off x="696926" y="4527648"/>
            <a:ext cx="10798146" cy="1100459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ru-RU" sz="2200" b="1" i="1" u="none" strike="noStrike" cap="none" spc="0">
                <a:ln>
                  <a:noFill/>
                </a:ln>
                <a:solidFill>
                  <a:srgbClr val="1B4089"/>
                </a:solidFill>
                <a:latin typeface="Calibri"/>
                <a:ea typeface="Calibri"/>
                <a:cs typeface="Calibri"/>
              </a:rPr>
              <a:t>Х. Ризк,</a:t>
            </a:r>
            <a:r>
              <a:rPr lang="ru-RU" sz="2200" b="1" i="1" u="none" strike="noStrike" cap="none" spc="0">
                <a:ln>
                  <a:noFill/>
                </a:ln>
                <a:solidFill>
                  <a:srgbClr val="1B4089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2200" b="1" i="1" u="sng" strike="noStrike" cap="none" spc="0">
                <a:ln>
                  <a:noFill/>
                </a:ln>
                <a:solidFill>
                  <a:srgbClr val="1B4089"/>
                </a:solidFill>
                <a:latin typeface="Calibri"/>
                <a:ea typeface="Calibri"/>
                <a:cs typeface="Calibri"/>
              </a:rPr>
              <a:t>В.А. Симонов</a:t>
            </a:r>
            <a:r>
              <a:rPr lang="ru-RU" sz="2200" b="1" i="1" u="none" strike="noStrike" cap="none" spc="0">
                <a:ln>
                  <a:noFill/>
                </a:ln>
                <a:solidFill>
                  <a:srgbClr val="1B4089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ru-RU" sz="2200" b="1" i="1" u="none" strike="noStrike" cap="none" spc="0">
                <a:ln>
                  <a:noFill/>
                </a:ln>
                <a:solidFill>
                  <a:srgbClr val="1B4089"/>
                </a:solidFill>
                <a:latin typeface="Calibri"/>
                <a:ea typeface="Calibri"/>
                <a:cs typeface="Calibri"/>
              </a:rPr>
              <a:t>В.С. Терентьев, </a:t>
            </a:r>
            <a:r>
              <a:rPr lang="ru-RU" sz="2200" b="1" i="1" u="none" strike="noStrike" cap="none" spc="0">
                <a:ln>
                  <a:noFill/>
                </a:ln>
                <a:solidFill>
                  <a:srgbClr val="1B4089"/>
                </a:solidFill>
                <a:latin typeface="Calibri"/>
                <a:ea typeface="Calibri"/>
                <a:cs typeface="Calibri"/>
              </a:rPr>
              <a:t>В.Е. Федяй, </a:t>
            </a:r>
            <a:r>
              <a:rPr lang="ru-RU" sz="2200" b="1" i="1" u="none" strike="noStrike" cap="none" spc="0">
                <a:ln>
                  <a:noFill/>
                </a:ln>
                <a:solidFill>
                  <a:srgbClr val="1B4089"/>
                </a:solidFill>
                <a:latin typeface="Calibri"/>
                <a:ea typeface="Calibri"/>
                <a:cs typeface="Calibri"/>
              </a:rPr>
              <a:t>А.В. Достовалов,</a:t>
            </a:r>
            <a:r>
              <a:rPr lang="ru-RU" sz="2200" b="1" i="1" u="none" strike="noStrike" cap="none" spc="0">
                <a:ln>
                  <a:noFill/>
                </a:ln>
                <a:solidFill>
                  <a:srgbClr val="1B4089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2200" b="1" i="1" u="none" strike="noStrike" cap="none" spc="0">
                <a:ln>
                  <a:noFill/>
                </a:ln>
                <a:solidFill>
                  <a:srgbClr val="1B4089"/>
                </a:solidFill>
                <a:latin typeface="Calibri"/>
                <a:ea typeface="Calibri"/>
                <a:cs typeface="Calibri"/>
              </a:rPr>
              <a:t>С.А. Бабин</a:t>
            </a:r>
            <a:endParaRPr lang="ru-RU" sz="2200" b="1" i="1" u="none" strike="noStrike" cap="none" spc="0">
              <a:ln>
                <a:noFill/>
              </a:ln>
              <a:solidFill>
                <a:srgbClr val="1B4089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sz="2200" b="1" i="1" u="none" strike="noStrike" cap="none" spc="0">
              <a:ln>
                <a:noFill/>
              </a:ln>
              <a:solidFill>
                <a:srgbClr val="1B4089"/>
              </a:solidFill>
              <a:latin typeface="Calibri"/>
              <a:cs typeface="Calibri"/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none" strike="noStrike" cap="none" spc="0">
                <a:ln>
                  <a:noFill/>
                </a:ln>
                <a:solidFill>
                  <a:srgbClr val="1B4089"/>
                </a:solidFill>
                <a:latin typeface="Calibri"/>
                <a:ea typeface="Calibri"/>
                <a:cs typeface="Calibri"/>
              </a:rPr>
              <a:t>e-mail: SimonovVA@iae.nsk.su</a:t>
            </a:r>
            <a:endParaRPr lang="ru-RU" sz="2200" b="1" i="1" u="none" strike="noStrike" cap="none" spc="0">
              <a:ln>
                <a:noFill/>
              </a:ln>
              <a:solidFill>
                <a:srgbClr val="1B4089"/>
              </a:solidFill>
              <a:latin typeface="Times New Roman"/>
              <a:cs typeface="Times New Roman"/>
            </a:endParaRPr>
          </a:p>
        </p:txBody>
      </p:sp>
      <p:pic>
        <p:nvPicPr>
          <p:cNvPr id="51327303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12507" y="118872"/>
            <a:ext cx="1907590" cy="2009058"/>
          </a:xfrm>
          <a:prstGeom prst="rect">
            <a:avLst/>
          </a:prstGeom>
        </p:spPr>
      </p:pic>
      <p:sp>
        <p:nvSpPr>
          <p:cNvPr id="99091110" name=""/>
          <p:cNvSpPr txBox="1"/>
          <p:nvPr/>
        </p:nvSpPr>
        <p:spPr bwMode="auto">
          <a:xfrm flipH="0" flipV="0">
            <a:off x="4994982" y="6178348"/>
            <a:ext cx="2202034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Новосибирск</a:t>
            </a:r>
            <a:r>
              <a:rPr/>
              <a:t>, 2026</a:t>
            </a:r>
            <a:endParaRPr/>
          </a:p>
        </p:txBody>
      </p:sp>
      <p:sp>
        <p:nvSpPr>
          <p:cNvPr id="1837550775" name=""/>
          <p:cNvSpPr/>
          <p:nvPr/>
        </p:nvSpPr>
        <p:spPr bwMode="auto">
          <a:xfrm flipH="0" flipV="0">
            <a:off x="2200948" y="33411"/>
            <a:ext cx="9565067" cy="91475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600" b="1" i="0" u="none" strike="noStrike" cap="none" spc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latin typeface="Calibri"/>
                <a:ea typeface="Verdana"/>
                <a:cs typeface="Calibri"/>
              </a:rPr>
              <a:t>Институт автоматики и электрометрии СО РАН </a:t>
            </a:r>
            <a:endParaRPr sz="3600" b="1" i="0" u="none" strike="noStrike" cap="none" spc="0">
              <a:ln>
                <a:noFill/>
              </a:ln>
              <a:solidFill>
                <a:srgbClr val="5B9BD5">
                  <a:lumMod val="50000"/>
                </a:srgbClr>
              </a:solidFill>
              <a:latin typeface="Calibri"/>
              <a:ea typeface="Verdana"/>
            </a:endParaRPr>
          </a:p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266862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930320" y="881815"/>
            <a:ext cx="3169819" cy="2520541"/>
          </a:xfrm>
          <a:prstGeom prst="rect">
            <a:avLst/>
          </a:prstGeom>
        </p:spPr>
      </p:pic>
      <p:sp>
        <p:nvSpPr>
          <p:cNvPr id="1958465588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82" y="44480"/>
            <a:ext cx="12087463" cy="837695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sz="3600" b="1"/>
              <a:t>Эксперимент: одна металлическая пленка</a:t>
            </a:r>
            <a:endParaRPr sz="3600" b="1"/>
          </a:p>
        </p:txBody>
      </p:sp>
      <p:sp>
        <p:nvSpPr>
          <p:cNvPr id="55791317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9081" y="976482"/>
            <a:ext cx="4881238" cy="245251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sz="2400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sz="2400">
                              <a:latin typeface="Cambria Math"/>
                              <a:ea typeface="Cambria Math"/>
                              <a:cs typeface="Cambria Math"/>
                            </a:rPr>
                            <m:t>h</m:t>
                          </m:r>
                        </m:e>
                        <m:sub>
                          <m:r>
                            <m:rPr/>
                            <a:rPr sz="2400">
                              <a:latin typeface="Cambria Math"/>
                              <a:ea typeface="Cambria Math"/>
                              <a:cs typeface="Cambria Math"/>
                            </a:rPr>
                            <m:t>m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ru-RU" sz="2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=3 нм</a:t>
            </a:r>
            <a:r>
              <a:rPr sz="2400">
                <a:latin typeface="Arial"/>
                <a:ea typeface="Arial"/>
                <a:cs typeface="Arial"/>
              </a:rPr>
              <a:t>,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sz="2400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sz="2400">
                              <a:latin typeface="Cambria Math"/>
                              <a:ea typeface="Cambria Math"/>
                              <a:cs typeface="Cambria Math"/>
                            </a:rPr>
                            <m:t>h</m:t>
                          </m:r>
                        </m:e>
                        <m:sub>
                          <m:sSub>
                            <m:sSubPr>
                              <m:ctrlPr>
                                <a:rPr sz="2400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sz="2400"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SiO</m:t>
                              </m:r>
                            </m:e>
                            <m:sub>
                              <m:r>
                                <m:rPr/>
                                <a:rPr sz="2400"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m:rPr/>
                            <a:rPr sz="2400">
                              <a:latin typeface="Cambria Math"/>
                              <a:ea typeface="Cambria Math"/>
                              <a:cs typeface="Cambria Math"/>
                            </a:rPr>
                            <m:t> 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ru-RU" sz="2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=1644 нм</a:t>
            </a:r>
            <a:endParaRPr lang="ru-RU"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lang="en-US" sz="24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nor m:val="on"/>
                            </m:rPr>
                            <a:rPr lang="en-US" sz="2400" i="1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L</m:t>
                          </m:r>
                        </m:e>
                        <m:sub>
                          <m:r>
                            <m:rPr>
                              <m:nor m:val="on"/>
                            </m:rPr>
                            <a:rPr lang="en-US" sz="24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 sz="24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= </a:t>
            </a:r>
            <a:r>
              <a:rPr lang="en-US" sz="24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2.5</a:t>
            </a:r>
            <a:r>
              <a:rPr lang="en-US" sz="24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mm</a:t>
            </a:r>
            <a:endParaRPr sz="2400">
              <a:latin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r>
              <a:rPr sz="2400">
                <a:latin typeface="Arial"/>
                <a:ea typeface="Arial"/>
                <a:cs typeface="Arial"/>
              </a:rPr>
              <a:t>Плотность резонансов 1000-&gt;10 </a:t>
            </a:r>
            <a:endParaRPr sz="2400">
              <a:latin typeface="Arial"/>
              <a:ea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r>
              <a:rPr lang="ru-RU" sz="2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Влияние нанесения диэлектрика: Q=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sz="2400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3</m:t>
                      </m:r>
                      <m:r>
                        <m:rPr/>
                        <a:rPr sz="2400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.2</m:t>
                      </m:r>
                      <m:sSup>
                        <m:sSupPr>
                          <m:ctrlPr>
                            <a:rPr sz="24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sz="24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∙</m:t>
                          </m:r>
                          <m:r>
                            <m:rPr/>
                            <a:rPr sz="24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10</m:t>
                          </m:r>
                        </m:e>
                        <m:sup>
                          <m:r>
                            <m:rPr/>
                            <a:rPr sz="24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r>
              <a:rPr lang="ru-RU" sz="2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-&gt;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sz="2400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0.65</m:t>
                      </m:r>
                      <m:sSup>
                        <m:sSupPr>
                          <m:ctrlPr>
                            <a:rPr sz="24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sz="24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∙</m:t>
                          </m:r>
                          <m:r>
                            <m:rPr/>
                            <a:rPr sz="24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10</m:t>
                          </m:r>
                        </m:e>
                        <m:sup>
                          <m:r>
                            <m:rPr/>
                            <a:rPr sz="24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endParaRPr sz="2400">
              <a:latin typeface="Arial"/>
              <a:cs typeface="Arial"/>
            </a:endParaRPr>
          </a:p>
        </p:txBody>
      </p:sp>
      <p:sp>
        <p:nvSpPr>
          <p:cNvPr id="734205011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6" y="6422364"/>
            <a:ext cx="2743200" cy="365123"/>
          </a:xfrm>
        </p:spPr>
        <p:txBody>
          <a:bodyPr/>
          <a:lstStyle/>
          <a:p>
            <a:pPr>
              <a:defRPr/>
            </a:pPr>
            <a:fld id="{B57E816F-8C12-656E-EE34-293D45FCD29D}" type="slidenum">
              <a:rPr lang="ru-RU"/>
              <a:t/>
            </a:fld>
            <a:endParaRPr/>
          </a:p>
        </p:txBody>
      </p:sp>
      <p:sp>
        <p:nvSpPr>
          <p:cNvPr id="53783626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81" y="6422364"/>
            <a:ext cx="9393636" cy="365122"/>
          </a:xfrm>
        </p:spPr>
        <p:txBody>
          <a:bodyPr/>
          <a:lstStyle/>
          <a:p>
            <a:pPr algn="l">
              <a:defRPr/>
            </a:pPr>
            <a:r>
              <a:rPr sz="120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H.A. Rizk</a:t>
            </a:r>
            <a:r>
              <a:rPr sz="120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20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V.A. Simonov</a:t>
            </a:r>
            <a:r>
              <a:rPr sz="120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20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V.S. Terentyev</a:t>
            </a:r>
            <a:r>
              <a:rPr sz="120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20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S.A. Babin. “</a:t>
            </a:r>
            <a:r>
              <a:rPr sz="120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Selection of whispering gallery modes in a spherical microresonator using a thin metal film</a:t>
            </a:r>
            <a:r>
              <a:rPr sz="120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”. // </a:t>
            </a:r>
            <a:r>
              <a:rPr sz="1200" b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Optics &amp; Laser Technology, </a:t>
            </a:r>
            <a:r>
              <a:rPr sz="1200" b="1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2026</a:t>
            </a:r>
            <a:r>
              <a:rPr sz="1200" b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200" b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V. 193, Part A, DOI: </a:t>
            </a:r>
            <a:r>
              <a:rPr sz="1200" b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10.1016/j.optlastec.2025.114146.</a:t>
            </a:r>
            <a:endParaRPr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34165266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21" y="6422364"/>
            <a:ext cx="1397837" cy="365123"/>
          </a:xfrm>
        </p:spPr>
        <p:txBody>
          <a:bodyPr/>
          <a:lstStyle/>
          <a:p>
            <a:pPr>
              <a:defRPr/>
            </a:pPr>
            <a:fld id="{6DDBE743-AAA5-D744-30F9-6DD3F66B1044}" type="datetime1">
              <a:rPr lang="ru-RU"/>
              <a:t/>
            </a:fld>
            <a:endParaRPr/>
          </a:p>
        </p:txBody>
      </p:sp>
      <p:cxnSp>
        <p:nvCxnSpPr>
          <p:cNvPr id="229032523" name=""/>
          <p:cNvCxnSpPr>
            <a:cxnSpLocks/>
          </p:cNvCxnSpPr>
          <p:nvPr/>
        </p:nvCxnSpPr>
        <p:spPr bwMode="auto">
          <a:xfrm flipH="0" flipV="0">
            <a:off x="1928" y="881816"/>
            <a:ext cx="12212746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07697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0" flipH="0" flipV="0">
            <a:off x="50400" y="3599960"/>
            <a:ext cx="3960000" cy="2822400"/>
          </a:xfrm>
          <a:prstGeom prst="rect">
            <a:avLst/>
          </a:prstGeom>
        </p:spPr>
      </p:pic>
      <p:pic>
        <p:nvPicPr>
          <p:cNvPr id="95244726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0" flipH="0" flipV="0">
            <a:off x="3971352" y="3365964"/>
            <a:ext cx="3960000" cy="3056400"/>
          </a:xfrm>
          <a:prstGeom prst="rect">
            <a:avLst/>
          </a:prstGeom>
        </p:spPr>
      </p:pic>
      <p:pic>
        <p:nvPicPr>
          <p:cNvPr id="1343100150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7908447" y="976482"/>
            <a:ext cx="4228095" cy="5445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8128470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80" y="44478"/>
            <a:ext cx="12087461" cy="837693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ru-RU" sz="3600" b="1" i="0" u="none" strike="noStrike" cap="none" spc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Эксперимент:</a:t>
            </a:r>
            <a:r>
              <a:rPr sz="3600" b="1"/>
              <a:t> спектры пропускания тейпера</a:t>
            </a:r>
            <a:endParaRPr sz="3600" b="1"/>
          </a:p>
        </p:txBody>
      </p:sp>
      <p:sp>
        <p:nvSpPr>
          <p:cNvPr id="365708967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397270" y="976482"/>
            <a:ext cx="7739269" cy="15362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lang="en-US" sz="20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nor m:val="on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L</m:t>
                          </m:r>
                        </m:e>
                        <m:sub>
                          <m:r>
                            <m:rPr>
                              <m:nor m:val="on"/>
                            </m:rPr>
                            <a:rPr lang="en-US" sz="20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 sz="20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= 0</a:t>
            </a:r>
            <a:r>
              <a:rPr lang="en-US" sz="20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mm</a:t>
            </a:r>
            <a:endParaRPr sz="2000">
              <a:latin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r>
              <a:rPr lang="ru-RU" sz="2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Плотность резонансов 550-&gt;10</a:t>
            </a:r>
            <a:endParaRPr sz="2000">
              <a:latin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r>
              <a:rPr sz="20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Для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sz="20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T</m:t>
                      </m:r>
                      <m:r>
                        <m:rPr/>
                        <a:rPr sz="20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M</m:t>
                      </m:r>
                    </m:oMath>
                  </m:oMathPara>
                </a14:m>
              </mc:Choice>
              <mc:Fallback/>
            </mc:AlternateContent>
            <a:r>
              <a:rPr sz="20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мод узлы компонент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sz="2000">
                          <a:latin typeface="Cambria Math"/>
                          <a:ea typeface="Cambria Math"/>
                          <a:cs typeface="Cambria Math"/>
                        </a:rPr>
                        <m:t>r</m:t>
                      </m:r>
                    </m:oMath>
                  </m:oMathPara>
                </a14:m>
              </mc:Choice>
              <mc:Fallback/>
            </mc:AlternateContent>
            <a:r>
              <a:rPr sz="20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и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sz="2000">
                          <a:latin typeface="Cambria Math"/>
                          <a:ea typeface="Cambria Math"/>
                          <a:cs typeface="Cambria Math"/>
                        </a:rPr>
                        <m:t>θ</m:t>
                      </m:r>
                    </m:oMath>
                  </m:oMathPara>
                </a14:m>
              </mc:Choice>
              <mc:Fallback/>
            </mc:AlternateContent>
            <a:r>
              <a:rPr sz="20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не совпадают и поле не зануляется -&gt;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sz="20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Q</m:t>
                      </m:r>
                    </m:oMath>
                  </m:oMathPara>
                </a14:m>
              </mc:Choice>
              <mc:Fallback/>
            </mc:AlternateContent>
            <a:r>
              <a:rPr sz="20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</a:t>
            </a:r>
            <a:r>
              <a:rPr sz="20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ниже в 5 раз</a:t>
            </a:r>
            <a:r>
              <a:rPr sz="20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,</a:t>
            </a:r>
            <a:r>
              <a:rPr sz="20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</a:t>
            </a:r>
            <a:r>
              <a:rPr sz="20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соотношение </a:t>
            </a:r>
            <a:r>
              <a:rPr sz="20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2</a:t>
            </a:r>
            <a:r>
              <a:rPr sz="20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.</a:t>
            </a:r>
            <a:r>
              <a:rPr sz="20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2</a:t>
            </a:r>
            <a:r>
              <a:rPr sz="20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</a:t>
            </a:r>
            <a:r>
              <a:rPr sz="20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д</a:t>
            </a:r>
            <a:r>
              <a:rPr sz="20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Б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492702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5" y="6422364"/>
            <a:ext cx="2743200" cy="365121"/>
          </a:xfrm>
        </p:spPr>
        <p:txBody>
          <a:bodyPr/>
          <a:lstStyle/>
          <a:p>
            <a:pPr>
              <a:defRPr/>
            </a:pPr>
            <a:fld id="{417A28E1-5F38-9A69-246B-1930F500EF44}" type="slidenum">
              <a:rPr lang="ru-RU"/>
              <a:t/>
            </a:fld>
            <a:endParaRPr/>
          </a:p>
        </p:txBody>
      </p:sp>
      <p:sp>
        <p:nvSpPr>
          <p:cNvPr id="62760301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50547" y="6561077"/>
            <a:ext cx="9930519" cy="365121"/>
          </a:xfrm>
        </p:spPr>
        <p:txBody>
          <a:bodyPr/>
          <a:lstStyle/>
          <a:p>
            <a:pPr algn="l">
              <a:defRPr/>
            </a:pP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H.A. Rizk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V.A. Simonov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V.S. Terentyev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S.A. Babin. “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Selection of whispering gallery modes in a spherical microresonator using a thin metal film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”. //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Optics &amp; Laser Technology, </a:t>
            </a:r>
            <a:r>
              <a:rPr lang="ru-RU" sz="1200" b="1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2026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V. 193, Part A, DOI: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10.1016/j.optlastec.2025.114146.</a:t>
            </a:r>
            <a:endParaRPr sz="120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endParaRPr/>
          </a:p>
        </p:txBody>
      </p:sp>
      <p:sp>
        <p:nvSpPr>
          <p:cNvPr id="9522513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19" y="6422364"/>
            <a:ext cx="1397835" cy="365121"/>
          </a:xfrm>
        </p:spPr>
        <p:txBody>
          <a:bodyPr/>
          <a:lstStyle/>
          <a:p>
            <a:pPr>
              <a:defRPr/>
            </a:pPr>
            <a:fld id="{CBD7BFBF-C1DB-E69A-3A98-CFEE6BFCBE06}" type="datetime1">
              <a:rPr lang="ru-RU"/>
              <a:t/>
            </a:fld>
            <a:endParaRPr/>
          </a:p>
        </p:txBody>
      </p:sp>
      <p:cxnSp>
        <p:nvCxnSpPr>
          <p:cNvPr id="1607906510" name=""/>
          <p:cNvCxnSpPr>
            <a:cxnSpLocks/>
          </p:cNvCxnSpPr>
          <p:nvPr/>
        </p:nvCxnSpPr>
        <p:spPr bwMode="auto">
          <a:xfrm flipH="0" flipV="0">
            <a:off x="1927" y="881815"/>
            <a:ext cx="12212744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566105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0548" y="976482"/>
            <a:ext cx="4228094" cy="5445876"/>
          </a:xfrm>
          <a:prstGeom prst="rect">
            <a:avLst/>
          </a:prstGeom>
        </p:spPr>
      </p:pic>
      <p:pic>
        <p:nvPicPr>
          <p:cNvPr id="34343545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278643" y="2405399"/>
            <a:ext cx="7857901" cy="4016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9551253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9080" y="1905053"/>
            <a:ext cx="5241778" cy="4517304"/>
          </a:xfrm>
          <a:prstGeom prst="rect">
            <a:avLst/>
          </a:prstGeom>
        </p:spPr>
      </p:pic>
      <p:sp>
        <p:nvSpPr>
          <p:cNvPr id="2073022030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80" y="44478"/>
            <a:ext cx="12087461" cy="837693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ru-RU" sz="36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Эксперимент: </a:t>
            </a:r>
            <a:r>
              <a:rPr sz="3600" b="1"/>
              <a:t>обращение картины</a:t>
            </a:r>
            <a:endParaRPr sz="3600" b="1"/>
          </a:p>
        </p:txBody>
      </p:sp>
      <p:sp>
        <p:nvSpPr>
          <p:cNvPr id="1221415724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9078" y="976480"/>
            <a:ext cx="5121260" cy="1298421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/>
          <a:p>
            <a:pPr marL="0" indent="0">
              <a:buFont typeface="Arial"/>
              <a:buNone/>
              <a:defRPr/>
            </a:pPr>
            <a:r>
              <a:rPr sz="2400"/>
              <a:t>Невозмущенная микросфера.</a:t>
            </a:r>
            <a:endParaRPr sz="2400"/>
          </a:p>
          <a:p>
            <a:pPr marL="0" indent="0">
              <a:buFont typeface="Arial"/>
              <a:buNone/>
              <a:defRPr/>
            </a:pPr>
            <a:r>
              <a:rPr sz="2400"/>
              <a:t>Зависимость пропускания тейпера от диаметра тейпера в точке касания с микросферой.</a:t>
            </a:r>
            <a:endParaRPr sz="2400"/>
          </a:p>
        </p:txBody>
      </p:sp>
      <p:sp>
        <p:nvSpPr>
          <p:cNvPr id="2099657161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5" y="6422364"/>
            <a:ext cx="2743200" cy="365121"/>
          </a:xfrm>
        </p:spPr>
        <p:txBody>
          <a:bodyPr/>
          <a:lstStyle/>
          <a:p>
            <a:pPr>
              <a:defRPr/>
            </a:pPr>
            <a:fld id="{D49D804E-8750-58B8-F21B-9241E88B9038}" type="slidenum">
              <a:rPr lang="ru-RU"/>
              <a:t/>
            </a:fld>
            <a:endParaRPr/>
          </a:p>
        </p:txBody>
      </p:sp>
      <p:sp>
        <p:nvSpPr>
          <p:cNvPr id="1823910570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80" y="6422364"/>
            <a:ext cx="9930519" cy="365121"/>
          </a:xfrm>
        </p:spPr>
        <p:txBody>
          <a:bodyPr/>
          <a:lstStyle/>
          <a:p>
            <a:pPr algn="l">
              <a:defRPr/>
            </a:pPr>
            <a:r>
              <a:rPr lang="ru-RU" sz="1200" b="0" i="0" u="none" strike="noStrike" cap="none" spc="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</a:rPr>
              <a:t>H.A. Rizk, V.A. Simonov, V.S. Terentyev, S.A. Babin. “Selection of whispering gallery modes in a spherical microresonator using a thin metal film”. // Optics &amp; Laser Technology, 2026, V. 193, Part A, DOI: 10.1016/j.optlastec.2025.114146.</a:t>
            </a:r>
            <a:endParaRPr sz="1200"/>
          </a:p>
        </p:txBody>
      </p:sp>
      <p:sp>
        <p:nvSpPr>
          <p:cNvPr id="1775859193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19" y="6422364"/>
            <a:ext cx="1397835" cy="365121"/>
          </a:xfrm>
        </p:spPr>
        <p:txBody>
          <a:bodyPr/>
          <a:lstStyle/>
          <a:p>
            <a:pPr>
              <a:defRPr/>
            </a:pPr>
            <a:fld id="{C20F7C90-C839-E1AB-8600-0504B66636DF}" type="datetime1">
              <a:rPr lang="ru-RU"/>
              <a:t/>
            </a:fld>
            <a:endParaRPr/>
          </a:p>
        </p:txBody>
      </p:sp>
      <p:cxnSp>
        <p:nvCxnSpPr>
          <p:cNvPr id="23320649" name=""/>
          <p:cNvCxnSpPr>
            <a:cxnSpLocks/>
          </p:cNvCxnSpPr>
          <p:nvPr/>
        </p:nvCxnSpPr>
        <p:spPr bwMode="auto">
          <a:xfrm flipH="0" flipV="0">
            <a:off x="1927" y="881815"/>
            <a:ext cx="12212744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764812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264256" y="1268149"/>
            <a:ext cx="6872283" cy="5154212"/>
          </a:xfrm>
          <a:prstGeom prst="rect">
            <a:avLst/>
          </a:prstGeom>
        </p:spPr>
      </p:pic>
      <p:sp>
        <p:nvSpPr>
          <p:cNvPr id="1014304946" name=""/>
          <p:cNvSpPr txBox="1"/>
          <p:nvPr/>
        </p:nvSpPr>
        <p:spPr bwMode="auto">
          <a:xfrm flipH="0" flipV="0">
            <a:off x="7250402" y="949183"/>
            <a:ext cx="289999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Без металлического слоя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887678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79" y="44478"/>
            <a:ext cx="12087461" cy="837693"/>
          </a:xfrm>
        </p:spPr>
        <p:txBody>
          <a:bodyPr/>
          <a:lstStyle/>
          <a:p>
            <a:pPr>
              <a:defRPr/>
            </a:pPr>
            <a:r>
              <a:rPr lang="ru-RU" sz="4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Почему обращается?</a:t>
            </a:r>
            <a:endParaRPr/>
          </a:p>
        </p:txBody>
      </p:sp>
      <p:sp>
        <p:nvSpPr>
          <p:cNvPr id="1382970139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9078" y="4843065"/>
            <a:ext cx="7088909" cy="155934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 algn="ctr">
              <a:lnSpc>
                <a:spcPct val="110000"/>
              </a:lnSpc>
              <a:spcAft>
                <a:spcPts val="0"/>
              </a:spcAft>
              <a:buFont typeface="Arial"/>
              <a:buNone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sz="2000" b="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i"/>
                            </m:rPr>
                            <a:rPr lang="ru-RU" sz="20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i"/>
                            </m:rPr>
                            <a:rPr lang="ru-RU" sz="20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t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ru-RU" sz="200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nor m:val="on"/>
                            </m:rPr>
                            <a:rPr lang="ru-RU" sz="2000" b="0" i="1"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R</m:t>
                          </m:r>
                        </m:e>
                        <m:sub>
                          <m:r>
                            <m:rPr>
                              <m:nor m:val="on"/>
                            </m:rPr>
                            <a:rPr lang="ru-RU" sz="2000" b="0"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t</m:t>
                          </m:r>
                        </m:sub>
                      </m:sSub>
                      <m:r>
                        <m:rPr>
                          <m:sty m:val="i"/>
                        </m:rPr>
                        <a:rPr lang="ru-RU" sz="200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b="0" i="1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i"/>
                            </m:rPr>
                            <a:rPr lang="ru-RU" sz="20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2</m:t>
                          </m:r>
                          <m:r>
                            <m:rPr>
                              <m:sty m:val="i"/>
                            </m:rPr>
                            <a:rPr lang="ru-RU" sz="20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i"/>
                            </m:rPr>
                            <a:rPr lang="ru-RU" sz="20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st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000" b="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radPr>
                        <m:deg>
                          <m:r>
                            <m:rPr>
                              <m:sty m:val="i"/>
                            </m:rPr>
                            <a:rPr lang="ru-RU" sz="20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/>
                          </m:r>
                        </m:deg>
                        <m:e>
                          <m:sSub>
                            <m:sSubPr>
                              <m:ctrlPr>
                                <a:rPr lang="en-US" sz="2000" b="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t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α</m:t>
                              </m:r>
                            </m:sub>
                          </m:sSub>
                        </m:e>
                      </m:rad>
                      <m:f>
                        <m:fPr>
                          <m:ctrlPr>
                            <a:rPr sz="2000" b="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sz="2000" b="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cos(</m:t>
                              </m:r>
                            </m:fName>
                            <m:e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ϑ</m:t>
                              </m:r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+</m:t>
                              </m:r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φ)</m:t>
                              </m:r>
                            </m:e>
                          </m:func>
                          <m:r>
                            <m:rPr>
                              <m:sty m:val="i"/>
                            </m:rPr>
                            <a:rPr lang="ru-RU" sz="20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-</m:t>
                          </m:r>
                          <m:rad>
                            <m:radPr>
                              <m:degHide m:val="on"/>
                              <m:ctrlPr>
                                <a:rPr sz="2000" b="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radPr>
                            <m:deg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/>
                              </m:r>
                            </m:deg>
                            <m:e>
                              <m:sSub>
                                <m:sSubPr>
                                  <m:ctrlPr>
                                    <a:rPr sz="2000" b="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i"/>
                                    </m:rPr>
                                    <a:rPr lang="ru-RU" sz="20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i"/>
                                    </m:rPr>
                                    <a:rPr lang="ru-RU" sz="20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s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sz="2000" b="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i"/>
                                    </m:rPr>
                                    <a:rPr lang="ru-RU" sz="20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i"/>
                                    </m:rPr>
                                    <a:rPr lang="ru-RU" sz="20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α</m:t>
                                  </m:r>
                                </m:sub>
                              </m:sSub>
                            </m:e>
                          </m:rad>
                          <m:func>
                            <m:funcPr>
                              <m:ctrlPr>
                                <a:rPr sz="2000" b="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ϑ</m:t>
                              </m:r>
                            </m:e>
                          </m:func>
                        </m:num>
                        <m:den>
                          <m:r>
                            <m:rPr>
                              <m:sty m:val="i"/>
                            </m:rPr>
                            <a:rPr lang="ru-RU" sz="20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1</m:t>
                          </m:r>
                          <m:r>
                            <m:rPr>
                              <m:sty m:val="i"/>
                            </m:rPr>
                            <a:rPr lang="ru-RU" sz="20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sz="2000" b="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s</m:t>
                              </m:r>
                            </m:sub>
                          </m:sSub>
                          <m:sSub>
                            <m:sSubPr>
                              <m:ctrlPr>
                                <a:rPr sz="2000" b="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α</m:t>
                              </m:r>
                            </m:sub>
                          </m:sSub>
                          <m:r>
                            <m:rPr>
                              <m:sty m:val="i"/>
                            </m:rPr>
                            <a:rPr lang="ru-RU" sz="20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-</m:t>
                          </m:r>
                          <m:r>
                            <m:rPr>
                              <m:sty m:val="i"/>
                            </m:rPr>
                            <a:rPr lang="ru-RU" sz="20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2</m:t>
                          </m:r>
                          <m:func>
                            <m:funcPr>
                              <m:ctrlPr>
                                <a:rPr sz="2000" b="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(</m:t>
                              </m:r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φ</m:t>
                              </m:r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)</m:t>
                              </m:r>
                            </m:e>
                          </m:func>
                          <m:rad>
                            <m:radPr>
                              <m:degHide m:val="on"/>
                              <m:ctrlPr>
                                <a:rPr sz="2000" b="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radPr>
                            <m:deg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/>
                              </m:r>
                            </m:deg>
                            <m:e>
                              <m:sSub>
                                <m:sSubPr>
                                  <m:ctrlPr>
                                    <a:rPr sz="2000" b="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i"/>
                                    </m:rPr>
                                    <a:rPr lang="ru-RU" sz="20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i"/>
                                    </m:rPr>
                                    <a:rPr lang="ru-RU" sz="20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s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sz="2000" b="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i"/>
                                    </m:rPr>
                                    <a:rPr lang="ru-RU" sz="20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i"/>
                                    </m:rPr>
                                    <a:rPr lang="ru-RU" sz="20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α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m:rPr>
                          <m:sty m:val="i"/>
                        </m:rPr>
                        <a:rPr lang="ru-RU" sz="200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+</m:t>
                      </m:r>
                      <m:f>
                        <m:fPr>
                          <m:ctrlPr>
                            <a:rPr lang="en-US" sz="2000" b="1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 m:val="on"/>
                                </m:rPr>
                                <a:rPr lang="ru-RU" sz="2000" b="1" i="1">
                                  <a:highlight>
                                    <a:srgbClr val="FFFFFF"/>
                                  </a:highlight>
                                  <a:latin typeface="Arial"/>
                                  <a:ea typeface="Arial"/>
                                  <a:cs typeface="Arial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b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α</m:t>
                              </m:r>
                            </m:sub>
                          </m:sSub>
                          <m:sSubSup>
                            <m:sSubSupPr>
                              <m:alnScr m:val="off"/>
                              <m:ctrlPr>
                                <a:rPr lang="en-US" sz="2000" b="1" i="1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b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T</m:t>
                              </m:r>
                            </m:e>
                            <m:sub>
                              <m:r>
                                <m:rPr>
                                  <m:sty m:val="b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st</m:t>
                              </m:r>
                            </m:sub>
                            <m:sup>
                              <m:r>
                                <m:rPr>
                                  <m:sty m:val="b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nor m:val="on"/>
                            </m:rPr>
                            <a:rPr lang="ru-RU" sz="2000" b="1"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000" b="1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 m:val="on"/>
                                </m:rPr>
                                <a:rPr lang="ru-RU" sz="2000" b="1" i="1">
                                  <a:highlight>
                                    <a:srgbClr val="FFFFFF"/>
                                  </a:highlight>
                                  <a:latin typeface="Arial"/>
                                  <a:ea typeface="Arial"/>
                                  <a:cs typeface="Arial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b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s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 m:val="on"/>
                                </m:rPr>
                                <a:rPr lang="ru-RU" sz="2000" b="1" i="1">
                                  <a:highlight>
                                    <a:srgbClr val="FFFFFF"/>
                                  </a:highlight>
                                  <a:latin typeface="Arial"/>
                                  <a:ea typeface="Arial"/>
                                  <a:cs typeface="Arial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b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α</m:t>
                              </m:r>
                            </m:sub>
                          </m:sSub>
                          <m:r>
                            <m:rPr>
                              <m:sty m:val="bi"/>
                            </m:rPr>
                            <a:rPr lang="ru-RU" sz="20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-</m:t>
                          </m:r>
                          <m:r>
                            <m:rPr>
                              <m:nor m:val="on"/>
                            </m:rPr>
                            <a:rPr lang="ru-RU" sz="2000" b="1"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2 </m:t>
                          </m:r>
                          <m:r>
                            <m:rPr>
                              <m:nor m:val="on"/>
                            </m:rPr>
                            <a:rPr lang="ru-RU" sz="2000" b="1"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cos</m:t>
                          </m:r>
                          <m:r>
                            <m:rPr>
                              <m:nor m:val="on"/>
                            </m:rPr>
                            <a:rPr lang="ru-RU" sz="2000" b="1"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(</m:t>
                          </m:r>
                          <m:r>
                            <m:rPr>
                              <m:nor m:val="on"/>
                            </m:rPr>
                            <a:rPr lang="ru-RU" sz="2000" b="1"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φ</m:t>
                          </m:r>
                          <m:r>
                            <m:rPr>
                              <m:nor m:val="on"/>
                            </m:rPr>
                            <a:rPr lang="ru-RU" sz="2000" b="1"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en-US" sz="2000" b="1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radPr>
                            <m:deg>
                              <m:r>
                                <m:rPr>
                                  <m:sty m:val="b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/>
                              </m:r>
                            </m:deg>
                            <m:e>
                              <m:sSub>
                                <m:sSubPr>
                                  <m:ctrlPr>
                                    <a:rPr lang="en-US" sz="2000" b="1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 m:val="on"/>
                                    </m:rPr>
                                    <a:rPr lang="ru-RU" sz="2000" b="1" i="1">
                                      <a:highlight>
                                        <a:srgbClr val="FFFFFF"/>
                                      </a:highlight>
                                      <a:latin typeface="Arial"/>
                                      <a:ea typeface="Arial"/>
                                      <a:cs typeface="Arial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nor m:val="on"/>
                                    </m:rPr>
                                    <a:rPr lang="ru-RU" sz="2000" b="1">
                                      <a:highlight>
                                        <a:srgbClr val="FFFFFF"/>
                                      </a:highlight>
                                      <a:latin typeface="Arial"/>
                                      <a:ea typeface="Arial"/>
                                      <a:cs typeface="Arial"/>
                                    </a:rPr>
                                    <m:t>s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1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 m:val="on"/>
                                    </m:rPr>
                                    <a:rPr lang="ru-RU" sz="2000" b="1" i="1">
                                      <a:highlight>
                                        <a:srgbClr val="FFFFFF"/>
                                      </a:highlight>
                                      <a:latin typeface="Arial"/>
                                      <a:ea typeface="Arial"/>
                                      <a:cs typeface="Arial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bi"/>
                                    </m:rPr>
                                    <a:rPr lang="ru-RU" sz="20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α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</mc:Choice>
              <mc:Fallback/>
            </mc:AlternateContent>
            <a:r>
              <a:rPr lang="ru-RU" sz="20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</a:t>
            </a:r>
            <a:endParaRPr sz="2000" b="0">
              <a:highlight>
                <a:srgbClr val="FFFFFF"/>
              </a:highlight>
              <a:latin typeface="Arial"/>
              <a:cs typeface="Arial"/>
            </a:endParaRP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Font typeface="Arial"/>
              <a:buNone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sz="2000" b="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i"/>
                            </m:rPr>
                            <a:rPr lang="ru-RU" sz="20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i"/>
                            </m:rPr>
                            <a:rPr lang="ru-RU" sz="20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t</m:t>
                          </m:r>
                        </m:sub>
                      </m:sSub>
                      <m:box>
                        <m:boxPr>
                          <m:aln m:val="off"/>
                          <m:diff m:val="off"/>
                          <m:noBreak m:val="off"/>
                          <m:opEmu m:val="on"/>
                          <m:ctrlPr>
                            <a:rPr sz="2000" b="0" i="1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boxPr>
                        <m:e>
                          <m:groupChr>
                            <m:groupChrPr>
                              <m:chr m:val="→"/>
                              <m:pos m:val="top"/>
                              <m:vertJc m:val="top"/>
                              <m:ctrlPr>
                                <a:rPr sz="2000" b="0" i="1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sz="2000" b="0"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i"/>
                                    </m:rPr>
                                    <a:rPr lang="ru-RU" sz="2000"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i"/>
                                    </m:rPr>
                                    <a:rPr lang="ru-RU" sz="2000"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t</m:t>
                                  </m:r>
                                </m:sub>
                              </m:sSub>
                              <m:r>
                                <m:rPr>
                                  <m:sty m:val="i"/>
                                </m:rPr>
                                <a:rPr lang="ru-RU" sz="2000"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→0</m:t>
                              </m:r>
                            </m:e>
                          </m:groupChr>
                        </m:e>
                      </m:box>
                      <m:f>
                        <m:fPr>
                          <m:ctrlPr>
                            <a:rPr lang="en-US" sz="2000" b="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 m:val="on"/>
                                </m:rPr>
                                <a:rPr lang="ru-RU" sz="2000" b="0" i="1">
                                  <a:highlight>
                                    <a:srgbClr val="FFFFFF"/>
                                  </a:highlight>
                                  <a:latin typeface="Arial"/>
                                  <a:ea typeface="Arial"/>
                                  <a:cs typeface="Arial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α</m:t>
                              </m:r>
                            </m:sub>
                          </m:sSub>
                          <m:sSubSup>
                            <m:sSubSupPr>
                              <m:alnScr m:val="off"/>
                              <m:ctrlPr>
                                <a:rPr lang="en-US" sz="2000" b="0" i="1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T</m:t>
                              </m:r>
                            </m:e>
                            <m:sub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st</m:t>
                              </m:r>
                            </m:sub>
                            <m:sup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nor m:val="on"/>
                            </m:rPr>
                            <a:rPr lang="ru-RU" sz="2000" b="0"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000" b="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 m:val="on"/>
                                </m:rPr>
                                <a:rPr lang="ru-RU" sz="2000" b="0" i="1">
                                  <a:highlight>
                                    <a:srgbClr val="FFFFFF"/>
                                  </a:highlight>
                                  <a:latin typeface="Arial"/>
                                  <a:ea typeface="Arial"/>
                                  <a:cs typeface="Arial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s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 m:val="on"/>
                                </m:rPr>
                                <a:rPr lang="ru-RU" sz="2000" b="0" i="1">
                                  <a:highlight>
                                    <a:srgbClr val="FFFFFF"/>
                                  </a:highlight>
                                  <a:latin typeface="Arial"/>
                                  <a:ea typeface="Arial"/>
                                  <a:cs typeface="Arial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α</m:t>
                              </m:r>
                            </m:sub>
                          </m:sSub>
                          <m:r>
                            <m:rPr>
                              <m:sty m:val="i"/>
                            </m:rPr>
                            <a:rPr lang="ru-RU" sz="20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-</m:t>
                          </m:r>
                          <m:r>
                            <m:rPr>
                              <m:nor m:val="on"/>
                            </m:rPr>
                            <a:rPr lang="ru-RU" sz="2000" b="0"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2 </m:t>
                          </m:r>
                          <m:r>
                            <m:rPr>
                              <m:nor m:val="on"/>
                            </m:rPr>
                            <a:rPr lang="ru-RU" sz="2000" b="0"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cos</m:t>
                          </m:r>
                          <m:r>
                            <m:rPr>
                              <m:nor m:val="on"/>
                            </m:rPr>
                            <a:rPr lang="ru-RU" sz="2000" b="0"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(</m:t>
                          </m:r>
                          <m:r>
                            <m:rPr>
                              <m:nor m:val="on"/>
                            </m:rPr>
                            <a:rPr lang="ru-RU" sz="2000" b="0"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φ</m:t>
                          </m:r>
                          <m:r>
                            <m:rPr>
                              <m:nor m:val="on"/>
                            </m:rPr>
                            <a:rPr lang="ru-RU" sz="2000" b="0"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en-US" sz="2000" b="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radPr>
                            <m:deg>
                              <m:r>
                                <m:rPr>
                                  <m:sty m:val="i"/>
                                </m:rPr>
                                <a:rPr lang="ru-RU" sz="20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/>
                              </m:r>
                            </m:deg>
                            <m:e>
                              <m:sSub>
                                <m:sSubPr>
                                  <m:ctrlPr>
                                    <a:rPr lang="en-US" sz="2000" b="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 m:val="on"/>
                                    </m:rPr>
                                    <a:rPr lang="ru-RU" sz="2000" b="0" i="1">
                                      <a:highlight>
                                        <a:srgbClr val="FFFFFF"/>
                                      </a:highlight>
                                      <a:latin typeface="Arial"/>
                                      <a:ea typeface="Arial"/>
                                      <a:cs typeface="Arial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nor m:val="on"/>
                                    </m:rPr>
                                    <a:rPr lang="ru-RU" sz="2000" b="0">
                                      <a:highlight>
                                        <a:srgbClr val="FFFFFF"/>
                                      </a:highlight>
                                      <a:latin typeface="Arial"/>
                                      <a:ea typeface="Arial"/>
                                      <a:cs typeface="Arial"/>
                                    </a:rPr>
                                    <m:t>s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 m:val="on"/>
                                    </m:rPr>
                                    <a:rPr lang="ru-RU" sz="2000" b="0" i="1">
                                      <a:highlight>
                                        <a:srgbClr val="FFFFFF"/>
                                      </a:highlight>
                                      <a:latin typeface="Arial"/>
                                      <a:ea typeface="Arial"/>
                                      <a:cs typeface="Arial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i"/>
                                    </m:rPr>
                                    <a:rPr lang="ru-RU" sz="20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α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</mc:Choice>
              <mc:Fallback/>
            </mc:AlternateContent>
            <a:r>
              <a:rPr lang="ru-RU" sz="20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</a:t>
            </a:r>
            <a:endParaRPr sz="2000" b="0">
              <a:highlight>
                <a:srgbClr val="FFFFFF"/>
              </a:highlight>
              <a:latin typeface="Arial"/>
              <a:cs typeface="Arial"/>
            </a:endParaRPr>
          </a:p>
        </p:txBody>
      </p:sp>
      <p:sp>
        <p:nvSpPr>
          <p:cNvPr id="128272559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5" y="6422364"/>
            <a:ext cx="2743200" cy="365121"/>
          </a:xfrm>
        </p:spPr>
        <p:txBody>
          <a:bodyPr/>
          <a:lstStyle/>
          <a:p>
            <a:pPr>
              <a:defRPr/>
            </a:pPr>
            <a:fld id="{992292E9-B8D6-46E2-7F0A-245C9C346A23}" type="slidenum">
              <a:rPr lang="ru-RU"/>
              <a:t/>
            </a:fld>
            <a:endParaRPr/>
          </a:p>
        </p:txBody>
      </p:sp>
      <p:sp>
        <p:nvSpPr>
          <p:cNvPr id="913615360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79" y="6422364"/>
            <a:ext cx="9930519" cy="365121"/>
          </a:xfrm>
        </p:spPr>
        <p:txBody>
          <a:bodyPr/>
          <a:lstStyle/>
          <a:p>
            <a:pPr algn="l">
              <a:defRPr/>
            </a:pPr>
            <a:r>
              <a:rPr lang="ru-RU" sz="1200" b="0" i="0" u="none" strike="noStrike" cap="none" spc="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</a:rPr>
              <a:t>H.A. Rizk, V.A. Simonov, V.S. Terentyev, S.A. Babin. “Selection of whispering gallery modes in a spherical microresonator using a thin metal film”. // Optics &amp; Laser Technology, 2026, V. 193, Part A, DOI: 10.1016/j.optlastec.2025.114146.</a:t>
            </a:r>
            <a:endParaRPr/>
          </a:p>
        </p:txBody>
      </p:sp>
      <p:sp>
        <p:nvSpPr>
          <p:cNvPr id="1913201689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19" y="6422364"/>
            <a:ext cx="1397835" cy="365121"/>
          </a:xfrm>
        </p:spPr>
        <p:txBody>
          <a:bodyPr/>
          <a:lstStyle/>
          <a:p>
            <a:pPr>
              <a:defRPr/>
            </a:pPr>
            <a:fld id="{20A48039-AF78-BB05-0052-C28CC85396A4}" type="datetime1">
              <a:rPr lang="ru-RU"/>
              <a:t/>
            </a:fld>
            <a:endParaRPr/>
          </a:p>
        </p:txBody>
      </p:sp>
      <p:cxnSp>
        <p:nvCxnSpPr>
          <p:cNvPr id="377829215" name=""/>
          <p:cNvCxnSpPr>
            <a:cxnSpLocks/>
          </p:cNvCxnSpPr>
          <p:nvPr/>
        </p:nvCxnSpPr>
        <p:spPr bwMode="auto">
          <a:xfrm flipH="0" flipV="0">
            <a:off x="1926" y="881814"/>
            <a:ext cx="12212744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674288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137986" y="629093"/>
            <a:ext cx="4998551" cy="5793260"/>
          </a:xfrm>
          <a:prstGeom prst="rect">
            <a:avLst/>
          </a:prstGeom>
        </p:spPr>
      </p:pic>
      <p:pic>
        <p:nvPicPr>
          <p:cNvPr id="38689833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0" flipH="0" flipV="0">
            <a:off x="49079" y="979765"/>
            <a:ext cx="6603510" cy="38865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4993456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82" y="44480"/>
            <a:ext cx="12087463" cy="837695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ru-RU" sz="4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Теоретическое описание эксперимента</a:t>
            </a:r>
            <a:endParaRPr sz="4400" b="1"/>
          </a:p>
        </p:txBody>
      </p:sp>
      <p:sp>
        <p:nvSpPr>
          <p:cNvPr id="2904697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6" y="6422364"/>
            <a:ext cx="2743200" cy="365123"/>
          </a:xfrm>
        </p:spPr>
        <p:txBody>
          <a:bodyPr/>
          <a:lstStyle/>
          <a:p>
            <a:pPr>
              <a:defRPr/>
            </a:pPr>
            <a:fld id="{84D9B6E7-48C5-F2EC-FA8E-69931D52203F}" type="slidenum">
              <a:rPr lang="ru-RU"/>
              <a:t/>
            </a:fld>
            <a:endParaRPr/>
          </a:p>
        </p:txBody>
      </p:sp>
      <p:sp>
        <p:nvSpPr>
          <p:cNvPr id="1570429923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81" y="6561077"/>
            <a:ext cx="9930519" cy="365123"/>
          </a:xfrm>
        </p:spPr>
        <p:txBody>
          <a:bodyPr/>
          <a:lstStyle/>
          <a:p>
            <a:pPr algn="l">
              <a:defRPr/>
            </a:pP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H.A. Rizk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V.A. Simonov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V.S. Terentyev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S.A. Babin. “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Selection of whispering gallery modes in a spherical microresonator using a thin metal film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”. //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Optics &amp; Laser Technology, </a:t>
            </a:r>
            <a:r>
              <a:rPr lang="ru-RU" sz="1200" b="1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2026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V. 193, Part A, DOI: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10.1016/j.optlastec.2025.114146.</a:t>
            </a:r>
            <a:endParaRPr sz="1200">
              <a:solidFill>
                <a:schemeClr val="bg1">
                  <a:lumMod val="65000"/>
                </a:schemeClr>
              </a:solidFill>
            </a:endParaRPr>
          </a:p>
          <a:p>
            <a:pPr algn="l">
              <a:defRPr/>
            </a:pPr>
            <a:endParaRPr sz="1200"/>
          </a:p>
        </p:txBody>
      </p:sp>
      <p:sp>
        <p:nvSpPr>
          <p:cNvPr id="20247690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21" y="6422364"/>
            <a:ext cx="1397837" cy="365123"/>
          </a:xfrm>
        </p:spPr>
        <p:txBody>
          <a:bodyPr/>
          <a:lstStyle/>
          <a:p>
            <a:pPr>
              <a:defRPr/>
            </a:pPr>
            <a:fld id="{64616D9C-4079-3BFE-889C-0E60098F90B5}" type="datetime1">
              <a:rPr lang="ru-RU"/>
              <a:t/>
            </a:fld>
            <a:endParaRPr/>
          </a:p>
        </p:txBody>
      </p:sp>
      <p:cxnSp>
        <p:nvCxnSpPr>
          <p:cNvPr id="1057202630" name=""/>
          <p:cNvCxnSpPr>
            <a:cxnSpLocks/>
          </p:cNvCxnSpPr>
          <p:nvPr/>
        </p:nvCxnSpPr>
        <p:spPr bwMode="auto">
          <a:xfrm flipH="0" flipV="0">
            <a:off x="1928" y="881816"/>
            <a:ext cx="12212746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4377616" name=""/>
          <p:cNvGraphicFramePr>
            <a:graphicFrameLocks xmlns:a="http://schemas.openxmlformats.org/drawingml/2006/main"/>
          </p:cNvGraphicFramePr>
          <p:nvPr/>
        </p:nvGraphicFramePr>
        <p:xfrm>
          <a:off x="49081" y="2573014"/>
          <a:ext cx="3866586" cy="4365553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{5940675A-B579-460E-94D1-54222C63F5DA}</a:tableStyleId>
              </a:tblPr>
              <a:tblGrid>
                <a:gridCol w="810000"/>
                <a:gridCol w="821251"/>
                <a:gridCol w="899727"/>
                <a:gridCol w="1049417"/>
              </a:tblGrid>
              <a:tr h="476239">
                <a:tc>
                  <a:txBody>
                    <a:bodyPr/>
                    <a:p>
                      <a:pPr algn="ctr">
                        <a:defRPr/>
                      </a:pPr>
                      <a:endParaRPr/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200" b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TE </a:t>
                      </a:r>
                      <a:r>
                        <a:rPr sz="1200" b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н</a:t>
                      </a:r>
                      <a:r>
                        <a:rPr sz="1200" b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е</a:t>
                      </a:r>
                      <a:r>
                        <a:rPr sz="1200" b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о</a:t>
                      </a:r>
                      <a:r>
                        <a:rPr sz="1200" b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б</a:t>
                      </a:r>
                      <a:r>
                        <a:rPr sz="1200" b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р</a:t>
                      </a:r>
                      <a:r>
                        <a:rPr sz="1200" b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.</a:t>
                      </a:r>
                      <a:endParaRPr sz="1200" b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defRPr/>
                      </a:pPr>
                      <a:r>
                        <a:rPr sz="1200" b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TE </a:t>
                      </a:r>
                      <a:r>
                        <a:rPr lang="ru-RU" sz="1200" b="0" i="0" u="none" strike="noStrike" cap="none" spc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о</a:t>
                      </a:r>
                      <a:r>
                        <a:rPr lang="ru-RU" sz="1200" b="0" i="0" u="none" strike="noStrike" cap="none" spc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б</a:t>
                      </a:r>
                      <a:r>
                        <a:rPr lang="ru-RU" sz="1200" b="0" i="0" u="none" strike="noStrike" cap="none" spc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р</a:t>
                      </a:r>
                      <a:r>
                        <a:rPr lang="ru-RU" sz="1200" b="0" i="0" u="none" strike="noStrike" cap="none" spc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.</a:t>
                      </a:r>
                      <a:endParaRPr sz="1200" b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defRPr/>
                      </a:pPr>
                      <a:r>
                        <a:rPr sz="1200" b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TM </a:t>
                      </a:r>
                      <a:r>
                        <a:rPr lang="ru-RU" sz="1200" b="0" i="0" u="none" strike="noStrike" cap="none" spc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о</a:t>
                      </a:r>
                      <a:r>
                        <a:rPr lang="ru-RU" sz="1200" b="0" i="0" u="none" strike="noStrike" cap="none" spc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б</a:t>
                      </a:r>
                      <a:r>
                        <a:rPr lang="ru-RU" sz="1200" b="0" i="0" u="none" strike="noStrike" cap="none" spc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р</a:t>
                      </a:r>
                      <a:r>
                        <a:rPr lang="ru-RU" sz="1200" b="0" i="0" u="none" strike="noStrike" cap="none" spc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.</a:t>
                      </a:r>
                      <a:endParaRPr sz="1200" b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</a:tr>
              <a:tr h="318607">
                <a:tc>
                  <a:txBody>
                    <a:bodyPr/>
                    <a:p>
                      <a:pPr marL="0" marR="0" indent="0" algn="ctr">
                        <a:lnSpc>
                          <a:spcPct val="110000"/>
                        </a:lnSpc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"/>
                              </m:oMathParaPr>
                              <m:oMath>
                                <m:sSub>
                                  <m:sSubPr>
                                    <m:ctrlPr>
                                      <a:rPr sz="1400" b="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i"/>
                                      </m:rP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m:rPr>
                                        <m:sty m:val="i"/>
                                      </m:rP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t</m:t>
                                    </m:r>
                                  </m:sub>
                                </m:sSub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1400" b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0.23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 i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0.01</a:t>
                      </a:r>
                      <a:endParaRPr sz="1400" b="0" i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0.053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</a:tr>
              <a:tr h="318607">
                <a:tc>
                  <a:txBody>
                    <a:bodyPr/>
                    <a:p>
                      <a:pPr marL="0" marR="0" indent="0" algn="ctr">
                        <a:lnSpc>
                          <a:spcPct val="110000"/>
                        </a:lnSpc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"/>
                              </m:oMathParaPr>
                              <m:oMath>
                                <m:sSub>
                                  <m:sSubPr>
                                    <m:ctrlPr>
                                      <a:rPr sz="1400" b="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i"/>
                                      </m:rP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m:rPr>
                                        <m:sty m:val="i"/>
                                      </m:rP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s</m:t>
                                    </m:r>
                                  </m:sub>
                                </m:sSub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1400" b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0.88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 i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0.9</a:t>
                      </a:r>
                      <a:endParaRPr sz="1400" b="0" i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0.98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</a:tr>
              <a:tr h="318607">
                <a:tc>
                  <a:txBody>
                    <a:bodyPr/>
                    <a:p>
                      <a:pPr marL="0" marR="0" indent="0" algn="ctr">
                        <a:lnSpc>
                          <a:spcPct val="110000"/>
                        </a:lnSpc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"/>
                              </m:oMathParaPr>
                              <m:oMath>
                                <m:sSub>
                                  <m:sSubPr>
                                    <m:ctrlPr>
                                      <a:rPr sz="1400" b="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i"/>
                                      </m:rP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T</m:t>
                                    </m:r>
                                  </m:e>
                                  <m:sub>
                                    <m:r>
                                      <m:rPr>
                                        <m:sty m:val="i"/>
                                      </m:rP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s</m:t>
                                    </m:r>
                                    <m:r>
                                      <m:rPr>
                                        <m:sty m:val="i"/>
                                      </m:rP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t</m:t>
                                    </m:r>
                                  </m:sub>
                                </m:sSub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1400" b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0.058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>
                          <a:latin typeface="Arial"/>
                          <a:ea typeface="Arial"/>
                          <a:cs typeface="Arial"/>
                        </a:rPr>
                        <a:t>0.045</a:t>
                      </a:r>
                      <a:endParaRPr sz="1400" b="0" i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0.01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</a:tr>
              <a:tr h="318607">
                <a:tc>
                  <a:txBody>
                    <a:bodyPr/>
                    <a:p>
                      <a:pPr marL="0" marR="0" indent="0" algn="ctr">
                        <a:lnSpc>
                          <a:spcPct val="110000"/>
                        </a:lnSpc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"/>
                              </m:oMathParaPr>
                              <m:oMath>
                                <m:sSub>
                                  <m:sSubPr>
                                    <m:ctrlPr>
                                      <a:rPr sz="1400" b="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i"/>
                                      </m:rP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m:rPr>
                                        <m:sty m:val="i"/>
                                      </m:rP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α</m:t>
                                    </m:r>
                                  </m:sub>
                                </m:sSub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1400" b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0.76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 i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0.87</a:t>
                      </a:r>
                      <a:endParaRPr sz="1400" b="0" i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0.406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</a:tr>
              <a:tr h="336732">
                <a:tc>
                  <a:txBody>
                    <a:bodyPr/>
                    <a:p>
                      <a:pPr marL="0" marR="0" indent="0" algn="ctr">
                        <a:lnSpc>
                          <a:spcPct val="110000"/>
                        </a:lnSpc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left"/>
                              </m:oMathParaPr>
                              <m:oMath>
                                <m:sSub>
                                  <m:sSubPr>
                                    <m:ctrlPr>
                                      <a:rPr sz="1400" b="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i"/>
                                      </m:rPr>
                                      <a:rPr sz="140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L</m:t>
                                    </m:r>
                                  </m:e>
                                  <m:sub>
                                    <m:r>
                                      <m:rPr>
                                        <m:sty m:val="i"/>
                                      </m:rPr>
                                      <a:rPr sz="140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s</m:t>
                                    </m:r>
                                  </m:sub>
                                </m:sSub>
                              </m:oMath>
                            </m:oMathPara>
                          </a14:m>
                        </mc:Choice>
                        <mc:Fallback/>
                      </mc:AlternateContent>
                      <a:r>
                        <a:rPr sz="1400" b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, </a:t>
                      </a:r>
                      <a:r>
                        <a:rPr sz="1400" b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м</a:t>
                      </a:r>
                      <a:r>
                        <a:rPr sz="1400" b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к</a:t>
                      </a:r>
                      <a:r>
                        <a:rPr sz="1400" b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м</a:t>
                      </a:r>
                      <a:endParaRPr sz="1400" b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697.58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 i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678.58</a:t>
                      </a:r>
                      <a:endParaRPr sz="1400" b="0" i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651.44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</a:tr>
              <a:tr h="318607">
                <a:tc>
                  <a:txBody>
                    <a:bodyPr/>
                    <a:p>
                      <a:pPr marL="0" marR="0" indent="0" algn="ctr">
                        <a:lnSpc>
                          <a:spcPct val="110000"/>
                        </a:lnSpc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left"/>
                              </m:oMathParaPr>
                              <m:oMath>
                                <m:r>
                                  <m:rPr>
                                    <m:sty m:val="i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FSR</m:t>
                                </m:r>
                                <m:r>
                                  <m:rPr>
                                    <m:sty m:val="i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,</m:t>
                                </m:r>
                                <m:r>
                                  <m:rPr>
                                    <m:sty m:val="i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 </m:t>
                                </m:r>
                                <m:r>
                                  <m:rPr>
                                    <m:sty m:val="i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nm</m:t>
                                </m:r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1400" b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3.43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 i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3.54</a:t>
                      </a:r>
                      <a:endParaRPr sz="1400" b="0" i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3.65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</a:tr>
              <a:tr h="336732">
                <a:tc>
                  <a:txBody>
                    <a:bodyPr/>
                    <a:p>
                      <a:pPr marL="0" marR="0" indent="0" algn="ctr">
                        <a:lnSpc>
                          <a:spcPct val="110000"/>
                        </a:lnSpc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left"/>
                              </m:oMathParaPr>
                              <m:oMath>
                                <m:r>
                                  <m:rPr>
                                    <m:sty m:val="i"/>
                                  </m:rPr>
                                  <a:rPr lang="en-US" sz="1400">
                                    <a:solidFill>
                                      <a:schemeClr val="tx1"/>
                                    </a:solidFill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α</m:t>
                                </m:r>
                              </m:oMath>
                            </m:oMathPara>
                          </a14:m>
                        </mc:Choice>
                        <mc:Fallback/>
                      </mc:AlternateContent>
                      <a:r>
                        <a:rPr sz="1400" b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, </a:t>
                      </a: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left"/>
                              </m:oMathParaPr>
                              <m:oMath>
                                <m:sSup>
                                  <m:sSupPr>
                                    <m:ctrlPr>
                                      <a:rPr sz="1400" b="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i"/>
                                      </m:rP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m:rPr>
                                        <m:sty m:val="i"/>
                                      </m:rP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-1</m:t>
                                    </m:r>
                                  </m:sup>
                                </m:sSup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1400" b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577.99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 i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277.99</a:t>
                      </a:r>
                      <a:endParaRPr sz="1400" b="0" i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1989.44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</a:tr>
              <a:tr h="336732">
                <a:tc>
                  <a:txBody>
                    <a:bodyPr/>
                    <a:p>
                      <a:pPr marL="0" marR="0" indent="0" algn="ctr">
                        <a:lnSpc>
                          <a:spcPct val="110000"/>
                        </a:lnSpc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left"/>
                              </m:oMathParaPr>
                              <m:oMath>
                                <m:r>
                                  <m:rPr>
                                    <m:sty m:val="i"/>
                                  </m:rPr>
                                  <a:rPr lang="en-US" sz="1400">
                                    <a:solidFill>
                                      <a:schemeClr val="tx1"/>
                                    </a:solidFill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ϑ</m:t>
                                </m:r>
                              </m:oMath>
                            </m:oMathPara>
                          </a14:m>
                        </mc:Choice>
                        <mc:Fallback/>
                      </mc:AlternateContent>
                      <a:r>
                        <a:rPr sz="1400" b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, rad</a:t>
                      </a:r>
                      <a:endParaRPr sz="1400" b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-1.09</a:t>
                      </a: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π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 i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-1.17</a:t>
                      </a:r>
                      <a:r>
                        <a:rPr lang="ru-RU" sz="1400" b="0" i="0" u="none" strike="noStrike" cap="none" spc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π</a:t>
                      </a:r>
                      <a:endParaRPr sz="1400" b="0" i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a:r>
                        <a:rPr sz="1400" b="0" i="0"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a:t>0</a:t>
                      </a:r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</a:tr>
              <a:tr h="330022">
                <a:tc>
                  <a:txBody>
                    <a:bodyPr/>
                    <a:p>
                      <a:pPr marL="0" marR="0" indent="0" algn="ctr">
                        <a:lnSpc>
                          <a:spcPct val="110000"/>
                        </a:lnSpc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"/>
                              </m:oMathParaPr>
                              <m:oMath>
                                <m:sSub>
                                  <m:sSubPr>
                                    <m:ctrlPr>
                                      <a:rPr sz="1400" b="0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i"/>
                                      </m:rPr>
                                      <a:rPr lang="en-US" sz="1400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Q</m:t>
                                    </m:r>
                                  </m:e>
                                  <m:sub>
                                    <m:r>
                                      <m:rPr>
                                        <m:sty m:val="i"/>
                                      </m:rPr>
                                      <a:rPr lang="en-US" sz="1400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α</m:t>
                                    </m:r>
                                  </m:sub>
                                </m:sSub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1400" b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"/>
                              </m:oMathParaPr>
                              <m:oMath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‧</m:t>
                                </m:r>
                                <m:sSup>
                                  <m:sSupPr>
                                    <m:ctrlPr>
                                      <a:rPr sz="1400" b="0" i="1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sz="1400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sz="1400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"/>
                              </m:oMathParaPr>
                              <m:oMath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‧</m:t>
                                </m:r>
                                <m:sSup>
                                  <m:sSupPr>
                                    <m:ctrlPr>
                                      <a:rPr sz="1400" b="0" i="1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sz="1400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sz="1400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1400" b="0" i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"/>
                              </m:oMathParaPr>
                              <m:oMath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2.9</m:t>
                                </m:r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 </m:t>
                                </m:r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‧</m:t>
                                </m:r>
                                <m:sSup>
                                  <m:sSupPr>
                                    <m:ctrlPr>
                                      <a:rPr sz="1400" b="0" i="1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sz="1400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sz="1400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</a:tr>
              <a:tr h="330022">
                <a:tc>
                  <a:txBody>
                    <a:bodyPr/>
                    <a:p>
                      <a:pPr marL="0" marR="0" indent="0" algn="ctr">
                        <a:lnSpc>
                          <a:spcPct val="110000"/>
                        </a:lnSpc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"/>
                              </m:oMathParaPr>
                              <m:oMath>
                                <m:r>
                                  <m:rPr>
                                    <m:sty m:val="i"/>
                                  </m:rPr>
                                  <a:rPr lang="en-US"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Q</m:t>
                                </m:r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1400" b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"/>
                              </m:oMathParaPr>
                              <m:oMath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0.</m:t>
                                </m:r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7</m:t>
                                </m:r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 </m:t>
                                </m:r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‧</m:t>
                                </m:r>
                                <m:sSup>
                                  <m:sSupPr>
                                    <m:ctrlPr>
                                      <a:rPr sz="1400" b="0" i="1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sz="1400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sz="1400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"/>
                              </m:oMathParaPr>
                              <m:oMath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 </m:t>
                                </m:r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‧</m:t>
                                </m:r>
                                <m:sSup>
                                  <m:sSupPr>
                                    <m:ctrlPr>
                                      <a:rPr sz="1400" b="0" i="1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sz="1400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sz="1400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1400" b="0" i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 indent="0" algn="ctr">
                        <a:lnSpc>
                          <a:spcPct val="110000"/>
                        </a:lnSpc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"/>
                              </m:oMathParaPr>
                              <m:oMath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2.8</m:t>
                                </m:r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 </m:t>
                                </m:r>
                                <m:r>
                                  <m:rPr>
                                    <m:sty m:val="p"/>
                                  </m:rPr>
                                  <a:rPr sz="1400">
                                    <a:highlight>
                                      <a:srgbClr val="FFFFFF"/>
                                    </a:highlight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‧</m:t>
                                </m:r>
                                <m:sSup>
                                  <m:sSupPr>
                                    <m:ctrlPr>
                                      <a:rPr sz="1400" b="0" i="1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sz="1400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sz="1400">
                                        <a:highlight>
                                          <a:srgbClr val="FFFFFF"/>
                                        </a:highlight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1400" b="0" i="0">
                        <a:highlight>
                          <a:srgbClr val="FFFFFF"/>
                        </a:highlight>
                        <a:latin typeface="Arial"/>
                        <a:cs typeface="Arial"/>
                      </a:endParaRPr>
                    </a:p>
                  </a:txBody>
                  <a:tcPr vert="horz" anchor="ctr"/>
                </a:tc>
              </a:tr>
            </a:tbl>
          </a:graphicData>
        </a:graphic>
      </p:graphicFrame>
      <p:sp>
        <p:nvSpPr>
          <p:cNvPr id="1041279663" name=""/>
          <p:cNvSpPr txBox="1"/>
          <p:nvPr/>
        </p:nvSpPr>
        <p:spPr bwMode="auto">
          <a:xfrm flipH="0" flipV="0">
            <a:off x="49081" y="976482"/>
            <a:ext cx="3605406" cy="12085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marR="0" indent="0" algn="ctr">
              <a:lnSpc>
                <a:spcPct val="110000"/>
              </a:lnSpc>
              <a:spcAft>
                <a:spcPts val="0"/>
              </a:spcAft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T</m:t>
                          </m:r>
                        </m:e>
                        <m:sub>
                          <m:r>
                            <m:rPr/>
                            <a:rPr lang="en-US"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t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60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nor m:val="on"/>
                            </m:rPr>
                            <a:rPr lang="en-US" sz="1600" i="1">
                              <a:highlight>
                                <a:srgbClr val="FFFFFF"/>
                              </a:highlight>
                              <a:latin typeface="Times New Roman"/>
                              <a:ea typeface="Times New Roman"/>
                              <a:cs typeface="Times New Roman"/>
                            </a:rPr>
                            <m:t>R</m:t>
                          </m:r>
                        </m:e>
                        <m:sub>
                          <m:r>
                            <m:rPr>
                              <m:nor m:val="on"/>
                            </m:rPr>
                            <a:rPr lang="en-US" sz="1600">
                              <a:highlight>
                                <a:srgbClr val="FFFFFF"/>
                              </a:highlight>
                              <a:latin typeface="Times New Roman"/>
                              <a:ea typeface="Times New Roman"/>
                              <a:cs typeface="Times New Roman"/>
                            </a:rPr>
                            <m:t>t</m:t>
                          </m:r>
                        </m:sub>
                      </m:sSub>
                      <m:r>
                        <m:rPr/>
                        <a:rPr lang="en-US" sz="160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2</m:t>
                          </m:r>
                          <m:r>
                            <m:rPr/>
                            <a:rPr lang="en-US"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T</m:t>
                          </m:r>
                        </m:e>
                        <m:sub>
                          <m:r>
                            <m:rPr/>
                            <a:rPr lang="en-US"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st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radPr>
                        <m:deg>
                          <m:r>
                            <m:rPr/>
                            <a:rPr lang="en-US"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/>
                          </m:r>
                        </m:deg>
                        <m:e>
                          <m:sSub>
                            <m:sSubPr>
                              <m:ctrlPr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R</m:t>
                              </m:r>
                            </m:e>
                            <m:sub>
                              <m:r>
                                <m:rPr/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t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R</m:t>
                              </m:r>
                            </m:e>
                            <m:sub>
                              <m:r>
                                <m:rPr/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α</m:t>
                              </m:r>
                            </m:sub>
                          </m:sSub>
                        </m:e>
                      </m:rad>
                      <m:f>
                        <m:fPr>
                          <m:ctrlPr>
                            <a:rPr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cos(</m:t>
                              </m:r>
                            </m:fName>
                            <m:e>
                              <m:r>
                                <m:rPr/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ϑ</m:t>
                              </m:r>
                              <m:r>
                                <m:rPr/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+</m:t>
                              </m:r>
                              <m:r>
                                <m:rPr/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φ)</m:t>
                              </m:r>
                            </m:e>
                          </m:func>
                          <m:r>
                            <m:rPr/>
                            <a:rPr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-</m:t>
                          </m:r>
                          <m:rad>
                            <m:radPr>
                              <m:degHide m:val="on"/>
                              <m:ctrlPr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radPr>
                            <m:deg>
                              <m:r>
                                <m:rPr/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/>
                              </m:r>
                            </m:deg>
                            <m:e>
                              <m:sSub>
                                <m:sSubPr>
                                  <m:ctrlPr>
                                    <a:rPr sz="16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/>
                                    <a:rPr sz="16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/>
                                    <a:rPr sz="16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s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sz="16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/>
                                    <a:rPr sz="16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/>
                                    <a:rPr sz="16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α</m:t>
                                  </m:r>
                                </m:sub>
                              </m:sSub>
                            </m:e>
                          </m:rad>
                          <m:func>
                            <m:funcPr>
                              <m:ctrlPr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m:rPr/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ϑ</m:t>
                              </m:r>
                            </m:e>
                          </m:func>
                        </m:num>
                        <m:den>
                          <m:r>
                            <m:rPr/>
                            <a:rPr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1</m:t>
                          </m:r>
                          <m:r>
                            <m:rPr/>
                            <a:rPr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R</m:t>
                              </m:r>
                            </m:e>
                            <m:sub>
                              <m:r>
                                <m:rPr/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s</m:t>
                              </m:r>
                            </m:sub>
                          </m:sSub>
                          <m:sSub>
                            <m:sSubPr>
                              <m:ctrlPr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R</m:t>
                              </m:r>
                            </m:e>
                            <m:sub>
                              <m:r>
                                <m:rPr/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α</m:t>
                              </m:r>
                            </m:sub>
                          </m:sSub>
                          <m:r>
                            <m:rPr/>
                            <a:rPr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-</m:t>
                          </m:r>
                          <m:r>
                            <m:rPr/>
                            <a:rPr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2</m:t>
                          </m:r>
                          <m:func>
                            <m:funcPr>
                              <m:ctrlPr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m:rPr/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(</m:t>
                              </m:r>
                              <m:r>
                                <m:rPr/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φ</m:t>
                              </m:r>
                              <m:r>
                                <m:rPr/>
                                <a:rPr sz="22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)</m:t>
                              </m:r>
                            </m:e>
                          </m:func>
                          <m:rad>
                            <m:radPr>
                              <m:degHide m:val="on"/>
                              <m:ctrlPr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radPr>
                            <m:deg>
                              <m:r>
                                <m:rPr/>
                                <a:rPr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/>
                              </m:r>
                            </m:deg>
                            <m:e>
                              <m:sSub>
                                <m:sSubPr>
                                  <m:ctrlPr>
                                    <a:rPr sz="16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/>
                                    <a:rPr sz="16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/>
                                    <a:rPr sz="16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s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sz="16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/>
                                    <a:rPr sz="16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/>
                                    <a:rPr sz="16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α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</mc:Choice>
              <mc:Fallback/>
            </mc:AlternateContent>
            <a:r>
              <a:rPr sz="1600">
                <a:highlight>
                  <a:srgbClr val="FFFFFF"/>
                </a:highlight>
                <a:latin typeface="Cambria Math"/>
                <a:ea typeface="Cambria Math"/>
                <a:cs typeface="Cambria Math"/>
              </a:rPr>
              <a:t> </a:t>
            </a:r>
            <a:endParaRPr sz="1600">
              <a:highlight>
                <a:srgbClr val="FFFFFF"/>
              </a:highlight>
              <a:latin typeface="Cambria Math"/>
              <a:ea typeface="Cambria Math"/>
              <a:cs typeface="Cambria Math"/>
            </a:endParaRPr>
          </a:p>
          <a:p>
            <a:pPr marL="0" marR="0" indent="0" algn="ctr">
              <a:lnSpc>
                <a:spcPct val="110000"/>
              </a:lnSpc>
              <a:spcAft>
                <a:spcPts val="0"/>
              </a:spcAft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"/>
                    </m:oMathParaPr>
                    <m:oMath>
                      <m:r>
                        <m:rPr/>
                        <a:rPr lang="en-US" sz="160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+</m:t>
                      </m:r>
                      <m:f>
                        <m:fPr>
                          <m:ctrlPr>
                            <a:rPr lang="en-US"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 m:val="on"/>
                                </m:rPr>
                                <a:rPr lang="en-US" sz="1600" i="1">
                                  <a:highlight>
                                    <a:srgbClr val="FFFFFF"/>
                                  </a:highlight>
                                  <a:latin typeface="Times New Roman"/>
                                  <a:ea typeface="Times New Roman"/>
                                  <a:cs typeface="Times New Roman"/>
                                </a:rPr>
                                <m:t>R</m:t>
                              </m:r>
                            </m:e>
                            <m:sub>
                              <m:r>
                                <m:rPr/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α</m:t>
                              </m:r>
                            </m:sub>
                          </m:sSub>
                          <m:sSubSup>
                            <m:sSubSupPr>
                              <m:alnScr m:val="off"/>
                              <m:ctrlPr>
                                <a:rPr lang="en-US" sz="1600" i="1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SupPr>
                            <m:e>
                              <m:r>
                                <m:rPr/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T</m:t>
                              </m:r>
                            </m:e>
                            <m:sub>
                              <m:r>
                                <m:rPr/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st</m:t>
                              </m:r>
                            </m:sub>
                            <m:sup>
                              <m:r>
                                <m:rPr/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nor m:val="on"/>
                            </m:rPr>
                            <a:rPr lang="en-US" sz="1600">
                              <a:highlight>
                                <a:srgbClr val="FFFFFF"/>
                              </a:highlight>
                              <a:latin typeface="Times New Roman"/>
                              <a:ea typeface="Times New Roman"/>
                              <a:cs typeface="Times New Roman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 m:val="on"/>
                                </m:rPr>
                                <a:rPr lang="en-US" sz="1600" i="1">
                                  <a:highlight>
                                    <a:srgbClr val="FFFFFF"/>
                                  </a:highlight>
                                  <a:latin typeface="Times New Roman"/>
                                  <a:ea typeface="Times New Roman"/>
                                  <a:cs typeface="Times New Roman"/>
                                </a:rPr>
                                <m:t>R</m:t>
                              </m:r>
                            </m:e>
                            <m:sub>
                              <m:r>
                                <m:rPr/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s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 m:val="on"/>
                                </m:rPr>
                                <a:rPr lang="en-US" sz="1600" i="1">
                                  <a:highlight>
                                    <a:srgbClr val="FFFFFF"/>
                                  </a:highlight>
                                  <a:latin typeface="Times New Roman"/>
                                  <a:ea typeface="Times New Roman"/>
                                  <a:cs typeface="Times New Roman"/>
                                </a:rPr>
                                <m:t>R</m:t>
                              </m:r>
                            </m:e>
                            <m:sub>
                              <m:r>
                                <m:rPr/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α</m:t>
                              </m:r>
                            </m:sub>
                          </m:sSub>
                          <m:r>
                            <m:rPr>
                              <m:nor m:val="on"/>
                            </m:rPr>
                            <a:rPr lang="en-US" sz="1600">
                              <a:highlight>
                                <a:srgbClr val="FFFFFF"/>
                              </a:highlight>
                              <a:latin typeface="Times New Roman"/>
                              <a:ea typeface="Times New Roman"/>
                              <a:cs typeface="Times New Roman"/>
                            </a:rPr>
                            <m:t>-2 </m:t>
                          </m:r>
                          <m:r>
                            <m:rPr>
                              <m:nor m:val="on"/>
                            </m:rPr>
                            <a:rPr lang="en-US" sz="1600">
                              <a:highlight>
                                <a:srgbClr val="FFFFFF"/>
                              </a:highlight>
                              <a:latin typeface="Times New Roman"/>
                              <a:ea typeface="Times New Roman"/>
                              <a:cs typeface="Times New Roman"/>
                            </a:rPr>
                            <m:t>cos</m:t>
                          </m:r>
                          <m:r>
                            <m:rPr>
                              <m:nor m:val="on"/>
                            </m:rPr>
                            <a:rPr lang="en-US" sz="1600">
                              <a:highlight>
                                <a:srgbClr val="FFFFFF"/>
                              </a:highlight>
                              <a:latin typeface="Times New Roman"/>
                              <a:ea typeface="Times New Roman"/>
                              <a:cs typeface="Times New Roman"/>
                            </a:rPr>
                            <m:t>(</m:t>
                          </m:r>
                          <m:r>
                            <m:rPr>
                              <m:nor m:val="on"/>
                            </m:rPr>
                            <a:rPr lang="en-US" sz="1600">
                              <a:highlight>
                                <a:srgbClr val="FFFFFF"/>
                              </a:highlight>
                              <a:latin typeface="Times New Roman"/>
                              <a:ea typeface="Times New Roman"/>
                              <a:cs typeface="Times New Roman"/>
                            </a:rPr>
                            <m:t>φ</m:t>
                          </m:r>
                          <m:r>
                            <m:rPr>
                              <m:nor m:val="on"/>
                            </m:rPr>
                            <a:rPr lang="en-US" sz="1600">
                              <a:highlight>
                                <a:srgbClr val="FFFFFF"/>
                              </a:highlight>
                              <a:latin typeface="Times New Roman"/>
                              <a:ea typeface="Times New Roman"/>
                              <a:cs typeface="Times New Roman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radPr>
                            <m:deg>
                              <m:r>
                                <m:rPr/>
                                <a:rPr lang="en-US" sz="1600">
                                  <a:highlight>
                                    <a:srgbClr val="FFFFFF"/>
                                  </a:highlight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/>
                              </m:r>
                            </m:deg>
                            <m:e>
                              <m:sSub>
                                <m:sSubPr>
                                  <m:ctrlPr>
                                    <a:rPr lang="en-US" sz="16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 m:val="on"/>
                                    </m:rPr>
                                    <a:rPr lang="en-US" sz="1600" i="1">
                                      <a:highlight>
                                        <a:srgbClr val="FFFFFF"/>
                                      </a:highlight>
                                      <a:latin typeface="Times New Roman"/>
                                      <a:ea typeface="Times New Roman"/>
                                      <a:cs typeface="Times New Roman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nor m:val="on"/>
                                    </m:rPr>
                                    <a:rPr lang="en-US" sz="1600">
                                      <a:highlight>
                                        <a:srgbClr val="FFFFFF"/>
                                      </a:highlight>
                                      <a:latin typeface="Times New Roman"/>
                                      <a:ea typeface="Times New Roman"/>
                                      <a:cs typeface="Times New Roman"/>
                                    </a:rPr>
                                    <m:t>s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 m:val="on"/>
                                    </m:rPr>
                                    <a:rPr lang="en-US" sz="1600" i="1">
                                      <a:highlight>
                                        <a:srgbClr val="FFFFFF"/>
                                      </a:highlight>
                                      <a:latin typeface="Times New Roman"/>
                                      <a:ea typeface="Times New Roman"/>
                                      <a:cs typeface="Times New Roman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/>
                                    <a:rPr lang="en-US" sz="1600">
                                      <a:highlight>
                                        <a:srgbClr val="FFFFFF"/>
                                      </a:highlight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α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</mc:Choice>
              <mc:Fallback/>
            </mc:AlternateContent>
            <a:endParaRPr sz="1100">
              <a:highlight>
                <a:srgbClr val="FFFF00"/>
              </a:highlight>
              <a:latin typeface="Cambria Math"/>
              <a:ea typeface="Cambria Math"/>
              <a:cs typeface="Cambria Math"/>
            </a:endParaRPr>
          </a:p>
        </p:txBody>
      </p:sp>
      <p:pic>
        <p:nvPicPr>
          <p:cNvPr id="2033703896" name=""/>
          <p:cNvPicPr>
            <a:picLocks noChangeAspect="1"/>
          </p:cNvPicPr>
          <p:nvPr/>
        </p:nvPicPr>
        <p:blipFill>
          <a:blip r:embed="rId2"/>
          <a:srcRect l="0" t="0" r="50946" b="0"/>
          <a:stretch/>
        </p:blipFill>
        <p:spPr bwMode="auto">
          <a:xfrm flipH="0" flipV="0">
            <a:off x="3529009" y="976482"/>
            <a:ext cx="4330078" cy="2766435"/>
          </a:xfrm>
          <a:prstGeom prst="rect">
            <a:avLst/>
          </a:prstGeom>
        </p:spPr>
      </p:pic>
      <p:pic>
        <p:nvPicPr>
          <p:cNvPr id="1704461895" name=""/>
          <p:cNvPicPr>
            <a:picLocks noChangeAspect="1"/>
          </p:cNvPicPr>
          <p:nvPr/>
        </p:nvPicPr>
        <p:blipFill>
          <a:blip r:embed="rId2"/>
          <a:srcRect l="49053" t="0" r="0" b="0"/>
          <a:stretch/>
        </p:blipFill>
        <p:spPr bwMode="auto">
          <a:xfrm flipH="0" flipV="0">
            <a:off x="7639283" y="976482"/>
            <a:ext cx="4497259" cy="2766434"/>
          </a:xfrm>
          <a:prstGeom prst="rect">
            <a:avLst/>
          </a:prstGeom>
        </p:spPr>
      </p:pic>
      <p:sp>
        <p:nvSpPr>
          <p:cNvPr id="652912508" name=""/>
          <p:cNvSpPr txBox="1"/>
          <p:nvPr/>
        </p:nvSpPr>
        <p:spPr bwMode="auto">
          <a:xfrm flipH="0" flipV="0">
            <a:off x="3785571" y="4112753"/>
            <a:ext cx="8438086" cy="1676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600"/>
              <a:t>Функция типа Ами позволяет хорошо описывать как обращенные, так и необращенные резонансы в спектральных профилях пропускания МСР без решения уравнения связанных мод</a:t>
            </a:r>
            <a:endParaRPr sz="26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852369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80" y="44478"/>
            <a:ext cx="12087461" cy="837693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sz="3600" b="1"/>
              <a:t>Метод селекции: абляционные канавки на поверхности</a:t>
            </a:r>
            <a:endParaRPr sz="3200" b="1"/>
          </a:p>
        </p:txBody>
      </p:sp>
      <p:sp>
        <p:nvSpPr>
          <p:cNvPr id="105165386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5" y="6422364"/>
            <a:ext cx="2743200" cy="365122"/>
          </a:xfrm>
        </p:spPr>
        <p:txBody>
          <a:bodyPr/>
          <a:lstStyle/>
          <a:p>
            <a:pPr>
              <a:defRPr/>
            </a:pPr>
            <a:fld id="{5AE6A70A-B219-6B3A-1413-D05DEFB77960}" type="slidenum">
              <a:rPr lang="ru-RU"/>
              <a:t/>
            </a:fld>
            <a:endParaRPr/>
          </a:p>
        </p:txBody>
      </p:sp>
      <p:sp>
        <p:nvSpPr>
          <p:cNvPr id="574705442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20" y="6422364"/>
            <a:ext cx="1397836" cy="365122"/>
          </a:xfrm>
        </p:spPr>
        <p:txBody>
          <a:bodyPr/>
          <a:lstStyle/>
          <a:p>
            <a:pPr>
              <a:defRPr/>
            </a:pPr>
            <a:fld id="{F8F251F3-BAC6-B656-1CAD-A85EAA2841A4}" type="datetime1">
              <a:rPr lang="ru-RU"/>
              <a:t/>
            </a:fld>
            <a:endParaRPr/>
          </a:p>
        </p:txBody>
      </p:sp>
      <p:cxnSp>
        <p:nvCxnSpPr>
          <p:cNvPr id="1815236355" name=""/>
          <p:cNvCxnSpPr>
            <a:cxnSpLocks/>
          </p:cNvCxnSpPr>
          <p:nvPr/>
        </p:nvCxnSpPr>
        <p:spPr bwMode="auto">
          <a:xfrm flipH="0" flipV="0">
            <a:off x="1928" y="881816"/>
            <a:ext cx="12212745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560574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81" y="6422364"/>
            <a:ext cx="9930519" cy="365122"/>
          </a:xfrm>
        </p:spPr>
        <p:txBody>
          <a:bodyPr/>
          <a:lstStyle/>
          <a:p>
            <a:pPr algn="l">
              <a:defRPr/>
            </a:pPr>
            <a:r>
              <a:rPr lang="en-US" sz="1200" b="0" i="0" u="none" strike="noStrike" cap="none" spc="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</a:rPr>
              <a:t>Rizk H. A. и др. Fs-Ablated Trenches on the Surface of Microsphere for Whispering Gallery Modes Cleaning // Micromachines. 2026. Т. 17, № 3. С. 381.</a:t>
            </a:r>
            <a:endParaRPr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01446710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9081" y="976482"/>
            <a:ext cx="12087461" cy="5445877"/>
          </a:xfrm>
        </p:spPr>
        <p:txBody>
          <a:bodyPr/>
          <a:lstStyle/>
          <a:p>
            <a:pPr>
              <a:defRPr/>
            </a:pPr>
            <a:r>
              <a:rPr/>
              <a:t>Селекция группы мод с максимальным </a:t>
            </a:r>
            <a:r>
              <a:rPr/>
              <a:t>азимутальным</a:t>
            </a:r>
            <a:r>
              <a:rPr/>
              <a:t> индексом</a:t>
            </a:r>
            <a:endParaRPr/>
          </a:p>
        </p:txBody>
      </p:sp>
      <p:pic>
        <p:nvPicPr>
          <p:cNvPr id="90442764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5356" y="1849513"/>
            <a:ext cx="5824459" cy="4004199"/>
          </a:xfrm>
          <a:prstGeom prst="rect">
            <a:avLst/>
          </a:prstGeom>
        </p:spPr>
      </p:pic>
      <p:pic>
        <p:nvPicPr>
          <p:cNvPr id="25961408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034328" y="1766286"/>
            <a:ext cx="5978173" cy="3985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4749268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81" y="44479"/>
            <a:ext cx="12087462" cy="83769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sz="3600" b="1"/>
              <a:t>Эксперимент: абляционные канавки на поверхности</a:t>
            </a:r>
            <a:endParaRPr sz="3200" b="1"/>
          </a:p>
        </p:txBody>
      </p:sp>
      <p:sp>
        <p:nvSpPr>
          <p:cNvPr id="128601478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6" y="6422364"/>
            <a:ext cx="2743200" cy="365123"/>
          </a:xfrm>
        </p:spPr>
        <p:txBody>
          <a:bodyPr/>
          <a:lstStyle/>
          <a:p>
            <a:pPr>
              <a:defRPr/>
            </a:pPr>
            <a:fld id="{ACFD37F8-9674-667C-97C7-69902D9F636B}" type="slidenum">
              <a:rPr lang="ru-RU"/>
              <a:t/>
            </a:fld>
            <a:endParaRPr/>
          </a:p>
        </p:txBody>
      </p:sp>
      <p:sp>
        <p:nvSpPr>
          <p:cNvPr id="990236532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21" y="6422364"/>
            <a:ext cx="1397837" cy="365123"/>
          </a:xfrm>
        </p:spPr>
        <p:txBody>
          <a:bodyPr/>
          <a:lstStyle/>
          <a:p>
            <a:pPr>
              <a:defRPr/>
            </a:pPr>
            <a:fld id="{0A45118E-3248-4030-67A5-A2705F6E690C}" type="datetime1">
              <a:rPr lang="ru-RU"/>
              <a:t/>
            </a:fld>
            <a:endParaRPr/>
          </a:p>
        </p:txBody>
      </p:sp>
      <p:cxnSp>
        <p:nvCxnSpPr>
          <p:cNvPr id="2092478791" name=""/>
          <p:cNvCxnSpPr>
            <a:cxnSpLocks/>
          </p:cNvCxnSpPr>
          <p:nvPr/>
        </p:nvCxnSpPr>
        <p:spPr bwMode="auto">
          <a:xfrm flipH="0" flipV="0">
            <a:off x="1928" y="881816"/>
            <a:ext cx="12212746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6176078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82" y="6422364"/>
            <a:ext cx="9930519" cy="365123"/>
          </a:xfrm>
        </p:spPr>
        <p:txBody>
          <a:bodyPr/>
          <a:lstStyle/>
          <a:p>
            <a:pPr algn="l">
              <a:defRPr/>
            </a:pPr>
            <a:r>
              <a:rPr lang="en-US" sz="1200" b="0" i="0" u="none" strike="noStrike" cap="none" spc="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</a:rPr>
              <a:t>Rizk H. A. и др. Fs-Ablated Trenches on the Surface of Microsphere for Whispering Gallery Modes Cleaning // Micromachines. 2026. Т. 17, № 3. С. 381.</a:t>
            </a:r>
            <a:endParaRPr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2576761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16975" y="920178"/>
            <a:ext cx="4925620" cy="4797065"/>
          </a:xfrm>
          <a:prstGeom prst="rect">
            <a:avLst/>
          </a:prstGeom>
        </p:spPr>
      </p:pic>
      <p:pic>
        <p:nvPicPr>
          <p:cNvPr id="21681321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383032" y="925763"/>
            <a:ext cx="6461928" cy="4772876"/>
          </a:xfrm>
          <a:prstGeom prst="rect">
            <a:avLst/>
          </a:prstGeom>
        </p:spPr>
      </p:pic>
      <p:sp>
        <p:nvSpPr>
          <p:cNvPr id="1894440905" name=""/>
          <p:cNvSpPr txBox="1"/>
          <p:nvPr/>
        </p:nvSpPr>
        <p:spPr bwMode="auto">
          <a:xfrm flipH="0" flipV="0">
            <a:off x="1878638" y="5801123"/>
            <a:ext cx="980857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Снижение плотности резонансов:		  в 180 раз			в 60 раз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106921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77" y="44478"/>
            <a:ext cx="12087459" cy="837693"/>
          </a:xfrm>
        </p:spPr>
        <p:txBody>
          <a:bodyPr/>
          <a:lstStyle/>
          <a:p>
            <a:pPr>
              <a:defRPr/>
            </a:pPr>
            <a:r>
              <a:rPr/>
              <a:t>Зачем?</a:t>
            </a:r>
            <a:endParaRPr/>
          </a:p>
        </p:txBody>
      </p:sp>
      <p:sp>
        <p:nvSpPr>
          <p:cNvPr id="100499270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9077" y="976482"/>
            <a:ext cx="12087459" cy="5445873"/>
          </a:xfrm>
        </p:spPr>
        <p:txBody>
          <a:bodyPr/>
          <a:lstStyle/>
          <a:p>
            <a:pPr>
              <a:defRPr/>
            </a:pPr>
            <a:r>
              <a:rPr/>
              <a:t>Низкая добротность не позволяет использовать в нелинейных задачах</a:t>
            </a:r>
            <a:endParaRPr/>
          </a:p>
          <a:p>
            <a:pPr>
              <a:defRPr/>
            </a:pPr>
            <a:r>
              <a:rPr lang="ru-RU" sz="2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Сенсорные п</a:t>
            </a:r>
            <a:r>
              <a:rPr lang="ru-RU" sz="2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рименения: м</a:t>
            </a:r>
            <a:r>
              <a:rPr/>
              <a:t>еталлический слой открывает дополнительные возможности</a:t>
            </a:r>
            <a:endParaRPr/>
          </a:p>
          <a:p>
            <a:pPr>
              <a:defRPr/>
            </a:pPr>
            <a:r>
              <a:rPr/>
              <a:t>Меньшие </a:t>
            </a:r>
            <a:br>
              <a:rPr/>
            </a:br>
            <a:r>
              <a:rPr/>
              <a:t>требования </a:t>
            </a:r>
            <a:br>
              <a:rPr/>
            </a:br>
            <a:r>
              <a:rPr/>
              <a:t>к юстировке</a:t>
            </a:r>
            <a:endParaRPr/>
          </a:p>
        </p:txBody>
      </p:sp>
      <p:sp>
        <p:nvSpPr>
          <p:cNvPr id="23740128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5" y="6422364"/>
            <a:ext cx="2743200" cy="365121"/>
          </a:xfrm>
        </p:spPr>
        <p:txBody>
          <a:bodyPr/>
          <a:lstStyle/>
          <a:p>
            <a:pPr>
              <a:defRPr/>
            </a:pPr>
            <a:fld id="{F4E61C4F-A7CA-FCFB-7E4A-C09E71B67064}" type="slidenum">
              <a:rPr lang="ru-RU"/>
              <a:t/>
            </a:fld>
            <a:endParaRPr/>
          </a:p>
        </p:txBody>
      </p:sp>
      <p:sp>
        <p:nvSpPr>
          <p:cNvPr id="1678564406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77" y="6422364"/>
            <a:ext cx="9930519" cy="365121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50283263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16" y="6422364"/>
            <a:ext cx="1397835" cy="365121"/>
          </a:xfrm>
        </p:spPr>
        <p:txBody>
          <a:bodyPr/>
          <a:lstStyle/>
          <a:p>
            <a:pPr>
              <a:defRPr/>
            </a:pPr>
            <a:fld id="{5964FF24-F20B-460F-7328-2DB888B1E7FB}" type="datetime1">
              <a:rPr lang="ru-RU"/>
              <a:t/>
            </a:fld>
            <a:endParaRPr/>
          </a:p>
        </p:txBody>
      </p:sp>
      <p:cxnSp>
        <p:nvCxnSpPr>
          <p:cNvPr id="1095856783" name=""/>
          <p:cNvCxnSpPr>
            <a:cxnSpLocks/>
          </p:cNvCxnSpPr>
          <p:nvPr/>
        </p:nvCxnSpPr>
        <p:spPr bwMode="auto">
          <a:xfrm flipH="0" flipV="0">
            <a:off x="1926" y="881812"/>
            <a:ext cx="12212742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26528924" name=""/>
          <p:cNvPicPr>
            <a:picLocks noChangeAspect="1"/>
          </p:cNvPicPr>
          <p:nvPr/>
        </p:nvPicPr>
        <p:blipFill>
          <a:blip r:embed="rId2"/>
          <a:srcRect l="0" t="11158" r="8893" b="0"/>
          <a:stretch/>
        </p:blipFill>
        <p:spPr bwMode="auto">
          <a:xfrm flipH="0" flipV="0">
            <a:off x="7038465" y="2693873"/>
            <a:ext cx="5098070" cy="3728488"/>
          </a:xfrm>
          <a:prstGeom prst="rect">
            <a:avLst/>
          </a:prstGeom>
        </p:spPr>
      </p:pic>
      <p:grpSp>
        <p:nvGrpSpPr>
          <p:cNvPr id="1813097113" name=""/>
          <p:cNvGrpSpPr/>
          <p:nvPr/>
        </p:nvGrpSpPr>
        <p:grpSpPr bwMode="auto">
          <a:xfrm flipH="0" flipV="0">
            <a:off x="3132919" y="2693538"/>
            <a:ext cx="3906978" cy="3632815"/>
            <a:chOff x="0" y="0"/>
            <a:chExt cx="3906978" cy="3632815"/>
          </a:xfrm>
        </p:grpSpPr>
        <p:pic>
          <p:nvPicPr>
            <p:cNvPr id="603390522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173933" y="286817"/>
              <a:ext cx="2733042" cy="2899402"/>
            </a:xfrm>
            <a:prstGeom prst="rect">
              <a:avLst/>
            </a:prstGeom>
          </p:spPr>
        </p:pic>
        <p:cxnSp>
          <p:nvCxnSpPr>
            <p:cNvPr id="1470942231" name=""/>
            <p:cNvCxnSpPr>
              <a:cxnSpLocks/>
            </p:cNvCxnSpPr>
            <p:nvPr/>
          </p:nvCxnSpPr>
          <p:spPr bwMode="auto">
            <a:xfrm flipH="1" flipV="0">
              <a:off x="2214780" y="152247"/>
              <a:ext cx="0" cy="3399413"/>
            </a:xfrm>
            <a:prstGeom prst="line">
              <a:avLst/>
            </a:prstGeom>
            <a:ln w="19049" cap="flat" cmpd="sng" algn="ctr">
              <a:solidFill>
                <a:schemeClr val="tx1"/>
              </a:solidFill>
              <a:prstDash val="sysDash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3392497" name=""/>
            <p:cNvCxnSpPr>
              <a:cxnSpLocks/>
            </p:cNvCxnSpPr>
            <p:nvPr/>
          </p:nvCxnSpPr>
          <p:spPr bwMode="auto">
            <a:xfrm rot="10799922" flipH="0" flipV="0">
              <a:off x="524781" y="286817"/>
              <a:ext cx="0" cy="3334631"/>
            </a:xfrm>
            <a:prstGeom prst="line">
              <a:avLst/>
            </a:prstGeom>
            <a:ln w="19049" cap="flat" cmpd="sng" algn="ctr">
              <a:solidFill>
                <a:schemeClr val="tx1"/>
              </a:solidFill>
              <a:prstDash val="solid"/>
              <a:miter lim="800000"/>
              <a:tailEnd type="arrow" len="med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262470" name=""/>
            <p:cNvCxnSpPr>
              <a:cxnSpLocks/>
            </p:cNvCxnSpPr>
            <p:nvPr/>
          </p:nvCxnSpPr>
          <p:spPr bwMode="auto">
            <a:xfrm flipH="1" flipV="0">
              <a:off x="524781" y="2322299"/>
              <a:ext cx="1689997" cy="0"/>
            </a:xfrm>
            <a:prstGeom prst="line">
              <a:avLst/>
            </a:prstGeom>
            <a:ln w="12699" cap="flat" cmpd="sng" algn="ctr">
              <a:solidFill>
                <a:srgbClr val="000000"/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2885448" name=""/>
            <p:cNvCxnSpPr>
              <a:cxnSpLocks/>
            </p:cNvCxnSpPr>
            <p:nvPr/>
          </p:nvCxnSpPr>
          <p:spPr bwMode="auto">
            <a:xfrm flipH="1" flipV="0">
              <a:off x="524781" y="1161745"/>
              <a:ext cx="1689997" cy="0"/>
            </a:xfrm>
            <a:prstGeom prst="line">
              <a:avLst/>
            </a:prstGeom>
            <a:ln w="6349" cap="flat" cmpd="sng" algn="ctr">
              <a:solidFill>
                <a:srgbClr val="000000"/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4332737" name=""/>
            <p:cNvSpPr txBox="1"/>
            <p:nvPr/>
          </p:nvSpPr>
          <p:spPr bwMode="auto">
            <a:xfrm flipH="0" flipV="0">
              <a:off x="184019" y="0"/>
              <a:ext cx="494503" cy="650234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en-US" sz="1800" b="0" i="0" u="none" strike="noStrike" cap="none" spc="0">
                  <a:solidFill>
                    <a:schemeClr val="tx1"/>
                  </a:solidFill>
                  <a:latin typeface="Calibri"/>
                  <a:ea typeface="Arial"/>
                  <a:cs typeface="Arial"/>
                </a:rPr>
                <a:t>U</a:t>
              </a:r>
              <a:r>
                <a:rPr>
                  <a:solidFill>
                    <a:schemeClr val="tx1"/>
                  </a:solidFill>
                </a:rPr>
                <a:t>, V</a:t>
              </a:r>
              <a:endParaRPr sz="2000">
                <a:solidFill>
                  <a:schemeClr val="tx1"/>
                </a:solidFill>
                <a:highlight>
                  <a:srgbClr val="FFFFFF"/>
                </a:highlight>
              </a:endParaRPr>
            </a:p>
          </p:txBody>
        </p:sp>
        <p:sp>
          <p:nvSpPr>
            <p:cNvPr id="1900792256" name=""/>
            <p:cNvSpPr txBox="1"/>
            <p:nvPr/>
          </p:nvSpPr>
          <p:spPr bwMode="auto">
            <a:xfrm flipH="0" flipV="0">
              <a:off x="0" y="2135819"/>
              <a:ext cx="526374" cy="366118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r">
                <a:defRPr/>
              </a:pPr>
              <a:r>
                <a:rPr>
                  <a:solidFill>
                    <a:schemeClr val="tx1"/>
                  </a:solidFill>
                </a:rPr>
                <a:t>U</a:t>
              </a:r>
              <a:r>
                <a:rPr baseline="-25000">
                  <a:solidFill>
                    <a:schemeClr val="tx1"/>
                  </a:solidFill>
                </a:rPr>
                <a:t>0</a:t>
              </a:r>
              <a:endParaRPr sz="2000" baseline="-25000">
                <a:solidFill>
                  <a:schemeClr val="tx1"/>
                </a:solidFill>
                <a:highlight>
                  <a:srgbClr val="FFFFFF"/>
                </a:highlight>
              </a:endParaRPr>
            </a:p>
          </p:txBody>
        </p:sp>
        <p:sp>
          <p:nvSpPr>
            <p:cNvPr id="1839332137" name=""/>
            <p:cNvSpPr txBox="1"/>
            <p:nvPr/>
          </p:nvSpPr>
          <p:spPr bwMode="auto">
            <a:xfrm flipH="0" flipV="0">
              <a:off x="0" y="1009495"/>
              <a:ext cx="526674" cy="396598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r">
                <a:defRPr/>
              </a:pPr>
              <a:r>
                <a:rPr>
                  <a:solidFill>
                    <a:schemeClr val="tx1"/>
                  </a:solidFill>
                </a:rPr>
                <a:t>U</a:t>
              </a:r>
              <a:r>
                <a:rPr sz="2000" baseline="-25000">
                  <a:solidFill>
                    <a:schemeClr val="tx1"/>
                  </a:solidFill>
                </a:rPr>
                <a:t>1</a:t>
              </a:r>
              <a:endParaRPr sz="2000" baseline="-25000">
                <a:solidFill>
                  <a:schemeClr val="tx1"/>
                </a:solidFill>
                <a:highlight>
                  <a:srgbClr val="FFFFFF"/>
                </a:highlight>
              </a:endParaRPr>
            </a:p>
          </p:txBody>
        </p:sp>
        <p:sp>
          <p:nvSpPr>
            <p:cNvPr id="449641313" name=""/>
            <p:cNvSpPr txBox="1"/>
            <p:nvPr/>
          </p:nvSpPr>
          <p:spPr bwMode="auto">
            <a:xfrm flipH="0" flipV="0">
              <a:off x="883791" y="2992375"/>
              <a:ext cx="1717116" cy="640440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>
                  <a:solidFill>
                    <a:schemeClr val="tx1"/>
                  </a:solidFill>
                </a:rPr>
                <a:t>положение лазера</a:t>
              </a:r>
              <a:endParaRPr sz="2000">
                <a:solidFill>
                  <a:schemeClr val="tx1"/>
                </a:solidFill>
                <a:highlight>
                  <a:srgbClr val="FFFFFF"/>
                </a:highligh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6157887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9078" y="976482"/>
            <a:ext cx="12087459" cy="544587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marL="0" indent="0" algn="ctr">
              <a:buFont typeface="Arial"/>
              <a:buNone/>
              <a:defRPr/>
            </a:pPr>
            <a:r>
              <a:rPr sz="8000"/>
              <a:t>Спасибо за внимание!</a:t>
            </a:r>
            <a:endParaRPr sz="8000"/>
          </a:p>
        </p:txBody>
      </p:sp>
      <p:sp>
        <p:nvSpPr>
          <p:cNvPr id="25280835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5" y="6422364"/>
            <a:ext cx="2743200" cy="365121"/>
          </a:xfrm>
        </p:spPr>
        <p:txBody>
          <a:bodyPr/>
          <a:lstStyle/>
          <a:p>
            <a:pPr>
              <a:defRPr/>
            </a:pPr>
            <a:fld id="{40BC7BB3-F82C-387D-F78C-A91A434DF914}" type="slidenum">
              <a:rPr lang="ru-RU"/>
              <a:t/>
            </a:fld>
            <a:endParaRPr/>
          </a:p>
        </p:txBody>
      </p:sp>
      <p:sp>
        <p:nvSpPr>
          <p:cNvPr id="84598453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78" y="6422364"/>
            <a:ext cx="9930519" cy="365121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09976398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17" y="6422364"/>
            <a:ext cx="1397835" cy="365121"/>
          </a:xfrm>
        </p:spPr>
        <p:txBody>
          <a:bodyPr/>
          <a:lstStyle/>
          <a:p>
            <a:pPr>
              <a:defRPr/>
            </a:pPr>
            <a:fld id="{08AAB7EE-B736-288E-ABA2-E750A27F21C9}" type="datetime1">
              <a:rPr lang="ru-RU"/>
              <a:t/>
            </a:fld>
            <a:endParaRPr/>
          </a:p>
        </p:txBody>
      </p:sp>
      <p:cxnSp>
        <p:nvCxnSpPr>
          <p:cNvPr id="1167103025" name=""/>
          <p:cNvCxnSpPr>
            <a:cxnSpLocks/>
          </p:cNvCxnSpPr>
          <p:nvPr/>
        </p:nvCxnSpPr>
        <p:spPr bwMode="auto">
          <a:xfrm flipH="0" flipV="0">
            <a:off x="1926" y="881813"/>
            <a:ext cx="12212742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4022476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81" y="44479"/>
            <a:ext cx="12087462" cy="83769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ru-RU" sz="4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Эксперимент 2: </a:t>
            </a:r>
            <a:r>
              <a:rPr sz="4400" b="1"/>
              <a:t>спектры пропускания</a:t>
            </a:r>
            <a:endParaRPr sz="4400" b="1"/>
          </a:p>
        </p:txBody>
      </p:sp>
      <p:sp>
        <p:nvSpPr>
          <p:cNvPr id="1685341396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9080" y="976482"/>
            <a:ext cx="6147672" cy="272885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sz="2800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sz="2800">
                              <a:latin typeface="Cambria Math"/>
                              <a:ea typeface="Cambria Math"/>
                              <a:cs typeface="Cambria Math"/>
                            </a:rPr>
                            <m:t>h</m:t>
                          </m:r>
                        </m:e>
                        <m:sub>
                          <m:r>
                            <m:rPr/>
                            <a:rPr sz="2800">
                              <a:latin typeface="Cambria Math"/>
                              <a:ea typeface="Cambria Math"/>
                              <a:cs typeface="Cambria Math"/>
                            </a:rPr>
                            <m:t>m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=2 нм</a:t>
            </a:r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,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sz="2800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sz="2800">
                              <a:latin typeface="Cambria Math"/>
                              <a:ea typeface="Cambria Math"/>
                              <a:cs typeface="Cambria Math"/>
                            </a:rPr>
                            <m:t>h</m:t>
                          </m:r>
                        </m:e>
                        <m:sub>
                          <m:sSub>
                            <m:sSubPr>
                              <m:ctrlPr>
                                <a:rPr sz="2800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sz="2800"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SiO</m:t>
                              </m:r>
                            </m:e>
                            <m:sub>
                              <m:r>
                                <m:rPr/>
                                <a:rPr sz="2800"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m:rPr/>
                            <a:rPr sz="2800">
                              <a:latin typeface="Cambria Math"/>
                              <a:ea typeface="Cambria Math"/>
                              <a:cs typeface="Cambria Math"/>
                            </a:rPr>
                            <m:t> 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=1600 нм</a:t>
            </a:r>
            <a:endParaRPr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lang="en-US" sz="28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nor m:val="on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L</m:t>
                          </m:r>
                        </m:e>
                        <m:sub>
                          <m:r>
                            <m:rPr>
                              <m:nor m:val="on"/>
                            </m:rPr>
                            <a:rPr lang="en-US" sz="28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 sz="28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= 0</a:t>
            </a:r>
            <a:r>
              <a:rPr lang="en-US" sz="28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mm</a:t>
            </a:r>
            <a:r>
              <a:rPr lang="en-US" sz="28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</a:t>
            </a:r>
            <a:r>
              <a:rPr lang="en-US" sz="28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и</a:t>
            </a:r>
            <a:r>
              <a:rPr lang="en-US" sz="28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lang="en-US" sz="28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nor m:val="on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L</m:t>
                          </m:r>
                        </m:e>
                        <m:sub>
                          <m:r>
                            <m:rPr>
                              <m:nor m:val="on"/>
                            </m:rPr>
                            <a:rPr lang="en-US" sz="28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Arial"/>
                              <a:ea typeface="Arial"/>
                              <a:cs typeface="Arial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 sz="28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= 4,5</a:t>
            </a:r>
            <a:r>
              <a:rPr lang="en-US" sz="2800" b="0" i="0" u="none" strike="noStrike" cap="none" spc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mm</a:t>
            </a:r>
            <a:endParaRPr sz="2800">
              <a:latin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Плотность резонансов 250-&gt;10 </a:t>
            </a:r>
            <a:endParaRPr sz="2800">
              <a:latin typeface="Arial"/>
              <a:ea typeface="Arial"/>
              <a:cs typeface="Arial"/>
            </a:endParaRPr>
          </a:p>
        </p:txBody>
      </p:sp>
      <p:sp>
        <p:nvSpPr>
          <p:cNvPr id="80182710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5" y="6422364"/>
            <a:ext cx="2743200" cy="365122"/>
          </a:xfrm>
        </p:spPr>
        <p:txBody>
          <a:bodyPr/>
          <a:lstStyle/>
          <a:p>
            <a:pPr>
              <a:defRPr/>
            </a:pPr>
            <a:fld id="{7779D14D-015D-3EA1-BD4F-853E8ECFCB47}" type="slidenum">
              <a:rPr lang="ru-RU"/>
              <a:t/>
            </a:fld>
            <a:endParaRPr/>
          </a:p>
        </p:txBody>
      </p:sp>
      <p:sp>
        <p:nvSpPr>
          <p:cNvPr id="1607799743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79" y="6419616"/>
            <a:ext cx="9930519" cy="365122"/>
          </a:xfrm>
        </p:spPr>
        <p:txBody>
          <a:bodyPr/>
          <a:lstStyle/>
          <a:p>
            <a:pPr algn="l">
              <a:defRPr/>
            </a:pP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H.A. Rizk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V.A. Simonov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V.S. Terentyev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S.A. Babin. “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Selection of whispering gallery modes in a spherical microresonator using a thin metal film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”. //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Optics &amp; Laser Technology, </a:t>
            </a:r>
            <a:r>
              <a:rPr lang="ru-RU" sz="1200" b="1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2026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V. 193, Part A, DOI: </a:t>
            </a:r>
            <a:r>
              <a:rPr lang="ru-RU" sz="1200" b="0" i="0" u="none" strike="noStrike" cap="none" spc="0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10.1016/j.optlastec.2025.114146.</a:t>
            </a:r>
            <a:endParaRPr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51499771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20" y="6422364"/>
            <a:ext cx="1397836" cy="365122"/>
          </a:xfrm>
        </p:spPr>
        <p:txBody>
          <a:bodyPr/>
          <a:lstStyle/>
          <a:p>
            <a:pPr>
              <a:defRPr/>
            </a:pPr>
            <a:fld id="{2D8922AE-239A-4484-85E5-DC42668DA117}" type="datetime1">
              <a:rPr lang="ru-RU"/>
              <a:t/>
            </a:fld>
            <a:endParaRPr/>
          </a:p>
        </p:txBody>
      </p:sp>
      <p:cxnSp>
        <p:nvCxnSpPr>
          <p:cNvPr id="84830399" name=""/>
          <p:cNvCxnSpPr>
            <a:cxnSpLocks/>
          </p:cNvCxnSpPr>
          <p:nvPr/>
        </p:nvCxnSpPr>
        <p:spPr bwMode="auto">
          <a:xfrm flipH="0" flipV="0">
            <a:off x="1928" y="881816"/>
            <a:ext cx="12212745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214957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0" flipH="0" flipV="0">
            <a:off x="49080" y="3705341"/>
            <a:ext cx="3645893" cy="2707587"/>
          </a:xfrm>
          <a:prstGeom prst="rect">
            <a:avLst/>
          </a:prstGeom>
        </p:spPr>
      </p:pic>
      <p:pic>
        <p:nvPicPr>
          <p:cNvPr id="185182636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0" flipH="0" flipV="0">
            <a:off x="6196754" y="975577"/>
            <a:ext cx="5939789" cy="3631190"/>
          </a:xfrm>
          <a:prstGeom prst="rect">
            <a:avLst/>
          </a:prstGeom>
        </p:spPr>
      </p:pic>
      <p:pic>
        <p:nvPicPr>
          <p:cNvPr id="962321849" name=""/>
          <p:cNvPicPr>
            <a:picLocks noChangeAspect="1"/>
          </p:cNvPicPr>
          <p:nvPr/>
        </p:nvPicPr>
        <p:blipFill>
          <a:blip r:embed="rId4"/>
          <a:srcRect l="0" t="50456" r="0" b="0"/>
          <a:stretch/>
        </p:blipFill>
        <p:spPr bwMode="auto">
          <a:xfrm rot="0" flipH="0" flipV="0">
            <a:off x="7915759" y="4781207"/>
            <a:ext cx="4220784" cy="1613766"/>
          </a:xfrm>
          <a:prstGeom prst="rect">
            <a:avLst/>
          </a:prstGeom>
        </p:spPr>
      </p:pic>
      <p:pic>
        <p:nvPicPr>
          <p:cNvPr id="1780423278" name=""/>
          <p:cNvPicPr>
            <a:picLocks noChangeAspect="1"/>
          </p:cNvPicPr>
          <p:nvPr/>
        </p:nvPicPr>
        <p:blipFill>
          <a:blip r:embed="rId4"/>
          <a:srcRect l="0" t="0" r="0" b="49353"/>
          <a:stretch/>
        </p:blipFill>
        <p:spPr bwMode="auto">
          <a:xfrm rot="0" flipH="0" flipV="0">
            <a:off x="3694974" y="4763250"/>
            <a:ext cx="4220784" cy="1649680"/>
          </a:xfrm>
          <a:prstGeom prst="rect">
            <a:avLst/>
          </a:prstGeom>
        </p:spPr>
      </p:pic>
      <p:sp>
        <p:nvSpPr>
          <p:cNvPr id="2024527256" name=""/>
          <p:cNvSpPr txBox="1"/>
          <p:nvPr/>
        </p:nvSpPr>
        <p:spPr bwMode="auto">
          <a:xfrm flipH="0" flipV="0">
            <a:off x="3694972" y="2608830"/>
            <a:ext cx="2611669" cy="187311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R</m:t>
                          </m:r>
                        </m:e>
                        <m:sub>
                          <m:r>
                            <m:rPr/>
                            <a:rPr lang="en-US"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t</m:t>
                          </m:r>
                        </m:sub>
                      </m:sSub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=</m:t>
                      </m:r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</a:rPr>
                        <m:t>9</m:t>
                      </m:r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∙</m:t>
                      </m:r>
                      <m:sSup>
                        <m:sSupPr>
                          <m:ctrlPr>
                            <a:rPr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10</m:t>
                          </m:r>
                        </m:e>
                        <m:sup>
                          <m:r>
                            <m:rPr/>
                            <a:rPr lang="en-US"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-4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r>
              <a:rPr lang="en-US" sz="160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</a:rPr>
              <a:t>,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R</m:t>
                          </m:r>
                        </m:e>
                        <m:sub>
                          <m:r>
                            <m:rPr/>
                            <a:rPr lang="en-US"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s</m:t>
                          </m:r>
                        </m:sub>
                      </m:sSub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=</m:t>
                      </m:r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</a:rPr>
                        <m:t>0.967</m:t>
                      </m:r>
                    </m:oMath>
                  </m:oMathPara>
                </a14:m>
              </mc:Choice>
              <mc:Fallback/>
            </mc:AlternateContent>
            <a:endParaRPr lang="en-US" sz="160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T</m:t>
                          </m:r>
                        </m:e>
                        <m:sub>
                          <m:r>
                            <m:rPr/>
                            <a:rPr lang="en-US"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s</m:t>
                          </m:r>
                          <m:r>
                            <m:rPr/>
                            <a:rPr lang="en-US"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t</m:t>
                          </m:r>
                        </m:sub>
                      </m:sSub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=</m:t>
                      </m:r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</a:rPr>
                        <m:t>0.016</m:t>
                      </m:r>
                    </m:oMath>
                  </m:oMathPara>
                </a14:m>
              </mc:Choice>
              <mc:Fallback/>
            </mc:AlternateContent>
            <a:endParaRPr lang="en-US" sz="160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R</m:t>
                          </m:r>
                        </m:e>
                        <m:sub>
                          <m:r>
                            <m:rPr/>
                            <a:rPr lang="en-US"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α</m:t>
                          </m:r>
                        </m:sub>
                      </m:sSub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=</m:t>
                      </m:r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</a:rPr>
                        <m:t>0.869</m:t>
                      </m:r>
                    </m:oMath>
                  </m:oMathPara>
                </a14:m>
              </mc:Choice>
              <mc:Fallback/>
            </mc:AlternateContent>
            <a:r>
              <a:rPr lang="en-US" sz="160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</a:rPr>
              <a:t> (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α</m:t>
                      </m:r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=</m:t>
                      </m:r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</a:rPr>
                        <m:t>278.52</m:t>
                      </m:r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 </m:t>
                      </m:r>
                      <m:sSup>
                        <m:sSupPr>
                          <m:ctrlPr>
                            <a:rPr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m</m:t>
                          </m:r>
                        </m:e>
                        <m:sup>
                          <m:r>
                            <m:rPr/>
                            <a:rPr lang="en-US"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-1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r>
              <a:rPr lang="en-US" sz="160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</a:rPr>
              <a:t>)</a:t>
            </a:r>
            <a:endParaRPr sz="160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ϑ</m:t>
                      </m:r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=</m:t>
                      </m:r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</a:rPr>
                        <m:t>-1.5π</m:t>
                      </m:r>
                    </m:oMath>
                  </m:oMathPara>
                </a14:m>
              </mc:Choice>
              <mc:Fallback/>
            </mc:AlternateContent>
            <a:r>
              <a:rPr lang="en-US" sz="1600">
                <a:solidFill>
                  <a:schemeClr val="tx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</a:rPr>
              <a:t> rad</a:t>
            </a:r>
            <a:endParaRPr lang="en-US" sz="160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L</m:t>
                          </m:r>
                        </m:e>
                        <m:sub>
                          <m:r>
                            <m:rPr/>
                            <a:rPr lang="en-US" sz="1600">
                              <a:solidFill>
                                <a:schemeClr val="tx1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s</m:t>
                          </m:r>
                        </m:sub>
                      </m:sSub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=</m:t>
                      </m:r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</a:rPr>
                        <m:t>710.</m:t>
                      </m:r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2</m:t>
                      </m:r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 </m:t>
                      </m:r>
                      <m:r>
                        <m:rPr/>
                        <a:rPr lang="en-US" sz="160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μm</m:t>
                      </m:r>
                    </m:oMath>
                  </m:oMathPara>
                </a14:m>
              </mc:Choice>
              <mc:Fallback/>
            </mc:AlternateContent>
            <a:endParaRPr sz="1600">
              <a:highlight>
                <a:srgbClr val="FFFFFF"/>
              </a:highlight>
            </a:endParaRPr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sz="1600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sz="1600">
                              <a:latin typeface="Cambria Math"/>
                              <a:ea typeface="Cambria Math"/>
                              <a:cs typeface="Cambria Math"/>
                            </a:rPr>
                            <m:t>Q</m:t>
                          </m:r>
                        </m:e>
                        <m:sub>
                          <m:r>
                            <m:rPr/>
                            <a:rPr sz="1600">
                              <a:latin typeface="Cambria Math"/>
                              <a:ea typeface="Cambria Math"/>
                              <a:cs typeface="Cambria Math"/>
                            </a:rPr>
                            <m:t>l</m:t>
                          </m:r>
                        </m:sub>
                      </m:sSub>
                      <m:r>
                        <m:rPr/>
                        <a:rPr lang="en-US" sz="160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≈</m:t>
                      </m:r>
                      <m:r>
                        <m:rPr/>
                        <a:rPr lang="en-US" sz="160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1</m:t>
                      </m:r>
                      <m:r>
                        <m:rPr/>
                        <a:rPr lang="en-US" sz="160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.</m:t>
                      </m:r>
                      <m:r>
                        <m:rPr/>
                        <a:rPr lang="en-US" sz="160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63</m:t>
                      </m:r>
                      <m:r>
                        <m:rPr/>
                        <a:rPr lang="en-US" sz="160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 </m:t>
                      </m:r>
                      <m:r>
                        <m:rPr/>
                        <a:rPr lang="en-US" sz="160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‧</m:t>
                      </m:r>
                      <m:sSup>
                        <m:sSupPr>
                          <m:ctrlPr>
                            <a:rPr sz="1600" i="1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i"/>
                            </m:rPr>
                            <a:rPr lang="en-US"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i"/>
                            </m:rPr>
                            <a:rPr lang="en-US"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endParaRPr sz="1600">
              <a:solidFill>
                <a:schemeClr val="tx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Q</m:t>
                          </m:r>
                        </m:e>
                        <m:sub>
                          <m:r>
                            <m:rPr/>
                            <a:rPr lang="en-US"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α</m:t>
                          </m:r>
                        </m:sub>
                      </m:sSub>
                      <m:r>
                        <m:rPr/>
                        <a:rPr lang="en-US" sz="160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≈</m:t>
                      </m:r>
                      <m:r>
                        <m:rPr/>
                        <a:rPr lang="en-US" sz="160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2.02</m:t>
                      </m:r>
                      <m:r>
                        <m:rPr/>
                        <a:rPr lang="en-US" sz="160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‧</m:t>
                      </m:r>
                      <m:sSup>
                        <m:sSupPr>
                          <m:ctrlPr>
                            <a:rPr sz="1600" i="1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i"/>
                            </m:rPr>
                            <a:rPr lang="en-US"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i"/>
                            </m:rPr>
                            <a:rPr lang="en-US" sz="1600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endParaRPr sz="16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5586544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79" y="44478"/>
            <a:ext cx="12087460" cy="837693"/>
          </a:xfrm>
        </p:spPr>
        <p:txBody>
          <a:bodyPr/>
          <a:lstStyle/>
          <a:p>
            <a:pPr>
              <a:defRPr/>
            </a:pPr>
            <a:r>
              <a:rPr b="1"/>
              <a:t>Моды шепчущей галереи</a:t>
            </a:r>
            <a:endParaRPr b="1"/>
          </a:p>
        </p:txBody>
      </p:sp>
      <p:sp>
        <p:nvSpPr>
          <p:cNvPr id="18772342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5" y="6422364"/>
            <a:ext cx="2743200" cy="365121"/>
          </a:xfrm>
        </p:spPr>
        <p:txBody>
          <a:bodyPr/>
          <a:lstStyle/>
          <a:p>
            <a:pPr>
              <a:defRPr/>
            </a:pPr>
            <a:fld id="{63335FEA-B9F0-A4C6-F510-0E23B39372D9}" type="slidenum">
              <a:rPr lang="ru-RU"/>
              <a:t/>
            </a:fld>
            <a:endParaRPr/>
          </a:p>
        </p:txBody>
      </p:sp>
      <p:sp>
        <p:nvSpPr>
          <p:cNvPr id="345870960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79" y="6422364"/>
            <a:ext cx="9930519" cy="365121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25839158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18" y="6422364"/>
            <a:ext cx="1397835" cy="365121"/>
          </a:xfrm>
        </p:spPr>
        <p:txBody>
          <a:bodyPr/>
          <a:lstStyle/>
          <a:p>
            <a:pPr>
              <a:defRPr/>
            </a:pPr>
            <a:fld id="{9469A674-2800-ABBF-66D8-3F4D6367F1A5}" type="datetime1">
              <a:rPr lang="ru-RU"/>
              <a:t/>
            </a:fld>
            <a:endParaRPr/>
          </a:p>
        </p:txBody>
      </p:sp>
      <p:cxnSp>
        <p:nvCxnSpPr>
          <p:cNvPr id="1602035858" name=""/>
          <p:cNvCxnSpPr>
            <a:cxnSpLocks/>
          </p:cNvCxnSpPr>
          <p:nvPr/>
        </p:nvCxnSpPr>
        <p:spPr bwMode="auto">
          <a:xfrm flipH="0" flipV="0">
            <a:off x="1926" y="881814"/>
            <a:ext cx="12212743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445541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617209" y="976481"/>
            <a:ext cx="7508910" cy="5445881"/>
          </a:xfrm>
          <a:prstGeom prst="rect">
            <a:avLst/>
          </a:prstGeom>
        </p:spPr>
      </p:pic>
      <p:pic>
        <p:nvPicPr>
          <p:cNvPr id="1605462681" name=""/>
          <p:cNvPicPr>
            <a:picLocks noChangeAspect="1"/>
          </p:cNvPicPr>
          <p:nvPr/>
        </p:nvPicPr>
        <p:blipFill>
          <a:blip r:embed="rId3"/>
          <a:srcRect l="0" t="0" r="0" b="8819"/>
          <a:stretch/>
        </p:blipFill>
        <p:spPr bwMode="auto">
          <a:xfrm flipH="0" flipV="0">
            <a:off x="49079" y="2013858"/>
            <a:ext cx="4568130" cy="3159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68303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77" y="44478"/>
            <a:ext cx="12087459" cy="837693"/>
          </a:xfrm>
        </p:spPr>
        <p:txBody>
          <a:bodyPr/>
          <a:lstStyle/>
          <a:p>
            <a:pPr>
              <a:defRPr/>
            </a:pPr>
            <a:r>
              <a:rPr lang="ru-RU" sz="4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Почему обращается?</a:t>
            </a:r>
            <a:endParaRPr/>
          </a:p>
        </p:txBody>
      </p:sp>
      <p:sp>
        <p:nvSpPr>
          <p:cNvPr id="1106539358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9077" y="976482"/>
            <a:ext cx="12087459" cy="5445873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1882262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5" y="6422364"/>
            <a:ext cx="2743200" cy="365121"/>
          </a:xfrm>
        </p:spPr>
        <p:txBody>
          <a:bodyPr/>
          <a:lstStyle/>
          <a:p>
            <a:pPr>
              <a:defRPr/>
            </a:pPr>
            <a:fld id="{EE1A5970-C7FA-98D4-71F6-C9737921B49E}" type="slidenum">
              <a:rPr lang="ru-RU"/>
              <a:t/>
            </a:fld>
            <a:endParaRPr/>
          </a:p>
        </p:txBody>
      </p:sp>
      <p:sp>
        <p:nvSpPr>
          <p:cNvPr id="974757220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77" y="6422364"/>
            <a:ext cx="9930519" cy="365121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19187944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14" y="6422364"/>
            <a:ext cx="1397835" cy="365121"/>
          </a:xfrm>
        </p:spPr>
        <p:txBody>
          <a:bodyPr/>
          <a:lstStyle/>
          <a:p>
            <a:pPr>
              <a:defRPr/>
            </a:pPr>
            <a:fld id="{B92C5B9E-43E4-73A1-0870-C92BA567D7A0}" type="datetime1">
              <a:rPr lang="ru-RU"/>
              <a:t/>
            </a:fld>
            <a:endParaRPr/>
          </a:p>
        </p:txBody>
      </p:sp>
      <p:cxnSp>
        <p:nvCxnSpPr>
          <p:cNvPr id="1363426002" name=""/>
          <p:cNvCxnSpPr>
            <a:cxnSpLocks/>
          </p:cNvCxnSpPr>
          <p:nvPr/>
        </p:nvCxnSpPr>
        <p:spPr bwMode="auto">
          <a:xfrm flipH="0" flipV="0">
            <a:off x="1926" y="881811"/>
            <a:ext cx="12212741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904538" name=""/>
          <p:cNvSpPr txBox="1"/>
          <p:nvPr/>
        </p:nvSpPr>
        <p:spPr bwMode="auto">
          <a:xfrm flipH="0" flipV="0">
            <a:off x="8364191" y="5138359"/>
            <a:ext cx="3230807" cy="118871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/>
              <a:t>Taper diameter=1µm </a:t>
            </a:r>
            <a:endParaRPr/>
          </a:p>
          <a:p>
            <a:pPr algn="l">
              <a:defRPr/>
            </a:pPr>
            <a:r>
              <a:rPr/>
              <a:t>Microsphere diameter = 10µm </a:t>
            </a:r>
            <a:endParaRPr/>
          </a:p>
          <a:p>
            <a:pPr algn="l">
              <a:defRPr/>
            </a:pPr>
            <a:endParaRPr/>
          </a:p>
          <a:p>
            <a:pPr algn="l">
              <a:defRPr/>
            </a:pPr>
            <a:endParaRPr/>
          </a:p>
        </p:txBody>
      </p:sp>
      <p:pic>
        <p:nvPicPr>
          <p:cNvPr id="6070051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388567"/>
            <a:ext cx="12191999" cy="4080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9905919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81" y="44479"/>
            <a:ext cx="12087462" cy="837694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31825900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9081" y="976482"/>
            <a:ext cx="12087461" cy="5445877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3536089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6" y="6422364"/>
            <a:ext cx="2743200" cy="365122"/>
          </a:xfrm>
        </p:spPr>
        <p:txBody>
          <a:bodyPr/>
          <a:lstStyle/>
          <a:p>
            <a:pPr>
              <a:defRPr/>
            </a:pPr>
            <a:fld id="{53E27949-2683-9A69-6533-2F321B5E5563}" type="slidenum">
              <a:rPr lang="ru-RU"/>
              <a:t/>
            </a:fld>
            <a:endParaRPr/>
          </a:p>
        </p:txBody>
      </p:sp>
      <p:sp>
        <p:nvSpPr>
          <p:cNvPr id="97964763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81" y="6422364"/>
            <a:ext cx="9930519" cy="365122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19093899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20" y="6422364"/>
            <a:ext cx="1397836" cy="365122"/>
          </a:xfrm>
        </p:spPr>
        <p:txBody>
          <a:bodyPr/>
          <a:lstStyle/>
          <a:p>
            <a:pPr>
              <a:defRPr/>
            </a:pPr>
            <a:fld id="{59E332E3-CE19-117F-0681-D0607D957331}" type="datetime1">
              <a:rPr lang="ru-RU"/>
              <a:t/>
            </a:fld>
            <a:endParaRPr/>
          </a:p>
        </p:txBody>
      </p:sp>
      <p:cxnSp>
        <p:nvCxnSpPr>
          <p:cNvPr id="185833197" name=""/>
          <p:cNvCxnSpPr>
            <a:cxnSpLocks/>
          </p:cNvCxnSpPr>
          <p:nvPr/>
        </p:nvCxnSpPr>
        <p:spPr bwMode="auto">
          <a:xfrm flipH="0" flipV="0">
            <a:off x="1927" y="881815"/>
            <a:ext cx="12212746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985741" name="صورة 36808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901911" y="976482"/>
            <a:ext cx="2626948" cy="2234466"/>
          </a:xfrm>
          <a:prstGeom prst="rect">
            <a:avLst/>
          </a:prstGeom>
        </p:spPr>
      </p:pic>
      <p:pic>
        <p:nvPicPr>
          <p:cNvPr id="955626622" name="صورة 38259506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45326" y="3182431"/>
            <a:ext cx="2847564" cy="2439937"/>
          </a:xfrm>
          <a:prstGeom prst="rect">
            <a:avLst/>
          </a:prstGeom>
        </p:spPr>
      </p:pic>
      <p:pic>
        <p:nvPicPr>
          <p:cNvPr id="934928702" name="صورة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480749" y="3210948"/>
            <a:ext cx="2655795" cy="2297038"/>
          </a:xfrm>
          <a:prstGeom prst="rect">
            <a:avLst/>
          </a:prstGeom>
        </p:spPr>
      </p:pic>
      <p:pic>
        <p:nvPicPr>
          <p:cNvPr id="1184861021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49080" y="976482"/>
            <a:ext cx="5488158" cy="5445876"/>
          </a:xfrm>
          <a:prstGeom prst="rect">
            <a:avLst/>
          </a:prstGeom>
        </p:spPr>
      </p:pic>
      <p:pic>
        <p:nvPicPr>
          <p:cNvPr id="898022525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9821289" y="976482"/>
            <a:ext cx="2315252" cy="2205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7346178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79" y="44478"/>
            <a:ext cx="12087461" cy="837693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ru-RU" sz="4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Селекция мод тонкой металлической пленкой</a:t>
            </a:r>
            <a:endParaRPr b="1"/>
          </a:p>
        </p:txBody>
      </p:sp>
      <p:sp>
        <p:nvSpPr>
          <p:cNvPr id="882723941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9078" y="976482"/>
            <a:ext cx="6318567" cy="5445874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65211871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5" y="6422364"/>
            <a:ext cx="2743200" cy="365121"/>
          </a:xfrm>
        </p:spPr>
        <p:txBody>
          <a:bodyPr/>
          <a:lstStyle/>
          <a:p>
            <a:pPr>
              <a:defRPr/>
            </a:pPr>
            <a:fld id="{ADDC8E4F-D40C-3E6B-25AF-C72C16FD442E}" type="slidenum">
              <a:rPr lang="ru-RU"/>
              <a:t/>
            </a:fld>
            <a:endParaRPr/>
          </a:p>
        </p:txBody>
      </p:sp>
      <p:sp>
        <p:nvSpPr>
          <p:cNvPr id="76015158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79" y="6422364"/>
            <a:ext cx="9930519" cy="365121"/>
          </a:xfrm>
        </p:spPr>
        <p:txBody>
          <a:bodyPr/>
          <a:lstStyle/>
          <a:p>
            <a:pPr algn="l">
              <a:defRPr/>
            </a:pPr>
            <a:r>
              <a:rPr sz="1200" b="0" i="0" u="none">
                <a:solidFill>
                  <a:schemeClr val="bg1">
                    <a:lumMod val="65000"/>
                  </a:schemeClr>
                </a:solidFill>
                <a:latin typeface="Times New Roman"/>
                <a:ea typeface="Times New Roman"/>
                <a:cs typeface="Times New Roman"/>
              </a:rPr>
              <a:t>Leeb W.R. Tunable metal film filters as narrowband ir laser reflectors // Appl. Opt. 1976. Т. 15, № 3. С. 681.</a:t>
            </a:r>
            <a:endParaRPr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1936984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19" y="6422364"/>
            <a:ext cx="1397835" cy="365121"/>
          </a:xfrm>
        </p:spPr>
        <p:txBody>
          <a:bodyPr/>
          <a:lstStyle/>
          <a:p>
            <a:pPr>
              <a:defRPr/>
            </a:pPr>
            <a:fld id="{A700C291-4943-71C8-8D15-8F0CD3DEA076}" type="datetime1">
              <a:rPr lang="ru-RU"/>
              <a:t/>
            </a:fld>
            <a:endParaRPr/>
          </a:p>
        </p:txBody>
      </p:sp>
      <p:cxnSp>
        <p:nvCxnSpPr>
          <p:cNvPr id="1106747318" name=""/>
          <p:cNvCxnSpPr>
            <a:cxnSpLocks/>
          </p:cNvCxnSpPr>
          <p:nvPr/>
        </p:nvCxnSpPr>
        <p:spPr bwMode="auto">
          <a:xfrm flipH="0" flipV="0">
            <a:off x="1926" y="881814"/>
            <a:ext cx="12212744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831448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370637" y="932788"/>
            <a:ext cx="5475321" cy="5491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56535512" name=""/>
          <p:cNvCxnSpPr>
            <a:cxnSpLocks/>
          </p:cNvCxnSpPr>
          <p:nvPr/>
        </p:nvCxnSpPr>
        <p:spPr bwMode="auto">
          <a:xfrm flipH="0" flipV="0">
            <a:off x="1928" y="881816"/>
            <a:ext cx="12212746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8746404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82" y="44480"/>
            <a:ext cx="12073063" cy="837695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sz="3600" b="1"/>
              <a:t>Метод селекции: одна металлическая пленка</a:t>
            </a:r>
            <a:endParaRPr sz="4800" b="1"/>
          </a:p>
        </p:txBody>
      </p:sp>
      <p:sp>
        <p:nvSpPr>
          <p:cNvPr id="21842321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6" y="6422364"/>
            <a:ext cx="2743200" cy="365123"/>
          </a:xfrm>
        </p:spPr>
        <p:txBody>
          <a:bodyPr/>
          <a:lstStyle/>
          <a:p>
            <a:pPr>
              <a:defRPr/>
            </a:pPr>
            <a:fld id="{8EA870DB-EB5E-19E8-AA3C-BE3D15201736}" type="slidenum">
              <a:rPr lang="ru-RU"/>
              <a:t/>
            </a:fld>
            <a:endParaRPr/>
          </a:p>
        </p:txBody>
      </p:sp>
      <p:sp>
        <p:nvSpPr>
          <p:cNvPr id="111365476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82" y="6422364"/>
            <a:ext cx="9930519" cy="365123"/>
          </a:xfrm>
        </p:spPr>
        <p:txBody>
          <a:bodyPr/>
          <a:lstStyle/>
          <a:p>
            <a:pPr algn="l">
              <a:defRPr/>
            </a:pPr>
            <a:r>
              <a:rPr sz="1200" b="0" i="0" u="none">
                <a:solidFill>
                  <a:schemeClr val="bg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Terentyev V., Simonov V. Mode Selection Method in Spherical Optical Cavities with Thin Metal Film // Photonics. 2023. V. 10, № 7. P. 789.</a:t>
            </a:r>
            <a:endParaRPr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93754240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21" y="6422364"/>
            <a:ext cx="1397837" cy="365123"/>
          </a:xfrm>
        </p:spPr>
        <p:txBody>
          <a:bodyPr/>
          <a:lstStyle/>
          <a:p>
            <a:pPr>
              <a:defRPr/>
            </a:pPr>
            <a:fld id="{75C16914-A521-5BF1-2B4A-49502EF70A0F}" type="datetime1">
              <a:rPr lang="ru-RU"/>
              <a:t/>
            </a:fld>
            <a:endParaRPr/>
          </a:p>
        </p:txBody>
      </p:sp>
      <p:pic>
        <p:nvPicPr>
          <p:cNvPr id="658245132" name="Объект 18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 rot="0" flipH="0" flipV="0">
            <a:off x="9407746" y="4622362"/>
            <a:ext cx="2728800" cy="1800000"/>
          </a:xfrm>
          <a:prstGeom prst="rect">
            <a:avLst/>
          </a:prstGeom>
        </p:spPr>
      </p:pic>
      <p:pic>
        <p:nvPicPr>
          <p:cNvPr id="1043969009" name="Рисунок 1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0" flipH="0" flipV="0">
            <a:off x="9407746" y="1030369"/>
            <a:ext cx="2728800" cy="1800000"/>
          </a:xfrm>
          <a:prstGeom prst="rect">
            <a:avLst/>
          </a:prstGeom>
        </p:spPr>
      </p:pic>
      <p:grpSp>
        <p:nvGrpSpPr>
          <p:cNvPr id="310061201" name=""/>
          <p:cNvGrpSpPr/>
          <p:nvPr/>
        </p:nvGrpSpPr>
        <p:grpSpPr bwMode="auto">
          <a:xfrm flipH="0" flipV="0">
            <a:off x="65009" y="1439752"/>
            <a:ext cx="4410907" cy="4446485"/>
            <a:chOff x="0" y="0"/>
            <a:chExt cx="4410907" cy="4446485"/>
          </a:xfrm>
        </p:grpSpPr>
        <p:pic>
          <p:nvPicPr>
            <p:cNvPr id="1665022727" name="صورة 1"/>
            <p:cNvPicPr>
              <a:picLocks noChangeAspect="1"/>
            </p:cNvPicPr>
            <p:nvPr/>
          </p:nvPicPr>
          <p:blipFill>
            <a:blip r:embed="rId4"/>
            <a:srcRect l="19174" t="6436" r="18224" b="9423"/>
            <a:stretch/>
          </p:blipFill>
          <p:spPr bwMode="auto">
            <a:xfrm flipH="0" flipV="0">
              <a:off x="0" y="0"/>
              <a:ext cx="4410907" cy="4446485"/>
            </a:xfrm>
            <a:prstGeom prst="rect">
              <a:avLst/>
            </a:prstGeom>
          </p:spPr>
        </p:pic>
        <p:sp>
          <p:nvSpPr>
            <p:cNvPr id="119959051" name="وسيلة شرح خطية 1 (بلا حدود)‏ 10"/>
            <p:cNvSpPr/>
            <p:nvPr/>
          </p:nvSpPr>
          <p:spPr bwMode="auto">
            <a:xfrm flipH="0" flipV="0">
              <a:off x="2134981" y="879645"/>
              <a:ext cx="1924304" cy="854233"/>
            </a:xfrm>
            <a:prstGeom prst="callout1">
              <a:avLst>
                <a:gd name="adj1" fmla="val 85499"/>
                <a:gd name="adj2" fmla="val 74766"/>
                <a:gd name="adj3" fmla="val 107440"/>
                <a:gd name="adj4" fmla="val 107882"/>
              </a:avLst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400" b="0" i="0" u="none" strike="noStrike" cap="none" spc="0">
                  <a:solidFill>
                    <a:srgbClr val="C00000"/>
                  </a:solidFill>
                  <a:latin typeface="Arial"/>
                  <a:ea typeface="Arial"/>
                  <a:cs typeface="Arial"/>
                </a:rPr>
                <a:t>тонк</a:t>
              </a:r>
              <a:r>
                <a:rPr lang="ru-RU" sz="1400" b="0" i="0" u="none" strike="noStrike" cap="none" spc="0">
                  <a:solidFill>
                    <a:srgbClr val="C00000"/>
                  </a:solidFill>
                  <a:latin typeface="Arial"/>
                  <a:ea typeface="Arial"/>
                  <a:cs typeface="Arial"/>
                </a:rPr>
                <a:t>ая</a:t>
              </a:r>
              <a:endParaRPr lang="ru-RU" sz="1400" b="0" i="0" u="none" strike="noStrike" cap="none" spc="0">
                <a:solidFill>
                  <a:srgbClr val="C00000"/>
                </a:solidFill>
                <a:latin typeface="Times New Roman"/>
                <a:cs typeface="Times New Roman"/>
              </a:endParaRPr>
            </a:p>
            <a:p>
              <a:pPr algn="ctr">
                <a:defRPr/>
              </a:pPr>
              <a:r>
                <a:rPr lang="ru-RU" sz="1400" b="0" i="0" u="none" strike="noStrike" cap="none" spc="0">
                  <a:solidFill>
                    <a:srgbClr val="C00000"/>
                  </a:solidFill>
                  <a:latin typeface="Arial"/>
                  <a:ea typeface="Arial"/>
                  <a:cs typeface="Arial"/>
                </a:rPr>
                <a:t>металлическая</a:t>
              </a:r>
              <a:endParaRPr lang="ru-RU" sz="1400" b="0" i="0" u="none" strike="noStrike" cap="none" spc="0">
                <a:solidFill>
                  <a:srgbClr val="C00000"/>
                </a:solidFill>
                <a:latin typeface="Times New Roman"/>
                <a:cs typeface="Times New Roman"/>
              </a:endParaRPr>
            </a:p>
            <a:p>
              <a:pPr algn="ctr">
                <a:defRPr/>
              </a:pPr>
              <a:r>
                <a:rPr lang="ru-RU" sz="1400" b="0" i="0" u="none" strike="noStrike" cap="none" spc="0">
                  <a:solidFill>
                    <a:srgbClr val="C00000"/>
                  </a:solidFill>
                  <a:latin typeface="Arial"/>
                  <a:ea typeface="Arial"/>
                  <a:cs typeface="Arial"/>
                </a:rPr>
                <a:t>пленка</a:t>
              </a:r>
              <a:endParaRPr sz="1400">
                <a:solidFill>
                  <a:srgbClr val="C00000"/>
                </a:solidFill>
                <a:latin typeface="Arial"/>
                <a:cs typeface="Arial"/>
              </a:endParaRPr>
            </a:p>
          </p:txBody>
        </p:sp>
        <p:sp>
          <p:nvSpPr>
            <p:cNvPr id="578372712" name="وسيلة شرح خطية 1 (بلا حدود)‏ 12"/>
            <p:cNvSpPr/>
            <p:nvPr/>
          </p:nvSpPr>
          <p:spPr bwMode="auto">
            <a:xfrm flipH="0" flipV="0">
              <a:off x="871923" y="1485915"/>
              <a:ext cx="1495968" cy="495927"/>
            </a:xfrm>
            <a:prstGeom prst="callout1">
              <a:avLst>
                <a:gd name="adj1" fmla="val 143444"/>
                <a:gd name="adj2" fmla="val 206"/>
                <a:gd name="adj3" fmla="val 77934"/>
                <a:gd name="adj4" fmla="val 20821"/>
              </a:avLst>
            </a:prstGeom>
            <a:noFill/>
            <a:ln w="12700" cap="flat" cmpd="sng" algn="ctr">
              <a:solidFill>
                <a:srgbClr val="C00000"/>
              </a:solidFill>
              <a:prstDash val="soli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800" b="0" i="0" u="none" strike="noStrike" cap="none" spc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</a:rPr>
                <a:t>TE</a:t>
              </a:r>
              <a:r>
                <a:rPr lang="en-US" sz="1800" b="0" i="0" u="none" strike="noStrike" cap="none" spc="0" baseline="-2500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</a:rPr>
                <a:t>444</a:t>
              </a:r>
              <a:r>
                <a:rPr lang="en-US" sz="1800" b="0" i="0" u="none" strike="noStrike" cap="none" spc="0" baseline="-2500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</a:rPr>
                <a:t>,444,</a:t>
              </a:r>
              <a:r>
                <a:rPr lang="en-US" sz="1800" b="0" i="0" u="none" strike="noStrike" cap="none" spc="0" baseline="-2500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</a:rPr>
                <a:t>2</a:t>
              </a:r>
              <a:endParaRPr sz="1800" i="0">
                <a:solidFill>
                  <a:srgbClr val="C00000"/>
                </a:solidFill>
              </a:endParaRPr>
            </a:p>
          </p:txBody>
        </p:sp>
      </p:grpSp>
      <p:pic>
        <p:nvPicPr>
          <p:cNvPr id="21434965" name="Объект 17"/>
          <p:cNvPicPr>
            <a:picLocks noChangeAspect="1" noGrp="1"/>
          </p:cNvPicPr>
          <p:nvPr/>
        </p:nvPicPr>
        <p:blipFill>
          <a:blip r:embed="rId5"/>
          <a:stretch/>
        </p:blipFill>
        <p:spPr bwMode="auto">
          <a:xfrm rot="0" flipH="0" flipV="0">
            <a:off x="9393346" y="2830369"/>
            <a:ext cx="2728800" cy="1800000"/>
          </a:xfrm>
          <a:prstGeom prst="rect">
            <a:avLst/>
          </a:prstGeom>
        </p:spPr>
      </p:pic>
      <p:pic>
        <p:nvPicPr>
          <p:cNvPr id="1203108567" name="Рисунок 2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4557600" y="1437866"/>
            <a:ext cx="4909682" cy="4276673"/>
          </a:xfrm>
          <a:prstGeom prst="rect">
            <a:avLst/>
          </a:prstGeom>
        </p:spPr>
      </p:pic>
      <p:sp>
        <p:nvSpPr>
          <p:cNvPr id="1866557060" name=""/>
          <p:cNvSpPr/>
          <p:nvPr/>
        </p:nvSpPr>
        <p:spPr bwMode="auto">
          <a:xfrm flipH="0" flipV="0">
            <a:off x="4865169" y="1997475"/>
            <a:ext cx="4602111" cy="1803276"/>
          </a:xfrm>
          <a:prstGeom prst="rect">
            <a:avLst/>
          </a:prstGeom>
          <a:solidFill>
            <a:schemeClr val="tx1">
              <a:lumMod val="90000"/>
              <a:lumOff val="5000"/>
              <a:alpha val="24999"/>
            </a:schemeClr>
          </a:solidFill>
          <a:ln w="12700" cap="flat" cmpd="sng" algn="ctr">
            <a:solidFill>
              <a:schemeClr val="accent1">
                <a:shade val="50000"/>
                <a:alpha val="99999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535691" name=""/>
          <p:cNvSpPr/>
          <p:nvPr/>
        </p:nvSpPr>
        <p:spPr bwMode="auto">
          <a:xfrm flipH="0" flipV="0">
            <a:off x="4865169" y="4489510"/>
            <a:ext cx="4602111" cy="670634"/>
          </a:xfrm>
          <a:prstGeom prst="rect">
            <a:avLst/>
          </a:prstGeom>
          <a:solidFill>
            <a:schemeClr val="tx1">
              <a:lumMod val="90000"/>
              <a:lumOff val="5000"/>
              <a:alpha val="24999"/>
            </a:schemeClr>
          </a:solidFill>
          <a:ln w="12700" cap="flat" cmpd="sng" algn="ctr">
            <a:solidFill>
              <a:schemeClr val="accent1">
                <a:shade val="50000"/>
                <a:alpha val="99999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72388" name=""/>
          <p:cNvSpPr txBox="1"/>
          <p:nvPr/>
        </p:nvSpPr>
        <p:spPr bwMode="auto">
          <a:xfrm flipH="0" flipV="0">
            <a:off x="148678" y="1030368"/>
            <a:ext cx="9269147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b="1"/>
              <a:t>Одна тонкая металлическая оболочка для селекции мод с </a:t>
            </a:r>
            <a:r>
              <a:rPr b="1" i="1"/>
              <a:t>q</a:t>
            </a:r>
            <a:r>
              <a:rPr b="1"/>
              <a:t> = 2</a:t>
            </a:r>
            <a:endParaRPr sz="4800" b="1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354350984" name=""/>
          <p:cNvCxnSpPr>
            <a:cxnSpLocks/>
          </p:cNvCxnSpPr>
          <p:nvPr/>
        </p:nvCxnSpPr>
        <p:spPr bwMode="auto">
          <a:xfrm flipH="0" flipV="0">
            <a:off x="1927" y="881815"/>
            <a:ext cx="12212746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149113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81" y="44479"/>
            <a:ext cx="12087462" cy="83769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ru-RU" sz="36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Метод селекции: одна металлическая пленка</a:t>
            </a:r>
            <a:endParaRPr sz="3600" b="1"/>
          </a:p>
        </p:txBody>
      </p:sp>
      <p:sp>
        <p:nvSpPr>
          <p:cNvPr id="9490430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9081" y="976482"/>
            <a:ext cx="12087461" cy="5445877"/>
          </a:xfrm>
        </p:spPr>
        <p:txBody>
          <a:bodyPr/>
          <a:lstStyle/>
          <a:p>
            <a:pPr marL="0" indent="0">
              <a:lnSpc>
                <a:spcPct val="75000"/>
              </a:lnSpc>
              <a:buFont typeface="Arial"/>
              <a:buNone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>
                        <m:sSubPr>
                          <m:ctrlPr>
                            <a:rPr sz="2800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sz="2800">
                              <a:latin typeface="Cambria Math"/>
                              <a:ea typeface="Cambria Math"/>
                              <a:cs typeface="Cambria Math"/>
                            </a:rPr>
                            <m:t>h</m:t>
                          </m:r>
                        </m:e>
                        <m:sub>
                          <m:r>
                            <m:rPr/>
                            <a:rPr sz="2800">
                              <a:latin typeface="Cambria Math"/>
                              <a:ea typeface="Cambria Math"/>
                              <a:cs typeface="Cambria Math"/>
                            </a:rPr>
                            <m:t>m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/>
              <a:t>=5 нм</a:t>
            </a:r>
            <a:endParaRPr/>
          </a:p>
          <a:p>
            <a:pPr marL="0" indent="0">
              <a:lnSpc>
                <a:spcPct val="75000"/>
              </a:lnSpc>
              <a:buFont typeface="Arial"/>
              <a:buNone/>
              <a:defRPr/>
            </a:pPr>
            <a:r>
              <a:rPr/>
              <a:t>Положение пленки с точностью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sz="2800">
                          <a:latin typeface="Cambria Math"/>
                          <a:ea typeface="Cambria Math"/>
                          <a:cs typeface="Cambria Math"/>
                        </a:rPr>
                        <m:t>±</m:t>
                      </m:r>
                      <m:f>
                        <m:fPr>
                          <m:ctrlPr>
                            <a:rPr/>
                          </m:ctrlPr>
                        </m:fPr>
                        <m:num>
                          <m:sSub>
                            <m:sSubPr>
                              <m:ctrlPr>
                                <a:rPr/>
                              </m:ctrlPr>
                            </m:sSubPr>
                            <m:e>
                              <m:r>
                                <m:rPr/>
                                <a:rPr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m:rPr/>
                                <a:rPr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m</m:t>
                              </m:r>
                            </m:sub>
                          </m:sSub>
                        </m:num>
                        <m:den>
                          <m:r>
                            <m:rPr/>
                            <a:rPr>
                              <a:latin typeface="Cambria Math"/>
                              <a:ea typeface="Cambria Math"/>
                              <a:cs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</mc:Choice>
              <mc:Fallback/>
            </mc:AlternateContent>
            <a:r>
              <a:rPr/>
              <a:t> </a:t>
            </a:r>
            <a:r>
              <a:rPr/>
              <a:t>!</a:t>
            </a:r>
            <a:endParaRPr/>
          </a:p>
          <a:p>
            <a:pPr marL="0" indent="0">
              <a:lnSpc>
                <a:spcPct val="75000"/>
              </a:lnSpc>
              <a:buFont typeface="Arial"/>
              <a:buNone/>
              <a:defRPr/>
            </a:pPr>
            <a:r>
              <a:rPr/>
              <a:t>Существуют моды, имеющие узел?</a:t>
            </a:r>
            <a:endParaRPr/>
          </a:p>
        </p:txBody>
      </p:sp>
      <p:sp>
        <p:nvSpPr>
          <p:cNvPr id="85555716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6" y="6422364"/>
            <a:ext cx="2743200" cy="365122"/>
          </a:xfrm>
        </p:spPr>
        <p:txBody>
          <a:bodyPr/>
          <a:lstStyle/>
          <a:p>
            <a:pPr>
              <a:defRPr/>
            </a:pPr>
            <a:fld id="{E1CE33B5-0573-E938-5278-925B61AFEB3C}" type="slidenum">
              <a:rPr lang="ru-RU"/>
              <a:t/>
            </a:fld>
            <a:endParaRPr/>
          </a:p>
        </p:txBody>
      </p:sp>
      <p:sp>
        <p:nvSpPr>
          <p:cNvPr id="1580765827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81" y="6422364"/>
            <a:ext cx="9930519" cy="365122"/>
          </a:xfrm>
        </p:spPr>
        <p:txBody>
          <a:bodyPr/>
          <a:lstStyle/>
          <a:p>
            <a:pPr algn="l">
              <a:defRPr/>
            </a:pPr>
            <a:r>
              <a:rPr lang="ru-RU" sz="1200" b="0" i="0" u="none" strike="noStrike" cap="none" spc="0">
                <a:solidFill>
                  <a:schemeClr val="bg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Terentyev V., Simonov V. Mode Selection Method in Spherical Optical Cavities with Thin Metal Film // Photonics. 2023. V. 10, № 7. P. 789.</a:t>
            </a:r>
            <a:endParaRPr sz="12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98214396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20" y="6422364"/>
            <a:ext cx="1397836" cy="365122"/>
          </a:xfrm>
        </p:spPr>
        <p:txBody>
          <a:bodyPr/>
          <a:lstStyle/>
          <a:p>
            <a:pPr>
              <a:defRPr/>
            </a:pPr>
            <a:fld id="{E2DD61E9-F6BC-3D35-010D-4A5A9F2FEBAF}" type="datetime1">
              <a:rPr lang="ru-RU"/>
              <a:t/>
            </a:fld>
            <a:endParaRPr/>
          </a:p>
        </p:txBody>
      </p:sp>
      <p:pic>
        <p:nvPicPr>
          <p:cNvPr id="134914650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227920" y="2495588"/>
            <a:ext cx="4305695" cy="3926772"/>
          </a:xfrm>
          <a:prstGeom prst="rect">
            <a:avLst/>
          </a:prstGeom>
        </p:spPr>
      </p:pic>
      <p:pic>
        <p:nvPicPr>
          <p:cNvPr id="534805667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723263" y="2548028"/>
            <a:ext cx="5281597" cy="3874330"/>
          </a:xfrm>
          <a:prstGeom prst="rect">
            <a:avLst/>
          </a:prstGeom>
        </p:spPr>
      </p:pic>
      <p:graphicFrame>
        <p:nvGraphicFramePr>
          <p:cNvPr id="1155372045" name="null"/>
          <p:cNvGraphicFramePr>
            <a:graphicFrameLocks xmlns:a="http://schemas.openxmlformats.org/drawingml/2006/main"/>
          </p:cNvGraphicFramePr>
          <p:nvPr/>
        </p:nvGraphicFramePr>
        <p:xfrm>
          <a:off x="8036880" y="976482"/>
          <a:ext cx="4207448" cy="1642275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{E8B1032C-EA38-4F05-BA0D-38AFFFC7BED3}</a:tableStyleId>
              </a:tblPr>
              <a:tblGrid>
                <a:gridCol w="501867"/>
                <a:gridCol w="1220998"/>
                <a:gridCol w="1112684"/>
                <a:gridCol w="1230846"/>
              </a:tblGrid>
              <a:tr h="3797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800" b="1" i="1"/>
                        <a:t>q</a:t>
                      </a:r>
                      <a:endParaRPr lang="ru-RU" sz="1800" b="1" i="1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800" b="1" i="1"/>
                        <a:t>r</a:t>
                      </a:r>
                      <a:r>
                        <a:rPr lang="en-US" sz="1800" b="1" i="1" baseline="-25000"/>
                        <a:t>Me</a:t>
                      </a:r>
                      <a:r>
                        <a:rPr lang="ru-RU" sz="1800" b="1" i="1"/>
                        <a:t>,</a:t>
                      </a:r>
                      <a:r>
                        <a:rPr lang="en-US" sz="1800" b="1" i="1"/>
                        <a:t> </a:t>
                      </a:r>
                      <a:r>
                        <a:rPr lang="ru-RU" sz="1800" b="1" i="1"/>
                        <a:t>мкм</a:t>
                      </a:r>
                      <a:endParaRPr lang="ru-RU" sz="1800" b="1" i="1" baseline="-250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800" b="1" i="1"/>
                        <a:t>Q</a:t>
                      </a:r>
                      <a:endParaRPr lang="ru-RU" sz="1800" b="1" i="1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l-GR" sz="1800" b="1" i="1">
                          <a:solidFill>
                            <a:srgbClr val="000000"/>
                          </a:solidFill>
                        </a:rPr>
                        <a:t>λ</a:t>
                      </a:r>
                      <a:r>
                        <a:rPr lang="ru-RU" sz="1800" b="1" i="1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ru-RU" sz="1800" b="1" i="1">
                          <a:solidFill>
                            <a:srgbClr val="000000"/>
                          </a:solidFill>
                        </a:rPr>
                        <a:t>нм</a:t>
                      </a:r>
                      <a:endParaRPr lang="ru-RU" sz="1800" b="1" i="1"/>
                    </a:p>
                  </a:txBody>
                  <a:tcPr anchor="ctr"/>
                </a:tc>
              </a:tr>
              <a:tr h="3797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800" b="1"/>
                        <a:t>2</a:t>
                      </a:r>
                      <a:endParaRPr lang="ru-RU" sz="1800" b="1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>
                          <a:solidFill>
                            <a:srgbClr val="000000"/>
                          </a:solidFill>
                        </a:rPr>
                        <a:t>78.413</a:t>
                      </a:r>
                      <a:endParaRPr lang="ru-RU" sz="18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>
                          <a:solidFill>
                            <a:srgbClr val="000000"/>
                          </a:solidFill>
                        </a:rPr>
                        <a:t>6.25·10</a:t>
                      </a:r>
                      <a:r>
                        <a:rPr lang="ru-RU" sz="1800" baseline="3000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ru-RU" sz="18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/>
                        <a:t>1514.392</a:t>
                      </a:r>
                      <a:endParaRPr lang="ru-RU" sz="1800"/>
                    </a:p>
                  </a:txBody>
                  <a:tcPr anchor="ctr"/>
                </a:tc>
              </a:tr>
              <a:tr h="3797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800" b="1"/>
                        <a:t>3</a:t>
                      </a:r>
                      <a:r>
                        <a:rPr lang="en-US" sz="1800" b="1" baseline="-25000"/>
                        <a:t>1</a:t>
                      </a:r>
                      <a:endParaRPr lang="ru-RU" sz="1800" b="1" baseline="-250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78.7525</a:t>
                      </a:r>
                      <a:endParaRPr lang="ru-RU" sz="18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5.44</a:t>
                      </a:r>
                      <a:r>
                        <a:rPr lang="ru-RU" sz="1800">
                          <a:solidFill>
                            <a:srgbClr val="000000"/>
                          </a:solidFill>
                        </a:rPr>
                        <a:t>·</a:t>
                      </a: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800" baseline="3000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ru-RU" sz="18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l-GR" sz="1800">
                          <a:solidFill>
                            <a:srgbClr val="000000"/>
                          </a:solidFill>
                        </a:rPr>
                        <a:t>1486.617</a:t>
                      </a:r>
                      <a:endParaRPr lang="ru-RU" sz="1800"/>
                    </a:p>
                  </a:txBody>
                  <a:tcPr anchor="ctr"/>
                </a:tc>
              </a:tr>
              <a:tr h="3797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800" b="1"/>
                        <a:t>3</a:t>
                      </a:r>
                      <a:r>
                        <a:rPr lang="en-US" sz="1800" b="1" baseline="-25000"/>
                        <a:t>2</a:t>
                      </a:r>
                      <a:endParaRPr lang="ru-RU" sz="1800" b="1" baseline="-250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76.9575</a:t>
                      </a:r>
                      <a:endParaRPr lang="ru-RU" sz="18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7.04</a:t>
                      </a:r>
                      <a:r>
                        <a:rPr lang="ru-RU" sz="1800">
                          <a:solidFill>
                            <a:srgbClr val="000000"/>
                          </a:solidFill>
                        </a:rPr>
                        <a:t>·</a:t>
                      </a: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800" baseline="3000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ru-RU" sz="18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l-GR" sz="1800">
                          <a:solidFill>
                            <a:srgbClr val="000000"/>
                          </a:solidFill>
                        </a:rPr>
                        <a:t>1486.616</a:t>
                      </a:r>
                      <a:endParaRPr lang="ru-RU" sz="180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8092485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81" y="44479"/>
            <a:ext cx="12087462" cy="83769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ru-RU" sz="36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Метод селекции: одна металлическая пленка</a:t>
            </a:r>
            <a:endParaRPr sz="3600" b="1"/>
          </a:p>
        </p:txBody>
      </p:sp>
      <p:sp>
        <p:nvSpPr>
          <p:cNvPr id="590698149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9080" y="4706076"/>
            <a:ext cx="12087461" cy="171628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 marL="0" indent="0">
              <a:buFont typeface="Arial"/>
              <a:buNone/>
              <a:defRPr/>
            </a:pPr>
            <a:r>
              <a:rPr sz="3600"/>
              <a:t>Изменение положения узла: 	</a:t>
            </a:r>
            <a:r>
              <a:rPr sz="3600"/>
              <a:t>~40 нм для q=2</a:t>
            </a:r>
            <a:endParaRPr sz="3600"/>
          </a:p>
          <a:p>
            <a:pPr marL="0" indent="0">
              <a:buFont typeface="Arial"/>
              <a:buNone/>
              <a:defRPr/>
            </a:pPr>
            <a:r>
              <a:rPr sz="3600"/>
              <a:t>							~30,5 нм для первого q=3</a:t>
            </a:r>
            <a:endParaRPr sz="3600"/>
          </a:p>
          <a:p>
            <a:pPr marL="0" indent="0">
              <a:buFont typeface="Arial"/>
              <a:buNone/>
              <a:defRPr/>
            </a:pPr>
            <a:r>
              <a:rPr sz="3600"/>
              <a:t>							~90  нм </a:t>
            </a:r>
            <a:r>
              <a:rPr lang="ru-RU" sz="3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для второго q=3</a:t>
            </a:r>
            <a:endParaRPr sz="3600"/>
          </a:p>
        </p:txBody>
      </p:sp>
      <p:sp>
        <p:nvSpPr>
          <p:cNvPr id="86508409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6" y="6422364"/>
            <a:ext cx="2743200" cy="365122"/>
          </a:xfrm>
        </p:spPr>
        <p:txBody>
          <a:bodyPr/>
          <a:lstStyle/>
          <a:p>
            <a:pPr>
              <a:defRPr/>
            </a:pPr>
            <a:fld id="{AD89B845-05CC-209F-C3D9-8F4FA4B843A4}" type="slidenum">
              <a:rPr lang="ru-RU"/>
              <a:t/>
            </a:fld>
            <a:endParaRPr/>
          </a:p>
        </p:txBody>
      </p:sp>
      <p:sp>
        <p:nvSpPr>
          <p:cNvPr id="42742477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81" y="6422364"/>
            <a:ext cx="9930519" cy="365122"/>
          </a:xfrm>
        </p:spPr>
        <p:txBody>
          <a:bodyPr/>
          <a:lstStyle/>
          <a:p>
            <a:pPr algn="l">
              <a:defRPr/>
            </a:pPr>
            <a:r>
              <a:rPr lang="ru-RU" sz="1200" b="0" i="0" u="none" strike="noStrike" cap="none" spc="0">
                <a:solidFill>
                  <a:schemeClr val="bg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Terentyev V., Simonov V. Mode Selection Method in Spherical Optical Cavities with Thin Metal Film // Photonics. 2023. V. 10, № 7. P. 789.</a:t>
            </a:r>
            <a:endParaRPr sz="12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88265521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20" y="6422364"/>
            <a:ext cx="1397836" cy="365122"/>
          </a:xfrm>
        </p:spPr>
        <p:txBody>
          <a:bodyPr/>
          <a:lstStyle/>
          <a:p>
            <a:pPr>
              <a:defRPr/>
            </a:pPr>
            <a:fld id="{A389E0F4-702E-C795-8679-CBD2835E0128}" type="datetime1">
              <a:rPr lang="ru-RU"/>
              <a:t/>
            </a:fld>
            <a:endParaRPr/>
          </a:p>
        </p:txBody>
      </p:sp>
      <p:cxnSp>
        <p:nvCxnSpPr>
          <p:cNvPr id="278902030" name=""/>
          <p:cNvCxnSpPr>
            <a:cxnSpLocks/>
          </p:cNvCxnSpPr>
          <p:nvPr/>
        </p:nvCxnSpPr>
        <p:spPr bwMode="auto">
          <a:xfrm flipH="0" flipV="0">
            <a:off x="1927" y="881815"/>
            <a:ext cx="12212746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436837" name="Рисунок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207671" y="954762"/>
            <a:ext cx="6928872" cy="3676198"/>
          </a:xfrm>
          <a:prstGeom prst="rect">
            <a:avLst/>
          </a:prstGeom>
        </p:spPr>
      </p:pic>
      <p:pic>
        <p:nvPicPr>
          <p:cNvPr id="1664611419" name="Рисунок 15"/>
          <p:cNvPicPr>
            <a:picLocks noChangeAspect="1"/>
          </p:cNvPicPr>
          <p:nvPr/>
        </p:nvPicPr>
        <p:blipFill>
          <a:blip r:embed="rId3"/>
          <a:srcRect l="24830" t="0" r="24734" b="0"/>
          <a:stretch/>
        </p:blipFill>
        <p:spPr bwMode="auto">
          <a:xfrm flipH="0" flipV="0">
            <a:off x="6131880" y="2381748"/>
            <a:ext cx="1824836" cy="1919673"/>
          </a:xfrm>
          <a:prstGeom prst="rect">
            <a:avLst/>
          </a:prstGeom>
        </p:spPr>
      </p:pic>
      <p:pic>
        <p:nvPicPr>
          <p:cNvPr id="50700266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9080" y="986346"/>
            <a:ext cx="4998331" cy="3644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4729511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81" y="44479"/>
            <a:ext cx="12072279" cy="83769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ru-RU" sz="36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Метод селекции: тонкая пленка с зазором</a:t>
            </a:r>
            <a:endParaRPr sz="3600" b="1"/>
          </a:p>
        </p:txBody>
      </p:sp>
      <p:sp>
        <p:nvSpPr>
          <p:cNvPr id="929918964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9081" y="3473636"/>
            <a:ext cx="5271757" cy="29487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60000" lnSpcReduction="8000"/>
          </a:bodyPr>
          <a:lstStyle/>
          <a:p>
            <a:pPr marL="285750" indent="-285750" algn="ctr">
              <a:lnSpc>
                <a:spcPct val="1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ru-RU" sz="2800" b="0" i="0" u="none" strike="noStrike" cap="none" spc="0">
                <a:solidFill>
                  <a:srgbClr val="FF0000"/>
                </a:solidFill>
                <a:latin typeface="Arial"/>
                <a:ea typeface="Arial"/>
                <a:cs typeface="Arial"/>
              </a:rPr>
              <a:t>Оптимальные параметры</a:t>
            </a:r>
            <a:r>
              <a:rPr lang="ru-RU" sz="2800" b="0" i="0" u="none" strike="noStrike" cap="none" spc="0">
                <a:solidFill>
                  <a:srgbClr val="FF0000"/>
                </a:solidFill>
                <a:latin typeface="Arial"/>
                <a:ea typeface="Arial"/>
                <a:cs typeface="Arial"/>
              </a:rPr>
              <a:t> пленки:</a:t>
            </a:r>
            <a:endParaRPr sz="280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Wingdings"/>
              <a:buNone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p>
                        <m:sSupPr>
                          <m:ctrlPr>
                            <a:rPr lang="en-US" sz="2800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𝑮</m:t>
                          </m:r>
                        </m:e>
                        <m:sup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𝒐𝒑𝒕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= 17 - 19 мкм;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Sup>
                        <m:sSubSupPr>
                          <m:alnScr m:val="off"/>
                          <m:ctrlPr>
                            <a:rPr lang="en-US" sz="2800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SupPr>
                        <m:e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𝒓</m:t>
                          </m:r>
                        </m:e>
                        <m:sub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𝒎𝒆</m:t>
                          </m:r>
                        </m:sub>
                        <m:sup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𝒐𝒑𝒕</m:t>
                          </m:r>
                        </m:sup>
                      </m:sSubSup>
                    </m:oMath>
                  </m:oMathPara>
                </a14:m>
              </mc:Choice>
              <mc:Fallback/>
            </mc:AlternateContent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= 74.78–75 мкм</a:t>
            </a:r>
            <a:endParaRPr sz="2800">
              <a:latin typeface="Arial"/>
              <a:ea typeface="Arial"/>
              <a:cs typeface="Arial"/>
            </a:endParaRPr>
          </a:p>
          <a:p>
            <a:pPr marL="285750" indent="-285750" algn="ctr">
              <a:lnSpc>
                <a:spcPct val="1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ru-RU" sz="2800" b="0" i="0" u="none" strike="noStrike" cap="none" spc="0">
                <a:solidFill>
                  <a:srgbClr val="FF0000"/>
                </a:solidFill>
                <a:latin typeface="Arial"/>
                <a:ea typeface="Arial"/>
                <a:cs typeface="Arial"/>
              </a:rPr>
              <a:t>В результате оптимальные значения:</a:t>
            </a:r>
            <a:endParaRPr sz="2800">
              <a:solidFill>
                <a:srgbClr val="FF0000"/>
              </a:solidFill>
              <a:latin typeface="Arial"/>
              <a:cs typeface="Arial"/>
            </a:endParaRPr>
          </a:p>
          <a:p>
            <a:pPr marL="457200" lvl="1" indent="0" algn="ctr">
              <a:lnSpc>
                <a:spcPct val="100000"/>
              </a:lnSpc>
              <a:spcAft>
                <a:spcPts val="0"/>
              </a:spcAft>
              <a:buFont typeface="Arial"/>
              <a:buNone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Sup>
                        <m:sSubSupPr>
                          <m:alnScr m:val="off"/>
                          <m:ctrlPr>
                            <a:rPr lang="en-US" sz="2800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SupPr>
                        <m:e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𝑸</m:t>
                          </m:r>
                        </m:e>
                        <m:sub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𝒎𝒎</m:t>
                          </m:r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𝟏</m:t>
                          </m:r>
                        </m:sub>
                        <m:sup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𝒐𝒑𝒕</m:t>
                          </m:r>
                        </m:sup>
                      </m:sSubSup>
                    </m:oMath>
                  </m:oMathPara>
                </a14:m>
              </mc:Choice>
              <mc:Fallback/>
            </mc:AlternateContent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=</a:t>
            </a:r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3.5·10</a:t>
            </a:r>
            <a:r>
              <a:rPr lang="ru-RU" sz="2800" b="0" i="0" u="none" strike="noStrike" cap="none" spc="0" baseline="30000">
                <a:solidFill>
                  <a:schemeClr val="tx1"/>
                </a:solidFill>
                <a:latin typeface="Arial"/>
                <a:ea typeface="Arial"/>
                <a:cs typeface="Arial"/>
              </a:rPr>
              <a:t>8</a:t>
            </a:r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– 1.5·10</a:t>
            </a:r>
            <a:r>
              <a:rPr lang="ru-RU" sz="2800" b="0" i="0" u="none" strike="noStrike" cap="none" spc="0" baseline="30000">
                <a:solidFill>
                  <a:schemeClr val="tx1"/>
                </a:solidFill>
                <a:latin typeface="Arial"/>
                <a:ea typeface="Arial"/>
                <a:cs typeface="Arial"/>
              </a:rPr>
              <a:t>9 </a:t>
            </a:r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;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Sup>
                        <m:sSubSupPr>
                          <m:alnScr m:val="off"/>
                          <m:ctrlPr>
                            <a:rPr lang="en-US" sz="2800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SupPr>
                        <m:e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𝑹</m:t>
                          </m:r>
                        </m:e>
                        <m:sub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𝒎𝒎𝒒</m:t>
                          </m:r>
                        </m:sub>
                        <m:sup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𝒐𝒑𝒕</m:t>
                          </m:r>
                        </m:sup>
                      </m:sSubSup>
                    </m:oMath>
                  </m:oMathPara>
                </a14:m>
              </mc:Choice>
              <mc:Fallback/>
            </mc:AlternateContent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= </a:t>
            </a:r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80 – 103 </a:t>
            </a:r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раз; </a:t>
            </a:r>
            <a:b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Sup>
                        <m:sSubSupPr>
                          <m:alnScr m:val="off"/>
                          <m:ctrlPr>
                            <a:rPr lang="en-US" sz="2800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SupPr>
                        <m:e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𝑷</m:t>
                          </m:r>
                        </m:e>
                        <m:sub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𝒍𝒎</m:t>
                          </m:r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𝟏</m:t>
                          </m:r>
                        </m:sub>
                        <m:sup>
                          <m:r>
                            <m:rPr/>
                            <a:rPr lang="ru-RU" sz="2800" b="1" i="1">
                              <a:latin typeface="Cambria Math"/>
                              <a:ea typeface="Cambria Math"/>
                              <a:cs typeface="Cambria Math"/>
                            </a:rPr>
                            <m:t>𝒐𝒑𝒕</m:t>
                          </m:r>
                        </m:sup>
                      </m:sSubSup>
                    </m:oMath>
                  </m:oMathPara>
                </a14:m>
              </mc:Choice>
              <mc:Fallback/>
            </mc:AlternateContent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= </a:t>
            </a:r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11.65 – 13.7 </a:t>
            </a:r>
            <a:r>
              <a:rPr lang="ru-RU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раз</a:t>
            </a:r>
            <a:endParaRPr sz="2800" i="1">
              <a:latin typeface="Arial"/>
              <a:cs typeface="Arial"/>
            </a:endParaRPr>
          </a:p>
          <a:p>
            <a:pPr marL="0" indent="0" algn="l">
              <a:lnSpc>
                <a:spcPct val="10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ru-RU" sz="26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Значительное подавление высших радиальных и полярных мод достигается в широком диапазоне длин волн</a:t>
            </a:r>
            <a:endParaRPr lang="ru-RU" sz="26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109421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6" y="6422364"/>
            <a:ext cx="2743200" cy="365122"/>
          </a:xfrm>
        </p:spPr>
        <p:txBody>
          <a:bodyPr/>
          <a:lstStyle/>
          <a:p>
            <a:pPr>
              <a:defRPr/>
            </a:pPr>
            <a:fld id="{F14C6FFB-EB23-EAB2-3CBD-FCC1A294FF00}" type="slidenum">
              <a:rPr lang="ru-RU"/>
              <a:t/>
            </a:fld>
            <a:endParaRPr/>
          </a:p>
        </p:txBody>
      </p:sp>
      <p:sp>
        <p:nvSpPr>
          <p:cNvPr id="1473190394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81" y="6422364"/>
            <a:ext cx="9930519" cy="365122"/>
          </a:xfrm>
        </p:spPr>
        <p:txBody>
          <a:bodyPr/>
          <a:lstStyle/>
          <a:p>
            <a:pPr algn="l">
              <a:defRPr/>
            </a:pPr>
            <a:r>
              <a:rPr sz="1200" b="0" i="0" u="none">
                <a:solidFill>
                  <a:schemeClr val="bg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Ризк Х.А., Симонов В.А., Терентьев В.С. // Квантовая электроника. 2024. Т. 54, № 7. С. 424.</a:t>
            </a:r>
            <a:endParaRPr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26430586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20" y="6422364"/>
            <a:ext cx="1397836" cy="365122"/>
          </a:xfrm>
        </p:spPr>
        <p:txBody>
          <a:bodyPr/>
          <a:lstStyle/>
          <a:p>
            <a:pPr>
              <a:defRPr/>
            </a:pPr>
            <a:fld id="{44433CB3-601F-E397-239F-2A3B66621858}" type="datetime1">
              <a:rPr lang="ru-RU"/>
              <a:t/>
            </a:fld>
            <a:endParaRPr/>
          </a:p>
        </p:txBody>
      </p:sp>
      <p:cxnSp>
        <p:nvCxnSpPr>
          <p:cNvPr id="1798164684" name=""/>
          <p:cNvCxnSpPr>
            <a:cxnSpLocks/>
          </p:cNvCxnSpPr>
          <p:nvPr/>
        </p:nvCxnSpPr>
        <p:spPr bwMode="auto">
          <a:xfrm flipH="0" flipV="0">
            <a:off x="1927" y="881815"/>
            <a:ext cx="12212746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1623719" name="صورة 20"/>
          <p:cNvPicPr/>
          <p:nvPr/>
        </p:nvPicPr>
        <p:blipFill>
          <a:blip r:embed="rId2"/>
          <a:stretch/>
        </p:blipFill>
        <p:spPr bwMode="auto">
          <a:xfrm rot="0" flipH="0" flipV="0">
            <a:off x="5320839" y="976482"/>
            <a:ext cx="3408999" cy="5445877"/>
          </a:xfrm>
          <a:prstGeom prst="rect">
            <a:avLst/>
          </a:prstGeom>
        </p:spPr>
      </p:pic>
      <p:pic>
        <p:nvPicPr>
          <p:cNvPr id="117517635" name="صورة 360707950"/>
          <p:cNvPicPr>
            <a:picLocks noChangeAspect="1"/>
          </p:cNvPicPr>
          <p:nvPr/>
        </p:nvPicPr>
        <p:blipFill>
          <a:blip r:embed="rId3"/>
          <a:srcRect l="0" t="0" r="0" b="0"/>
          <a:stretch/>
        </p:blipFill>
        <p:spPr bwMode="auto">
          <a:xfrm rot="0" flipH="0" flipV="0">
            <a:off x="8651184" y="976482"/>
            <a:ext cx="3485361" cy="5445877"/>
          </a:xfrm>
          <a:prstGeom prst="rect">
            <a:avLst/>
          </a:prstGeom>
        </p:spPr>
      </p:pic>
      <p:pic>
        <p:nvPicPr>
          <p:cNvPr id="609940690" name="صورة 134566640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927" y="882174"/>
            <a:ext cx="5318911" cy="259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7373674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9083" y="976484"/>
            <a:ext cx="12087463" cy="5445879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/>
              <a:t>Селекция основной моды</a:t>
            </a:r>
            <a:endParaRPr/>
          </a:p>
        </p:txBody>
      </p:sp>
      <p:pic>
        <p:nvPicPr>
          <p:cNvPr id="409282790" name="صورة 1930298196"/>
          <p:cNvPicPr>
            <a:picLocks noChangeAspect="1"/>
          </p:cNvPicPr>
          <p:nvPr/>
        </p:nvPicPr>
        <p:blipFill>
          <a:blip r:embed="rId2"/>
          <a:srcRect l="0" t="0" r="49365" b="0"/>
          <a:stretch/>
        </p:blipFill>
        <p:spPr bwMode="auto">
          <a:xfrm flipH="0" flipV="0">
            <a:off x="8349402" y="889097"/>
            <a:ext cx="3787140" cy="2881956"/>
          </a:xfrm>
          <a:prstGeom prst="rect">
            <a:avLst/>
          </a:prstGeom>
        </p:spPr>
      </p:pic>
      <p:pic>
        <p:nvPicPr>
          <p:cNvPr id="35232132" name="صورة 1930298196"/>
          <p:cNvPicPr>
            <a:picLocks noChangeAspect="1"/>
          </p:cNvPicPr>
          <p:nvPr/>
        </p:nvPicPr>
        <p:blipFill>
          <a:blip r:embed="rId2"/>
          <a:srcRect l="50598" t="323" r="0" b="-322"/>
          <a:stretch/>
        </p:blipFill>
        <p:spPr bwMode="auto">
          <a:xfrm flipH="0" flipV="0">
            <a:off x="8482015" y="3699423"/>
            <a:ext cx="3654531" cy="2850485"/>
          </a:xfrm>
          <a:prstGeom prst="rect">
            <a:avLst/>
          </a:prstGeom>
        </p:spPr>
      </p:pic>
      <p:sp>
        <p:nvSpPr>
          <p:cNvPr id="243045197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9082" y="44480"/>
            <a:ext cx="12087463" cy="837695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 sz="3600" b="1"/>
              <a:t>Метод селекции: две тонких металлических пленки</a:t>
            </a:r>
            <a:endParaRPr sz="3200" b="1"/>
          </a:p>
        </p:txBody>
      </p:sp>
      <p:sp>
        <p:nvSpPr>
          <p:cNvPr id="83148344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7" y="6422364"/>
            <a:ext cx="2743200" cy="365124"/>
          </a:xfrm>
        </p:spPr>
        <p:txBody>
          <a:bodyPr/>
          <a:lstStyle/>
          <a:p>
            <a:pPr>
              <a:defRPr/>
            </a:pPr>
            <a:fld id="{22949BB6-F32C-600B-CDFE-D76DEEDE08F2}" type="slidenum">
              <a:rPr lang="ru-RU"/>
              <a:t/>
            </a:fld>
            <a:endParaRPr/>
          </a:p>
        </p:txBody>
      </p:sp>
      <p:sp>
        <p:nvSpPr>
          <p:cNvPr id="1485980952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22" y="6422364"/>
            <a:ext cx="1397838" cy="365124"/>
          </a:xfrm>
        </p:spPr>
        <p:txBody>
          <a:bodyPr/>
          <a:lstStyle/>
          <a:p>
            <a:pPr>
              <a:defRPr/>
            </a:pPr>
            <a:fld id="{872E413B-E3FB-ADB0-74A7-748AE98A7FCE}" type="datetime1">
              <a:rPr lang="ru-RU"/>
              <a:t/>
            </a:fld>
            <a:endParaRPr/>
          </a:p>
        </p:txBody>
      </p:sp>
      <p:cxnSp>
        <p:nvCxnSpPr>
          <p:cNvPr id="0" name=""/>
          <p:cNvCxnSpPr>
            <a:cxnSpLocks/>
          </p:cNvCxnSpPr>
          <p:nvPr/>
        </p:nvCxnSpPr>
        <p:spPr bwMode="auto">
          <a:xfrm flipH="0" flipV="0">
            <a:off x="1930" y="881818"/>
            <a:ext cx="12212747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9012281" name=""/>
          <p:cNvGrpSpPr/>
          <p:nvPr/>
        </p:nvGrpSpPr>
        <p:grpSpPr bwMode="auto">
          <a:xfrm flipH="0" flipV="0">
            <a:off x="58158" y="1377213"/>
            <a:ext cx="8431586" cy="5351362"/>
            <a:chOff x="0" y="0"/>
            <a:chExt cx="8431586" cy="5351362"/>
          </a:xfrm>
        </p:grpSpPr>
        <p:pic>
          <p:nvPicPr>
            <p:cNvPr id="1334263265" name="صورة 31"/>
            <p:cNvPicPr>
              <a:picLocks noChangeAspect="1"/>
            </p:cNvPicPr>
            <p:nvPr/>
          </p:nvPicPr>
          <p:blipFill>
            <a:blip r:embed="rId3"/>
            <a:srcRect l="13583" t="8803" r="23724" b="6581"/>
            <a:stretch/>
          </p:blipFill>
          <p:spPr bwMode="auto">
            <a:xfrm>
              <a:off x="0" y="0"/>
              <a:ext cx="5286497" cy="535136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45871305" name="صورة 4"/>
            <p:cNvPicPr>
              <a:picLocks noChangeAspect="1"/>
            </p:cNvPicPr>
            <p:nvPr/>
          </p:nvPicPr>
          <p:blipFill>
            <a:blip r:embed="rId4"/>
            <a:srcRect l="31466" t="0" r="1" b="0"/>
            <a:stretch/>
          </p:blipFill>
          <p:spPr bwMode="auto">
            <a:xfrm>
              <a:off x="6941293" y="645297"/>
              <a:ext cx="1490292" cy="3911447"/>
            </a:xfrm>
            <a:prstGeom prst="rect">
              <a:avLst/>
            </a:prstGeom>
          </p:spPr>
        </p:pic>
        <p:sp>
          <p:nvSpPr>
            <p:cNvPr id="1149896964" name="مستطيل 7"/>
            <p:cNvSpPr/>
            <p:nvPr/>
          </p:nvSpPr>
          <p:spPr bwMode="auto">
            <a:xfrm flipH="0" flipV="0">
              <a:off x="1705146" y="1439184"/>
              <a:ext cx="2084167" cy="73187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>
                  <a:solidFill>
                    <a:srgbClr val="FFFF00"/>
                  </a:solidFill>
                  <a:latin typeface="Arial"/>
                  <a:ea typeface="Times New Roman"/>
                  <a:cs typeface="Arial"/>
                </a:rPr>
                <a:t>тонкие металлические пленки</a:t>
              </a:r>
              <a:endParaRPr lang="en-US" sz="140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cxnSp>
          <p:nvCxnSpPr>
            <p:cNvPr id="104136445" name="رابط كسهم مستقيم 9"/>
            <p:cNvCxnSpPr>
              <a:cxnSpLocks/>
            </p:cNvCxnSpPr>
            <p:nvPr/>
          </p:nvCxnSpPr>
          <p:spPr bwMode="auto">
            <a:xfrm flipH="0" flipV="1">
              <a:off x="2329745" y="534409"/>
              <a:ext cx="838122" cy="9886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30101572" name="رابط كسهم مستقيم 53"/>
            <p:cNvCxnSpPr>
              <a:cxnSpLocks/>
            </p:cNvCxnSpPr>
            <p:nvPr/>
          </p:nvCxnSpPr>
          <p:spPr bwMode="auto">
            <a:xfrm flipH="0" flipV="1">
              <a:off x="2329745" y="1135387"/>
              <a:ext cx="838122" cy="3876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925612798" name="مستطيل 16"/>
            <p:cNvSpPr/>
            <p:nvPr/>
          </p:nvSpPr>
          <p:spPr bwMode="auto">
            <a:xfrm flipH="0" flipV="0">
              <a:off x="3024181" y="2391538"/>
              <a:ext cx="1229859" cy="3051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1400" b="1">
                  <a:solidFill>
                    <a:srgbClr val="FFFF00"/>
                  </a:solidFill>
                  <a:latin typeface="Arial"/>
                  <a:ea typeface="Times New Roman"/>
                  <a:cs typeface="Arial"/>
                </a:rPr>
                <a:t>TE</a:t>
              </a:r>
              <a:r>
                <a:rPr lang="en-US" sz="1400" b="1" i="1" baseline="-25000">
                  <a:solidFill>
                    <a:srgbClr val="FFFF00"/>
                  </a:solidFill>
                  <a:latin typeface="Arial"/>
                  <a:ea typeface="Times New Roman"/>
                  <a:cs typeface="Arial"/>
                </a:rPr>
                <a:t>455,455,1</a:t>
              </a:r>
              <a:r>
                <a:rPr lang="ru-RU" sz="1400" b="1" i="1" baseline="-25000">
                  <a:solidFill>
                    <a:srgbClr val="FFFF00"/>
                  </a:solidFill>
                  <a:latin typeface="Arial"/>
                  <a:ea typeface="Times New Roman"/>
                  <a:cs typeface="Arial"/>
                </a:rPr>
                <a:t> </a:t>
              </a:r>
              <a:endParaRPr lang="en-US" sz="1400" b="1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sp>
          <p:nvSpPr>
            <p:cNvPr id="1323548192" name="مستطيل 61"/>
            <p:cNvSpPr/>
            <p:nvPr/>
          </p:nvSpPr>
          <p:spPr bwMode="auto">
            <a:xfrm flipH="0" flipV="0">
              <a:off x="6718519" y="2355563"/>
              <a:ext cx="1262172" cy="3051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1400" b="1">
                  <a:solidFill>
                    <a:srgbClr val="FFFF00"/>
                  </a:solidFill>
                  <a:latin typeface="Arial"/>
                  <a:ea typeface="MS UI Gothic"/>
                  <a:cs typeface="Arial"/>
                </a:rPr>
                <a:t>TE</a:t>
              </a:r>
              <a:r>
                <a:rPr lang="en-US" sz="1400" b="1" i="1" baseline="-25000">
                  <a:solidFill>
                    <a:srgbClr val="FFFF00"/>
                  </a:solidFill>
                  <a:latin typeface="Arial"/>
                  <a:ea typeface="MS UI Gothic"/>
                  <a:cs typeface="Arial"/>
                </a:rPr>
                <a:t>455,45</a:t>
              </a:r>
              <a:r>
                <a:rPr lang="ru-RU" sz="1400" b="1" i="1" baseline="-25000">
                  <a:solidFill>
                    <a:srgbClr val="FFFF00"/>
                  </a:solidFill>
                  <a:latin typeface="Arial"/>
                  <a:ea typeface="MS UI Gothic"/>
                  <a:cs typeface="Arial"/>
                </a:rPr>
                <a:t>1</a:t>
              </a:r>
              <a:r>
                <a:rPr lang="en-US" sz="1400" b="1" i="1" baseline="-25000">
                  <a:solidFill>
                    <a:srgbClr val="FFFF00"/>
                  </a:solidFill>
                  <a:latin typeface="Arial"/>
                  <a:ea typeface="MS UI Gothic"/>
                  <a:cs typeface="Arial"/>
                </a:rPr>
                <a:t>,1</a:t>
              </a:r>
              <a:endParaRPr lang="en-US" sz="1400" b="1">
                <a:solidFill>
                  <a:srgbClr val="FFFF00"/>
                </a:solidFill>
                <a:latin typeface="Arial"/>
                <a:ea typeface="MS UI Gothic"/>
                <a:cs typeface="Arial"/>
              </a:endParaRPr>
            </a:p>
          </p:txBody>
        </p:sp>
        <p:sp>
          <p:nvSpPr>
            <p:cNvPr id="68899254" name="شكل حر 18"/>
            <p:cNvSpPr/>
            <p:nvPr/>
          </p:nvSpPr>
          <p:spPr bwMode="auto">
            <a:xfrm>
              <a:off x="843495" y="2082046"/>
              <a:ext cx="189663" cy="1391572"/>
            </a:xfrm>
            <a:custGeom>
              <a:avLst/>
              <a:gdLst>
                <a:gd name="connsiteX0" fmla="*/ 214032 w 354709"/>
                <a:gd name="connsiteY0" fmla="*/ 0 h 2602523"/>
                <a:gd name="connsiteX1" fmla="*/ 3017 w 354709"/>
                <a:gd name="connsiteY1" fmla="*/ 1383323 h 2602523"/>
                <a:gd name="connsiteX2" fmla="*/ 354709 w 354709"/>
                <a:gd name="connsiteY2" fmla="*/ 2602523 h 260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4709" h="2602523" fill="norm" stroke="1" extrusionOk="0">
                  <a:moveTo>
                    <a:pt x="214032" y="0"/>
                  </a:moveTo>
                  <a:cubicBezTo>
                    <a:pt x="96801" y="474784"/>
                    <a:pt x="-20429" y="949569"/>
                    <a:pt x="3017" y="1383323"/>
                  </a:cubicBezTo>
                  <a:cubicBezTo>
                    <a:pt x="26463" y="1817077"/>
                    <a:pt x="190586" y="2209800"/>
                    <a:pt x="354709" y="2602523"/>
                  </a:cubicBezTo>
                </a:path>
              </a:pathLst>
            </a:custGeom>
            <a:ln w="41275"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83883017" name="مستطيل 19"/>
            <p:cNvSpPr/>
            <p:nvPr/>
          </p:nvSpPr>
          <p:spPr bwMode="auto">
            <a:xfrm flipH="0" flipV="0">
              <a:off x="1575327" y="2605478"/>
              <a:ext cx="858116" cy="3051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FF00"/>
                  </a:solidFill>
                  <a:latin typeface="Arial"/>
                  <a:ea typeface="Yu Gothic Medium"/>
                  <a:cs typeface="Arial"/>
                </a:rPr>
                <a:t>зазор</a:t>
              </a:r>
              <a:endParaRPr sz="600"/>
            </a:p>
          </p:txBody>
        </p:sp>
        <p:cxnSp>
          <p:nvCxnSpPr>
            <p:cNvPr id="1594018802" name="رابط كسهم مستقيم 66"/>
            <p:cNvCxnSpPr>
              <a:cxnSpLocks/>
            </p:cNvCxnSpPr>
            <p:nvPr/>
          </p:nvCxnSpPr>
          <p:spPr bwMode="auto">
            <a:xfrm flipH="1" flipV="1">
              <a:off x="938327" y="2235481"/>
              <a:ext cx="881773" cy="4383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1946973628" name="صورة 1"/>
            <p:cNvPicPr>
              <a:picLocks noChangeAspect="1"/>
            </p:cNvPicPr>
            <p:nvPr/>
          </p:nvPicPr>
          <p:blipFill>
            <a:blip r:embed="rId5"/>
            <a:srcRect l="27255" t="0" r="0" b="0"/>
            <a:stretch/>
          </p:blipFill>
          <p:spPr bwMode="auto">
            <a:xfrm>
              <a:off x="5042714" y="645565"/>
              <a:ext cx="1460066" cy="3911447"/>
            </a:xfrm>
            <a:prstGeom prst="rect">
              <a:avLst/>
            </a:prstGeom>
          </p:spPr>
        </p:pic>
        <p:sp>
          <p:nvSpPr>
            <p:cNvPr id="820258249" name="مستطيل 37"/>
            <p:cNvSpPr/>
            <p:nvPr/>
          </p:nvSpPr>
          <p:spPr bwMode="auto">
            <a:xfrm flipH="0" flipV="0">
              <a:off x="4929593" y="2391898"/>
              <a:ext cx="1226891" cy="3051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1400" b="1">
                  <a:solidFill>
                    <a:srgbClr val="FFFF00"/>
                  </a:solidFill>
                  <a:latin typeface="Arial"/>
                  <a:ea typeface="Times New Roman"/>
                  <a:cs typeface="Arial"/>
                </a:rPr>
                <a:t>TE</a:t>
              </a:r>
              <a:r>
                <a:rPr lang="en-US" sz="1400" b="1" i="1" baseline="-25000">
                  <a:solidFill>
                    <a:srgbClr val="FFFF00"/>
                  </a:solidFill>
                  <a:latin typeface="Arial"/>
                  <a:ea typeface="Times New Roman"/>
                  <a:cs typeface="Arial"/>
                </a:rPr>
                <a:t>435,435,2</a:t>
              </a:r>
              <a:endParaRPr lang="en-US" sz="1400" b="1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pic>
          <p:nvPicPr>
            <p:cNvPr id="1339363183" name="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 flipH="0" flipV="0">
              <a:off x="843495" y="474115"/>
              <a:ext cx="338089" cy="276618"/>
            </a:xfrm>
            <a:prstGeom prst="rect">
              <a:avLst/>
            </a:prstGeom>
          </p:spPr>
        </p:pic>
        <p:pic>
          <p:nvPicPr>
            <p:cNvPr id="1931199541" name="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 flipH="0" flipV="0">
              <a:off x="4584049" y="502846"/>
              <a:ext cx="324297" cy="258561"/>
            </a:xfrm>
            <a:prstGeom prst="rect">
              <a:avLst/>
            </a:prstGeom>
          </p:spPr>
        </p:pic>
        <p:pic>
          <p:nvPicPr>
            <p:cNvPr id="394760207" name="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 flipH="0" flipV="0">
              <a:off x="6642762" y="502846"/>
              <a:ext cx="333593" cy="292745"/>
            </a:xfrm>
            <a:prstGeom prst="rect">
              <a:avLst/>
            </a:prstGeom>
          </p:spPr>
        </p:pic>
      </p:grpSp>
      <p:sp>
        <p:nvSpPr>
          <p:cNvPr id="508979388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83" y="6422364"/>
            <a:ext cx="9930519" cy="365124"/>
          </a:xfrm>
        </p:spPr>
        <p:txBody>
          <a:bodyPr/>
          <a:lstStyle/>
          <a:p>
            <a:pPr algn="l">
              <a:defRPr/>
            </a:pPr>
            <a:r>
              <a:rPr lang="ru-RU" sz="1200" b="0" i="0" u="none" strike="noStrike" cap="none" spc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Rizk H. A., Simonov V. A., Terentyev V. S. Simulation of fundamental mode selection in a spherical microresonator using two thin metal claddings // Appl.Photonics. 2025. Т. 12, № 2. С. 14–29.</a:t>
            </a:r>
            <a:endParaRPr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3709021" name="Заголовок 1"/>
          <p:cNvSpPr>
            <a:spLocks noGrp="1"/>
          </p:cNvSpPr>
          <p:nvPr/>
        </p:nvSpPr>
        <p:spPr bwMode="auto">
          <a:xfrm flipH="0" flipV="0">
            <a:off x="49080" y="44479"/>
            <a:ext cx="12087461" cy="83769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Метод селекции: две тонких металлических пленки</a:t>
            </a:r>
            <a:endParaRPr sz="3400"/>
          </a:p>
        </p:txBody>
      </p:sp>
      <p:sp>
        <p:nvSpPr>
          <p:cNvPr id="739219196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9081" y="976482"/>
            <a:ext cx="12087461" cy="5445877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/>
              <a:t>Оптимальные параметры:</a:t>
            </a:r>
            <a:endParaRPr/>
          </a:p>
          <a:p>
            <a:pPr algn="l"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bSup>
                        <m:sSubSupPr>
                          <m:alnScr m:val="off"/>
                          <m:ctrlPr>
                            <a:rPr lang="en-US" sz="2800" b="1" i="1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SupPr>
                        <m:e>
                          <m:r>
                            <m:rPr/>
                            <a:rPr lang="ru-RU" sz="2800" b="1">
                              <a:solidFill>
                                <a:srgbClr val="000000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𝐫</m:t>
                          </m:r>
                        </m:e>
                        <m:sub>
                          <m:r>
                            <m:rPr/>
                            <a:rPr lang="ru-RU" sz="2800" b="1">
                              <a:solidFill>
                                <a:srgbClr val="000000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𝐦𝐞</m:t>
                          </m:r>
                        </m:sub>
                        <m:sup>
                          <m:r>
                            <m:rPr/>
                            <a:rPr lang="ru-RU" sz="2800" b="1">
                              <a:solidFill>
                                <a:srgbClr val="000000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𝐨𝐩𝐭</m:t>
                          </m:r>
                        </m:sup>
                      </m:sSubSup>
                    </m:oMath>
                  </m:oMathPara>
                </a14:m>
              </mc:Choice>
              <mc:Fallback/>
            </mc:AlternateContent>
            <a:r>
              <a:rPr lang="ru-RU" sz="2800" b="1" i="0" u="none" strike="noStrike" cap="none" spc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=</a:t>
            </a:r>
            <a:r>
              <a:rPr lang="ru-RU" sz="2800" b="1" i="0" u="none" strike="noStrike" cap="none" spc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72.4мкм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lang="ru-RU" sz="2800" b="1" i="0"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и</m:t>
                      </m:r>
                    </m:oMath>
                  </m:oMathPara>
                </a14:m>
              </mc:Choice>
              <mc:Fallback/>
            </mc:AlternateContent>
            <a:r>
              <a:rPr lang="ru-RU" sz="2800" b="1" i="0" u="none" strike="noStrike" cap="none" spc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sSup>
                        <m:sSupPr>
                          <m:ctrlPr>
                            <a:rPr lang="en-US" sz="2800" b="1" i="1"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ru-RU" sz="2800" b="1" i="1">
                              <a:solidFill>
                                <a:srgbClr val="000000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𝑮</m:t>
                          </m:r>
                        </m:e>
                        <m:sup>
                          <m:r>
                            <m:rPr/>
                            <a:rPr lang="ru-RU" sz="2800" b="1" i="1">
                              <a:solidFill>
                                <a:srgbClr val="000000"/>
                              </a:solidFill>
                              <a:highlight>
                                <a:srgbClr val="FFFFFF"/>
                              </a:highlight>
                              <a:latin typeface="Cambria Math"/>
                              <a:ea typeface="Cambria Math"/>
                              <a:cs typeface="Cambria Math"/>
                            </a:rPr>
                            <m:t>𝒐𝒑𝒕</m:t>
                          </m:r>
                        </m:sup>
                      </m:sSup>
                      <m:r>
                        <m:rPr/>
                        <a:rPr lang="ru-RU" sz="2800" b="1" i="1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=</m:t>
                      </m:r>
                      <m:r>
                        <m:rPr/>
                        <a:rPr lang="ru-RU" sz="2800" b="1" i="1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𝟐𝟕</m:t>
                      </m:r>
                      <m:r>
                        <m:rPr/>
                        <a:rPr lang="ru-RU" sz="2800" b="1" i="1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.</m:t>
                      </m:r>
                      <m:r>
                        <m:rPr/>
                        <a:rPr lang="ru-RU" sz="2800" b="1" i="1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Cambria Math"/>
                          <a:ea typeface="Cambria Math"/>
                          <a:cs typeface="Cambria Math"/>
                        </a:rPr>
                        <m:t>𝟓</m:t>
                      </m:r>
                      <m:r>
                        <m:rPr>
                          <m:nor m:val="on"/>
                        </m:rPr>
                        <a:rPr lang="ru-RU" sz="2800" b="1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Arial"/>
                          <a:ea typeface="Arial"/>
                          <a:cs typeface="Arial"/>
                        </a:rPr>
                        <m:t>мкм</m:t>
                      </m:r>
                    </m:oMath>
                  </m:oMathPara>
                </a14:m>
              </mc:Choice>
              <mc:Fallback/>
            </mc:AlternateContent>
            <a:endParaRPr sz="2800">
              <a:latin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endParaRPr/>
          </a:p>
        </p:txBody>
      </p:sp>
      <p:sp>
        <p:nvSpPr>
          <p:cNvPr id="74519266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393346" y="6422364"/>
            <a:ext cx="2743200" cy="365122"/>
          </a:xfrm>
        </p:spPr>
        <p:txBody>
          <a:bodyPr/>
          <a:lstStyle/>
          <a:p>
            <a:pPr>
              <a:defRPr/>
            </a:pPr>
            <a:fld id="{E544514B-255A-1874-45E9-B0B48368C23F}" type="slidenum">
              <a:rPr lang="ru-RU"/>
              <a:t/>
            </a:fld>
            <a:endParaRPr/>
          </a:p>
        </p:txBody>
      </p:sp>
      <p:sp>
        <p:nvSpPr>
          <p:cNvPr id="739043024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flipH="0" flipV="0">
            <a:off x="49081" y="6422364"/>
            <a:ext cx="9930519" cy="365122"/>
          </a:xfrm>
        </p:spPr>
        <p:txBody>
          <a:bodyPr/>
          <a:lstStyle/>
          <a:p>
            <a:pPr algn="l">
              <a:defRPr/>
            </a:pPr>
            <a:r>
              <a:rPr lang="ru-RU" sz="1200" b="0" i="0" u="none" strike="noStrike" cap="none" spc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Rizk H. A., Simonov V. A., Terentyev V. S. Simulation of fundamental mode selection in a spherical microresonator using two thin metal claddings // Appl.Photonics. 2025. Т. 12, № 2. С. 14–29.</a:t>
            </a:r>
            <a:endParaRPr sz="12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58076151" name="Дата 3"/>
          <p:cNvSpPr>
            <a:spLocks noGrp="1"/>
          </p:cNvSpPr>
          <p:nvPr>
            <p:ph type="dt" sz="half" idx="10"/>
          </p:nvPr>
        </p:nvSpPr>
        <p:spPr bwMode="auto">
          <a:xfrm flipH="0" flipV="0">
            <a:off x="10400920" y="6422364"/>
            <a:ext cx="1397836" cy="365122"/>
          </a:xfrm>
        </p:spPr>
        <p:txBody>
          <a:bodyPr/>
          <a:lstStyle/>
          <a:p>
            <a:pPr>
              <a:defRPr/>
            </a:pPr>
            <a:fld id="{B48B1CB0-D355-EA77-9473-0D4D080D3423}" type="datetime1">
              <a:rPr lang="ru-RU"/>
              <a:t/>
            </a:fld>
            <a:endParaRPr/>
          </a:p>
        </p:txBody>
      </p:sp>
      <p:cxnSp>
        <p:nvCxnSpPr>
          <p:cNvPr id="1751512628" name=""/>
          <p:cNvCxnSpPr>
            <a:cxnSpLocks/>
          </p:cNvCxnSpPr>
          <p:nvPr/>
        </p:nvCxnSpPr>
        <p:spPr bwMode="auto">
          <a:xfrm flipH="0" flipV="0">
            <a:off x="1927" y="881815"/>
            <a:ext cx="12212746" cy="0"/>
          </a:xfrm>
          <a:prstGeom prst="line">
            <a:avLst/>
          </a:prstGeom>
          <a:ln w="38099" cap="flat" cmpd="sng" algn="ctr">
            <a:gradFill>
              <a:gsLst>
                <a:gs pos="0">
                  <a:srgbClr val="43739E"/>
                </a:gs>
                <a:gs pos="100000">
                  <a:srgbClr val="FFFFFF"/>
                </a:gs>
              </a:gsLst>
              <a:lin ang="0" scaled="1"/>
            </a:gra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568728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0" flipH="0" flipV="0">
            <a:off x="49081" y="3707964"/>
            <a:ext cx="3960000" cy="2714400"/>
          </a:xfrm>
          <a:prstGeom prst="rect">
            <a:avLst/>
          </a:prstGeom>
          <a:ln w="28575">
            <a:noFill/>
            <a:prstDash val="solid"/>
          </a:ln>
        </p:spPr>
      </p:pic>
      <p:pic>
        <p:nvPicPr>
          <p:cNvPr id="96292157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0" flipH="0" flipV="0">
            <a:off x="8176545" y="3743964"/>
            <a:ext cx="3960000" cy="2678400"/>
          </a:xfrm>
          <a:prstGeom prst="rect">
            <a:avLst/>
          </a:prstGeom>
        </p:spPr>
      </p:pic>
      <p:pic>
        <p:nvPicPr>
          <p:cNvPr id="182714006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0" flipH="0" flipV="0">
            <a:off x="4112813" y="3765564"/>
            <a:ext cx="3960000" cy="2656800"/>
          </a:xfrm>
          <a:prstGeom prst="rect">
            <a:avLst/>
          </a:prstGeom>
        </p:spPr>
      </p:pic>
      <p:graphicFrame>
        <p:nvGraphicFramePr>
          <p:cNvPr id="416388561" name="null"/>
          <p:cNvGraphicFramePr>
            <a:graphicFrameLocks xmlns:a="http://schemas.openxmlformats.org/drawingml/2006/main"/>
          </p:cNvGraphicFramePr>
          <p:nvPr/>
        </p:nvGraphicFramePr>
        <p:xfrm>
          <a:off x="7452178" y="976482"/>
          <a:ext cx="4324474" cy="1994097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{E8B1032C-EA38-4F05-BA0D-38AFFFC7BED3}</a:tableStyleId>
              </a:tblPr>
              <a:tblGrid>
                <a:gridCol w="1530000"/>
                <a:gridCol w="1890000"/>
                <a:gridCol w="1213234"/>
              </a:tblGrid>
              <a:tr h="41471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latin typeface="Arial"/>
                          <a:ea typeface="Arial"/>
                          <a:cs typeface="Arial"/>
                        </a:rPr>
                        <a:t>Параметр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latin typeface="Arial"/>
                          <a:ea typeface="Arial"/>
                          <a:cs typeface="Arial"/>
                        </a:rPr>
                        <a:t>Одна пленка с зазором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latin typeface="Arial"/>
                          <a:ea typeface="Arial"/>
                          <a:cs typeface="Arial"/>
                        </a:rPr>
                        <a:t>Две пленки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450923">
                <a:tc>
                  <a:txBody>
                    <a:bodyPr/>
                    <a:p>
                      <a:pPr algn="ctr"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"/>
                              </m:oMathParaPr>
                              <m:oMath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/>
                                      <a:rPr lang="en-US" sz="2000" b="0" i="1"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/>
                                      <a:rPr lang="en-US" sz="2000" b="0" i="1"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𝑙</m:t>
                                    </m:r>
                                    <m:r>
                                      <m:rPr/>
                                      <a:rPr lang="en-US" sz="2000" b="0" i="1"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,</m:t>
                                    </m:r>
                                    <m:r>
                                      <m:rPr/>
                                      <a:rPr lang="en-US" sz="2000" b="0" i="1"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𝑙</m:t>
                                    </m:r>
                                    <m:r>
                                      <m:rPr/>
                                      <a:rPr lang="en-US" sz="2000" b="0" i="1"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,</m:t>
                                    </m:r>
                                    <m:r>
                                      <m:rPr/>
                                      <a:rPr lang="en-US" sz="2000" b="0" i="1"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𝑞</m:t>
                                    </m:r>
                                  </m:sub>
                                </m:sSub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20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000" i="1">
                          <a:latin typeface="Arial"/>
                          <a:cs typeface="Arial"/>
                        </a:rPr>
                        <a:t>1,5</a:t>
                      </a:r>
                      <a:r>
                        <a:rPr lang="ru-RU" sz="2000" b="0" i="1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·</a:t>
                      </a:r>
                      <a:r>
                        <a:rPr sz="2000" i="1">
                          <a:latin typeface="Arial"/>
                          <a:cs typeface="Arial"/>
                        </a:rPr>
                        <a:t>10</a:t>
                      </a:r>
                      <a:r>
                        <a:rPr sz="2000" i="1" baseline="30000">
                          <a:latin typeface="Arial"/>
                          <a:cs typeface="Arial"/>
                        </a:rPr>
                        <a:t>9</a:t>
                      </a:r>
                      <a:endParaRPr sz="2000" i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0" i="1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1,2</a:t>
                      </a:r>
                      <a:r>
                        <a:rPr lang="ru-RU" sz="2000" b="0" i="1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·</a:t>
                      </a:r>
                      <a:r>
                        <a:rPr lang="ru-RU" sz="2000" b="0" i="1" u="none" strike="noStrike" cap="none" spc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10</a:t>
                      </a:r>
                      <a:r>
                        <a:rPr lang="ru-RU" sz="2000" b="0" i="1" u="none" strike="noStrike" cap="none" spc="0" baseline="3000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9</a:t>
                      </a:r>
                      <a:endParaRPr sz="2000" i="1" u="none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414718">
                <a:tc>
                  <a:txBody>
                    <a:bodyPr/>
                    <a:p>
                      <a:pPr algn="ctr"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"/>
                              </m:oMathParaPr>
                              <m:oMath>
                                <m:r>
                                  <m:rPr>
                                    <m:sty m:val="i"/>
                                  </m:rPr>
                                  <a:rPr lang="ar-SA" sz="2000"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R</m:t>
                                </m:r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20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3027484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i="1">
                          <a:latin typeface="Arial"/>
                          <a:ea typeface="Arial"/>
                          <a:cs typeface="Arial"/>
                        </a:rPr>
                        <a:t>10</a:t>
                      </a:r>
                      <a:r>
                        <a:rPr lang="ru-RU" sz="2000" i="1">
                          <a:latin typeface="Arial"/>
                          <a:ea typeface="Arial"/>
                          <a:cs typeface="Arial"/>
                        </a:rPr>
                        <a:t>0</a:t>
                      </a:r>
                      <a:endParaRPr sz="2000" b="0" i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3027484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i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260</a:t>
                      </a:r>
                      <a:endParaRPr sz="2000" i="1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414718">
                <a:tc>
                  <a:txBody>
                    <a:bodyPr/>
                    <a:p>
                      <a:pPr algn="ctr"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"/>
                              </m:oMathParaPr>
                              <m:oMath>
                                <m:r>
                                  <m:rPr>
                                    <m:sty m:val="i"/>
                                  </m:rPr>
                                  <a:rPr lang="ar-SA" sz="2000"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P</m:t>
                                </m:r>
                              </m:oMath>
                            </m:oMathPara>
                          </a14:m>
                        </mc:Choice>
                        <mc:Fallback/>
                      </mc:AlternateContent>
                      <a:endParaRPr sz="20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3027484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i="1">
                          <a:latin typeface="Arial"/>
                          <a:ea typeface="Arial"/>
                          <a:cs typeface="Arial"/>
                        </a:rPr>
                        <a:t>1</a:t>
                      </a:r>
                      <a:r>
                        <a:rPr lang="ru-RU" sz="2000" i="1">
                          <a:latin typeface="Arial"/>
                          <a:ea typeface="Arial"/>
                          <a:cs typeface="Arial"/>
                        </a:rPr>
                        <a:t>0</a:t>
                      </a:r>
                      <a:endParaRPr sz="2000" b="0" i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2000" i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rPr>
                        <a:t>19</a:t>
                      </a:r>
                      <a:endParaRPr sz="2000" i="1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Р7-Офис/2026.1.2.1942</Application>
  <DocSecurity>0</DocSecurity>
  <PresentationFormat>Widescreen</PresentationFormat>
  <Paragraphs>0</Paragraphs>
  <Slides>21</Slides>
  <Notes>21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>viktor</cp:lastModifiedBy>
  <cp:revision>20</cp:revision>
  <dcterms:modified xsi:type="dcterms:W3CDTF">2026-04-22T02:03:09Z</dcterms:modified>
  <cp:category/>
  <cp:contentStatus/>
  <cp:version/>
</cp:coreProperties>
</file>