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76" r:id="rId3"/>
    <p:sldId id="270" r:id="rId4"/>
    <p:sldId id="271" r:id="rId5"/>
    <p:sldId id="272" r:id="rId6"/>
    <p:sldId id="273" r:id="rId7"/>
    <p:sldId id="278" r:id="rId8"/>
    <p:sldId id="279" r:id="rId9"/>
    <p:sldId id="280" r:id="rId10"/>
    <p:sldId id="281" r:id="rId11"/>
    <p:sldId id="282" r:id="rId12"/>
    <p:sldId id="283" r:id="rId13"/>
    <p:sldId id="265" r:id="rId14"/>
    <p:sldId id="266" r:id="rId15"/>
    <p:sldId id="268" r:id="rId16"/>
    <p:sldId id="267" r:id="rId17"/>
    <p:sldId id="286" r:id="rId18"/>
    <p:sldId id="285" r:id="rId19"/>
    <p:sldId id="287" r:id="rId20"/>
    <p:sldId id="26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-" initials="-" lastIdx="1" clrIdx="0">
    <p:extLst>
      <p:ext uri="{19B8F6BF-5375-455C-9EA6-DF929625EA0E}">
        <p15:presenceInfo xmlns:p15="http://schemas.microsoft.com/office/powerpoint/2012/main" userId="-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08" y="132"/>
      </p:cViewPr>
      <p:guideLst>
        <p:guide orient="horz" pos="3929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80D44-DF37-41C4-A69E-A2BAF43527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799D95-495D-4675-B8EA-AE49A02E6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75011C-1A87-4CA1-9A5E-65EEE3B13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D19DE0-6294-4B39-AB3B-C78659071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5CB7E2-2E40-4808-AB6D-D0C026BC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366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77A85-8407-4872-AF22-BEE3B6DE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DE0335-D0A9-41E1-AE35-43367EE5C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03B279-5112-4DAF-849A-172EE3A99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BDA9EA-300A-48C3-99ED-161897E1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4F8520-BEF4-4B7C-8257-AA64A28FD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1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61BAC-D9B1-4876-BA05-C58692B33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0C5590-B588-46DA-96E9-3250B5518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A86959-0145-48A7-BC51-DDB8EA5E5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BF99D0-40F3-4396-9B49-333D1A5B0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427171-4728-456A-AC56-B14C74D79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25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85326-3E72-4DA4-9965-342991DB6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02714F-F471-47A8-97ED-33E60E284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36602A-FD08-4F76-8F8A-DDBD2043F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72F395-EE3D-4331-ABB2-95CE111C2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A5923B-499A-47B6-AD3E-78F7A89D9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79F265-7CA5-4233-A5FD-7C2639A31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7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53F577-0F50-443F-BAC1-4A5A273C4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000552-3A9E-4660-9A92-713947305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8DD41E-C11C-4D1B-B621-12F7CDDDE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25C221-CA2A-42F9-B753-47F065A1B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9BF8B8A-3DC8-45B5-832C-D0D1E33896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8322170-18AA-457A-AB61-18553A8B6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9A440F-2E90-4326-8CC2-0F16048F7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244082B-078F-44BF-8D9E-18742E1D0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632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AF252-0D6D-497A-8DA3-FC4185DE0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671E75-C7A2-443D-9D47-D8F8E147C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CCF1BBF-15E6-4FD7-B40C-416B729A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F97198-52CC-4050-9DC8-ACB9B4532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36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D651585-C159-4202-8EAF-E83B24040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968850-4F35-4229-844A-FFAA95C71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C0BC2E-3CF9-4ABB-808B-643216B8A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996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95069-00CD-47DF-93AD-893612D10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E4FEA4-9A6A-4EE0-8069-83D8A06F7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4039B0-E5BC-47F0-8707-A2675B8FF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E023B2-E949-4B73-BEBA-9CAFE14F9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837EE9-676E-486E-AFD1-B8271ECBF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52BF39-E12C-4717-8737-A6B6CCF69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35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AA4AD5-0AA9-4EA6-BE78-F534EED0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0C9334-162C-46FD-A82F-52D1424AA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C6D199-2902-484B-BFD2-7D5E706CD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38B9BD-867E-4546-8626-A91443CAF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AD238E-F508-4BE8-8130-2B8D92D1E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3B3FD1-F433-4643-9B04-2D80295F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100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7E2CD9-F294-4F15-A393-9DDF18425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8BEACA-E746-41F7-BF07-18BD16086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20D703-1365-407A-8037-A1E464BB0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1B589C-429C-4772-B293-2D694F532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4BC538-7CD1-4814-BCD3-758730DFE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58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22FE5A-95BD-442F-A23D-0798D84FE8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CEA8C8-70DC-4BF8-8C05-BD4A3A88A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5482AA-EEE7-4EB9-BDFC-852A3A70A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F2568B-D20F-40B3-BF22-027FD0F04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2E4589-2834-4483-9FDD-C9610C0AA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03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B5899-8E57-4BA8-B19D-292A292B9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9949D1-A514-48B0-BDE7-3BA6E2539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DE45F6-94E5-476F-A3E3-B3EA7F313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5F44D-021C-4A9F-BA21-5904E43B137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DC25D-06D4-4E60-B3C4-02B15E512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22ABEF-2795-4D7E-A42E-919C7C2B2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06917-E228-49AC-99B6-E4DDCE4356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103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image" Target="../media/image24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6.png"/><Relationship Id="rId10" Type="http://schemas.openxmlformats.org/officeDocument/2006/relationships/image" Target="../media/image32.png"/><Relationship Id="rId19" Type="http://schemas.openxmlformats.org/officeDocument/2006/relationships/image" Target="../media/image40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5.png"/><Relationship Id="rId12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wmf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32000" t="-61000" r="-16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07E3777-BAAD-4968-814F-66111D44BDD4}"/>
              </a:ext>
            </a:extLst>
          </p:cNvPr>
          <p:cNvSpPr/>
          <p:nvPr/>
        </p:nvSpPr>
        <p:spPr>
          <a:xfrm>
            <a:off x="0" y="-2742"/>
            <a:ext cx="12192000" cy="6860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000" y="2872740"/>
            <a:ext cx="5969000" cy="111252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+mn-lt"/>
              </a:rPr>
              <a:t>ФЕМТОСЕКУНДНОЕ ЛАЗЕРНОЕ ИЗЛУЧЕНИЕ В ЗАДАЧЕ АТМОСФЕРНЫХ ИССЛЕДОВАНИЙ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7000" y="370293"/>
            <a:ext cx="5969000" cy="1398270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>
                <a:latin typeface="+mj-lt"/>
              </a:rPr>
              <a:t>Конкурс для молодых ученых на соискание премий имени выдающихся ученых Сибирского отделения РАН</a:t>
            </a:r>
          </a:p>
          <a:p>
            <a:r>
              <a:rPr lang="ru-RU" sz="2800" b="1" i="1" dirty="0">
                <a:latin typeface="+mj-lt"/>
              </a:rPr>
              <a:t>Премия имени В.Е. Зуева</a:t>
            </a:r>
          </a:p>
          <a:p>
            <a:endParaRPr lang="ru-RU" sz="2800" b="1" dirty="0">
              <a:latin typeface="+mj-lt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59738" y="5523153"/>
            <a:ext cx="5802630" cy="1112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dirty="0">
                <a:latin typeface="+mj-lt"/>
              </a:rPr>
              <a:t>Бабушкин Павел Александрович </a:t>
            </a:r>
          </a:p>
          <a:p>
            <a:pPr algn="l"/>
            <a:r>
              <a:rPr lang="ru-RU" b="1" dirty="0">
                <a:latin typeface="+mj-lt"/>
              </a:rPr>
              <a:t>к.ф.-м.н., </a:t>
            </a:r>
            <a:r>
              <a:rPr lang="ru-RU" b="1" dirty="0" err="1">
                <a:latin typeface="+mj-lt"/>
              </a:rPr>
              <a:t>с.н.с</a:t>
            </a:r>
            <a:r>
              <a:rPr lang="ru-RU" b="1" dirty="0">
                <a:latin typeface="+mj-lt"/>
              </a:rPr>
              <a:t>. лаборатории нелинейно-оптических взаимодействий ИОА СО РАН</a:t>
            </a:r>
          </a:p>
        </p:txBody>
      </p:sp>
      <p:sp useBgFill="1">
        <p:nvSpPr>
          <p:cNvPr id="5" name="Шестиугольник 4">
            <a:extLst>
              <a:ext uri="{FF2B5EF4-FFF2-40B4-BE49-F238E27FC236}">
                <a16:creationId xmlns:a16="http://schemas.microsoft.com/office/drawing/2014/main" id="{502E89DE-0798-4A0E-9D37-7A14C29C333D}"/>
              </a:ext>
            </a:extLst>
          </p:cNvPr>
          <p:cNvSpPr/>
          <p:nvPr/>
        </p:nvSpPr>
        <p:spPr>
          <a:xfrm>
            <a:off x="6167753" y="1874651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6" name="Шестиугольник 5">
            <a:extLst>
              <a:ext uri="{FF2B5EF4-FFF2-40B4-BE49-F238E27FC236}">
                <a16:creationId xmlns:a16="http://schemas.microsoft.com/office/drawing/2014/main" id="{F3D7A512-8934-4152-9F87-CBAD4106BAEC}"/>
              </a:ext>
            </a:extLst>
          </p:cNvPr>
          <p:cNvSpPr/>
          <p:nvPr/>
        </p:nvSpPr>
        <p:spPr>
          <a:xfrm>
            <a:off x="7561578" y="2641950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7" name="Шестиугольник 6">
            <a:extLst>
              <a:ext uri="{FF2B5EF4-FFF2-40B4-BE49-F238E27FC236}">
                <a16:creationId xmlns:a16="http://schemas.microsoft.com/office/drawing/2014/main" id="{9F637C04-752A-48F4-B3E2-D97B809B2AF6}"/>
              </a:ext>
            </a:extLst>
          </p:cNvPr>
          <p:cNvSpPr/>
          <p:nvPr/>
        </p:nvSpPr>
        <p:spPr>
          <a:xfrm>
            <a:off x="6161403" y="3411745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8" name="Шестиугольник 7">
            <a:extLst>
              <a:ext uri="{FF2B5EF4-FFF2-40B4-BE49-F238E27FC236}">
                <a16:creationId xmlns:a16="http://schemas.microsoft.com/office/drawing/2014/main" id="{F1DB046B-05E6-4ED1-8309-F8615F730339}"/>
              </a:ext>
            </a:extLst>
          </p:cNvPr>
          <p:cNvSpPr/>
          <p:nvPr/>
        </p:nvSpPr>
        <p:spPr>
          <a:xfrm>
            <a:off x="7561578" y="4176548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11" name="Шестиугольник 10">
            <a:extLst>
              <a:ext uri="{FF2B5EF4-FFF2-40B4-BE49-F238E27FC236}">
                <a16:creationId xmlns:a16="http://schemas.microsoft.com/office/drawing/2014/main" id="{03DD05AD-E549-4572-BBF9-AB91FD17EFF3}"/>
              </a:ext>
            </a:extLst>
          </p:cNvPr>
          <p:cNvSpPr/>
          <p:nvPr/>
        </p:nvSpPr>
        <p:spPr>
          <a:xfrm>
            <a:off x="7555228" y="1108535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12" name="Шестиугольник 11">
            <a:extLst>
              <a:ext uri="{FF2B5EF4-FFF2-40B4-BE49-F238E27FC236}">
                <a16:creationId xmlns:a16="http://schemas.microsoft.com/office/drawing/2014/main" id="{7F45CF91-867A-4E61-A71B-654267F23286}"/>
              </a:ext>
            </a:extLst>
          </p:cNvPr>
          <p:cNvSpPr/>
          <p:nvPr/>
        </p:nvSpPr>
        <p:spPr>
          <a:xfrm>
            <a:off x="8955403" y="1875965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13" name="Шестиугольник 12">
            <a:extLst>
              <a:ext uri="{FF2B5EF4-FFF2-40B4-BE49-F238E27FC236}">
                <a16:creationId xmlns:a16="http://schemas.microsoft.com/office/drawing/2014/main" id="{DD8D7F63-6202-49DE-BF2E-E075AC6865DC}"/>
              </a:ext>
            </a:extLst>
          </p:cNvPr>
          <p:cNvSpPr/>
          <p:nvPr/>
        </p:nvSpPr>
        <p:spPr>
          <a:xfrm>
            <a:off x="8964928" y="3408198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14" name="Шестиугольник 13">
            <a:extLst>
              <a:ext uri="{FF2B5EF4-FFF2-40B4-BE49-F238E27FC236}">
                <a16:creationId xmlns:a16="http://schemas.microsoft.com/office/drawing/2014/main" id="{F511B609-6D9C-49B8-BED6-9706D3B882EC}"/>
              </a:ext>
            </a:extLst>
          </p:cNvPr>
          <p:cNvSpPr/>
          <p:nvPr/>
        </p:nvSpPr>
        <p:spPr>
          <a:xfrm>
            <a:off x="8949053" y="341499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15" name="Шестиугольник 14">
            <a:extLst>
              <a:ext uri="{FF2B5EF4-FFF2-40B4-BE49-F238E27FC236}">
                <a16:creationId xmlns:a16="http://schemas.microsoft.com/office/drawing/2014/main" id="{E884E978-5DC9-4FA0-8273-8D551244C0AC}"/>
              </a:ext>
            </a:extLst>
          </p:cNvPr>
          <p:cNvSpPr/>
          <p:nvPr/>
        </p:nvSpPr>
        <p:spPr>
          <a:xfrm>
            <a:off x="10342878" y="1103499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16" name="Шестиугольник 15">
            <a:extLst>
              <a:ext uri="{FF2B5EF4-FFF2-40B4-BE49-F238E27FC236}">
                <a16:creationId xmlns:a16="http://schemas.microsoft.com/office/drawing/2014/main" id="{3136D472-A0CA-4D9C-A817-D34B32B06F85}"/>
              </a:ext>
            </a:extLst>
          </p:cNvPr>
          <p:cNvSpPr/>
          <p:nvPr/>
        </p:nvSpPr>
        <p:spPr>
          <a:xfrm>
            <a:off x="6161403" y="4955715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17" name="Шестиугольник 16">
            <a:extLst>
              <a:ext uri="{FF2B5EF4-FFF2-40B4-BE49-F238E27FC236}">
                <a16:creationId xmlns:a16="http://schemas.microsoft.com/office/drawing/2014/main" id="{68DF735F-13DF-40A3-826E-D410AF9F8EFE}"/>
              </a:ext>
            </a:extLst>
          </p:cNvPr>
          <p:cNvSpPr/>
          <p:nvPr/>
        </p:nvSpPr>
        <p:spPr>
          <a:xfrm>
            <a:off x="4764403" y="4181387"/>
            <a:ext cx="1752600" cy="1510862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83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6B601B7-23A5-40B4-A89D-0B1DC4051025}"/>
              </a:ext>
            </a:extLst>
          </p:cNvPr>
          <p:cNvSpPr/>
          <p:nvPr/>
        </p:nvSpPr>
        <p:spPr>
          <a:xfrm>
            <a:off x="-1587" y="-2990"/>
            <a:ext cx="12192000" cy="6860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36E088-97EC-4EE4-9628-1BE5DDACB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87" y="120276"/>
            <a:ext cx="12190412" cy="9483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САМОВОЗДЕЙСТВИЕ ФЕМТОСЕКУНДНОГО (ФС) ИЗЛУЧЕНИЯ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7BC441A-1B9A-4B86-8D97-012432EEB567}"/>
              </a:ext>
            </a:extLst>
          </p:cNvPr>
          <p:cNvGrpSpPr/>
          <p:nvPr/>
        </p:nvGrpSpPr>
        <p:grpSpPr>
          <a:xfrm>
            <a:off x="264020" y="1221465"/>
            <a:ext cx="7256920" cy="2470425"/>
            <a:chOff x="665163" y="3206307"/>
            <a:chExt cx="6675751" cy="1811797"/>
          </a:xfrm>
        </p:grpSpPr>
        <p:grpSp>
          <p:nvGrpSpPr>
            <p:cNvPr id="9" name="Группа 13">
              <a:extLst>
                <a:ext uri="{FF2B5EF4-FFF2-40B4-BE49-F238E27FC236}">
                  <a16:creationId xmlns:a16="http://schemas.microsoft.com/office/drawing/2014/main" id="{8C07F35A-8897-43A8-A901-E6BAF88644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3000" y="3408950"/>
              <a:ext cx="1038225" cy="1473200"/>
              <a:chOff x="1638300" y="2957932"/>
              <a:chExt cx="2107161" cy="2183219"/>
            </a:xfrm>
          </p:grpSpPr>
          <p:sp>
            <p:nvSpPr>
              <p:cNvPr id="17" name="AutoShape 9">
                <a:extLst>
                  <a:ext uri="{FF2B5EF4-FFF2-40B4-BE49-F238E27FC236}">
                    <a16:creationId xmlns:a16="http://schemas.microsoft.com/office/drawing/2014/main" id="{F22063B5-BDDF-4846-8042-EF1C8E24420A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2051121" y="3446812"/>
                <a:ext cx="2183219" cy="1205460"/>
              </a:xfrm>
              <a:custGeom>
                <a:avLst/>
                <a:gdLst>
                  <a:gd name="T0" fmla="*/ 0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0 h 21600"/>
                  <a:gd name="T8" fmla="*/ 2147483646 w 21600"/>
                  <a:gd name="T9" fmla="*/ 2147483646 h 21600"/>
                  <a:gd name="T10" fmla="*/ 2147483646 w 21600"/>
                  <a:gd name="T11" fmla="*/ 2147483646 h 21600"/>
                  <a:gd name="T12" fmla="*/ 2147483646 w 21600"/>
                  <a:gd name="T13" fmla="*/ 2147483646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600"/>
                  <a:gd name="T22" fmla="*/ 0 h 21600"/>
                  <a:gd name="T23" fmla="*/ 21600 w 21600"/>
                  <a:gd name="T24" fmla="*/ 21600 h 216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600" h="21600">
                    <a:moveTo>
                      <a:pt x="0" y="21600"/>
                    </a:moveTo>
                    <a:cubicBezTo>
                      <a:pt x="3374" y="21066"/>
                      <a:pt x="5014" y="15047"/>
                      <a:pt x="7458" y="7098"/>
                    </a:cubicBezTo>
                    <a:cubicBezTo>
                      <a:pt x="8413" y="3992"/>
                      <a:pt x="9164" y="2157"/>
                      <a:pt x="9666" y="1267"/>
                    </a:cubicBezTo>
                    <a:cubicBezTo>
                      <a:pt x="10309" y="127"/>
                      <a:pt x="10887" y="0"/>
                      <a:pt x="10887" y="0"/>
                    </a:cubicBezTo>
                    <a:cubicBezTo>
                      <a:pt x="10887" y="0"/>
                      <a:pt x="11525" y="96"/>
                      <a:pt x="12173" y="1190"/>
                    </a:cubicBezTo>
                    <a:cubicBezTo>
                      <a:pt x="12944" y="2493"/>
                      <a:pt x="13417" y="3457"/>
                      <a:pt x="14486" y="7098"/>
                    </a:cubicBezTo>
                    <a:cubicBezTo>
                      <a:pt x="15838" y="11703"/>
                      <a:pt x="18412" y="21375"/>
                      <a:pt x="21600" y="21598"/>
                    </a:cubicBezTo>
                  </a:path>
                </a:pathLst>
              </a:custGeom>
              <a:noFill/>
              <a:ln w="1016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cxnSp>
            <p:nvCxnSpPr>
              <p:cNvPr id="18" name="Прямая со стрелкой 17">
                <a:extLst>
                  <a:ext uri="{FF2B5EF4-FFF2-40B4-BE49-F238E27FC236}">
                    <a16:creationId xmlns:a16="http://schemas.microsoft.com/office/drawing/2014/main" id="{2185A818-E1A6-491F-BE27-DE583C63AE51}"/>
                  </a:ext>
                </a:extLst>
              </p:cNvPr>
              <p:cNvCxnSpPr/>
              <p:nvPr/>
            </p:nvCxnSpPr>
            <p:spPr>
              <a:xfrm>
                <a:off x="1638300" y="3268476"/>
                <a:ext cx="947256" cy="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 стрелкой 18">
                <a:extLst>
                  <a:ext uri="{FF2B5EF4-FFF2-40B4-BE49-F238E27FC236}">
                    <a16:creationId xmlns:a16="http://schemas.microsoft.com/office/drawing/2014/main" id="{7BF9B1A0-B581-4F6B-82C6-01DFEF56DE14}"/>
                  </a:ext>
                </a:extLst>
              </p:cNvPr>
              <p:cNvCxnSpPr/>
              <p:nvPr/>
            </p:nvCxnSpPr>
            <p:spPr>
              <a:xfrm>
                <a:off x="1638300" y="3593136"/>
                <a:ext cx="1359667" cy="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 стрелкой 19">
                <a:extLst>
                  <a:ext uri="{FF2B5EF4-FFF2-40B4-BE49-F238E27FC236}">
                    <a16:creationId xmlns:a16="http://schemas.microsoft.com/office/drawing/2014/main" id="{DF276163-0934-41BD-89A1-CEA39B43C527}"/>
                  </a:ext>
                </a:extLst>
              </p:cNvPr>
              <p:cNvCxnSpPr/>
              <p:nvPr/>
            </p:nvCxnSpPr>
            <p:spPr>
              <a:xfrm>
                <a:off x="1638300" y="3873097"/>
                <a:ext cx="1875180" cy="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 стрелкой 20">
                <a:extLst>
                  <a:ext uri="{FF2B5EF4-FFF2-40B4-BE49-F238E27FC236}">
                    <a16:creationId xmlns:a16="http://schemas.microsoft.com/office/drawing/2014/main" id="{F883659A-CCB6-4417-8317-08826D895116}"/>
                  </a:ext>
                </a:extLst>
              </p:cNvPr>
              <p:cNvCxnSpPr/>
              <p:nvPr/>
            </p:nvCxnSpPr>
            <p:spPr>
              <a:xfrm>
                <a:off x="1638300" y="4117768"/>
                <a:ext cx="2107161" cy="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 стрелкой 21">
                <a:extLst>
                  <a:ext uri="{FF2B5EF4-FFF2-40B4-BE49-F238E27FC236}">
                    <a16:creationId xmlns:a16="http://schemas.microsoft.com/office/drawing/2014/main" id="{E90FEC70-9F12-49D5-8FA2-20256DAADA76}"/>
                  </a:ext>
                </a:extLst>
              </p:cNvPr>
              <p:cNvCxnSpPr/>
              <p:nvPr/>
            </p:nvCxnSpPr>
            <p:spPr>
              <a:xfrm>
                <a:off x="1638300" y="5004700"/>
                <a:ext cx="947256" cy="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 стрелкой 22">
                <a:extLst>
                  <a:ext uri="{FF2B5EF4-FFF2-40B4-BE49-F238E27FC236}">
                    <a16:creationId xmlns:a16="http://schemas.microsoft.com/office/drawing/2014/main" id="{DA33913D-C4F4-4885-9205-F9080283104E}"/>
                  </a:ext>
                </a:extLst>
              </p:cNvPr>
              <p:cNvCxnSpPr/>
              <p:nvPr/>
            </p:nvCxnSpPr>
            <p:spPr>
              <a:xfrm>
                <a:off x="1638300" y="4729446"/>
                <a:ext cx="1243676" cy="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 стрелкой 23">
                <a:extLst>
                  <a:ext uri="{FF2B5EF4-FFF2-40B4-BE49-F238E27FC236}">
                    <a16:creationId xmlns:a16="http://schemas.microsoft.com/office/drawing/2014/main" id="{D33BE889-A047-4245-AE38-66356BB91116}"/>
                  </a:ext>
                </a:extLst>
              </p:cNvPr>
              <p:cNvCxnSpPr/>
              <p:nvPr/>
            </p:nvCxnSpPr>
            <p:spPr>
              <a:xfrm>
                <a:off x="1638300" y="4423607"/>
                <a:ext cx="1672198" cy="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0" name="Object 19">
              <a:extLst>
                <a:ext uri="{FF2B5EF4-FFF2-40B4-BE49-F238E27FC236}">
                  <a16:creationId xmlns:a16="http://schemas.microsoft.com/office/drawing/2014/main" id="{FE2B283C-FEDC-48B7-B950-1F485EF0638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5163" y="3931238"/>
            <a:ext cx="280987" cy="407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7" name="Equation" r:id="rId3" imgW="139639" imgH="203112" progId="">
                    <p:embed/>
                  </p:oleObj>
                </mc:Choice>
                <mc:Fallback>
                  <p:oleObj name="Equation" r:id="rId3" imgW="139639" imgH="203112" progId="">
                    <p:embed/>
                    <p:pic>
                      <p:nvPicPr>
                        <p:cNvPr id="25607" name="Object 19">
                          <a:extLst>
                            <a:ext uri="{FF2B5EF4-FFF2-40B4-BE49-F238E27FC236}">
                              <a16:creationId xmlns:a16="http://schemas.microsoft.com/office/drawing/2014/main" id="{A05F3EE7-C4AC-4D17-B55C-C0BD842D06E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5163" y="3931238"/>
                          <a:ext cx="280987" cy="4079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D4DFF22A-958A-4659-94B9-5898B3E89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9591" y="3206307"/>
              <a:ext cx="4560888" cy="16958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Левая фигурная скобка 12">
              <a:extLst>
                <a:ext uri="{FF2B5EF4-FFF2-40B4-BE49-F238E27FC236}">
                  <a16:creationId xmlns:a16="http://schemas.microsoft.com/office/drawing/2014/main" id="{C47934F7-0F52-4427-8CC7-5F516F535F62}"/>
                </a:ext>
              </a:extLst>
            </p:cNvPr>
            <p:cNvSpPr/>
            <p:nvPr/>
          </p:nvSpPr>
          <p:spPr>
            <a:xfrm rot="16200000">
              <a:off x="6072188" y="4095678"/>
              <a:ext cx="185737" cy="1192213"/>
            </a:xfrm>
            <a:prstGeom prst="leftBrac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dirty="0"/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5ACBE480-F66D-45AC-B375-505D8AF7B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9853" y="4356581"/>
              <a:ext cx="1691061" cy="383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1400" i="1" dirty="0">
                  <a:solidFill>
                    <a:schemeClr val="bg1"/>
                  </a:solidFill>
                </a:rPr>
                <a:t>post</a:t>
              </a:r>
              <a:r>
                <a:rPr lang="en-US" altLang="ru-RU" sz="1400" dirty="0">
                  <a:solidFill>
                    <a:schemeClr val="bg1"/>
                  </a:solidFill>
                </a:rPr>
                <a:t>-Filament</a:t>
              </a:r>
              <a:endParaRPr lang="ru-RU" alt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B422CF-8B41-411C-859A-70724EF616B4}"/>
                </a:ext>
              </a:extLst>
            </p:cNvPr>
            <p:cNvSpPr txBox="1"/>
            <p:nvPr/>
          </p:nvSpPr>
          <p:spPr>
            <a:xfrm>
              <a:off x="3203575" y="4634737"/>
              <a:ext cx="1643013" cy="3833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1400" i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Beam collapse</a:t>
              </a:r>
              <a:endParaRPr lang="ru-RU" sz="1400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5630A951-8E4C-4E88-AB5A-F3E404AEFD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29100" y="4339225"/>
              <a:ext cx="68263" cy="450850"/>
            </a:xfrm>
            <a:prstGeom prst="straightConnector1">
              <a:avLst/>
            </a:prstGeom>
            <a:ln>
              <a:solidFill>
                <a:srgbClr val="F0FA7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35" descr="IMGP2373">
            <a:extLst>
              <a:ext uri="{FF2B5EF4-FFF2-40B4-BE49-F238E27FC236}">
                <a16:creationId xmlns:a16="http://schemas.microsoft.com/office/drawing/2014/main" id="{E175CAAC-6697-4C22-98EA-E73102D7E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3" t="-2" r="14341" b="1903"/>
          <a:stretch/>
        </p:blipFill>
        <p:spPr bwMode="auto">
          <a:xfrm>
            <a:off x="7168131" y="1221465"/>
            <a:ext cx="2209746" cy="2325904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41">
            <a:extLst>
              <a:ext uri="{FF2B5EF4-FFF2-40B4-BE49-F238E27FC236}">
                <a16:creationId xmlns:a16="http://schemas.microsoft.com/office/drawing/2014/main" id="{346DE769-2723-43BC-AA95-201E16B79A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6796" y="1221465"/>
            <a:ext cx="2209746" cy="232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">
            <a:extLst>
              <a:ext uri="{FF2B5EF4-FFF2-40B4-BE49-F238E27FC236}">
                <a16:creationId xmlns:a16="http://schemas.microsoft.com/office/drawing/2014/main" id="{C8F5731E-F0F4-4839-A202-2E7EB02109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3993" y="4966354"/>
            <a:ext cx="4017947" cy="2099727"/>
          </a:xfrm>
        </p:spPr>
        <p:txBody>
          <a:bodyPr numCol="1">
            <a:noAutofit/>
          </a:bodyPr>
          <a:lstStyle/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altLang="ru-RU" sz="2200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2200" b="1" dirty="0">
                <a:solidFill>
                  <a:srgbClr val="002060"/>
                </a:solidFill>
              </a:rPr>
              <a:t>СПЕКТРАЛЬНО-УГЛОВЫЕ</a:t>
            </a:r>
            <a:endParaRPr lang="en-US" altLang="ru-RU" sz="2200" b="1" dirty="0">
              <a:solidFill>
                <a:srgbClr val="002060"/>
              </a:solidFill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altLang="ru-RU" sz="2200" dirty="0" err="1"/>
              <a:t>Сверхуширение</a:t>
            </a:r>
            <a:r>
              <a:rPr lang="ru-RU" altLang="ru-RU" sz="2200" dirty="0"/>
              <a:t> (</a:t>
            </a:r>
            <a:r>
              <a:rPr lang="ru-RU" altLang="ru-RU" sz="2200" dirty="0" err="1">
                <a:solidFill>
                  <a:srgbClr val="FF0000"/>
                </a:solidFill>
              </a:rPr>
              <a:t>Суперконтинуум</a:t>
            </a:r>
            <a:r>
              <a:rPr lang="ru-RU" altLang="ru-RU" sz="2200" dirty="0"/>
              <a:t>)</a:t>
            </a:r>
            <a:endParaRPr lang="en-US" altLang="ru-RU" sz="2200" dirty="0"/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altLang="ru-RU" sz="2200" dirty="0"/>
              <a:t>Полихромная расходимость </a:t>
            </a:r>
            <a:r>
              <a:rPr lang="en-US" altLang="ru-RU" sz="2200" dirty="0"/>
              <a:t>(</a:t>
            </a:r>
            <a:r>
              <a:rPr lang="ru-RU" altLang="ru-RU" sz="2200" dirty="0">
                <a:solidFill>
                  <a:srgbClr val="FF0000"/>
                </a:solidFill>
              </a:rPr>
              <a:t>Коническая эмиссия</a:t>
            </a:r>
            <a:r>
              <a:rPr lang="en-US" altLang="ru-RU" sz="2200" dirty="0"/>
              <a:t>)</a:t>
            </a:r>
            <a:endParaRPr lang="ru-RU" altLang="ru-RU" sz="2200" dirty="0"/>
          </a:p>
        </p:txBody>
      </p:sp>
      <p:pic>
        <p:nvPicPr>
          <p:cNvPr id="25" name="Picture 85" descr="DSC07387">
            <a:extLst>
              <a:ext uri="{FF2B5EF4-FFF2-40B4-BE49-F238E27FC236}">
                <a16:creationId xmlns:a16="http://schemas.microsoft.com/office/drawing/2014/main" id="{61229A29-3A9C-4604-8715-091AD436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2" t="49823" r="32169" b="47670"/>
          <a:stretch>
            <a:fillRect/>
          </a:stretch>
        </p:blipFill>
        <p:spPr bwMode="auto">
          <a:xfrm>
            <a:off x="280953" y="3589298"/>
            <a:ext cx="11472522" cy="116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3">
            <a:extLst>
              <a:ext uri="{FF2B5EF4-FFF2-40B4-BE49-F238E27FC236}">
                <a16:creationId xmlns:a16="http://schemas.microsoft.com/office/drawing/2014/main" id="{8F79BD39-479E-4BEB-B947-AB611E60F2F0}"/>
              </a:ext>
            </a:extLst>
          </p:cNvPr>
          <p:cNvSpPr txBox="1">
            <a:spLocks noChangeArrowheads="1"/>
          </p:cNvSpPr>
          <p:nvPr/>
        </p:nvSpPr>
        <p:spPr>
          <a:xfrm>
            <a:off x="7962184" y="4966354"/>
            <a:ext cx="3660244" cy="1446729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2200" b="1" dirty="0">
                <a:solidFill>
                  <a:srgbClr val="002060"/>
                </a:solidFill>
              </a:rPr>
              <a:t>ЭФФЕКТЫ ПОСЛЕДЕЙСТВИЯ</a:t>
            </a:r>
            <a:endParaRPr lang="en-US" altLang="ru-RU" sz="2200" b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2200" dirty="0"/>
              <a:t>Плазменный след</a:t>
            </a:r>
            <a:endParaRPr lang="en-US" altLang="ru-RU" sz="22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ru-RU" sz="2200" dirty="0"/>
              <a:t>THz </a:t>
            </a:r>
            <a:r>
              <a:rPr lang="ru-RU" altLang="ru-RU" sz="2200" dirty="0"/>
              <a:t>излучение</a:t>
            </a:r>
            <a:endParaRPr lang="en-US" altLang="ru-RU" sz="22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1591010C-D519-4CC0-B5A0-3B51FDBAAE79}"/>
              </a:ext>
            </a:extLst>
          </p:cNvPr>
          <p:cNvSpPr txBox="1">
            <a:spLocks noChangeArrowheads="1"/>
          </p:cNvSpPr>
          <p:nvPr/>
        </p:nvSpPr>
        <p:spPr>
          <a:xfrm>
            <a:off x="4301940" y="4949747"/>
            <a:ext cx="3660244" cy="1613991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2200" b="1" dirty="0">
                <a:solidFill>
                  <a:srgbClr val="002060"/>
                </a:solidFill>
              </a:rPr>
              <a:t>ПРОСТРАНСТВЕННО-ВРЕМЕННЫЕ</a:t>
            </a:r>
            <a:endParaRPr lang="en-US" altLang="ru-RU" sz="2200" b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2200" dirty="0" err="1"/>
              <a:t>Филаментация</a:t>
            </a:r>
            <a:r>
              <a:rPr lang="ru-RU" altLang="ru-RU" sz="2200" dirty="0"/>
              <a:t> пучка</a:t>
            </a:r>
            <a:endParaRPr lang="en-US" altLang="ru-RU" sz="22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2200" dirty="0"/>
              <a:t>Световая «пуля»</a:t>
            </a:r>
            <a:endParaRPr lang="en-US" altLang="ru-RU" sz="2200" dirty="0">
              <a:solidFill>
                <a:srgbClr val="FF000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ru-RU" sz="2200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altLang="ru-RU" sz="2200" dirty="0"/>
          </a:p>
        </p:txBody>
      </p:sp>
    </p:spTree>
    <p:extLst>
      <p:ext uri="{BB962C8B-B14F-4D97-AF65-F5344CB8AC3E}">
        <p14:creationId xmlns:p14="http://schemas.microsoft.com/office/powerpoint/2010/main" val="1904572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3E61BA2-BB4A-4942-B52C-3D7103719AFA}"/>
              </a:ext>
            </a:extLst>
          </p:cNvPr>
          <p:cNvSpPr/>
          <p:nvPr/>
        </p:nvSpPr>
        <p:spPr>
          <a:xfrm>
            <a:off x="0" y="-2742"/>
            <a:ext cx="12192000" cy="6860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D9C9266-475A-45EA-BF73-3CB1B12F7A03}"/>
              </a:ext>
            </a:extLst>
          </p:cNvPr>
          <p:cNvGrpSpPr/>
          <p:nvPr/>
        </p:nvGrpSpPr>
        <p:grpSpPr>
          <a:xfrm rot="2700000">
            <a:off x="-9478549" y="-2848594"/>
            <a:ext cx="12555186" cy="12555186"/>
            <a:chOff x="-142876" y="390526"/>
            <a:chExt cx="6858000" cy="6858000"/>
          </a:xfrm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08036482-9E35-4EC2-8811-84ED318CE6D6}"/>
                </a:ext>
              </a:extLst>
            </p:cNvPr>
            <p:cNvSpPr/>
            <p:nvPr/>
          </p:nvSpPr>
          <p:spPr>
            <a:xfrm rot="5400000">
              <a:off x="-142876" y="390526"/>
              <a:ext cx="3305176" cy="3305175"/>
            </a:xfrm>
            <a:custGeom>
              <a:avLst/>
              <a:gdLst>
                <a:gd name="connsiteX0" fmla="*/ 0 w 3305176"/>
                <a:gd name="connsiteY0" fmla="*/ 3305175 h 3305175"/>
                <a:gd name="connsiteX1" fmla="*/ 0 w 3305176"/>
                <a:gd name="connsiteY1" fmla="*/ 0 h 3305175"/>
                <a:gd name="connsiteX2" fmla="*/ 3305176 w 3305176"/>
                <a:gd name="connsiteY2" fmla="*/ 0 h 3305175"/>
                <a:gd name="connsiteX3" fmla="*/ 3305176 w 3305176"/>
                <a:gd name="connsiteY3" fmla="*/ 3305175 h 3305175"/>
                <a:gd name="connsiteX4" fmla="*/ 0 w 3305176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6" h="3305175">
                  <a:moveTo>
                    <a:pt x="0" y="3305175"/>
                  </a:moveTo>
                  <a:lnTo>
                    <a:pt x="0" y="0"/>
                  </a:lnTo>
                  <a:lnTo>
                    <a:pt x="3305176" y="0"/>
                  </a:lnTo>
                  <a:lnTo>
                    <a:pt x="3305176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F3708F62-F634-4A4A-BFC6-84420471BB55}"/>
                </a:ext>
              </a:extLst>
            </p:cNvPr>
            <p:cNvSpPr/>
            <p:nvPr/>
          </p:nvSpPr>
          <p:spPr>
            <a:xfrm rot="5400000">
              <a:off x="3409949" y="390526"/>
              <a:ext cx="3305176" cy="3305175"/>
            </a:xfrm>
            <a:custGeom>
              <a:avLst/>
              <a:gdLst>
                <a:gd name="connsiteX0" fmla="*/ 0 w 3305176"/>
                <a:gd name="connsiteY0" fmla="*/ 3305175 h 3305175"/>
                <a:gd name="connsiteX1" fmla="*/ 0 w 3305176"/>
                <a:gd name="connsiteY1" fmla="*/ 0 h 3305175"/>
                <a:gd name="connsiteX2" fmla="*/ 3305176 w 3305176"/>
                <a:gd name="connsiteY2" fmla="*/ 0 h 3305175"/>
                <a:gd name="connsiteX3" fmla="*/ 3305176 w 3305176"/>
                <a:gd name="connsiteY3" fmla="*/ 3305175 h 3305175"/>
                <a:gd name="connsiteX4" fmla="*/ 0 w 3305176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6" h="3305175">
                  <a:moveTo>
                    <a:pt x="0" y="3305175"/>
                  </a:moveTo>
                  <a:lnTo>
                    <a:pt x="0" y="0"/>
                  </a:lnTo>
                  <a:lnTo>
                    <a:pt x="3305176" y="0"/>
                  </a:lnTo>
                  <a:lnTo>
                    <a:pt x="3305176" y="3305175"/>
                  </a:lnTo>
                  <a:lnTo>
                    <a:pt x="0" y="3305175"/>
                  </a:lnTo>
                  <a:close/>
                </a:path>
              </a:pathLst>
            </a:custGeom>
            <a:blipFill dpi="0" rotWithShape="0">
              <a:blip r:embed="rId2"/>
              <a:srcRect/>
              <a:stretch>
                <a:fillRect r="-32000" b="-42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6D69C916-7EAD-43E6-8AA5-1202199AE08F}"/>
                </a:ext>
              </a:extLst>
            </p:cNvPr>
            <p:cNvSpPr/>
            <p:nvPr/>
          </p:nvSpPr>
          <p:spPr>
            <a:xfrm rot="5400000">
              <a:off x="-142875" y="3943351"/>
              <a:ext cx="3305174" cy="3305175"/>
            </a:xfrm>
            <a:custGeom>
              <a:avLst/>
              <a:gdLst>
                <a:gd name="connsiteX0" fmla="*/ 0 w 3305174"/>
                <a:gd name="connsiteY0" fmla="*/ 3305175 h 3305175"/>
                <a:gd name="connsiteX1" fmla="*/ 0 w 3305174"/>
                <a:gd name="connsiteY1" fmla="*/ 0 h 3305175"/>
                <a:gd name="connsiteX2" fmla="*/ 3305174 w 3305174"/>
                <a:gd name="connsiteY2" fmla="*/ 0 h 3305175"/>
                <a:gd name="connsiteX3" fmla="*/ 3305174 w 3305174"/>
                <a:gd name="connsiteY3" fmla="*/ 3305175 h 3305175"/>
                <a:gd name="connsiteX4" fmla="*/ 0 w 3305174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4" h="3305175">
                  <a:moveTo>
                    <a:pt x="0" y="3305175"/>
                  </a:moveTo>
                  <a:lnTo>
                    <a:pt x="0" y="0"/>
                  </a:lnTo>
                  <a:lnTo>
                    <a:pt x="3305174" y="0"/>
                  </a:lnTo>
                  <a:lnTo>
                    <a:pt x="3305174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97EDD5D5-2E42-4F9E-A5E8-DCCEF61C35C1}"/>
                </a:ext>
              </a:extLst>
            </p:cNvPr>
            <p:cNvSpPr/>
            <p:nvPr/>
          </p:nvSpPr>
          <p:spPr>
            <a:xfrm rot="5400000">
              <a:off x="3409950" y="3943351"/>
              <a:ext cx="3305174" cy="3305175"/>
            </a:xfrm>
            <a:custGeom>
              <a:avLst/>
              <a:gdLst>
                <a:gd name="connsiteX0" fmla="*/ 0 w 3305174"/>
                <a:gd name="connsiteY0" fmla="*/ 3305175 h 3305175"/>
                <a:gd name="connsiteX1" fmla="*/ 0 w 3305174"/>
                <a:gd name="connsiteY1" fmla="*/ 0 h 3305175"/>
                <a:gd name="connsiteX2" fmla="*/ 3305174 w 3305174"/>
                <a:gd name="connsiteY2" fmla="*/ 0 h 3305175"/>
                <a:gd name="connsiteX3" fmla="*/ 3305174 w 3305174"/>
                <a:gd name="connsiteY3" fmla="*/ 3305175 h 3305175"/>
                <a:gd name="connsiteX4" fmla="*/ 0 w 3305174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4" h="3305175">
                  <a:moveTo>
                    <a:pt x="0" y="3305175"/>
                  </a:moveTo>
                  <a:lnTo>
                    <a:pt x="0" y="0"/>
                  </a:lnTo>
                  <a:lnTo>
                    <a:pt x="3305174" y="0"/>
                  </a:lnTo>
                  <a:lnTo>
                    <a:pt x="3305174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CAE334C-CAC0-4FDF-8947-931E0355F1E4}"/>
              </a:ext>
            </a:extLst>
          </p:cNvPr>
          <p:cNvSpPr/>
          <p:nvPr/>
        </p:nvSpPr>
        <p:spPr>
          <a:xfrm>
            <a:off x="5391151" y="-621036"/>
            <a:ext cx="6724649" cy="262128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ФС ИЗЛУЧЕНИЕ ДЛЯ АТМОСФЕРНЫХ ИССЛЕДОВАНИЙ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D61ED94E-92D1-4FEA-B380-65E04D993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2" y="2000250"/>
            <a:ext cx="6153146" cy="46863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зондирование атмосферы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Излучение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суперконтинуума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(СК), распространяющееся в виде конической эмиссии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постфиламентационных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каналах используется для методов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DOAS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рамановской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спектроскопии, флуоресценции</a:t>
            </a:r>
          </a:p>
          <a:p>
            <a:pPr>
              <a:lnSpc>
                <a:spcPct val="120000"/>
              </a:lnSpc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417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C5C68E4-8447-45A4-9097-E722F39F9B36}"/>
              </a:ext>
            </a:extLst>
          </p:cNvPr>
          <p:cNvSpPr/>
          <p:nvPr/>
        </p:nvSpPr>
        <p:spPr>
          <a:xfrm>
            <a:off x="0" y="-2742"/>
            <a:ext cx="12192000" cy="6860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D9C9266-475A-45EA-BF73-3CB1B12F7A03}"/>
              </a:ext>
            </a:extLst>
          </p:cNvPr>
          <p:cNvGrpSpPr/>
          <p:nvPr/>
        </p:nvGrpSpPr>
        <p:grpSpPr>
          <a:xfrm rot="8100000">
            <a:off x="-9478549" y="-2848594"/>
            <a:ext cx="12555186" cy="12555186"/>
            <a:chOff x="-142876" y="390526"/>
            <a:chExt cx="6858000" cy="6858000"/>
          </a:xfrm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08036482-9E35-4EC2-8811-84ED318CE6D6}"/>
                </a:ext>
              </a:extLst>
            </p:cNvPr>
            <p:cNvSpPr/>
            <p:nvPr/>
          </p:nvSpPr>
          <p:spPr>
            <a:xfrm rot="5400000">
              <a:off x="-142876" y="390526"/>
              <a:ext cx="3305176" cy="3305175"/>
            </a:xfrm>
            <a:custGeom>
              <a:avLst/>
              <a:gdLst>
                <a:gd name="connsiteX0" fmla="*/ 0 w 3305176"/>
                <a:gd name="connsiteY0" fmla="*/ 3305175 h 3305175"/>
                <a:gd name="connsiteX1" fmla="*/ 0 w 3305176"/>
                <a:gd name="connsiteY1" fmla="*/ 0 h 3305175"/>
                <a:gd name="connsiteX2" fmla="*/ 3305176 w 3305176"/>
                <a:gd name="connsiteY2" fmla="*/ 0 h 3305175"/>
                <a:gd name="connsiteX3" fmla="*/ 3305176 w 3305176"/>
                <a:gd name="connsiteY3" fmla="*/ 3305175 h 3305175"/>
                <a:gd name="connsiteX4" fmla="*/ 0 w 3305176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6" h="3305175">
                  <a:moveTo>
                    <a:pt x="0" y="3305175"/>
                  </a:moveTo>
                  <a:lnTo>
                    <a:pt x="0" y="0"/>
                  </a:lnTo>
                  <a:lnTo>
                    <a:pt x="3305176" y="0"/>
                  </a:lnTo>
                  <a:lnTo>
                    <a:pt x="3305176" y="3305175"/>
                  </a:lnTo>
                  <a:lnTo>
                    <a:pt x="0" y="3305175"/>
                  </a:lnTo>
                  <a:close/>
                </a:path>
              </a:pathLst>
            </a:custGeom>
            <a:blipFill dpi="0" rotWithShape="0">
              <a:blip r:embed="rId2"/>
              <a:srcRect/>
              <a:stretch>
                <a:fillRect l="11000" t="-2000" r="-1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F3708F62-F634-4A4A-BFC6-84420471BB55}"/>
                </a:ext>
              </a:extLst>
            </p:cNvPr>
            <p:cNvSpPr/>
            <p:nvPr/>
          </p:nvSpPr>
          <p:spPr>
            <a:xfrm rot="5400000">
              <a:off x="3409949" y="390526"/>
              <a:ext cx="3305176" cy="3305175"/>
            </a:xfrm>
            <a:custGeom>
              <a:avLst/>
              <a:gdLst>
                <a:gd name="connsiteX0" fmla="*/ 0 w 3305176"/>
                <a:gd name="connsiteY0" fmla="*/ 3305175 h 3305175"/>
                <a:gd name="connsiteX1" fmla="*/ 0 w 3305176"/>
                <a:gd name="connsiteY1" fmla="*/ 0 h 3305175"/>
                <a:gd name="connsiteX2" fmla="*/ 3305176 w 3305176"/>
                <a:gd name="connsiteY2" fmla="*/ 0 h 3305175"/>
                <a:gd name="connsiteX3" fmla="*/ 3305176 w 3305176"/>
                <a:gd name="connsiteY3" fmla="*/ 3305175 h 3305175"/>
                <a:gd name="connsiteX4" fmla="*/ 0 w 3305176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6" h="3305175">
                  <a:moveTo>
                    <a:pt x="0" y="3305175"/>
                  </a:moveTo>
                  <a:lnTo>
                    <a:pt x="0" y="0"/>
                  </a:lnTo>
                  <a:lnTo>
                    <a:pt x="3305176" y="0"/>
                  </a:lnTo>
                  <a:lnTo>
                    <a:pt x="3305176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6D69C916-7EAD-43E6-8AA5-1202199AE08F}"/>
                </a:ext>
              </a:extLst>
            </p:cNvPr>
            <p:cNvSpPr/>
            <p:nvPr/>
          </p:nvSpPr>
          <p:spPr>
            <a:xfrm rot="5400000">
              <a:off x="-142875" y="3943351"/>
              <a:ext cx="3305174" cy="3305175"/>
            </a:xfrm>
            <a:custGeom>
              <a:avLst/>
              <a:gdLst>
                <a:gd name="connsiteX0" fmla="*/ 0 w 3305174"/>
                <a:gd name="connsiteY0" fmla="*/ 3305175 h 3305175"/>
                <a:gd name="connsiteX1" fmla="*/ 0 w 3305174"/>
                <a:gd name="connsiteY1" fmla="*/ 0 h 3305175"/>
                <a:gd name="connsiteX2" fmla="*/ 3305174 w 3305174"/>
                <a:gd name="connsiteY2" fmla="*/ 0 h 3305175"/>
                <a:gd name="connsiteX3" fmla="*/ 3305174 w 3305174"/>
                <a:gd name="connsiteY3" fmla="*/ 3305175 h 3305175"/>
                <a:gd name="connsiteX4" fmla="*/ 0 w 3305174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4" h="3305175">
                  <a:moveTo>
                    <a:pt x="0" y="3305175"/>
                  </a:moveTo>
                  <a:lnTo>
                    <a:pt x="0" y="0"/>
                  </a:lnTo>
                  <a:lnTo>
                    <a:pt x="3305174" y="0"/>
                  </a:lnTo>
                  <a:lnTo>
                    <a:pt x="3305174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97EDD5D5-2E42-4F9E-A5E8-DCCEF61C35C1}"/>
                </a:ext>
              </a:extLst>
            </p:cNvPr>
            <p:cNvSpPr/>
            <p:nvPr/>
          </p:nvSpPr>
          <p:spPr>
            <a:xfrm rot="5400000">
              <a:off x="3409950" y="3943351"/>
              <a:ext cx="3305174" cy="3305175"/>
            </a:xfrm>
            <a:custGeom>
              <a:avLst/>
              <a:gdLst>
                <a:gd name="connsiteX0" fmla="*/ 0 w 3305174"/>
                <a:gd name="connsiteY0" fmla="*/ 3305175 h 3305175"/>
                <a:gd name="connsiteX1" fmla="*/ 0 w 3305174"/>
                <a:gd name="connsiteY1" fmla="*/ 0 h 3305175"/>
                <a:gd name="connsiteX2" fmla="*/ 3305174 w 3305174"/>
                <a:gd name="connsiteY2" fmla="*/ 0 h 3305175"/>
                <a:gd name="connsiteX3" fmla="*/ 3305174 w 3305174"/>
                <a:gd name="connsiteY3" fmla="*/ 3305175 h 3305175"/>
                <a:gd name="connsiteX4" fmla="*/ 0 w 3305174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4" h="3305175">
                  <a:moveTo>
                    <a:pt x="0" y="3305175"/>
                  </a:moveTo>
                  <a:lnTo>
                    <a:pt x="0" y="0"/>
                  </a:lnTo>
                  <a:lnTo>
                    <a:pt x="3305174" y="0"/>
                  </a:lnTo>
                  <a:lnTo>
                    <a:pt x="3305174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25" name="Объект 2">
            <a:extLst>
              <a:ext uri="{FF2B5EF4-FFF2-40B4-BE49-F238E27FC236}">
                <a16:creationId xmlns:a16="http://schemas.microsoft.com/office/drawing/2014/main" id="{D61ED94E-92D1-4FEA-B380-65E04D993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2" y="2000250"/>
            <a:ext cx="6153145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Сверхширокополосная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Terahertz)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спектроскопия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ногие молекулы (например, воды) имеют уникальные спектральные линии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терагерцовом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диапазоне, что позволяет точно изучать их концентрацию и взаимодействия.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11BF41A-7972-4EB8-888B-C9FD820E74CF}"/>
              </a:ext>
            </a:extLst>
          </p:cNvPr>
          <p:cNvSpPr/>
          <p:nvPr/>
        </p:nvSpPr>
        <p:spPr>
          <a:xfrm>
            <a:off x="5391151" y="-621036"/>
            <a:ext cx="6724649" cy="262128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ФС ИЗЛУЧЕНИЕ ДЛЯ АТМОСФЕРНЫХ ИССЛЕДОВАНИЙ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949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F93A39-1847-4A55-9D6C-13849BA40556}"/>
              </a:ext>
            </a:extLst>
          </p:cNvPr>
          <p:cNvSpPr/>
          <p:nvPr/>
        </p:nvSpPr>
        <p:spPr>
          <a:xfrm>
            <a:off x="0" y="-2742"/>
            <a:ext cx="12192000" cy="6860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D9C9266-475A-45EA-BF73-3CB1B12F7A03}"/>
              </a:ext>
            </a:extLst>
          </p:cNvPr>
          <p:cNvGrpSpPr/>
          <p:nvPr/>
        </p:nvGrpSpPr>
        <p:grpSpPr>
          <a:xfrm rot="13500000">
            <a:off x="-9478549" y="-2848594"/>
            <a:ext cx="12555186" cy="12555186"/>
            <a:chOff x="-142876" y="390526"/>
            <a:chExt cx="6858000" cy="6858000"/>
          </a:xfrm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08036482-9E35-4EC2-8811-84ED318CE6D6}"/>
                </a:ext>
              </a:extLst>
            </p:cNvPr>
            <p:cNvSpPr/>
            <p:nvPr/>
          </p:nvSpPr>
          <p:spPr>
            <a:xfrm rot="5400000">
              <a:off x="-142876" y="390526"/>
              <a:ext cx="3305176" cy="3305175"/>
            </a:xfrm>
            <a:custGeom>
              <a:avLst/>
              <a:gdLst>
                <a:gd name="connsiteX0" fmla="*/ 0 w 3305176"/>
                <a:gd name="connsiteY0" fmla="*/ 3305175 h 3305175"/>
                <a:gd name="connsiteX1" fmla="*/ 0 w 3305176"/>
                <a:gd name="connsiteY1" fmla="*/ 0 h 3305175"/>
                <a:gd name="connsiteX2" fmla="*/ 3305176 w 3305176"/>
                <a:gd name="connsiteY2" fmla="*/ 0 h 3305175"/>
                <a:gd name="connsiteX3" fmla="*/ 3305176 w 3305176"/>
                <a:gd name="connsiteY3" fmla="*/ 3305175 h 3305175"/>
                <a:gd name="connsiteX4" fmla="*/ 0 w 3305176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6" h="3305175">
                  <a:moveTo>
                    <a:pt x="0" y="3305175"/>
                  </a:moveTo>
                  <a:lnTo>
                    <a:pt x="0" y="0"/>
                  </a:lnTo>
                  <a:lnTo>
                    <a:pt x="3305176" y="0"/>
                  </a:lnTo>
                  <a:lnTo>
                    <a:pt x="3305176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F3708F62-F634-4A4A-BFC6-84420471BB55}"/>
                </a:ext>
              </a:extLst>
            </p:cNvPr>
            <p:cNvSpPr/>
            <p:nvPr/>
          </p:nvSpPr>
          <p:spPr>
            <a:xfrm rot="5400000">
              <a:off x="3409949" y="390526"/>
              <a:ext cx="3305176" cy="3305175"/>
            </a:xfrm>
            <a:custGeom>
              <a:avLst/>
              <a:gdLst>
                <a:gd name="connsiteX0" fmla="*/ 0 w 3305176"/>
                <a:gd name="connsiteY0" fmla="*/ 3305175 h 3305175"/>
                <a:gd name="connsiteX1" fmla="*/ 0 w 3305176"/>
                <a:gd name="connsiteY1" fmla="*/ 0 h 3305175"/>
                <a:gd name="connsiteX2" fmla="*/ 3305176 w 3305176"/>
                <a:gd name="connsiteY2" fmla="*/ 0 h 3305175"/>
                <a:gd name="connsiteX3" fmla="*/ 3305176 w 3305176"/>
                <a:gd name="connsiteY3" fmla="*/ 3305175 h 3305175"/>
                <a:gd name="connsiteX4" fmla="*/ 0 w 3305176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6" h="3305175">
                  <a:moveTo>
                    <a:pt x="0" y="3305175"/>
                  </a:moveTo>
                  <a:lnTo>
                    <a:pt x="0" y="0"/>
                  </a:lnTo>
                  <a:lnTo>
                    <a:pt x="3305176" y="0"/>
                  </a:lnTo>
                  <a:lnTo>
                    <a:pt x="3305176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6D69C916-7EAD-43E6-8AA5-1202199AE08F}"/>
                </a:ext>
              </a:extLst>
            </p:cNvPr>
            <p:cNvSpPr/>
            <p:nvPr/>
          </p:nvSpPr>
          <p:spPr>
            <a:xfrm rot="5400000">
              <a:off x="-142875" y="3943351"/>
              <a:ext cx="3305174" cy="3305175"/>
            </a:xfrm>
            <a:custGeom>
              <a:avLst/>
              <a:gdLst>
                <a:gd name="connsiteX0" fmla="*/ 0 w 3305174"/>
                <a:gd name="connsiteY0" fmla="*/ 3305175 h 3305175"/>
                <a:gd name="connsiteX1" fmla="*/ 0 w 3305174"/>
                <a:gd name="connsiteY1" fmla="*/ 0 h 3305175"/>
                <a:gd name="connsiteX2" fmla="*/ 3305174 w 3305174"/>
                <a:gd name="connsiteY2" fmla="*/ 0 h 3305175"/>
                <a:gd name="connsiteX3" fmla="*/ 3305174 w 3305174"/>
                <a:gd name="connsiteY3" fmla="*/ 3305175 h 3305175"/>
                <a:gd name="connsiteX4" fmla="*/ 0 w 3305174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4" h="3305175">
                  <a:moveTo>
                    <a:pt x="0" y="3305175"/>
                  </a:moveTo>
                  <a:lnTo>
                    <a:pt x="0" y="0"/>
                  </a:lnTo>
                  <a:lnTo>
                    <a:pt x="3305174" y="0"/>
                  </a:lnTo>
                  <a:lnTo>
                    <a:pt x="3305174" y="3305175"/>
                  </a:lnTo>
                  <a:lnTo>
                    <a:pt x="0" y="3305175"/>
                  </a:lnTo>
                  <a:close/>
                </a:path>
              </a:pathLst>
            </a:custGeom>
            <a:blipFill dpi="0" rotWithShape="0">
              <a:blip r:embed="rId2"/>
              <a:srcRect/>
              <a:stretch>
                <a:fillRect l="-11000" t="-27000" r="-20000" b="-52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97EDD5D5-2E42-4F9E-A5E8-DCCEF61C35C1}"/>
                </a:ext>
              </a:extLst>
            </p:cNvPr>
            <p:cNvSpPr/>
            <p:nvPr/>
          </p:nvSpPr>
          <p:spPr>
            <a:xfrm rot="5400000">
              <a:off x="3409950" y="3943351"/>
              <a:ext cx="3305174" cy="3305175"/>
            </a:xfrm>
            <a:custGeom>
              <a:avLst/>
              <a:gdLst>
                <a:gd name="connsiteX0" fmla="*/ 0 w 3305174"/>
                <a:gd name="connsiteY0" fmla="*/ 3305175 h 3305175"/>
                <a:gd name="connsiteX1" fmla="*/ 0 w 3305174"/>
                <a:gd name="connsiteY1" fmla="*/ 0 h 3305175"/>
                <a:gd name="connsiteX2" fmla="*/ 3305174 w 3305174"/>
                <a:gd name="connsiteY2" fmla="*/ 0 h 3305175"/>
                <a:gd name="connsiteX3" fmla="*/ 3305174 w 3305174"/>
                <a:gd name="connsiteY3" fmla="*/ 3305175 h 3305175"/>
                <a:gd name="connsiteX4" fmla="*/ 0 w 3305174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4" h="3305175">
                  <a:moveTo>
                    <a:pt x="0" y="3305175"/>
                  </a:moveTo>
                  <a:lnTo>
                    <a:pt x="0" y="0"/>
                  </a:lnTo>
                  <a:lnTo>
                    <a:pt x="3305174" y="0"/>
                  </a:lnTo>
                  <a:lnTo>
                    <a:pt x="3305174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25" name="Объект 2">
            <a:extLst>
              <a:ext uri="{FF2B5EF4-FFF2-40B4-BE49-F238E27FC236}">
                <a16:creationId xmlns:a16="http://schemas.microsoft.com/office/drawing/2014/main" id="{D61ED94E-92D1-4FEA-B380-65E04D993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2" y="2000250"/>
            <a:ext cx="6153145" cy="47625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энергии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Филамент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обладая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электропроводи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мостью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способен передавать электрическую энергию, 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постфила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ментационные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световые каналы, обладая низкой угловой расход-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мостью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высокой интенсивностью, распространяются на многие километры в атмосфере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могут быть использованы для оптической связи.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212D8E5-1C9F-4C33-94B3-9D6B42CE8F56}"/>
              </a:ext>
            </a:extLst>
          </p:cNvPr>
          <p:cNvSpPr/>
          <p:nvPr/>
        </p:nvSpPr>
        <p:spPr>
          <a:xfrm>
            <a:off x="5391151" y="-621036"/>
            <a:ext cx="6724649" cy="262128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ФС ИЗЛУЧЕНИЕ ДЛЯ АТМОСФЕРНЫХ ИССЛЕДОВАНИЙ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107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BDB1C63-7661-4FB0-8F58-01A92A5E4C14}"/>
              </a:ext>
            </a:extLst>
          </p:cNvPr>
          <p:cNvSpPr/>
          <p:nvPr/>
        </p:nvSpPr>
        <p:spPr>
          <a:xfrm>
            <a:off x="0" y="-2742"/>
            <a:ext cx="12192000" cy="6860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D9C9266-475A-45EA-BF73-3CB1B12F7A03}"/>
              </a:ext>
            </a:extLst>
          </p:cNvPr>
          <p:cNvGrpSpPr/>
          <p:nvPr/>
        </p:nvGrpSpPr>
        <p:grpSpPr>
          <a:xfrm rot="18900000">
            <a:off x="-9478549" y="-2848594"/>
            <a:ext cx="12555186" cy="12555186"/>
            <a:chOff x="-142876" y="390526"/>
            <a:chExt cx="6858000" cy="6858000"/>
          </a:xfrm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08036482-9E35-4EC2-8811-84ED318CE6D6}"/>
                </a:ext>
              </a:extLst>
            </p:cNvPr>
            <p:cNvSpPr/>
            <p:nvPr/>
          </p:nvSpPr>
          <p:spPr>
            <a:xfrm rot="5400000">
              <a:off x="-142876" y="390526"/>
              <a:ext cx="3305176" cy="3305175"/>
            </a:xfrm>
            <a:custGeom>
              <a:avLst/>
              <a:gdLst>
                <a:gd name="connsiteX0" fmla="*/ 0 w 3305176"/>
                <a:gd name="connsiteY0" fmla="*/ 3305175 h 3305175"/>
                <a:gd name="connsiteX1" fmla="*/ 0 w 3305176"/>
                <a:gd name="connsiteY1" fmla="*/ 0 h 3305175"/>
                <a:gd name="connsiteX2" fmla="*/ 3305176 w 3305176"/>
                <a:gd name="connsiteY2" fmla="*/ 0 h 3305175"/>
                <a:gd name="connsiteX3" fmla="*/ 3305176 w 3305176"/>
                <a:gd name="connsiteY3" fmla="*/ 3305175 h 3305175"/>
                <a:gd name="connsiteX4" fmla="*/ 0 w 3305176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6" h="3305175">
                  <a:moveTo>
                    <a:pt x="0" y="3305175"/>
                  </a:moveTo>
                  <a:lnTo>
                    <a:pt x="0" y="0"/>
                  </a:lnTo>
                  <a:lnTo>
                    <a:pt x="3305176" y="0"/>
                  </a:lnTo>
                  <a:lnTo>
                    <a:pt x="3305176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F3708F62-F634-4A4A-BFC6-84420471BB55}"/>
                </a:ext>
              </a:extLst>
            </p:cNvPr>
            <p:cNvSpPr/>
            <p:nvPr/>
          </p:nvSpPr>
          <p:spPr>
            <a:xfrm rot="5400000">
              <a:off x="3409949" y="390526"/>
              <a:ext cx="3305176" cy="3305175"/>
            </a:xfrm>
            <a:custGeom>
              <a:avLst/>
              <a:gdLst>
                <a:gd name="connsiteX0" fmla="*/ 0 w 3305176"/>
                <a:gd name="connsiteY0" fmla="*/ 3305175 h 3305175"/>
                <a:gd name="connsiteX1" fmla="*/ 0 w 3305176"/>
                <a:gd name="connsiteY1" fmla="*/ 0 h 3305175"/>
                <a:gd name="connsiteX2" fmla="*/ 3305176 w 3305176"/>
                <a:gd name="connsiteY2" fmla="*/ 0 h 3305175"/>
                <a:gd name="connsiteX3" fmla="*/ 3305176 w 3305176"/>
                <a:gd name="connsiteY3" fmla="*/ 3305175 h 3305175"/>
                <a:gd name="connsiteX4" fmla="*/ 0 w 3305176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6" h="3305175">
                  <a:moveTo>
                    <a:pt x="0" y="3305175"/>
                  </a:moveTo>
                  <a:lnTo>
                    <a:pt x="0" y="0"/>
                  </a:lnTo>
                  <a:lnTo>
                    <a:pt x="3305176" y="0"/>
                  </a:lnTo>
                  <a:lnTo>
                    <a:pt x="3305176" y="3305175"/>
                  </a:lnTo>
                  <a:lnTo>
                    <a:pt x="0" y="3305175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6D69C916-7EAD-43E6-8AA5-1202199AE08F}"/>
                </a:ext>
              </a:extLst>
            </p:cNvPr>
            <p:cNvSpPr/>
            <p:nvPr/>
          </p:nvSpPr>
          <p:spPr>
            <a:xfrm rot="5400000">
              <a:off x="-142875" y="3943351"/>
              <a:ext cx="3305174" cy="3305175"/>
            </a:xfrm>
            <a:custGeom>
              <a:avLst/>
              <a:gdLst>
                <a:gd name="connsiteX0" fmla="*/ 0 w 3305174"/>
                <a:gd name="connsiteY0" fmla="*/ 3305175 h 3305175"/>
                <a:gd name="connsiteX1" fmla="*/ 0 w 3305174"/>
                <a:gd name="connsiteY1" fmla="*/ 0 h 3305175"/>
                <a:gd name="connsiteX2" fmla="*/ 3305174 w 3305174"/>
                <a:gd name="connsiteY2" fmla="*/ 0 h 3305175"/>
                <a:gd name="connsiteX3" fmla="*/ 3305174 w 3305174"/>
                <a:gd name="connsiteY3" fmla="*/ 3305175 h 3305175"/>
                <a:gd name="connsiteX4" fmla="*/ 0 w 3305174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4" h="3305175">
                  <a:moveTo>
                    <a:pt x="0" y="3305175"/>
                  </a:moveTo>
                  <a:lnTo>
                    <a:pt x="0" y="0"/>
                  </a:lnTo>
                  <a:lnTo>
                    <a:pt x="3305174" y="0"/>
                  </a:lnTo>
                  <a:lnTo>
                    <a:pt x="3305174" y="3305175"/>
                  </a:lnTo>
                  <a:lnTo>
                    <a:pt x="0" y="3305175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97EDD5D5-2E42-4F9E-A5E8-DCCEF61C35C1}"/>
                </a:ext>
              </a:extLst>
            </p:cNvPr>
            <p:cNvSpPr/>
            <p:nvPr/>
          </p:nvSpPr>
          <p:spPr>
            <a:xfrm rot="5400000">
              <a:off x="3409950" y="3943351"/>
              <a:ext cx="3305174" cy="3305175"/>
            </a:xfrm>
            <a:custGeom>
              <a:avLst/>
              <a:gdLst>
                <a:gd name="connsiteX0" fmla="*/ 0 w 3305174"/>
                <a:gd name="connsiteY0" fmla="*/ 3305175 h 3305175"/>
                <a:gd name="connsiteX1" fmla="*/ 0 w 3305174"/>
                <a:gd name="connsiteY1" fmla="*/ 0 h 3305175"/>
                <a:gd name="connsiteX2" fmla="*/ 3305174 w 3305174"/>
                <a:gd name="connsiteY2" fmla="*/ 0 h 3305175"/>
                <a:gd name="connsiteX3" fmla="*/ 3305174 w 3305174"/>
                <a:gd name="connsiteY3" fmla="*/ 3305175 h 3305175"/>
                <a:gd name="connsiteX4" fmla="*/ 0 w 3305174"/>
                <a:gd name="connsiteY4" fmla="*/ 3305175 h 330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5174" h="3305175">
                  <a:moveTo>
                    <a:pt x="0" y="3305175"/>
                  </a:moveTo>
                  <a:lnTo>
                    <a:pt x="0" y="0"/>
                  </a:lnTo>
                  <a:lnTo>
                    <a:pt x="3305174" y="0"/>
                  </a:lnTo>
                  <a:lnTo>
                    <a:pt x="3305174" y="3305175"/>
                  </a:lnTo>
                  <a:lnTo>
                    <a:pt x="0" y="3305175"/>
                  </a:lnTo>
                  <a:close/>
                </a:path>
              </a:pathLst>
            </a:custGeom>
            <a:blipFill dpi="0" rotWithShape="0">
              <a:blip r:embed="rId2"/>
              <a:srcRect/>
              <a:stretch>
                <a:fillRect l="8000" t="6000" b="1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25" name="Объект 2">
            <a:extLst>
              <a:ext uri="{FF2B5EF4-FFF2-40B4-BE49-F238E27FC236}">
                <a16:creationId xmlns:a16="http://schemas.microsoft.com/office/drawing/2014/main" id="{D61ED94E-92D1-4FEA-B380-65E04D993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1" y="2000487"/>
            <a:ext cx="6153145" cy="4351338"/>
          </a:xfrm>
        </p:spPr>
        <p:txBody>
          <a:bodyPr>
            <a:normAutofit/>
          </a:bodyPr>
          <a:lstStyle/>
          <a:p>
            <a:pPr marL="266700" indent="0" algn="ctr">
              <a:lnSpc>
                <a:spcPct val="12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Спектроскопия пробоя воздуха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Laser-Induced Breakdown Spectroscopy - LIBS)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6700" indent="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Плазма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филамента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средство спектрохимического анализа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аэро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золя и газа.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D5F0B8F-D1BD-4CFE-91A6-0C8CFC5AD394}"/>
              </a:ext>
            </a:extLst>
          </p:cNvPr>
          <p:cNvSpPr/>
          <p:nvPr/>
        </p:nvSpPr>
        <p:spPr>
          <a:xfrm>
            <a:off x="5391151" y="-621036"/>
            <a:ext cx="6724649" cy="262128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ФС ИЗЛУЧЕНИЕ ДЛЯ АТМОСФЕРНЫХ ИССЛЕДОВАНИЙ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334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7495"/>
            <a:ext cx="12192000" cy="92333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ЭФФЕКТИВНОСТИ МЕТОДА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FS-LIBS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ПОСРЕДСТВОМ УПРАВЛЕНИЯ ТИПОМ ПОЛЯРИЗАЦИИ ИЗЛУЧЕНИЯ И ОБЪЕДИНЕНИЯ С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Частицы полная карти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18" y="1261840"/>
            <a:ext cx="1877155" cy="145967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58876" y="5402118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1. Схема эксперимента: 1 –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Ti:Sa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лазерная система, </a:t>
            </a:r>
            <a:b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– KTP кристалл второй гармоники, 3 – фокусирующее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дихроическое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зеркало 1 м, 4 – анализатор, 5 – спектрометр </a:t>
            </a:r>
            <a:r>
              <a:rPr lang="en-U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Ocean Optics Maya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2000 </a:t>
            </a:r>
            <a:r>
              <a:rPr lang="en-U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6 – компьютер. На вставке приведена фотография частиц песка (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≈300 мкм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полученная с помощью микроскопа.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 descr="Линии спектр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10022" r="8261" b="1967"/>
          <a:stretch>
            <a:fillRect/>
          </a:stretch>
        </p:blipFill>
        <p:spPr bwMode="auto">
          <a:xfrm>
            <a:off x="6850443" y="986904"/>
            <a:ext cx="4321145" cy="287952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5825878" y="6214063"/>
            <a:ext cx="63698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2. Спектры свечения элементов речного песка в плазме области филаментации в зависимости от типа поляризация фемтосекундного излучения.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54C3CB-628B-4134-849C-E4DBBF6DAA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08" y="2034117"/>
            <a:ext cx="5974165" cy="324469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C0433C4-C506-4B28-A789-CFAE5F96AE0A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031689-6D00-4AC1-B890-6EDE1CF1B1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9" b="5178"/>
          <a:stretch/>
        </p:blipFill>
        <p:spPr>
          <a:xfrm>
            <a:off x="6436505" y="3896595"/>
            <a:ext cx="4832224" cy="231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50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CBBAA3F-3E0C-4CB5-B37A-C6D6428D191A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0E4717-9182-41F4-8F5C-05A5AC9F01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2" y="331807"/>
            <a:ext cx="6431997" cy="273578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548C74F-431C-4AC4-A7D4-25A218BF6A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" t="3321" r="-441" b="3697"/>
          <a:stretch/>
        </p:blipFill>
        <p:spPr>
          <a:xfrm>
            <a:off x="249080" y="3325684"/>
            <a:ext cx="5627868" cy="3427761"/>
          </a:xfrm>
          <a:prstGeom prst="rect">
            <a:avLst/>
          </a:prstGeom>
        </p:spPr>
      </p:pic>
      <p:sp>
        <p:nvSpPr>
          <p:cNvPr id="3" name="Стрелка: изогнутая 2">
            <a:extLst>
              <a:ext uri="{FF2B5EF4-FFF2-40B4-BE49-F238E27FC236}">
                <a16:creationId xmlns:a16="http://schemas.microsoft.com/office/drawing/2014/main" id="{0B1A9ADE-02B3-4056-A5F7-4E6F38936023}"/>
              </a:ext>
            </a:extLst>
          </p:cNvPr>
          <p:cNvSpPr/>
          <p:nvPr/>
        </p:nvSpPr>
        <p:spPr>
          <a:xfrm flipH="1" flipV="1">
            <a:off x="10155181" y="4300441"/>
            <a:ext cx="1301942" cy="1478249"/>
          </a:xfrm>
          <a:prstGeom prst="bentArrow">
            <a:avLst>
              <a:gd name="adj1" fmla="val 22706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 descr="Линии спектр">
            <a:extLst>
              <a:ext uri="{FF2B5EF4-FFF2-40B4-BE49-F238E27FC236}">
                <a16:creationId xmlns:a16="http://schemas.microsoft.com/office/drawing/2014/main" id="{0F53E9C1-07D5-4A24-9513-6C08B4B29A4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10022" r="8261" b="1967"/>
          <a:stretch>
            <a:fillRect/>
          </a:stretch>
        </p:blipFill>
        <p:spPr bwMode="auto">
          <a:xfrm>
            <a:off x="6552949" y="331807"/>
            <a:ext cx="5530114" cy="4179297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DFF846-3B17-4695-9BEE-F1E240DDD021}"/>
                  </a:ext>
                </a:extLst>
              </p:cNvPr>
              <p:cNvSpPr txBox="1"/>
              <p:nvPr/>
            </p:nvSpPr>
            <p:spPr>
              <a:xfrm>
                <a:off x="8054650" y="5121027"/>
                <a:ext cx="1912709" cy="6915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1" smtClean="0"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ru-RU" sz="2000" b="0" i="1" smtClean="0">
                                      <a:latin typeface="Cambria Math" panose="02040503050406030204" pitchFamily="18" charset="0"/>
                                    </a:rPr>
                                    <m:t>пик_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ru-RU" sz="2000" i="1">
                                      <a:latin typeface="Cambria Math" panose="02040503050406030204" pitchFamily="18" charset="0"/>
                                    </a:rPr>
                                    <m:t>пик_</m:t>
                                  </m:r>
                                  <m:r>
                                    <a:rPr lang="ru-RU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DFF846-3B17-4695-9BEE-F1E240DDD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4650" y="5121027"/>
                <a:ext cx="1912709" cy="6915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Стрелка: влево 5">
            <a:extLst>
              <a:ext uri="{FF2B5EF4-FFF2-40B4-BE49-F238E27FC236}">
                <a16:creationId xmlns:a16="http://schemas.microsoft.com/office/drawing/2014/main" id="{AB73A61D-FBFE-4239-815C-A64BF22C53AB}"/>
              </a:ext>
            </a:extLst>
          </p:cNvPr>
          <p:cNvSpPr/>
          <p:nvPr/>
        </p:nvSpPr>
        <p:spPr>
          <a:xfrm>
            <a:off x="6091026" y="5162972"/>
            <a:ext cx="1912709" cy="69153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: влево 10">
            <a:extLst>
              <a:ext uri="{FF2B5EF4-FFF2-40B4-BE49-F238E27FC236}">
                <a16:creationId xmlns:a16="http://schemas.microsoft.com/office/drawing/2014/main" id="{77F9D6CD-66AB-4FF1-91B4-DE105BC36B2F}"/>
              </a:ext>
            </a:extLst>
          </p:cNvPr>
          <p:cNvSpPr/>
          <p:nvPr/>
        </p:nvSpPr>
        <p:spPr>
          <a:xfrm rot="10800000">
            <a:off x="5639052" y="1079310"/>
            <a:ext cx="4928095" cy="69153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038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8876" y="278318"/>
            <a:ext cx="64333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65125">
              <a:spcAft>
                <a:spcPts val="800"/>
              </a:spcAft>
              <a:tabLst>
                <a:tab pos="203200" algn="l"/>
                <a:tab pos="630555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Представленные результаты демонстрируют:</a:t>
            </a:r>
          </a:p>
          <a:p>
            <a:pPr marL="342900" lvl="0" indent="-342900" algn="just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03200" algn="l"/>
                <a:tab pos="630555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интенсивности излучения анализируемого вещества до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80 %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счет изменения поляризации возбуждающего излучения с линейной на эллиптическую;</a:t>
            </a:r>
          </a:p>
          <a:p>
            <a:pPr marL="342900" lvl="0" indent="-342900" algn="just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03200" algn="l"/>
                <a:tab pos="630555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интенсивность свечения излучения при эллиптической поляризации на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17 %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превышает интенсивность при линейной поляризации в режиме насыщения;</a:t>
            </a:r>
          </a:p>
          <a:p>
            <a:pPr marL="342900" lvl="0" indent="-342900" algn="just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203200" algn="l"/>
                <a:tab pos="630555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8-ми кратное увлечение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интенсивности на выбранной спектральной линии при объединении методов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fs-LIBS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LIF.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99840" y="1001089"/>
            <a:ext cx="4825683" cy="3416320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666875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выполнена в рамках 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молодежног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проекта </a:t>
            </a:r>
            <a:b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ИОА СО РАН</a:t>
            </a:r>
          </a:p>
          <a:p>
            <a:pPr algn="ctr">
              <a:spcAft>
                <a:spcPts val="0"/>
              </a:spcAft>
              <a:tabLst>
                <a:tab pos="1666875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«Улучшение идентификационной способности метода спектроскопии лазерно-индуцированного пробоя фемтосекундным излучением посредством лазерно-индуцированной флуоресценции»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8125" y="5489202"/>
            <a:ext cx="117157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tabLst>
                <a:tab pos="203200" algn="l"/>
              </a:tabLs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Babushkin P. A.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Enhancing the sensitivity of the LIBS method through simultaneous polarization control and implementation of the LIF method using a KTP crystal under phase mismatch conditions //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Applied Optics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2026. V. 65.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№. 24. pp. 8113-8120.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CBBAA3F-3E0C-4CB5-B37A-C6D6428D191A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584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7338" y="18704"/>
            <a:ext cx="11837324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ГЕНЕРАЦИИ ИЗЛУЧЕНИЯ ТЕРАГЕРЦОВОГО ДИАПАЗОНА ПРИ ОДНОЦВЕТНОЙ ЛАЗЕРНОЙ ФИЛАМЕНТАЦИИ В ВОЗДУХЕ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8" y="1309250"/>
            <a:ext cx="6406342" cy="30283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" b="2058"/>
          <a:stretch/>
        </p:blipFill>
        <p:spPr>
          <a:xfrm>
            <a:off x="6471774" y="1173927"/>
            <a:ext cx="5394098" cy="505097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4280467"/>
            <a:ext cx="62045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66687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3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 эксперимента: 1 –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фемтосекундная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лазерная система, 2 – тепловая пушка, 3 – фокусирующее зеркало 1 м,  4 – высоковольтная установка с шаровыми электродами,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–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CCD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камера, 6 – ТГц фильтр, 7 – ячейка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Галея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ctr">
              <a:spcAft>
                <a:spcPts val="0"/>
              </a:spcAft>
              <a:tabLst>
                <a:tab pos="1666875" algn="l"/>
              </a:tabLs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Пояснения к рисунку 4: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a, b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поперечное сечение пучка до турбулентного слоя и после,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c, d –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свечение области филаментации до и после турбулентного слоя, </a:t>
            </a:r>
          </a:p>
          <a:p>
            <a:pPr algn="ctr">
              <a:spcAft>
                <a:spcPts val="0"/>
              </a:spcAft>
              <a:tabLst>
                <a:tab pos="1666875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e, f 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увеличенное изображение области филаментации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20823" y="624520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tabLst>
                <a:tab pos="166687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Область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филаментации до и после турбулентного слоя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477DCE-C3F9-468B-B640-F7E0D746F4CC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098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07" y="580051"/>
            <a:ext cx="5740256" cy="46631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513" y="524321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tabLst>
                <a:tab pos="166687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6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Зависимость амплитуды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терагерцового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сигнала от энергии излучения в присутствие турбулентного экрана и без него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27763" y="874455"/>
            <a:ext cx="58308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составе коллектива впервые экспериментально обнаружил </a:t>
            </a: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усиление генерации излучения </a:t>
            </a:r>
            <a:r>
              <a:rPr lang="ru-RU" sz="20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терагерцового</a:t>
            </a: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диапазона (&lt; 10 ТГц)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</a:t>
            </a: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50%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 одноцветной лазерной филаментации в воздухе, полученной путем фазовой модуляции фемтосекундного излучения локализованным турбулентным слоем, сформированным в начале распространения.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27763" y="3832860"/>
            <a:ext cx="5909194" cy="1559529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203200" algn="l"/>
              </a:tabLst>
            </a:pP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Babushkin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 A.,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Bulygin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D.,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Geints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Y. E.,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Kabanov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M.,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Oshlakov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V. K.,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Petrov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V.,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Khoroshaeva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 E. Turbulence-enhanced THz generation by multiple chaotically-distributed femtosecond filaments in air //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Optics &amp; Laser Technology.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2024. Т. 179. С. 111322.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Q1.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B4BC789-3D27-42FD-AD5A-0EE933D75040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559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0716"/>
            <a:ext cx="6230937" cy="36849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591562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tabLst>
                <a:tab pos="166687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7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 эксперимента: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Фемтосекундная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лазерная система, тепловая пушка, спектрометр, генератор аэрозоля, система приема излучения из области филаментации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567" y="209452"/>
            <a:ext cx="5273716" cy="6648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76" y="116344"/>
            <a:ext cx="6981815" cy="20589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СИГНАЛА ФЛУОРЕСЦЕНЦИИ ИЗ ОБЛАСТИ ФИЛАМЕНТАЦИИ В КАПЕЛЬНОМ АЭРОЗОЛЕ ПОСРЕДСТВОМ СТОХАСТИЧЕСКИ СТРУКТУРИРОВАННЫХ БЕСПЛАЗМЕННЫХ КАНАЛОВ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C02204-F3EC-46A9-9FEB-9553FA01ACC2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753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488"/>
            <a:ext cx="6367274" cy="490820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5637" y="546569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  <a:tabLst>
                <a:tab pos="1666875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8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Интенсивность сигнала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двухфотонной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индуцированной флуоресценции при наличии турбулентного слоя и без него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31637" y="463869"/>
            <a:ext cx="5821818" cy="2710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203200" algn="l"/>
                <a:tab pos="630555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составе коллектива проекта РНФ (24-12-00056) впервые получил </a:t>
            </a: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сигнала флуоресценции до 30%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из области филаментации в капельном аэрозоле посредством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стохастически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структурированных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бесплазменных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каналов, сформированных при распространении фемтосекундного лазерного излучения через турбулентный слой воздуха.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31637" y="3174483"/>
            <a:ext cx="5821818" cy="3693319"/>
          </a:xfrm>
          <a:prstGeom prst="rect">
            <a:avLst/>
          </a:prstGeom>
          <a:ln w="381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Apeksimov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D. V.,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Babushkin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 A.,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Geints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Y. E.,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Kabanov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M.,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Khoroshaeva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 E.,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Oshlakov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V. K.,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Zemlyanov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A.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Postfilament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-induced two-photon fluorescence of dyed liquid aerosol enhanced by structured femtosecond laser pulse //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Atmosphere.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2024. Т. 15. №. 7. – С. 813.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Q2.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Apeksimov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D.V.,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Babushkin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P.A.,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Zemlyanov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A.A.,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Kabanov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A.M.,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Kochetov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D.I.,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Oshlakov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V.K.,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Petrov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A.V.,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Khoroshaeva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E.E. The Effect of Turbulence on Generation of High-Intensity Light Channels during Femtosecond Laser Pulse Propagation along a 100-Meter Air Path //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Atmospheric and Oceanic Optics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2024, V. 37.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01.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pp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1–6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Q3.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CF679F8-17E9-46B1-A605-6E4ACCFF679D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746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33795" y="1261023"/>
            <a:ext cx="423982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1 – </a:t>
            </a:r>
            <a:r>
              <a:rPr lang="en-US" sz="1600" dirty="0"/>
              <a:t>Ti</a:t>
            </a:r>
            <a:r>
              <a:rPr lang="ru-RU" sz="1600" dirty="0"/>
              <a:t>:</a:t>
            </a:r>
            <a:r>
              <a:rPr lang="en-US" sz="1600" dirty="0"/>
              <a:t>Sapphire</a:t>
            </a:r>
            <a:r>
              <a:rPr lang="ru-RU" sz="1600" dirty="0"/>
              <a:t>-лазерный комплекс: длина волны 795</a:t>
            </a:r>
            <a:r>
              <a:rPr lang="en-US" sz="1600" dirty="0"/>
              <a:t> </a:t>
            </a:r>
            <a:r>
              <a:rPr lang="ru-RU" sz="1600" dirty="0"/>
              <a:t>нм, частота повторения импульсов 10 Гц, энергия 10 мДж, длительность импульса 48</a:t>
            </a:r>
            <a:r>
              <a:rPr lang="en-US" sz="1600" dirty="0"/>
              <a:t> </a:t>
            </a:r>
            <a:r>
              <a:rPr lang="ru-RU" sz="1600" dirty="0" err="1"/>
              <a:t>фс</a:t>
            </a:r>
            <a:r>
              <a:rPr lang="ru-RU" sz="1600" dirty="0"/>
              <a:t>, диаметр пучка 2,5 см; </a:t>
            </a:r>
            <a:br>
              <a:rPr lang="ru-RU" sz="1600" dirty="0"/>
            </a:br>
            <a:r>
              <a:rPr lang="ru-RU" sz="1600" dirty="0"/>
              <a:t>2 – поворотное зеркало; 3 – металлическая оптическая кювета (состоит из двух сегментов по 2 м, давление в 1-ом сегменте 60 </a:t>
            </a:r>
            <a:r>
              <a:rPr lang="ru-RU" sz="1600" dirty="0" err="1"/>
              <a:t>атм</a:t>
            </a:r>
            <a:r>
              <a:rPr lang="ru-RU" sz="1600" dirty="0"/>
              <a:t>, во 2-ом изменялось от 50 до 1 </a:t>
            </a:r>
            <a:r>
              <a:rPr lang="ru-RU" sz="1600" dirty="0" err="1"/>
              <a:t>атм</a:t>
            </a:r>
            <a:r>
              <a:rPr lang="ru-RU" sz="1600" dirty="0"/>
              <a:t>, входное, </a:t>
            </a:r>
            <a:r>
              <a:rPr lang="ru-RU" sz="1600" dirty="0" err="1"/>
              <a:t>межсегментарное</a:t>
            </a:r>
            <a:r>
              <a:rPr lang="ru-RU" sz="1600" dirty="0"/>
              <a:t> и выходное окна: плавленый кварц с толщиной 20 мм), наполненная аргоном; 4 – баллон с аргоном; 5, 5* – </a:t>
            </a:r>
            <a:r>
              <a:rPr lang="en-US" sz="1600" dirty="0"/>
              <a:t>CCD</a:t>
            </a:r>
            <a:r>
              <a:rPr lang="ru-RU" sz="1600" dirty="0"/>
              <a:t>-камера «</a:t>
            </a:r>
            <a:r>
              <a:rPr lang="en-US" sz="1600" dirty="0" err="1"/>
              <a:t>Andor</a:t>
            </a:r>
            <a:r>
              <a:rPr lang="en-US" sz="1600" dirty="0"/>
              <a:t> Clara</a:t>
            </a:r>
            <a:r>
              <a:rPr lang="ru-RU" sz="1600" dirty="0"/>
              <a:t>» и фотокамера «</a:t>
            </a:r>
            <a:r>
              <a:rPr lang="en-US" sz="1600" dirty="0" err="1"/>
              <a:t>Pentax</a:t>
            </a:r>
            <a:r>
              <a:rPr lang="en-US" sz="1600" dirty="0"/>
              <a:t> K</a:t>
            </a:r>
            <a:r>
              <a:rPr lang="ru-RU" sz="1600" dirty="0"/>
              <a:t>3» (25 МП); </a:t>
            </a:r>
            <a:br>
              <a:rPr lang="ru-RU" sz="1600" dirty="0"/>
            </a:br>
            <a:r>
              <a:rPr lang="ru-RU" sz="1600" dirty="0"/>
              <a:t>6, 6* – спектрометр «</a:t>
            </a:r>
            <a:r>
              <a:rPr lang="en-US" sz="1600" dirty="0"/>
              <a:t>Maya</a:t>
            </a:r>
            <a:r>
              <a:rPr lang="ru-RU" sz="1600" dirty="0"/>
              <a:t>2000 </a:t>
            </a:r>
            <a:r>
              <a:rPr lang="en-US" sz="1600" dirty="0"/>
              <a:t>Pro</a:t>
            </a:r>
            <a:r>
              <a:rPr lang="ru-RU" sz="1600" dirty="0"/>
              <a:t>» со </a:t>
            </a:r>
            <a:r>
              <a:rPr lang="ru-RU" sz="1600" dirty="0" err="1"/>
              <a:t>световодом</a:t>
            </a:r>
            <a:r>
              <a:rPr lang="ru-RU" sz="1600" dirty="0"/>
              <a:t> и интегрирующая сфера, </a:t>
            </a:r>
            <a:br>
              <a:rPr lang="ru-RU" sz="1600" dirty="0"/>
            </a:br>
            <a:r>
              <a:rPr lang="ru-RU" sz="1600" dirty="0"/>
              <a:t>7 – экран; 8 – промышленный </a:t>
            </a:r>
            <a:r>
              <a:rPr lang="ru-RU" sz="1600" dirty="0" err="1"/>
              <a:t>теплонагреватель</a:t>
            </a:r>
            <a:r>
              <a:rPr lang="ru-RU" sz="1600" dirty="0"/>
              <a:t> TESLA TH-2200; На фотоснимках: а – исходный профиль пучка, </a:t>
            </a:r>
            <a:br>
              <a:rPr lang="ru-RU" sz="1600" dirty="0"/>
            </a:br>
            <a:r>
              <a:rPr lang="ru-RU" sz="1600" dirty="0"/>
              <a:t>б - профиль лазерного пучка после кюветы; в - фотография экспериментального стенда</a:t>
            </a:r>
          </a:p>
        </p:txBody>
      </p:sp>
      <p:grpSp>
        <p:nvGrpSpPr>
          <p:cNvPr id="76" name="Группа 75"/>
          <p:cNvGrpSpPr/>
          <p:nvPr/>
        </p:nvGrpSpPr>
        <p:grpSpPr>
          <a:xfrm>
            <a:off x="202276" y="811016"/>
            <a:ext cx="7544805" cy="6046984"/>
            <a:chOff x="252577" y="642926"/>
            <a:chExt cx="7544805" cy="6046984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52577" y="642926"/>
              <a:ext cx="7544805" cy="6046984"/>
              <a:chOff x="179512" y="87040"/>
              <a:chExt cx="8775846" cy="7289514"/>
            </a:xfrm>
          </p:grpSpPr>
          <p:pic>
            <p:nvPicPr>
              <p:cNvPr id="6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18523" b="-724"/>
              <a:stretch>
                <a:fillRect/>
              </a:stretch>
            </p:blipFill>
            <p:spPr bwMode="auto">
              <a:xfrm>
                <a:off x="5436096" y="260648"/>
                <a:ext cx="2361399" cy="2016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311320" flipH="1">
                <a:off x="20073" y="763514"/>
                <a:ext cx="1432359" cy="953630"/>
              </a:xfrm>
              <a:prstGeom prst="rect">
                <a:avLst/>
              </a:prstGeom>
            </p:spPr>
          </p:pic>
          <p:pic>
            <p:nvPicPr>
              <p:cNvPr id="8" name="Picture 3" descr="C:\Users\Home\Downloads\19_36_49_i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68662" y="1154200"/>
                <a:ext cx="858379" cy="1154904"/>
              </a:xfrm>
              <a:prstGeom prst="rect">
                <a:avLst/>
              </a:prstGeom>
              <a:noFill/>
            </p:spPr>
          </p:pic>
          <p:pic>
            <p:nvPicPr>
              <p:cNvPr id="9" name="Picture 16" descr="C:\Users\Home\Downloads\Remove-bg.ai_172209136777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884368" y="2329337"/>
                <a:ext cx="974485" cy="1387695"/>
              </a:xfrm>
              <a:prstGeom prst="rect">
                <a:avLst/>
              </a:prstGeom>
              <a:noFill/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7889603" y="1628799"/>
                <a:ext cx="714845" cy="445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6*</a:t>
                </a:r>
                <a:r>
                  <a:rPr lang="en-US" dirty="0"/>
                  <a:t>   </a:t>
                </a:r>
                <a:endParaRPr lang="ru-RU" dirty="0"/>
              </a:p>
            </p:txBody>
          </p:sp>
          <p:pic>
            <p:nvPicPr>
              <p:cNvPr id="11" name="Рисунок 1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15" r="26593"/>
              <a:stretch/>
            </p:blipFill>
            <p:spPr>
              <a:xfrm>
                <a:off x="179512" y="2763882"/>
                <a:ext cx="802096" cy="1758288"/>
              </a:xfrm>
              <a:prstGeom prst="rect">
                <a:avLst/>
              </a:prstGeom>
            </p:spPr>
          </p:pic>
          <p:sp>
            <p:nvSpPr>
              <p:cNvPr id="12" name="Прямоугольник 11"/>
              <p:cNvSpPr/>
              <p:nvPr/>
            </p:nvSpPr>
            <p:spPr>
              <a:xfrm>
                <a:off x="5655371" y="2988341"/>
                <a:ext cx="2661045" cy="8061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0070C0"/>
                </a:solidFill>
              </a:ln>
              <a:effectLst>
                <a:glow rad="101600">
                  <a:srgbClr val="C00000">
                    <a:alpha val="40000"/>
                  </a:srgbClr>
                </a:glow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3" name="Группа 20"/>
              <p:cNvGrpSpPr/>
              <p:nvPr/>
            </p:nvGrpSpPr>
            <p:grpSpPr>
              <a:xfrm>
                <a:off x="1599454" y="2851404"/>
                <a:ext cx="4055919" cy="366809"/>
                <a:chOff x="2267744" y="4365104"/>
                <a:chExt cx="4059631" cy="432048"/>
              </a:xfrm>
            </p:grpSpPr>
            <p:sp>
              <p:nvSpPr>
                <p:cNvPr id="70" name="Цилиндр 69"/>
                <p:cNvSpPr/>
                <p:nvPr/>
              </p:nvSpPr>
              <p:spPr>
                <a:xfrm rot="16200000">
                  <a:off x="5956708" y="4426485"/>
                  <a:ext cx="432048" cy="309286"/>
                </a:xfrm>
                <a:prstGeom prst="can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" name="Цилиндр 70"/>
                <p:cNvSpPr/>
                <p:nvPr/>
              </p:nvSpPr>
              <p:spPr>
                <a:xfrm rot="16200000">
                  <a:off x="5063648" y="3703113"/>
                  <a:ext cx="273188" cy="1741187"/>
                </a:xfrm>
                <a:prstGeom prst="can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2" name="Цилиндр 71"/>
                <p:cNvSpPr/>
                <p:nvPr/>
              </p:nvSpPr>
              <p:spPr>
                <a:xfrm rot="16200000">
                  <a:off x="4062076" y="4426485"/>
                  <a:ext cx="432048" cy="309286"/>
                </a:xfrm>
                <a:prstGeom prst="can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3" name="Цилиндр 49"/>
                <p:cNvSpPr/>
                <p:nvPr/>
              </p:nvSpPr>
              <p:spPr>
                <a:xfrm rot="16200000">
                  <a:off x="3198113" y="3703112"/>
                  <a:ext cx="273188" cy="1741187"/>
                </a:xfrm>
                <a:prstGeom prst="can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4" name="Цилиндр 73"/>
                <p:cNvSpPr/>
                <p:nvPr/>
              </p:nvSpPr>
              <p:spPr>
                <a:xfrm rot="16200000">
                  <a:off x="2206363" y="4426485"/>
                  <a:ext cx="432048" cy="309286"/>
                </a:xfrm>
                <a:prstGeom prst="can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4" name="Прямоугольник 9"/>
              <p:cNvSpPr/>
              <p:nvPr/>
            </p:nvSpPr>
            <p:spPr>
              <a:xfrm>
                <a:off x="5040664" y="3131640"/>
                <a:ext cx="129415" cy="116988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35280" t="7522" r="37001"/>
              <a:stretch>
                <a:fillRect/>
              </a:stretch>
            </p:blipFill>
            <p:spPr bwMode="auto">
              <a:xfrm>
                <a:off x="4427984" y="3789040"/>
                <a:ext cx="971964" cy="2304673"/>
              </a:xfrm>
              <a:prstGeom prst="rect">
                <a:avLst/>
              </a:prstGeom>
              <a:noFill/>
            </p:spPr>
          </p:pic>
          <p:pic>
            <p:nvPicPr>
              <p:cNvPr id="16" name="Picture 113" descr="Зеркальный фотоаппарат Pentax K-5 Kit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 rot="20369408">
                <a:off x="7149535" y="2325469"/>
                <a:ext cx="591474" cy="524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" name="Рисунок 16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22194" y="478075"/>
                <a:ext cx="563659" cy="341484"/>
              </a:xfrm>
              <a:prstGeom prst="rect">
                <a:avLst/>
              </a:prstGeom>
            </p:spPr>
          </p:pic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803836" flipV="1">
                <a:off x="8149433" y="744789"/>
                <a:ext cx="609856" cy="681067"/>
              </a:xfrm>
              <a:prstGeom prst="rect">
                <a:avLst/>
              </a:prstGeom>
            </p:spPr>
          </p:pic>
          <p:pic>
            <p:nvPicPr>
              <p:cNvPr id="19" name="Picture 10"/>
              <p:cNvPicPr>
                <a:picLocks noChangeAspect="1" noChangeArrowheads="1"/>
              </p:cNvPicPr>
              <p:nvPr/>
            </p:nvPicPr>
            <p:blipFill rotWithShape="1">
              <a:blip r:embed="rId11" cstate="print"/>
              <a:srcRect l="13812" t="7308" r="14980" b="7883"/>
              <a:stretch/>
            </p:blipFill>
            <p:spPr bwMode="auto">
              <a:xfrm>
                <a:off x="1619672" y="548981"/>
                <a:ext cx="2053951" cy="16558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" name="Picture 6" descr="C:\Users\ЛНОВ2\Desktop\Рисунок1.pn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 rot="21227475">
                <a:off x="7088595" y="3168170"/>
                <a:ext cx="668304" cy="615938"/>
              </a:xfrm>
              <a:prstGeom prst="rect">
                <a:avLst/>
              </a:prstGeom>
              <a:noFill/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3272527" y="3133092"/>
                <a:ext cx="129415" cy="116988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2" name="Скругленная соединительная линия 21"/>
              <p:cNvCxnSpPr/>
              <p:nvPr/>
            </p:nvCxnSpPr>
            <p:spPr>
              <a:xfrm rot="5400000">
                <a:off x="4580270" y="3652024"/>
                <a:ext cx="928496" cy="121704"/>
              </a:xfrm>
              <a:prstGeom prst="curvedConnector3">
                <a:avLst>
                  <a:gd name="adj1" fmla="val 91941"/>
                </a:avLst>
              </a:prstGeom>
              <a:ln w="38100"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16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Прямоугольник 22"/>
              <p:cNvSpPr/>
              <p:nvPr/>
            </p:nvSpPr>
            <p:spPr>
              <a:xfrm>
                <a:off x="7811990" y="332656"/>
                <a:ext cx="1075928" cy="3515277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6991991" y="2258855"/>
                <a:ext cx="1892963" cy="1589079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 rot="16200000">
                <a:off x="17973" y="2286290"/>
                <a:ext cx="1333027" cy="91814"/>
              </a:xfrm>
              <a:prstGeom prst="rect">
                <a:avLst/>
              </a:prstGeom>
              <a:solidFill>
                <a:srgbClr val="CC0000"/>
              </a:solidFill>
              <a:ln>
                <a:solidFill>
                  <a:srgbClr val="A50021"/>
                </a:solidFill>
              </a:ln>
              <a:effectLst>
                <a:glow rad="101600">
                  <a:srgbClr val="C00000">
                    <a:alpha val="40000"/>
                  </a:srgbClr>
                </a:glow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630099" y="2964750"/>
                <a:ext cx="1018429" cy="129177"/>
              </a:xfrm>
              <a:prstGeom prst="rect">
                <a:avLst/>
              </a:prstGeom>
              <a:solidFill>
                <a:srgbClr val="CC0000"/>
              </a:solidFill>
              <a:ln>
                <a:solidFill>
                  <a:srgbClr val="A50021"/>
                </a:solidFill>
              </a:ln>
              <a:effectLst>
                <a:glow rad="101600">
                  <a:srgbClr val="C00000">
                    <a:alpha val="40000"/>
                  </a:srgbClr>
                </a:glow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914020" y="1639833"/>
                <a:ext cx="350910" cy="44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1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79512" y="3423821"/>
                <a:ext cx="350910" cy="44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2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355976" y="3140968"/>
                <a:ext cx="350910" cy="44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3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6968959" y="3474792"/>
                <a:ext cx="350910" cy="44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5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966625" y="2242693"/>
                <a:ext cx="701719" cy="445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5*</a:t>
                </a:r>
                <a:r>
                  <a:rPr lang="en-US" dirty="0"/>
                  <a:t>   </a:t>
                </a:r>
                <a:endParaRPr lang="ru-RU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604448" y="3350755"/>
                <a:ext cx="350910" cy="44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7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211960" y="4715852"/>
                <a:ext cx="350910" cy="44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/>
                  <a:t>4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 flipH="1">
                <a:off x="1547664" y="2204864"/>
                <a:ext cx="360040" cy="445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8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707904" y="87040"/>
                <a:ext cx="367254" cy="445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а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452452" y="6931332"/>
                <a:ext cx="367254" cy="445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в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990339" y="332656"/>
                <a:ext cx="636020" cy="445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6</a:t>
                </a:r>
              </a:p>
            </p:txBody>
          </p:sp>
          <p:sp>
            <p:nvSpPr>
              <p:cNvPr id="38" name="Двойная стрелка влево/вправо 37"/>
              <p:cNvSpPr/>
              <p:nvPr/>
            </p:nvSpPr>
            <p:spPr>
              <a:xfrm rot="5400000">
                <a:off x="8262399" y="2090200"/>
                <a:ext cx="934042" cy="275441"/>
              </a:xfrm>
              <a:prstGeom prst="leftRight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  <p:cxnSp>
            <p:nvCxnSpPr>
              <p:cNvPr id="39" name="Прямая соединительная линия 38">
                <a:extLst>
                  <a:ext uri="{FF2B5EF4-FFF2-40B4-BE49-F238E27FC236}">
                    <a16:creationId xmlns:a16="http://schemas.microsoft.com/office/drawing/2014/main" id="{7C8B54F3-5803-469E-BDF7-6F821253411C}"/>
                  </a:ext>
                </a:extLst>
              </p:cNvPr>
              <p:cNvCxnSpPr>
                <a:stCxn id="26" idx="3"/>
              </p:cNvCxnSpPr>
              <p:nvPr/>
            </p:nvCxnSpPr>
            <p:spPr>
              <a:xfrm flipV="1">
                <a:off x="1648528" y="2608969"/>
                <a:ext cx="18181" cy="4203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>
                <a:extLst>
                  <a:ext uri="{FF2B5EF4-FFF2-40B4-BE49-F238E27FC236}">
                    <a16:creationId xmlns:a16="http://schemas.microsoft.com/office/drawing/2014/main" id="{629EFDFD-772B-42A8-A323-A05CD619C006}"/>
                  </a:ext>
                </a:extLst>
              </p:cNvPr>
              <p:cNvCxnSpPr/>
              <p:nvPr/>
            </p:nvCxnSpPr>
            <p:spPr>
              <a:xfrm flipV="1">
                <a:off x="3648889" y="2587941"/>
                <a:ext cx="18181" cy="4203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 стрелкой 40">
                <a:extLst>
                  <a:ext uri="{FF2B5EF4-FFF2-40B4-BE49-F238E27FC236}">
                    <a16:creationId xmlns:a16="http://schemas.microsoft.com/office/drawing/2014/main" id="{31BAA0F4-0B74-48BE-8A08-6ABB9E8AEDCE}"/>
                  </a:ext>
                </a:extLst>
              </p:cNvPr>
              <p:cNvCxnSpPr/>
              <p:nvPr/>
            </p:nvCxnSpPr>
            <p:spPr>
              <a:xfrm>
                <a:off x="1666709" y="2763882"/>
                <a:ext cx="199127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EC0123C-975D-4A40-AD0B-3AE8F85B08B2}"/>
                  </a:ext>
                </a:extLst>
              </p:cNvPr>
              <p:cNvSpPr txBox="1"/>
              <p:nvPr/>
            </p:nvSpPr>
            <p:spPr>
              <a:xfrm>
                <a:off x="2318226" y="2348881"/>
                <a:ext cx="531771" cy="44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2</a:t>
                </a:r>
                <a:r>
                  <a:rPr lang="ru-RU" dirty="0"/>
                  <a:t>м</a:t>
                </a:r>
              </a:p>
            </p:txBody>
          </p:sp>
          <p:cxnSp>
            <p:nvCxnSpPr>
              <p:cNvPr id="43" name="Прямая со стрелкой 42">
                <a:extLst>
                  <a:ext uri="{FF2B5EF4-FFF2-40B4-BE49-F238E27FC236}">
                    <a16:creationId xmlns:a16="http://schemas.microsoft.com/office/drawing/2014/main" id="{A2B83A4A-BD98-46AE-B2A6-1B816291FEF7}"/>
                  </a:ext>
                </a:extLst>
              </p:cNvPr>
              <p:cNvCxnSpPr/>
              <p:nvPr/>
            </p:nvCxnSpPr>
            <p:spPr>
              <a:xfrm>
                <a:off x="3660850" y="2772054"/>
                <a:ext cx="199127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6E5B0A4-54BE-4666-A518-A9651403188B}"/>
                  </a:ext>
                </a:extLst>
              </p:cNvPr>
              <p:cNvSpPr txBox="1"/>
              <p:nvPr/>
            </p:nvSpPr>
            <p:spPr>
              <a:xfrm>
                <a:off x="4312366" y="2348881"/>
                <a:ext cx="531771" cy="445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2</a:t>
                </a:r>
                <a:r>
                  <a:rPr lang="ru-RU" dirty="0"/>
                  <a:t>м</a:t>
                </a:r>
              </a:p>
            </p:txBody>
          </p:sp>
          <p:cxnSp>
            <p:nvCxnSpPr>
              <p:cNvPr id="45" name="Прямая соединительная линия 44">
                <a:extLst>
                  <a:ext uri="{FF2B5EF4-FFF2-40B4-BE49-F238E27FC236}">
                    <a16:creationId xmlns:a16="http://schemas.microsoft.com/office/drawing/2014/main" id="{C4ABB3BD-313A-4D0D-9743-8F6E8414AF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2998" y="2648590"/>
                <a:ext cx="18181" cy="4203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6" name="Рисунок 45">
                <a:extLst>
                  <a:ext uri="{FF2B5EF4-FFF2-40B4-BE49-F238E27FC236}">
                    <a16:creationId xmlns:a16="http://schemas.microsoft.com/office/drawing/2014/main" id="{071B421B-A0EF-4CE8-AADE-6B300A907B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500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30099" y="2439906"/>
                <a:ext cx="189773" cy="264241"/>
              </a:xfrm>
              <a:prstGeom prst="rect">
                <a:avLst/>
              </a:prstGeom>
            </p:spPr>
          </p:pic>
          <p:grpSp>
            <p:nvGrpSpPr>
              <p:cNvPr id="47" name="Группа 66">
                <a:extLst>
                  <a:ext uri="{FF2B5EF4-FFF2-40B4-BE49-F238E27FC236}">
                    <a16:creationId xmlns:a16="http://schemas.microsoft.com/office/drawing/2014/main" id="{B7979BE0-A06E-4057-A22D-20FAB9B6FBCB}"/>
                  </a:ext>
                </a:extLst>
              </p:cNvPr>
              <p:cNvGrpSpPr/>
              <p:nvPr/>
            </p:nvGrpSpPr>
            <p:grpSpPr>
              <a:xfrm rot="16200000" flipV="1">
                <a:off x="3159513" y="2762851"/>
                <a:ext cx="334136" cy="117401"/>
                <a:chOff x="6209270" y="1560308"/>
                <a:chExt cx="740858" cy="260305"/>
              </a:xfrm>
            </p:grpSpPr>
            <p:pic>
              <p:nvPicPr>
                <p:cNvPr id="68" name="Рисунок 67">
                  <a:extLst>
                    <a:ext uri="{FF2B5EF4-FFF2-40B4-BE49-F238E27FC236}">
                      <a16:creationId xmlns:a16="http://schemas.microsoft.com/office/drawing/2014/main" id="{0E4A6482-700E-4C5C-816F-F8D3891BD2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biLevel thresh="75000"/>
                </a:blip>
                <a:stretch>
                  <a:fillRect/>
                </a:stretch>
              </p:blipFill>
              <p:spPr>
                <a:xfrm>
                  <a:off x="6537439" y="1585800"/>
                  <a:ext cx="412689" cy="210484"/>
                </a:xfrm>
                <a:prstGeom prst="rect">
                  <a:avLst/>
                </a:prstGeom>
              </p:spPr>
            </p:pic>
            <p:pic>
              <p:nvPicPr>
                <p:cNvPr id="69" name="Рисунок 68">
                  <a:extLst>
                    <a:ext uri="{FF2B5EF4-FFF2-40B4-BE49-F238E27FC236}">
                      <a16:creationId xmlns:a16="http://schemas.microsoft.com/office/drawing/2014/main" id="{B812BA7A-7B38-4EF9-A63E-EA7BD19FBD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biLevel thresh="75000"/>
                </a:blip>
                <a:stretch>
                  <a:fillRect/>
                </a:stretch>
              </p:blipFill>
              <p:spPr>
                <a:xfrm>
                  <a:off x="6209270" y="1560308"/>
                  <a:ext cx="382865" cy="260305"/>
                </a:xfrm>
                <a:prstGeom prst="rect">
                  <a:avLst/>
                </a:prstGeom>
              </p:spPr>
            </p:pic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9803120-1A3B-41EC-8DD8-9943EDB80402}"/>
                  </a:ext>
                </a:extLst>
              </p:cNvPr>
              <p:cNvSpPr txBox="1"/>
              <p:nvPr/>
            </p:nvSpPr>
            <p:spPr>
              <a:xfrm>
                <a:off x="2880334" y="2171499"/>
                <a:ext cx="1085545" cy="333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i="1" dirty="0"/>
                  <a:t>Манометр</a:t>
                </a:r>
              </a:p>
            </p:txBody>
          </p:sp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F44C4D78-F1A0-40C5-BD62-7254E48DD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500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152250" y="2458575"/>
                <a:ext cx="189773" cy="264241"/>
              </a:xfrm>
              <a:prstGeom prst="rect">
                <a:avLst/>
              </a:prstGeom>
            </p:spPr>
          </p:pic>
          <p:grpSp>
            <p:nvGrpSpPr>
              <p:cNvPr id="50" name="Группа 72">
                <a:extLst>
                  <a:ext uri="{FF2B5EF4-FFF2-40B4-BE49-F238E27FC236}">
                    <a16:creationId xmlns:a16="http://schemas.microsoft.com/office/drawing/2014/main" id="{040FB170-E0FF-44DD-8AB4-222E162808B4}"/>
                  </a:ext>
                </a:extLst>
              </p:cNvPr>
              <p:cNvGrpSpPr/>
              <p:nvPr/>
            </p:nvGrpSpPr>
            <p:grpSpPr>
              <a:xfrm rot="16200000" flipV="1">
                <a:off x="5081664" y="2781520"/>
                <a:ext cx="334136" cy="117401"/>
                <a:chOff x="6209270" y="1560308"/>
                <a:chExt cx="740858" cy="260305"/>
              </a:xfrm>
            </p:grpSpPr>
            <p:pic>
              <p:nvPicPr>
                <p:cNvPr id="66" name="Рисунок 65">
                  <a:extLst>
                    <a:ext uri="{FF2B5EF4-FFF2-40B4-BE49-F238E27FC236}">
                      <a16:creationId xmlns:a16="http://schemas.microsoft.com/office/drawing/2014/main" id="{F0DE643C-229F-4401-B7C2-39C44A3A2E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biLevel thresh="75000"/>
                </a:blip>
                <a:stretch>
                  <a:fillRect/>
                </a:stretch>
              </p:blipFill>
              <p:spPr>
                <a:xfrm>
                  <a:off x="6537439" y="1585800"/>
                  <a:ext cx="412689" cy="210484"/>
                </a:xfrm>
                <a:prstGeom prst="rect">
                  <a:avLst/>
                </a:prstGeom>
              </p:spPr>
            </p:pic>
            <p:pic>
              <p:nvPicPr>
                <p:cNvPr id="67" name="Рисунок 66">
                  <a:extLst>
                    <a:ext uri="{FF2B5EF4-FFF2-40B4-BE49-F238E27FC236}">
                      <a16:creationId xmlns:a16="http://schemas.microsoft.com/office/drawing/2014/main" id="{2FEDD080-A92F-421D-8312-1D04E967A7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biLevel thresh="75000"/>
                </a:blip>
                <a:stretch>
                  <a:fillRect/>
                </a:stretch>
              </p:blipFill>
              <p:spPr>
                <a:xfrm>
                  <a:off x="6209270" y="1560308"/>
                  <a:ext cx="382865" cy="260305"/>
                </a:xfrm>
                <a:prstGeom prst="rect">
                  <a:avLst/>
                </a:prstGeom>
              </p:spPr>
            </p:pic>
          </p:grpSp>
          <p:sp>
            <p:nvSpPr>
              <p:cNvPr id="51" name="Стрелка: вправо 75">
                <a:extLst>
                  <a:ext uri="{FF2B5EF4-FFF2-40B4-BE49-F238E27FC236}">
                    <a16:creationId xmlns:a16="http://schemas.microsoft.com/office/drawing/2014/main" id="{42FE9FCC-9FE3-44B5-BC01-262F5E97B30B}"/>
                  </a:ext>
                </a:extLst>
              </p:cNvPr>
              <p:cNvSpPr/>
              <p:nvPr/>
            </p:nvSpPr>
            <p:spPr>
              <a:xfrm>
                <a:off x="914807" y="2931592"/>
                <a:ext cx="243092" cy="206432"/>
              </a:xfrm>
              <a:prstGeom prst="rightArrow">
                <a:avLst/>
              </a:prstGeom>
              <a:solidFill>
                <a:schemeClr val="accent2"/>
              </a:solidFill>
              <a:ln>
                <a:solidFill>
                  <a:srgbClr val="FFC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2" name="Стрелка: вправо 76">
                <a:extLst>
                  <a:ext uri="{FF2B5EF4-FFF2-40B4-BE49-F238E27FC236}">
                    <a16:creationId xmlns:a16="http://schemas.microsoft.com/office/drawing/2014/main" id="{EC159B35-3BE9-4983-B583-DD543E4321E7}"/>
                  </a:ext>
                </a:extLst>
              </p:cNvPr>
              <p:cNvSpPr/>
              <p:nvPr/>
            </p:nvSpPr>
            <p:spPr>
              <a:xfrm rot="5400000">
                <a:off x="562940" y="2139477"/>
                <a:ext cx="243092" cy="206432"/>
              </a:xfrm>
              <a:prstGeom prst="rightArrow">
                <a:avLst/>
              </a:prstGeom>
              <a:solidFill>
                <a:schemeClr val="accent2"/>
              </a:solidFill>
              <a:ln>
                <a:solidFill>
                  <a:srgbClr val="FFC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" name="Стрелка: вправо 77">
                <a:extLst>
                  <a:ext uri="{FF2B5EF4-FFF2-40B4-BE49-F238E27FC236}">
                    <a16:creationId xmlns:a16="http://schemas.microsoft.com/office/drawing/2014/main" id="{403968BB-9D63-43DD-9B72-84131BDAB305}"/>
                  </a:ext>
                </a:extLst>
              </p:cNvPr>
              <p:cNvSpPr/>
              <p:nvPr/>
            </p:nvSpPr>
            <p:spPr>
              <a:xfrm>
                <a:off x="6134739" y="2919557"/>
                <a:ext cx="243092" cy="206432"/>
              </a:xfrm>
              <a:prstGeom prst="rightArrow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F0B5FC0-37D4-47E9-B774-03F6B2DDB186}"/>
                  </a:ext>
                </a:extLst>
              </p:cNvPr>
              <p:cNvSpPr txBox="1"/>
              <p:nvPr/>
            </p:nvSpPr>
            <p:spPr>
              <a:xfrm>
                <a:off x="4843536" y="2152903"/>
                <a:ext cx="1085545" cy="333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i="1" dirty="0"/>
                  <a:t>Манометр</a:t>
                </a:r>
              </a:p>
            </p:txBody>
          </p:sp>
          <p:grpSp>
            <p:nvGrpSpPr>
              <p:cNvPr id="55" name="Группа 86">
                <a:extLst>
                  <a:ext uri="{FF2B5EF4-FFF2-40B4-BE49-F238E27FC236}">
                    <a16:creationId xmlns:a16="http://schemas.microsoft.com/office/drawing/2014/main" id="{F2722D9D-6CCD-4C67-A175-CB6F02020D62}"/>
                  </a:ext>
                </a:extLst>
              </p:cNvPr>
              <p:cNvGrpSpPr/>
              <p:nvPr/>
            </p:nvGrpSpPr>
            <p:grpSpPr>
              <a:xfrm rot="5400000">
                <a:off x="3175300" y="3256436"/>
                <a:ext cx="359729" cy="129414"/>
                <a:chOff x="6209270" y="1560308"/>
                <a:chExt cx="740858" cy="260305"/>
              </a:xfrm>
            </p:grpSpPr>
            <p:pic>
              <p:nvPicPr>
                <p:cNvPr id="64" name="Рисунок 63">
                  <a:extLst>
                    <a:ext uri="{FF2B5EF4-FFF2-40B4-BE49-F238E27FC236}">
                      <a16:creationId xmlns:a16="http://schemas.microsoft.com/office/drawing/2014/main" id="{7D4D0297-471F-4768-9B2F-3C943B20CE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/>
                <a:stretch>
                  <a:fillRect/>
                </a:stretch>
              </p:blipFill>
              <p:spPr>
                <a:xfrm>
                  <a:off x="6537439" y="1585800"/>
                  <a:ext cx="412689" cy="210484"/>
                </a:xfrm>
                <a:prstGeom prst="rect">
                  <a:avLst/>
                </a:prstGeom>
              </p:spPr>
            </p:pic>
            <p:pic>
              <p:nvPicPr>
                <p:cNvPr id="65" name="Рисунок 64">
                  <a:extLst>
                    <a:ext uri="{FF2B5EF4-FFF2-40B4-BE49-F238E27FC236}">
                      <a16:creationId xmlns:a16="http://schemas.microsoft.com/office/drawing/2014/main" id="{CEEA9155-D670-4D78-A9AA-811A103F83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/>
                <a:stretch>
                  <a:fillRect/>
                </a:stretch>
              </p:blipFill>
              <p:spPr>
                <a:xfrm>
                  <a:off x="6209270" y="1560308"/>
                  <a:ext cx="382865" cy="260305"/>
                </a:xfrm>
                <a:prstGeom prst="rect">
                  <a:avLst/>
                </a:prstGeom>
              </p:spPr>
            </p:pic>
          </p:grpSp>
          <p:grpSp>
            <p:nvGrpSpPr>
              <p:cNvPr id="56" name="Группа 90">
                <a:extLst>
                  <a:ext uri="{FF2B5EF4-FFF2-40B4-BE49-F238E27FC236}">
                    <a16:creationId xmlns:a16="http://schemas.microsoft.com/office/drawing/2014/main" id="{AE9E3C52-AC6D-47A7-BCEC-B0492CF46022}"/>
                  </a:ext>
                </a:extLst>
              </p:cNvPr>
              <p:cNvGrpSpPr/>
              <p:nvPr/>
            </p:nvGrpSpPr>
            <p:grpSpPr>
              <a:xfrm rot="5400000">
                <a:off x="4923370" y="3225161"/>
                <a:ext cx="359729" cy="129414"/>
                <a:chOff x="6209270" y="1560308"/>
                <a:chExt cx="740858" cy="260305"/>
              </a:xfrm>
            </p:grpSpPr>
            <p:pic>
              <p:nvPicPr>
                <p:cNvPr id="62" name="Рисунок 61">
                  <a:extLst>
                    <a:ext uri="{FF2B5EF4-FFF2-40B4-BE49-F238E27FC236}">
                      <a16:creationId xmlns:a16="http://schemas.microsoft.com/office/drawing/2014/main" id="{183DDA82-8CB3-45A9-80F8-D15EB488E3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/>
                <a:stretch>
                  <a:fillRect/>
                </a:stretch>
              </p:blipFill>
              <p:spPr>
                <a:xfrm>
                  <a:off x="6537439" y="1585800"/>
                  <a:ext cx="412689" cy="210484"/>
                </a:xfrm>
                <a:prstGeom prst="rect">
                  <a:avLst/>
                </a:prstGeom>
              </p:spPr>
            </p:pic>
            <p:pic>
              <p:nvPicPr>
                <p:cNvPr id="63" name="Рисунок 62">
                  <a:extLst>
                    <a:ext uri="{FF2B5EF4-FFF2-40B4-BE49-F238E27FC236}">
                      <a16:creationId xmlns:a16="http://schemas.microsoft.com/office/drawing/2014/main" id="{A97AD78F-6E46-4EE0-94BC-13B9E6FBEF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print"/>
                <a:stretch>
                  <a:fillRect/>
                </a:stretch>
              </p:blipFill>
              <p:spPr>
                <a:xfrm>
                  <a:off x="6209270" y="1560308"/>
                  <a:ext cx="382865" cy="260305"/>
                </a:xfrm>
                <a:prstGeom prst="rect">
                  <a:avLst/>
                </a:prstGeom>
              </p:spPr>
            </p:pic>
          </p:grpSp>
          <p:cxnSp>
            <p:nvCxnSpPr>
              <p:cNvPr id="57" name="Скругленная соединительная линия 30"/>
              <p:cNvCxnSpPr>
                <a:stCxn id="64" idx="3"/>
              </p:cNvCxnSpPr>
              <p:nvPr/>
            </p:nvCxnSpPr>
            <p:spPr>
              <a:xfrm rot="16200000" flipH="1">
                <a:off x="3854273" y="3001610"/>
                <a:ext cx="685457" cy="1684252"/>
              </a:xfrm>
              <a:prstGeom prst="curvedConnector2">
                <a:avLst/>
              </a:prstGeom>
              <a:ln w="38100">
                <a:gradFill>
                  <a:gsLst>
                    <a:gs pos="0">
                      <a:schemeClr val="bg2"/>
                    </a:gs>
                    <a:gs pos="16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8" name="Рисунок 57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445212">
                <a:off x="799340" y="2104612"/>
                <a:ext cx="799911" cy="799911"/>
              </a:xfrm>
              <a:prstGeom prst="rect">
                <a:avLst/>
              </a:prstGeom>
            </p:spPr>
          </p:pic>
          <p:sp>
            <p:nvSpPr>
              <p:cNvPr id="59" name="TextBox 58"/>
              <p:cNvSpPr txBox="1"/>
              <p:nvPr/>
            </p:nvSpPr>
            <p:spPr>
              <a:xfrm>
                <a:off x="4996834" y="96332"/>
                <a:ext cx="367254" cy="445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б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347864" y="312355"/>
                <a:ext cx="1159157" cy="371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/>
                  <a:t>до кюветы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427984" y="321320"/>
                <a:ext cx="1450177" cy="371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/>
                  <a:t>после кюветы</a:t>
                </a:r>
              </a:p>
            </p:txBody>
          </p:sp>
        </p:grpSp>
        <p:pic>
          <p:nvPicPr>
            <p:cNvPr id="75" name="Picture 4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827460" y="3595022"/>
              <a:ext cx="2180898" cy="2928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7" name="Заголовок 1"/>
          <p:cNvSpPr>
            <a:spLocks noGrp="1"/>
          </p:cNvSpPr>
          <p:nvPr>
            <p:ph type="title"/>
          </p:nvPr>
        </p:nvSpPr>
        <p:spPr>
          <a:xfrm>
            <a:off x="33692" y="-19274"/>
            <a:ext cx="12107857" cy="132556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ФИЛАМЕНТАЦИИ В ГАЗАХ ПОВЫШЕННОГО ДАВЛЕНИЯ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6709F75B-9568-4436-9A5E-927DA7BDC94A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978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17493" y="3821611"/>
            <a:ext cx="3793292" cy="3137759"/>
            <a:chOff x="-755116" y="3865037"/>
            <a:chExt cx="4111717" cy="3397145"/>
          </a:xfrm>
        </p:grpSpPr>
        <p:graphicFrame>
          <p:nvGraphicFramePr>
            <p:cNvPr id="3" name="Object 4"/>
            <p:cNvGraphicFramePr>
              <a:graphicFrameLocks noChangeAspect="1"/>
            </p:cNvGraphicFramePr>
            <p:nvPr/>
          </p:nvGraphicFramePr>
          <p:xfrm>
            <a:off x="-755116" y="3865037"/>
            <a:ext cx="4111717" cy="3397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7" name="Graph" r:id="rId3" imgW="9802440" imgH="7502760" progId="Origin95.Graph">
                    <p:embed/>
                  </p:oleObj>
                </mc:Choice>
                <mc:Fallback>
                  <p:oleObj name="Graph" r:id="rId3" imgW="9802440" imgH="7502760" progId="Origin95.Graph">
                    <p:embed/>
                    <p:pic>
                      <p:nvPicPr>
                        <p:cNvPr id="3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55116" y="3865037"/>
                          <a:ext cx="4111717" cy="339714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669BAEB-3263-40B4-B4F0-4FE07C886334}"/>
                </a:ext>
              </a:extLst>
            </p:cNvPr>
            <p:cNvSpPr txBox="1"/>
            <p:nvPr/>
          </p:nvSpPr>
          <p:spPr>
            <a:xfrm>
              <a:off x="847359" y="6125068"/>
              <a:ext cx="13163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dirty="0"/>
                <a:t>Одиночная</a:t>
              </a:r>
            </a:p>
            <a:p>
              <a:pPr algn="ctr"/>
              <a:r>
                <a:rPr lang="ru-RU" sz="1400" dirty="0"/>
                <a:t>филаментация</a:t>
              </a:r>
            </a:p>
          </p:txBody>
        </p:sp>
        <p:cxnSp>
          <p:nvCxnSpPr>
            <p:cNvPr id="6" name="Прямая со стрелкой 5">
              <a:extLst>
                <a:ext uri="{FF2B5EF4-FFF2-40B4-BE49-F238E27FC236}">
                  <a16:creationId xmlns:a16="http://schemas.microsoft.com/office/drawing/2014/main" id="{A8236075-0FF7-4EC6-A4AC-4E71ECE6868F}"/>
                </a:ext>
              </a:extLst>
            </p:cNvPr>
            <p:cNvCxnSpPr/>
            <p:nvPr/>
          </p:nvCxnSpPr>
          <p:spPr>
            <a:xfrm flipH="1">
              <a:off x="308334" y="6447757"/>
              <a:ext cx="50405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EA4B27D-72FF-4A90-8CBC-B14791F7C40A}"/>
                </a:ext>
              </a:extLst>
            </p:cNvPr>
            <p:cNvSpPr txBox="1"/>
            <p:nvPr/>
          </p:nvSpPr>
          <p:spPr>
            <a:xfrm>
              <a:off x="277283" y="4261570"/>
              <a:ext cx="14232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dirty="0"/>
                <a:t>Множественная</a:t>
              </a:r>
            </a:p>
            <a:p>
              <a:pPr algn="ctr"/>
              <a:r>
                <a:rPr lang="ru-RU" sz="1400" dirty="0"/>
                <a:t>филаментация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-67107" y="-6060"/>
            <a:ext cx="6786046" cy="4113592"/>
            <a:chOff x="-22329" y="1475648"/>
            <a:chExt cx="6786046" cy="4113592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-22329" y="3822346"/>
              <a:ext cx="6786046" cy="1766894"/>
              <a:chOff x="1043608" y="2060848"/>
              <a:chExt cx="6153274" cy="1735242"/>
            </a:xfrm>
          </p:grpSpPr>
          <p:pic>
            <p:nvPicPr>
              <p:cNvPr id="12" name="Picture 1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35451" t="15547" r="42430" b="15547"/>
              <a:stretch>
                <a:fillRect/>
              </a:stretch>
            </p:blipFill>
            <p:spPr bwMode="auto">
              <a:xfrm>
                <a:off x="1286759" y="2151440"/>
                <a:ext cx="1444802" cy="1644650"/>
              </a:xfrm>
              <a:prstGeom prst="rect">
                <a:avLst/>
              </a:prstGeom>
              <a:noFill/>
            </p:spPr>
          </p:pic>
          <p:pic>
            <p:nvPicPr>
              <p:cNvPr id="13" name="Picture 1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36961" t="44905" r="42397" b="27469"/>
              <a:stretch>
                <a:fillRect/>
              </a:stretch>
            </p:blipFill>
            <p:spPr bwMode="auto">
              <a:xfrm>
                <a:off x="5752080" y="2151440"/>
                <a:ext cx="1444802" cy="1644650"/>
              </a:xfrm>
              <a:prstGeom prst="rect">
                <a:avLst/>
              </a:prstGeom>
              <a:noFill/>
            </p:spPr>
          </p:pic>
          <p:pic>
            <p:nvPicPr>
              <p:cNvPr id="14" name="Picture 1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34886" t="18106" r="42995" b="12990"/>
              <a:stretch>
                <a:fillRect/>
              </a:stretch>
            </p:blipFill>
            <p:spPr bwMode="auto">
              <a:xfrm>
                <a:off x="2785814" y="2152782"/>
                <a:ext cx="1443622" cy="1643307"/>
              </a:xfrm>
              <a:prstGeom prst="rect">
                <a:avLst/>
              </a:prstGeom>
              <a:noFill/>
            </p:spPr>
          </p:pic>
          <p:pic>
            <p:nvPicPr>
              <p:cNvPr id="15" name="Picture 10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35007" t="24101" r="45737" b="15906"/>
              <a:stretch>
                <a:fillRect/>
              </a:stretch>
            </p:blipFill>
            <p:spPr bwMode="auto">
              <a:xfrm>
                <a:off x="4280506" y="2151440"/>
                <a:ext cx="1443622" cy="1643307"/>
              </a:xfrm>
              <a:prstGeom prst="rect">
                <a:avLst/>
              </a:prstGeom>
              <a:noFill/>
            </p:spPr>
          </p:pic>
          <p:sp>
            <p:nvSpPr>
              <p:cNvPr id="16" name="AutoShape 9"/>
              <p:cNvSpPr>
                <a:spLocks noChangeShapeType="1"/>
              </p:cNvSpPr>
              <p:nvPr/>
            </p:nvSpPr>
            <p:spPr bwMode="auto">
              <a:xfrm>
                <a:off x="1331640" y="3573016"/>
                <a:ext cx="509514" cy="0"/>
              </a:xfrm>
              <a:prstGeom prst="straightConnector1">
                <a:avLst/>
              </a:prstGeom>
              <a:noFill/>
              <a:ln w="9525">
                <a:solidFill>
                  <a:srgbClr val="FFFFFF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" name="Text Box 8"/>
              <p:cNvSpPr txBox="1">
                <a:spLocks noChangeArrowheads="1"/>
              </p:cNvSpPr>
              <p:nvPr/>
            </p:nvSpPr>
            <p:spPr bwMode="auto">
              <a:xfrm>
                <a:off x="1076995" y="3340751"/>
                <a:ext cx="902717" cy="232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1 </a:t>
                </a:r>
                <a:r>
                  <a:rPr lang="ru-RU" sz="1200" dirty="0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см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Text Box 7"/>
              <p:cNvSpPr txBox="1">
                <a:spLocks noChangeArrowheads="1"/>
              </p:cNvSpPr>
              <p:nvPr/>
            </p:nvSpPr>
            <p:spPr bwMode="auto">
              <a:xfrm>
                <a:off x="1043608" y="2072931"/>
                <a:ext cx="907798" cy="3866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1 </a:t>
                </a:r>
                <a:r>
                  <a:rPr lang="ru-RU" sz="1200" dirty="0" err="1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атм</a:t>
                </a:r>
                <a:endParaRPr lang="ru-RU" sz="600" dirty="0">
                  <a:latin typeface="Arial" pitchFamily="34" charset="0"/>
                  <a:cs typeface="Arial" pitchFamily="34" charset="0"/>
                </a:endParaRPr>
              </a:p>
              <a:p>
                <a:pPr indent="25241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Text Box 6"/>
              <p:cNvSpPr txBox="1">
                <a:spLocks noChangeArrowheads="1"/>
              </p:cNvSpPr>
              <p:nvPr/>
            </p:nvSpPr>
            <p:spPr bwMode="auto">
              <a:xfrm>
                <a:off x="2555776" y="2060848"/>
                <a:ext cx="922090" cy="3866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20 </a:t>
                </a:r>
                <a:r>
                  <a:rPr lang="ru-RU" sz="1200" dirty="0" err="1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атм</a:t>
                </a:r>
                <a:endParaRPr lang="ru-RU" sz="600" dirty="0">
                  <a:latin typeface="Arial" pitchFamily="34" charset="0"/>
                  <a:cs typeface="Arial" pitchFamily="34" charset="0"/>
                </a:endParaRPr>
              </a:p>
              <a:p>
                <a:pPr indent="25241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 Box 5"/>
              <p:cNvSpPr txBox="1">
                <a:spLocks noChangeArrowheads="1"/>
              </p:cNvSpPr>
              <p:nvPr/>
            </p:nvSpPr>
            <p:spPr bwMode="auto">
              <a:xfrm>
                <a:off x="4067944" y="2060848"/>
                <a:ext cx="1008390" cy="3866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40 </a:t>
                </a:r>
                <a:r>
                  <a:rPr lang="ru-RU" sz="1200" dirty="0" err="1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атм</a:t>
                </a:r>
                <a:endParaRPr lang="ru-RU" sz="600" dirty="0">
                  <a:latin typeface="Arial" pitchFamily="34" charset="0"/>
                  <a:cs typeface="Arial" pitchFamily="34" charset="0"/>
                </a:endParaRPr>
              </a:p>
              <a:p>
                <a:pPr indent="25241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Text Box 4"/>
              <p:cNvSpPr txBox="1">
                <a:spLocks noChangeArrowheads="1"/>
              </p:cNvSpPr>
              <p:nvPr/>
            </p:nvSpPr>
            <p:spPr bwMode="auto">
              <a:xfrm>
                <a:off x="5508104" y="2060848"/>
                <a:ext cx="1022682" cy="3866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60 </a:t>
                </a:r>
                <a:r>
                  <a:rPr lang="ru-RU" sz="1200" dirty="0" err="1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атм</a:t>
                </a:r>
                <a:endParaRPr lang="ru-RU" sz="600" dirty="0">
                  <a:latin typeface="Arial" pitchFamily="34" charset="0"/>
                  <a:cs typeface="Arial" pitchFamily="34" charset="0"/>
                </a:endParaRPr>
              </a:p>
              <a:p>
                <a:pPr indent="252413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 Box 3"/>
              <p:cNvSpPr txBox="1">
                <a:spLocks noChangeArrowheads="1"/>
              </p:cNvSpPr>
              <p:nvPr/>
            </p:nvSpPr>
            <p:spPr bwMode="auto">
              <a:xfrm>
                <a:off x="1547664" y="3412759"/>
                <a:ext cx="1152128" cy="232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10 </a:t>
                </a:r>
                <a:r>
                  <a:rPr lang="ru-RU" sz="1200" dirty="0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мДж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AutoShape 2"/>
              <p:cNvSpPr>
                <a:spLocks noChangeArrowheads="1"/>
              </p:cNvSpPr>
              <p:nvPr/>
            </p:nvSpPr>
            <p:spPr bwMode="auto">
              <a:xfrm>
                <a:off x="2432061" y="3465221"/>
                <a:ext cx="267731" cy="182590"/>
              </a:xfrm>
              <a:prstGeom prst="rightArrow">
                <a:avLst>
                  <a:gd name="adj1" fmla="val 50000"/>
                  <a:gd name="adj2" fmla="val 41728"/>
                </a:avLst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10287" y="1916832"/>
              <a:ext cx="6744084" cy="1674650"/>
              <a:chOff x="1115616" y="4437112"/>
              <a:chExt cx="6107237" cy="1614488"/>
            </a:xfrm>
          </p:grpSpPr>
          <p:pic>
            <p:nvPicPr>
              <p:cNvPr id="38" name="Picture 3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36826" t="44722" r="42192" b="27159"/>
              <a:stretch>
                <a:fillRect/>
              </a:stretch>
            </p:blipFill>
            <p:spPr bwMode="auto">
              <a:xfrm>
                <a:off x="1331640" y="4437112"/>
                <a:ext cx="1438142" cy="1614488"/>
              </a:xfrm>
              <a:prstGeom prst="rect">
                <a:avLst/>
              </a:prstGeom>
              <a:noFill/>
            </p:spPr>
          </p:pic>
          <p:pic>
            <p:nvPicPr>
              <p:cNvPr id="39" name="Picture 3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36665" t="44182" r="42088" b="27379"/>
              <a:stretch>
                <a:fillRect/>
              </a:stretch>
            </p:blipFill>
            <p:spPr bwMode="auto">
              <a:xfrm>
                <a:off x="2825005" y="4437112"/>
                <a:ext cx="1439317" cy="1614488"/>
              </a:xfrm>
              <a:prstGeom prst="rect">
                <a:avLst/>
              </a:prstGeom>
              <a:noFill/>
            </p:spPr>
          </p:pic>
          <p:pic>
            <p:nvPicPr>
              <p:cNvPr id="40" name="Picture 31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 l="38281" t="44479" r="40768" b="27469"/>
              <a:stretch>
                <a:fillRect/>
              </a:stretch>
            </p:blipFill>
            <p:spPr bwMode="auto">
              <a:xfrm>
                <a:off x="4316020" y="4437112"/>
                <a:ext cx="1439317" cy="1614488"/>
              </a:xfrm>
              <a:prstGeom prst="rect">
                <a:avLst/>
              </a:prstGeom>
              <a:noFill/>
            </p:spPr>
          </p:pic>
          <p:pic>
            <p:nvPicPr>
              <p:cNvPr id="41" name="Picture 30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 l="37955" t="46378" r="41414" b="26010"/>
              <a:stretch>
                <a:fillRect/>
              </a:stretch>
            </p:blipFill>
            <p:spPr bwMode="auto">
              <a:xfrm>
                <a:off x="5783536" y="4437112"/>
                <a:ext cx="1439317" cy="1614488"/>
              </a:xfrm>
              <a:prstGeom prst="rect">
                <a:avLst/>
              </a:prstGeom>
              <a:noFill/>
            </p:spPr>
          </p:pic>
          <p:sp>
            <p:nvSpPr>
              <p:cNvPr id="42" name="AutoShape 29"/>
              <p:cNvSpPr>
                <a:spLocks noChangeShapeType="1"/>
              </p:cNvSpPr>
              <p:nvPr/>
            </p:nvSpPr>
            <p:spPr bwMode="auto">
              <a:xfrm>
                <a:off x="1400124" y="5949280"/>
                <a:ext cx="507580" cy="0"/>
              </a:xfrm>
              <a:prstGeom prst="straightConnector1">
                <a:avLst/>
              </a:prstGeom>
              <a:noFill/>
              <a:ln w="9525">
                <a:solidFill>
                  <a:srgbClr val="FFFFFF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" name="Text Box 28"/>
              <p:cNvSpPr txBox="1">
                <a:spLocks noChangeArrowheads="1"/>
              </p:cNvSpPr>
              <p:nvPr/>
            </p:nvSpPr>
            <p:spPr bwMode="auto">
              <a:xfrm>
                <a:off x="1158251" y="5644354"/>
                <a:ext cx="965477" cy="2280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1 </a:t>
                </a:r>
                <a:r>
                  <a:rPr lang="ru-RU" sz="1200" dirty="0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см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Text Box 27"/>
              <p:cNvSpPr txBox="1">
                <a:spLocks noChangeArrowheads="1"/>
              </p:cNvSpPr>
              <p:nvPr/>
            </p:nvSpPr>
            <p:spPr bwMode="auto">
              <a:xfrm>
                <a:off x="1115616" y="4438430"/>
                <a:ext cx="1026072" cy="2280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4 </a:t>
                </a:r>
                <a:r>
                  <a:rPr lang="ru-RU" sz="1200" dirty="0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мДж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 Box 26"/>
              <p:cNvSpPr txBox="1">
                <a:spLocks noChangeArrowheads="1"/>
              </p:cNvSpPr>
              <p:nvPr/>
            </p:nvSpPr>
            <p:spPr bwMode="auto">
              <a:xfrm>
                <a:off x="2555776" y="4438430"/>
                <a:ext cx="1224136" cy="2280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10 </a:t>
                </a:r>
                <a:r>
                  <a:rPr lang="ru-RU" sz="1200" dirty="0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мДж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Text Box 25"/>
              <p:cNvSpPr txBox="1">
                <a:spLocks noChangeArrowheads="1"/>
              </p:cNvSpPr>
              <p:nvPr/>
            </p:nvSpPr>
            <p:spPr bwMode="auto">
              <a:xfrm>
                <a:off x="4067944" y="4438430"/>
                <a:ext cx="1046893" cy="2280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15 </a:t>
                </a:r>
                <a:r>
                  <a:rPr lang="ru-RU" sz="1200" dirty="0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мДж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Text Box 24"/>
              <p:cNvSpPr txBox="1">
                <a:spLocks noChangeArrowheads="1"/>
              </p:cNvSpPr>
              <p:nvPr/>
            </p:nvSpPr>
            <p:spPr bwMode="auto">
              <a:xfrm>
                <a:off x="5521353" y="4438430"/>
                <a:ext cx="1138879" cy="2280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20 </a:t>
                </a:r>
                <a:r>
                  <a:rPr lang="ru-RU" sz="1200" dirty="0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мДж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Text Box 23"/>
              <p:cNvSpPr txBox="1">
                <a:spLocks noChangeArrowheads="1"/>
              </p:cNvSpPr>
              <p:nvPr/>
            </p:nvSpPr>
            <p:spPr bwMode="auto">
              <a:xfrm>
                <a:off x="1673750" y="5766388"/>
                <a:ext cx="1080120" cy="2280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indent="252413" algn="just" fontAlgn="base">
                  <a:spcBef>
                    <a:spcPct val="0"/>
                  </a:spcBef>
                  <a:spcAft>
                    <a:spcPct val="0"/>
                  </a:spcAft>
                  <a:tabLst>
                    <a:tab pos="252413" algn="l"/>
                  </a:tabLst>
                </a:pPr>
                <a:r>
                  <a:rPr lang="ru-RU" sz="1200" dirty="0">
                    <a:solidFill>
                      <a:srgbClr val="FFFFFF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60 </a:t>
                </a:r>
                <a:r>
                  <a:rPr lang="ru-RU" sz="1200" dirty="0" err="1">
                    <a:solidFill>
                      <a:srgbClr val="FFFFFF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атм</a:t>
                </a:r>
                <a:endParaRPr lang="ru-RU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AutoShape 22"/>
              <p:cNvSpPr>
                <a:spLocks noChangeArrowheads="1"/>
              </p:cNvSpPr>
              <p:nvPr/>
            </p:nvSpPr>
            <p:spPr bwMode="auto">
              <a:xfrm>
                <a:off x="2487156" y="5822292"/>
                <a:ext cx="266714" cy="179241"/>
              </a:xfrm>
              <a:prstGeom prst="rightArrow">
                <a:avLst>
                  <a:gd name="adj1" fmla="val 50000"/>
                  <a:gd name="adj2" fmla="val 41728"/>
                </a:avLst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9" name="Стрелка: вправо 8">
              <a:extLst>
                <a:ext uri="{FF2B5EF4-FFF2-40B4-BE49-F238E27FC236}">
                  <a16:creationId xmlns:a16="http://schemas.microsoft.com/office/drawing/2014/main" id="{454F1F00-05F6-4A0D-BE84-D86F5A31C8DD}"/>
                </a:ext>
              </a:extLst>
            </p:cNvPr>
            <p:cNvSpPr/>
            <p:nvPr/>
          </p:nvSpPr>
          <p:spPr>
            <a:xfrm>
              <a:off x="2826070" y="1710292"/>
              <a:ext cx="873969" cy="209764"/>
            </a:xfrm>
            <a:prstGeom prst="right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E22241-98DE-493B-B10C-AF09863AF442}"/>
                </a:ext>
              </a:extLst>
            </p:cNvPr>
            <p:cNvSpPr txBox="1"/>
            <p:nvPr/>
          </p:nvSpPr>
          <p:spPr>
            <a:xfrm>
              <a:off x="2484315" y="1475648"/>
              <a:ext cx="15574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энергия</a:t>
              </a:r>
              <a:r>
                <a:rPr lang="ru-RU" sz="1400" dirty="0"/>
                <a:t> импульса</a:t>
              </a:r>
            </a:p>
          </p:txBody>
        </p:sp>
        <p:sp>
          <p:nvSpPr>
            <p:cNvPr id="52" name="Стрелка: вправо 51">
              <a:extLst>
                <a:ext uri="{FF2B5EF4-FFF2-40B4-BE49-F238E27FC236}">
                  <a16:creationId xmlns:a16="http://schemas.microsoft.com/office/drawing/2014/main" id="{A3E5D9DC-C479-46B3-8FA7-3B8C6C402B3E}"/>
                </a:ext>
              </a:extLst>
            </p:cNvPr>
            <p:cNvSpPr/>
            <p:nvPr/>
          </p:nvSpPr>
          <p:spPr>
            <a:xfrm>
              <a:off x="2846608" y="3735652"/>
              <a:ext cx="873969" cy="209764"/>
            </a:xfrm>
            <a:prstGeom prst="right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DA9E831-35A9-4C15-8462-A8314905F80A}"/>
                </a:ext>
              </a:extLst>
            </p:cNvPr>
            <p:cNvSpPr txBox="1"/>
            <p:nvPr/>
          </p:nvSpPr>
          <p:spPr>
            <a:xfrm>
              <a:off x="2504853" y="3501008"/>
              <a:ext cx="12868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/>
                <a:t>давление</a:t>
              </a:r>
              <a:r>
                <a:rPr lang="ru-RU" sz="1400" dirty="0"/>
                <a:t> газа</a:t>
              </a:r>
            </a:p>
          </p:txBody>
        </p:sp>
      </p:grp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F9660470-1B8E-4B6D-B4D6-44B60E1716E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6324" t="10046" r="13311" b="2558"/>
          <a:stretch/>
        </p:blipFill>
        <p:spPr>
          <a:xfrm>
            <a:off x="3446479" y="4131354"/>
            <a:ext cx="3285138" cy="2734959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6982689" y="435124"/>
            <a:ext cx="5038163" cy="3055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203200" algn="l"/>
                <a:tab pos="630555" algn="l"/>
              </a:tabLs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Являясь основным исполнителем проекта РНФ (24-12-00056), в составе коллектива впервые обнаружил 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явление насыщения спектральной ширины </a:t>
            </a: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суперконтинуального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излучения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фемтосекундного лазерного импульса при филаментации в газах повышенного давления на уровне пятикратного превышения исходного значения, 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также смену режима филаментации от одиночной к множественной при повышении давления.</a:t>
            </a:r>
            <a:endParaRPr lang="ru-RU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785926" y="4187867"/>
            <a:ext cx="5054815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203200" algn="l"/>
              </a:tabLst>
            </a:pP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Apeksimov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D.V., </a:t>
            </a:r>
            <a:r>
              <a:rPr lang="en-US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Babushkin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P.A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Geints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Yu.E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Kabanov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A.M.,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Oshlakov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V.K.,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Petrov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A.V.,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Udalov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A.A.,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Khoroshaeva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E.E. Effect of Gas Pressure on Spatial and Spectral Characteristics of a Femtosecond Laser Pulse during Its </a:t>
            </a:r>
            <a:r>
              <a:rPr lang="en-US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Filamentation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Atmospheric and Oceanic Optics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2025, V. 38. No. 04. pp. 418–423.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Q3.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AE21F722-5A58-4394-A592-3832E7A3E682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087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" y="509772"/>
            <a:ext cx="4139192" cy="58384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576" y="497303"/>
            <a:ext cx="4146812" cy="58308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316" y="477214"/>
            <a:ext cx="4123952" cy="583845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C15403F-6DF2-4BEF-9DA9-0A62BB2199DD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460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2B5058-EE10-40A1-B482-FF23994EDA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7" t="1976" b="988"/>
          <a:stretch/>
        </p:blipFill>
        <p:spPr>
          <a:xfrm>
            <a:off x="418177" y="118534"/>
            <a:ext cx="4793688" cy="66548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B0031F-70BA-4369-A4D8-85125502B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288" y="253541"/>
            <a:ext cx="6163535" cy="655411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CDCC3D-F9A4-4E92-BBC6-C118D25A5568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243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8876" y="-24123"/>
            <a:ext cx="8751749" cy="7448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  <a:tab pos="630238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Сведения о публикационной деятельности: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  <a:tab pos="630238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теме исследования опубликовано более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 научных статей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патентов на изобретения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баз данных.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апробированы в виде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 докладов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конференциях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всероссийского и международного уровней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  <a:tab pos="630238" algn="l"/>
              </a:tabLst>
            </a:pPr>
            <a:r>
              <a:rPr lang="ru-RU" alt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значимые публикации, представленные на конкурс: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Apeksimov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D.V., Babushkin P.A.,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Geints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Yu.E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Kabanov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A.M.,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Oshlakov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V.K., Petrov A.V.,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Udalov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A.A.,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Khoroshaeva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E.E. Effect of Gas Pressure on Spatial and Spectral Characteristics of a Femtosecond Laser Pulse during Its Filamentation // Atmospheric and Oceanic Optics, 2025, V. 38.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04.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418–423. DOI: 10.1134/S1024856025700253)</a:t>
            </a:r>
          </a:p>
          <a:p>
            <a:pPr marL="342900" lvl="0" indent="-342900" algn="just">
              <a:buFont typeface="+mj-lt"/>
              <a:buAutoNum type="arabicPeriod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Babushkin P. A.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Bulygin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D.,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Geints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Y. E.,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Kabanov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Oshlakov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V. K., Petrov A. V.,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Khoroshaeva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 E. Turbulence-enhanced THz generation by multiple chaotically-distributed femtosecond filaments in air //Optics &amp; Laser Technology.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2024. V. 179.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111322. DOI: 10.1016/j.optlastec.2024.111322</a:t>
            </a:r>
          </a:p>
          <a:p>
            <a:pPr marL="342900" lvl="0" indent="-342900" algn="just">
              <a:buFont typeface="+mj-lt"/>
              <a:buAutoNum type="arabicPeriod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Apeksimov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 V.,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Babushkin P. A.,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Geints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Y. E.,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Kabanov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Khoroshaeva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 E.,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Oshlakov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V. K.,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Zemlyanov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A.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Postfilament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-induced two-photon fluorescence of dyed liquid aerosol enhanced by structured femtosecond laser pulse //Atmosphere.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2024. V. 15. N. 7.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813. DOI: 10.3390/atmos15070813</a:t>
            </a:r>
          </a:p>
          <a:p>
            <a:pPr marL="342900" lvl="0" indent="-342900" algn="just">
              <a:buFont typeface="+mj-lt"/>
              <a:buAutoNum type="arabicPeriod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Babushkin P. 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Enhancing the sensitivity of the LIBS method through simultaneous polarization control and implementation of the LIF method using a KTP crystal under phase mismatch conditions // //Applied Optics. 2026. V. 65. №. 24. pp. 8113-8120.</a:t>
            </a:r>
          </a:p>
          <a:p>
            <a:pPr marL="342900" lvl="0" indent="-342900" algn="just">
              <a:buFont typeface="+mj-lt"/>
              <a:buAutoNum type="arabicPeriod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Неделькин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Н.В.,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Бабушкин П.А.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Сканирующий спектрометр. Патент на изобретение RU 2 856 819 C1. Заявка № 2025118879 от 09.07.2025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  <a:tab pos="630238" algn="l"/>
              </a:tabLst>
            </a:pP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3200" algn="l"/>
                <a:tab pos="630238" algn="l"/>
              </a:tabLst>
            </a:pP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5DFC44-0E6D-4711-A12B-C567C91935A1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AD02BC1-7DC0-4C9D-AEF1-0A7886DBE5CA}"/>
              </a:ext>
            </a:extLst>
          </p:cNvPr>
          <p:cNvGrpSpPr/>
          <p:nvPr/>
        </p:nvGrpSpPr>
        <p:grpSpPr>
          <a:xfrm>
            <a:off x="8867775" y="1936472"/>
            <a:ext cx="3164458" cy="2985056"/>
            <a:chOff x="4263255" y="3392884"/>
            <a:chExt cx="3631886" cy="3293666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E29A313B-9C57-4726-B583-AD64BDCBB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430" y="4937334"/>
              <a:ext cx="1872082" cy="1723806"/>
            </a:xfrm>
            <a:prstGeom prst="rect">
              <a:avLst/>
            </a:prstGeom>
          </p:spPr>
        </p:pic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C8686E7-DEF9-430C-A41C-5F3DB91316B9}"/>
                </a:ext>
              </a:extLst>
            </p:cNvPr>
            <p:cNvSpPr/>
            <p:nvPr/>
          </p:nvSpPr>
          <p:spPr>
            <a:xfrm>
              <a:off x="4263255" y="3392884"/>
              <a:ext cx="3631886" cy="1630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03200" algn="l"/>
                  <a:tab pos="630238" algn="l"/>
                </a:tabLst>
              </a:pPr>
              <a:r>
                <a:rPr lang="ru-RU" altLang="ru-RU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Гость выпуска подкаста </a:t>
              </a:r>
              <a:r>
                <a:rPr lang="ru-RU" alt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«Радиофизический факультет ТГУ» </a:t>
              </a: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03200" algn="l"/>
                  <a:tab pos="630238" algn="l"/>
                </a:tabLst>
              </a:pPr>
              <a:r>
                <a:rPr lang="ru-RU" altLang="ru-RU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 применении фемтосекундного излучения</a:t>
              </a:r>
              <a:endParaRPr lang="ru-RU" altLang="ru-RU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F415E29-65AB-4AF2-B5E6-626257972835}"/>
                </a:ext>
              </a:extLst>
            </p:cNvPr>
            <p:cNvSpPr/>
            <p:nvPr/>
          </p:nvSpPr>
          <p:spPr>
            <a:xfrm>
              <a:off x="4343400" y="3429000"/>
              <a:ext cx="3486150" cy="325755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9155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5389" y="168405"/>
            <a:ext cx="12074248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3200" algn="l"/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На заседании объединенного ученого совета по физическим наукам СО РАН в части «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генерации ТГЦ-излучения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лазерной плазмой в воздухе при стохастической множественной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филаментации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работа отмечена как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значимый фундаментальный результат научных исследований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Работа удостоена диплома Российского союза научных и инженерных общественных объединений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РосСНИО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 итогам молодежной премии «Надежда России» в 2025 году.</a:t>
            </a:r>
          </a:p>
          <a:p>
            <a:pPr algn="just"/>
            <a:endParaRPr kumimoji="0" lang="ru-RU" alt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Работа участвовала в конкурсе «Лучший молодой научный сотрудник ИОА СО РАН», по итогу которой автор занял первое место.</a:t>
            </a:r>
            <a:endParaRPr kumimoji="0" lang="ru-RU" altLang="ru-RU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194FBE83-C1FF-4C42-93F5-D4528A3FB8B0}"/>
              </a:ext>
            </a:extLst>
          </p:cNvPr>
          <p:cNvGrpSpPr/>
          <p:nvPr/>
        </p:nvGrpSpPr>
        <p:grpSpPr>
          <a:xfrm>
            <a:off x="4197665" y="3392884"/>
            <a:ext cx="3796665" cy="3293666"/>
            <a:chOff x="4197665" y="3392884"/>
            <a:chExt cx="3796665" cy="3293666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957" y="4823829"/>
              <a:ext cx="1872082" cy="1723806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4197665" y="3392884"/>
              <a:ext cx="3796665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03200" algn="l"/>
                  <a:tab pos="630238" algn="l"/>
                </a:tabLst>
              </a:pPr>
              <a:r>
                <a:rPr lang="ru-RU" altLang="ru-RU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Гость выпуска подкаста </a:t>
              </a:r>
              <a:r>
                <a:rPr lang="ru-RU" alt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«Радиофизический факультет ТГУ» </a:t>
              </a: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03200" algn="l"/>
                  <a:tab pos="630238" algn="l"/>
                </a:tabLst>
              </a:pPr>
              <a:r>
                <a:rPr lang="ru-RU" altLang="ru-RU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 применении фемтосекундного излучения</a:t>
              </a:r>
              <a:endParaRPr lang="ru-RU" altLang="ru-RU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343400" y="3429000"/>
              <a:ext cx="3486150" cy="325755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5DFC44-0E6D-4711-A12B-C567C91935A1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152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CD867A-D2C9-4693-A8E5-CE7606D3B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4713" y="4271168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5E48CF-FD07-4754-B249-C8576F87E98A}"/>
              </a:ext>
            </a:extLst>
          </p:cNvPr>
          <p:cNvSpPr/>
          <p:nvPr/>
        </p:nvSpPr>
        <p:spPr>
          <a:xfrm>
            <a:off x="58876" y="60960"/>
            <a:ext cx="12074248" cy="673036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048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2624</TotalTime>
  <Words>1750</Words>
  <Application>Microsoft Office PowerPoint</Application>
  <PresentationFormat>Широкоэкранный</PresentationFormat>
  <Paragraphs>122</Paragraphs>
  <Slides>20</Slides>
  <Notes>0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Times New Roman</vt:lpstr>
      <vt:lpstr>Тема Office</vt:lpstr>
      <vt:lpstr>Equation</vt:lpstr>
      <vt:lpstr>Graph</vt:lpstr>
      <vt:lpstr>ФЕМТОСЕКУНДНОЕ ЛАЗЕРНОЕ ИЗЛУЧЕНИЕ В ЗАДАЧЕ АТМОСФЕРНЫХ ИССЛЕДОВАНИЙ</vt:lpstr>
      <vt:lpstr>САМОВОЗДЕЙСТВИЕ ФЕМТОСЕКУНДНОГО (ФС) ИЗЛУЧЕНИЯ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УВЕЛИЧЕНИЕ ЭФФЕКТИВНОСТИ МЕТОДА FS-LIBS ПОСРЕДСТВОМ УПРАВЛЕНИЯ ТИПОМ ПОЛЯРИЗАЦИИ ИЗЛУЧЕНИЯ И ОБЪЕДИНЕНИЯ С LIF</vt:lpstr>
      <vt:lpstr>Презентация PowerPoint</vt:lpstr>
      <vt:lpstr>Презентация PowerPoint</vt:lpstr>
      <vt:lpstr>УСИЛЕНИЕ ГЕНЕРАЦИИ ИЗЛУЧЕНИЯ ТЕРАГЕРЦОВОГО ДИАПАЗОНА ПРИ ОДНОЦВЕТНОЙ ЛАЗЕРНОЙ ФИЛАМЕНТАЦИИ В ВОЗДУХЕ</vt:lpstr>
      <vt:lpstr>Презентация PowerPoint</vt:lpstr>
      <vt:lpstr>УВЕЛИЧЕНИЕ СИГНАЛА ФЛУОРЕСЦЕНЦИИ ИЗ ОБЛАСТИ ФИЛАМЕНТАЦИИ В КАПЕЛЬНОМ АЭРОЗОЛЕ ПОСРЕДСТВОМ СТОХАСТИЧЕСКИ СТРУКТУРИРОВАННЫХ БЕСПЛАЗМЕННЫХ КАНАЛОВ</vt:lpstr>
      <vt:lpstr>Презентация PowerPoint</vt:lpstr>
      <vt:lpstr>ИССЛЕДОВАНИЯ ФИЛАМЕНТАЦИИ В ГАЗАХ ПОВЫШЕННОГО ДАВЛЕНИЯ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-</dc:creator>
  <cp:lastModifiedBy>-</cp:lastModifiedBy>
  <cp:revision>94</cp:revision>
  <dcterms:created xsi:type="dcterms:W3CDTF">2026-09-02T04:41:31Z</dcterms:created>
  <dcterms:modified xsi:type="dcterms:W3CDTF">2026-09-23T05:35:11Z</dcterms:modified>
</cp:coreProperties>
</file>