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5" r:id="rId7"/>
    <p:sldId id="267" r:id="rId8"/>
    <p:sldId id="261" r:id="rId9"/>
    <p:sldId id="262" r:id="rId10"/>
    <p:sldId id="263" r:id="rId11"/>
    <p:sldId id="266" r:id="rId12"/>
    <p:sldId id="264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1E8A56-43B5-4666-AE36-0BE298D57873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r>
              <a:rPr lang="ru-RU" dirty="0" err="1"/>
              <a:t>ьб</a:t>
            </a:r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F2BBFF-5DD4-4BFB-AC90-FCA2D1C14B8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7094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F4F11-B1EF-4862-9E26-15F83A631D87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4063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6D2B6-D0D2-462A-BFDC-2510BFF6A587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698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1C57A-4481-45B8-AB0C-97428C30C4C8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03289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A9C8E-E997-4B08-AE46-5D7CF44DE3F9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3928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507B9-F73E-45D2-A631-908CA2CC6DDE}" type="datetime1">
              <a:rPr lang="ru-RU" smtClean="0"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603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28C12-A5F0-452F-975E-A06DB72F5C12}" type="datetime1">
              <a:rPr lang="ru-RU" smtClean="0"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6172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5C6C1-8DA5-489F-95C4-E474B8192896}" type="datetime1">
              <a:rPr lang="ru-RU" smtClean="0"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1395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4D39765-CBB3-4AA3-A5D8-790ED16347C7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1543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8F1B9F-8088-4D34-ADE7-FBB090D56CB9}" type="datetime1">
              <a:rPr lang="ru-RU" smtClean="0"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599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697FA-7A2F-4D0C-89DE-FA7EE0CC6817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2940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8E7CD-9E25-4EC5-B2AB-2F3B8E591A6E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1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9395EFC-9A98-4DAD-83B3-EC630683DC19}" type="datetime1">
              <a:rPr lang="ru-RU" smtClean="0"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1510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04892C-9556-47CC-A8D3-922525B42D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4400" y="764704"/>
            <a:ext cx="10363200" cy="2835747"/>
          </a:xfrm>
        </p:spPr>
        <p:txBody>
          <a:bodyPr>
            <a:noAutofit/>
          </a:bodyPr>
          <a:lstStyle/>
          <a:p>
            <a:r>
              <a:rPr lang="ru-RU" sz="5400" b="1" dirty="0"/>
              <a:t>Исследование поперечной структуры монохроматических альфвеновских волн в магнитосфере Земли</a:t>
            </a:r>
            <a:endParaRPr lang="ru-RU" sz="54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980FEA7-B450-4C70-A2E3-14B5DF85E7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dirty="0"/>
              <a:t>Власов Александр Александрович, к.ф.-м.н.</a:t>
            </a:r>
          </a:p>
          <a:p>
            <a:pPr algn="ctr"/>
            <a:r>
              <a:rPr lang="ru-RU" dirty="0"/>
              <a:t>ИСЗФ СО РАН</a:t>
            </a:r>
          </a:p>
          <a:p>
            <a:pPr algn="ctr"/>
            <a:r>
              <a:rPr lang="ru-RU" dirty="0"/>
              <a:t>Иркутск</a:t>
            </a:r>
          </a:p>
        </p:txBody>
      </p:sp>
    </p:spTree>
    <p:extLst>
      <p:ext uri="{BB962C8B-B14F-4D97-AF65-F5344CB8AC3E}">
        <p14:creationId xmlns:p14="http://schemas.microsoft.com/office/powerpoint/2010/main" val="2295589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290E38-B03F-4CA4-B5F8-C280AE1E7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Где? Магнитосфера Земли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C90C9EF-0959-4EEA-91BA-95034FA7ED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7658" y="2276872"/>
            <a:ext cx="5358760" cy="3468280"/>
          </a:xfrm>
        </p:spPr>
        <p:txBody>
          <a:bodyPr/>
          <a:lstStyle/>
          <a:p>
            <a:pPr algn="just"/>
            <a:r>
              <a:rPr lang="ru-RU" b="1" dirty="0"/>
              <a:t>Магнитосфера Земли</a:t>
            </a:r>
            <a:r>
              <a:rPr lang="ru-RU" dirty="0"/>
              <a:t> — это заполненная </a:t>
            </a:r>
            <a:r>
              <a:rPr lang="ru-RU" b="1" dirty="0"/>
              <a:t>плазмой</a:t>
            </a:r>
            <a:r>
              <a:rPr lang="ru-RU" dirty="0"/>
              <a:t> полость, формирующаяся при взаимодействии солнечного ветра с геомагнитным полем планеты. В этой области околоземного космического пространства геомагнитное поле оказывает доминирующее влияние на поведение заряженных частиц.</a:t>
            </a:r>
          </a:p>
          <a:p>
            <a:pPr algn="just"/>
            <a:r>
              <a:rPr lang="ru-RU" dirty="0"/>
              <a:t>Магнитосфера Земли имеет чрезвычайно сложную структуру и до сих пор не существует её полной единой модели.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24F49AB-A9B1-4E4A-852E-8227DC12A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2</a:t>
            </a:fld>
            <a:endParaRPr lang="ru-RU" sz="2400" dirty="0"/>
          </a:p>
        </p:txBody>
      </p:sp>
      <p:pic>
        <p:nvPicPr>
          <p:cNvPr id="1026" name="Picture 2" descr="Магнитосфера Земли">
            <a:extLst>
              <a:ext uri="{FF2B5EF4-FFF2-40B4-BE49-F238E27FC236}">
                <a16:creationId xmlns:a16="http://schemas.microsoft.com/office/drawing/2014/main" id="{AE3F2E33-8E3E-4C12-8E1A-678586010A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8392" y="1896462"/>
            <a:ext cx="5695950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127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5816DB0-59CE-4245-B6EF-13C8BB48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3</a:t>
            </a:fld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8396B-2DD3-4450-9557-CB6772A1844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066800" y="169401"/>
            <a:ext cx="10058400" cy="920972"/>
          </a:xfrm>
        </p:spPr>
        <p:txBody>
          <a:bodyPr/>
          <a:lstStyle/>
          <a:p>
            <a:pPr algn="ctr"/>
            <a:r>
              <a:rPr lang="ru-RU" dirty="0"/>
              <a:t>Что? Колебания и волны в плазме</a:t>
            </a:r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A20CB607-9F5C-4A86-B3E0-2AB143A84A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39816" y="1163415"/>
            <a:ext cx="7425910" cy="3572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D0241E8-05CE-4697-AF90-B17C76971BA9}"/>
              </a:ext>
            </a:extLst>
          </p:cNvPr>
          <p:cNvSpPr/>
          <p:nvPr/>
        </p:nvSpPr>
        <p:spPr>
          <a:xfrm>
            <a:off x="4883317" y="4736030"/>
            <a:ext cx="288032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Полоидальные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колебания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Источниками таких волн являются резонансные взаимодействия с частицами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8CC8520-5E98-4E95-A55E-3939F2DBE68E}"/>
              </a:ext>
            </a:extLst>
          </p:cNvPr>
          <p:cNvSpPr/>
          <p:nvPr/>
        </p:nvSpPr>
        <p:spPr>
          <a:xfrm>
            <a:off x="8616280" y="4814911"/>
            <a:ext cx="2880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err="1">
                <a:solidFill>
                  <a:srgbClr val="0113B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Тороидальные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 колебания</a:t>
            </a:r>
          </a:p>
          <a:p>
            <a:pPr algn="ctr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Источником таких волн служит резонанс силовых линий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25E82E-651B-4F71-90B1-9C1DBA3C9A93}"/>
              </a:ext>
            </a:extLst>
          </p:cNvPr>
          <p:cNvSpPr txBox="1"/>
          <p:nvPr/>
        </p:nvSpPr>
        <p:spPr>
          <a:xfrm>
            <a:off x="326274" y="1412776"/>
            <a:ext cx="411354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Волновые явления занимают большую и важную часть в физике магнитосферы:</a:t>
            </a:r>
          </a:p>
          <a:p>
            <a:endParaRPr lang="ru-R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Являются крупномасштабными переносчиками энергии;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Участвуют в возникновении полярных сияний;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Помогают исследовать динамику плазмы и восстанавливать её параметры;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Примером волны, распространяющейся вдоль магнитных силовых линий, является альфвеновская волна;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5CB9FC-30B2-4940-A9CD-83850702221B}"/>
                  </a:ext>
                </a:extLst>
              </p:cNvPr>
              <p:cNvSpPr txBox="1"/>
              <p:nvPr/>
            </p:nvSpPr>
            <p:spPr>
              <a:xfrm>
                <a:off x="5730012" y="5690137"/>
                <a:ext cx="1230083" cy="3214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≫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F5CB9FC-30B2-4940-A9CD-8385070222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0012" y="5690137"/>
                <a:ext cx="1230083" cy="321435"/>
              </a:xfrm>
              <a:prstGeom prst="rect">
                <a:avLst/>
              </a:prstGeom>
              <a:blipFill>
                <a:blip r:embed="rId3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8EE4D429-A37E-46A4-81DB-3A224952C467}"/>
                  </a:ext>
                </a:extLst>
              </p:cNvPr>
              <p:cNvSpPr/>
              <p:nvPr/>
            </p:nvSpPr>
            <p:spPr>
              <a:xfrm>
                <a:off x="9370643" y="5597804"/>
                <a:ext cx="1371594" cy="4137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𝜑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≫</m:t>
                      </m:r>
                      <m:d>
                        <m:dPr>
                          <m:begChr m:val="|"/>
                          <m:endChr m:val="|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>
          <p:sp>
            <p:nvSpPr>
              <p:cNvPr id="10" name="Прямоугольник 9">
                <a:extLst>
                  <a:ext uri="{FF2B5EF4-FFF2-40B4-BE49-F238E27FC236}">
                    <a16:creationId xmlns:a16="http://schemas.microsoft.com/office/drawing/2014/main" id="{8EE4D429-A37E-46A4-81DB-3A224952C4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0643" y="5597804"/>
                <a:ext cx="1371594" cy="413768"/>
              </a:xfrm>
              <a:prstGeom prst="rect">
                <a:avLst/>
              </a:prstGeom>
              <a:blipFill>
                <a:blip r:embed="rId4"/>
                <a:stretch>
                  <a:fillRect b="-441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56351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C52A0-E59B-4A0E-8688-5572E82D25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63527"/>
            <a:ext cx="10058400" cy="1450757"/>
          </a:xfrm>
        </p:spPr>
        <p:txBody>
          <a:bodyPr/>
          <a:lstStyle/>
          <a:p>
            <a:r>
              <a:rPr lang="ru-RU" dirty="0"/>
              <a:t>Два основных теоретических подхода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8B2C0D-5F2F-462F-8CC2-495784E54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1. Магнитная гидродинамика (МГД) – рассматривает плазму как жидкость (коллективное поведение частиц под воздействием магнитного поля). </a:t>
            </a:r>
            <a:endParaRPr lang="en-US" dirty="0"/>
          </a:p>
          <a:p>
            <a:r>
              <a:rPr lang="ru-RU" dirty="0"/>
              <a:t>2. Кинетическая теория – функции распределения частиц. Хороша для малых масштабов (когда пространственные масштабы волны сопоставимы с характерными параметрами частиц, например, ларморовским радиусом ионов или скиновой длиной электронов).</a:t>
            </a:r>
          </a:p>
          <a:p>
            <a:r>
              <a:rPr lang="ru-RU" b="1" dirty="0"/>
              <a:t>Данный цикл работ затрагивает оба подхода.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525F88-B1DA-4DCA-9E53-D7EF41B2A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4</a:t>
            </a:fld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64397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EF3133-5834-40C9-A653-90254B097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Метод «фазовых портретов»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4A2D7F4-D066-4876-9B39-96D737EB14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«Фазовый портрет» </a:t>
            </a:r>
            <a:r>
              <a:rPr lang="ru-RU" dirty="0"/>
              <a:t>- совокупность графиков поперечных компонент магнитного поля (радиальной, азимутальной), а также разности фаз между ними.</a:t>
            </a:r>
          </a:p>
          <a:p>
            <a:r>
              <a:rPr lang="ru-RU" dirty="0"/>
              <a:t>Фазовый портрет может потенциально:</a:t>
            </a:r>
          </a:p>
          <a:p>
            <a:r>
              <a:rPr lang="ru-RU" dirty="0"/>
              <a:t>- Показывать области прозрачности</a:t>
            </a:r>
            <a:r>
              <a:rPr lang="en-US" dirty="0"/>
              <a:t>/</a:t>
            </a:r>
            <a:r>
              <a:rPr lang="ru-RU" dirty="0"/>
              <a:t>непрозрачности.</a:t>
            </a:r>
          </a:p>
          <a:p>
            <a:r>
              <a:rPr lang="ru-RU" dirty="0"/>
              <a:t>- Находится ли волна в режиме затухания</a:t>
            </a:r>
            <a:r>
              <a:rPr lang="en-US" dirty="0"/>
              <a:t>/</a:t>
            </a:r>
            <a:r>
              <a:rPr lang="ru-RU" dirty="0"/>
              <a:t>возбуждения.</a:t>
            </a:r>
          </a:p>
          <a:p>
            <a:r>
              <a:rPr lang="ru-RU" dirty="0"/>
              <a:t>- Дать информацию, которая позволит определить тип волны.</a:t>
            </a:r>
          </a:p>
          <a:p>
            <a:r>
              <a:rPr lang="ru-RU" dirty="0"/>
              <a:t>Как показало моделирование, </a:t>
            </a:r>
            <a:r>
              <a:rPr lang="ru-RU" b="1" dirty="0"/>
              <a:t>«фазовый портрет» </a:t>
            </a:r>
            <a:r>
              <a:rPr lang="ru-RU" dirty="0"/>
              <a:t>является уникальной характеристикой волны.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7561526-CE42-445F-BFE4-3BD50ACB8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5</a:t>
            </a:fld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58133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D72B5B-1ADD-4E6B-94B4-3181F9802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6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B707BC5-D9A8-4B7D-827A-938329CAD11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6040" y="1013763"/>
            <a:ext cx="4608512" cy="4422914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FEC225-D19F-4743-881A-DA80DCB988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854" y="1232031"/>
            <a:ext cx="4536504" cy="42009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A60D51A-799B-412F-BCC9-376325198DE6}"/>
              </a:ext>
            </a:extLst>
          </p:cNvPr>
          <p:cNvSpPr txBox="1"/>
          <p:nvPr/>
        </p:nvSpPr>
        <p:spPr>
          <a:xfrm>
            <a:off x="2091109" y="5400680"/>
            <a:ext cx="22259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Спутниковые данные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810B0C-4ABF-424D-B341-DE07BF65D171}"/>
              </a:ext>
            </a:extLst>
          </p:cNvPr>
          <p:cNvSpPr txBox="1"/>
          <p:nvPr/>
        </p:nvSpPr>
        <p:spPr>
          <a:xfrm>
            <a:off x="7824192" y="5432983"/>
            <a:ext cx="213552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Численное решение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EDFCA85-9FB7-4F19-8A45-0BC0C2719C33}"/>
              </a:ext>
            </a:extLst>
          </p:cNvPr>
          <p:cNvSpPr/>
          <p:nvPr/>
        </p:nvSpPr>
        <p:spPr>
          <a:xfrm>
            <a:off x="4317103" y="5882406"/>
            <a:ext cx="1224136" cy="288032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532161B-0EC1-4A6A-A49A-1670C5A284DD}"/>
              </a:ext>
            </a:extLst>
          </p:cNvPr>
          <p:cNvSpPr txBox="1"/>
          <p:nvPr/>
        </p:nvSpPr>
        <p:spPr>
          <a:xfrm>
            <a:off x="5735960" y="5829212"/>
            <a:ext cx="282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области непрозрачности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574991-8487-4C3F-A5AC-8EDA03F61CDC}"/>
              </a:ext>
            </a:extLst>
          </p:cNvPr>
          <p:cNvSpPr txBox="1"/>
          <p:nvPr/>
        </p:nvSpPr>
        <p:spPr>
          <a:xfrm>
            <a:off x="2069801" y="303132"/>
            <a:ext cx="87737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Пример</a:t>
            </a:r>
            <a:r>
              <a:rPr lang="en-US" sz="3200" dirty="0"/>
              <a:t> </a:t>
            </a:r>
            <a:r>
              <a:rPr lang="ru-RU" sz="3200" dirty="0"/>
              <a:t>№1: волна с меняющейся поляризацией</a:t>
            </a:r>
          </a:p>
        </p:txBody>
      </p:sp>
    </p:spTree>
    <p:extLst>
      <p:ext uri="{BB962C8B-B14F-4D97-AF65-F5344CB8AC3E}">
        <p14:creationId xmlns:p14="http://schemas.microsoft.com/office/powerpoint/2010/main" val="31951234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34F66D33-0F2F-4326-BD75-82123E7AD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7</a:t>
            </a:fld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2CD875-5B80-453D-982E-78C8FAA64F13}"/>
              </a:ext>
            </a:extLst>
          </p:cNvPr>
          <p:cNvSpPr/>
          <p:nvPr/>
        </p:nvSpPr>
        <p:spPr>
          <a:xfrm>
            <a:off x="2587186" y="109413"/>
            <a:ext cx="70176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3200" dirty="0"/>
              <a:t>Пример</a:t>
            </a:r>
            <a:r>
              <a:rPr lang="en-US" sz="3200" dirty="0"/>
              <a:t> </a:t>
            </a:r>
            <a:r>
              <a:rPr lang="ru-RU" sz="3200" dirty="0"/>
              <a:t>№2: </a:t>
            </a:r>
            <a:r>
              <a:rPr lang="ru-RU" sz="3200" dirty="0" err="1">
                <a:solidFill>
                  <a:srgbClr val="FF0000"/>
                </a:solidFill>
              </a:rPr>
              <a:t>полоидальный</a:t>
            </a:r>
            <a:r>
              <a:rPr lang="ru-RU" sz="3200" dirty="0"/>
              <a:t> резонатор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2886B19-EFC6-4A18-B3F3-935C6BEF7C8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0" y="694188"/>
            <a:ext cx="6096000" cy="46138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3FE2CC7-9F6D-4C44-8145-4D3324E42646}"/>
              </a:ext>
            </a:extLst>
          </p:cNvPr>
          <p:cNvSpPr txBox="1"/>
          <p:nvPr/>
        </p:nvSpPr>
        <p:spPr>
          <a:xfrm>
            <a:off x="695399" y="5517481"/>
            <a:ext cx="10801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Согласно теории – чем выше число переходов через нуль, тем выше номер собственной гармоники резонатора. Стоит отметить, что здесь ниже частота </a:t>
            </a:r>
            <a:r>
              <a:rPr lang="en-US" dirty="0"/>
              <a:t>--&gt;</a:t>
            </a:r>
            <a:r>
              <a:rPr lang="ru-RU" dirty="0"/>
              <a:t> выше номер гармоники.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17E3D283-570F-47E9-AA1A-E69B59B0A8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4920" y="891701"/>
            <a:ext cx="5888400" cy="441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8911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48A0C7F-B3C6-4606-A7ED-A11837EAF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8</a:t>
            </a:fld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A81F41-9CB6-4183-995F-FDCB153C7DC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26699" y="188640"/>
            <a:ext cx="10058400" cy="599737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SAR-</a:t>
            </a:r>
            <a:r>
              <a:rPr lang="ru-RU" sz="3200" dirty="0"/>
              <a:t>дуги</a:t>
            </a:r>
          </a:p>
        </p:txBody>
      </p:sp>
      <p:pic>
        <p:nvPicPr>
          <p:cNvPr id="5" name="Picture 2" descr="https://spaceweatherarchive.com/wp-content/uploads/2023/11/sarx4.jpg">
            <a:extLst>
              <a:ext uri="{FF2B5EF4-FFF2-40B4-BE49-F238E27FC236}">
                <a16:creationId xmlns:a16="http://schemas.microsoft.com/office/drawing/2014/main" id="{E3DBED9E-4620-483D-9AEC-55FBF2FA8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23992" y="908720"/>
            <a:ext cx="5756725" cy="5256234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25C7B-C23A-4FB2-B6DB-015028025235}"/>
              </a:ext>
            </a:extLst>
          </p:cNvPr>
          <p:cNvSpPr txBox="1"/>
          <p:nvPr/>
        </p:nvSpPr>
        <p:spPr>
          <a:xfrm>
            <a:off x="335360" y="911918"/>
            <a:ext cx="5472608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Стабильные красные авроральные дуги</a:t>
            </a:r>
            <a:r>
              <a:rPr lang="en-US" b="1" dirty="0"/>
              <a:t> </a:t>
            </a:r>
            <a:r>
              <a:rPr lang="en-US" dirty="0"/>
              <a:t>(stable auroral red arcs) </a:t>
            </a:r>
            <a:r>
              <a:rPr lang="ru-RU" dirty="0"/>
              <a:t>– сияния </a:t>
            </a:r>
            <a:r>
              <a:rPr lang="ru-RU" dirty="0">
                <a:solidFill>
                  <a:srgbClr val="FF0000"/>
                </a:solidFill>
              </a:rPr>
              <a:t>красного</a:t>
            </a:r>
            <a:r>
              <a:rPr lang="ru-RU" dirty="0"/>
              <a:t> цвета на длине волны 630 </a:t>
            </a:r>
            <a:r>
              <a:rPr lang="ru-RU" dirty="0" err="1"/>
              <a:t>нм</a:t>
            </a:r>
            <a:r>
              <a:rPr lang="ru-RU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Генерируются </a:t>
            </a:r>
            <a:r>
              <a:rPr lang="ru-RU" dirty="0" err="1"/>
              <a:t>низкоэнергетичными</a:t>
            </a:r>
            <a:r>
              <a:rPr lang="ru-RU" dirty="0"/>
              <a:t> потоками электронов (примерно</a:t>
            </a:r>
            <a:r>
              <a:rPr lang="en-US" dirty="0"/>
              <a:t> </a:t>
            </a:r>
            <a:r>
              <a:rPr lang="ru-RU" dirty="0"/>
              <a:t>2-5 эВ</a:t>
            </a:r>
            <a:r>
              <a:rPr lang="en-US" dirty="0"/>
              <a:t>)</a:t>
            </a:r>
            <a:r>
              <a:rPr lang="ru-RU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Доходят даже до средних широт.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Выше «классических» зелёных сияний.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/>
          </a:p>
          <a:p>
            <a:r>
              <a:rPr lang="ru-RU" dirty="0"/>
              <a:t>До сих пор не существует единой гипотезы, которая однозначно описывала бы их генерацию. Среди выдвинутых гипотез можно упомянуть: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Кулоновские столкновения электронов с ионами кольцевого тока (на расстоянии от 2 до 8 радиусов Земли)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Резонанс между электронами и ионно-циклотронными волнами (частоты порядка герц)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Модуляция потоков электронов продольным электрическим полем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992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BD1CC4A-0CBE-461A-A338-E709F2529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9</a:t>
            </a:fld>
            <a:endParaRPr lang="ru-RU" sz="2400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A3A19B-F934-4F27-89B5-EBA57207A5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83632" y="33090"/>
            <a:ext cx="7848872" cy="659606"/>
          </a:xfrm>
        </p:spPr>
        <p:txBody>
          <a:bodyPr>
            <a:normAutofit/>
          </a:bodyPr>
          <a:lstStyle/>
          <a:p>
            <a:r>
              <a:rPr lang="ru-RU" sz="3200" dirty="0"/>
              <a:t>Модель параметров магнитосферы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9BE504-986F-4049-A6CA-1D609A30D2E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551385" y="1051528"/>
            <a:ext cx="5328592" cy="4896543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Ещё одна гипотеза – бесстолкновительное затухание Ландау между электронами фоновой плазмы и т.н. </a:t>
            </a:r>
            <a:r>
              <a:rPr lang="ru-RU" b="1" dirty="0"/>
              <a:t>кинетическими альфвеновскими волнами (КАВ)</a:t>
            </a:r>
            <a:r>
              <a:rPr lang="ru-RU" dirty="0"/>
              <a:t>. Предложена ещё в 70-ых годах, но не нашла должного развития.</a:t>
            </a:r>
          </a:p>
          <a:p>
            <a:r>
              <a:rPr lang="ru-RU" dirty="0"/>
              <a:t>В рамках одной из работ цикла: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Впервые получен тензор диэлектрической проницаемости плазмы с учётом наличия горячих протонов кольцевого тока</a:t>
            </a:r>
            <a:r>
              <a:rPr lang="en-US" dirty="0"/>
              <a:t>;</a:t>
            </a:r>
            <a:endParaRPr lang="ru-RU" dirty="0"/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Построены модельные параметры плазмы, необходимые для анализа того, где и при каких условиях возникает взаимодействие волна-частица, приводящее к генерации потока электронов </a:t>
            </a:r>
            <a:r>
              <a:rPr lang="ru-RU" b="1" dirty="0"/>
              <a:t>нужных</a:t>
            </a:r>
            <a:r>
              <a:rPr lang="ru-RU" dirty="0"/>
              <a:t> энергий</a:t>
            </a:r>
            <a:r>
              <a:rPr lang="en-US" dirty="0"/>
              <a:t>;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 </a:t>
            </a:r>
            <a:r>
              <a:rPr lang="ru-RU" dirty="0"/>
              <a:t>Оказывается, что учёт горячих протонов кольцевого тока смещает границу взаимодействия ближе к Земле</a:t>
            </a:r>
            <a:r>
              <a:rPr lang="en-US" dirty="0"/>
              <a:t>;</a:t>
            </a:r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EFE720-0292-4762-B27B-9009DF2931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6943"/>
          <a:stretch/>
        </p:blipFill>
        <p:spPr>
          <a:xfrm>
            <a:off x="6397844" y="707738"/>
            <a:ext cx="5012936" cy="3514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DD544-F33D-4096-8412-E1F1308C5980}"/>
              </a:ext>
            </a:extLst>
          </p:cNvPr>
          <p:cNvSpPr txBox="1"/>
          <p:nvPr/>
        </p:nvSpPr>
        <p:spPr>
          <a:xfrm>
            <a:off x="6312024" y="4180683"/>
            <a:ext cx="51845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Play" panose="020B0604020202020204" charset="0"/>
              </a:rPr>
              <a:t>Распределение альфвеновской скорости для </a:t>
            </a:r>
            <a:r>
              <a:rPr lang="ru-RU" dirty="0" err="1">
                <a:latin typeface="Play" panose="020B0604020202020204" charset="0"/>
              </a:rPr>
              <a:t>слабовозмущенной</a:t>
            </a:r>
            <a:r>
              <a:rPr lang="ru-RU" dirty="0">
                <a:latin typeface="Play" panose="020B0604020202020204" charset="0"/>
              </a:rPr>
              <a:t> магнитосферы в </a:t>
            </a:r>
            <a:r>
              <a:rPr lang="ru-RU" dirty="0" err="1">
                <a:latin typeface="Play" panose="020B0604020202020204" charset="0"/>
              </a:rPr>
              <a:t>приэкваториальной</a:t>
            </a:r>
            <a:r>
              <a:rPr lang="ru-RU" dirty="0">
                <a:latin typeface="Play" panose="020B0604020202020204" charset="0"/>
              </a:rPr>
              <a:t> области, а также температура электронов, тепловая скорость которых равна альфвеновской скорости (резонансные).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90001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10762F-D8B4-469B-98F0-19DCF0CD1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Заключение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867867-0416-4078-9FF5-1261A88E76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Данный цикл работ представляет собой исследование поперечной структуры альфвеновских волн как с помощью магнитной гидродинамики, так и с использованием кинетики. Работы данного цикла: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Апробируют метод «фазовых портретов», который позволяет исследовать пространственную структуру волны и определять её тип по данным всего одного инструмента на спутнике (например, магнитометра).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dirty="0"/>
              <a:t> Уточняют модель диссипации кинетических альфвеновских волн и передачу их энергии электронам фоновой плазмы. Это является ещё одним шагом в понимании механизмов генерации </a:t>
            </a:r>
            <a:r>
              <a:rPr lang="en-US" dirty="0"/>
              <a:t>SAR-</a:t>
            </a:r>
            <a:r>
              <a:rPr lang="ru-RU" dirty="0"/>
              <a:t>дуг.</a:t>
            </a:r>
          </a:p>
          <a:p>
            <a:pPr marL="0" indent="0">
              <a:buNone/>
            </a:pPr>
            <a:r>
              <a:rPr lang="ru-RU" b="1" dirty="0"/>
              <a:t>Важно: </a:t>
            </a:r>
            <a:r>
              <a:rPr lang="ru-RU" dirty="0"/>
              <a:t>данный цикл работ не завершает исследование вышеупомянутых явлений, а мотивирует продолжать работу. Гипотеза генерации </a:t>
            </a:r>
            <a:r>
              <a:rPr lang="en-US" dirty="0"/>
              <a:t>SAR-</a:t>
            </a:r>
            <a:r>
              <a:rPr lang="ru-RU" dirty="0"/>
              <a:t>дуг требует дальнейшей работы, а метод определения пространственной структуры волны и её типа ещё больше примеров использования.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950C36-7910-4952-8D0B-37DD1E88B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10</a:t>
            </a:fld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191073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09C4C7-724B-4233-9911-14C2919D2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Список работ, входящих в цикл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7884F5-C5D8-4B47-A122-DDFE59D32A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en-US" dirty="0"/>
              <a:t>Vlasov A.A. Studying the radial structure of the poloidal Alf-</a:t>
            </a:r>
            <a:r>
              <a:rPr lang="en-US" dirty="0" err="1"/>
              <a:t>vén</a:t>
            </a:r>
            <a:r>
              <a:rPr lang="en-US" dirty="0"/>
              <a:t> resonator by the method of phase portraits from Van Allen Probes satellite data. </a:t>
            </a:r>
            <a:r>
              <a:rPr lang="en-US" i="1" dirty="0"/>
              <a:t>Sol.-Terr. Phys. </a:t>
            </a:r>
            <a:r>
              <a:rPr lang="en-US" dirty="0"/>
              <a:t>2025, vol. 11, </a:t>
            </a:r>
            <a:r>
              <a:rPr lang="en-US" dirty="0" err="1"/>
              <a:t>iss</a:t>
            </a:r>
            <a:r>
              <a:rPr lang="en-US" dirty="0"/>
              <a:t>. 2, pp. 60–68. DOI: 10.12737/stp-112202506. </a:t>
            </a: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en-US" dirty="0"/>
              <a:t>D. A. Kozlov, A. A. Vlasov; Kinetic Alfvén waves in the overlap region between the plasmasphere and ring current. </a:t>
            </a:r>
            <a:r>
              <a:rPr lang="en-US" i="1" dirty="0"/>
              <a:t>Phys. Plasmas</a:t>
            </a:r>
            <a:r>
              <a:rPr lang="en-US" dirty="0"/>
              <a:t> 1 October 2025; 32 (10): 102107. https://doi.org/10.1063/5.0260743</a:t>
            </a:r>
            <a:r>
              <a:rPr lang="ru-RU" dirty="0"/>
              <a:t>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dirty="0"/>
              <a:t> </a:t>
            </a:r>
            <a:r>
              <a:rPr lang="en-US" dirty="0"/>
              <a:t>Daniil A. Kozlov, Anatoly S. Leonovich, Alexander A. Vlasov. Determining the radial structure of high-m Alfvén wave by means of the “phase portrait” method, Advances in Space Research, Volume 73, Issue 1, 2024, Pages 624-631, ISSN 0273-1177, https://doi.org/10.1016/j.asr.2023.08.009.</a:t>
            </a:r>
            <a:endParaRPr lang="ru-RU" dirty="0"/>
          </a:p>
          <a:p>
            <a:pPr>
              <a:buFont typeface="Wingdings" panose="05000000000000000000" pitchFamily="2" charset="2"/>
              <a:buChar char="v"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934DAEE-6360-4A96-B722-A5FF65A56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948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51C8B4D-1ABD-426A-8C95-F8D03CFE7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2400" smtClean="0"/>
              <a:t>12</a:t>
            </a:fld>
            <a:endParaRPr lang="ru-RU" sz="2400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FD3B9F6-0A77-4DCC-A1C1-09078970D598}"/>
              </a:ext>
            </a:extLst>
          </p:cNvPr>
          <p:cNvSpPr/>
          <p:nvPr/>
        </p:nvSpPr>
        <p:spPr>
          <a:xfrm>
            <a:off x="2155849" y="1916832"/>
            <a:ext cx="7880301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7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554212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EA2E2D6-BCC6-4773-89F7-468B82F5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13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CB380E6-7E37-4394-BDB6-FFD9D80219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92" y="1124744"/>
            <a:ext cx="10833309" cy="396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4004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>
            <a:extLst>
              <a:ext uri="{FF2B5EF4-FFF2-40B4-BE49-F238E27FC236}">
                <a16:creationId xmlns:a16="http://schemas.microsoft.com/office/drawing/2014/main" id="{8A5E1406-3541-4A85-9574-BEDDAABC1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t>14</a:t>
            </a:fld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F1F803-92DC-4096-B74D-CACD59A91E2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48" y="19977"/>
            <a:ext cx="6336704" cy="619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933922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313</TotalTime>
  <Words>884</Words>
  <Application>Microsoft Office PowerPoint</Application>
  <PresentationFormat>Широкоэкранный</PresentationFormat>
  <Paragraphs>78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Play</vt:lpstr>
      <vt:lpstr>Wingdings</vt:lpstr>
      <vt:lpstr>Ретро</vt:lpstr>
      <vt:lpstr>Исследование поперечной структуры монохроматических альфвеновских волн в магнитосфере Земли</vt:lpstr>
      <vt:lpstr>Где? Магнитосфера Земли</vt:lpstr>
      <vt:lpstr>Что? Колебания и волны в плазме</vt:lpstr>
      <vt:lpstr>Два основных теоретических подхода</vt:lpstr>
      <vt:lpstr>Метод «фазовых портретов»</vt:lpstr>
      <vt:lpstr>Презентация PowerPoint</vt:lpstr>
      <vt:lpstr>Презентация PowerPoint</vt:lpstr>
      <vt:lpstr>SAR-дуги</vt:lpstr>
      <vt:lpstr>Модель параметров магнитосферы</vt:lpstr>
      <vt:lpstr>Заключение</vt:lpstr>
      <vt:lpstr>Список работ, входящих в цикл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Исследование поперечной структуры монохроматических альфвеновских волн в магнитосфере Земли</dc:title>
  <dc:creator>Alexander Vlasov</dc:creator>
  <cp:lastModifiedBy>Alexander Vlasov</cp:lastModifiedBy>
  <cp:revision>25</cp:revision>
  <dcterms:created xsi:type="dcterms:W3CDTF">2026-09-21T03:24:58Z</dcterms:created>
  <dcterms:modified xsi:type="dcterms:W3CDTF">2026-09-22T05:14:40Z</dcterms:modified>
</cp:coreProperties>
</file>