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360" r:id="rId3"/>
    <p:sldId id="374" r:id="rId4"/>
    <p:sldId id="375" r:id="rId5"/>
    <p:sldId id="377" r:id="rId6"/>
    <p:sldId id="378" r:id="rId7"/>
    <p:sldId id="362" r:id="rId8"/>
    <p:sldId id="353" r:id="rId9"/>
    <p:sldId id="373" r:id="rId10"/>
    <p:sldId id="356" r:id="rId11"/>
    <p:sldId id="381" r:id="rId12"/>
    <p:sldId id="380" r:id="rId13"/>
    <p:sldId id="369" r:id="rId14"/>
    <p:sldId id="391" r:id="rId15"/>
    <p:sldId id="365" r:id="rId16"/>
    <p:sldId id="383" r:id="rId17"/>
    <p:sldId id="358" r:id="rId18"/>
    <p:sldId id="385" r:id="rId19"/>
    <p:sldId id="384" r:id="rId20"/>
    <p:sldId id="387" r:id="rId21"/>
    <p:sldId id="388" r:id="rId22"/>
    <p:sldId id="389" r:id="rId23"/>
    <p:sldId id="382" r:id="rId24"/>
    <p:sldId id="386" r:id="rId25"/>
    <p:sldId id="350" r:id="rId2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D6D"/>
    <a:srgbClr val="B0E4C9"/>
    <a:srgbClr val="CA292C"/>
    <a:srgbClr val="DA0000"/>
    <a:srgbClr val="B9DB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628" autoAdjust="0"/>
  </p:normalViewPr>
  <p:slideViewPr>
    <p:cSldViewPr snapToGrid="0">
      <p:cViewPr varScale="1">
        <p:scale>
          <a:sx n="102" d="100"/>
          <a:sy n="102" d="100"/>
        </p:scale>
        <p:origin x="834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813D29-7C1A-4CAA-BAAB-12E932610806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361AFF-BE07-43BF-8FEC-8D6495A570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29666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D45DD0-3771-448D-B018-2CC7A54EB99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3819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361AFF-BE07-43BF-8FEC-8D6495A5700D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5145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361AFF-BE07-43BF-8FEC-8D6495A5700D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73600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361AFF-BE07-43BF-8FEC-8D6495A5700D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34048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361AFF-BE07-43BF-8FEC-8D6495A5700D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27145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361AFF-BE07-43BF-8FEC-8D6495A5700D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16646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aseline="0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361AFF-BE07-43BF-8FEC-8D6495A5700D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12693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361AFF-BE07-43BF-8FEC-8D6495A5700D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45671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361AFF-BE07-43BF-8FEC-8D6495A5700D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59010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361AFF-BE07-43BF-8FEC-8D6495A5700D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36306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D45DD0-3771-448D-B018-2CC7A54EB99E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80826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D45DD0-3771-448D-B018-2CC7A54EB99E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48579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361AFF-BE07-43BF-8FEC-8D6495A5700D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34805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361AFF-BE07-43BF-8FEC-8D6495A5700D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44896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361AFF-BE07-43BF-8FEC-8D6495A5700D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22942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361AFF-BE07-43BF-8FEC-8D6495A5700D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27759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361AFF-BE07-43BF-8FEC-8D6495A5700D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82088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361AFF-BE07-43BF-8FEC-8D6495A5700D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312949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361AFF-BE07-43BF-8FEC-8D6495A5700D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232997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361AFF-BE07-43BF-8FEC-8D6495A5700D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650240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361AFF-BE07-43BF-8FEC-8D6495A5700D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843041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D45DD0-3771-448D-B018-2CC7A54EB99E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79709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EBE2C-0B5F-4645-A82A-5761EB527475}" type="datetime1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1903F-2633-4BC0-B020-25B5012880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9411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F3D09-500B-402A-88EE-3F75AC75E3D8}" type="datetime1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1903F-2633-4BC0-B020-25B5012880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98225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8F26F-435D-40AF-AE6F-E6CACCDE061E}" type="datetime1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1903F-2633-4BC0-B020-25B5012880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6002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8472A-B5C3-41FA-9288-0ACB195FD679}" type="datetime1">
              <a:rPr lang="ru-RU" smtClean="0"/>
              <a:t>21.09.2026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1903F-2633-4BC0-B020-25B5012880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6182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26BD8-F266-4493-A247-A9D4A27D5090}" type="datetime1">
              <a:rPr lang="ru-RU" smtClean="0"/>
              <a:t>21.09.2026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1903F-2633-4BC0-B020-25B5012880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71241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D3169-F797-4A36-A267-C24BE2E9817D}" type="datetime1">
              <a:rPr lang="ru-RU" smtClean="0"/>
              <a:t>21.09.2026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1903F-2633-4BC0-B020-25B5012880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03037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B1BE0-4483-4196-BEF8-EF91745062F4}" type="datetime1">
              <a:rPr lang="ru-RU" smtClean="0"/>
              <a:t>21.09.2026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1903F-2633-4BC0-B020-25B5012880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55272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35B54-BF96-4DE7-AB0F-3B239F4311C9}" type="datetime1">
              <a:rPr lang="ru-RU" smtClean="0"/>
              <a:t>21.09.2026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1903F-2633-4BC0-B020-25B5012880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58188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26807-95E4-4136-B608-7739A1C391C8}" type="datetime1">
              <a:rPr lang="ru-RU" smtClean="0"/>
              <a:t>21.09.2026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1903F-2633-4BC0-B020-25B5012880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55579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FFD35-2B58-4D71-8191-4BC1C33226EE}" type="datetime1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1903F-2633-4BC0-B020-25B5012880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6349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71593-EB14-42F9-AD90-0B0641E47407}" type="datetime1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1903F-2633-4BC0-B020-25B5012880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3315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80F07E-F03E-49BC-88A9-A6EC0F390672}" type="datetime1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D1903F-2633-4BC0-B020-25B5012880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3415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0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1.png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png"/><Relationship Id="rId4" Type="http://schemas.openxmlformats.org/officeDocument/2006/relationships/image" Target="../media/image45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gi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jp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93905" y="1790700"/>
            <a:ext cx="10597996" cy="1583349"/>
          </a:xfrm>
        </p:spPr>
        <p:txBody>
          <a:bodyPr>
            <a:noAutofit/>
          </a:bodyPr>
          <a:lstStyle/>
          <a:p>
            <a:r>
              <a:rPr lang="ru-RU" sz="3200" u="sng" dirty="0"/>
              <a:t>Исследование ядерных реакций при взаимодействии пучков протонов и дейтронов с ядрами лития и бора</a:t>
            </a:r>
            <a:endParaRPr lang="ru-RU" sz="1400" u="sng" dirty="0">
              <a:cs typeface="Times New Roman" panose="02020603050405020304" pitchFamily="18" charset="0"/>
            </a:endParaRPr>
          </a:p>
        </p:txBody>
      </p:sp>
      <p:sp>
        <p:nvSpPr>
          <p:cNvPr id="7" name="Rectangle 4"/>
          <p:cNvSpPr txBox="1">
            <a:spLocks noChangeArrowheads="1"/>
          </p:cNvSpPr>
          <p:nvPr/>
        </p:nvSpPr>
        <p:spPr>
          <a:xfrm>
            <a:off x="0" y="6378314"/>
            <a:ext cx="12192000" cy="47968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dirty="0"/>
              <a:t>Премия им. Г.И. </a:t>
            </a:r>
            <a:r>
              <a:rPr lang="ru-RU" sz="1600" dirty="0" err="1"/>
              <a:t>Будкера</a:t>
            </a:r>
            <a:r>
              <a:rPr lang="ru-RU" sz="1600" dirty="0"/>
              <a:t> за работы в области ядерной физики, термоядерного синтеза и физики плазмы</a:t>
            </a:r>
            <a:r>
              <a:rPr lang="en-US" sz="1600" dirty="0" smtClean="0">
                <a:cs typeface="Times New Roman" panose="02020603050405020304" pitchFamily="18" charset="0"/>
              </a:rPr>
              <a:t>, </a:t>
            </a:r>
            <a:r>
              <a:rPr lang="ru-RU" sz="1600" dirty="0" smtClean="0">
                <a:cs typeface="Times New Roman" panose="02020603050405020304" pitchFamily="18" charset="0"/>
              </a:rPr>
              <a:t>Томск</a:t>
            </a:r>
            <a:r>
              <a:rPr lang="en-US" sz="1600" dirty="0" smtClean="0"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cs typeface="Times New Roman" panose="02020603050405020304" pitchFamily="18" charset="0"/>
              </a:rPr>
              <a:t>202</a:t>
            </a:r>
            <a:r>
              <a:rPr lang="en-US" sz="1600" dirty="0" smtClean="0">
                <a:cs typeface="Times New Roman" panose="02020603050405020304" pitchFamily="18" charset="0"/>
              </a:rPr>
              <a:t>6</a:t>
            </a:r>
            <a:endParaRPr lang="en-US" altLang="ru-RU" sz="1600" dirty="0">
              <a:cs typeface="Times New Roman" panose="02020603050405020304" pitchFamily="18" charset="0"/>
            </a:endParaRPr>
          </a:p>
        </p:txBody>
      </p:sp>
      <p:sp>
        <p:nvSpPr>
          <p:cNvPr id="11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06578" y="3877424"/>
            <a:ext cx="8578843" cy="827881"/>
          </a:xfrm>
        </p:spPr>
        <p:txBody>
          <a:bodyPr>
            <a:normAutofit/>
          </a:bodyPr>
          <a:lstStyle/>
          <a:p>
            <a:r>
              <a:rPr lang="ru-RU" sz="2000" dirty="0" err="1" smtClean="0"/>
              <a:t>с.н.с</a:t>
            </a:r>
            <a:r>
              <a:rPr lang="ru-RU" sz="2000" dirty="0" smtClean="0"/>
              <a:t>. ИЯФ СО РАН, к.ф.-м.н. Марина</a:t>
            </a:r>
            <a:r>
              <a:rPr lang="en-US" sz="2000" dirty="0" smtClean="0"/>
              <a:t> </a:t>
            </a:r>
            <a:r>
              <a:rPr lang="ru-RU" sz="2000" dirty="0" smtClean="0"/>
              <a:t>Игоревна </a:t>
            </a:r>
            <a:r>
              <a:rPr lang="ru-RU" sz="2000" dirty="0" err="1" smtClean="0"/>
              <a:t>Бикчурина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98289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506789" y="852877"/>
            <a:ext cx="449042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Мощный </a:t>
            </a:r>
            <a:r>
              <a:rPr lang="en-US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dc</a:t>
            </a: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пучок протонов/дейтронов </a:t>
            </a:r>
            <a:endParaRPr lang="ru-RU" alt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Энергия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0,1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МэВ</a:t>
            </a:r>
            <a:endParaRPr lang="en-US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Монохроматичность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стабильность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0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Ток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</a:t>
            </a:r>
            <a:endParaRPr lang="en-US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Стабильность тока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0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4 %</a:t>
            </a:r>
          </a:p>
        </p:txBody>
      </p:sp>
      <p:sp>
        <p:nvSpPr>
          <p:cNvPr id="6" name="Rectangle 4"/>
          <p:cNvSpPr txBox="1">
            <a:spLocks noChangeArrowheads="1"/>
          </p:cNvSpPr>
          <p:nvPr/>
        </p:nvSpPr>
        <p:spPr>
          <a:xfrm>
            <a:off x="1" y="0"/>
            <a:ext cx="12192000" cy="47968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000" dirty="0" smtClean="0">
                <a:cs typeface="Times New Roman" panose="02020603050405020304" pitchFamily="18" charset="0"/>
              </a:rPr>
              <a:t>Ускорительный источник нейтронов </a:t>
            </a:r>
            <a:r>
              <a:rPr lang="en-US" sz="2000" dirty="0" smtClean="0">
                <a:cs typeface="Times New Roman" panose="02020603050405020304" pitchFamily="18" charset="0"/>
              </a:rPr>
              <a:t>VITA</a:t>
            </a:r>
            <a:endParaRPr lang="ru-RU" altLang="ru-RU" sz="2000" i="1" dirty="0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>
          <a:xfrm>
            <a:off x="9135203" y="6311436"/>
            <a:ext cx="2743200" cy="365125"/>
          </a:xfrm>
        </p:spPr>
        <p:txBody>
          <a:bodyPr/>
          <a:lstStyle/>
          <a:p>
            <a:fld id="{1ED1903F-2633-4BC0-B020-25B5012880E6}" type="slidenum">
              <a:rPr lang="ru-RU" sz="1800" smtClean="0">
                <a:solidFill>
                  <a:schemeClr val="tx1"/>
                </a:solidFill>
              </a:rPr>
              <a:t>2</a:t>
            </a:fld>
            <a:endParaRPr lang="ru-RU" sz="1800">
              <a:solidFill>
                <a:schemeClr val="tx1"/>
              </a:solidFill>
            </a:endParaRPr>
          </a:p>
        </p:txBody>
      </p:sp>
      <p:pic>
        <p:nvPicPr>
          <p:cNvPr id="14" name="Рисунок 13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21" r="15859"/>
          <a:stretch/>
        </p:blipFill>
        <p:spPr>
          <a:xfrm>
            <a:off x="239544" y="852877"/>
            <a:ext cx="6073302" cy="5458559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3976" y="2764373"/>
            <a:ext cx="3133239" cy="3547063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8410521" y="4168572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ru-RU" b="1" dirty="0"/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0" y="479686"/>
            <a:ext cx="12192000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62081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 txBox="1">
            <a:spLocks noChangeArrowheads="1"/>
          </p:cNvSpPr>
          <p:nvPr/>
        </p:nvSpPr>
        <p:spPr>
          <a:xfrm>
            <a:off x="0" y="0"/>
            <a:ext cx="12192000" cy="47968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1800"/>
              </a:spcBef>
              <a:buNone/>
            </a:pPr>
            <a:r>
              <a:rPr lang="ru-RU" sz="2000" dirty="0" smtClean="0">
                <a:cs typeface="Times New Roman" panose="02020603050405020304" pitchFamily="18" charset="0"/>
              </a:rPr>
              <a:t>Ускорительный источник нейтронов </a:t>
            </a:r>
            <a:r>
              <a:rPr lang="en-US" sz="2000" dirty="0" smtClean="0">
                <a:cs typeface="Times New Roman" panose="02020603050405020304" pitchFamily="18" charset="0"/>
              </a:rPr>
              <a:t>VITA</a:t>
            </a:r>
            <a:r>
              <a:rPr lang="ru-RU" sz="2000" dirty="0" smtClean="0"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cs typeface="Times New Roman" panose="02020603050405020304" pitchFamily="18" charset="0"/>
              </a:rPr>
              <a:t>II</a:t>
            </a:r>
            <a:r>
              <a:rPr lang="el-G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dirty="0" smtClean="0">
                <a:cs typeface="Calibri" panose="020F0502020204030204" pitchFamily="34" charset="0"/>
              </a:rPr>
              <a:t>VITA II</a:t>
            </a:r>
            <a:r>
              <a:rPr lang="el-G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β</a:t>
            </a:r>
            <a:endParaRPr lang="ru-RU" altLang="ru-RU" sz="2000" i="1" dirty="0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>
          <a:xfrm>
            <a:off x="9135203" y="6311436"/>
            <a:ext cx="2743200" cy="365125"/>
          </a:xfrm>
        </p:spPr>
        <p:txBody>
          <a:bodyPr/>
          <a:lstStyle/>
          <a:p>
            <a:fld id="{1ED1903F-2633-4BC0-B020-25B5012880E6}" type="slidenum">
              <a:rPr lang="ru-RU" sz="1800" smtClean="0">
                <a:solidFill>
                  <a:schemeClr val="tx1"/>
                </a:solidFill>
              </a:rPr>
              <a:t>3</a:t>
            </a:fld>
            <a:endParaRPr lang="ru-RU" sz="1800">
              <a:solidFill>
                <a:schemeClr val="tx1"/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3900" y="985637"/>
            <a:ext cx="3848100" cy="13906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402" y="1409701"/>
            <a:ext cx="5822947" cy="436721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1660226" y="985637"/>
            <a:ext cx="45557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aseline="30000" dirty="0">
                <a:sym typeface="Symbol" panose="05050102010706020507" pitchFamily="18" charset="2"/>
              </a:rPr>
              <a:t></a:t>
            </a:r>
            <a:endParaRPr lang="ru-RU" sz="40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277953" y="5909890"/>
            <a:ext cx="10399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cs typeface="Calibri" panose="020F0502020204030204" pitchFamily="34" charset="0"/>
              </a:rPr>
              <a:t>VITA II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β</a:t>
            </a:r>
            <a:endParaRPr lang="ru-RU" altLang="ru-RU" i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813"/>
          <a:stretch/>
        </p:blipFill>
        <p:spPr>
          <a:xfrm>
            <a:off x="6055710" y="2405061"/>
            <a:ext cx="6060090" cy="3371849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8565805" y="5909890"/>
            <a:ext cx="10399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cs typeface="Calibri" panose="020F0502020204030204" pitchFamily="34" charset="0"/>
              </a:rPr>
              <a:t>VITA </a:t>
            </a:r>
            <a:r>
              <a:rPr lang="en-US" dirty="0" smtClean="0">
                <a:cs typeface="Calibri" panose="020F0502020204030204" pitchFamily="34" charset="0"/>
              </a:rPr>
              <a:t>II</a:t>
            </a:r>
            <a:r>
              <a:rPr lang="el-GR" dirty="0" smtClean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endParaRPr lang="ru-RU" altLang="ru-RU" i="1" dirty="0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0" y="479686"/>
            <a:ext cx="12192000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92840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 txBox="1">
            <a:spLocks noChangeArrowheads="1"/>
          </p:cNvSpPr>
          <p:nvPr/>
        </p:nvSpPr>
        <p:spPr>
          <a:xfrm>
            <a:off x="1" y="0"/>
            <a:ext cx="12192000" cy="47968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000" dirty="0" smtClean="0">
                <a:cs typeface="Times New Roman" panose="02020603050405020304" pitchFamily="18" charset="0"/>
              </a:rPr>
              <a:t>Взаимодействие протона с литием</a:t>
            </a:r>
            <a:endParaRPr lang="ru-RU" altLang="ru-RU" sz="2000" i="1" dirty="0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>
          <a:xfrm>
            <a:off x="9135203" y="6311436"/>
            <a:ext cx="2743200" cy="365125"/>
          </a:xfrm>
        </p:spPr>
        <p:txBody>
          <a:bodyPr/>
          <a:lstStyle/>
          <a:p>
            <a:fld id="{1ED1903F-2633-4BC0-B020-25B5012880E6}" type="slidenum">
              <a:rPr lang="ru-RU" sz="1800" smtClean="0">
                <a:solidFill>
                  <a:schemeClr val="tx1"/>
                </a:solidFill>
              </a:rPr>
              <a:t>4</a:t>
            </a:fld>
            <a:endParaRPr lang="ru-RU" sz="180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325874" y="671390"/>
            <a:ext cx="6380351" cy="9233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Выход нейтронов из разработанной литиевой мишени, измеренный при энергии протонов от 2 до 2,2 МэВ,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согласуется с расчетным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 точностью 5 %.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86348" y="816497"/>
            <a:ext cx="1939955" cy="461665"/>
          </a:xfrm>
          <a:prstGeom prst="rect">
            <a:avLst/>
          </a:prstGeom>
          <a:ln w="19050">
            <a:solidFill>
              <a:srgbClr val="C00000"/>
            </a:solidFill>
          </a:ln>
        </p:spPr>
        <p:txBody>
          <a:bodyPr wrap="none">
            <a:spAutoFit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Li(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p,n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768" y="1647880"/>
            <a:ext cx="6286500" cy="41549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050" dirty="0">
                <a:solidFill>
                  <a:srgbClr val="000000"/>
                </a:solidFill>
              </a:rPr>
              <a:t>The measurement of the neutron yield of the </a:t>
            </a:r>
            <a:r>
              <a:rPr lang="en-US" sz="1050" baseline="30000" dirty="0">
                <a:solidFill>
                  <a:srgbClr val="000000"/>
                </a:solidFill>
              </a:rPr>
              <a:t>7</a:t>
            </a:r>
            <a:r>
              <a:rPr lang="en-US" sz="1050" dirty="0">
                <a:solidFill>
                  <a:srgbClr val="000000"/>
                </a:solidFill>
              </a:rPr>
              <a:t>Li(</a:t>
            </a:r>
            <a:r>
              <a:rPr lang="en-US" sz="1050" dirty="0" err="1">
                <a:solidFill>
                  <a:srgbClr val="000000"/>
                </a:solidFill>
              </a:rPr>
              <a:t>p,n</a:t>
            </a:r>
            <a:r>
              <a:rPr lang="en-US" sz="1050" dirty="0">
                <a:solidFill>
                  <a:srgbClr val="000000"/>
                </a:solidFill>
              </a:rPr>
              <a:t>)</a:t>
            </a:r>
            <a:r>
              <a:rPr lang="en-US" sz="1050" baseline="30000" dirty="0">
                <a:solidFill>
                  <a:srgbClr val="000000"/>
                </a:solidFill>
              </a:rPr>
              <a:t>7</a:t>
            </a:r>
            <a:r>
              <a:rPr lang="en-US" sz="1050" dirty="0">
                <a:solidFill>
                  <a:srgbClr val="000000"/>
                </a:solidFill>
              </a:rPr>
              <a:t>Be reaction in lithium targets / M. Bikchurina, T. </a:t>
            </a:r>
            <a:r>
              <a:rPr lang="en-US" sz="1050" dirty="0" err="1">
                <a:solidFill>
                  <a:srgbClr val="000000"/>
                </a:solidFill>
              </a:rPr>
              <a:t>Bykov</a:t>
            </a:r>
            <a:r>
              <a:rPr lang="en-US" sz="1050" dirty="0">
                <a:solidFill>
                  <a:srgbClr val="000000"/>
                </a:solidFill>
              </a:rPr>
              <a:t>, D. </a:t>
            </a:r>
            <a:r>
              <a:rPr lang="en-US" sz="1050" dirty="0" err="1">
                <a:solidFill>
                  <a:srgbClr val="000000"/>
                </a:solidFill>
              </a:rPr>
              <a:t>Kasatov</a:t>
            </a:r>
            <a:r>
              <a:rPr lang="en-US" sz="1050" dirty="0">
                <a:solidFill>
                  <a:srgbClr val="000000"/>
                </a:solidFill>
              </a:rPr>
              <a:t> [et al.]. </a:t>
            </a:r>
            <a:r>
              <a:rPr lang="ru-RU" sz="1050" dirty="0">
                <a:solidFill>
                  <a:srgbClr val="000000"/>
                </a:solidFill>
              </a:rPr>
              <a:t>// </a:t>
            </a:r>
            <a:r>
              <a:rPr lang="en-US" sz="1050" dirty="0">
                <a:solidFill>
                  <a:srgbClr val="000000"/>
                </a:solidFill>
              </a:rPr>
              <a:t>Biology. – 2021. – Vol. 10, </a:t>
            </a:r>
            <a:r>
              <a:rPr lang="en-US" sz="1050" dirty="0" err="1">
                <a:solidFill>
                  <a:srgbClr val="000000"/>
                </a:solidFill>
              </a:rPr>
              <a:t>nr</a:t>
            </a:r>
            <a:r>
              <a:rPr lang="en-US" sz="1050" dirty="0">
                <a:solidFill>
                  <a:srgbClr val="000000"/>
                </a:solidFill>
              </a:rPr>
              <a:t> 9. – P. 824 </a:t>
            </a:r>
            <a:r>
              <a:rPr lang="en-US" sz="1050" dirty="0" smtClean="0">
                <a:solidFill>
                  <a:srgbClr val="000000"/>
                </a:solidFill>
              </a:rPr>
              <a:t>https</a:t>
            </a:r>
            <a:r>
              <a:rPr lang="en-US" sz="1050" dirty="0">
                <a:solidFill>
                  <a:srgbClr val="000000"/>
                </a:solidFill>
              </a:rPr>
              <a:t>://doi.org/10.3390/biology10090824</a:t>
            </a:r>
            <a:endParaRPr lang="ru-RU" sz="105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19023" y="3374327"/>
            <a:ext cx="2074607" cy="461665"/>
          </a:xfrm>
          <a:prstGeom prst="rect">
            <a:avLst/>
          </a:prstGeom>
          <a:ln w="19050">
            <a:solidFill>
              <a:srgbClr val="C00000"/>
            </a:solidFill>
          </a:ln>
        </p:spPr>
        <p:txBody>
          <a:bodyPr wrap="none">
            <a:spAutoFit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Li(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p,p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ʹ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0686" y="2288435"/>
            <a:ext cx="4947479" cy="3670596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3519484" y="5936391"/>
            <a:ext cx="2771784" cy="338554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dirty="0" smtClean="0">
                <a:latin typeface="Times New Roman" panose="02020603050405020304" pitchFamily="18" charset="0"/>
                <a:ea typeface="MS Mincho"/>
              </a:rPr>
              <a:t>Сечение реакции </a:t>
            </a:r>
            <a:r>
              <a:rPr lang="ru-RU" sz="1600" baseline="30000" dirty="0" smtClean="0"/>
              <a:t>7</a:t>
            </a:r>
            <a:r>
              <a:rPr lang="ru-RU" sz="1600" dirty="0" smtClean="0"/>
              <a:t>Li(</a:t>
            </a:r>
            <a:r>
              <a:rPr lang="ru-RU" sz="1600" dirty="0" err="1" smtClean="0"/>
              <a:t>p,pʹγ</a:t>
            </a:r>
            <a:r>
              <a:rPr lang="ru-RU" sz="1600" dirty="0" smtClean="0"/>
              <a:t>)</a:t>
            </a:r>
            <a:r>
              <a:rPr lang="ru-RU" sz="1600" baseline="30000" dirty="0" smtClean="0"/>
              <a:t>7</a:t>
            </a:r>
            <a:r>
              <a:rPr lang="ru-RU" sz="1600" dirty="0" smtClean="0"/>
              <a:t>Li</a:t>
            </a:r>
            <a:endParaRPr lang="ru-RU" sz="1600" dirty="0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8640" y="2354523"/>
            <a:ext cx="4700348" cy="3581868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7545069" y="5936391"/>
            <a:ext cx="4368440" cy="338554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dirty="0" smtClean="0">
                <a:latin typeface="Times New Roman" panose="02020603050405020304" pitchFamily="18" charset="0"/>
                <a:ea typeface="MS Mincho"/>
              </a:rPr>
              <a:t>Выход 478 кэВ фотонов из реакции </a:t>
            </a:r>
            <a:r>
              <a:rPr lang="ru-RU" sz="1600" baseline="30000" dirty="0" smtClean="0"/>
              <a:t>7</a:t>
            </a:r>
            <a:r>
              <a:rPr lang="ru-RU" sz="1600" dirty="0" smtClean="0"/>
              <a:t>Li(</a:t>
            </a:r>
            <a:r>
              <a:rPr lang="ru-RU" sz="1600" dirty="0" err="1" smtClean="0"/>
              <a:t>p,pʹγ</a:t>
            </a:r>
            <a:r>
              <a:rPr lang="ru-RU" sz="1600" dirty="0" smtClean="0"/>
              <a:t>)</a:t>
            </a:r>
            <a:r>
              <a:rPr lang="ru-RU" sz="1600" baseline="30000" dirty="0" smtClean="0"/>
              <a:t>7</a:t>
            </a:r>
            <a:r>
              <a:rPr lang="ru-RU" sz="1600" dirty="0" smtClean="0"/>
              <a:t>Li</a:t>
            </a:r>
            <a:endParaRPr lang="ru-RU" sz="16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0" y="6457890"/>
            <a:ext cx="8191500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000" dirty="0">
                <a:latin typeface="+mj-lt"/>
              </a:rPr>
              <a:t>Measurement of the </a:t>
            </a:r>
            <a:r>
              <a:rPr lang="en-US" sz="1000" baseline="30000" dirty="0">
                <a:latin typeface="+mj-lt"/>
              </a:rPr>
              <a:t>7</a:t>
            </a:r>
            <a:r>
              <a:rPr lang="en-US" sz="1000" dirty="0">
                <a:latin typeface="+mj-lt"/>
              </a:rPr>
              <a:t>Li(</a:t>
            </a:r>
            <a:r>
              <a:rPr lang="en-US" sz="1000" dirty="0" err="1">
                <a:latin typeface="+mj-lt"/>
              </a:rPr>
              <a:t>p,p</a:t>
            </a:r>
            <a:r>
              <a:rPr lang="en-US" sz="1000" dirty="0">
                <a:latin typeface="+mj-lt"/>
              </a:rPr>
              <a:t>'</a:t>
            </a:r>
            <a:r>
              <a:rPr lang="el-GR" sz="1000" dirty="0">
                <a:latin typeface="+mj-lt"/>
              </a:rPr>
              <a:t>γ)</a:t>
            </a:r>
            <a:r>
              <a:rPr lang="el-GR" sz="1000" baseline="30000" dirty="0">
                <a:latin typeface="+mj-lt"/>
              </a:rPr>
              <a:t>7</a:t>
            </a:r>
            <a:r>
              <a:rPr lang="en-US" sz="1000" dirty="0">
                <a:latin typeface="+mj-lt"/>
              </a:rPr>
              <a:t>Li reaction cross-section and 478 </a:t>
            </a:r>
            <a:r>
              <a:rPr lang="en-US" sz="1000" dirty="0" err="1">
                <a:latin typeface="+mj-lt"/>
              </a:rPr>
              <a:t>keV</a:t>
            </a:r>
            <a:r>
              <a:rPr lang="en-US" sz="1000" dirty="0">
                <a:latin typeface="+mj-lt"/>
              </a:rPr>
              <a:t> photon yield from a thick lithium target at proton energies from 0.65 MeV to 2.225 </a:t>
            </a:r>
            <a:r>
              <a:rPr lang="en-US" sz="1000" dirty="0" smtClean="0">
                <a:latin typeface="+mj-lt"/>
              </a:rPr>
              <a:t>MeV.</a:t>
            </a:r>
            <a:r>
              <a:rPr lang="en-US" sz="1000" dirty="0">
                <a:latin typeface="+mj-lt"/>
              </a:rPr>
              <a:t> / Taskaev, Sergey; Bykov, Timofey; Kasatov, Dmitrii et al</a:t>
            </a:r>
            <a:r>
              <a:rPr lang="ru-RU" sz="1000" dirty="0">
                <a:latin typeface="+mj-lt"/>
              </a:rPr>
              <a:t> : </a:t>
            </a:r>
            <a:r>
              <a:rPr lang="en-US" sz="1000" dirty="0">
                <a:latin typeface="+mj-lt"/>
              </a:rPr>
              <a:t>Nuclear Instruments and Methods in Physics Research, Section B:</a:t>
            </a:r>
            <a:r>
              <a:rPr lang="ru-RU" sz="1000" dirty="0">
                <a:latin typeface="+mj-lt"/>
              </a:rPr>
              <a:t>, 01.09.2021, стр. 85-9</a:t>
            </a: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0" y="2090020"/>
            <a:ext cx="12192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0" y="479686"/>
            <a:ext cx="12192000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55711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3" descr="4 b к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2205" y="1888201"/>
            <a:ext cx="5864530" cy="2874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4"/>
          <p:cNvSpPr txBox="1">
            <a:spLocks noChangeArrowheads="1"/>
          </p:cNvSpPr>
          <p:nvPr/>
        </p:nvSpPr>
        <p:spPr>
          <a:xfrm>
            <a:off x="1" y="0"/>
            <a:ext cx="12192000" cy="47968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000" dirty="0" smtClean="0">
                <a:cs typeface="Times New Roman" panose="02020603050405020304" pitchFamily="18" charset="0"/>
              </a:rPr>
              <a:t>Метод определения толщины литиевого сло</a:t>
            </a:r>
            <a:r>
              <a:rPr lang="ru-RU" sz="2000" dirty="0">
                <a:cs typeface="Times New Roman" panose="02020603050405020304" pitchFamily="18" charset="0"/>
              </a:rPr>
              <a:t>я</a:t>
            </a:r>
            <a:endParaRPr lang="ru-RU" altLang="ru-RU" sz="2000" i="1" dirty="0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>
          <a:xfrm>
            <a:off x="9135203" y="6311436"/>
            <a:ext cx="2743200" cy="365125"/>
          </a:xfrm>
        </p:spPr>
        <p:txBody>
          <a:bodyPr/>
          <a:lstStyle/>
          <a:p>
            <a:fld id="{1ED1903F-2633-4BC0-B020-25B5012880E6}" type="slidenum">
              <a:rPr lang="ru-RU" sz="1800" smtClean="0">
                <a:solidFill>
                  <a:schemeClr val="tx1"/>
                </a:solidFill>
              </a:rPr>
              <a:t>5</a:t>
            </a:fld>
            <a:endParaRPr lang="ru-RU" sz="1800">
              <a:solidFill>
                <a:schemeClr val="tx1"/>
              </a:solidFill>
            </a:endParaRPr>
          </a:p>
        </p:txBody>
      </p:sp>
      <p:pic>
        <p:nvPicPr>
          <p:cNvPr id="10" name="Picture 2" descr="4 а к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658" y="1847123"/>
            <a:ext cx="5776981" cy="2918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3"/>
              <p:cNvSpPr txBox="1"/>
              <p:nvPr/>
            </p:nvSpPr>
            <p:spPr>
              <a:xfrm>
                <a:off x="-173141" y="5270639"/>
                <a:ext cx="6017443" cy="6297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h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ru-RU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мкм</m:t>
                          </m:r>
                        </m:e>
                      </m:d>
                      <m:r>
                        <a:rPr lang="ru-RU" b="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=45,698 </m:t>
                      </m:r>
                      <m:sSup>
                        <m:sSupPr>
                          <m:ctrlPr>
                            <a:rPr lang="ru-RU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(</m:t>
                          </m:r>
                          <m:f>
                            <m:fPr>
                              <m:ctrlPr>
                                <a:rPr lang="ru-RU" i="1" dirty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 dirty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𝑌</m:t>
                              </m:r>
                              <m:r>
                                <a:rPr lang="en-US" i="1" baseline="-25000" dirty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𝑖</m:t>
                              </m:r>
                            </m:num>
                            <m:den>
                              <m:r>
                                <a:rPr lang="en-US" i="1" dirty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𝑌</m:t>
                              </m:r>
                              <m:r>
                                <a:rPr lang="en-US" i="1" baseline="-25000" dirty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  <m:r>
                                <a:rPr lang="ru-RU" b="0" i="1" baseline="-25000" dirty="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,</m:t>
                              </m:r>
                              <m:r>
                                <a:rPr lang="en-US" i="1" baseline="-25000" dirty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85</m:t>
                              </m:r>
                            </m:den>
                          </m:f>
                          <m:r>
                            <a:rPr lang="en-US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+56,281</m:t>
                      </m:r>
                      <m:f>
                        <m:fPr>
                          <m:ctrlPr>
                            <a:rPr lang="ru-RU" i="1" dirty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i="1" dirty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𝑌</m:t>
                          </m:r>
                          <m:r>
                            <a:rPr lang="en-US" i="1" baseline="-25000" dirty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𝑖</m:t>
                          </m:r>
                        </m:num>
                        <m:den>
                          <m:r>
                            <a:rPr lang="en-US" i="1" dirty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𝑌</m:t>
                          </m:r>
                          <m:r>
                            <a:rPr lang="en-US" i="1" baseline="-25000" dirty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  <m:r>
                            <a:rPr lang="ru-RU" b="0" i="1" baseline="-25000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</m:t>
                          </m:r>
                          <m:r>
                            <a:rPr lang="en-US" i="1" baseline="-25000" dirty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85</m:t>
                          </m:r>
                        </m:den>
                      </m:f>
                    </m:oMath>
                  </m:oMathPara>
                </a14:m>
                <a:endParaRPr lang="en-US" dirty="0" smtClean="0"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7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73141" y="5270639"/>
                <a:ext cx="6017443" cy="629788"/>
              </a:xfrm>
              <a:prstGeom prst="rect">
                <a:avLst/>
              </a:prstGeom>
              <a:blipFill>
                <a:blip r:embed="rId5"/>
                <a:stretch>
                  <a:fillRect b="-77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5"/>
          <p:cNvSpPr txBox="1"/>
          <p:nvPr/>
        </p:nvSpPr>
        <p:spPr>
          <a:xfrm>
            <a:off x="551658" y="772373"/>
            <a:ext cx="2425002" cy="461665"/>
          </a:xfrm>
          <a:prstGeom prst="rect">
            <a:avLst/>
          </a:prstGeom>
          <a:ln w="19050">
            <a:solidFill>
              <a:srgbClr val="C0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24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Li(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p,p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ʹ</a:t>
            </a:r>
            <a:r>
              <a:rPr lang="el-G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4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</a:t>
            </a:r>
          </a:p>
        </p:txBody>
      </p:sp>
      <p:sp>
        <p:nvSpPr>
          <p:cNvPr id="19" name="TextBox 6"/>
          <p:cNvSpPr txBox="1"/>
          <p:nvPr/>
        </p:nvSpPr>
        <p:spPr>
          <a:xfrm>
            <a:off x="6939049" y="5160568"/>
            <a:ext cx="5100500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 спектра при облучении литиевой мишени 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пучком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протонов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53792" y="1621473"/>
            <a:ext cx="1669111" cy="30777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i="1" dirty="0">
                <a:latin typeface="Times New Roman" panose="02020603050405020304" pitchFamily="18" charset="0"/>
                <a:ea typeface="MS Mincho"/>
              </a:rPr>
              <a:t>Y</a:t>
            </a:r>
            <a:r>
              <a:rPr lang="ru-RU" sz="1400" dirty="0">
                <a:latin typeface="Times New Roman" panose="02020603050405020304" pitchFamily="18" charset="0"/>
                <a:ea typeface="MS Mincho"/>
              </a:rPr>
              <a:t>, события, </a:t>
            </a:r>
            <a:r>
              <a:rPr lang="ru-RU" sz="1400" dirty="0" err="1">
                <a:latin typeface="Times New Roman" panose="02020603050405020304" pitchFamily="18" charset="0"/>
                <a:ea typeface="MS Mincho"/>
              </a:rPr>
              <a:t>отн</a:t>
            </a:r>
            <a:r>
              <a:rPr lang="ru-RU" sz="1400" dirty="0">
                <a:latin typeface="Times New Roman" panose="02020603050405020304" pitchFamily="18" charset="0"/>
                <a:ea typeface="MS Mincho"/>
              </a:rPr>
              <a:t>. ед.</a:t>
            </a:r>
            <a:endParaRPr lang="ru-RU" sz="1400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6214339" y="1621472"/>
            <a:ext cx="1669111" cy="30777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i="1" dirty="0">
                <a:latin typeface="Times New Roman" panose="02020603050405020304" pitchFamily="18" charset="0"/>
                <a:ea typeface="MS Mincho"/>
              </a:rPr>
              <a:t>Y</a:t>
            </a:r>
            <a:r>
              <a:rPr lang="ru-RU" sz="1400" dirty="0">
                <a:latin typeface="Times New Roman" panose="02020603050405020304" pitchFamily="18" charset="0"/>
                <a:ea typeface="MS Mincho"/>
              </a:rPr>
              <a:t>, события, </a:t>
            </a:r>
            <a:r>
              <a:rPr lang="ru-RU" sz="1400" dirty="0" err="1">
                <a:latin typeface="Times New Roman" panose="02020603050405020304" pitchFamily="18" charset="0"/>
                <a:ea typeface="MS Mincho"/>
              </a:rPr>
              <a:t>отн</a:t>
            </a:r>
            <a:r>
              <a:rPr lang="ru-RU" sz="1400" dirty="0">
                <a:latin typeface="Times New Roman" panose="02020603050405020304" pitchFamily="18" charset="0"/>
                <a:ea typeface="MS Mincho"/>
              </a:rPr>
              <a:t>. ед.</a:t>
            </a:r>
            <a:endParaRPr lang="ru-RU" sz="1400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3107749" y="4721952"/>
            <a:ext cx="664797" cy="30777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i="1" dirty="0">
                <a:latin typeface="Times New Roman" panose="02020603050405020304" pitchFamily="18" charset="0"/>
                <a:ea typeface="MS Mincho"/>
              </a:rPr>
              <a:t>E</a:t>
            </a:r>
            <a:r>
              <a:rPr lang="ru-RU" sz="1400" dirty="0">
                <a:latin typeface="Times New Roman" panose="02020603050405020304" pitchFamily="18" charset="0"/>
                <a:ea typeface="MS Mincho"/>
              </a:rPr>
              <a:t>, кэВ</a:t>
            </a:r>
            <a:endParaRPr lang="ru-RU" sz="1400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9278029" y="4763030"/>
            <a:ext cx="664797" cy="30777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i="1" dirty="0">
                <a:latin typeface="Times New Roman" panose="02020603050405020304" pitchFamily="18" charset="0"/>
                <a:ea typeface="MS Mincho"/>
              </a:rPr>
              <a:t>E</a:t>
            </a:r>
            <a:r>
              <a:rPr lang="ru-RU" sz="1400" dirty="0">
                <a:latin typeface="Times New Roman" panose="02020603050405020304" pitchFamily="18" charset="0"/>
                <a:ea typeface="MS Mincho"/>
              </a:rPr>
              <a:t>, кэВ</a:t>
            </a:r>
            <a:endParaRPr lang="ru-RU" sz="1400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3539149" y="3004985"/>
            <a:ext cx="466794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</a:t>
            </a:r>
            <a:endParaRPr lang="ru-RU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9358770" y="3697624"/>
            <a:ext cx="466794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</a:t>
            </a:r>
            <a:endParaRPr 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5972166" y="6349822"/>
            <a:ext cx="5583780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000" dirty="0"/>
              <a:t>D. </a:t>
            </a:r>
            <a:r>
              <a:rPr lang="en-US" sz="1000" dirty="0" err="1"/>
              <a:t>Kasatov</a:t>
            </a:r>
            <a:r>
              <a:rPr lang="en-US" sz="1000" dirty="0"/>
              <a:t>, Ia. </a:t>
            </a:r>
            <a:r>
              <a:rPr lang="en-US" sz="1000" dirty="0" err="1"/>
              <a:t>Kolesnikov</a:t>
            </a:r>
            <a:r>
              <a:rPr lang="en-US" sz="1000" dirty="0"/>
              <a:t>, A. </a:t>
            </a:r>
            <a:r>
              <a:rPr lang="en-US" sz="1000" dirty="0" err="1"/>
              <a:t>Koshkarev</a:t>
            </a:r>
            <a:r>
              <a:rPr lang="en-US" sz="1000" dirty="0"/>
              <a:t>, A. Makarov, </a:t>
            </a:r>
            <a:r>
              <a:rPr lang="en-US" sz="1000" dirty="0" smtClean="0"/>
              <a:t>E</a:t>
            </a:r>
            <a:r>
              <a:rPr lang="en-US" sz="1000" dirty="0"/>
              <a:t>. </a:t>
            </a:r>
            <a:r>
              <a:rPr lang="en-US" sz="1000" dirty="0" err="1"/>
              <a:t>Sokolova</a:t>
            </a:r>
            <a:r>
              <a:rPr lang="en-US" sz="1000" dirty="0"/>
              <a:t>, I. </a:t>
            </a:r>
            <a:r>
              <a:rPr lang="en-US" sz="1000" dirty="0" err="1"/>
              <a:t>Shchudlo</a:t>
            </a:r>
            <a:r>
              <a:rPr lang="en-US" sz="1000" dirty="0"/>
              <a:t>, S. </a:t>
            </a:r>
            <a:r>
              <a:rPr lang="en-US" sz="1000" dirty="0" err="1"/>
              <a:t>Taskaev</a:t>
            </a:r>
            <a:r>
              <a:rPr lang="en-US" sz="1000" dirty="0"/>
              <a:t>. Method for in situ measuring the thickness of a lithium layer. JINST 15 (2020) P 10006.</a:t>
            </a:r>
            <a:endParaRPr lang="ru-RU" sz="1000" dirty="0"/>
          </a:p>
        </p:txBody>
      </p:sp>
      <p:sp>
        <p:nvSpPr>
          <p:cNvPr id="3" name="Равнобедренный треугольник 2"/>
          <p:cNvSpPr/>
          <p:nvPr/>
        </p:nvSpPr>
        <p:spPr>
          <a:xfrm>
            <a:off x="3463718" y="2187378"/>
            <a:ext cx="45719" cy="2293664"/>
          </a:xfrm>
          <a:prstGeom prst="triangl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Равнобедренный треугольник 27"/>
          <p:cNvSpPr/>
          <p:nvPr/>
        </p:nvSpPr>
        <p:spPr>
          <a:xfrm>
            <a:off x="9234469" y="4341019"/>
            <a:ext cx="45719" cy="107506"/>
          </a:xfrm>
          <a:prstGeom prst="triangl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0" y="479686"/>
            <a:ext cx="12192000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48927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 txBox="1">
            <a:spLocks noChangeArrowheads="1"/>
          </p:cNvSpPr>
          <p:nvPr/>
        </p:nvSpPr>
        <p:spPr>
          <a:xfrm>
            <a:off x="1" y="0"/>
            <a:ext cx="12192000" cy="47968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000" dirty="0" smtClean="0">
                <a:cs typeface="Times New Roman" panose="02020603050405020304" pitchFamily="18" charset="0"/>
              </a:rPr>
              <a:t>Взаимодействие протона с литием</a:t>
            </a:r>
            <a:endParaRPr lang="ru-RU" altLang="ru-RU" sz="2000" i="1" dirty="0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>
          <a:xfrm>
            <a:off x="9135203" y="6311436"/>
            <a:ext cx="2743200" cy="365125"/>
          </a:xfrm>
        </p:spPr>
        <p:txBody>
          <a:bodyPr/>
          <a:lstStyle/>
          <a:p>
            <a:fld id="{1ED1903F-2633-4BC0-B020-25B5012880E6}" type="slidenum">
              <a:rPr lang="ru-RU" sz="1800" smtClean="0">
                <a:solidFill>
                  <a:schemeClr val="tx1"/>
                </a:solidFill>
              </a:rPr>
              <a:t>6</a:t>
            </a:fld>
            <a:endParaRPr lang="ru-RU" sz="180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025181" y="5125571"/>
            <a:ext cx="899605" cy="36933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i="1" dirty="0" smtClean="0">
                <a:latin typeface="Times New Roman" panose="02020603050405020304" pitchFamily="18" charset="0"/>
                <a:ea typeface="MS Mincho"/>
              </a:rPr>
              <a:t>E</a:t>
            </a:r>
            <a:r>
              <a:rPr lang="ru-RU" dirty="0" smtClean="0">
                <a:latin typeface="Times New Roman" panose="02020603050405020304" pitchFamily="18" charset="0"/>
                <a:ea typeface="MS Mincho"/>
              </a:rPr>
              <a:t>, МэВ</a:t>
            </a:r>
            <a:endParaRPr lang="ru-RU" dirty="0"/>
          </a:p>
        </p:txBody>
      </p:sp>
      <p:pic>
        <p:nvPicPr>
          <p:cNvPr id="14" name="Рисунок 1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1790" y="1480065"/>
            <a:ext cx="5206388" cy="3740735"/>
          </a:xfrm>
          <a:prstGeom prst="rect">
            <a:avLst/>
          </a:prstGeom>
          <a:noFill/>
        </p:spPr>
      </p:pic>
      <p:sp>
        <p:nvSpPr>
          <p:cNvPr id="15" name="TextBox 9"/>
          <p:cNvSpPr txBox="1"/>
          <p:nvPr/>
        </p:nvSpPr>
        <p:spPr>
          <a:xfrm>
            <a:off x="423798" y="891918"/>
            <a:ext cx="2425002" cy="461665"/>
          </a:xfrm>
          <a:prstGeom prst="rect">
            <a:avLst/>
          </a:prstGeom>
          <a:ln w="19050">
            <a:solidFill>
              <a:srgbClr val="C0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24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Li(p,</a:t>
            </a:r>
            <a:r>
              <a:rPr lang="el-G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4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968064" y="5656354"/>
            <a:ext cx="301383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>
                <a:latin typeface="Times New Roman" panose="02020603050405020304" pitchFamily="18" charset="0"/>
                <a:ea typeface="MS Mincho"/>
              </a:rPr>
              <a:t>Сечение реакции </a:t>
            </a:r>
            <a:r>
              <a:rPr lang="ru-RU" baseline="30000" dirty="0" smtClean="0"/>
              <a:t>7</a:t>
            </a:r>
            <a:r>
              <a:rPr lang="ru-RU" dirty="0" smtClean="0"/>
              <a:t>Li(p,</a:t>
            </a:r>
            <a:r>
              <a:rPr lang="el-GR" dirty="0" smtClean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731168" y="1110733"/>
            <a:ext cx="688009" cy="36933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latin typeface="Times New Roman" panose="02020603050405020304" pitchFamily="18" charset="0"/>
                <a:ea typeface="MS Mincho"/>
              </a:rPr>
              <a:t>σ, </a:t>
            </a:r>
            <a:r>
              <a:rPr lang="ru-RU" dirty="0" err="1" smtClean="0">
                <a:latin typeface="Times New Roman" panose="02020603050405020304" pitchFamily="18" charset="0"/>
                <a:ea typeface="MS Mincho"/>
              </a:rPr>
              <a:t>мб</a:t>
            </a: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14301" y="6370095"/>
            <a:ext cx="921067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rgbClr val="000000"/>
                </a:solidFill>
                <a:latin typeface="Times New Roman" panose="02020603050405020304" pitchFamily="18" charset="0"/>
              </a:rPr>
              <a:t>S. </a:t>
            </a:r>
            <a:r>
              <a:rPr lang="en-US" sz="11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Taskaev</a:t>
            </a:r>
            <a:r>
              <a:rPr lang="en-US" sz="1100" dirty="0">
                <a:solidFill>
                  <a:srgbClr val="000000"/>
                </a:solidFill>
                <a:latin typeface="Times New Roman" panose="02020603050405020304" pitchFamily="18" charset="0"/>
              </a:rPr>
              <a:t>, M. Bikchurina, T. </a:t>
            </a:r>
            <a:r>
              <a:rPr lang="en-US" sz="11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Bykov</a:t>
            </a:r>
            <a:r>
              <a:rPr lang="en-US" sz="1100" dirty="0">
                <a:solidFill>
                  <a:srgbClr val="000000"/>
                </a:solidFill>
                <a:latin typeface="Times New Roman" panose="02020603050405020304" pitchFamily="18" charset="0"/>
              </a:rPr>
              <a:t>, D. </a:t>
            </a:r>
            <a:r>
              <a:rPr lang="en-US" sz="11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Kasatov</a:t>
            </a:r>
            <a:r>
              <a:rPr lang="en-US" sz="1100" dirty="0">
                <a:solidFill>
                  <a:srgbClr val="000000"/>
                </a:solidFill>
                <a:latin typeface="Times New Roman" panose="02020603050405020304" pitchFamily="18" charset="0"/>
              </a:rPr>
              <a:t>, Ia. </a:t>
            </a:r>
            <a:r>
              <a:rPr lang="en-US" sz="11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Kolesnikov</a:t>
            </a:r>
            <a:r>
              <a:rPr lang="en-US" sz="1100" dirty="0">
                <a:solidFill>
                  <a:srgbClr val="000000"/>
                </a:solidFill>
                <a:latin typeface="Times New Roman" panose="02020603050405020304" pitchFamily="18" charset="0"/>
              </a:rPr>
              <a:t>, A. Makarov, G. </a:t>
            </a:r>
            <a:r>
              <a:rPr lang="en-US" sz="11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Ostreinov</a:t>
            </a:r>
            <a:r>
              <a:rPr lang="en-US" sz="1100" dirty="0">
                <a:solidFill>
                  <a:srgbClr val="000000"/>
                </a:solidFill>
                <a:latin typeface="Times New Roman" panose="02020603050405020304" pitchFamily="18" charset="0"/>
              </a:rPr>
              <a:t>, S. </a:t>
            </a:r>
            <a:r>
              <a:rPr lang="en-US" sz="11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Savinov</a:t>
            </a:r>
            <a:r>
              <a:rPr lang="en-US" sz="1100" dirty="0">
                <a:solidFill>
                  <a:srgbClr val="000000"/>
                </a:solidFill>
                <a:latin typeface="Times New Roman" panose="02020603050405020304" pitchFamily="18" charset="0"/>
              </a:rPr>
              <a:t>, E. </a:t>
            </a:r>
            <a:r>
              <a:rPr lang="en-US" sz="11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Sokolova</a:t>
            </a:r>
            <a:r>
              <a:rPr lang="en-US" sz="1100" dirty="0">
                <a:solidFill>
                  <a:srgbClr val="000000"/>
                </a:solidFill>
                <a:latin typeface="Times New Roman" panose="02020603050405020304" pitchFamily="18" charset="0"/>
              </a:rPr>
              <a:t>. </a:t>
            </a:r>
            <a:r>
              <a:rPr lang="en-US" sz="11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Cross-section measurement for the </a:t>
            </a:r>
            <a:r>
              <a:rPr lang="en-US" sz="1100" i="1" baseline="30000" dirty="0">
                <a:solidFill>
                  <a:srgbClr val="000000"/>
                </a:solidFill>
                <a:latin typeface="Times New Roman" panose="02020603050405020304" pitchFamily="18" charset="0"/>
              </a:rPr>
              <a:t>7</a:t>
            </a:r>
            <a:r>
              <a:rPr lang="en-US" sz="11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Li(</a:t>
            </a:r>
            <a:r>
              <a:rPr lang="en-US" sz="1100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p,alfa</a:t>
            </a:r>
            <a:r>
              <a:rPr lang="en-US" sz="11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)</a:t>
            </a:r>
            <a:r>
              <a:rPr lang="en-US" sz="1100" i="1" baseline="30000" dirty="0">
                <a:solidFill>
                  <a:srgbClr val="000000"/>
                </a:solidFill>
                <a:latin typeface="Times New Roman" panose="02020603050405020304" pitchFamily="18" charset="0"/>
              </a:rPr>
              <a:t>4</a:t>
            </a:r>
            <a:r>
              <a:rPr lang="en-US" sz="11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He reaction at proton energies 0.6 - 2 MeV. </a:t>
            </a:r>
            <a:r>
              <a:rPr lang="en-US" sz="1100" dirty="0">
                <a:solidFill>
                  <a:srgbClr val="000000"/>
                </a:solidFill>
                <a:latin typeface="Times New Roman" panose="02020603050405020304" pitchFamily="18" charset="0"/>
              </a:rPr>
              <a:t>Nuclear Inst. and Methods in Physics Research B 525 (2022) 55-61.</a:t>
            </a:r>
            <a:endParaRPr lang="ru-RU" dirty="0"/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0" y="479686"/>
            <a:ext cx="12192000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96694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 txBox="1">
            <a:spLocks noChangeArrowheads="1"/>
          </p:cNvSpPr>
          <p:nvPr/>
        </p:nvSpPr>
        <p:spPr>
          <a:xfrm>
            <a:off x="1" y="0"/>
            <a:ext cx="12192000" cy="47968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000" dirty="0" smtClean="0">
                <a:cs typeface="Times New Roman" panose="02020603050405020304" pitchFamily="18" charset="0"/>
              </a:rPr>
              <a:t>Реакции </a:t>
            </a:r>
            <a:r>
              <a:rPr lang="en-US" sz="2000" dirty="0" smtClean="0">
                <a:cs typeface="Times New Roman" panose="02020603050405020304" pitchFamily="18" charset="0"/>
              </a:rPr>
              <a:t>Li + d</a:t>
            </a:r>
            <a:endParaRPr lang="ru-RU" altLang="ru-RU" sz="2000" i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2088" y="1076324"/>
            <a:ext cx="5568462" cy="4524375"/>
          </a:xfrm>
          <a:prstGeom prst="rect">
            <a:avLst/>
          </a:prstGeo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122019" y="6276574"/>
            <a:ext cx="2743200" cy="365125"/>
          </a:xfrm>
        </p:spPr>
        <p:txBody>
          <a:bodyPr/>
          <a:lstStyle/>
          <a:p>
            <a:fld id="{1ED1903F-2633-4BC0-B020-25B5012880E6}" type="slidenum">
              <a:rPr lang="ru-RU" sz="1800" smtClean="0">
                <a:solidFill>
                  <a:schemeClr val="tx1"/>
                </a:solidFill>
              </a:rPr>
              <a:t>7</a:t>
            </a:fld>
            <a:endParaRPr lang="ru-RU" sz="1800">
              <a:solidFill>
                <a:schemeClr val="tx1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875" y="1076324"/>
            <a:ext cx="4343400" cy="4914900"/>
          </a:xfrm>
          <a:prstGeom prst="rect">
            <a:avLst/>
          </a:prstGeom>
        </p:spPr>
      </p:pic>
      <p:sp>
        <p:nvSpPr>
          <p:cNvPr id="8" name="Овал 7"/>
          <p:cNvSpPr/>
          <p:nvPr/>
        </p:nvSpPr>
        <p:spPr>
          <a:xfrm>
            <a:off x="923922" y="1400179"/>
            <a:ext cx="361953" cy="29527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923920" y="2318019"/>
            <a:ext cx="361953" cy="29527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923919" y="3829054"/>
            <a:ext cx="361953" cy="29527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923919" y="4438654"/>
            <a:ext cx="361953" cy="29527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923918" y="5035292"/>
            <a:ext cx="361953" cy="29527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923918" y="5352276"/>
            <a:ext cx="361953" cy="29527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0" y="479686"/>
            <a:ext cx="12192000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22997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199216" y="4410002"/>
                <a:ext cx="2425002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Изотопный состав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𝐿𝑖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7</m:t>
                        </m:r>
                      </m:sup>
                    </m:sSup>
                    <m:r>
                      <a:rPr lang="en-US" i="1" dirty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</m:oMath>
                </a14:m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92.4%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𝐿𝑖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6</m:t>
                        </m:r>
                      </m:sup>
                    </m:sSup>
                    <m:r>
                      <a:rPr lang="en-US" i="1" dirty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</m:oMath>
                </a14:m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7.6%</a:t>
                </a:r>
                <a:endParaRPr lang="ru-RU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9216" y="4410002"/>
                <a:ext cx="2425002" cy="923330"/>
              </a:xfrm>
              <a:prstGeom prst="rect">
                <a:avLst/>
              </a:prstGeom>
              <a:blipFill>
                <a:blip r:embed="rId3"/>
                <a:stretch>
                  <a:fillRect l="-2261" t="-3289" b="-921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Прямоугольник 12"/>
          <p:cNvSpPr/>
          <p:nvPr/>
        </p:nvSpPr>
        <p:spPr>
          <a:xfrm>
            <a:off x="1199216" y="857925"/>
            <a:ext cx="28232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Литиевая мишень </a:t>
            </a:r>
            <a:endParaRPr lang="ru-RU" sz="2400" b="1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9554" y="1553775"/>
            <a:ext cx="2982532" cy="2827239"/>
          </a:xfrm>
          <a:prstGeom prst="rect">
            <a:avLst/>
          </a:prstGeom>
        </p:spPr>
      </p:pic>
      <p:sp>
        <p:nvSpPr>
          <p:cNvPr id="15" name="Rectangle 4"/>
          <p:cNvSpPr txBox="1">
            <a:spLocks noChangeArrowheads="1"/>
          </p:cNvSpPr>
          <p:nvPr/>
        </p:nvSpPr>
        <p:spPr>
          <a:xfrm>
            <a:off x="1" y="0"/>
            <a:ext cx="12192000" cy="47968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000" dirty="0" smtClean="0">
                <a:cs typeface="Times New Roman" panose="02020603050405020304" pitchFamily="18" charset="0"/>
              </a:rPr>
              <a:t>Литиевая мишень. Определение толщины литиевого слоя</a:t>
            </a:r>
            <a:endParaRPr lang="ru-RU" altLang="ru-RU" sz="2000" i="1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115425" y="6308725"/>
            <a:ext cx="2743200" cy="365125"/>
          </a:xfrm>
        </p:spPr>
        <p:txBody>
          <a:bodyPr/>
          <a:lstStyle/>
          <a:p>
            <a:fld id="{1ED1903F-2633-4BC0-B020-25B5012880E6}" type="slidenum">
              <a:rPr lang="ru-RU" sz="1800" smtClean="0">
                <a:solidFill>
                  <a:schemeClr val="tx1"/>
                </a:solidFill>
              </a:rPr>
              <a:t>8</a:t>
            </a:fld>
            <a:endParaRPr lang="ru-RU" sz="18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6096001" y="939846"/>
                <a:ext cx="3949537" cy="68826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f>
                            <m:fPr>
                              <m:ctrlPr>
                                <a:rPr lang="ru-RU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  <m:r>
                                <a:rPr lang="ru-RU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ru-RU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a:rPr lang="ru-RU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m:rPr>
                                  <m:sty m:val="p"/>
                                </m:rPr>
                                <a:rPr lang="el-GR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Ω</m:t>
                              </m:r>
                            </m:den>
                          </m:f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𝑙𝑎𝑏</m:t>
                          </m:r>
                        </m:sub>
                      </m:sSub>
                      <m:r>
                        <a:rPr lang="en-US" sz="2000" b="0" i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en-US" sz="200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en-US" sz="20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𝑙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m:rPr>
                              <m:sty m:val="p"/>
                            </m:rPr>
                            <a:rPr lang="el-GR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Φ</m:t>
                          </m:r>
                          <m:sSub>
                            <m:sSubPr>
                              <m:ctrlPr>
                                <a:rPr lang="el-GR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l-GR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r>
                                <m:rPr>
                                  <m:sty m:val="p"/>
                                </m:rPr>
                                <a:rPr lang="el-GR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Ω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𝑑𝑒𝑡</m:t>
                              </m:r>
                            </m:sub>
                          </m:sSub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ru-RU" sz="2000" b="0" i="1" smtClean="0">
                                  <a:latin typeface="Cambria Math" panose="02040503050406030204" pitchFamily="18" charset="0"/>
                                </a:rPr>
                                <m:t>мб</m:t>
                              </m:r>
                            </m:num>
                            <m:den>
                              <m:r>
                                <a:rPr lang="ru-RU" sz="2000" i="1" smtClean="0">
                                  <a:latin typeface="Cambria Math" panose="02040503050406030204" pitchFamily="18" charset="0"/>
                                </a:rPr>
                                <m:t>с</m:t>
                              </m:r>
                              <m:r>
                                <a:rPr lang="ru-RU" sz="2000" b="0" i="1" smtClean="0">
                                  <a:latin typeface="Cambria Math" panose="02040503050406030204" pitchFamily="18" charset="0"/>
                                </a:rPr>
                                <m:t>р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1" y="939846"/>
                <a:ext cx="3949537" cy="6882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952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Прямоугольник 24"/>
          <p:cNvSpPr/>
          <p:nvPr/>
        </p:nvSpPr>
        <p:spPr>
          <a:xfrm>
            <a:off x="1199216" y="5578707"/>
            <a:ext cx="287816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Толщина = </a:t>
            </a:r>
            <a:r>
              <a:rPr lang="ru-RU" dirty="0" smtClean="0">
                <a:solidFill>
                  <a:srgbClr val="FF0000"/>
                </a:solidFill>
              </a:rPr>
              <a:t>1,79 </a:t>
            </a:r>
            <a:r>
              <a:rPr lang="ru-RU" dirty="0">
                <a:solidFill>
                  <a:srgbClr val="FF0000"/>
                </a:solidFill>
              </a:rPr>
              <a:t>± 0,07 мкм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63941" y="6373903"/>
            <a:ext cx="55837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000" dirty="0"/>
              <a:t>D. </a:t>
            </a:r>
            <a:r>
              <a:rPr lang="en-US" sz="1000" dirty="0" err="1"/>
              <a:t>Kasatov</a:t>
            </a:r>
            <a:r>
              <a:rPr lang="en-US" sz="1000" dirty="0"/>
              <a:t>, Ia. </a:t>
            </a:r>
            <a:r>
              <a:rPr lang="en-US" sz="1000" dirty="0" err="1"/>
              <a:t>Kolesnikov</a:t>
            </a:r>
            <a:r>
              <a:rPr lang="en-US" sz="1000" dirty="0"/>
              <a:t>, A. </a:t>
            </a:r>
            <a:r>
              <a:rPr lang="en-US" sz="1000" dirty="0" err="1"/>
              <a:t>Koshkarev</a:t>
            </a:r>
            <a:r>
              <a:rPr lang="en-US" sz="1000" dirty="0"/>
              <a:t>, A. Makarov, </a:t>
            </a:r>
            <a:r>
              <a:rPr lang="en-US" sz="1000" dirty="0" smtClean="0"/>
              <a:t>E</a:t>
            </a:r>
            <a:r>
              <a:rPr lang="en-US" sz="1000" dirty="0"/>
              <a:t>. </a:t>
            </a:r>
            <a:r>
              <a:rPr lang="en-US" sz="1000" dirty="0" err="1"/>
              <a:t>Sokolova</a:t>
            </a:r>
            <a:r>
              <a:rPr lang="en-US" sz="1000" dirty="0"/>
              <a:t>, I. </a:t>
            </a:r>
            <a:r>
              <a:rPr lang="en-US" sz="1000" dirty="0" err="1"/>
              <a:t>Shchudlo</a:t>
            </a:r>
            <a:r>
              <a:rPr lang="en-US" sz="1000" dirty="0"/>
              <a:t>, S. </a:t>
            </a:r>
            <a:r>
              <a:rPr lang="en-US" sz="1000" dirty="0" err="1"/>
              <a:t>Taskaev</a:t>
            </a:r>
            <a:r>
              <a:rPr lang="en-US" sz="1000" dirty="0"/>
              <a:t>. Method for in situ measuring the thickness of a lithium layer. JINST 15 (2020) P 10006.</a:t>
            </a:r>
            <a:endParaRPr lang="ru-RU" sz="1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067425" y="1917727"/>
            <a:ext cx="6096000" cy="3062377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1600" b="1" dirty="0">
                <a:cs typeface="Times New Roman" panose="02020603050405020304" pitchFamily="18" charset="0"/>
              </a:rPr>
              <a:t>Сравнение выхода 478 кэВ фотонов </a:t>
            </a:r>
            <a:r>
              <a:rPr lang="en-US" sz="1600" b="1" i="1" dirty="0">
                <a:cs typeface="Times New Roman" panose="02020603050405020304" pitchFamily="18" charset="0"/>
              </a:rPr>
              <a:t>in situ </a:t>
            </a:r>
            <a:r>
              <a:rPr lang="ru-RU" sz="1600" b="1" dirty="0">
                <a:cs typeface="Times New Roman" panose="02020603050405020304" pitchFamily="18" charset="0"/>
              </a:rPr>
              <a:t>методом</a:t>
            </a:r>
            <a:endParaRPr lang="ru-RU" sz="1600" dirty="0"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1600" dirty="0" smtClean="0">
                <a:cs typeface="Times New Roman" panose="02020603050405020304" pitchFamily="18" charset="0"/>
              </a:rPr>
              <a:t>Измерение </a:t>
            </a:r>
            <a:r>
              <a:rPr lang="ru-RU" sz="1600" dirty="0">
                <a:cs typeface="Times New Roman" panose="02020603050405020304" pitchFamily="18" charset="0"/>
              </a:rPr>
              <a:t>массы лития на </a:t>
            </a:r>
            <a:r>
              <a:rPr lang="ru-RU" sz="1600" dirty="0" smtClean="0">
                <a:cs typeface="Times New Roman" panose="02020603050405020304" pitchFamily="18" charset="0"/>
              </a:rPr>
              <a:t>весах. 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1600" dirty="0" smtClean="0">
                <a:cs typeface="Times New Roman" panose="02020603050405020304" pitchFamily="18" charset="0"/>
              </a:rPr>
              <a:t>Измерение </a:t>
            </a:r>
            <a:r>
              <a:rPr lang="ru-RU" sz="1600" dirty="0">
                <a:cs typeface="Times New Roman" panose="02020603050405020304" pitchFamily="18" charset="0"/>
              </a:rPr>
              <a:t>проводимости </a:t>
            </a:r>
            <a:r>
              <a:rPr lang="ru-RU" sz="1600" dirty="0" smtClean="0">
                <a:cs typeface="Times New Roman" panose="02020603050405020304" pitchFamily="18" charset="0"/>
              </a:rPr>
              <a:t>воды</a:t>
            </a:r>
            <a:endParaRPr lang="ru-RU" sz="1600" dirty="0"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1600" dirty="0" smtClean="0">
                <a:cs typeface="Times New Roman" panose="02020603050405020304" pitchFamily="18" charset="0"/>
              </a:rPr>
              <a:t>Моделирование </a:t>
            </a:r>
            <a:r>
              <a:rPr lang="ru-RU" sz="1600" dirty="0">
                <a:cs typeface="Times New Roman" panose="02020603050405020304" pitchFamily="18" charset="0"/>
              </a:rPr>
              <a:t>спектра</a:t>
            </a:r>
            <a:r>
              <a:rPr lang="ru-RU" sz="1600" b="1" dirty="0"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cs typeface="Times New Roman" panose="02020603050405020304" pitchFamily="18" charset="0"/>
              </a:rPr>
              <a:t>обратно отраженных </a:t>
            </a:r>
            <a:r>
              <a:rPr lang="ru-RU" sz="1600" dirty="0">
                <a:cs typeface="Times New Roman" panose="02020603050405020304" pitchFamily="18" charset="0"/>
              </a:rPr>
              <a:t>протонов в программе</a:t>
            </a:r>
            <a:r>
              <a:rPr lang="en-US" sz="1600" dirty="0">
                <a:cs typeface="Times New Roman" panose="02020603050405020304" pitchFamily="18" charset="0"/>
              </a:rPr>
              <a:t> SIMNRA</a:t>
            </a:r>
            <a:r>
              <a:rPr lang="ru-RU" sz="1600" dirty="0">
                <a:cs typeface="Times New Roman" panose="02020603050405020304" pitchFamily="18" charset="0"/>
              </a:rPr>
              <a:t>. 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1600" dirty="0" smtClean="0">
                <a:cs typeface="Times New Roman" panose="02020603050405020304" pitchFamily="18" charset="0"/>
              </a:rPr>
              <a:t>Измерение </a:t>
            </a:r>
            <a:r>
              <a:rPr lang="ru-RU" sz="1600" dirty="0">
                <a:cs typeface="Times New Roman" panose="02020603050405020304" pitchFamily="18" charset="0"/>
              </a:rPr>
              <a:t>сдвига пика </a:t>
            </a:r>
            <a:r>
              <a:rPr lang="el-GR" sz="1600" dirty="0"/>
              <a:t>α</a:t>
            </a:r>
            <a:r>
              <a:rPr lang="ru-RU" sz="1600" dirty="0"/>
              <a:t>-частиц</a:t>
            </a:r>
            <a:r>
              <a:rPr lang="ru-RU" sz="1600" dirty="0">
                <a:cs typeface="Times New Roman" panose="02020603050405020304" pitchFamily="18" charset="0"/>
              </a:rPr>
              <a:t> из-за ионизационных </a:t>
            </a:r>
            <a:r>
              <a:rPr lang="ru-RU" sz="1600" dirty="0" smtClean="0">
                <a:cs typeface="Times New Roman" panose="02020603050405020304" pitchFamily="18" charset="0"/>
              </a:rPr>
              <a:t>потерь</a:t>
            </a:r>
            <a:endParaRPr lang="ru-RU" sz="1600" dirty="0"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1600" dirty="0">
                <a:cs typeface="Times New Roman" panose="02020603050405020304" pitchFamily="18" charset="0"/>
              </a:rPr>
              <a:t>Измерение уширения спектра </a:t>
            </a:r>
            <a:r>
              <a:rPr lang="el-GR" sz="1600" dirty="0"/>
              <a:t>α</a:t>
            </a:r>
            <a:r>
              <a:rPr lang="ru-RU" sz="1600" dirty="0" smtClean="0"/>
              <a:t>-частиц</a:t>
            </a:r>
          </a:p>
        </p:txBody>
      </p:sp>
      <p:sp>
        <p:nvSpPr>
          <p:cNvPr id="39" name="Овал 38"/>
          <p:cNvSpPr/>
          <p:nvPr/>
        </p:nvSpPr>
        <p:spPr>
          <a:xfrm>
            <a:off x="6048376" y="2009779"/>
            <a:ext cx="361953" cy="29527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0" name="Прямая соединительная линия 39"/>
          <p:cNvCxnSpPr/>
          <p:nvPr/>
        </p:nvCxnSpPr>
        <p:spPr>
          <a:xfrm>
            <a:off x="0" y="479686"/>
            <a:ext cx="12192000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764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8693" y="5289609"/>
            <a:ext cx="4488974" cy="13849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4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1400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US" sz="1400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cs typeface="Times New Roman" panose="02020603050405020304" pitchFamily="18" charset="0"/>
              </a:rPr>
              <a:t>ускоритель-тандем с вакуумной </a:t>
            </a:r>
            <a:r>
              <a:rPr lang="ru-RU" sz="1400" dirty="0" smtClean="0">
                <a:cs typeface="Times New Roman" panose="02020603050405020304" pitchFamily="18" charset="0"/>
              </a:rPr>
              <a:t>изоляцией </a:t>
            </a:r>
            <a:r>
              <a:rPr lang="en-GB" sz="1400" dirty="0"/>
              <a:t>VITA</a:t>
            </a:r>
            <a:r>
              <a:rPr lang="en-US" sz="1400" baseline="30000" dirty="0">
                <a:sym typeface="Symbol" panose="05050102010706020507" pitchFamily="18" charset="2"/>
              </a:rPr>
              <a:t>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sz="1400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14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400" dirty="0"/>
              <a:t>неразрушающий трансформатор постоянного </a:t>
            </a:r>
            <a:r>
              <a:rPr lang="ru-RU" sz="1400" dirty="0" smtClean="0"/>
              <a:t>тока</a:t>
            </a:r>
          </a:p>
          <a:p>
            <a:r>
              <a:rPr lang="ru-RU" sz="1400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 – </a:t>
            </a:r>
            <a:r>
              <a:rPr lang="ru-RU" sz="1400" dirty="0" smtClean="0"/>
              <a:t>коллиматор</a:t>
            </a:r>
          </a:p>
          <a:p>
            <a:r>
              <a:rPr lang="ru-RU" sz="1400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sz="14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400" dirty="0"/>
              <a:t>мишенный </a:t>
            </a:r>
            <a:r>
              <a:rPr lang="ru-RU" sz="1400" dirty="0" smtClean="0"/>
              <a:t>узел</a:t>
            </a:r>
          </a:p>
          <a:p>
            <a:r>
              <a:rPr lang="ru-RU" sz="1400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sz="14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400" dirty="0"/>
              <a:t>α-спектрометр под углом 135</a:t>
            </a:r>
            <a:r>
              <a:rPr lang="ru-RU" sz="1400" dirty="0" smtClean="0"/>
              <a:t>°</a:t>
            </a:r>
          </a:p>
          <a:p>
            <a:r>
              <a:rPr lang="ru-RU" sz="1400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 – </a:t>
            </a: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литиевая</a:t>
            </a:r>
            <a:r>
              <a:rPr lang="ru-RU" sz="1400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/>
              <a:t>мишень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701574" y="996589"/>
            <a:ext cx="449042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Мощный </a:t>
            </a:r>
            <a:r>
              <a:rPr lang="en-US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dc</a:t>
            </a: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пучок протонов/дейтронов </a:t>
            </a:r>
            <a:endParaRPr lang="ru-RU" alt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Энергия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0,1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МэВ</a:t>
            </a:r>
            <a:endParaRPr lang="en-US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Монохроматичность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стабильность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0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Ток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~ 1 нА до 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</a:t>
            </a:r>
            <a:endParaRPr lang="en-US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Стабильность тока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0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4 %</a:t>
            </a:r>
          </a:p>
        </p:txBody>
      </p:sp>
      <p:sp>
        <p:nvSpPr>
          <p:cNvPr id="6" name="Rectangle 4"/>
          <p:cNvSpPr txBox="1">
            <a:spLocks noChangeArrowheads="1"/>
          </p:cNvSpPr>
          <p:nvPr/>
        </p:nvSpPr>
        <p:spPr>
          <a:xfrm>
            <a:off x="1" y="0"/>
            <a:ext cx="12192000" cy="47968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000" dirty="0" smtClean="0">
                <a:cs typeface="Times New Roman" panose="02020603050405020304" pitchFamily="18" charset="0"/>
              </a:rPr>
              <a:t>Схема эксперимента</a:t>
            </a:r>
            <a:endParaRPr lang="ru-RU" altLang="ru-RU" sz="2000" i="1" dirty="0"/>
          </a:p>
        </p:txBody>
      </p:sp>
      <p:pic>
        <p:nvPicPr>
          <p:cNvPr id="8" name="Рисунок 7" descr="D:\bnct\статьи и препринты\МОИ СТАТЬИ\2025\D + Li-6\рисунки\Fig 1.gif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693" y="774866"/>
            <a:ext cx="7149465" cy="4227117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Прямоугольник 8"/>
          <p:cNvSpPr/>
          <p:nvPr/>
        </p:nvSpPr>
        <p:spPr>
          <a:xfrm>
            <a:off x="3270238" y="2356444"/>
            <a:ext cx="88089" cy="1174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 flipH="1">
            <a:off x="3200936" y="2276683"/>
            <a:ext cx="2266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CA292C"/>
                </a:solidFill>
              </a:rPr>
              <a:t>d</a:t>
            </a:r>
            <a:endParaRPr lang="ru-RU" dirty="0">
              <a:solidFill>
                <a:srgbClr val="CA292C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638139" y="2356442"/>
            <a:ext cx="133350" cy="1174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 flipH="1">
            <a:off x="1548922" y="2277850"/>
            <a:ext cx="3625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CA292C"/>
                </a:solidFill>
              </a:rPr>
              <a:t>D</a:t>
            </a:r>
            <a:r>
              <a:rPr lang="en-US" sz="1200" baseline="30000" dirty="0" smtClean="0">
                <a:solidFill>
                  <a:srgbClr val="CA292C"/>
                </a:solidFill>
              </a:rPr>
              <a:t>-</a:t>
            </a:r>
            <a:endParaRPr lang="ru-RU" baseline="30000" dirty="0">
              <a:solidFill>
                <a:srgbClr val="CA292C"/>
              </a:solidFill>
            </a:endParaRP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>
          <a:xfrm>
            <a:off x="9135203" y="6311436"/>
            <a:ext cx="2743200" cy="365125"/>
          </a:xfrm>
        </p:spPr>
        <p:txBody>
          <a:bodyPr/>
          <a:lstStyle/>
          <a:p>
            <a:fld id="{1ED1903F-2633-4BC0-B020-25B5012880E6}" type="slidenum">
              <a:rPr lang="ru-RU" sz="1800" smtClean="0">
                <a:solidFill>
                  <a:schemeClr val="tx1"/>
                </a:solidFill>
              </a:rPr>
              <a:t>9</a:t>
            </a:fld>
            <a:endParaRPr lang="ru-RU" sz="1800">
              <a:solidFill>
                <a:schemeClr val="tx1"/>
              </a:solidFill>
            </a:endParaRPr>
          </a:p>
        </p:txBody>
      </p:sp>
      <p:pic>
        <p:nvPicPr>
          <p:cNvPr id="15" name="Google Shape;78;p15"/>
          <p:cNvPicPr preferRelativeResize="0"/>
          <p:nvPr/>
        </p:nvPicPr>
        <p:blipFill rotWithShape="1">
          <a:blip r:embed="rId4">
            <a:alphaModFix/>
          </a:blip>
          <a:srcRect r="4405"/>
          <a:stretch/>
        </p:blipFill>
        <p:spPr>
          <a:xfrm>
            <a:off x="6512615" y="3211282"/>
            <a:ext cx="5679385" cy="310015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" name="Google Shape;79;p15"/>
          <p:cNvGrpSpPr/>
          <p:nvPr/>
        </p:nvGrpSpPr>
        <p:grpSpPr>
          <a:xfrm>
            <a:off x="10432795" y="5143882"/>
            <a:ext cx="591000" cy="358800"/>
            <a:chOff x="3169275" y="3910050"/>
            <a:chExt cx="591000" cy="358800"/>
          </a:xfrm>
        </p:grpSpPr>
        <p:sp>
          <p:nvSpPr>
            <p:cNvPr id="17" name="Google Shape;80;p15"/>
            <p:cNvSpPr/>
            <p:nvPr/>
          </p:nvSpPr>
          <p:spPr>
            <a:xfrm>
              <a:off x="3216225" y="3940500"/>
              <a:ext cx="497100" cy="297900"/>
            </a:xfrm>
            <a:prstGeom prst="wedgeRectCallout">
              <a:avLst>
                <a:gd name="adj1" fmla="val -105633"/>
                <a:gd name="adj2" fmla="val -27988"/>
              </a:avLst>
            </a:prstGeom>
            <a:solidFill>
              <a:srgbClr val="00FF0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81;p15"/>
            <p:cNvSpPr txBox="1"/>
            <p:nvPr/>
          </p:nvSpPr>
          <p:spPr>
            <a:xfrm>
              <a:off x="3169275" y="3910050"/>
              <a:ext cx="591000" cy="358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" sz="1400" b="1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135°</a:t>
              </a:r>
              <a:endParaRPr sz="1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" name="Google Shape;91;p15"/>
          <p:cNvGrpSpPr/>
          <p:nvPr/>
        </p:nvGrpSpPr>
        <p:grpSpPr>
          <a:xfrm>
            <a:off x="9238682" y="2948703"/>
            <a:ext cx="591000" cy="358800"/>
            <a:chOff x="7124825" y="2765200"/>
            <a:chExt cx="591000" cy="358800"/>
          </a:xfrm>
        </p:grpSpPr>
        <p:sp>
          <p:nvSpPr>
            <p:cNvPr id="20" name="Google Shape;92;p15"/>
            <p:cNvSpPr/>
            <p:nvPr/>
          </p:nvSpPr>
          <p:spPr>
            <a:xfrm>
              <a:off x="7171775" y="2832688"/>
              <a:ext cx="497100" cy="258600"/>
            </a:xfrm>
            <a:prstGeom prst="wedgeRectCallout">
              <a:avLst>
                <a:gd name="adj1" fmla="val -124806"/>
                <a:gd name="adj2" fmla="val 55351"/>
              </a:avLst>
            </a:prstGeom>
            <a:solidFill>
              <a:srgbClr val="00FF00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93;p15"/>
            <p:cNvSpPr txBox="1"/>
            <p:nvPr/>
          </p:nvSpPr>
          <p:spPr>
            <a:xfrm>
              <a:off x="7124825" y="2765200"/>
              <a:ext cx="591000" cy="358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ru" sz="1400" b="1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168°</a:t>
              </a:r>
              <a:endParaRPr sz="1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22" name="Прямая соединительная линия 21"/>
          <p:cNvCxnSpPr/>
          <p:nvPr/>
        </p:nvCxnSpPr>
        <p:spPr>
          <a:xfrm>
            <a:off x="0" y="479686"/>
            <a:ext cx="12192000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89774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427" y="1117688"/>
            <a:ext cx="6704919" cy="47055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000312" y="4719717"/>
            <a:ext cx="5100500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 спектра при облучении литиевой мишени 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пучком дейтронов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238875" y="6150114"/>
            <a:ext cx="584892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000" dirty="0"/>
              <a:t>S. </a:t>
            </a:r>
            <a:r>
              <a:rPr lang="en-US" sz="1000" dirty="0" err="1"/>
              <a:t>Taskaev</a:t>
            </a:r>
            <a:r>
              <a:rPr lang="en-US" sz="1000" dirty="0"/>
              <a:t>, M. Bikchurina, T. </a:t>
            </a:r>
            <a:r>
              <a:rPr lang="en-US" sz="1000" dirty="0" err="1"/>
              <a:t>Bykov</a:t>
            </a:r>
            <a:r>
              <a:rPr lang="en-US" sz="1000" dirty="0"/>
              <a:t>, D. </a:t>
            </a:r>
            <a:r>
              <a:rPr lang="en-US" sz="1000" dirty="0" err="1"/>
              <a:t>Kasatov</a:t>
            </a:r>
            <a:r>
              <a:rPr lang="en-US" sz="1000" dirty="0"/>
              <a:t>, Ia. </a:t>
            </a:r>
            <a:r>
              <a:rPr lang="en-US" sz="1000" dirty="0" err="1"/>
              <a:t>Kolesnikov</a:t>
            </a:r>
            <a:r>
              <a:rPr lang="en-US" sz="1000" dirty="0"/>
              <a:t>, G. </a:t>
            </a:r>
            <a:r>
              <a:rPr lang="en-US" sz="1000" dirty="0" err="1"/>
              <a:t>Ostreinov</a:t>
            </a:r>
            <a:r>
              <a:rPr lang="en-US" sz="1000" dirty="0"/>
              <a:t>, S. </a:t>
            </a:r>
            <a:r>
              <a:rPr lang="en-US" sz="1000" dirty="0" err="1"/>
              <a:t>Savinov</a:t>
            </a:r>
            <a:r>
              <a:rPr lang="en-US" sz="1000" dirty="0"/>
              <a:t>, E. </a:t>
            </a:r>
            <a:r>
              <a:rPr lang="en-US" sz="1000" dirty="0" err="1"/>
              <a:t>Sokolova</a:t>
            </a:r>
            <a:r>
              <a:rPr lang="en-US" sz="1000" dirty="0"/>
              <a:t>. </a:t>
            </a:r>
            <a:r>
              <a:rPr lang="en-US" sz="1000" i="1" dirty="0"/>
              <a:t>Measurement of cross-section of the </a:t>
            </a:r>
            <a:r>
              <a:rPr lang="en-US" sz="1000" i="1" baseline="30000" dirty="0"/>
              <a:t>6</a:t>
            </a:r>
            <a:r>
              <a:rPr lang="en-US" sz="1000" i="1" dirty="0"/>
              <a:t>Li(d,</a:t>
            </a:r>
            <a:r>
              <a:rPr lang="el-GR" sz="1000" i="1" dirty="0"/>
              <a:t>α)</a:t>
            </a:r>
            <a:r>
              <a:rPr lang="el-GR" sz="1000" i="1" baseline="30000" dirty="0"/>
              <a:t>4</a:t>
            </a:r>
            <a:r>
              <a:rPr lang="en-US" sz="1000" i="1" dirty="0"/>
              <a:t>He, </a:t>
            </a:r>
            <a:r>
              <a:rPr lang="en-US" sz="1000" i="1" baseline="30000" dirty="0"/>
              <a:t>6</a:t>
            </a:r>
            <a:r>
              <a:rPr lang="en-US" sz="1000" i="1" dirty="0"/>
              <a:t>Li(</a:t>
            </a:r>
            <a:r>
              <a:rPr lang="en-US" sz="1000" i="1" dirty="0" err="1"/>
              <a:t>d,p</a:t>
            </a:r>
            <a:r>
              <a:rPr lang="en-US" sz="1000" i="1" dirty="0"/>
              <a:t>)</a:t>
            </a:r>
            <a:r>
              <a:rPr lang="en-US" sz="1000" i="1" baseline="30000" dirty="0"/>
              <a:t>7</a:t>
            </a:r>
            <a:r>
              <a:rPr lang="en-US" sz="1000" i="1" dirty="0"/>
              <a:t>Li, </a:t>
            </a:r>
            <a:r>
              <a:rPr lang="en-US" sz="1000" i="1" baseline="30000" dirty="0"/>
              <a:t>6</a:t>
            </a:r>
            <a:r>
              <a:rPr lang="en-US" sz="1000" i="1" dirty="0"/>
              <a:t>Li(</a:t>
            </a:r>
            <a:r>
              <a:rPr lang="en-US" sz="1000" i="1" dirty="0" err="1"/>
              <a:t>d,p</a:t>
            </a:r>
            <a:r>
              <a:rPr lang="en-US" sz="1000" i="1" dirty="0"/>
              <a:t>)</a:t>
            </a:r>
            <a:r>
              <a:rPr lang="en-US" sz="1000" i="1" baseline="30000" dirty="0"/>
              <a:t>7</a:t>
            </a:r>
            <a:r>
              <a:rPr lang="en-US" sz="1000" i="1" dirty="0"/>
              <a:t>Li</a:t>
            </a:r>
            <a:r>
              <a:rPr lang="en-US" sz="1000" i="1" baseline="30000" dirty="0"/>
              <a:t>*</a:t>
            </a:r>
            <a:r>
              <a:rPr lang="en-US" sz="1000" i="1" dirty="0"/>
              <a:t>, </a:t>
            </a:r>
            <a:r>
              <a:rPr lang="en-US" sz="1000" i="1" baseline="30000" dirty="0"/>
              <a:t>7</a:t>
            </a:r>
            <a:r>
              <a:rPr lang="en-US" sz="1000" i="1" dirty="0"/>
              <a:t>Li(d,</a:t>
            </a:r>
            <a:r>
              <a:rPr lang="el-GR" sz="1000" i="1" dirty="0"/>
              <a:t>α)</a:t>
            </a:r>
            <a:r>
              <a:rPr lang="el-GR" sz="1000" i="1" baseline="30000" dirty="0"/>
              <a:t>5</a:t>
            </a:r>
            <a:r>
              <a:rPr lang="en-US" sz="1000" i="1" dirty="0"/>
              <a:t>He, and </a:t>
            </a:r>
            <a:r>
              <a:rPr lang="en-US" sz="1000" i="1" baseline="30000" dirty="0"/>
              <a:t>7</a:t>
            </a:r>
            <a:r>
              <a:rPr lang="en-US" sz="1000" i="1" dirty="0"/>
              <a:t>Li(</a:t>
            </a:r>
            <a:r>
              <a:rPr lang="en-US" sz="1000" i="1" dirty="0" err="1"/>
              <a:t>d,n</a:t>
            </a:r>
            <a:r>
              <a:rPr lang="el-GR" sz="1000" i="1" dirty="0"/>
              <a:t>α)</a:t>
            </a:r>
            <a:r>
              <a:rPr lang="el-GR" sz="1000" i="1" baseline="30000" dirty="0"/>
              <a:t>4</a:t>
            </a:r>
            <a:r>
              <a:rPr lang="en-US" sz="1000" i="1" dirty="0"/>
              <a:t>He reactions at the deuteron energies from 0.3 MeV to 2.2 MeV.</a:t>
            </a:r>
            <a:r>
              <a:rPr lang="en-US" sz="1000" dirty="0"/>
              <a:t> Nuclear Inst. and Methods in Physics Research B 554 (2024) 165460. </a:t>
            </a:r>
            <a:endParaRPr lang="ru-RU" sz="700" dirty="0"/>
          </a:p>
        </p:txBody>
      </p:sp>
      <p:sp>
        <p:nvSpPr>
          <p:cNvPr id="6" name="Rectangle 4"/>
          <p:cNvSpPr txBox="1">
            <a:spLocks noChangeArrowheads="1"/>
          </p:cNvSpPr>
          <p:nvPr/>
        </p:nvSpPr>
        <p:spPr>
          <a:xfrm>
            <a:off x="1" y="0"/>
            <a:ext cx="12192000" cy="47968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000" dirty="0" smtClean="0">
                <a:cs typeface="Times New Roman" panose="02020603050405020304" pitchFamily="18" charset="0"/>
              </a:rPr>
              <a:t>Спектр природного лития</a:t>
            </a:r>
            <a:endParaRPr lang="ru-RU" altLang="ru-RU" sz="2000" i="1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6004812" y="1307111"/>
            <a:ext cx="6096000" cy="262854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</a:pP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aseline="30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baseline="30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 + d = n + </a:t>
            </a:r>
            <a:r>
              <a:rPr lang="en-US" baseline="30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 + 15,028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МэВ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340610" indent="-180340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baseline="30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ru-RU" dirty="0">
                <a:latin typeface="Symbol" panose="05050102010706020507" pitchFamily="18" charset="2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+ 0,094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МэВ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2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baseline="30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 + d = n + </a:t>
            </a:r>
            <a:r>
              <a:rPr lang="en-US" baseline="30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</a:t>
            </a:r>
            <a:r>
              <a:rPr lang="en-US" baseline="30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+ 12,148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МэВ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340610" indent="-180340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baseline="30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</a:t>
            </a:r>
            <a:r>
              <a:rPr lang="en-US" baseline="30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ru-RU" dirty="0">
                <a:latin typeface="Symbol" panose="05050102010706020507" pitchFamily="18" charset="2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+ 2,974 </a:t>
            </a:r>
            <a:r>
              <a:rPr lang="en-US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МэВ</a:t>
            </a: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600" dirty="0" smtClean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900430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	</a:t>
            </a:r>
            <a:r>
              <a:rPr lang="en-US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 + d = n + </a:t>
            </a:r>
            <a:r>
              <a:rPr lang="en-US" dirty="0" smtClean="0">
                <a:latin typeface="Symbol" panose="05050102010706020507" pitchFamily="18" charset="2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ru-RU" dirty="0" smtClean="0">
                <a:latin typeface="Symbol" panose="05050102010706020507" pitchFamily="18" charset="2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+ 15,121 </a:t>
            </a:r>
            <a:r>
              <a:rPr lang="en-US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МэВ</a:t>
            </a: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600" dirty="0" smtClean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900430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baseline="30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 + d = </a:t>
            </a:r>
            <a:r>
              <a:rPr lang="en-US" dirty="0">
                <a:latin typeface="Symbol" panose="05050102010706020507" pitchFamily="18" charset="2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ru-RU" baseline="30000" dirty="0">
                <a:latin typeface="Symbol" panose="05050102010706020507" pitchFamily="18" charset="2"/>
                <a:ea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 + 14,162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МэВ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900430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		           </a:t>
            </a:r>
            <a:r>
              <a:rPr lang="ru-RU" baseline="30000" dirty="0">
                <a:latin typeface="Symbol" panose="05050102010706020507" pitchFamily="18" charset="2"/>
                <a:ea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n + </a:t>
            </a:r>
            <a:r>
              <a:rPr lang="ru-RU" dirty="0">
                <a:latin typeface="Symbol" panose="05050102010706020507" pitchFamily="18" charset="2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dirty="0">
                <a:latin typeface="Symbol" panose="05050102010706020507" pitchFamily="18" charset="2"/>
                <a:ea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0,957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МэВ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2828925" y="3124305"/>
            <a:ext cx="1019175" cy="34616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3686172" y="1552579"/>
            <a:ext cx="1057275" cy="37833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-38100" y="6150114"/>
            <a:ext cx="58293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S.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Meshchaninov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, A.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Krasilnikov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, N.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Rodionov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, Yu.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Kashchuk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, S.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Obudovsky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, A.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Dzhurik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, T.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Kormilitsyn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, R.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Rodionov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, V.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Amosov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, G.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Nemtsev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, M. Bikchurina, T.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Bykov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, G.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Verkhovod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, D.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Kasatov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Ya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Kolesnikov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, G.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Ostreinov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, E.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Sokolova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, and S.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Taskaev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. </a:t>
            </a:r>
            <a:r>
              <a:rPr lang="en-US" sz="10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Measurement of Cross-Section of the </a:t>
            </a:r>
            <a:r>
              <a:rPr lang="en-US" sz="1000" i="1" baseline="30000" dirty="0">
                <a:solidFill>
                  <a:srgbClr val="000000"/>
                </a:solidFill>
                <a:latin typeface="Times New Roman" panose="02020603050405020304" pitchFamily="18" charset="0"/>
              </a:rPr>
              <a:t>7</a:t>
            </a:r>
            <a:r>
              <a:rPr lang="en-US" sz="10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Li(</a:t>
            </a:r>
            <a:r>
              <a:rPr lang="en-US" sz="1000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d,n</a:t>
            </a:r>
            <a:r>
              <a:rPr lang="en-US" sz="10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)</a:t>
            </a:r>
            <a:r>
              <a:rPr lang="en-US" sz="1000" i="1" baseline="30000" dirty="0">
                <a:solidFill>
                  <a:srgbClr val="000000"/>
                </a:solidFill>
                <a:latin typeface="Times New Roman" panose="02020603050405020304" pitchFamily="18" charset="0"/>
              </a:rPr>
              <a:t>8</a:t>
            </a:r>
            <a:r>
              <a:rPr lang="en-US" sz="10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Be Reactions at the Deuteron Energies from 0.4 to 2.1 MeV.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 Physics of Atomic Nuclei, 87 (Suppl. 6) (2024), S771–S785.</a:t>
            </a:r>
            <a:endParaRPr lang="ru-RU" sz="1000" dirty="0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1903F-2633-4BC0-B020-25B5012880E6}" type="slidenum">
              <a:rPr lang="ru-RU" smtClean="0"/>
              <a:t>10</a:t>
            </a:fld>
            <a:endParaRPr lang="ru-RU"/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0" y="479686"/>
            <a:ext cx="12192000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Овал 14"/>
          <p:cNvSpPr/>
          <p:nvPr/>
        </p:nvSpPr>
        <p:spPr>
          <a:xfrm>
            <a:off x="6900158" y="2829034"/>
            <a:ext cx="361953" cy="29527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6910345" y="3181279"/>
            <a:ext cx="361953" cy="29527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75043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6169455"/>
            <a:ext cx="584892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000" dirty="0"/>
              <a:t>S. </a:t>
            </a:r>
            <a:r>
              <a:rPr lang="en-US" sz="1000" dirty="0" err="1"/>
              <a:t>Taskaev</a:t>
            </a:r>
            <a:r>
              <a:rPr lang="en-US" sz="1000" dirty="0"/>
              <a:t>, M. Bikchurina, T. </a:t>
            </a:r>
            <a:r>
              <a:rPr lang="en-US" sz="1000" dirty="0" err="1"/>
              <a:t>Bykov</a:t>
            </a:r>
            <a:r>
              <a:rPr lang="en-US" sz="1000" dirty="0"/>
              <a:t>, D. </a:t>
            </a:r>
            <a:r>
              <a:rPr lang="en-US" sz="1000" dirty="0" err="1"/>
              <a:t>Kasatov</a:t>
            </a:r>
            <a:r>
              <a:rPr lang="en-US" sz="1000" dirty="0"/>
              <a:t>, Ia. </a:t>
            </a:r>
            <a:r>
              <a:rPr lang="en-US" sz="1000" dirty="0" err="1"/>
              <a:t>Kolesnikov</a:t>
            </a:r>
            <a:r>
              <a:rPr lang="en-US" sz="1000" dirty="0"/>
              <a:t>, G. </a:t>
            </a:r>
            <a:r>
              <a:rPr lang="en-US" sz="1000" dirty="0" err="1"/>
              <a:t>Ostreinov</a:t>
            </a:r>
            <a:r>
              <a:rPr lang="en-US" sz="1000" dirty="0"/>
              <a:t>, S. </a:t>
            </a:r>
            <a:r>
              <a:rPr lang="en-US" sz="1000" dirty="0" err="1"/>
              <a:t>Savinov</a:t>
            </a:r>
            <a:r>
              <a:rPr lang="en-US" sz="1000" dirty="0"/>
              <a:t>, E. </a:t>
            </a:r>
            <a:r>
              <a:rPr lang="en-US" sz="1000" dirty="0" err="1"/>
              <a:t>Sokolova</a:t>
            </a:r>
            <a:r>
              <a:rPr lang="en-US" sz="1000" dirty="0"/>
              <a:t>. </a:t>
            </a:r>
            <a:r>
              <a:rPr lang="en-US" sz="1000" i="1" dirty="0"/>
              <a:t>Measurement of cross-section of the </a:t>
            </a:r>
            <a:r>
              <a:rPr lang="en-US" sz="1000" i="1" baseline="30000" dirty="0"/>
              <a:t>6</a:t>
            </a:r>
            <a:r>
              <a:rPr lang="en-US" sz="1000" i="1" dirty="0"/>
              <a:t>Li(d,</a:t>
            </a:r>
            <a:r>
              <a:rPr lang="el-GR" sz="1000" i="1" dirty="0"/>
              <a:t>α)</a:t>
            </a:r>
            <a:r>
              <a:rPr lang="el-GR" sz="1000" i="1" baseline="30000" dirty="0"/>
              <a:t>4</a:t>
            </a:r>
            <a:r>
              <a:rPr lang="en-US" sz="1000" i="1" dirty="0"/>
              <a:t>He, </a:t>
            </a:r>
            <a:r>
              <a:rPr lang="en-US" sz="1000" i="1" baseline="30000" dirty="0"/>
              <a:t>6</a:t>
            </a:r>
            <a:r>
              <a:rPr lang="en-US" sz="1000" i="1" dirty="0"/>
              <a:t>Li(</a:t>
            </a:r>
            <a:r>
              <a:rPr lang="en-US" sz="1000" i="1" dirty="0" err="1"/>
              <a:t>d,p</a:t>
            </a:r>
            <a:r>
              <a:rPr lang="en-US" sz="1000" i="1" dirty="0"/>
              <a:t>)</a:t>
            </a:r>
            <a:r>
              <a:rPr lang="en-US" sz="1000" i="1" baseline="30000" dirty="0"/>
              <a:t>7</a:t>
            </a:r>
            <a:r>
              <a:rPr lang="en-US" sz="1000" i="1" dirty="0"/>
              <a:t>Li, </a:t>
            </a:r>
            <a:r>
              <a:rPr lang="en-US" sz="1000" i="1" baseline="30000" dirty="0"/>
              <a:t>6</a:t>
            </a:r>
            <a:r>
              <a:rPr lang="en-US" sz="1000" i="1" dirty="0"/>
              <a:t>Li(</a:t>
            </a:r>
            <a:r>
              <a:rPr lang="en-US" sz="1000" i="1" dirty="0" err="1"/>
              <a:t>d,p</a:t>
            </a:r>
            <a:r>
              <a:rPr lang="en-US" sz="1000" i="1" dirty="0"/>
              <a:t>)</a:t>
            </a:r>
            <a:r>
              <a:rPr lang="en-US" sz="1000" i="1" baseline="30000" dirty="0"/>
              <a:t>7</a:t>
            </a:r>
            <a:r>
              <a:rPr lang="en-US" sz="1000" i="1" dirty="0"/>
              <a:t>Li</a:t>
            </a:r>
            <a:r>
              <a:rPr lang="en-US" sz="1000" i="1" baseline="30000" dirty="0"/>
              <a:t>*</a:t>
            </a:r>
            <a:r>
              <a:rPr lang="en-US" sz="1000" i="1" dirty="0"/>
              <a:t>, </a:t>
            </a:r>
            <a:r>
              <a:rPr lang="en-US" sz="1000" i="1" baseline="30000" dirty="0"/>
              <a:t>7</a:t>
            </a:r>
            <a:r>
              <a:rPr lang="en-US" sz="1000" i="1" dirty="0"/>
              <a:t>Li(d,</a:t>
            </a:r>
            <a:r>
              <a:rPr lang="el-GR" sz="1000" i="1" dirty="0"/>
              <a:t>α)</a:t>
            </a:r>
            <a:r>
              <a:rPr lang="el-GR" sz="1000" i="1" baseline="30000" dirty="0"/>
              <a:t>5</a:t>
            </a:r>
            <a:r>
              <a:rPr lang="en-US" sz="1000" i="1" dirty="0"/>
              <a:t>He, and </a:t>
            </a:r>
            <a:r>
              <a:rPr lang="en-US" sz="1000" i="1" baseline="30000" dirty="0"/>
              <a:t>7</a:t>
            </a:r>
            <a:r>
              <a:rPr lang="en-US" sz="1000" i="1" dirty="0"/>
              <a:t>Li(</a:t>
            </a:r>
            <a:r>
              <a:rPr lang="en-US" sz="1000" i="1" dirty="0" err="1"/>
              <a:t>d,n</a:t>
            </a:r>
            <a:r>
              <a:rPr lang="el-GR" sz="1000" i="1" dirty="0"/>
              <a:t>α)</a:t>
            </a:r>
            <a:r>
              <a:rPr lang="el-GR" sz="1000" i="1" baseline="30000" dirty="0"/>
              <a:t>4</a:t>
            </a:r>
            <a:r>
              <a:rPr lang="en-US" sz="1000" i="1" dirty="0"/>
              <a:t>He reactions at the deuteron energies from 0.3 MeV to 2.2 MeV.</a:t>
            </a:r>
            <a:r>
              <a:rPr lang="en-US" sz="1000" dirty="0"/>
              <a:t> Nuclear Inst. and Methods in Physics Research B 554 (2024) 165460. </a:t>
            </a:r>
            <a:endParaRPr lang="ru-RU" sz="700" dirty="0"/>
          </a:p>
        </p:txBody>
      </p:sp>
      <p:sp>
        <p:nvSpPr>
          <p:cNvPr id="6" name="Rectangle 4"/>
          <p:cNvSpPr txBox="1">
            <a:spLocks noChangeArrowheads="1"/>
          </p:cNvSpPr>
          <p:nvPr/>
        </p:nvSpPr>
        <p:spPr>
          <a:xfrm>
            <a:off x="1" y="0"/>
            <a:ext cx="12192000" cy="47968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000" dirty="0" smtClean="0">
                <a:cs typeface="Times New Roman" panose="02020603050405020304" pitchFamily="18" charset="0"/>
              </a:rPr>
              <a:t>Сечения нейтроногенерирующих реакций </a:t>
            </a:r>
            <a:r>
              <a:rPr lang="en-US" sz="2000" baseline="30000" dirty="0" smtClean="0">
                <a:cs typeface="Times New Roman" panose="02020603050405020304" pitchFamily="18" charset="0"/>
              </a:rPr>
              <a:t>7</a:t>
            </a:r>
            <a:r>
              <a:rPr lang="en-US" sz="2000" dirty="0" smtClean="0">
                <a:cs typeface="Times New Roman" panose="02020603050405020304" pitchFamily="18" charset="0"/>
              </a:rPr>
              <a:t>Li + d</a:t>
            </a:r>
            <a:endParaRPr lang="ru-RU" altLang="ru-RU" sz="2000" i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848926" y="6169455"/>
            <a:ext cx="58293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S.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Meshchaninov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, A.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Krasilnikov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, N.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Rodionov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, Yu.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Kashchuk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, S.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Obudovsky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, A.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Dzhurik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, T.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Kormilitsyn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, R.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Rodionov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, V.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Amosov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, G.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Nemtsev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, M. Bikchurina, T.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Bykov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, G.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Verkhovod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, D.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Kasatov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Ya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Kolesnikov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, G.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Ostreinov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, E.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Sokolova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, and S.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Taskaev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. </a:t>
            </a:r>
            <a:r>
              <a:rPr lang="en-US" sz="10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Measurement of Cross-Section of the </a:t>
            </a:r>
            <a:r>
              <a:rPr lang="en-US" sz="1000" i="1" baseline="30000" dirty="0">
                <a:solidFill>
                  <a:srgbClr val="000000"/>
                </a:solidFill>
                <a:latin typeface="Times New Roman" panose="02020603050405020304" pitchFamily="18" charset="0"/>
              </a:rPr>
              <a:t>7</a:t>
            </a:r>
            <a:r>
              <a:rPr lang="en-US" sz="10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Li(</a:t>
            </a:r>
            <a:r>
              <a:rPr lang="en-US" sz="1000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d,n</a:t>
            </a:r>
            <a:r>
              <a:rPr lang="en-US" sz="10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)</a:t>
            </a:r>
            <a:r>
              <a:rPr lang="en-US" sz="1000" i="1" baseline="30000" dirty="0">
                <a:solidFill>
                  <a:srgbClr val="000000"/>
                </a:solidFill>
                <a:latin typeface="Times New Roman" panose="02020603050405020304" pitchFamily="18" charset="0"/>
              </a:rPr>
              <a:t>8</a:t>
            </a:r>
            <a:r>
              <a:rPr lang="en-US" sz="10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Be Reactions at the Deuteron Energies from 0.4 to 2.1 MeV.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 Physics of Atomic Nuclei, 87 (Suppl. 6) (2024), S771–S785.</a:t>
            </a:r>
            <a:endParaRPr lang="ru-RU" sz="1000" dirty="0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1903F-2633-4BC0-B020-25B5012880E6}" type="slidenum">
              <a:rPr lang="ru-RU" smtClean="0"/>
              <a:t>11</a:t>
            </a:fld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024" y="479686"/>
            <a:ext cx="3816464" cy="2473489"/>
          </a:xfrm>
          <a:prstGeom prst="rect">
            <a:avLst/>
          </a:prstGeom>
        </p:spPr>
      </p:pic>
      <p:sp>
        <p:nvSpPr>
          <p:cNvPr id="13" name="TextBox 11"/>
          <p:cNvSpPr txBox="1"/>
          <p:nvPr/>
        </p:nvSpPr>
        <p:spPr>
          <a:xfrm>
            <a:off x="901163" y="2921778"/>
            <a:ext cx="3912674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dirty="0">
                <a:latin typeface="+mj-lt"/>
              </a:rPr>
              <a:t>Дифференциальное сечение реакции </a:t>
            </a:r>
            <a:r>
              <a:rPr lang="en-US" sz="1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Li(d,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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</a:t>
            </a:r>
            <a:endParaRPr lang="en-US" alt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482" y="3259403"/>
            <a:ext cx="3803006" cy="2474292"/>
          </a:xfrm>
          <a:prstGeom prst="rect">
            <a:avLst/>
          </a:prstGeom>
        </p:spPr>
      </p:pic>
      <p:sp>
        <p:nvSpPr>
          <p:cNvPr id="15" name="TextBox 13"/>
          <p:cNvSpPr txBox="1"/>
          <p:nvPr/>
        </p:nvSpPr>
        <p:spPr>
          <a:xfrm>
            <a:off x="739730" y="5763544"/>
            <a:ext cx="423554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dirty="0">
                <a:latin typeface="+mj-lt"/>
              </a:rPr>
              <a:t>Дифференциальное сечение реакции </a:t>
            </a:r>
            <a:r>
              <a:rPr lang="en-US" sz="1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Li(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d,n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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</a:t>
            </a:r>
            <a:endParaRPr lang="en-US" alt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275843" y="5764463"/>
            <a:ext cx="497546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/>
              <a:t>Дифференциальное сечение реакции </a:t>
            </a:r>
            <a:r>
              <a:rPr lang="en-US" sz="1400" baseline="30000" dirty="0" smtClean="0"/>
              <a:t>7</a:t>
            </a:r>
            <a:r>
              <a:rPr lang="en-US" sz="1400" dirty="0" smtClean="0"/>
              <a:t>Li(</a:t>
            </a:r>
            <a:r>
              <a:rPr lang="en-US" sz="1400" dirty="0" err="1" smtClean="0"/>
              <a:t>d,n</a:t>
            </a:r>
            <a:r>
              <a:rPr lang="en-US" sz="1400" dirty="0" smtClean="0"/>
              <a:t>)</a:t>
            </a:r>
            <a:r>
              <a:rPr lang="en-US" sz="1400" baseline="30000" dirty="0" smtClean="0"/>
              <a:t>8</a:t>
            </a:r>
            <a:r>
              <a:rPr lang="en-US" sz="1400" dirty="0" smtClean="0"/>
              <a:t>Be</a:t>
            </a:r>
            <a:r>
              <a:rPr lang="ru-RU" sz="1400" dirty="0" smtClean="0"/>
              <a:t> и </a:t>
            </a:r>
            <a:r>
              <a:rPr lang="ru-RU" sz="1400" baseline="30000" dirty="0"/>
              <a:t>7</a:t>
            </a:r>
            <a:r>
              <a:rPr lang="ru-RU" sz="1400" dirty="0"/>
              <a:t>Li(</a:t>
            </a:r>
            <a:r>
              <a:rPr lang="ru-RU" sz="1400" dirty="0" err="1"/>
              <a:t>d,n</a:t>
            </a:r>
            <a:r>
              <a:rPr lang="ru-RU" sz="1400" dirty="0"/>
              <a:t>)</a:t>
            </a:r>
            <a:r>
              <a:rPr lang="ru-RU" sz="1400" baseline="30000" dirty="0"/>
              <a:t>8</a:t>
            </a:r>
            <a:r>
              <a:rPr lang="ru-RU" sz="1400" dirty="0"/>
              <a:t>Be</a:t>
            </a:r>
            <a:r>
              <a:rPr lang="ru-RU" sz="1400" dirty="0" smtClean="0"/>
              <a:t>*</a:t>
            </a:r>
            <a:endParaRPr lang="ru-RU" sz="1400" dirty="0"/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0" y="479686"/>
            <a:ext cx="12192000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2" name="Рисунок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8511" y="1547068"/>
            <a:ext cx="2942843" cy="3948112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32249" y="1604218"/>
            <a:ext cx="2916049" cy="3926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6092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238875" y="6150114"/>
            <a:ext cx="584892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000" dirty="0"/>
              <a:t>S. </a:t>
            </a:r>
            <a:r>
              <a:rPr lang="en-US" sz="1000" dirty="0" err="1"/>
              <a:t>Taskaev</a:t>
            </a:r>
            <a:r>
              <a:rPr lang="en-US" sz="1000" dirty="0"/>
              <a:t>, M. Bikchurina, T. </a:t>
            </a:r>
            <a:r>
              <a:rPr lang="en-US" sz="1000" dirty="0" err="1"/>
              <a:t>Bykov</a:t>
            </a:r>
            <a:r>
              <a:rPr lang="en-US" sz="1000" dirty="0"/>
              <a:t>, D. </a:t>
            </a:r>
            <a:r>
              <a:rPr lang="en-US" sz="1000" dirty="0" err="1"/>
              <a:t>Kasatov</a:t>
            </a:r>
            <a:r>
              <a:rPr lang="en-US" sz="1000" dirty="0"/>
              <a:t>, Ia. </a:t>
            </a:r>
            <a:r>
              <a:rPr lang="en-US" sz="1000" dirty="0" err="1"/>
              <a:t>Kolesnikov</a:t>
            </a:r>
            <a:r>
              <a:rPr lang="en-US" sz="1000" dirty="0"/>
              <a:t>, G. </a:t>
            </a:r>
            <a:r>
              <a:rPr lang="en-US" sz="1000" dirty="0" err="1"/>
              <a:t>Ostreinov</a:t>
            </a:r>
            <a:r>
              <a:rPr lang="en-US" sz="1000" dirty="0"/>
              <a:t>, S. </a:t>
            </a:r>
            <a:r>
              <a:rPr lang="en-US" sz="1000" dirty="0" err="1"/>
              <a:t>Savinov</a:t>
            </a:r>
            <a:r>
              <a:rPr lang="en-US" sz="1000" dirty="0"/>
              <a:t>, E. </a:t>
            </a:r>
            <a:r>
              <a:rPr lang="en-US" sz="1000" dirty="0" err="1"/>
              <a:t>Sokolova</a:t>
            </a:r>
            <a:r>
              <a:rPr lang="en-US" sz="1000" dirty="0"/>
              <a:t>. </a:t>
            </a:r>
            <a:r>
              <a:rPr lang="en-US" sz="1000" i="1" dirty="0"/>
              <a:t>Measurement of cross-section of the </a:t>
            </a:r>
            <a:r>
              <a:rPr lang="en-US" sz="1000" i="1" baseline="30000" dirty="0"/>
              <a:t>6</a:t>
            </a:r>
            <a:r>
              <a:rPr lang="en-US" sz="1000" i="1" dirty="0"/>
              <a:t>Li(d,</a:t>
            </a:r>
            <a:r>
              <a:rPr lang="el-GR" sz="1000" i="1" dirty="0"/>
              <a:t>α)</a:t>
            </a:r>
            <a:r>
              <a:rPr lang="el-GR" sz="1000" i="1" baseline="30000" dirty="0"/>
              <a:t>4</a:t>
            </a:r>
            <a:r>
              <a:rPr lang="en-US" sz="1000" i="1" dirty="0"/>
              <a:t>He, </a:t>
            </a:r>
            <a:r>
              <a:rPr lang="en-US" sz="1000" i="1" baseline="30000" dirty="0"/>
              <a:t>6</a:t>
            </a:r>
            <a:r>
              <a:rPr lang="en-US" sz="1000" i="1" dirty="0"/>
              <a:t>Li(</a:t>
            </a:r>
            <a:r>
              <a:rPr lang="en-US" sz="1000" i="1" dirty="0" err="1"/>
              <a:t>d,p</a:t>
            </a:r>
            <a:r>
              <a:rPr lang="en-US" sz="1000" i="1" dirty="0"/>
              <a:t>)</a:t>
            </a:r>
            <a:r>
              <a:rPr lang="en-US" sz="1000" i="1" baseline="30000" dirty="0"/>
              <a:t>7</a:t>
            </a:r>
            <a:r>
              <a:rPr lang="en-US" sz="1000" i="1" dirty="0"/>
              <a:t>Li, </a:t>
            </a:r>
            <a:r>
              <a:rPr lang="en-US" sz="1000" i="1" baseline="30000" dirty="0"/>
              <a:t>6</a:t>
            </a:r>
            <a:r>
              <a:rPr lang="en-US" sz="1000" i="1" dirty="0"/>
              <a:t>Li(</a:t>
            </a:r>
            <a:r>
              <a:rPr lang="en-US" sz="1000" i="1" dirty="0" err="1"/>
              <a:t>d,p</a:t>
            </a:r>
            <a:r>
              <a:rPr lang="en-US" sz="1000" i="1" dirty="0"/>
              <a:t>)</a:t>
            </a:r>
            <a:r>
              <a:rPr lang="en-US" sz="1000" i="1" baseline="30000" dirty="0"/>
              <a:t>7</a:t>
            </a:r>
            <a:r>
              <a:rPr lang="en-US" sz="1000" i="1" dirty="0"/>
              <a:t>Li</a:t>
            </a:r>
            <a:r>
              <a:rPr lang="en-US" sz="1000" i="1" baseline="30000" dirty="0"/>
              <a:t>*</a:t>
            </a:r>
            <a:r>
              <a:rPr lang="en-US" sz="1000" i="1" dirty="0"/>
              <a:t>, </a:t>
            </a:r>
            <a:r>
              <a:rPr lang="en-US" sz="1000" i="1" baseline="30000" dirty="0"/>
              <a:t>7</a:t>
            </a:r>
            <a:r>
              <a:rPr lang="en-US" sz="1000" i="1" dirty="0"/>
              <a:t>Li(d,</a:t>
            </a:r>
            <a:r>
              <a:rPr lang="el-GR" sz="1000" i="1" dirty="0"/>
              <a:t>α)</a:t>
            </a:r>
            <a:r>
              <a:rPr lang="el-GR" sz="1000" i="1" baseline="30000" dirty="0"/>
              <a:t>5</a:t>
            </a:r>
            <a:r>
              <a:rPr lang="en-US" sz="1000" i="1" dirty="0"/>
              <a:t>He, and </a:t>
            </a:r>
            <a:r>
              <a:rPr lang="en-US" sz="1000" i="1" baseline="30000" dirty="0"/>
              <a:t>7</a:t>
            </a:r>
            <a:r>
              <a:rPr lang="en-US" sz="1000" i="1" dirty="0"/>
              <a:t>Li(</a:t>
            </a:r>
            <a:r>
              <a:rPr lang="en-US" sz="1000" i="1" dirty="0" err="1"/>
              <a:t>d,n</a:t>
            </a:r>
            <a:r>
              <a:rPr lang="el-GR" sz="1000" i="1" dirty="0"/>
              <a:t>α)</a:t>
            </a:r>
            <a:r>
              <a:rPr lang="el-GR" sz="1000" i="1" baseline="30000" dirty="0"/>
              <a:t>4</a:t>
            </a:r>
            <a:r>
              <a:rPr lang="en-US" sz="1000" i="1" dirty="0"/>
              <a:t>He reactions at the deuteron energies from 0.3 MeV to 2.2 MeV.</a:t>
            </a:r>
            <a:r>
              <a:rPr lang="en-US" sz="1000" dirty="0"/>
              <a:t> Nuclear Inst. and Methods in Physics Research B 554 (2024) 165460. </a:t>
            </a:r>
            <a:endParaRPr lang="ru-RU" sz="700" dirty="0"/>
          </a:p>
        </p:txBody>
      </p:sp>
      <p:sp>
        <p:nvSpPr>
          <p:cNvPr id="6" name="Rectangle 4"/>
          <p:cNvSpPr txBox="1">
            <a:spLocks noChangeArrowheads="1"/>
          </p:cNvSpPr>
          <p:nvPr/>
        </p:nvSpPr>
        <p:spPr>
          <a:xfrm>
            <a:off x="1" y="0"/>
            <a:ext cx="12192000" cy="47968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000" dirty="0" smtClean="0">
                <a:cs typeface="Times New Roman" panose="02020603050405020304" pitchFamily="18" charset="0"/>
              </a:rPr>
              <a:t>Спектр природного лития</a:t>
            </a:r>
            <a:endParaRPr lang="ru-RU" altLang="ru-RU" sz="2000" i="1" dirty="0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1903F-2633-4BC0-B020-25B5012880E6}" type="slidenum">
              <a:rPr lang="ru-RU" smtClean="0"/>
              <a:t>12</a:t>
            </a:fld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46055" y="3056988"/>
            <a:ext cx="4815512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Полное сечение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реакции </a:t>
            </a:r>
            <a:r>
              <a:rPr lang="en-US" altLang="ru-RU" sz="12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Li(d,</a:t>
            </a:r>
            <a:r>
              <a:rPr lang="el-GR" sz="1200" dirty="0" smtClean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α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12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</a:t>
            </a:r>
            <a:endParaRPr lang="ru-RU" sz="1200" baseline="300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algn="ctr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зависимости от энергии дейтрона 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601" y="573335"/>
            <a:ext cx="3661765" cy="256054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3818" y="962120"/>
            <a:ext cx="6704919" cy="470556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4182" y="3446640"/>
            <a:ext cx="3508184" cy="2566861"/>
          </a:xfrm>
          <a:prstGeom prst="rect">
            <a:avLst/>
          </a:prstGeom>
        </p:spPr>
      </p:pic>
      <p:sp>
        <p:nvSpPr>
          <p:cNvPr id="17" name="TextBox 8"/>
          <p:cNvSpPr txBox="1"/>
          <p:nvPr/>
        </p:nvSpPr>
        <p:spPr>
          <a:xfrm>
            <a:off x="-167270" y="6003976"/>
            <a:ext cx="5667903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dirty="0">
                <a:latin typeface="+mj-lt"/>
              </a:rPr>
              <a:t>Дифференциальное сечение реакций </a:t>
            </a:r>
            <a:r>
              <a:rPr lang="en-US" altLang="ru-RU" sz="1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Li(d,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p</a:t>
            </a:r>
            <a:r>
              <a:rPr lang="en-US" sz="1200" baseline="-25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0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200" baseline="30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7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Li, </a:t>
            </a:r>
            <a:r>
              <a:rPr lang="en-US" altLang="ru-RU" sz="1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Li(d,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p</a:t>
            </a:r>
            <a:r>
              <a:rPr lang="en-US" sz="1200" baseline="-25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1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200" baseline="30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7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Li</a:t>
            </a:r>
            <a:r>
              <a:rPr lang="en-US" sz="1200" baseline="30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*</a:t>
            </a:r>
            <a:endParaRPr lang="en-US" altLang="ru-RU" sz="1200" b="1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alt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10469893" y="3759983"/>
            <a:ext cx="1019175" cy="34616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/>
          <p:cNvSpPr/>
          <p:nvPr/>
        </p:nvSpPr>
        <p:spPr>
          <a:xfrm rot="5400000">
            <a:off x="6674180" y="2251861"/>
            <a:ext cx="1019175" cy="34616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/>
          <p:cNvSpPr/>
          <p:nvPr/>
        </p:nvSpPr>
        <p:spPr>
          <a:xfrm rot="5400000">
            <a:off x="6933736" y="1484281"/>
            <a:ext cx="1019175" cy="34616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>
            <a:off x="0" y="479686"/>
            <a:ext cx="12192000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31765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4"/>
          <p:cNvSpPr txBox="1">
            <a:spLocks noChangeArrowheads="1"/>
          </p:cNvSpPr>
          <p:nvPr/>
        </p:nvSpPr>
        <p:spPr>
          <a:xfrm>
            <a:off x="1" y="0"/>
            <a:ext cx="12192000" cy="47968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000" dirty="0" smtClean="0">
                <a:cs typeface="Times New Roman" panose="02020603050405020304" pitchFamily="18" charset="0"/>
              </a:rPr>
              <a:t>Литиевая мишень,</a:t>
            </a:r>
            <a:r>
              <a:rPr lang="en-US" sz="2000" dirty="0" smtClean="0"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cs typeface="Times New Roman" panose="02020603050405020304" pitchFamily="18" charset="0"/>
              </a:rPr>
              <a:t>обогащенная изотопом </a:t>
            </a:r>
            <a:r>
              <a:rPr lang="en-US" sz="2000" baseline="30000" dirty="0" smtClean="0">
                <a:cs typeface="Times New Roman" panose="02020603050405020304" pitchFamily="18" charset="0"/>
              </a:rPr>
              <a:t>6</a:t>
            </a:r>
            <a:r>
              <a:rPr lang="en-US" sz="2000" dirty="0" smtClean="0">
                <a:cs typeface="Times New Roman" panose="02020603050405020304" pitchFamily="18" charset="0"/>
              </a:rPr>
              <a:t>Li</a:t>
            </a:r>
            <a:endParaRPr lang="ru-RU" altLang="ru-RU" sz="2000" i="1" dirty="0"/>
          </a:p>
        </p:txBody>
      </p:sp>
      <p:pic>
        <p:nvPicPr>
          <p:cNvPr id="14" name="Рисунок 13" descr="D:\bnct\статьи и препринты\МОИ СТАТЬИ\Ядерная физика\2026\рисунки\Fig. 3.gif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2568" y="1690695"/>
            <a:ext cx="5716187" cy="279263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6781800" y="4661552"/>
            <a:ext cx="46577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</a:rPr>
              <a:t>Измеренное дифференциальное сечение реакции </a:t>
            </a:r>
            <a:r>
              <a:rPr lang="ru-RU" sz="1200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6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Li</a:t>
            </a: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d</a:t>
            </a: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r>
              <a:rPr lang="en-US" sz="1200" dirty="0">
                <a:latin typeface="Symbol" panose="05050102010706020507" pitchFamily="18" charset="2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r>
              <a:rPr lang="ru-RU" sz="1200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4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He 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</a:rPr>
              <a:t>при 135</a:t>
            </a: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</a:t>
            </a: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ru-RU" sz="1200" i="1" dirty="0">
                <a:latin typeface="Times New Roman" panose="02020603050405020304" pitchFamily="18" charset="0"/>
                <a:ea typeface="Calibri" panose="020F0502020204030204" pitchFamily="34" charset="0"/>
              </a:rPr>
              <a:t>1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</a:rPr>
              <a:t>)</a:t>
            </a:r>
            <a:r>
              <a:rPr lang="ru-RU" sz="1200" i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при 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</a:rPr>
              <a:t>предположении толщины лития-6, равной 0,963 мкм, и для сравнения сечение этой реакции, представленное в </a:t>
            </a:r>
            <a:r>
              <a:rPr lang="ru-RU" sz="12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статье </a:t>
            </a:r>
            <a:r>
              <a:rPr lang="en-US" sz="12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[1]</a:t>
            </a:r>
            <a:r>
              <a:rPr lang="ru-RU" sz="12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(</a:t>
            </a:r>
            <a:r>
              <a:rPr lang="ru-RU" sz="1200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ru-RU" sz="12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) </a:t>
            </a:r>
            <a:endParaRPr lang="ru-RU" sz="12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5991801" y="6150114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sz="1000" dirty="0" smtClean="0"/>
              <a:t>[1] S</a:t>
            </a:r>
            <a:r>
              <a:rPr lang="en-US" sz="1000" dirty="0"/>
              <a:t>. </a:t>
            </a:r>
            <a:r>
              <a:rPr lang="en-US" sz="1000" dirty="0" err="1"/>
              <a:t>Taskaev</a:t>
            </a:r>
            <a:r>
              <a:rPr lang="en-US" sz="1000" dirty="0"/>
              <a:t>, M. Bikchurina, T. </a:t>
            </a:r>
            <a:r>
              <a:rPr lang="en-US" sz="1000" dirty="0" err="1"/>
              <a:t>Bykov</a:t>
            </a:r>
            <a:r>
              <a:rPr lang="en-US" sz="1000" dirty="0"/>
              <a:t>, D. </a:t>
            </a:r>
            <a:r>
              <a:rPr lang="en-US" sz="1000" dirty="0" err="1"/>
              <a:t>Kasatov</a:t>
            </a:r>
            <a:r>
              <a:rPr lang="en-US" sz="1000" dirty="0"/>
              <a:t>, Ia. </a:t>
            </a:r>
            <a:r>
              <a:rPr lang="en-US" sz="1000" dirty="0" err="1"/>
              <a:t>Kolesnikov</a:t>
            </a:r>
            <a:r>
              <a:rPr lang="en-US" sz="1000" dirty="0"/>
              <a:t>, G. </a:t>
            </a:r>
            <a:r>
              <a:rPr lang="en-US" sz="1000" dirty="0" err="1"/>
              <a:t>Ostreinov</a:t>
            </a:r>
            <a:r>
              <a:rPr lang="en-US" sz="1000" dirty="0"/>
              <a:t>, S. </a:t>
            </a:r>
            <a:r>
              <a:rPr lang="en-US" sz="1000" dirty="0" err="1"/>
              <a:t>Savinov</a:t>
            </a:r>
            <a:r>
              <a:rPr lang="en-US" sz="1000" dirty="0"/>
              <a:t>, E. </a:t>
            </a:r>
            <a:r>
              <a:rPr lang="en-US" sz="1000" dirty="0" err="1"/>
              <a:t>Sokolova</a:t>
            </a:r>
            <a:r>
              <a:rPr lang="en-US" sz="1000" dirty="0"/>
              <a:t>. </a:t>
            </a:r>
            <a:r>
              <a:rPr lang="en-US" sz="1000" i="1" dirty="0"/>
              <a:t>Measurement of cross-section of the </a:t>
            </a:r>
            <a:r>
              <a:rPr lang="en-US" sz="1000" i="1" baseline="30000" dirty="0"/>
              <a:t>6</a:t>
            </a:r>
            <a:r>
              <a:rPr lang="en-US" sz="1000" i="1" dirty="0"/>
              <a:t>Li(d,</a:t>
            </a:r>
            <a:r>
              <a:rPr lang="el-GR" sz="1000" i="1" dirty="0"/>
              <a:t>α)</a:t>
            </a:r>
            <a:r>
              <a:rPr lang="el-GR" sz="1000" i="1" baseline="30000" dirty="0"/>
              <a:t>4</a:t>
            </a:r>
            <a:r>
              <a:rPr lang="en-US" sz="1000" i="1" dirty="0"/>
              <a:t>He, </a:t>
            </a:r>
            <a:r>
              <a:rPr lang="en-US" sz="1000" i="1" baseline="30000" dirty="0"/>
              <a:t>6</a:t>
            </a:r>
            <a:r>
              <a:rPr lang="en-US" sz="1000" i="1" dirty="0"/>
              <a:t>Li(</a:t>
            </a:r>
            <a:r>
              <a:rPr lang="en-US" sz="1000" i="1" dirty="0" err="1"/>
              <a:t>d,p</a:t>
            </a:r>
            <a:r>
              <a:rPr lang="en-US" sz="1000" i="1" dirty="0"/>
              <a:t>)</a:t>
            </a:r>
            <a:r>
              <a:rPr lang="en-US" sz="1000" i="1" baseline="30000" dirty="0"/>
              <a:t>7</a:t>
            </a:r>
            <a:r>
              <a:rPr lang="en-US" sz="1000" i="1" dirty="0"/>
              <a:t>Li, </a:t>
            </a:r>
            <a:r>
              <a:rPr lang="en-US" sz="1000" i="1" baseline="30000" dirty="0"/>
              <a:t>6</a:t>
            </a:r>
            <a:r>
              <a:rPr lang="en-US" sz="1000" i="1" dirty="0"/>
              <a:t>Li(</a:t>
            </a:r>
            <a:r>
              <a:rPr lang="en-US" sz="1000" i="1" dirty="0" err="1"/>
              <a:t>d,p</a:t>
            </a:r>
            <a:r>
              <a:rPr lang="en-US" sz="1000" i="1" dirty="0"/>
              <a:t>)</a:t>
            </a:r>
            <a:r>
              <a:rPr lang="en-US" sz="1000" i="1" baseline="30000" dirty="0"/>
              <a:t>7</a:t>
            </a:r>
            <a:r>
              <a:rPr lang="en-US" sz="1000" i="1" dirty="0"/>
              <a:t>Li</a:t>
            </a:r>
            <a:r>
              <a:rPr lang="en-US" sz="1000" i="1" baseline="30000" dirty="0"/>
              <a:t>*</a:t>
            </a:r>
            <a:r>
              <a:rPr lang="en-US" sz="1000" i="1" dirty="0"/>
              <a:t>, </a:t>
            </a:r>
            <a:r>
              <a:rPr lang="en-US" sz="1000" i="1" baseline="30000" dirty="0"/>
              <a:t>7</a:t>
            </a:r>
            <a:r>
              <a:rPr lang="en-US" sz="1000" i="1" dirty="0"/>
              <a:t>Li(d,</a:t>
            </a:r>
            <a:r>
              <a:rPr lang="el-GR" sz="1000" i="1" dirty="0"/>
              <a:t>α)</a:t>
            </a:r>
            <a:r>
              <a:rPr lang="el-GR" sz="1000" i="1" baseline="30000" dirty="0"/>
              <a:t>5</a:t>
            </a:r>
            <a:r>
              <a:rPr lang="en-US" sz="1000" i="1" dirty="0"/>
              <a:t>He, and </a:t>
            </a:r>
            <a:r>
              <a:rPr lang="en-US" sz="1000" i="1" baseline="30000" dirty="0"/>
              <a:t>7</a:t>
            </a:r>
            <a:r>
              <a:rPr lang="en-US" sz="1000" i="1" dirty="0"/>
              <a:t>Li(</a:t>
            </a:r>
            <a:r>
              <a:rPr lang="en-US" sz="1000" i="1" dirty="0" err="1"/>
              <a:t>d,n</a:t>
            </a:r>
            <a:r>
              <a:rPr lang="el-GR" sz="1000" i="1" dirty="0"/>
              <a:t>α)</a:t>
            </a:r>
            <a:r>
              <a:rPr lang="el-GR" sz="1000" i="1" baseline="30000" dirty="0"/>
              <a:t>4</a:t>
            </a:r>
            <a:r>
              <a:rPr lang="en-US" sz="1000" i="1" dirty="0"/>
              <a:t>He reactions at the deuteron energies from 0.3 MeV to 2.2 MeV.</a:t>
            </a:r>
            <a:r>
              <a:rPr lang="en-US" sz="1000" dirty="0"/>
              <a:t> Nuclear Inst. and Methods in Physics Research B 554 (2024) 165460. </a:t>
            </a:r>
            <a:endParaRPr lang="ru-RU" sz="700" dirty="0"/>
          </a:p>
        </p:txBody>
      </p:sp>
      <p:pic>
        <p:nvPicPr>
          <p:cNvPr id="8" name="Рисунок 7" descr="D:\bnct\статьи и препринты\МОИ СТАТЬИ\Ядерная физика\2026\рисунки\Fig. 2.gif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865" y="1102589"/>
            <a:ext cx="5938520" cy="450659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Овал 10"/>
          <p:cNvSpPr/>
          <p:nvPr/>
        </p:nvSpPr>
        <p:spPr>
          <a:xfrm>
            <a:off x="5303520" y="4750789"/>
            <a:ext cx="495300" cy="566966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5219699" y="1426806"/>
            <a:ext cx="687705" cy="179755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1903F-2633-4BC0-B020-25B5012880E6}" type="slidenum">
              <a:rPr lang="ru-RU" smtClean="0"/>
              <a:t>13</a:t>
            </a:fld>
            <a:endParaRPr lang="ru-RU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0" y="479686"/>
            <a:ext cx="12192000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67076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0" y="0"/>
            <a:ext cx="12192000" cy="479686"/>
          </a:xfrm>
          <a:prstGeom prst="rect">
            <a:avLst/>
          </a:prstGeom>
          <a:solidFill>
            <a:srgbClr val="B9DBCE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" y="0"/>
            <a:ext cx="12192000" cy="479686"/>
          </a:xfrm>
          <a:solidFill>
            <a:srgbClr val="B9DBCE"/>
          </a:solidFill>
        </p:spPr>
        <p:txBody>
          <a:bodyPr/>
          <a:lstStyle/>
          <a:p>
            <a:pPr algn="l"/>
            <a:r>
              <a:rPr lang="ru-RU" sz="2000" dirty="0" smtClean="0">
                <a:cs typeface="Times New Roman" panose="02020603050405020304" pitchFamily="18" charset="0"/>
              </a:rPr>
              <a:t>Измерение сечения реакции </a:t>
            </a:r>
            <a:r>
              <a:rPr lang="en-US" sz="2000" baseline="30000" dirty="0">
                <a:cs typeface="Times New Roman" panose="02020603050405020304" pitchFamily="18" charset="0"/>
              </a:rPr>
              <a:t>6</a:t>
            </a:r>
            <a:r>
              <a:rPr lang="en-US" sz="2000" dirty="0">
                <a:cs typeface="Times New Roman" panose="02020603050405020304" pitchFamily="18" charset="0"/>
              </a:rPr>
              <a:t>Li(</a:t>
            </a:r>
            <a:r>
              <a:rPr lang="en-US" sz="2000" dirty="0" err="1">
                <a:cs typeface="Times New Roman" panose="02020603050405020304" pitchFamily="18" charset="0"/>
              </a:rPr>
              <a:t>d,n</a:t>
            </a:r>
            <a:r>
              <a:rPr lang="en-US" sz="2000" dirty="0">
                <a:cs typeface="Times New Roman" panose="02020603050405020304" pitchFamily="18" charset="0"/>
              </a:rPr>
              <a:t>)</a:t>
            </a:r>
            <a:r>
              <a:rPr lang="en-US" sz="2000" baseline="30000" dirty="0">
                <a:cs typeface="Times New Roman" panose="02020603050405020304" pitchFamily="18" charset="0"/>
              </a:rPr>
              <a:t>7</a:t>
            </a:r>
            <a:r>
              <a:rPr lang="en-US" sz="2000" dirty="0">
                <a:cs typeface="Times New Roman" panose="02020603050405020304" pitchFamily="18" charset="0"/>
              </a:rPr>
              <a:t>Be </a:t>
            </a:r>
            <a:endParaRPr lang="ru-RU" altLang="ru-RU" sz="2000" i="1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0" y="399199"/>
            <a:ext cx="12192000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124949" y="6321425"/>
            <a:ext cx="2743200" cy="365125"/>
          </a:xfrm>
        </p:spPr>
        <p:txBody>
          <a:bodyPr/>
          <a:lstStyle/>
          <a:p>
            <a:fld id="{5D52DB76-7354-4D9D-B433-0E3CCA6C7691}" type="slidenum">
              <a:rPr lang="ru-RU" sz="1800" smtClean="0">
                <a:solidFill>
                  <a:schemeClr val="tx1"/>
                </a:solidFill>
              </a:rPr>
              <a:t>14</a:t>
            </a:fld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93559" y="783009"/>
            <a:ext cx="2130711" cy="954107"/>
          </a:xfrm>
          <a:prstGeom prst="rect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2800" baseline="30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800" baseline="30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</a:t>
            </a:r>
            <a:endParaRPr lang="ru-RU" sz="28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aseline="30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sz="28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800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</a:t>
            </a:r>
            <a:r>
              <a:rPr lang="ru-RU" sz="2800" dirty="0" smtClean="0"/>
              <a:t>*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401338" y="1060008"/>
            <a:ext cx="193328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1/2</a:t>
            </a:r>
            <a:r>
              <a:rPr lang="en-US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53,22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сут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723966" y="998453"/>
            <a:ext cx="37697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→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en-US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478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кэВ</a:t>
            </a:r>
            <a:r>
              <a:rPr lang="en-US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8007272" y="3438215"/>
            <a:ext cx="4033055" cy="203132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i="1" dirty="0"/>
              <a:t>1</a:t>
            </a:r>
            <a:r>
              <a:rPr lang="ru-RU" dirty="0"/>
              <a:t> – </a:t>
            </a:r>
            <a:r>
              <a:rPr lang="ru-RU" dirty="0">
                <a:cs typeface="Times New Roman" panose="02020603050405020304" pitchFamily="18" charset="0"/>
              </a:rPr>
              <a:t>ускоритель-тандем с вакуумной изоляцией </a:t>
            </a:r>
            <a:r>
              <a:rPr lang="en-GB" dirty="0"/>
              <a:t>VITA</a:t>
            </a:r>
            <a:r>
              <a:rPr lang="en-US" baseline="30000" dirty="0">
                <a:sym typeface="Symbol" panose="05050102010706020507" pitchFamily="18" charset="2"/>
              </a:rPr>
              <a:t></a:t>
            </a:r>
            <a:r>
              <a:rPr lang="ru-RU" dirty="0" smtClean="0"/>
              <a:t>, </a:t>
            </a:r>
            <a:endParaRPr lang="en-US" dirty="0" smtClean="0"/>
          </a:p>
          <a:p>
            <a:r>
              <a:rPr lang="ru-RU" i="1" dirty="0" smtClean="0"/>
              <a:t>2</a:t>
            </a:r>
            <a:r>
              <a:rPr lang="ru-RU" i="1" dirty="0"/>
              <a:t> </a:t>
            </a:r>
            <a:r>
              <a:rPr lang="ru-RU" dirty="0"/>
              <a:t>– бесконтактный датчик тока, </a:t>
            </a:r>
            <a:endParaRPr lang="en-US" dirty="0" smtClean="0"/>
          </a:p>
          <a:p>
            <a:r>
              <a:rPr lang="ru-RU" i="1" dirty="0" smtClean="0"/>
              <a:t>3</a:t>
            </a:r>
            <a:r>
              <a:rPr lang="ru-RU" dirty="0" smtClean="0"/>
              <a:t> </a:t>
            </a:r>
            <a:r>
              <a:rPr lang="ru-RU" dirty="0"/>
              <a:t>– мишенный узел, </a:t>
            </a:r>
            <a:endParaRPr lang="en-US" dirty="0" smtClean="0"/>
          </a:p>
          <a:p>
            <a:r>
              <a:rPr lang="ru-RU" i="1" dirty="0" smtClean="0"/>
              <a:t>4</a:t>
            </a:r>
            <a:r>
              <a:rPr lang="ru-RU" dirty="0" smtClean="0"/>
              <a:t> </a:t>
            </a:r>
            <a:r>
              <a:rPr lang="ru-RU" dirty="0"/>
              <a:t>– литиевая мишень, </a:t>
            </a:r>
            <a:endParaRPr lang="en-US" dirty="0" smtClean="0"/>
          </a:p>
          <a:p>
            <a:r>
              <a:rPr lang="ru-RU" i="1" dirty="0" smtClean="0"/>
              <a:t>5</a:t>
            </a:r>
            <a:r>
              <a:rPr lang="ru-RU" dirty="0" smtClean="0"/>
              <a:t> </a:t>
            </a:r>
            <a:r>
              <a:rPr lang="ru-RU" dirty="0"/>
              <a:t>– </a:t>
            </a:r>
            <a:r>
              <a:rPr lang="en-US" dirty="0"/>
              <a:t>γ</a:t>
            </a:r>
            <a:r>
              <a:rPr lang="ru-RU" dirty="0"/>
              <a:t>-спектрометр,</a:t>
            </a:r>
            <a:r>
              <a:rPr lang="ru-RU" i="1" dirty="0"/>
              <a:t> </a:t>
            </a:r>
            <a:endParaRPr lang="en-US" i="1" dirty="0" smtClean="0"/>
          </a:p>
          <a:p>
            <a:r>
              <a:rPr lang="ru-RU" i="1" dirty="0" smtClean="0"/>
              <a:t>6</a:t>
            </a:r>
            <a:r>
              <a:rPr lang="ru-RU" dirty="0"/>
              <a:t> – видеокамера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Рисунок 15" descr="D:\bnct\статьи и препринты\МОИ СТАТЬИ\2025\d + Li6 = Be7\рисунки\fig. 1.gif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4" y="2188335"/>
            <a:ext cx="7418705" cy="3831465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Прямоугольник 12"/>
          <p:cNvSpPr/>
          <p:nvPr/>
        </p:nvSpPr>
        <p:spPr>
          <a:xfrm>
            <a:off x="4228854" y="859953"/>
            <a:ext cx="8386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10,3 %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2966614" y="3619439"/>
            <a:ext cx="88089" cy="1174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 flipH="1">
            <a:off x="2897312" y="3539678"/>
            <a:ext cx="2266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CA292C"/>
                </a:solidFill>
              </a:rPr>
              <a:t>d</a:t>
            </a:r>
            <a:endParaRPr lang="ru-RU" dirty="0">
              <a:solidFill>
                <a:srgbClr val="CA292C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486915" y="3619437"/>
            <a:ext cx="133350" cy="1174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 flipH="1">
            <a:off x="1397698" y="3540845"/>
            <a:ext cx="3625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CA292C"/>
                </a:solidFill>
              </a:rPr>
              <a:t>D</a:t>
            </a:r>
            <a:r>
              <a:rPr lang="en-US" sz="1200" baseline="30000" dirty="0" smtClean="0">
                <a:solidFill>
                  <a:srgbClr val="CA292C"/>
                </a:solidFill>
              </a:rPr>
              <a:t>-</a:t>
            </a:r>
            <a:endParaRPr lang="ru-RU" baseline="30000" dirty="0">
              <a:solidFill>
                <a:srgbClr val="CA292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3970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0" y="0"/>
            <a:ext cx="12192000" cy="479686"/>
          </a:xfrm>
          <a:prstGeom prst="rect">
            <a:avLst/>
          </a:prstGeom>
          <a:solidFill>
            <a:srgbClr val="B9DBCE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" y="0"/>
            <a:ext cx="12192000" cy="479686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pPr algn="l"/>
            <a:r>
              <a:rPr lang="ru-RU" sz="2000" dirty="0" smtClean="0">
                <a:cs typeface="Times New Roman" panose="02020603050405020304" pitchFamily="18" charset="0"/>
              </a:rPr>
              <a:t>Сечение ядерной реакции </a:t>
            </a:r>
            <a:r>
              <a:rPr lang="en-US" sz="2000" baseline="30000" dirty="0">
                <a:cs typeface="Times New Roman" panose="02020603050405020304" pitchFamily="18" charset="0"/>
              </a:rPr>
              <a:t>6</a:t>
            </a:r>
            <a:r>
              <a:rPr lang="en-US" sz="2000" dirty="0">
                <a:cs typeface="Times New Roman" panose="02020603050405020304" pitchFamily="18" charset="0"/>
              </a:rPr>
              <a:t>Li(</a:t>
            </a:r>
            <a:r>
              <a:rPr lang="en-US" sz="2000" dirty="0" err="1">
                <a:cs typeface="Times New Roman" panose="02020603050405020304" pitchFamily="18" charset="0"/>
              </a:rPr>
              <a:t>d,n</a:t>
            </a:r>
            <a:r>
              <a:rPr lang="en-US" sz="2000" dirty="0">
                <a:cs typeface="Times New Roman" panose="02020603050405020304" pitchFamily="18" charset="0"/>
              </a:rPr>
              <a:t>)</a:t>
            </a:r>
            <a:r>
              <a:rPr lang="en-US" sz="2000" baseline="30000" dirty="0">
                <a:cs typeface="Times New Roman" panose="02020603050405020304" pitchFamily="18" charset="0"/>
              </a:rPr>
              <a:t>7</a:t>
            </a:r>
            <a:r>
              <a:rPr lang="en-US" sz="2000" dirty="0">
                <a:cs typeface="Times New Roman" panose="02020603050405020304" pitchFamily="18" charset="0"/>
              </a:rPr>
              <a:t>Be</a:t>
            </a:r>
            <a:endParaRPr lang="ru-RU" altLang="ru-RU" sz="2000" i="1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118676" y="6302375"/>
            <a:ext cx="2743200" cy="365125"/>
          </a:xfrm>
        </p:spPr>
        <p:txBody>
          <a:bodyPr/>
          <a:lstStyle/>
          <a:p>
            <a:fld id="{5D52DB76-7354-4D9D-B433-0E3CCA6C7691}" type="slidenum">
              <a:rPr lang="ru-RU" sz="1800" smtClean="0">
                <a:solidFill>
                  <a:schemeClr val="tx1"/>
                </a:solidFill>
              </a:rPr>
              <a:t>15</a:t>
            </a:fld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6886575" y="4308179"/>
            <a:ext cx="473392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Сечение ядерной 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реакции </a:t>
            </a:r>
            <a:r>
              <a:rPr kumimoji="0" lang="ru-RU" altLang="ru-RU" sz="16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6</a:t>
            </a:r>
            <a:r>
              <a:rPr kumimoji="0" lang="en-US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Li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(</a:t>
            </a:r>
            <a:r>
              <a:rPr kumimoji="0" lang="en-US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d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,</a:t>
            </a:r>
            <a:r>
              <a:rPr kumimoji="0" lang="en-US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n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)</a:t>
            </a:r>
            <a:r>
              <a:rPr kumimoji="0" lang="ru-RU" altLang="ru-RU" sz="16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7</a:t>
            </a:r>
            <a:r>
              <a:rPr kumimoji="0" lang="en-US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Be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, измеренное нами и данные, 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доступные через программное обеспечение </a:t>
            </a:r>
            <a:r>
              <a:rPr kumimoji="0" lang="en-US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JANIS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В легенде указаны авторы, год</a:t>
            </a: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ru-RU" alt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22127" y="1381631"/>
            <a:ext cx="575799" cy="30777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>
                <a:latin typeface="Times New Roman" panose="02020603050405020304" pitchFamily="18" charset="0"/>
                <a:ea typeface="MS Mincho"/>
              </a:rPr>
              <a:t>σ, </a:t>
            </a:r>
            <a:r>
              <a:rPr lang="ru-RU" sz="1400" dirty="0" err="1" smtClean="0">
                <a:latin typeface="Times New Roman" panose="02020603050405020304" pitchFamily="18" charset="0"/>
                <a:ea typeface="MS Mincho"/>
              </a:rPr>
              <a:t>мб</a:t>
            </a:r>
            <a:endParaRPr lang="ru-RU" sz="14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173966" y="5137910"/>
            <a:ext cx="664797" cy="30777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i="1" dirty="0" smtClean="0">
                <a:latin typeface="Times New Roman" panose="02020603050405020304" pitchFamily="18" charset="0"/>
                <a:ea typeface="MS Mincho"/>
              </a:rPr>
              <a:t>E</a:t>
            </a:r>
            <a:r>
              <a:rPr lang="ru-RU" sz="1400" dirty="0" smtClean="0">
                <a:latin typeface="Times New Roman" panose="02020603050405020304" pitchFamily="18" charset="0"/>
                <a:ea typeface="MS Mincho"/>
              </a:rPr>
              <a:t>, кэВ</a:t>
            </a:r>
            <a:endParaRPr lang="ru-RU" sz="1400" dirty="0"/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0" y="479686"/>
            <a:ext cx="12192000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377" y="1708457"/>
            <a:ext cx="6377976" cy="3430719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6886575" y="1940116"/>
            <a:ext cx="6096000" cy="1135311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+ d = n + </a:t>
            </a:r>
            <a:r>
              <a:rPr lang="en-US" baseline="30000" dirty="0" smtClean="0">
                <a:latin typeface="Symbol" panose="05050102010706020507" pitchFamily="18" charset="2"/>
                <a:ea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dirty="0" smtClean="0">
                <a:latin typeface="Symbol" panose="05050102010706020507" pitchFamily="18" charset="2"/>
                <a:ea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+ 3,385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МэВ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+ d = </a:t>
            </a:r>
            <a:r>
              <a:rPr lang="en-US" baseline="30000" dirty="0" smtClean="0">
                <a:latin typeface="Symbol" panose="05050102010706020507" pitchFamily="18" charset="2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ru-RU" baseline="30000" dirty="0">
                <a:latin typeface="Symbol" panose="05050102010706020507" pitchFamily="18" charset="2"/>
                <a:ea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 + </a:t>
            </a: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0,840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МэВ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		           </a:t>
            </a:r>
            <a:r>
              <a:rPr lang="ru-RU" baseline="30000" dirty="0">
                <a:latin typeface="Symbol" panose="05050102010706020507" pitchFamily="18" charset="2"/>
                <a:ea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n + </a:t>
            </a:r>
            <a:r>
              <a:rPr lang="ru-RU" dirty="0">
                <a:latin typeface="Symbol" panose="05050102010706020507" pitchFamily="18" charset="2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dirty="0">
                <a:latin typeface="Symbol" panose="05050102010706020507" pitchFamily="18" charset="2"/>
                <a:ea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0,957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МэВ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6867522" y="1959165"/>
            <a:ext cx="361953" cy="29527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8817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1" y="0"/>
            <a:ext cx="12192000" cy="47968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altLang="ru-RU" sz="2000" dirty="0" smtClean="0">
                <a:cs typeface="Times New Roman" panose="02020603050405020304" pitchFamily="18" charset="0"/>
              </a:rPr>
              <a:t>Реакция </a:t>
            </a:r>
            <a:r>
              <a:rPr lang="en-US" altLang="ru-RU" sz="2000" dirty="0" smtClean="0">
                <a:cs typeface="Times New Roman" panose="02020603050405020304" pitchFamily="18" charset="0"/>
              </a:rPr>
              <a:t>p + </a:t>
            </a:r>
            <a:r>
              <a:rPr lang="en-US" altLang="ru-RU" sz="2000" baseline="30000" dirty="0" smtClean="0">
                <a:cs typeface="Times New Roman" panose="02020603050405020304" pitchFamily="18" charset="0"/>
              </a:rPr>
              <a:t>11</a:t>
            </a:r>
            <a:r>
              <a:rPr lang="en-US" altLang="ru-RU" sz="2000" dirty="0" smtClean="0">
                <a:cs typeface="Times New Roman" panose="02020603050405020304" pitchFamily="18" charset="0"/>
              </a:rPr>
              <a:t>B</a:t>
            </a:r>
            <a:endParaRPr lang="ru-RU" altLang="ru-RU" sz="2000" i="1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115425" y="6337300"/>
            <a:ext cx="2743200" cy="365125"/>
          </a:xfrm>
        </p:spPr>
        <p:txBody>
          <a:bodyPr/>
          <a:lstStyle/>
          <a:p>
            <a:fld id="{1ED1903F-2633-4BC0-B020-25B5012880E6}" type="slidenum">
              <a:rPr lang="ru-RU" sz="1800" smtClean="0">
                <a:solidFill>
                  <a:schemeClr val="tx1"/>
                </a:solidFill>
              </a:rPr>
              <a:t>16</a:t>
            </a:fld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408102" y="1410020"/>
            <a:ext cx="4066241" cy="36933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 + p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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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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+ 8.681 MeV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251264" y="3143408"/>
            <a:ext cx="5547360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 + p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</a:t>
            </a:r>
            <a:r>
              <a:rPr lang="ru-RU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ru-RU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 + 8.587 MeV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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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02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+ 0.094 MeV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510344" y="5205888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 + p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</a:t>
            </a:r>
            <a:r>
              <a:rPr lang="ru-RU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ru-RU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</a:t>
            </a:r>
            <a:r>
              <a:rPr lang="en-US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+ 5.557 MeV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ru-RU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</a:t>
            </a:r>
            <a:r>
              <a:rPr lang="en-US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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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+ 3.124 MeV</a:t>
            </a:r>
          </a:p>
        </p:txBody>
      </p:sp>
      <p:sp>
        <p:nvSpPr>
          <p:cNvPr id="18" name="TextBox 22"/>
          <p:cNvSpPr txBox="1"/>
          <p:nvPr/>
        </p:nvSpPr>
        <p:spPr>
          <a:xfrm>
            <a:off x="6414303" y="964766"/>
            <a:ext cx="36949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/>
              <a:t>1</a:t>
            </a:r>
            <a:r>
              <a:rPr lang="ru-RU" b="1" dirty="0" smtClean="0"/>
              <a:t>.</a:t>
            </a:r>
            <a:r>
              <a:rPr lang="en-US" b="1" dirty="0" smtClean="0"/>
              <a:t> </a:t>
            </a:r>
            <a:r>
              <a:rPr lang="ru-RU" b="1" dirty="0" smtClean="0"/>
              <a:t>Прямой </a:t>
            </a:r>
            <a:r>
              <a:rPr lang="ru-RU" b="1" dirty="0" err="1"/>
              <a:t>трехчастичный</a:t>
            </a:r>
            <a:r>
              <a:rPr lang="ru-RU" b="1" dirty="0"/>
              <a:t> распад</a:t>
            </a:r>
          </a:p>
        </p:txBody>
      </p:sp>
      <p:sp>
        <p:nvSpPr>
          <p:cNvPr id="19" name="TextBox 23"/>
          <p:cNvSpPr txBox="1"/>
          <p:nvPr/>
        </p:nvSpPr>
        <p:spPr>
          <a:xfrm>
            <a:off x="6286824" y="2648693"/>
            <a:ext cx="5525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/>
              <a:t>2</a:t>
            </a:r>
            <a:r>
              <a:rPr lang="ru-RU" b="1" dirty="0" smtClean="0"/>
              <a:t>.</a:t>
            </a:r>
            <a:r>
              <a:rPr lang="en-US" b="1" dirty="0" smtClean="0"/>
              <a:t> </a:t>
            </a:r>
            <a:r>
              <a:rPr lang="ru-RU" b="1" dirty="0" smtClean="0"/>
              <a:t>Каскадный </a:t>
            </a:r>
            <a:r>
              <a:rPr lang="ru-RU" b="1" dirty="0"/>
              <a:t>распад через основное состояние </a:t>
            </a:r>
            <a:r>
              <a:rPr lang="ru-RU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</a:t>
            </a:r>
            <a:r>
              <a:rPr lang="ru-RU" b="1" dirty="0"/>
              <a:t> </a:t>
            </a:r>
          </a:p>
        </p:txBody>
      </p:sp>
      <p:sp>
        <p:nvSpPr>
          <p:cNvPr id="20" name="TextBox 24"/>
          <p:cNvSpPr txBox="1"/>
          <p:nvPr/>
        </p:nvSpPr>
        <p:spPr>
          <a:xfrm>
            <a:off x="6271584" y="4609573"/>
            <a:ext cx="59522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/>
              <a:t>3</a:t>
            </a:r>
            <a:r>
              <a:rPr lang="ru-RU" b="1" dirty="0" smtClean="0"/>
              <a:t>.</a:t>
            </a:r>
            <a:r>
              <a:rPr lang="en-US" b="1" dirty="0" smtClean="0"/>
              <a:t> </a:t>
            </a:r>
            <a:r>
              <a:rPr lang="ru-RU" b="1" dirty="0" smtClean="0"/>
              <a:t>Каскадный </a:t>
            </a:r>
            <a:r>
              <a:rPr lang="ru-RU" b="1" dirty="0"/>
              <a:t>распад через возбужденное состояние </a:t>
            </a:r>
            <a:r>
              <a:rPr lang="ru-RU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</a:t>
            </a:r>
            <a:r>
              <a:rPr lang="ru-RU" b="1" dirty="0"/>
              <a:t> </a:t>
            </a: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781" y="896944"/>
            <a:ext cx="5984553" cy="5139257"/>
          </a:xfrm>
          <a:prstGeom prst="rect">
            <a:avLst/>
          </a:prstGeom>
        </p:spPr>
      </p:pic>
      <p:sp>
        <p:nvSpPr>
          <p:cNvPr id="23" name="TextBox 9"/>
          <p:cNvSpPr txBox="1"/>
          <p:nvPr/>
        </p:nvSpPr>
        <p:spPr>
          <a:xfrm>
            <a:off x="386167" y="6056094"/>
            <a:ext cx="55957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1200" b="0" i="0" u="none" strike="noStrike" baseline="0" dirty="0"/>
              <a:t>Сигнал с α-спектрометра при энергии протонов 0.6 МэВ: 1 – 2 – протоны, рассеянные на медной подложке мишени (1 – одиночные события, </a:t>
            </a:r>
            <a:r>
              <a:rPr lang="ru-RU" sz="1200" dirty="0"/>
              <a:t> </a:t>
            </a:r>
            <a:r>
              <a:rPr lang="ru-RU" sz="1200" b="0" i="0" u="none" strike="noStrike" baseline="0" dirty="0"/>
              <a:t>2 – двойные), </a:t>
            </a:r>
          </a:p>
          <a:p>
            <a:pPr algn="just"/>
            <a:r>
              <a:rPr lang="ru-RU" sz="1200" b="0" i="0" u="none" strike="noStrike" baseline="0" dirty="0"/>
              <a:t>3 – α-частицы.</a:t>
            </a:r>
            <a:endParaRPr lang="ru-RU" sz="1200" dirty="0"/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>
            <a:off x="0" y="479686"/>
            <a:ext cx="12192000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Овал 24"/>
          <p:cNvSpPr/>
          <p:nvPr/>
        </p:nvSpPr>
        <p:spPr>
          <a:xfrm>
            <a:off x="6227125" y="4649490"/>
            <a:ext cx="361953" cy="29527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Овал 25"/>
          <p:cNvSpPr/>
          <p:nvPr/>
        </p:nvSpPr>
        <p:spPr>
          <a:xfrm>
            <a:off x="6227124" y="2680543"/>
            <a:ext cx="361953" cy="29527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2628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1" y="0"/>
            <a:ext cx="12192000" cy="47968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altLang="ru-RU" sz="2000" dirty="0" smtClean="0">
                <a:cs typeface="Times New Roman" panose="02020603050405020304" pitchFamily="18" charset="0"/>
              </a:rPr>
              <a:t>Борная мишень. Определение толщины слоя бора</a:t>
            </a:r>
            <a:endParaRPr lang="ru-RU" altLang="ru-RU" sz="2000" i="1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115425" y="6337300"/>
            <a:ext cx="2743200" cy="365125"/>
          </a:xfrm>
        </p:spPr>
        <p:txBody>
          <a:bodyPr/>
          <a:lstStyle/>
          <a:p>
            <a:fld id="{1ED1903F-2633-4BC0-B020-25B5012880E6}" type="slidenum">
              <a:rPr lang="ru-RU" sz="1800" smtClean="0">
                <a:solidFill>
                  <a:schemeClr val="tx1"/>
                </a:solidFill>
              </a:rPr>
              <a:t>17</a:t>
            </a:fld>
            <a:endParaRPr lang="ru-RU" sz="1800" dirty="0">
              <a:solidFill>
                <a:schemeClr val="tx1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915" y="856332"/>
            <a:ext cx="4528155" cy="435813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0976" y="704808"/>
            <a:ext cx="2155611" cy="215561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2086" y="3237005"/>
            <a:ext cx="2406392" cy="1665441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9170391" y="3885059"/>
            <a:ext cx="2021644" cy="36933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–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тонкая мишень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9083765" y="1597947"/>
            <a:ext cx="2108269" cy="36933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–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толстая мишень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Прямоугольник 11"/>
              <p:cNvSpPr/>
              <p:nvPr/>
            </p:nvSpPr>
            <p:spPr>
              <a:xfrm>
                <a:off x="6262938" y="5443003"/>
                <a:ext cx="5120697" cy="50481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ru-RU" dirty="0">
                    <a:cs typeface="Times New Roman" panose="02020603050405020304" pitchFamily="18" charset="0"/>
                  </a:rPr>
                  <a:t>Линейная плотность</a:t>
                </a:r>
                <a:r>
                  <a:rPr lang="en-US" dirty="0">
                    <a:cs typeface="Times New Roman" panose="02020603050405020304" pitchFamily="18" charset="0"/>
                  </a:rPr>
                  <a:t>:</a:t>
                </a:r>
                <a:r>
                  <a:rPr lang="ru-RU" dirty="0"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𝑛</m:t>
                    </m:r>
                    <m:r>
                      <a:rPr lang="en-US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𝑙</m:t>
                    </m:r>
                    <m:r>
                      <a:rPr lang="en-US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d>
                      <m:dPr>
                        <m:ctrlPr>
                          <a:rPr lang="ru-RU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9</m:t>
                        </m:r>
                        <m:r>
                          <a:rPr lang="en-US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0</m:t>
                        </m:r>
                        <m:r>
                          <a:rPr lang="en-US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±0.</m:t>
                        </m:r>
                        <m:r>
                          <a:rPr lang="en-US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9</m:t>
                        </m:r>
                        <m:r>
                          <a:rPr lang="en-US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</m:e>
                    </m:d>
                    <m:r>
                      <a:rPr lang="ru-RU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∙</m:t>
                    </m:r>
                    <m:sSup>
                      <m:sSupPr>
                        <m:ctrlPr>
                          <a:rPr lang="ru-RU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ru-RU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ru-RU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18</m:t>
                        </m:r>
                      </m:sup>
                    </m:sSup>
                    <m:d>
                      <m:dPr>
                        <m:begChr m:val="["/>
                        <m:endChr m:val="]"/>
                        <m:ctrlPr>
                          <a:rPr lang="ru-RU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ru-RU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ru-RU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ат</m:t>
                            </m:r>
                          </m:num>
                          <m:den>
                            <m:sSup>
                              <m:sSupPr>
                                <m:ctrlPr>
                                  <a:rPr lang="ru-RU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ru-RU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см</m:t>
                                </m:r>
                              </m:e>
                              <m:sup>
                                <m:r>
                                  <a:rPr lang="ru-RU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d>
                  </m:oMath>
                </a14:m>
                <a:endParaRPr lang="ru-RU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" name="Прямоугольник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2938" y="5443003"/>
                <a:ext cx="5120697" cy="504818"/>
              </a:xfrm>
              <a:prstGeom prst="rect">
                <a:avLst/>
              </a:prstGeom>
              <a:blipFill>
                <a:blip r:embed="rId6"/>
                <a:stretch>
                  <a:fillRect l="-952" b="-481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6"/>
              <p:cNvSpPr txBox="1"/>
              <p:nvPr/>
            </p:nvSpPr>
            <p:spPr>
              <a:xfrm>
                <a:off x="6300976" y="5136971"/>
                <a:ext cx="3528824" cy="369332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ru-RU" dirty="0" smtClean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Толщина слоя</a:t>
                </a:r>
                <a:r>
                  <a:rPr lang="en-US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  <a:r>
                  <a:rPr lang="ru-RU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𝑙</m:t>
                    </m:r>
                    <m:r>
                      <a:rPr lang="en-US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=0.7±0.07 </m:t>
                    </m:r>
                  </m:oMath>
                </a14:m>
                <a:r>
                  <a:rPr lang="ru-RU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мкм</a:t>
                </a:r>
              </a:p>
            </p:txBody>
          </p:sp>
        </mc:Choice>
        <mc:Fallback xmlns="">
          <p:sp>
            <p:nvSpPr>
              <p:cNvPr id="13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0976" y="5136971"/>
                <a:ext cx="3528824" cy="369332"/>
              </a:xfrm>
              <a:prstGeom prst="rect">
                <a:avLst/>
              </a:prstGeom>
              <a:blipFill>
                <a:blip r:embed="rId7"/>
                <a:stretch>
                  <a:fillRect l="-1377" t="-8065" r="-344" b="-24194"/>
                </a:stretch>
              </a:blipFill>
              <a:ln w="127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7"/>
              <p:cNvSpPr txBox="1"/>
              <p:nvPr/>
            </p:nvSpPr>
            <p:spPr>
              <a:xfrm>
                <a:off x="802080" y="5136971"/>
                <a:ext cx="2056589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ru-RU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Изотопный состав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𝐵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11</m:t>
                        </m:r>
                      </m:sup>
                    </m:sSup>
                    <m:r>
                      <a:rPr lang="en-US" i="1" dirty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</m:oMath>
                </a14:m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80%</a:t>
                </a:r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𝐵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0</m:t>
                        </m:r>
                      </m:sup>
                    </m:sSup>
                    <m:r>
                      <a:rPr lang="en-US" i="1" dirty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</m:oMath>
                </a14:m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20%</a:t>
                </a:r>
                <a:endParaRPr lang="ru-RU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ru-RU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4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080" y="5136971"/>
                <a:ext cx="2056589" cy="1200329"/>
              </a:xfrm>
              <a:prstGeom prst="rect">
                <a:avLst/>
              </a:prstGeom>
              <a:blipFill>
                <a:blip r:embed="rId8"/>
                <a:stretch>
                  <a:fillRect l="-2671" t="-3046" r="-59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Прямая соединительная линия 14"/>
          <p:cNvCxnSpPr/>
          <p:nvPr/>
        </p:nvCxnSpPr>
        <p:spPr>
          <a:xfrm>
            <a:off x="0" y="479686"/>
            <a:ext cx="12192000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670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1" y="0"/>
            <a:ext cx="12192000" cy="47968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altLang="ru-RU" sz="2000" dirty="0" smtClean="0">
                <a:cs typeface="Times New Roman" panose="02020603050405020304" pitchFamily="18" charset="0"/>
              </a:rPr>
              <a:t>Реакция </a:t>
            </a:r>
            <a:r>
              <a:rPr lang="en-US" altLang="ru-RU" sz="2000" dirty="0" smtClean="0">
                <a:cs typeface="Times New Roman" panose="02020603050405020304" pitchFamily="18" charset="0"/>
              </a:rPr>
              <a:t>p + </a:t>
            </a:r>
            <a:r>
              <a:rPr lang="en-US" altLang="ru-RU" sz="2000" baseline="30000" dirty="0" smtClean="0">
                <a:cs typeface="Times New Roman" panose="02020603050405020304" pitchFamily="18" charset="0"/>
              </a:rPr>
              <a:t>11</a:t>
            </a:r>
            <a:r>
              <a:rPr lang="en-US" altLang="ru-RU" sz="2000" dirty="0" smtClean="0">
                <a:cs typeface="Times New Roman" panose="02020603050405020304" pitchFamily="18" charset="0"/>
              </a:rPr>
              <a:t>B →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</a:t>
            </a:r>
            <a:r>
              <a:rPr lang="ru-RU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ru-RU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</a:t>
            </a:r>
            <a:r>
              <a:rPr lang="en-US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altLang="ru-RU" sz="2000" dirty="0" smtClean="0">
                <a:cs typeface="Times New Roman" panose="02020603050405020304" pitchFamily="18" charset="0"/>
              </a:rPr>
              <a:t> </a:t>
            </a:r>
            <a:endParaRPr lang="ru-RU" altLang="ru-RU" sz="2000" i="1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115425" y="6337300"/>
            <a:ext cx="2743200" cy="365125"/>
          </a:xfrm>
        </p:spPr>
        <p:txBody>
          <a:bodyPr/>
          <a:lstStyle/>
          <a:p>
            <a:fld id="{1ED1903F-2633-4BC0-B020-25B5012880E6}" type="slidenum">
              <a:rPr lang="ru-RU" sz="1800" smtClean="0">
                <a:solidFill>
                  <a:schemeClr val="tx1"/>
                </a:solidFill>
              </a:rPr>
              <a:t>18</a:t>
            </a:fld>
            <a:endParaRPr lang="ru-RU" sz="1800" dirty="0">
              <a:solidFill>
                <a:schemeClr val="tx1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781" y="896944"/>
            <a:ext cx="5984553" cy="5139257"/>
          </a:xfrm>
          <a:prstGeom prst="rect">
            <a:avLst/>
          </a:prstGeom>
        </p:spPr>
      </p:pic>
      <p:sp>
        <p:nvSpPr>
          <p:cNvPr id="13" name="Овал 12"/>
          <p:cNvSpPr/>
          <p:nvPr/>
        </p:nvSpPr>
        <p:spPr>
          <a:xfrm>
            <a:off x="5000807" y="5191931"/>
            <a:ext cx="314144" cy="620946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9"/>
          <p:cNvSpPr txBox="1"/>
          <p:nvPr/>
        </p:nvSpPr>
        <p:spPr>
          <a:xfrm>
            <a:off x="386167" y="6056094"/>
            <a:ext cx="55957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1200" b="0" i="0" u="none" strike="noStrike" baseline="0" dirty="0"/>
              <a:t>Сигнал с α-спектрометра при энергии протонов 0.6 МэВ: 1 – 2 – протоны, рассеянные на медной подложке мишени (1 – одиночные события, </a:t>
            </a:r>
            <a:r>
              <a:rPr lang="ru-RU" sz="1200" dirty="0"/>
              <a:t> </a:t>
            </a:r>
            <a:r>
              <a:rPr lang="ru-RU" sz="1200" b="0" i="0" u="none" strike="noStrike" baseline="0" dirty="0"/>
              <a:t>2 – двойные), </a:t>
            </a:r>
          </a:p>
          <a:p>
            <a:pPr algn="just"/>
            <a:r>
              <a:rPr lang="ru-RU" sz="1200" b="0" i="0" u="none" strike="noStrike" baseline="0" dirty="0"/>
              <a:t>3 – α-частицы.</a:t>
            </a:r>
            <a:endParaRPr lang="ru-RU" sz="1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10"/>
              <p:cNvSpPr txBox="1"/>
              <p:nvPr/>
            </p:nvSpPr>
            <p:spPr>
              <a:xfrm>
                <a:off x="7380087" y="5287455"/>
                <a:ext cx="3980064" cy="363497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ru-RU" sz="1600" dirty="0">
                    <a:latin typeface="+mj-lt"/>
                  </a:rPr>
                  <a:t>Дифференциальное сечение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</m:ctrlPr>
                      </m:sSupPr>
                      <m:e>
                        <m:r>
                          <a:rPr lang="en-US" sz="16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𝐵</m:t>
                        </m:r>
                      </m:e>
                      <m:sup>
                        <m:r>
                          <a:rPr lang="en-US" sz="16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11</m:t>
                        </m:r>
                      </m:sup>
                    </m:sSup>
                    <m:r>
                      <a:rPr lang="en-US" sz="1600" b="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(</m:t>
                    </m:r>
                    <m:r>
                      <a:rPr lang="en-US" sz="1600" b="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𝑝</m:t>
                    </m:r>
                    <m:r>
                      <a:rPr lang="en-US" sz="1600" b="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,</m:t>
                    </m:r>
                    <m:r>
                      <a:rPr lang="en-US" sz="16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𝛼</m:t>
                    </m:r>
                    <m:r>
                      <a:rPr lang="en-US" sz="1600" b="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)</m:t>
                    </m:r>
                    <m:sSubSup>
                      <m:sSubSupPr>
                        <m:ctrlPr>
                          <a:rPr lang="en-US" sz="16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</m:ctrlPr>
                      </m:sSubSupPr>
                      <m:e>
                        <m:r>
                          <a:rPr lang="en-US" sz="16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𝐵𝑒</m:t>
                        </m:r>
                      </m:e>
                      <m:sub>
                        <m:r>
                          <a:rPr lang="en-US" sz="16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𝑔</m:t>
                        </m:r>
                        <m:r>
                          <a:rPr lang="en-US" sz="16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.</m:t>
                        </m:r>
                        <m:r>
                          <a:rPr lang="en-US" sz="16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𝑠</m:t>
                        </m:r>
                        <m:r>
                          <a:rPr lang="en-US" sz="16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.</m:t>
                        </m:r>
                      </m:sub>
                      <m:sup>
                        <m:r>
                          <a:rPr lang="en-US" sz="16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8</m:t>
                        </m:r>
                      </m:sup>
                    </m:sSubSup>
                  </m:oMath>
                </a14:m>
                <a:endParaRPr lang="ru-RU" sz="1600" dirty="0">
                  <a:latin typeface="+mj-lt"/>
                </a:endParaRPr>
              </a:p>
            </p:txBody>
          </p:sp>
        </mc:Choice>
        <mc:Fallback xmlns="">
          <p:sp>
            <p:nvSpPr>
              <p:cNvPr id="9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0087" y="5287455"/>
                <a:ext cx="3980064" cy="363497"/>
              </a:xfrm>
              <a:prstGeom prst="rect">
                <a:avLst/>
              </a:prstGeom>
              <a:blipFill>
                <a:blip r:embed="rId4"/>
                <a:stretch>
                  <a:fillRect l="-305" t="-3226" b="-1129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6352" y="1704845"/>
            <a:ext cx="5542273" cy="3321885"/>
          </a:xfrm>
          <a:prstGeom prst="rect">
            <a:avLst/>
          </a:prstGeom>
        </p:spPr>
      </p:pic>
      <p:cxnSp>
        <p:nvCxnSpPr>
          <p:cNvPr id="11" name="Прямая соединительная линия 10"/>
          <p:cNvCxnSpPr/>
          <p:nvPr/>
        </p:nvCxnSpPr>
        <p:spPr>
          <a:xfrm>
            <a:off x="0" y="479686"/>
            <a:ext cx="12192000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1506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1" y="0"/>
            <a:ext cx="12192000" cy="47968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altLang="ru-RU" sz="2000" dirty="0" smtClean="0">
                <a:cs typeface="Times New Roman" panose="02020603050405020304" pitchFamily="18" charset="0"/>
              </a:rPr>
              <a:t>Реакция </a:t>
            </a:r>
            <a:r>
              <a:rPr lang="en-US" altLang="ru-RU" sz="2000" dirty="0" smtClean="0">
                <a:cs typeface="Times New Roman" panose="02020603050405020304" pitchFamily="18" charset="0"/>
              </a:rPr>
              <a:t>p + </a:t>
            </a:r>
            <a:r>
              <a:rPr lang="en-US" altLang="ru-RU" sz="2000" baseline="30000" dirty="0" smtClean="0">
                <a:cs typeface="Times New Roman" panose="02020603050405020304" pitchFamily="18" charset="0"/>
              </a:rPr>
              <a:t>11</a:t>
            </a:r>
            <a:r>
              <a:rPr lang="en-US" altLang="ru-RU" sz="2000" dirty="0" smtClean="0">
                <a:cs typeface="Times New Roman" panose="02020603050405020304" pitchFamily="18" charset="0"/>
              </a:rPr>
              <a:t>B →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</a:t>
            </a:r>
            <a:r>
              <a:rPr lang="ru-RU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ru-RU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</a:t>
            </a:r>
            <a:r>
              <a:rPr lang="en-US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altLang="ru-RU" sz="2000" dirty="0" smtClean="0">
                <a:cs typeface="Times New Roman" panose="02020603050405020304" pitchFamily="18" charset="0"/>
              </a:rPr>
              <a:t> </a:t>
            </a:r>
            <a:endParaRPr lang="ru-RU" altLang="ru-RU" sz="2000" i="1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115425" y="6337300"/>
            <a:ext cx="2743200" cy="365125"/>
          </a:xfrm>
        </p:spPr>
        <p:txBody>
          <a:bodyPr/>
          <a:lstStyle/>
          <a:p>
            <a:fld id="{1ED1903F-2633-4BC0-B020-25B5012880E6}" type="slidenum">
              <a:rPr lang="ru-RU" sz="1800" smtClean="0">
                <a:solidFill>
                  <a:schemeClr val="tx1"/>
                </a:solidFill>
              </a:rPr>
              <a:t>19</a:t>
            </a:fld>
            <a:endParaRPr lang="ru-RU" sz="1800" dirty="0">
              <a:solidFill>
                <a:schemeClr val="tx1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781" y="896944"/>
            <a:ext cx="5984553" cy="5139257"/>
          </a:xfrm>
          <a:prstGeom prst="rect">
            <a:avLst/>
          </a:prstGeom>
        </p:spPr>
      </p:pic>
      <p:sp>
        <p:nvSpPr>
          <p:cNvPr id="13" name="Овал 12"/>
          <p:cNvSpPr/>
          <p:nvPr/>
        </p:nvSpPr>
        <p:spPr>
          <a:xfrm>
            <a:off x="3038474" y="3361797"/>
            <a:ext cx="1200151" cy="237225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9"/>
          <p:cNvSpPr txBox="1"/>
          <p:nvPr/>
        </p:nvSpPr>
        <p:spPr>
          <a:xfrm>
            <a:off x="386167" y="6056094"/>
            <a:ext cx="55957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1200" b="0" i="0" u="none" strike="noStrike" baseline="0" dirty="0"/>
              <a:t>Сигнал с α-спектрометра при энергии протонов 0.6 МэВ: 1 – 2 – протоны, рассеянные на медной подложке мишени (1 – одиночные события, </a:t>
            </a:r>
            <a:r>
              <a:rPr lang="ru-RU" sz="1200" dirty="0"/>
              <a:t> </a:t>
            </a:r>
            <a:r>
              <a:rPr lang="ru-RU" sz="1200" b="0" i="0" u="none" strike="noStrike" baseline="0" dirty="0"/>
              <a:t>2 – двойные), </a:t>
            </a:r>
          </a:p>
          <a:p>
            <a:pPr algn="just"/>
            <a:r>
              <a:rPr lang="ru-RU" sz="1200" b="0" i="0" u="none" strike="noStrike" baseline="0" dirty="0"/>
              <a:t>3 – α-частицы.</a:t>
            </a:r>
            <a:endParaRPr lang="ru-RU" sz="1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7"/>
              <p:cNvSpPr txBox="1"/>
              <p:nvPr/>
            </p:nvSpPr>
            <p:spPr>
              <a:xfrm>
                <a:off x="6946870" y="5697647"/>
                <a:ext cx="4748159" cy="33855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ru-RU" sz="1600" dirty="0">
                    <a:latin typeface="+mj-lt"/>
                  </a:rPr>
                  <a:t>Дифференциальное сечение реакции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1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11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𝐵𝑒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8∗</m:t>
                        </m:r>
                      </m:sup>
                    </m:sSup>
                  </m:oMath>
                </a14:m>
                <a:r>
                  <a:rPr lang="ru-RU" sz="1600" dirty="0">
                    <a:latin typeface="+mj-lt"/>
                  </a:rPr>
                  <a:t> </a:t>
                </a:r>
              </a:p>
            </p:txBody>
          </p:sp>
        </mc:Choice>
        <mc:Fallback xmlns="">
          <p:sp>
            <p:nvSpPr>
              <p:cNvPr id="21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6870" y="5697647"/>
                <a:ext cx="4748159" cy="338554"/>
              </a:xfrm>
              <a:prstGeom prst="rect">
                <a:avLst/>
              </a:prstGeom>
              <a:blipFill>
                <a:blip r:embed="rId4"/>
                <a:stretch>
                  <a:fillRect l="-128" t="-3509" b="-21053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5928B4D3-2B43-AE52-4DAF-DB358240B1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2350" y="1985632"/>
            <a:ext cx="5921353" cy="3588362"/>
          </a:xfrm>
          <a:prstGeom prst="rect">
            <a:avLst/>
          </a:prstGeom>
        </p:spPr>
      </p:pic>
      <p:sp>
        <p:nvSpPr>
          <p:cNvPr id="25" name="TextBox 23">
            <a:extLst>
              <a:ext uri="{FF2B5EF4-FFF2-40B4-BE49-F238E27FC236}">
                <a16:creationId xmlns:a16="http://schemas.microsoft.com/office/drawing/2014/main" id="{BE0072F5-2FE8-2714-7049-6FBEB54FD798}"/>
              </a:ext>
            </a:extLst>
          </p:cNvPr>
          <p:cNvSpPr txBox="1"/>
          <p:nvPr/>
        </p:nvSpPr>
        <p:spPr>
          <a:xfrm>
            <a:off x="7652492" y="1118123"/>
            <a:ext cx="3389711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S.Yu</a:t>
            </a:r>
            <a:r>
              <a:rPr lang="en-US" dirty="0"/>
              <a:t>. </a:t>
            </a:r>
            <a:r>
              <a:rPr lang="en-US" dirty="0" err="1" smtClean="0"/>
              <a:t>Taskaev</a:t>
            </a:r>
            <a:r>
              <a:rPr lang="ru-RU" dirty="0" smtClean="0"/>
              <a:t> </a:t>
            </a:r>
            <a:r>
              <a:rPr lang="en-US" dirty="0" smtClean="0"/>
              <a:t>et al, </a:t>
            </a:r>
            <a:r>
              <a:rPr lang="en-US" dirty="0"/>
              <a:t>NIM B </a:t>
            </a:r>
            <a:r>
              <a:rPr lang="en-US" b="1" dirty="0"/>
              <a:t>(</a:t>
            </a:r>
            <a:r>
              <a:rPr lang="en-US" b="1" dirty="0" smtClean="0"/>
              <a:t>202</a:t>
            </a:r>
            <a:r>
              <a:rPr lang="ru-RU" b="1" dirty="0" smtClean="0"/>
              <a:t>4</a:t>
            </a:r>
            <a:r>
              <a:rPr lang="en-US" b="1" dirty="0" smtClean="0"/>
              <a:t>)</a:t>
            </a:r>
            <a:endParaRPr lang="en-US" b="1" dirty="0"/>
          </a:p>
          <a:p>
            <a:pPr algn="ctr"/>
            <a:r>
              <a:rPr lang="ru-RU" b="1" dirty="0"/>
              <a:t>(</a:t>
            </a:r>
            <a:r>
              <a:rPr lang="en-US" b="1" dirty="0"/>
              <a:t>~700 </a:t>
            </a:r>
            <a:r>
              <a:rPr lang="ru-RU" b="1" dirty="0" err="1"/>
              <a:t>мб</a:t>
            </a:r>
            <a:r>
              <a:rPr lang="ru-RU" b="1" dirty="0"/>
              <a:t>)</a:t>
            </a: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>
            <a:off x="0" y="479686"/>
            <a:ext cx="12192000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6624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 txBox="1">
            <a:spLocks noChangeArrowheads="1"/>
          </p:cNvSpPr>
          <p:nvPr/>
        </p:nvSpPr>
        <p:spPr>
          <a:xfrm>
            <a:off x="1" y="0"/>
            <a:ext cx="12192000" cy="47968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000" dirty="0" smtClean="0">
                <a:cs typeface="Times New Roman" panose="02020603050405020304" pitchFamily="18" charset="0"/>
              </a:rPr>
              <a:t>История бора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122019" y="6276574"/>
            <a:ext cx="2743200" cy="365125"/>
          </a:xfrm>
        </p:spPr>
        <p:txBody>
          <a:bodyPr/>
          <a:lstStyle/>
          <a:p>
            <a:fld id="{1ED1903F-2633-4BC0-B020-25B5012880E6}" type="slidenum">
              <a:rPr lang="ru-RU" sz="1800" smtClean="0">
                <a:solidFill>
                  <a:schemeClr val="tx1"/>
                </a:solidFill>
              </a:rPr>
              <a:t>20</a:t>
            </a:fld>
            <a:endParaRPr lang="ru-RU" sz="1800">
              <a:solidFill>
                <a:schemeClr val="tx1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F225FF6-D643-DC74-F871-92003C169D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664" y="487289"/>
            <a:ext cx="2899011" cy="2465735"/>
          </a:xfrm>
          <a:prstGeom prst="rect">
            <a:avLst/>
          </a:prstGeom>
        </p:spPr>
      </p:pic>
      <p:sp>
        <p:nvSpPr>
          <p:cNvPr id="8" name="TextBox 6">
            <a:extLst>
              <a:ext uri="{FF2B5EF4-FFF2-40B4-BE49-F238E27FC236}">
                <a16:creationId xmlns:a16="http://schemas.microsoft.com/office/drawing/2014/main" id="{0C781A4F-49D3-7384-837B-E1EAB8C36174}"/>
              </a:ext>
            </a:extLst>
          </p:cNvPr>
          <p:cNvSpPr txBox="1"/>
          <p:nvPr/>
        </p:nvSpPr>
        <p:spPr>
          <a:xfrm>
            <a:off x="4340057" y="2918821"/>
            <a:ext cx="36022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D.C. Moreau, Nuclear Fusion </a:t>
            </a:r>
            <a:r>
              <a:rPr lang="en-US" b="1" dirty="0"/>
              <a:t>(1977)</a:t>
            </a:r>
          </a:p>
          <a:p>
            <a:pPr algn="ctr"/>
            <a:r>
              <a:rPr lang="ru-RU" b="1" dirty="0"/>
              <a:t>(</a:t>
            </a:r>
            <a:r>
              <a:rPr lang="en-US" b="1" dirty="0"/>
              <a:t>~600-</a:t>
            </a:r>
            <a:r>
              <a:rPr lang="ru-RU" b="1" dirty="0"/>
              <a:t>800 </a:t>
            </a:r>
            <a:r>
              <a:rPr lang="ru-RU" b="1" dirty="0" err="1"/>
              <a:t>мб</a:t>
            </a:r>
            <a:r>
              <a:rPr lang="ru-RU" b="1" dirty="0"/>
              <a:t>)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0F7F30BA-9CB1-77D5-CB23-E50B2D973DB9}"/>
              </a:ext>
            </a:extLst>
          </p:cNvPr>
          <p:cNvSpPr txBox="1"/>
          <p:nvPr/>
        </p:nvSpPr>
        <p:spPr>
          <a:xfrm>
            <a:off x="1230141" y="2645856"/>
            <a:ext cx="27558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R.E. </a:t>
            </a:r>
            <a:r>
              <a:rPr lang="en-US" dirty="0" err="1"/>
              <a:t>Segel</a:t>
            </a:r>
            <a:r>
              <a:rPr lang="en-US" dirty="0"/>
              <a:t>, </a:t>
            </a:r>
            <a:r>
              <a:rPr lang="en-US" dirty="0" err="1"/>
              <a:t>Phys.rev</a:t>
            </a:r>
            <a:r>
              <a:rPr lang="en-US" dirty="0"/>
              <a:t> </a:t>
            </a:r>
            <a:r>
              <a:rPr lang="en-US" b="1" dirty="0"/>
              <a:t>(1965)</a:t>
            </a:r>
            <a:endParaRPr lang="ru-RU" b="1" dirty="0"/>
          </a:p>
          <a:p>
            <a:pPr algn="ctr"/>
            <a:r>
              <a:rPr lang="ru-RU" b="1" dirty="0"/>
              <a:t>(</a:t>
            </a:r>
            <a:r>
              <a:rPr lang="en-US" b="1" dirty="0"/>
              <a:t>~</a:t>
            </a:r>
            <a:r>
              <a:rPr lang="ru-RU" b="1" dirty="0"/>
              <a:t>800 </a:t>
            </a:r>
            <a:r>
              <a:rPr lang="ru-RU" b="1" dirty="0" err="1"/>
              <a:t>мб</a:t>
            </a:r>
            <a:r>
              <a:rPr lang="ru-RU" b="1" dirty="0"/>
              <a:t>)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C30D6A9-9E6D-F11A-F643-3CDCA9F890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69948" y="510310"/>
            <a:ext cx="3323411" cy="2503939"/>
          </a:xfrm>
          <a:prstGeom prst="rect">
            <a:avLst/>
          </a:prstGeom>
        </p:spPr>
      </p:pic>
      <p:sp>
        <p:nvSpPr>
          <p:cNvPr id="11" name="TextBox 13">
            <a:extLst>
              <a:ext uri="{FF2B5EF4-FFF2-40B4-BE49-F238E27FC236}">
                <a16:creationId xmlns:a16="http://schemas.microsoft.com/office/drawing/2014/main" id="{7D22D18F-833B-1119-CD33-E25C604C36A2}"/>
              </a:ext>
            </a:extLst>
          </p:cNvPr>
          <p:cNvSpPr txBox="1"/>
          <p:nvPr/>
        </p:nvSpPr>
        <p:spPr>
          <a:xfrm>
            <a:off x="8296216" y="2950308"/>
            <a:ext cx="36708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W.M. </a:t>
            </a:r>
            <a:r>
              <a:rPr lang="en-US" dirty="0" err="1"/>
              <a:t>Newins</a:t>
            </a:r>
            <a:r>
              <a:rPr lang="en-US" dirty="0"/>
              <a:t>, Nuclear Fusion </a:t>
            </a:r>
            <a:r>
              <a:rPr lang="en-US" b="1" dirty="0"/>
              <a:t>(2000)</a:t>
            </a:r>
          </a:p>
          <a:p>
            <a:pPr algn="ctr"/>
            <a:r>
              <a:rPr lang="ru-RU" b="1" dirty="0"/>
              <a:t>(</a:t>
            </a:r>
            <a:r>
              <a:rPr lang="en-US" b="1" dirty="0"/>
              <a:t>~1200 </a:t>
            </a:r>
            <a:r>
              <a:rPr lang="ru-RU" b="1" dirty="0" err="1"/>
              <a:t>мб</a:t>
            </a:r>
            <a:r>
              <a:rPr lang="ru-RU" b="1" dirty="0"/>
              <a:t>)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6831216-6917-2B6E-73BB-14DE1331BD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322" y="3565152"/>
            <a:ext cx="3379705" cy="2418307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7F71EE7-A4CB-A798-559B-6835E31D584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7845" y="650453"/>
            <a:ext cx="3661694" cy="2041134"/>
          </a:xfrm>
          <a:prstGeom prst="rect">
            <a:avLst/>
          </a:prstGeom>
        </p:spPr>
      </p:pic>
      <p:sp>
        <p:nvSpPr>
          <p:cNvPr id="14" name="TextBox 18">
            <a:extLst>
              <a:ext uri="{FF2B5EF4-FFF2-40B4-BE49-F238E27FC236}">
                <a16:creationId xmlns:a16="http://schemas.microsoft.com/office/drawing/2014/main" id="{1B90A042-E572-6C3C-6A24-6482A7244698}"/>
              </a:ext>
            </a:extLst>
          </p:cNvPr>
          <p:cNvSpPr txBox="1"/>
          <p:nvPr/>
        </p:nvSpPr>
        <p:spPr>
          <a:xfrm>
            <a:off x="503299" y="5991062"/>
            <a:ext cx="36237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D.C. Sikora. J Fusion Energy </a:t>
            </a:r>
            <a:r>
              <a:rPr lang="en-US" b="1" dirty="0"/>
              <a:t>(2016) </a:t>
            </a:r>
          </a:p>
          <a:p>
            <a:pPr algn="ctr"/>
            <a:r>
              <a:rPr lang="ru-RU" b="1" dirty="0"/>
              <a:t>(</a:t>
            </a:r>
            <a:r>
              <a:rPr lang="en-US" b="1" dirty="0"/>
              <a:t>~1400 </a:t>
            </a:r>
            <a:r>
              <a:rPr lang="ru-RU" b="1" dirty="0" err="1"/>
              <a:t>мб</a:t>
            </a:r>
            <a:r>
              <a:rPr lang="ru-RU" b="1" dirty="0"/>
              <a:t>)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EEAF8C2-7674-35F4-B5D9-14E58E15001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72116" y="3482797"/>
            <a:ext cx="3359769" cy="3144249"/>
          </a:xfrm>
          <a:prstGeom prst="rect">
            <a:avLst/>
          </a:prstGeom>
        </p:spPr>
      </p:pic>
      <p:sp>
        <p:nvSpPr>
          <p:cNvPr id="16" name="TextBox 23">
            <a:extLst>
              <a:ext uri="{FF2B5EF4-FFF2-40B4-BE49-F238E27FC236}">
                <a16:creationId xmlns:a16="http://schemas.microsoft.com/office/drawing/2014/main" id="{BE0072F5-2FE8-2714-7049-6FBEB54FD798}"/>
              </a:ext>
            </a:extLst>
          </p:cNvPr>
          <p:cNvSpPr txBox="1"/>
          <p:nvPr/>
        </p:nvSpPr>
        <p:spPr>
          <a:xfrm>
            <a:off x="7928004" y="4408591"/>
            <a:ext cx="33897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S.Yu</a:t>
            </a:r>
            <a:r>
              <a:rPr lang="en-US" dirty="0"/>
              <a:t>. </a:t>
            </a:r>
            <a:r>
              <a:rPr lang="en-US" dirty="0" err="1" smtClean="0"/>
              <a:t>Taskaev</a:t>
            </a:r>
            <a:r>
              <a:rPr lang="en-US" dirty="0" smtClean="0"/>
              <a:t> et al, </a:t>
            </a:r>
            <a:r>
              <a:rPr lang="en-US" dirty="0"/>
              <a:t>NIM B </a:t>
            </a:r>
            <a:r>
              <a:rPr lang="en-US" b="1" dirty="0"/>
              <a:t>(</a:t>
            </a:r>
            <a:r>
              <a:rPr lang="en-US" b="1" dirty="0" smtClean="0"/>
              <a:t>2024)</a:t>
            </a:r>
            <a:endParaRPr lang="en-US" b="1" dirty="0"/>
          </a:p>
          <a:p>
            <a:pPr algn="ctr"/>
            <a:r>
              <a:rPr lang="ru-RU" b="1" dirty="0"/>
              <a:t>(</a:t>
            </a:r>
            <a:r>
              <a:rPr lang="en-US" b="1" dirty="0"/>
              <a:t>~700 </a:t>
            </a:r>
            <a:r>
              <a:rPr lang="ru-RU" b="1" dirty="0" err="1"/>
              <a:t>мб</a:t>
            </a:r>
            <a:r>
              <a:rPr lang="ru-RU" b="1" dirty="0"/>
              <a:t>)</a:t>
            </a: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0" y="479686"/>
            <a:ext cx="12192000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24477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 txBox="1">
            <a:spLocks noChangeArrowheads="1"/>
          </p:cNvSpPr>
          <p:nvPr/>
        </p:nvSpPr>
        <p:spPr>
          <a:xfrm>
            <a:off x="1" y="0"/>
            <a:ext cx="12192000" cy="47968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000" dirty="0" smtClean="0">
                <a:cs typeface="Times New Roman" panose="02020603050405020304" pitchFamily="18" charset="0"/>
              </a:rPr>
              <a:t>Реакции </a:t>
            </a:r>
            <a:r>
              <a:rPr lang="en-US" sz="2000" dirty="0" smtClean="0">
                <a:cs typeface="Times New Roman" panose="02020603050405020304" pitchFamily="18" charset="0"/>
              </a:rPr>
              <a:t>d + B</a:t>
            </a:r>
            <a:endParaRPr lang="ru-RU" sz="2000" dirty="0" smtClean="0"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122019" y="6276574"/>
            <a:ext cx="2743200" cy="365125"/>
          </a:xfrm>
        </p:spPr>
        <p:txBody>
          <a:bodyPr/>
          <a:lstStyle/>
          <a:p>
            <a:fld id="{1ED1903F-2633-4BC0-B020-25B5012880E6}" type="slidenum">
              <a:rPr lang="ru-RU" sz="1800" smtClean="0">
                <a:solidFill>
                  <a:schemeClr val="tx1"/>
                </a:solidFill>
              </a:rPr>
              <a:t>21</a:t>
            </a:fld>
            <a:endParaRPr lang="ru-RU" sz="1800">
              <a:solidFill>
                <a:schemeClr val="tx1"/>
              </a:solidFill>
            </a:endParaRP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0" y="479686"/>
            <a:ext cx="12192000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8" name="Рисунок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597" y="904715"/>
            <a:ext cx="5734739" cy="453595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9" name="Прямоугольник 18"/>
              <p:cNvSpPr/>
              <p:nvPr/>
            </p:nvSpPr>
            <p:spPr>
              <a:xfrm>
                <a:off x="1248179" y="5560293"/>
                <a:ext cx="3947573" cy="39299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ru-RU" dirty="0">
                    <a:solidFill>
                      <a:srgbClr val="222222"/>
                    </a:solidFill>
                  </a:rPr>
                  <a:t>Спектр реакции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p/>
                    </m:sSup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19" name="Прямоугольник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8179" y="5560293"/>
                <a:ext cx="3947573" cy="392993"/>
              </a:xfrm>
              <a:prstGeom prst="rect">
                <a:avLst/>
              </a:prstGeom>
              <a:blipFill>
                <a:blip r:embed="rId4"/>
                <a:stretch>
                  <a:fillRect t="-1538" b="-2307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Прямоугольник 20"/>
          <p:cNvSpPr/>
          <p:nvPr/>
        </p:nvSpPr>
        <p:spPr>
          <a:xfrm>
            <a:off x="0" y="6257836"/>
            <a:ext cx="11095348" cy="6001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dirty="0">
                <a:solidFill>
                  <a:srgbClr val="000000"/>
                </a:solidFill>
                <a:latin typeface="Times New Roman" panose="02020603050405020304" pitchFamily="18" charset="0"/>
              </a:rPr>
              <a:t>S. </a:t>
            </a:r>
            <a:r>
              <a:rPr lang="en-US" sz="11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Taskaev</a:t>
            </a:r>
            <a:r>
              <a:rPr lang="en-US" sz="1100" dirty="0">
                <a:solidFill>
                  <a:srgbClr val="000000"/>
                </a:solidFill>
                <a:latin typeface="Times New Roman" panose="02020603050405020304" pitchFamily="18" charset="0"/>
              </a:rPr>
              <a:t>, V. </a:t>
            </a:r>
            <a:r>
              <a:rPr lang="en-US" sz="11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Bessmeltsev</a:t>
            </a:r>
            <a:r>
              <a:rPr lang="en-US" sz="1100" dirty="0">
                <a:solidFill>
                  <a:srgbClr val="000000"/>
                </a:solidFill>
                <a:latin typeface="Times New Roman" panose="02020603050405020304" pitchFamily="18" charset="0"/>
              </a:rPr>
              <a:t>, M. Bikchurina, T. </a:t>
            </a:r>
            <a:r>
              <a:rPr lang="en-US" sz="11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Bykov</a:t>
            </a:r>
            <a:r>
              <a:rPr lang="en-US" sz="1100" dirty="0">
                <a:solidFill>
                  <a:srgbClr val="000000"/>
                </a:solidFill>
                <a:latin typeface="Times New Roman" panose="02020603050405020304" pitchFamily="18" charset="0"/>
              </a:rPr>
              <a:t>, D. </a:t>
            </a:r>
            <a:r>
              <a:rPr lang="en-US" sz="11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Kasatov</a:t>
            </a:r>
            <a:r>
              <a:rPr lang="en-US" sz="110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en-US" sz="11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I</a:t>
            </a:r>
            <a:r>
              <a:rPr lang="en-US" sz="110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  <a:r>
              <a:rPr lang="en-US" sz="11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Kolesnikov</a:t>
            </a:r>
            <a:r>
              <a:rPr lang="en-US" sz="1100" dirty="0">
                <a:solidFill>
                  <a:srgbClr val="000000"/>
                </a:solidFill>
                <a:latin typeface="Times New Roman" panose="02020603050405020304" pitchFamily="18" charset="0"/>
              </a:rPr>
              <a:t>, A. </a:t>
            </a:r>
            <a:r>
              <a:rPr lang="en-US" sz="11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Nikolaev</a:t>
            </a:r>
            <a:r>
              <a:rPr lang="en-US" sz="1100" dirty="0">
                <a:solidFill>
                  <a:srgbClr val="000000"/>
                </a:solidFill>
                <a:latin typeface="Times New Roman" panose="02020603050405020304" pitchFamily="18" charset="0"/>
              </a:rPr>
              <a:t>, E. Oks, G. </a:t>
            </a:r>
            <a:r>
              <a:rPr lang="en-US" sz="11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Ostreinov</a:t>
            </a:r>
            <a:r>
              <a:rPr lang="en-US" sz="1100" dirty="0">
                <a:solidFill>
                  <a:srgbClr val="000000"/>
                </a:solidFill>
                <a:latin typeface="Times New Roman" panose="02020603050405020304" pitchFamily="18" charset="0"/>
              </a:rPr>
              <a:t>, S. </a:t>
            </a:r>
            <a:r>
              <a:rPr lang="en-US" sz="11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Savinov</a:t>
            </a:r>
            <a:r>
              <a:rPr lang="en-US" sz="1100" dirty="0">
                <a:solidFill>
                  <a:srgbClr val="000000"/>
                </a:solidFill>
                <a:latin typeface="Times New Roman" panose="02020603050405020304" pitchFamily="18" charset="0"/>
              </a:rPr>
              <a:t>, A. </a:t>
            </a:r>
            <a:r>
              <a:rPr lang="en-US" sz="11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Shuklina</a:t>
            </a:r>
            <a:r>
              <a:rPr lang="en-US" sz="110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en-US" sz="11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E</a:t>
            </a:r>
            <a:r>
              <a:rPr lang="en-US" sz="110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  <a:r>
              <a:rPr lang="en-US" sz="11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Sokolova</a:t>
            </a:r>
            <a:r>
              <a:rPr lang="en-US" sz="1100" dirty="0">
                <a:solidFill>
                  <a:srgbClr val="000000"/>
                </a:solidFill>
                <a:latin typeface="Times New Roman" panose="02020603050405020304" pitchFamily="18" charset="0"/>
              </a:rPr>
              <a:t>, G. </a:t>
            </a:r>
            <a:r>
              <a:rPr lang="en-US" sz="11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Yushkov</a:t>
            </a:r>
            <a:r>
              <a:rPr lang="en-US" sz="1100" dirty="0">
                <a:solidFill>
                  <a:srgbClr val="000000"/>
                </a:solidFill>
                <a:latin typeface="Times New Roman" panose="02020603050405020304" pitchFamily="18" charset="0"/>
              </a:rPr>
              <a:t>. </a:t>
            </a:r>
            <a:r>
              <a:rPr lang="en-US" sz="11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Measurement of the </a:t>
            </a:r>
            <a:r>
              <a:rPr lang="en-US" sz="1100" i="1" baseline="30000" dirty="0">
                <a:solidFill>
                  <a:srgbClr val="000000"/>
                </a:solidFill>
                <a:latin typeface="Times New Roman" panose="02020603050405020304" pitchFamily="18" charset="0"/>
              </a:rPr>
              <a:t>10</a:t>
            </a:r>
            <a:r>
              <a:rPr lang="en-US" sz="11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B(d,</a:t>
            </a:r>
            <a:r>
              <a:rPr lang="el-GR" sz="11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α</a:t>
            </a:r>
            <a:r>
              <a:rPr lang="el-GR" sz="1100" i="1" baseline="-25000" dirty="0">
                <a:solidFill>
                  <a:srgbClr val="000000"/>
                </a:solidFill>
                <a:latin typeface="Times New Roman" panose="02020603050405020304" pitchFamily="18" charset="0"/>
              </a:rPr>
              <a:t>0</a:t>
            </a:r>
            <a:r>
              <a:rPr lang="el-GR" sz="11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)</a:t>
            </a:r>
            <a:r>
              <a:rPr lang="el-GR" sz="1100" i="1" baseline="30000" dirty="0">
                <a:solidFill>
                  <a:srgbClr val="000000"/>
                </a:solidFill>
                <a:latin typeface="Times New Roman" panose="02020603050405020304" pitchFamily="18" charset="0"/>
              </a:rPr>
              <a:t>8</a:t>
            </a:r>
            <a:r>
              <a:rPr lang="en-US" sz="11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Be, </a:t>
            </a:r>
            <a:r>
              <a:rPr lang="en-US" sz="1100" i="1" baseline="30000" dirty="0">
                <a:solidFill>
                  <a:srgbClr val="000000"/>
                </a:solidFill>
                <a:latin typeface="Times New Roman" panose="02020603050405020304" pitchFamily="18" charset="0"/>
              </a:rPr>
              <a:t>10</a:t>
            </a:r>
            <a:r>
              <a:rPr lang="en-US" sz="11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B(d,</a:t>
            </a:r>
            <a:r>
              <a:rPr lang="el-GR" sz="11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α</a:t>
            </a:r>
            <a:r>
              <a:rPr lang="el-GR" sz="1100" i="1" baseline="-25000" dirty="0">
                <a:solidFill>
                  <a:srgbClr val="000000"/>
                </a:solidFill>
                <a:latin typeface="Times New Roman" panose="02020603050405020304" pitchFamily="18" charset="0"/>
              </a:rPr>
              <a:t>1</a:t>
            </a:r>
            <a:r>
              <a:rPr lang="el-GR" sz="11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)</a:t>
            </a:r>
            <a:r>
              <a:rPr lang="el-GR" sz="1100" i="1" baseline="30000" dirty="0">
                <a:solidFill>
                  <a:srgbClr val="000000"/>
                </a:solidFill>
                <a:latin typeface="Times New Roman" panose="02020603050405020304" pitchFamily="18" charset="0"/>
              </a:rPr>
              <a:t>8</a:t>
            </a:r>
            <a:r>
              <a:rPr lang="en-US" sz="11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Be*, </a:t>
            </a:r>
            <a:r>
              <a:rPr lang="en-US" sz="1100" i="1" baseline="30000" dirty="0">
                <a:solidFill>
                  <a:srgbClr val="000000"/>
                </a:solidFill>
                <a:latin typeface="Times New Roman" panose="02020603050405020304" pitchFamily="18" charset="0"/>
              </a:rPr>
              <a:t>10</a:t>
            </a:r>
            <a:r>
              <a:rPr lang="en-US" sz="11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B(d,p</a:t>
            </a:r>
            <a:r>
              <a:rPr lang="en-US" sz="1100" i="1" baseline="-25000" dirty="0">
                <a:solidFill>
                  <a:srgbClr val="000000"/>
                </a:solidFill>
                <a:latin typeface="Times New Roman" panose="02020603050405020304" pitchFamily="18" charset="0"/>
              </a:rPr>
              <a:t>2</a:t>
            </a:r>
            <a:r>
              <a:rPr lang="en-US" sz="11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)</a:t>
            </a:r>
            <a:r>
              <a:rPr lang="en-US" sz="1100" i="1" baseline="30000" dirty="0">
                <a:solidFill>
                  <a:srgbClr val="000000"/>
                </a:solidFill>
                <a:latin typeface="Times New Roman" panose="02020603050405020304" pitchFamily="18" charset="0"/>
              </a:rPr>
              <a:t>9</a:t>
            </a:r>
            <a:r>
              <a:rPr lang="en-US" sz="11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Be*, </a:t>
            </a:r>
            <a:r>
              <a:rPr lang="en-US" sz="1100" i="1" baseline="30000" dirty="0">
                <a:solidFill>
                  <a:srgbClr val="000000"/>
                </a:solidFill>
                <a:latin typeface="Times New Roman" panose="02020603050405020304" pitchFamily="18" charset="0"/>
              </a:rPr>
              <a:t>11</a:t>
            </a:r>
            <a:r>
              <a:rPr lang="en-US" sz="11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B(d,</a:t>
            </a:r>
            <a:r>
              <a:rPr lang="el-GR" sz="11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α</a:t>
            </a:r>
            <a:r>
              <a:rPr lang="el-GR" sz="1100" i="1" baseline="-25000" dirty="0">
                <a:solidFill>
                  <a:srgbClr val="000000"/>
                </a:solidFill>
                <a:latin typeface="Times New Roman" panose="02020603050405020304" pitchFamily="18" charset="0"/>
              </a:rPr>
              <a:t>0</a:t>
            </a:r>
            <a:r>
              <a:rPr lang="el-GR" sz="11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)</a:t>
            </a:r>
            <a:r>
              <a:rPr lang="el-GR" sz="1100" i="1" baseline="30000" dirty="0">
                <a:solidFill>
                  <a:srgbClr val="000000"/>
                </a:solidFill>
                <a:latin typeface="Times New Roman" panose="02020603050405020304" pitchFamily="18" charset="0"/>
              </a:rPr>
              <a:t>9</a:t>
            </a:r>
            <a:r>
              <a:rPr lang="en-US" sz="11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Be, and </a:t>
            </a:r>
            <a:r>
              <a:rPr lang="en-US" sz="1100" i="1" baseline="30000" dirty="0">
                <a:solidFill>
                  <a:srgbClr val="000000"/>
                </a:solidFill>
                <a:latin typeface="Times New Roman" panose="02020603050405020304" pitchFamily="18" charset="0"/>
              </a:rPr>
              <a:t>11</a:t>
            </a:r>
            <a:r>
              <a:rPr lang="en-US" sz="11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B(d,</a:t>
            </a:r>
            <a:r>
              <a:rPr lang="el-GR" sz="11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α</a:t>
            </a:r>
            <a:r>
              <a:rPr lang="el-GR" sz="1100" i="1" baseline="-25000" dirty="0">
                <a:solidFill>
                  <a:srgbClr val="000000"/>
                </a:solidFill>
                <a:latin typeface="Times New Roman" panose="02020603050405020304" pitchFamily="18" charset="0"/>
              </a:rPr>
              <a:t>2</a:t>
            </a:r>
            <a:r>
              <a:rPr lang="el-GR" sz="11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)</a:t>
            </a:r>
            <a:r>
              <a:rPr lang="el-GR" sz="1100" i="1" baseline="30000" dirty="0">
                <a:solidFill>
                  <a:srgbClr val="000000"/>
                </a:solidFill>
                <a:latin typeface="Times New Roman" panose="02020603050405020304" pitchFamily="18" charset="0"/>
              </a:rPr>
              <a:t>9</a:t>
            </a:r>
            <a:r>
              <a:rPr lang="en-US" sz="11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Be* reactions cross-sections at the deuteron energies up to 2.2 MeV.</a:t>
            </a:r>
            <a:r>
              <a:rPr lang="en-US" sz="1100" dirty="0">
                <a:solidFill>
                  <a:srgbClr val="000000"/>
                </a:solidFill>
                <a:latin typeface="Times New Roman" panose="02020603050405020304" pitchFamily="18" charset="0"/>
              </a:rPr>
              <a:t> Nuclear Inst. and Methods in Physics Research, B 557 (2024) 165527.</a:t>
            </a:r>
            <a:endParaRPr lang="ru-RU" sz="1100" dirty="0"/>
          </a:p>
        </p:txBody>
      </p:sp>
      <p:sp>
        <p:nvSpPr>
          <p:cNvPr id="22" name="Овал 21"/>
          <p:cNvSpPr/>
          <p:nvPr/>
        </p:nvSpPr>
        <p:spPr>
          <a:xfrm>
            <a:off x="5195752" y="2862217"/>
            <a:ext cx="356636" cy="209628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5705" y="1496290"/>
            <a:ext cx="4000500" cy="3352800"/>
          </a:xfrm>
          <a:prstGeom prst="rect">
            <a:avLst/>
          </a:prstGeom>
        </p:spPr>
      </p:pic>
      <p:sp>
        <p:nvSpPr>
          <p:cNvPr id="23" name="Овал 22"/>
          <p:cNvSpPr/>
          <p:nvPr/>
        </p:nvSpPr>
        <p:spPr>
          <a:xfrm>
            <a:off x="7328849" y="1411157"/>
            <a:ext cx="3653476" cy="39517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215298" y="1285922"/>
            <a:ext cx="280846" cy="3231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sz="1500" dirty="0" smtClean="0"/>
              <a:t>9</a:t>
            </a:r>
            <a:endParaRPr lang="ru-RU" sz="1500" dirty="0"/>
          </a:p>
        </p:txBody>
      </p:sp>
      <p:sp>
        <p:nvSpPr>
          <p:cNvPr id="24" name="TextBox 23"/>
          <p:cNvSpPr txBox="1"/>
          <p:nvPr/>
        </p:nvSpPr>
        <p:spPr>
          <a:xfrm>
            <a:off x="1350320" y="1283096"/>
            <a:ext cx="377026" cy="3231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sz="1500" dirty="0" smtClean="0"/>
              <a:t>10</a:t>
            </a:r>
            <a:endParaRPr lang="ru-RU" sz="1500" dirty="0"/>
          </a:p>
        </p:txBody>
      </p:sp>
      <p:sp>
        <p:nvSpPr>
          <p:cNvPr id="13" name="Овал 12"/>
          <p:cNvSpPr/>
          <p:nvPr/>
        </p:nvSpPr>
        <p:spPr>
          <a:xfrm>
            <a:off x="7357424" y="1773496"/>
            <a:ext cx="328372" cy="328817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7357424" y="2364464"/>
            <a:ext cx="328372" cy="328817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7357424" y="3867450"/>
            <a:ext cx="328372" cy="328817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7357424" y="4201534"/>
            <a:ext cx="328372" cy="328817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80442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 txBox="1">
            <a:spLocks noChangeArrowheads="1"/>
          </p:cNvSpPr>
          <p:nvPr/>
        </p:nvSpPr>
        <p:spPr>
          <a:xfrm>
            <a:off x="1" y="0"/>
            <a:ext cx="12192000" cy="47968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altLang="ru-RU" sz="2000" dirty="0">
                <a:cs typeface="Times New Roman" panose="02020603050405020304" pitchFamily="18" charset="0"/>
              </a:rPr>
              <a:t>Реакция </a:t>
            </a:r>
            <a:r>
              <a:rPr lang="en-US" altLang="ru-RU" sz="2000" dirty="0">
                <a:cs typeface="Times New Roman" panose="02020603050405020304" pitchFamily="18" charset="0"/>
              </a:rPr>
              <a:t>p + </a:t>
            </a:r>
            <a:r>
              <a:rPr lang="en-US" altLang="ru-RU" sz="2000" baseline="30000" dirty="0" smtClean="0">
                <a:cs typeface="Times New Roman" panose="02020603050405020304" pitchFamily="18" charset="0"/>
              </a:rPr>
              <a:t>1</a:t>
            </a:r>
            <a:r>
              <a:rPr lang="ru-RU" altLang="ru-RU" sz="2000" baseline="30000" dirty="0" smtClean="0">
                <a:cs typeface="Times New Roman" panose="02020603050405020304" pitchFamily="18" charset="0"/>
              </a:rPr>
              <a:t>0</a:t>
            </a:r>
            <a:r>
              <a:rPr lang="en-US" altLang="ru-RU" sz="2000" dirty="0" smtClean="0">
                <a:cs typeface="Times New Roman" panose="02020603050405020304" pitchFamily="18" charset="0"/>
              </a:rPr>
              <a:t>B </a:t>
            </a:r>
            <a:r>
              <a:rPr lang="en-US" altLang="ru-RU" sz="2000" dirty="0">
                <a:cs typeface="Times New Roman" panose="02020603050405020304" pitchFamily="18" charset="0"/>
              </a:rPr>
              <a:t>→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</a:t>
            </a:r>
            <a:r>
              <a:rPr lang="ru-RU" sz="20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0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ru-RU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</a:t>
            </a:r>
            <a:r>
              <a:rPr lang="en-US" altLang="ru-RU" sz="2000" dirty="0" smtClean="0">
                <a:cs typeface="Times New Roman" panose="02020603050405020304" pitchFamily="18" charset="0"/>
              </a:rPr>
              <a:t> </a:t>
            </a:r>
            <a:endParaRPr lang="ru-RU" altLang="ru-RU" sz="2000" i="1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122019" y="6276574"/>
            <a:ext cx="2743200" cy="365125"/>
          </a:xfrm>
        </p:spPr>
        <p:txBody>
          <a:bodyPr/>
          <a:lstStyle/>
          <a:p>
            <a:fld id="{1ED1903F-2633-4BC0-B020-25B5012880E6}" type="slidenum">
              <a:rPr lang="ru-RU" sz="1800" smtClean="0">
                <a:solidFill>
                  <a:schemeClr val="tx1"/>
                </a:solidFill>
              </a:rPr>
              <a:t>22</a:t>
            </a:fld>
            <a:endParaRPr lang="ru-RU" sz="1800">
              <a:solidFill>
                <a:schemeClr val="tx1"/>
              </a:solidFill>
            </a:endParaRP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0" y="479686"/>
            <a:ext cx="12192000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Прямоугольник 20"/>
          <p:cNvSpPr/>
          <p:nvPr/>
        </p:nvSpPr>
        <p:spPr>
          <a:xfrm>
            <a:off x="0" y="6257836"/>
            <a:ext cx="11095348" cy="6001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dirty="0">
                <a:solidFill>
                  <a:srgbClr val="000000"/>
                </a:solidFill>
                <a:latin typeface="Times New Roman" panose="02020603050405020304" pitchFamily="18" charset="0"/>
              </a:rPr>
              <a:t>S. </a:t>
            </a:r>
            <a:r>
              <a:rPr lang="en-US" sz="11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Taskaev</a:t>
            </a:r>
            <a:r>
              <a:rPr lang="en-US" sz="1100" dirty="0">
                <a:solidFill>
                  <a:srgbClr val="000000"/>
                </a:solidFill>
                <a:latin typeface="Times New Roman" panose="02020603050405020304" pitchFamily="18" charset="0"/>
              </a:rPr>
              <a:t>, V. </a:t>
            </a:r>
            <a:r>
              <a:rPr lang="en-US" sz="11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Bessmeltsev</a:t>
            </a:r>
            <a:r>
              <a:rPr lang="en-US" sz="1100" dirty="0">
                <a:solidFill>
                  <a:srgbClr val="000000"/>
                </a:solidFill>
                <a:latin typeface="Times New Roman" panose="02020603050405020304" pitchFamily="18" charset="0"/>
              </a:rPr>
              <a:t>, M. Bikchurina, T. </a:t>
            </a:r>
            <a:r>
              <a:rPr lang="en-US" sz="11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Bykov</a:t>
            </a:r>
            <a:r>
              <a:rPr lang="en-US" sz="1100" dirty="0">
                <a:solidFill>
                  <a:srgbClr val="000000"/>
                </a:solidFill>
                <a:latin typeface="Times New Roman" panose="02020603050405020304" pitchFamily="18" charset="0"/>
              </a:rPr>
              <a:t>, D. </a:t>
            </a:r>
            <a:r>
              <a:rPr lang="en-US" sz="11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Kasatov</a:t>
            </a:r>
            <a:r>
              <a:rPr lang="en-US" sz="110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en-US" sz="11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I</a:t>
            </a:r>
            <a:r>
              <a:rPr lang="en-US" sz="110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  <a:r>
              <a:rPr lang="en-US" sz="11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Kolesnikov</a:t>
            </a:r>
            <a:r>
              <a:rPr lang="en-US" sz="1100" dirty="0">
                <a:solidFill>
                  <a:srgbClr val="000000"/>
                </a:solidFill>
                <a:latin typeface="Times New Roman" panose="02020603050405020304" pitchFamily="18" charset="0"/>
              </a:rPr>
              <a:t>, A. </a:t>
            </a:r>
            <a:r>
              <a:rPr lang="en-US" sz="11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Nikolaev</a:t>
            </a:r>
            <a:r>
              <a:rPr lang="en-US" sz="1100" dirty="0">
                <a:solidFill>
                  <a:srgbClr val="000000"/>
                </a:solidFill>
                <a:latin typeface="Times New Roman" panose="02020603050405020304" pitchFamily="18" charset="0"/>
              </a:rPr>
              <a:t>, E. Oks, G. </a:t>
            </a:r>
            <a:r>
              <a:rPr lang="en-US" sz="11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Ostreinov</a:t>
            </a:r>
            <a:r>
              <a:rPr lang="en-US" sz="1100" dirty="0">
                <a:solidFill>
                  <a:srgbClr val="000000"/>
                </a:solidFill>
                <a:latin typeface="Times New Roman" panose="02020603050405020304" pitchFamily="18" charset="0"/>
              </a:rPr>
              <a:t>, S. </a:t>
            </a:r>
            <a:r>
              <a:rPr lang="en-US" sz="11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Savinov</a:t>
            </a:r>
            <a:r>
              <a:rPr lang="en-US" sz="1100" dirty="0">
                <a:solidFill>
                  <a:srgbClr val="000000"/>
                </a:solidFill>
                <a:latin typeface="Times New Roman" panose="02020603050405020304" pitchFamily="18" charset="0"/>
              </a:rPr>
              <a:t>, A. </a:t>
            </a:r>
            <a:r>
              <a:rPr lang="en-US" sz="11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Shuklina</a:t>
            </a:r>
            <a:r>
              <a:rPr lang="en-US" sz="110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en-US" sz="11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E</a:t>
            </a:r>
            <a:r>
              <a:rPr lang="en-US" sz="110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  <a:r>
              <a:rPr lang="en-US" sz="11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Sokolova</a:t>
            </a:r>
            <a:r>
              <a:rPr lang="en-US" sz="1100" dirty="0">
                <a:solidFill>
                  <a:srgbClr val="000000"/>
                </a:solidFill>
                <a:latin typeface="Times New Roman" panose="02020603050405020304" pitchFamily="18" charset="0"/>
              </a:rPr>
              <a:t>, G. </a:t>
            </a:r>
            <a:r>
              <a:rPr lang="en-US" sz="11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Yushkov</a:t>
            </a:r>
            <a:r>
              <a:rPr lang="en-US" sz="1100" dirty="0">
                <a:solidFill>
                  <a:srgbClr val="000000"/>
                </a:solidFill>
                <a:latin typeface="Times New Roman" panose="02020603050405020304" pitchFamily="18" charset="0"/>
              </a:rPr>
              <a:t>. </a:t>
            </a:r>
            <a:r>
              <a:rPr lang="en-US" sz="11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Measurement of the </a:t>
            </a:r>
            <a:r>
              <a:rPr lang="en-US" sz="1100" i="1" baseline="30000" dirty="0">
                <a:solidFill>
                  <a:srgbClr val="000000"/>
                </a:solidFill>
                <a:latin typeface="Times New Roman" panose="02020603050405020304" pitchFamily="18" charset="0"/>
              </a:rPr>
              <a:t>10</a:t>
            </a:r>
            <a:r>
              <a:rPr lang="en-US" sz="11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B(d,</a:t>
            </a:r>
            <a:r>
              <a:rPr lang="el-GR" sz="11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α</a:t>
            </a:r>
            <a:r>
              <a:rPr lang="el-GR" sz="1100" i="1" baseline="-25000" dirty="0">
                <a:solidFill>
                  <a:srgbClr val="000000"/>
                </a:solidFill>
                <a:latin typeface="Times New Roman" panose="02020603050405020304" pitchFamily="18" charset="0"/>
              </a:rPr>
              <a:t>0</a:t>
            </a:r>
            <a:r>
              <a:rPr lang="el-GR" sz="11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)</a:t>
            </a:r>
            <a:r>
              <a:rPr lang="el-GR" sz="1100" i="1" baseline="30000" dirty="0">
                <a:solidFill>
                  <a:srgbClr val="000000"/>
                </a:solidFill>
                <a:latin typeface="Times New Roman" panose="02020603050405020304" pitchFamily="18" charset="0"/>
              </a:rPr>
              <a:t>8</a:t>
            </a:r>
            <a:r>
              <a:rPr lang="en-US" sz="11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Be, </a:t>
            </a:r>
            <a:r>
              <a:rPr lang="en-US" sz="1100" i="1" baseline="30000" dirty="0">
                <a:solidFill>
                  <a:srgbClr val="000000"/>
                </a:solidFill>
                <a:latin typeface="Times New Roman" panose="02020603050405020304" pitchFamily="18" charset="0"/>
              </a:rPr>
              <a:t>10</a:t>
            </a:r>
            <a:r>
              <a:rPr lang="en-US" sz="11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B(d,</a:t>
            </a:r>
            <a:r>
              <a:rPr lang="el-GR" sz="11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α</a:t>
            </a:r>
            <a:r>
              <a:rPr lang="el-GR" sz="1100" i="1" baseline="-25000" dirty="0">
                <a:solidFill>
                  <a:srgbClr val="000000"/>
                </a:solidFill>
                <a:latin typeface="Times New Roman" panose="02020603050405020304" pitchFamily="18" charset="0"/>
              </a:rPr>
              <a:t>1</a:t>
            </a:r>
            <a:r>
              <a:rPr lang="el-GR" sz="11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)</a:t>
            </a:r>
            <a:r>
              <a:rPr lang="el-GR" sz="1100" i="1" baseline="30000" dirty="0">
                <a:solidFill>
                  <a:srgbClr val="000000"/>
                </a:solidFill>
                <a:latin typeface="Times New Roman" panose="02020603050405020304" pitchFamily="18" charset="0"/>
              </a:rPr>
              <a:t>8</a:t>
            </a:r>
            <a:r>
              <a:rPr lang="en-US" sz="11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Be*, </a:t>
            </a:r>
            <a:r>
              <a:rPr lang="en-US" sz="1100" i="1" baseline="30000" dirty="0">
                <a:solidFill>
                  <a:srgbClr val="000000"/>
                </a:solidFill>
                <a:latin typeface="Times New Roman" panose="02020603050405020304" pitchFamily="18" charset="0"/>
              </a:rPr>
              <a:t>10</a:t>
            </a:r>
            <a:r>
              <a:rPr lang="en-US" sz="11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B(d,p</a:t>
            </a:r>
            <a:r>
              <a:rPr lang="en-US" sz="1100" i="1" baseline="-25000" dirty="0">
                <a:solidFill>
                  <a:srgbClr val="000000"/>
                </a:solidFill>
                <a:latin typeface="Times New Roman" panose="02020603050405020304" pitchFamily="18" charset="0"/>
              </a:rPr>
              <a:t>2</a:t>
            </a:r>
            <a:r>
              <a:rPr lang="en-US" sz="11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)</a:t>
            </a:r>
            <a:r>
              <a:rPr lang="en-US" sz="1100" i="1" baseline="30000" dirty="0">
                <a:solidFill>
                  <a:srgbClr val="000000"/>
                </a:solidFill>
                <a:latin typeface="Times New Roman" panose="02020603050405020304" pitchFamily="18" charset="0"/>
              </a:rPr>
              <a:t>9</a:t>
            </a:r>
            <a:r>
              <a:rPr lang="en-US" sz="11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Be*, </a:t>
            </a:r>
            <a:r>
              <a:rPr lang="en-US" sz="1100" i="1" baseline="30000" dirty="0">
                <a:solidFill>
                  <a:srgbClr val="000000"/>
                </a:solidFill>
                <a:latin typeface="Times New Roman" panose="02020603050405020304" pitchFamily="18" charset="0"/>
              </a:rPr>
              <a:t>11</a:t>
            </a:r>
            <a:r>
              <a:rPr lang="en-US" sz="11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B(d,</a:t>
            </a:r>
            <a:r>
              <a:rPr lang="el-GR" sz="11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α</a:t>
            </a:r>
            <a:r>
              <a:rPr lang="el-GR" sz="1100" i="1" baseline="-25000" dirty="0">
                <a:solidFill>
                  <a:srgbClr val="000000"/>
                </a:solidFill>
                <a:latin typeface="Times New Roman" panose="02020603050405020304" pitchFamily="18" charset="0"/>
              </a:rPr>
              <a:t>0</a:t>
            </a:r>
            <a:r>
              <a:rPr lang="el-GR" sz="11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)</a:t>
            </a:r>
            <a:r>
              <a:rPr lang="el-GR" sz="1100" i="1" baseline="30000" dirty="0">
                <a:solidFill>
                  <a:srgbClr val="000000"/>
                </a:solidFill>
                <a:latin typeface="Times New Roman" panose="02020603050405020304" pitchFamily="18" charset="0"/>
              </a:rPr>
              <a:t>9</a:t>
            </a:r>
            <a:r>
              <a:rPr lang="en-US" sz="11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Be, and </a:t>
            </a:r>
            <a:r>
              <a:rPr lang="en-US" sz="1100" i="1" baseline="30000" dirty="0">
                <a:solidFill>
                  <a:srgbClr val="000000"/>
                </a:solidFill>
                <a:latin typeface="Times New Roman" panose="02020603050405020304" pitchFamily="18" charset="0"/>
              </a:rPr>
              <a:t>11</a:t>
            </a:r>
            <a:r>
              <a:rPr lang="en-US" sz="11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B(d,</a:t>
            </a:r>
            <a:r>
              <a:rPr lang="el-GR" sz="11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α</a:t>
            </a:r>
            <a:r>
              <a:rPr lang="el-GR" sz="1100" i="1" baseline="-25000" dirty="0">
                <a:solidFill>
                  <a:srgbClr val="000000"/>
                </a:solidFill>
                <a:latin typeface="Times New Roman" panose="02020603050405020304" pitchFamily="18" charset="0"/>
              </a:rPr>
              <a:t>2</a:t>
            </a:r>
            <a:r>
              <a:rPr lang="el-GR" sz="11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)</a:t>
            </a:r>
            <a:r>
              <a:rPr lang="el-GR" sz="1100" i="1" baseline="30000" dirty="0">
                <a:solidFill>
                  <a:srgbClr val="000000"/>
                </a:solidFill>
                <a:latin typeface="Times New Roman" panose="02020603050405020304" pitchFamily="18" charset="0"/>
              </a:rPr>
              <a:t>9</a:t>
            </a:r>
            <a:r>
              <a:rPr lang="en-US" sz="11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Be* reactions cross-sections at the deuteron energies up to 2.2 MeV.</a:t>
            </a:r>
            <a:r>
              <a:rPr lang="en-US" sz="1100" dirty="0">
                <a:solidFill>
                  <a:srgbClr val="000000"/>
                </a:solidFill>
                <a:latin typeface="Times New Roman" panose="02020603050405020304" pitchFamily="18" charset="0"/>
              </a:rPr>
              <a:t> Nuclear Inst. and Methods in Physics Research, B 557 (2024) 165527.</a:t>
            </a:r>
            <a:endParaRPr lang="ru-RU" sz="11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8420" y="677597"/>
            <a:ext cx="7672916" cy="5363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117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" y="2467330"/>
            <a:ext cx="6105525" cy="3771900"/>
          </a:xfrm>
          <a:prstGeom prst="rect">
            <a:avLst/>
          </a:prstGeom>
        </p:spPr>
      </p:pic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1" y="0"/>
            <a:ext cx="12192000" cy="47968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000" dirty="0" smtClean="0">
                <a:cs typeface="Times New Roman" panose="02020603050405020304" pitchFamily="18" charset="0"/>
              </a:rPr>
              <a:t>Планы</a:t>
            </a:r>
            <a:endParaRPr lang="ru-RU" altLang="ru-RU" sz="2000" i="1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115425" y="6337300"/>
            <a:ext cx="2743200" cy="365125"/>
          </a:xfrm>
        </p:spPr>
        <p:txBody>
          <a:bodyPr/>
          <a:lstStyle/>
          <a:p>
            <a:fld id="{1ED1903F-2633-4BC0-B020-25B5012880E6}" type="slidenum">
              <a:rPr lang="ru-RU" sz="1800" smtClean="0">
                <a:solidFill>
                  <a:schemeClr val="tx1"/>
                </a:solidFill>
              </a:rPr>
              <a:t>23</a:t>
            </a:fld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464501" y="1473507"/>
            <a:ext cx="6096000" cy="665695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900430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baseline="30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 + d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aseline="30000" dirty="0">
                <a:latin typeface="Symbol" panose="05050102010706020507" pitchFamily="18" charset="2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</a:t>
            </a:r>
            <a:r>
              <a:rPr lang="en-US" dirty="0">
                <a:latin typeface="Symbol" panose="05050102010706020507" pitchFamily="18" charset="2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ru-RU" baseline="30000" dirty="0">
                <a:latin typeface="Symbol" panose="05050102010706020507" pitchFamily="18" charset="2"/>
                <a:ea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 + 0,840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МэВ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		              </a:t>
            </a:r>
            <a:r>
              <a:rPr lang="ru-RU" baseline="30000" dirty="0">
                <a:latin typeface="Symbol" panose="05050102010706020507" pitchFamily="18" charset="2"/>
                <a:ea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He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n + </a:t>
            </a:r>
            <a:r>
              <a:rPr lang="ru-RU" dirty="0">
                <a:latin typeface="Symbol" panose="05050102010706020507" pitchFamily="18" charset="2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dirty="0">
                <a:latin typeface="Symbol" panose="05050102010706020507" pitchFamily="18" charset="2"/>
                <a:ea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0,957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МэВ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351" b="47531"/>
          <a:stretch/>
        </p:blipFill>
        <p:spPr>
          <a:xfrm>
            <a:off x="7091049" y="3314699"/>
            <a:ext cx="5100951" cy="2914829"/>
          </a:xfrm>
          <a:prstGeom prst="rect">
            <a:avLst/>
          </a:prstGeom>
        </p:spPr>
      </p:pic>
      <p:cxnSp>
        <p:nvCxnSpPr>
          <p:cNvPr id="8" name="Прямая соединительная линия 7"/>
          <p:cNvCxnSpPr/>
          <p:nvPr/>
        </p:nvCxnSpPr>
        <p:spPr>
          <a:xfrm>
            <a:off x="0" y="479686"/>
            <a:ext cx="12192000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65296" y="827176"/>
            <a:ext cx="52258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 smtClean="0"/>
              <a:t>Измерение выхода позитронов в реакции </a:t>
            </a:r>
            <a:r>
              <a:rPr lang="en-US" dirty="0" smtClean="0"/>
              <a:t>p + </a:t>
            </a:r>
            <a:r>
              <a:rPr lang="en-US" baseline="30000" dirty="0" smtClean="0"/>
              <a:t>19</a:t>
            </a:r>
            <a:r>
              <a:rPr lang="en-US" dirty="0" smtClean="0"/>
              <a:t>F</a:t>
            </a:r>
            <a:endParaRPr lang="ru-RU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 smtClean="0"/>
              <a:t>Создание масс-</a:t>
            </a:r>
            <a:r>
              <a:rPr lang="ru-RU" dirty="0" err="1" smtClean="0"/>
              <a:t>энергоанализатора</a:t>
            </a:r>
            <a:r>
              <a:rPr lang="ru-RU" dirty="0" smtClean="0"/>
              <a:t>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3079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1" y="0"/>
            <a:ext cx="12192000" cy="479686"/>
          </a:xfrm>
          <a:prstGeom prst="rect">
            <a:avLst/>
          </a:prstGeom>
          <a:noFill/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266700">
              <a:buNone/>
            </a:pPr>
            <a:r>
              <a:rPr lang="ru-RU" sz="1800" i="1" dirty="0" smtClean="0">
                <a:cs typeface="Times New Roman" panose="02020603050405020304" pitchFamily="18" charset="0"/>
              </a:rPr>
              <a:t>Статьи:</a:t>
            </a:r>
            <a:endParaRPr lang="ru-RU" altLang="ru-RU" sz="1800" i="1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115425" y="6337300"/>
            <a:ext cx="2743200" cy="365125"/>
          </a:xfrm>
        </p:spPr>
        <p:txBody>
          <a:bodyPr/>
          <a:lstStyle/>
          <a:p>
            <a:fld id="{1ED1903F-2633-4BC0-B020-25B5012880E6}" type="slidenum">
              <a:rPr lang="ru-RU" sz="1800" smtClean="0">
                <a:solidFill>
                  <a:schemeClr val="tx1"/>
                </a:solidFill>
              </a:rPr>
              <a:t>24</a:t>
            </a:fld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" y="479686"/>
            <a:ext cx="12096749" cy="29823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S. </a:t>
            </a:r>
            <a:r>
              <a:rPr lang="en-US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Taskaev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M. Bikchurina, T. </a:t>
            </a:r>
            <a:r>
              <a:rPr lang="en-US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Bykov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D. </a:t>
            </a:r>
            <a:r>
              <a:rPr lang="en-US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Kasatov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Ia. </a:t>
            </a:r>
            <a:r>
              <a:rPr lang="en-US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Kolesnikov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G. </a:t>
            </a:r>
            <a:r>
              <a:rPr lang="en-US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Ostreinov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S. </a:t>
            </a:r>
            <a:r>
              <a:rPr lang="en-US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Savinov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E. </a:t>
            </a:r>
            <a:r>
              <a:rPr lang="en-US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Sokolova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Measurement of cross-section of the </a:t>
            </a:r>
            <a:r>
              <a:rPr lang="en-US" sz="1200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Li(d,α)</a:t>
            </a:r>
            <a:r>
              <a:rPr lang="en-US" sz="1200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He, </a:t>
            </a:r>
            <a:r>
              <a:rPr lang="en-US" sz="1200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Li(</a:t>
            </a:r>
            <a:r>
              <a:rPr lang="en-US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d,p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en-US" sz="1200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Li, </a:t>
            </a:r>
            <a:r>
              <a:rPr lang="en-US" sz="1200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Li(</a:t>
            </a:r>
            <a:r>
              <a:rPr lang="en-US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d,p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en-US" sz="1200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Li*, </a:t>
            </a:r>
            <a:r>
              <a:rPr lang="en-US" sz="1200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Li(d,α)</a:t>
            </a:r>
            <a:r>
              <a:rPr lang="en-US" sz="1200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He, and </a:t>
            </a:r>
            <a:r>
              <a:rPr lang="en-US" sz="1200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Li(</a:t>
            </a:r>
            <a:r>
              <a:rPr lang="en-US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d,n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α)</a:t>
            </a:r>
            <a:r>
              <a:rPr lang="en-US" sz="1200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 reactions at the deuteron energies from 0.3 MeV to 2.2 MeV. Nuclear Inst. and Methods in Physics Research B 554 (2024) 165460 https://doi.org/10.1016/j.nimb.2024.165460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S. </a:t>
            </a:r>
            <a:r>
              <a:rPr lang="en-US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Taskaev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V. </a:t>
            </a:r>
            <a:r>
              <a:rPr lang="en-US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Bessmeltsev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M. Bikchurina, T. </a:t>
            </a:r>
            <a:r>
              <a:rPr lang="en-US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Bykov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D. </a:t>
            </a:r>
            <a:r>
              <a:rPr lang="en-US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Kasatov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Ia. </a:t>
            </a:r>
            <a:r>
              <a:rPr lang="en-US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Kolesnikov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A. </a:t>
            </a:r>
            <a:r>
              <a:rPr lang="en-US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Nikolaev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E. Oks, G. </a:t>
            </a:r>
            <a:r>
              <a:rPr lang="en-US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Ostreinov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S. </a:t>
            </a:r>
            <a:r>
              <a:rPr lang="en-US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Savinov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A. </a:t>
            </a:r>
            <a:r>
              <a:rPr lang="en-US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Shuklina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E. </a:t>
            </a:r>
            <a:r>
              <a:rPr lang="en-US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Sokolova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G. </a:t>
            </a:r>
            <a:r>
              <a:rPr lang="en-US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Yushkov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Measurement of the </a:t>
            </a:r>
            <a:r>
              <a:rPr lang="en-US" sz="1200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11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B(p,a</a:t>
            </a:r>
            <a:r>
              <a:rPr lang="en-US" sz="1200" baseline="-25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en-US" sz="1200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 and the </a:t>
            </a:r>
            <a:r>
              <a:rPr lang="en-US" sz="1200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11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B(p,a</a:t>
            </a:r>
            <a:r>
              <a:rPr lang="en-US" sz="1200" baseline="-25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en-US" sz="1200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Be* reactions cross-sections at the proton energies up to 2.2 MeV. Nuclear Inst. and Methods in Physics Research B 555 (2024) 165490 https://doi.org/10.1016/j.nimb.2024.165490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12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S. </a:t>
            </a:r>
            <a:r>
              <a:rPr lang="en-US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Taskaev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V. </a:t>
            </a:r>
            <a:r>
              <a:rPr lang="en-US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Bessmeltsev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M. Bikchurina, T. </a:t>
            </a:r>
            <a:r>
              <a:rPr lang="en-US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Bykov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D. </a:t>
            </a:r>
            <a:r>
              <a:rPr lang="en-US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Kasatov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I. </a:t>
            </a:r>
            <a:r>
              <a:rPr lang="en-US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Kolesnikov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A. </a:t>
            </a:r>
            <a:r>
              <a:rPr lang="en-US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Nikolaev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E. Oks, G. </a:t>
            </a:r>
            <a:r>
              <a:rPr lang="en-US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Ostreinov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S. </a:t>
            </a:r>
            <a:r>
              <a:rPr lang="en-US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Savinov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A. </a:t>
            </a:r>
            <a:r>
              <a:rPr lang="en-US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Shuklina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E. </a:t>
            </a:r>
            <a:r>
              <a:rPr lang="en-US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Sokolova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G. </a:t>
            </a:r>
            <a:r>
              <a:rPr lang="en-US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Yushkov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Measurement of the </a:t>
            </a:r>
            <a:r>
              <a:rPr lang="en-US" sz="1200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B(d,α</a:t>
            </a:r>
            <a:r>
              <a:rPr lang="en-US" sz="1200" baseline="-25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en-US" sz="1200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Be, </a:t>
            </a:r>
            <a:r>
              <a:rPr lang="en-US" sz="1200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B(d,α</a:t>
            </a:r>
            <a:r>
              <a:rPr lang="en-US" sz="1200" baseline="-25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en-US" sz="1200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Be*, </a:t>
            </a:r>
            <a:r>
              <a:rPr lang="en-US" sz="1200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B(d,p</a:t>
            </a:r>
            <a:r>
              <a:rPr lang="en-US" sz="1200" baseline="-25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en-US" sz="1200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Be*, </a:t>
            </a:r>
            <a:r>
              <a:rPr lang="en-US" sz="1200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11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B(d,α</a:t>
            </a:r>
            <a:r>
              <a:rPr lang="en-US" sz="1200" baseline="-25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en-US" sz="1200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Be, and </a:t>
            </a:r>
            <a:r>
              <a:rPr lang="en-US" sz="1200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11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B(d,α</a:t>
            </a:r>
            <a:r>
              <a:rPr lang="en-US" sz="1200" baseline="-25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en-US" sz="1200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Be* reactions cross-sections at the deuteron energies up to 2.2 MeV. Nuclear Inst. and Methods in Physics Research, B 557 (2024) 165527 https://doi.org/10.1016/j.nimb.2024.165527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M. Bikchurina, T. </a:t>
            </a:r>
            <a:r>
              <a:rPr lang="en-US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Bykov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G. </a:t>
            </a:r>
            <a:r>
              <a:rPr lang="en-US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Verkhovod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D. </a:t>
            </a:r>
            <a:r>
              <a:rPr lang="en-US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Kasatov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Ya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Kolesnikov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G. </a:t>
            </a:r>
            <a:r>
              <a:rPr lang="en-US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Ostreinov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E. </a:t>
            </a:r>
            <a:r>
              <a:rPr lang="en-US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Sokolova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A. </a:t>
            </a:r>
            <a:r>
              <a:rPr lang="en-US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Shuklina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A. </a:t>
            </a:r>
            <a:r>
              <a:rPr lang="en-US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Krasilnikov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S. </a:t>
            </a:r>
            <a:r>
              <a:rPr lang="en-US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Meshchaninov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G. </a:t>
            </a:r>
            <a:r>
              <a:rPr lang="en-US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Nemtsev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S. </a:t>
            </a:r>
            <a:r>
              <a:rPr lang="en-US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Taskaev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Measuring Nuclear-Reaction Cross Sections for Thermonuclear Applications. Plasma Physics Reports, 2026, Vol. 52, No. 3, pp. 273–280. DOI: </a:t>
            </a:r>
            <a:r>
              <a:rPr lang="en-US" sz="1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10.1134/S1063780X25604286</a:t>
            </a:r>
            <a:endParaRPr lang="ru-RU" sz="12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61950" indent="-342000" algn="just">
              <a:buFont typeface="+mj-lt"/>
              <a:buAutoNum type="arabicPeriod"/>
            </a:pP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S. </a:t>
            </a:r>
            <a:r>
              <a:rPr lang="en-US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Meshchaninov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A. </a:t>
            </a:r>
            <a:r>
              <a:rPr lang="en-US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Krasilnikov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N. </a:t>
            </a:r>
            <a:r>
              <a:rPr lang="en-US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Rodionov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Yu. </a:t>
            </a:r>
            <a:r>
              <a:rPr lang="en-US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Kashchuk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S. </a:t>
            </a:r>
            <a:r>
              <a:rPr lang="en-US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Obudovsky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A. </a:t>
            </a:r>
            <a:r>
              <a:rPr lang="en-US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Dzhurik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T. </a:t>
            </a:r>
            <a:r>
              <a:rPr lang="en-US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Kormilitsyn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R. </a:t>
            </a:r>
            <a:r>
              <a:rPr lang="en-US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Rodionov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V. </a:t>
            </a:r>
            <a:r>
              <a:rPr lang="en-US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Amosov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G. </a:t>
            </a:r>
            <a:r>
              <a:rPr lang="en-US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Nemtsev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M. Bikchurina, T. </a:t>
            </a:r>
            <a:r>
              <a:rPr lang="en-US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Bykov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G. </a:t>
            </a:r>
            <a:r>
              <a:rPr lang="en-US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Verkhovod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D. </a:t>
            </a:r>
            <a:r>
              <a:rPr lang="en-US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Kasatov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Ya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Kolesnikov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G. </a:t>
            </a:r>
            <a:r>
              <a:rPr lang="en-US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Ostreinov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E. </a:t>
            </a:r>
            <a:r>
              <a:rPr lang="en-US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Sokolova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and S. </a:t>
            </a:r>
            <a:r>
              <a:rPr lang="en-US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Taskaev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Measurement of Cross-Section of the 7Li(</a:t>
            </a:r>
            <a:r>
              <a:rPr lang="en-US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d,n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)8Be Reactions at the Deuteron Energies from 0.4 to 2.1 MeV.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Physics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Atomic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Nuclei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87 (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Suppl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6) (2024), S771–S785 DOI: 10.1134/S1063778824700789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85750" y="3751977"/>
            <a:ext cx="9211304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Благодарности:</a:t>
            </a:r>
          </a:p>
          <a:p>
            <a:endParaRPr lang="ru-RU" dirty="0" smtClean="0"/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ru-RU" dirty="0"/>
              <a:t>Институт сильноточной электроники СО </a:t>
            </a:r>
            <a:r>
              <a:rPr lang="ru-RU" dirty="0" smtClean="0"/>
              <a:t>РАН, г. Томск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ru-RU" dirty="0" smtClean="0"/>
              <a:t>Томский государственный университет </a:t>
            </a:r>
            <a:r>
              <a:rPr lang="ru-RU" dirty="0"/>
              <a:t>систем управления и </a:t>
            </a:r>
            <a:r>
              <a:rPr lang="ru-RU" dirty="0" smtClean="0"/>
              <a:t>радиоэлектроники, г. Томск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ru-RU" dirty="0"/>
              <a:t>Частное Учреждение </a:t>
            </a:r>
            <a:r>
              <a:rPr lang="ru-RU" dirty="0" smtClean="0"/>
              <a:t>«ИТЭР-Центр», г. Москва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ru-RU" dirty="0" smtClean="0"/>
              <a:t>Институт автоматики и электрометрии </a:t>
            </a:r>
            <a:r>
              <a:rPr lang="ru-RU" dirty="0"/>
              <a:t>СО </a:t>
            </a:r>
            <a:r>
              <a:rPr lang="ru-RU" dirty="0" smtClean="0"/>
              <a:t>РАН, г. Новосибирск</a:t>
            </a:r>
            <a:endParaRPr lang="ru-RU" dirty="0"/>
          </a:p>
          <a:p>
            <a:endParaRPr lang="ru-RU" dirty="0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0" y="403486"/>
            <a:ext cx="12192000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0" y="4194436"/>
            <a:ext cx="12192000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2220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9050"/>
            <a:ext cx="10315575" cy="68770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7700" y="0"/>
            <a:ext cx="3848100" cy="139065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1660226" y="0"/>
            <a:ext cx="45557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aseline="30000" dirty="0">
                <a:sym typeface="Symbol" panose="05050102010706020507" pitchFamily="18" charset="2"/>
              </a:rPr>
              <a:t>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676780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74152</TotalTime>
  <Words>2871</Words>
  <Application>Microsoft Office PowerPoint</Application>
  <PresentationFormat>Широкоэкранный</PresentationFormat>
  <Paragraphs>229</Paragraphs>
  <Slides>25</Slides>
  <Notes>22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5" baseType="lpstr">
      <vt:lpstr>SimSun</vt:lpstr>
      <vt:lpstr>Arial</vt:lpstr>
      <vt:lpstr>Calibri</vt:lpstr>
      <vt:lpstr>Cambria Math</vt:lpstr>
      <vt:lpstr>Courier New</vt:lpstr>
      <vt:lpstr>MS Mincho</vt:lpstr>
      <vt:lpstr>Symbol</vt:lpstr>
      <vt:lpstr>Times New Roman</vt:lpstr>
      <vt:lpstr>Wingdings</vt:lpstr>
      <vt:lpstr>Тема Office</vt:lpstr>
      <vt:lpstr>Исследование ядерных реакций при взаимодействии пучков протонов и дейтронов с ядрами лития и бора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BINP SB RAS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Исследование  генерирующих свойств литиевой мишени</dc:title>
  <dc:creator>Marina I. Bikchurina</dc:creator>
  <cp:lastModifiedBy>Marina I. Bikchurina</cp:lastModifiedBy>
  <cp:revision>571</cp:revision>
  <dcterms:created xsi:type="dcterms:W3CDTF">2023-08-31T07:01:44Z</dcterms:created>
  <dcterms:modified xsi:type="dcterms:W3CDTF">2026-09-21T06:22:04Z</dcterms:modified>
</cp:coreProperties>
</file>