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7" r:id="rId2"/>
    <p:sldId id="291" r:id="rId3"/>
    <p:sldId id="298" r:id="rId4"/>
    <p:sldId id="261" r:id="rId5"/>
    <p:sldId id="286" r:id="rId6"/>
    <p:sldId id="364" r:id="rId7"/>
    <p:sldId id="318" r:id="rId8"/>
    <p:sldId id="272" r:id="rId9"/>
    <p:sldId id="367" r:id="rId10"/>
    <p:sldId id="366" r:id="rId11"/>
    <p:sldId id="271" r:id="rId12"/>
    <p:sldId id="302" r:id="rId13"/>
    <p:sldId id="371" r:id="rId14"/>
    <p:sldId id="372" r:id="rId15"/>
    <p:sldId id="288" r:id="rId16"/>
    <p:sldId id="289" r:id="rId17"/>
    <p:sldId id="363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10" autoAdjust="0"/>
    <p:restoredTop sz="91197" autoAdjust="0"/>
  </p:normalViewPr>
  <p:slideViewPr>
    <p:cSldViewPr>
      <p:cViewPr varScale="1">
        <p:scale>
          <a:sx n="90" d="100"/>
          <a:sy n="90" d="100"/>
        </p:scale>
        <p:origin x="712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19203849518811"/>
          <c:y val="6.9444444444444448E-2"/>
          <c:w val="0.82047462817147854"/>
          <c:h val="0.7716517206182560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A7-409D-AD43-176815D76C0B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A7-409D-AD43-176815D76C0B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A7-409D-AD43-176815D76C0B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A7-409D-AD43-176815D76C0B}"/>
              </c:ext>
            </c:extLst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4A7-409D-AD43-176815D76C0B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4A7-409D-AD43-176815D76C0B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4A7-409D-AD43-176815D76C0B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4A7-409D-AD43-176815D76C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Лист1!$C$1:$F$1</c:f>
              <c:strCache>
                <c:ptCount val="4"/>
                <c:pt idx="0">
                  <c:v>Исходное состояние</c:v>
                </c:pt>
                <c:pt idx="1">
                  <c:v>ЭВЛ</c:v>
                </c:pt>
                <c:pt idx="2">
                  <c:v>ЭВЛ+ЭПО (25 Дж/см2)</c:v>
                </c:pt>
                <c:pt idx="3">
                  <c:v>ЭВЛ+ЭПО (35 Дж/см2)</c:v>
                </c:pt>
              </c:strCache>
            </c:strRef>
          </c:cat>
          <c:val>
            <c:numRef>
              <c:f>Лист1!$C$2:$F$2</c:f>
              <c:numCache>
                <c:formatCode>General</c:formatCode>
                <c:ptCount val="4"/>
                <c:pt idx="0">
                  <c:v>157</c:v>
                </c:pt>
                <c:pt idx="1">
                  <c:v>600</c:v>
                </c:pt>
                <c:pt idx="2">
                  <c:v>570</c:v>
                </c:pt>
                <c:pt idx="3">
                  <c:v>450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A7-409D-AD43-176815D76C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32776"/>
        <c:axId val="429933104"/>
      </c:barChart>
      <c:catAx>
        <c:axId val="42993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9933104"/>
        <c:crosses val="autoZero"/>
        <c:auto val="1"/>
        <c:lblAlgn val="ctr"/>
        <c:lblOffset val="100"/>
        <c:noMultiLvlLbl val="0"/>
      </c:catAx>
      <c:valAx>
        <c:axId val="4299331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Микротвердость,</a:t>
                </a:r>
                <a:r>
                  <a:rPr lang="ru-RU" sz="14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400" baseline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HV</a:t>
                </a:r>
                <a:endParaRPr lang="ru-RU" sz="1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29932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Лист2!$B$7</c:f>
              <c:strCache>
                <c:ptCount val="1"/>
                <c:pt idx="0">
                  <c:v>Al-15%Si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Исходный силумин</c:v>
                </c:pt>
                <c:pt idx="1">
                  <c:v>Исходный силумин +ЭВЛ</c:v>
                </c:pt>
                <c:pt idx="2">
                  <c:v>Исходный силумин + ЭВЛ +ЭПО (25 Дж/см2)</c:v>
                </c:pt>
                <c:pt idx="3">
                  <c:v>Исходный силумин + ЭВЛ +ЭПО (35 Дж/см2)</c:v>
                </c:pt>
              </c:strCache>
            </c:strRef>
          </c:cat>
          <c:val>
            <c:numRef>
              <c:f>Лист2!$C$2:$C$5</c:f>
              <c:numCache>
                <c:formatCode>General</c:formatCode>
                <c:ptCount val="4"/>
                <c:pt idx="0">
                  <c:v>14</c:v>
                </c:pt>
                <c:pt idx="1">
                  <c:v>6.5</c:v>
                </c:pt>
                <c:pt idx="2">
                  <c:v>1.85</c:v>
                </c:pt>
                <c:pt idx="3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E0-43F3-A43A-3782D1D3635C}"/>
            </c:ext>
          </c:extLst>
        </c:ser>
        <c:ser>
          <c:idx val="1"/>
          <c:order val="1"/>
          <c:tx>
            <c:strRef>
              <c:f>Лист2!$B$8</c:f>
              <c:strCache>
                <c:ptCount val="1"/>
                <c:pt idx="0">
                  <c:v>Al-20%Si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Исходный силумин</c:v>
                </c:pt>
                <c:pt idx="1">
                  <c:v>Исходный силумин +ЭВЛ</c:v>
                </c:pt>
                <c:pt idx="2">
                  <c:v>Исходный силумин + ЭВЛ +ЭПО (25 Дж/см2)</c:v>
                </c:pt>
                <c:pt idx="3">
                  <c:v>Исходный силумин + ЭВЛ +ЭПО (35 Дж/см2)</c:v>
                </c:pt>
              </c:strCache>
            </c:strRef>
          </c:cat>
          <c:val>
            <c:numRef>
              <c:f>Лист2!$E$2:$E$5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5.2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E0-43F3-A43A-3782D1D36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878664"/>
        <c:axId val="441879320"/>
      </c:barChart>
      <c:catAx>
        <c:axId val="44187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879320"/>
        <c:crosses val="autoZero"/>
        <c:auto val="1"/>
        <c:lblAlgn val="ctr"/>
        <c:lblOffset val="100"/>
        <c:noMultiLvlLbl val="0"/>
      </c:catAx>
      <c:valAx>
        <c:axId val="4418793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Параметр износа (</a:t>
                </a:r>
                <a:r>
                  <a:rPr lang="en-US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k)</a:t>
                </a:r>
                <a:r>
                  <a:rPr lang="ru-RU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10</a:t>
                </a:r>
                <a:r>
                  <a:rPr lang="ru-RU" sz="1100" b="1" i="0" u="none" strike="noStrike" baseline="300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-4</a:t>
                </a:r>
                <a:r>
                  <a:rPr lang="ru-RU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>
                  <a:defRPr sz="11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мм</a:t>
                </a:r>
                <a:r>
                  <a:rPr lang="ru-RU" sz="1100" b="1" i="0" u="none" strike="noStrike" baseline="3000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ru-RU" sz="11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/Н∙м</a:t>
                </a:r>
                <a:endParaRPr lang="ru-RU" sz="11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4187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Лист2!$B$7</c:f>
              <c:strCache>
                <c:ptCount val="1"/>
                <c:pt idx="0">
                  <c:v>Al-15%Si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Исходный силумин</c:v>
                </c:pt>
                <c:pt idx="1">
                  <c:v>Исходный силумин +ЭВЛ</c:v>
                </c:pt>
                <c:pt idx="2">
                  <c:v>Исходный силумин + ЭВЛ +ЭПО (25 Дж/см2)</c:v>
                </c:pt>
                <c:pt idx="3">
                  <c:v>Исходный силумин + ЭВЛ +ЭПО (35 Дж/см2)</c:v>
                </c:pt>
              </c:strCache>
            </c:strRef>
          </c:cat>
          <c:val>
            <c:numRef>
              <c:f>Лист2!$D$2:$D$5</c:f>
              <c:numCache>
                <c:formatCode>General</c:formatCode>
                <c:ptCount val="4"/>
                <c:pt idx="0">
                  <c:v>0.51</c:v>
                </c:pt>
                <c:pt idx="1">
                  <c:v>0.6</c:v>
                </c:pt>
                <c:pt idx="2">
                  <c:v>0.66</c:v>
                </c:pt>
                <c:pt idx="3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7A-45E4-95CB-6CF7E9116FF8}"/>
            </c:ext>
          </c:extLst>
        </c:ser>
        <c:ser>
          <c:idx val="1"/>
          <c:order val="1"/>
          <c:tx>
            <c:strRef>
              <c:f>Лист2!$B$8</c:f>
              <c:strCache>
                <c:ptCount val="1"/>
                <c:pt idx="0">
                  <c:v>Al-20%Si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Лист2!$B$2:$B$5</c:f>
              <c:strCache>
                <c:ptCount val="4"/>
                <c:pt idx="0">
                  <c:v>Исходный силумин</c:v>
                </c:pt>
                <c:pt idx="1">
                  <c:v>Исходный силумин +ЭВЛ</c:v>
                </c:pt>
                <c:pt idx="2">
                  <c:v>Исходный силумин + ЭВЛ +ЭПО (25 Дж/см2)</c:v>
                </c:pt>
                <c:pt idx="3">
                  <c:v>Исходный силумин + ЭВЛ +ЭПО (35 Дж/см2)</c:v>
                </c:pt>
              </c:strCache>
            </c:strRef>
          </c:cat>
          <c:val>
            <c:numRef>
              <c:f>Лист2!$F$2:$F$5</c:f>
              <c:numCache>
                <c:formatCode>General</c:formatCode>
                <c:ptCount val="4"/>
                <c:pt idx="0">
                  <c:v>0.28000000000000003</c:v>
                </c:pt>
                <c:pt idx="1">
                  <c:v>0.44</c:v>
                </c:pt>
                <c:pt idx="2">
                  <c:v>0.5</c:v>
                </c:pt>
                <c:pt idx="3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7A-45E4-95CB-6CF7E9116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9587080"/>
        <c:axId val="439588064"/>
      </c:barChart>
      <c:catAx>
        <c:axId val="43958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9588064"/>
        <c:crosses val="autoZero"/>
        <c:auto val="1"/>
        <c:lblAlgn val="ctr"/>
        <c:lblOffset val="100"/>
        <c:noMultiLvlLbl val="0"/>
      </c:catAx>
      <c:valAx>
        <c:axId val="4395880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2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Коэффициент</a:t>
                </a:r>
              </a:p>
              <a:p>
                <a:pPr>
                  <a:defRPr sz="1200" b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2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трения (</a:t>
                </a:r>
                <a:r>
                  <a:rPr lang="el-GR" sz="12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</a:t>
                </a:r>
                <a:r>
                  <a:rPr lang="ru-RU" sz="1200" b="1" i="0" u="none" strike="noStrike" baseline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ru-RU" sz="12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958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23B8A-96B7-4282-85DD-5E824E69056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C69F1-B31A-4BFD-AB44-671C45749B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44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DE393-17EF-4AA6-8705-7076A90FBF5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84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7C69F1-B31A-4BFD-AB44-671C45749BA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545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64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17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052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72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22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644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6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26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418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445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3713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/>
          <p:cNvSpPr txBox="1"/>
          <p:nvPr userDrawn="1"/>
        </p:nvSpPr>
        <p:spPr>
          <a:xfrm>
            <a:off x="467544" y="411510"/>
            <a:ext cx="1866762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Сибирский государственный индустриальный</a:t>
            </a:r>
            <a:r>
              <a:rPr lang="en-US" dirty="0"/>
              <a:t> </a:t>
            </a:r>
            <a:r>
              <a:rPr lang="ru-RU" dirty="0"/>
              <a:t>университет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467544" y="2930748"/>
            <a:ext cx="6120581" cy="115252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36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3600"/>
            </a:lvl2pPr>
            <a:lvl3pPr marL="914400" indent="0">
              <a:buFontTx/>
              <a:buNone/>
              <a:defRPr sz="3600"/>
            </a:lvl3pPr>
            <a:lvl4pPr marL="1371600" indent="0">
              <a:buFontTx/>
              <a:buNone/>
              <a:defRPr sz="3600"/>
            </a:lvl4pPr>
            <a:lvl5pPr marL="1828800" indent="0">
              <a:buFontTx/>
              <a:buNone/>
              <a:defRPr sz="3600"/>
            </a:lvl5pPr>
          </a:lstStyle>
          <a:p>
            <a:pPr lvl="0"/>
            <a:r>
              <a:rPr lang="ru-RU" dirty="0"/>
              <a:t>Тема </a:t>
            </a:r>
            <a:br>
              <a:rPr lang="ru-RU" dirty="0"/>
            </a:br>
            <a:r>
              <a:rPr lang="ru-RU" dirty="0"/>
              <a:t>презентации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1" hasCustomPrompt="1"/>
          </p:nvPr>
        </p:nvSpPr>
        <p:spPr>
          <a:xfrm>
            <a:off x="467544" y="4372198"/>
            <a:ext cx="6120581" cy="4318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</p:spTree>
    <p:extLst>
      <p:ext uri="{BB962C8B-B14F-4D97-AF65-F5344CB8AC3E}">
        <p14:creationId xmlns:p14="http://schemas.microsoft.com/office/powerpoint/2010/main" val="162001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18.12.2023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88991-BD85-4B3D-BD14-5CE828AE55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20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"/><Relationship Id="rId3" Type="http://schemas.openxmlformats.org/officeDocument/2006/relationships/image" Target="../media/image17.png"/><Relationship Id="rId7" Type="http://schemas.openxmlformats.org/officeDocument/2006/relationships/image" Target="../media/image21.t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"/><Relationship Id="rId5" Type="http://schemas.openxmlformats.org/officeDocument/2006/relationships/image" Target="../media/image19.tif"/><Relationship Id="rId4" Type="http://schemas.openxmlformats.org/officeDocument/2006/relationships/image" Target="../media/image18.tif"/><Relationship Id="rId9" Type="http://schemas.openxmlformats.org/officeDocument/2006/relationships/image" Target="../media/image23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 txBox="1"/>
          <p:nvPr/>
        </p:nvSpPr>
        <p:spPr>
          <a:xfrm>
            <a:off x="-1116632" y="1969015"/>
            <a:ext cx="6192688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144145" indent="-14414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290" indent="-14414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7995" indent="-17272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140" indent="-144145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–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91845" indent="-17272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Font typeface="Wingdings" panose="05000000000000000000" pitchFamily="2" charset="2"/>
              <a:buChar char="§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Шлярова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Юлия Андреевна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499742"/>
            <a:ext cx="65882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Выявление закономерностей формирования структурно-фазовых состояний высококремнистых силуминов, упрочнённых плазмой электрического взрыва с последующей электронно-пучковой обработкой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3728" y="4794706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Новокузнецк - 2026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3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870" y="2301007"/>
            <a:ext cx="2188319" cy="2383431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92280" y="4948014"/>
            <a:ext cx="2051720" cy="195486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356FC-830F-D6DA-83A6-64AF15DAF0B1}"/>
              </a:ext>
            </a:extLst>
          </p:cNvPr>
          <p:cNvSpPr txBox="1"/>
          <p:nvPr/>
        </p:nvSpPr>
        <p:spPr>
          <a:xfrm>
            <a:off x="1187624" y="-92546"/>
            <a:ext cx="6444208" cy="579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ru-RU" alt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</a:t>
            </a:r>
            <a:endParaRPr lang="ru-RU" alt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7" r="9628" b="15514"/>
          <a:stretch/>
        </p:blipFill>
        <p:spPr bwMode="auto">
          <a:xfrm>
            <a:off x="76867" y="1133596"/>
            <a:ext cx="2884420" cy="1438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91409" y="1814243"/>
            <a:ext cx="2273554" cy="151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25" b="-652"/>
          <a:stretch/>
        </p:blipFill>
        <p:spPr bwMode="auto">
          <a:xfrm>
            <a:off x="76867" y="2879239"/>
            <a:ext cx="2450724" cy="163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461" y="929835"/>
            <a:ext cx="3223637" cy="1264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489" y="536362"/>
            <a:ext cx="43934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Конструкционные материалы с уникальными физико-механическими свойствами (например, сплавы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Al-Si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12967" y="41151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Поверхность деталей больше всего подвергается разрушению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1489" y="2570857"/>
            <a:ext cx="1369817" cy="24450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l="1776" t="24525" r="51810"/>
          <a:stretch/>
        </p:blipFill>
        <p:spPr>
          <a:xfrm>
            <a:off x="6301271" y="3690454"/>
            <a:ext cx="1096779" cy="1191615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484281" y="2142913"/>
            <a:ext cx="28121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упрочнения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1691409" y="71390"/>
            <a:ext cx="5544887" cy="432000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5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880330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899"/>
          <a:stretch/>
        </p:blipFill>
        <p:spPr>
          <a:xfrm>
            <a:off x="367032" y="637270"/>
            <a:ext cx="4193493" cy="3564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537" y="595619"/>
            <a:ext cx="2908607" cy="3772661"/>
          </a:xfrm>
          <a:prstGeom prst="rect">
            <a:avLst/>
          </a:prstGeom>
        </p:spPr>
      </p:pic>
      <p:sp>
        <p:nvSpPr>
          <p:cNvPr id="9" name="Рамка 8"/>
          <p:cNvSpPr/>
          <p:nvPr/>
        </p:nvSpPr>
        <p:spPr>
          <a:xfrm>
            <a:off x="1170580" y="70430"/>
            <a:ext cx="6192688" cy="492999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19672" y="53679"/>
            <a:ext cx="5486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и методы исследования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64088" y="4368279"/>
            <a:ext cx="3528392" cy="584153"/>
          </a:xfrm>
          <a:prstGeom prst="rect">
            <a:avLst/>
          </a:prstGeom>
          <a:solidFill>
            <a:schemeClr val="accent1">
              <a:lumMod val="20000"/>
              <a:lumOff val="80000"/>
              <a:alpha val="7411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установки для модификации материалов импульсным электронным пучком «Соло»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592" y="4297267"/>
            <a:ext cx="3128374" cy="655166"/>
          </a:xfrm>
          <a:prstGeom prst="rect">
            <a:avLst/>
          </a:prstGeom>
          <a:solidFill>
            <a:schemeClr val="accent1">
              <a:lumMod val="20000"/>
              <a:lumOff val="80000"/>
              <a:alpha val="74118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установка для нанесения электронно-плазменных покрытий «ЭВУ 60/10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62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907704" y="24608"/>
            <a:ext cx="5642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Материал и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режимы обработки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32913" y="2091828"/>
            <a:ext cx="402379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Режимы электровзрывного легирования </a:t>
            </a:r>
            <a:endParaRPr lang="ru-RU" altLang="ru-RU" sz="1600" b="1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78039"/>
              </p:ext>
            </p:extLst>
          </p:nvPr>
        </p:nvGraphicFramePr>
        <p:xfrm>
          <a:off x="99750" y="2575225"/>
          <a:ext cx="3933804" cy="1236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0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28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алюминиевой фольги, мг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Масса порошка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ru-RU" sz="16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ru-RU" sz="1600" baseline="-25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мг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Напряжение разряда (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угольник 20"/>
          <p:cNvSpPr>
            <a:spLocks noChangeArrowheads="1"/>
          </p:cNvSpPr>
          <p:nvPr/>
        </p:nvSpPr>
        <p:spPr bwMode="auto">
          <a:xfrm>
            <a:off x="4611073" y="2123848"/>
            <a:ext cx="40203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Times New Roman" pitchFamily="18" charset="0"/>
                <a:ea typeface="Calibri" pitchFamily="34" charset="0"/>
                <a:cs typeface="Calibri" pitchFamily="34" charset="0"/>
              </a:rPr>
              <a:t>Режимы электронно-пучковой обработки</a:t>
            </a:r>
            <a:endParaRPr lang="ru-RU" altLang="ru-RU" sz="1600" b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822511"/>
              </p:ext>
            </p:extLst>
          </p:nvPr>
        </p:nvGraphicFramePr>
        <p:xfrm>
          <a:off x="4032315" y="2565502"/>
          <a:ext cx="5111685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9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4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5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1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72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Плотность энергии пучка электронов, Дж/см</a:t>
                      </a:r>
                      <a:r>
                        <a:rPr lang="ru-RU" sz="16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 ускоренных электронов, кэВ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импульса пучка электронов,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мкс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импульсов тока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 следования импульсов, с</a:t>
                      </a:r>
                      <a:r>
                        <a:rPr lang="ru-RU" sz="16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32913" y="2149109"/>
            <a:ext cx="386747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1A26850-6DB2-442B-9FFD-CEBCC512B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05650" y="4927202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557759" y="2145945"/>
            <a:ext cx="4127016" cy="30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1668474" y="79990"/>
            <a:ext cx="6002260" cy="405173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898120"/>
              </p:ext>
            </p:extLst>
          </p:nvPr>
        </p:nvGraphicFramePr>
        <p:xfrm>
          <a:off x="3448" y="759597"/>
          <a:ext cx="9108622" cy="1308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818">
                  <a:extLst>
                    <a:ext uri="{9D8B030D-6E8A-4147-A177-3AD203B41FA5}">
                      <a16:colId xmlns:a16="http://schemas.microsoft.com/office/drawing/2014/main" val="2233946568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096702584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1231360655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719684062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881998258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1952279528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51205159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143434968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1670351410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473837916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3798294733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2462976640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1682924489"/>
                    </a:ext>
                  </a:extLst>
                </a:gridCol>
                <a:gridCol w="618908">
                  <a:extLst>
                    <a:ext uri="{9D8B030D-6E8A-4147-A177-3AD203B41FA5}">
                      <a16:colId xmlns:a16="http://schemas.microsoft.com/office/drawing/2014/main" val="3894448917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Zn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Pb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946033"/>
                  </a:ext>
                </a:extLst>
              </a:tr>
              <a:tr h="25191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-15%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83,54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&lt;0,001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775003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-20%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78,52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20,28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0,015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44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84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693" y="68876"/>
            <a:ext cx="8513103" cy="755585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Исследование изменения </a:t>
            </a:r>
            <a:r>
              <a:rPr lang="ru-RU" altLang="ru-RU" sz="2400" b="1" dirty="0" err="1">
                <a:latin typeface="Times New Roman" pitchFamily="18" charset="0"/>
                <a:cs typeface="Times New Roman" pitchFamily="18" charset="0"/>
              </a:rPr>
              <a:t>микротвердости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силуминов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ru-RU" sz="2400" b="1" dirty="0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-15%</a:t>
            </a:r>
            <a:r>
              <a:rPr lang="en-US" altLang="ru-RU" sz="2400" b="1" dirty="0"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altLang="ru-RU" sz="2400" b="1" dirty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-20%</a:t>
            </a:r>
            <a:r>
              <a:rPr lang="en-US" altLang="ru-RU" sz="2400" b="1" dirty="0">
                <a:latin typeface="Times New Roman" pitchFamily="18" charset="0"/>
                <a:cs typeface="Times New Roman" pitchFamily="18" charset="0"/>
              </a:rPr>
              <a:t>Si</a:t>
            </a:r>
            <a:endParaRPr lang="ru-RU" alt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9335" y="1066571"/>
            <a:ext cx="41926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hangingPunct="1"/>
            <a:r>
              <a:rPr lang="ru-RU" altLang="ru-RU" sz="1600" b="1" dirty="0" err="1">
                <a:latin typeface="Times New Roman" pitchFamily="18" charset="0"/>
                <a:cs typeface="Times New Roman" pitchFamily="18" charset="0"/>
              </a:rPr>
              <a:t>Микротвердость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 силумина </a:t>
            </a:r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Al-1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%Si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973022" y="1066571"/>
            <a:ext cx="36444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 Ligh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 Ligh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 Ligh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 Ligh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 Light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hangingPunct="1"/>
            <a:r>
              <a:rPr lang="ru-RU" altLang="ru-RU" sz="1600" b="1" dirty="0" err="1">
                <a:latin typeface="Times New Roman" pitchFamily="18" charset="0"/>
                <a:cs typeface="Times New Roman" pitchFamily="18" charset="0"/>
              </a:rPr>
              <a:t>Микротвердость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 силумина </a:t>
            </a:r>
            <a:r>
              <a:rPr lang="en-US" altLang="ru-RU" sz="1600" b="1" dirty="0" smtClean="0">
                <a:latin typeface="Times New Roman" pitchFamily="18" charset="0"/>
                <a:cs typeface="Times New Roman" pitchFamily="18" charset="0"/>
              </a:rPr>
              <a:t>Al-20%Si</a:t>
            </a:r>
            <a:endParaRPr lang="ru-RU" alt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E1A2C0B0-D8C6-42BA-83E9-02B0E576A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2279" y="4992164"/>
            <a:ext cx="2100271" cy="151335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19335" y="10429"/>
            <a:ext cx="8513104" cy="97714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693" y="1066570"/>
            <a:ext cx="3831243" cy="3385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52357" y="1066570"/>
            <a:ext cx="3831243" cy="37805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t="4733" r="3438"/>
          <a:stretch/>
        </p:blipFill>
        <p:spPr>
          <a:xfrm>
            <a:off x="79652" y="1759194"/>
            <a:ext cx="4196235" cy="2743200"/>
          </a:xfrm>
          <a:prstGeom prst="rect">
            <a:avLst/>
          </a:prstGeom>
        </p:spPr>
      </p:pic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2914070"/>
              </p:ext>
            </p:extLst>
          </p:nvPr>
        </p:nvGraphicFramePr>
        <p:xfrm>
          <a:off x="4421244" y="173669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9079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27768" y="4891299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64693" y="68876"/>
            <a:ext cx="8513103" cy="755585"/>
          </a:xfrm>
        </p:spPr>
        <p:txBody>
          <a:bodyPr>
            <a:noAutofit/>
          </a:bodyPr>
          <a:lstStyle/>
          <a:p>
            <a:r>
              <a:rPr lang="ru-RU" sz="2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Трибологические</a:t>
            </a:r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свойства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силуминов</a:t>
            </a:r>
            <a:r>
              <a:rPr lang="en-US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Al-15%Si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Al-20%Si</a:t>
            </a:r>
            <a:endParaRPr lang="ru-RU" alt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Рамка 10"/>
          <p:cNvSpPr/>
          <p:nvPr/>
        </p:nvSpPr>
        <p:spPr>
          <a:xfrm>
            <a:off x="164693" y="85263"/>
            <a:ext cx="8369089" cy="814032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3658493"/>
              </p:ext>
            </p:extLst>
          </p:nvPr>
        </p:nvGraphicFramePr>
        <p:xfrm>
          <a:off x="164693" y="13697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948138"/>
              </p:ext>
            </p:extLst>
          </p:nvPr>
        </p:nvGraphicFramePr>
        <p:xfrm>
          <a:off x="3851920" y="1369740"/>
          <a:ext cx="49244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570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36A8C69-A94C-4B56-9CE9-5B03E407C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36198" y="4948014"/>
            <a:ext cx="2007802" cy="195486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17309"/>
          <a:stretch/>
        </p:blipFill>
        <p:spPr>
          <a:xfrm>
            <a:off x="251520" y="1131590"/>
            <a:ext cx="3981194" cy="27519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t="17003" b="2715"/>
          <a:stretch/>
        </p:blipFill>
        <p:spPr>
          <a:xfrm>
            <a:off x="4499992" y="1211427"/>
            <a:ext cx="4119465" cy="2592289"/>
          </a:xfrm>
          <a:prstGeom prst="rect">
            <a:avLst/>
          </a:prstGeom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64693" y="68876"/>
            <a:ext cx="8513103" cy="755585"/>
          </a:xfrm>
        </p:spPr>
        <p:txBody>
          <a:bodyPr>
            <a:no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Электронно-микроскопическое изображение структуры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силуминов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Al-15%Si 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Al-20%Si</a:t>
            </a:r>
            <a:r>
              <a:rPr lang="ru-RU" sz="2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литом состоянии</a:t>
            </a:r>
            <a:endParaRPr lang="ru-RU" alt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Рамка 11"/>
          <p:cNvSpPr/>
          <p:nvPr/>
        </p:nvSpPr>
        <p:spPr>
          <a:xfrm>
            <a:off x="161128" y="41785"/>
            <a:ext cx="8369089" cy="814032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53667" y="3912752"/>
            <a:ext cx="3612114" cy="5558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труктуры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силумина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Al-20%Si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литом состоянии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36060" y="4011910"/>
            <a:ext cx="3612114" cy="5558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труктуры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силумина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%Si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литом состоянии </a:t>
            </a:r>
          </a:p>
        </p:txBody>
      </p:sp>
    </p:spTree>
    <p:extLst>
      <p:ext uri="{BB962C8B-B14F-4D97-AF65-F5344CB8AC3E}">
        <p14:creationId xmlns:p14="http://schemas.microsoft.com/office/powerpoint/2010/main" val="365380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Al-15%Si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F03B16-8668-4AFA-ACE8-5361F713C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1590" y="4940165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5080" y="3759964"/>
            <a:ext cx="1570192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Исходное состояние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03598"/>
            <a:ext cx="8921174" cy="250856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61856" y="3744918"/>
            <a:ext cx="1512168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ЭВЛ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32040" y="3723878"/>
            <a:ext cx="1512168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ЭПО (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90792" y="3704910"/>
            <a:ext cx="1512168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ЭПО (35 Дж/см</a:t>
            </a:r>
            <a:r>
              <a:rPr lang="ru-RU" sz="1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94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35496" y="4948014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Al-15%Si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908733"/>
            <a:ext cx="5874833" cy="187904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910329" y="987574"/>
            <a:ext cx="1570192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Дж/см</a:t>
            </a:r>
            <a:r>
              <a:rPr lang="ru-RU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1543922"/>
            <a:ext cx="3486894" cy="34040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424" y="4084526"/>
            <a:ext cx="807680" cy="82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703" y="4100296"/>
            <a:ext cx="828000" cy="828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26" y="4028296"/>
            <a:ext cx="972000" cy="9720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552" y="2852064"/>
            <a:ext cx="966248" cy="972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314" y="2859508"/>
            <a:ext cx="937893" cy="9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-4787" y="292833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Слой 1: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5830" y="414496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Слой 2: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759" y="4028296"/>
            <a:ext cx="972000" cy="972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94145" y="2732192"/>
            <a:ext cx="10606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Слой 3: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201" y="3101524"/>
            <a:ext cx="900000" cy="90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912" y="4100296"/>
            <a:ext cx="828000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77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92280" y="4869656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090662"/>
            <a:ext cx="5274408" cy="354859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Al-15%Si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82532" y="1021995"/>
            <a:ext cx="1570192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400" b="1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1521400"/>
            <a:ext cx="3391303" cy="33729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55576" y="4614265"/>
            <a:ext cx="42195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Si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Y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(е)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Fe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62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A1B2DD-BCC6-43CF-ABE8-F46AC219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907559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Al-20%Si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Рамка 19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31590"/>
            <a:ext cx="8670580" cy="1944216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345080" y="3324930"/>
            <a:ext cx="1570192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Исходное состояние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561856" y="3309884"/>
            <a:ext cx="1512168" cy="35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ЭВЛ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32040" y="3288844"/>
            <a:ext cx="1512168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ЭПО (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090792" y="3269876"/>
            <a:ext cx="1512168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ЭПО (35 Дж/см</a:t>
            </a:r>
            <a:r>
              <a:rPr lang="ru-RU" sz="14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82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53149" y="4937661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2744" y="73536"/>
            <a:ext cx="82976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силумина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%Si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электровзрывного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легирования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Рамка 20"/>
          <p:cNvSpPr/>
          <p:nvPr/>
        </p:nvSpPr>
        <p:spPr>
          <a:xfrm>
            <a:off x="81372" y="42683"/>
            <a:ext cx="8460432" cy="83114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12" y="904681"/>
            <a:ext cx="6336704" cy="2952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2304068"/>
            <a:ext cx="3131840" cy="263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8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877246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08484"/>
            <a:ext cx="5945746" cy="3888432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Al-20%Si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92080" y="216215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00050" indent="-400050" algn="ctr">
              <a:buAutoNum type="romanUcParenBoth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ЭВЛ</a:t>
            </a:r>
          </a:p>
          <a:p>
            <a:pPr marL="400050" indent="-400050" algn="ctr">
              <a:buAutoNum type="romanUcParenBoth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ЭВЛ + ЭПО (E</a:t>
            </a:r>
            <a:r>
              <a:rPr lang="ru-RU" sz="1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25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00050" indent="-400050" algn="ctr">
              <a:buFontTx/>
              <a:buAutoNum type="romanUcParenBoth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ЭВЛ + ЭПО (E</a:t>
            </a:r>
            <a:r>
              <a:rPr lang="ru-RU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(б) атомы титана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(в) атомы иттрия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(г) атомы кремния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65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6948" y="4873178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b="3867"/>
          <a:stretch/>
        </p:blipFill>
        <p:spPr>
          <a:xfrm>
            <a:off x="1445805" y="984674"/>
            <a:ext cx="6028150" cy="3915938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45080" y="25216"/>
            <a:ext cx="8229600" cy="857250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поверхности силумина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Al-20%Si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комбинированной обработки (ЭВЛ+ЭПО)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0" y="10371"/>
            <a:ext cx="9144000" cy="872095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9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8104"/>
            <a:ext cx="8565772" cy="573630"/>
          </a:xfrm>
        </p:spPr>
        <p:txBody>
          <a:bodyPr>
            <a:normAutofit/>
          </a:bodyPr>
          <a:lstStyle/>
          <a:p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C036BA-FAD1-4601-A082-4C3D0DCCE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400" y="4935825"/>
            <a:ext cx="2133600" cy="273844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1331640" y="-18104"/>
            <a:ext cx="7128792" cy="699542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650" y="755677"/>
            <a:ext cx="9076674" cy="14560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Электровзрывное легирование (ЭВЛ) системой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–Y</a:t>
            </a:r>
            <a:r>
              <a:rPr lang="ru-RU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поверхности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заэвтектического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силумина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–15%Si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пористое многофазное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толщиной до 50 мкм, содержащее фазы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YAlO</a:t>
            </a:r>
            <a:r>
              <a:rPr lang="ru-RU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TiAl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Это приводит к увеличению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микротвердости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~3,5 раза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износостойкости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в 2,2 раза по сравнению с исходным состоянием.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-694" y="2411862"/>
            <a:ext cx="9106018" cy="1312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Комбинированная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(ЭВЛ+ ЭПО при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плотности энергии 25–35 Дж/см</a:t>
            </a:r>
            <a:r>
              <a:rPr lang="ru-RU" sz="1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вызывает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переплав и гомогенизацию модифицированного слоя: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пористость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устраняется, формируется однородная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субмикро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нанокристаллическая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структура. Поверхностный слой (до 35 мкм) насыщается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наночастицами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оксидных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интерметаллидных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фаз (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16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TiAl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YAlO</a:t>
            </a:r>
            <a:r>
              <a:rPr lang="ru-RU" sz="1600" baseline="-25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др.), что обеспечивает дополнительное упрочнение.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-694" y="3845754"/>
            <a:ext cx="9105324" cy="1090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комбинированной обработки: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микротвердость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5,6–6,3 раза относительно исходного материала.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Износостойкость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повышается в 16,7 раз (параметр износа снижается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14∙10</a:t>
            </a:r>
            <a:r>
              <a:rPr lang="ru-RU" sz="16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0,84∙10</a:t>
            </a:r>
            <a:r>
              <a:rPr lang="ru-RU" sz="16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мм</a:t>
            </a:r>
            <a:r>
              <a:rPr lang="ru-RU" sz="1600" baseline="30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Н∙м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Коэффициент трения увеличивается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незначительно (с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0,51 до 0,70), что свидетельствует об устойчивом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трибологическом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контакте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6765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50C622-6BED-41FC-95F1-DB82BBB95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20272" y="4948014"/>
            <a:ext cx="2123728" cy="195486"/>
          </a:xfrm>
        </p:spPr>
        <p:txBody>
          <a:bodyPr/>
          <a:lstStyle/>
          <a:p>
            <a:fld id="{E2688991-BD85-4B3D-BD14-5CE828AE558B}" type="slidenum">
              <a:rPr lang="ru-RU" sz="14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-18104"/>
            <a:ext cx="8565772" cy="573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Выводы</a:t>
            </a:r>
            <a:endParaRPr lang="ru-RU" alt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755576" y="-18104"/>
            <a:ext cx="7848872" cy="699542"/>
          </a:xfrm>
          <a:prstGeom prst="fram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796856"/>
            <a:ext cx="9105324" cy="10883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Для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сплава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–20%Si электровзрывное легирование также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формированию пористого многофазного покрытия 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включением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интерметаллидов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(TiAl</a:t>
            </a:r>
            <a:r>
              <a:rPr lang="ru-RU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Ti</a:t>
            </a:r>
            <a:r>
              <a:rPr lang="ru-RU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ru-RU" sz="16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др.) и оксидов, что повышает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микротвердость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~3,8 раза 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износостойкость –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4 раза.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0" y="3744280"/>
            <a:ext cx="9105324" cy="11807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Электронно-пучковая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способствует расплавлению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выравниванию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рельефа поверхности. Диффузионному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перемешиванию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расширению модифицированного слоя до 70–80 мкм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поверхностном слое высокодисперсных упрочняю-</a:t>
            </a:r>
          </a:p>
          <a:p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фаз: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алюминидов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силицидов титана и иттрия, а также оксидов.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0" y="2000590"/>
            <a:ext cx="9105324" cy="16056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оказывает неоднозначное влияние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режима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электронно-пучкового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воздействия. При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Дж/см</a:t>
            </a:r>
            <a:r>
              <a:rPr lang="ru-RU" sz="1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наблюдается частичное разрушение структуры: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микротвердость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снижается по сравнению с состоянием после электровзрывного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легирования, а износостойкость ухудшается (параметр износа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вается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2,6 раза). При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35 Дж/см</a:t>
            </a:r>
            <a:r>
              <a:rPr lang="ru-RU" sz="16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достигается оптимальный эффект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микротвердость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остаётся выше исходной (~4,5 ГПа), 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износостойкость</a:t>
            </a:r>
            <a:r>
              <a:rPr lang="en-US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6,7 раз по сравнению с литым состоянием.</a:t>
            </a:r>
          </a:p>
        </p:txBody>
      </p:sp>
    </p:spTree>
    <p:extLst>
      <p:ext uri="{BB962C8B-B14F-4D97-AF65-F5344CB8AC3E}">
        <p14:creationId xmlns:p14="http://schemas.microsoft.com/office/powerpoint/2010/main" val="253916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83768" y="2067693"/>
            <a:ext cx="4294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19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6207</TotalTime>
  <Words>800</Words>
  <Application>Microsoft Office PowerPoint</Application>
  <PresentationFormat>Экран (16:9)</PresentationFormat>
  <Paragraphs>145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изменения микротвердости силуминов  Al-15%Si и Al-20%Si</vt:lpstr>
      <vt:lpstr>Трибологические свойства силуминов Al-15%Si и Al-20%Si</vt:lpstr>
      <vt:lpstr>Электронно-микроскопическое изображение структуры силуминов Al-15%Si и Al-20%Si в литом состоянии</vt:lpstr>
      <vt:lpstr>Структура поверхности силумина Al-15%Si после комбинированной обработки (ЭВЛ+ЭПО)</vt:lpstr>
      <vt:lpstr>Структура поверхности силумина Al-15%Si после комбинированной обработки (ЭВЛ+ЭПО)</vt:lpstr>
      <vt:lpstr>Структура поверхности силумина Al-15%Si после комбинированной обработки (ЭВЛ+ЭПО)</vt:lpstr>
      <vt:lpstr>Структура поверхности силумина Al-20%Si после комбинированной обработки (ЭВЛ+ЭПО)</vt:lpstr>
      <vt:lpstr>Презентация PowerPoint</vt:lpstr>
      <vt:lpstr>Структура поверхности силумина Al-20%Si после комбинированной обработки (ЭВЛ+ЭПО)</vt:lpstr>
      <vt:lpstr>Структура поверхности силумина Al-20%Si после комбинированной обработки (ЭВЛ+ЭПО)</vt:lpstr>
      <vt:lpstr>Выводы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Самойлова Анна Александровна</dc:creator>
  <cp:lastModifiedBy>Виталий Владиславович Шляров</cp:lastModifiedBy>
  <cp:revision>174</cp:revision>
  <dcterms:created xsi:type="dcterms:W3CDTF">2022-06-07T07:18:46Z</dcterms:created>
  <dcterms:modified xsi:type="dcterms:W3CDTF">2026-09-22T12:18:12Z</dcterms:modified>
</cp:coreProperties>
</file>