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89" r:id="rId3"/>
    <p:sldId id="302" r:id="rId4"/>
    <p:sldId id="354" r:id="rId5"/>
    <p:sldId id="374" r:id="rId6"/>
    <p:sldId id="287" r:id="rId7"/>
    <p:sldId id="358" r:id="rId8"/>
    <p:sldId id="359" r:id="rId9"/>
    <p:sldId id="350" r:id="rId10"/>
    <p:sldId id="362" r:id="rId11"/>
    <p:sldId id="363" r:id="rId12"/>
    <p:sldId id="356" r:id="rId13"/>
    <p:sldId id="364" r:id="rId14"/>
    <p:sldId id="372" r:id="rId15"/>
    <p:sldId id="373" r:id="rId16"/>
    <p:sldId id="369" r:id="rId17"/>
    <p:sldId id="357" r:id="rId18"/>
    <p:sldId id="375" r:id="rId19"/>
    <p:sldId id="351" r:id="rId20"/>
    <p:sldId id="276" r:id="rId21"/>
    <p:sldId id="309" r:id="rId22"/>
    <p:sldId id="341" r:id="rId23"/>
    <p:sldId id="340" r:id="rId24"/>
    <p:sldId id="326" r:id="rId25"/>
    <p:sldId id="323" r:id="rId26"/>
    <p:sldId id="324" r:id="rId27"/>
    <p:sldId id="284" r:id="rId28"/>
  </p:sldIdLst>
  <p:sldSz cx="12192000" cy="6858000"/>
  <p:notesSz cx="6761163" cy="98821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AECD763-0139-4344-9982-4CCE3BE5BBDB}">
          <p14:sldIdLst>
            <p14:sldId id="256"/>
            <p14:sldId id="289"/>
            <p14:sldId id="302"/>
            <p14:sldId id="354"/>
            <p14:sldId id="374"/>
            <p14:sldId id="287"/>
            <p14:sldId id="358"/>
            <p14:sldId id="359"/>
            <p14:sldId id="350"/>
            <p14:sldId id="362"/>
            <p14:sldId id="363"/>
            <p14:sldId id="356"/>
            <p14:sldId id="364"/>
            <p14:sldId id="372"/>
            <p14:sldId id="373"/>
            <p14:sldId id="369"/>
            <p14:sldId id="357"/>
            <p14:sldId id="375"/>
            <p14:sldId id="351"/>
            <p14:sldId id="276"/>
            <p14:sldId id="309"/>
            <p14:sldId id="341"/>
            <p14:sldId id="340"/>
            <p14:sldId id="326"/>
            <p14:sldId id="323"/>
            <p14:sldId id="324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ергей" initials="С" lastIdx="1" clrIdx="0">
    <p:extLst>
      <p:ext uri="{19B8F6BF-5375-455C-9EA6-DF929625EA0E}">
        <p15:presenceInfo xmlns:p15="http://schemas.microsoft.com/office/powerpoint/2012/main" userId="Сергей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9B9"/>
    <a:srgbClr val="39DDF3"/>
    <a:srgbClr val="383F5B"/>
    <a:srgbClr val="292929"/>
    <a:srgbClr val="9B9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81787" autoAdjust="0"/>
  </p:normalViewPr>
  <p:slideViewPr>
    <p:cSldViewPr snapToGrid="0">
      <p:cViewPr varScale="1">
        <p:scale>
          <a:sx n="91" d="100"/>
          <a:sy n="91" d="100"/>
        </p:scale>
        <p:origin x="97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AE4D8-AA34-4E9F-A2F9-FF2C362C235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4BA9E7-2336-472A-99DB-0BD93D05D57F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Локальное плавление</a:t>
          </a:r>
        </a:p>
      </dgm:t>
    </dgm:pt>
    <dgm:pt modelId="{7823121B-592F-427D-874C-69336491F1BB}" type="parTrans" cxnId="{96A4281A-8B47-41D3-AEB0-377DA8B58390}">
      <dgm:prSet/>
      <dgm:spPr/>
      <dgm:t>
        <a:bodyPr/>
        <a:lstStyle/>
        <a:p>
          <a:endParaRPr lang="ru-RU"/>
        </a:p>
      </dgm:t>
    </dgm:pt>
    <dgm:pt modelId="{BD469384-6B10-41B9-A043-9E286F71C4D3}" type="sibTrans" cxnId="{96A4281A-8B47-41D3-AEB0-377DA8B58390}">
      <dgm:prSet/>
      <dgm:spPr/>
      <dgm:t>
        <a:bodyPr/>
        <a:lstStyle/>
        <a:p>
          <a:endParaRPr lang="ru-RU"/>
        </a:p>
      </dgm:t>
    </dgm:pt>
    <dgm:pt modelId="{FA77CC2A-68DB-4106-85AF-33AF5BFB584D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Испарение металла</a:t>
          </a:r>
        </a:p>
      </dgm:t>
    </dgm:pt>
    <dgm:pt modelId="{DFD979F9-CFFD-49A9-9AF6-3E5F3281D66B}" type="parTrans" cxnId="{8A2A7D62-97DB-4F83-8100-68BA9908390F}">
      <dgm:prSet/>
      <dgm:spPr/>
      <dgm:t>
        <a:bodyPr/>
        <a:lstStyle/>
        <a:p>
          <a:endParaRPr lang="ru-RU"/>
        </a:p>
      </dgm:t>
    </dgm:pt>
    <dgm:pt modelId="{3A63188B-9A06-48D5-9553-08FA548EA152}" type="sibTrans" cxnId="{8A2A7D62-97DB-4F83-8100-68BA9908390F}">
      <dgm:prSet/>
      <dgm:spPr/>
      <dgm:t>
        <a:bodyPr/>
        <a:lstStyle/>
        <a:p>
          <a:endParaRPr lang="ru-RU"/>
        </a:p>
      </dgm:t>
    </dgm:pt>
    <dgm:pt modelId="{3B3DAB35-2F27-4DA8-AF5F-97D8658E0EF3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Локальное повышение давления</a:t>
          </a:r>
        </a:p>
      </dgm:t>
    </dgm:pt>
    <dgm:pt modelId="{0FA7760A-3BE3-4073-8FC6-79D8DA2E473D}" type="parTrans" cxnId="{14DC1EA8-1036-4DFD-9334-3016BA4A7AD6}">
      <dgm:prSet/>
      <dgm:spPr/>
      <dgm:t>
        <a:bodyPr/>
        <a:lstStyle/>
        <a:p>
          <a:endParaRPr lang="ru-RU"/>
        </a:p>
      </dgm:t>
    </dgm:pt>
    <dgm:pt modelId="{B9932D1E-80A7-4527-887D-78F7A02850AD}" type="sibTrans" cxnId="{14DC1EA8-1036-4DFD-9334-3016BA4A7AD6}">
      <dgm:prSet/>
      <dgm:spPr/>
      <dgm:t>
        <a:bodyPr/>
        <a:lstStyle/>
        <a:p>
          <a:endParaRPr lang="ru-RU"/>
        </a:p>
      </dgm:t>
    </dgm:pt>
    <dgm:pt modelId="{91A5588F-FB3B-424C-B65B-47C51AA18A6A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Возникновение локального потока ионов из ускоряющего промежутка на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полый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анод</a:t>
          </a:r>
        </a:p>
      </dgm:t>
    </dgm:pt>
    <dgm:pt modelId="{7A7F065B-7F71-409D-8868-5770830E6929}" type="parTrans" cxnId="{85404D34-98DD-4872-A556-89DA8E60B861}">
      <dgm:prSet/>
      <dgm:spPr/>
      <dgm:t>
        <a:bodyPr/>
        <a:lstStyle/>
        <a:p>
          <a:endParaRPr lang="ru-RU"/>
        </a:p>
      </dgm:t>
    </dgm:pt>
    <dgm:pt modelId="{10BADA59-3C1C-4A13-A52E-154ED3C24199}" type="sibTrans" cxnId="{85404D34-98DD-4872-A556-89DA8E60B861}">
      <dgm:prSet/>
      <dgm:spPr/>
      <dgm:t>
        <a:bodyPr/>
        <a:lstStyle/>
        <a:p>
          <a:endParaRPr lang="ru-RU"/>
        </a:p>
      </dgm:t>
    </dgm:pt>
    <dgm:pt modelId="{ED9AD22A-00F4-4AF3-8273-5E669533DBA2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Уменьшение эмиссии электронов вследствие возникновения компенсации заряда</a:t>
          </a:r>
        </a:p>
      </dgm:t>
    </dgm:pt>
    <dgm:pt modelId="{3F1FC87C-4666-4BD1-90D0-D0DF6872FB55}" type="parTrans" cxnId="{2C3F1240-02F7-42D7-83D0-8A5E9605F85E}">
      <dgm:prSet/>
      <dgm:spPr/>
      <dgm:t>
        <a:bodyPr/>
        <a:lstStyle/>
        <a:p>
          <a:endParaRPr lang="ru-RU"/>
        </a:p>
      </dgm:t>
    </dgm:pt>
    <dgm:pt modelId="{11969010-6509-48BF-A4A3-1472AB86DAA7}" type="sibTrans" cxnId="{2C3F1240-02F7-42D7-83D0-8A5E9605F85E}">
      <dgm:prSet/>
      <dgm:spPr/>
      <dgm:t>
        <a:bodyPr/>
        <a:lstStyle/>
        <a:p>
          <a:endParaRPr lang="ru-RU"/>
        </a:p>
      </dgm:t>
    </dgm:pt>
    <dgm:pt modelId="{0B273CC8-15A2-4311-AE23-B544FC2F66C9}" type="pres">
      <dgm:prSet presAssocID="{43CAE4D8-AA34-4E9F-A2F9-FF2C362C235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F0E4653-CE44-4615-BFCD-AD5BA1AF36DF}" type="pres">
      <dgm:prSet presAssocID="{934BA9E7-2336-472A-99DB-0BD93D05D57F}" presName="composite" presStyleCnt="0"/>
      <dgm:spPr/>
    </dgm:pt>
    <dgm:pt modelId="{57DC2C69-F206-4FB0-843E-07D36181AD96}" type="pres">
      <dgm:prSet presAssocID="{934BA9E7-2336-472A-99DB-0BD93D05D57F}" presName="bentUpArrow1" presStyleLbl="alignImgPlace1" presStyleIdx="0" presStyleCnt="4" custScaleX="85156" custLinFactNeighborX="-67123" custLinFactNeighborY="-47469"/>
      <dgm:spPr/>
    </dgm:pt>
    <dgm:pt modelId="{B2FA991E-1676-472C-BCED-601365C873C8}" type="pres">
      <dgm:prSet presAssocID="{934BA9E7-2336-472A-99DB-0BD93D05D57F}" presName="ParentText" presStyleLbl="node1" presStyleIdx="0" presStyleCnt="5" custScaleX="202781" custLinFactNeighborY="-2029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EA1367-A109-473B-B442-34C477E07A60}" type="pres">
      <dgm:prSet presAssocID="{934BA9E7-2336-472A-99DB-0BD93D05D57F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CEDBD8C-4BE3-4361-B4F0-2C004D4B2469}" type="pres">
      <dgm:prSet presAssocID="{BD469384-6B10-41B9-A043-9E286F71C4D3}" presName="sibTrans" presStyleCnt="0"/>
      <dgm:spPr/>
    </dgm:pt>
    <dgm:pt modelId="{215D070D-A291-4118-811E-237D11C286DE}" type="pres">
      <dgm:prSet presAssocID="{FA77CC2A-68DB-4106-85AF-33AF5BFB584D}" presName="composite" presStyleCnt="0"/>
      <dgm:spPr/>
    </dgm:pt>
    <dgm:pt modelId="{20D766F6-9D76-4AE2-B180-AE75CBB8DF5A}" type="pres">
      <dgm:prSet presAssocID="{FA77CC2A-68DB-4106-85AF-33AF5BFB584D}" presName="bentUpArrow1" presStyleLbl="alignImgPlace1" presStyleIdx="1" presStyleCnt="4" custLinFactX="-8782" custLinFactNeighborX="-100000" custLinFactNeighborY="-33002"/>
      <dgm:spPr/>
    </dgm:pt>
    <dgm:pt modelId="{632E27A0-AAED-4B14-8CCD-BBC781D714E4}" type="pres">
      <dgm:prSet presAssocID="{FA77CC2A-68DB-4106-85AF-33AF5BFB584D}" presName="ParentText" presStyleLbl="node1" presStyleIdx="1" presStyleCnt="5" custScaleX="216908" custLinFactNeighborX="-25582" custLinFactNeighborY="-2976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613FB7-0DAA-4247-A5BC-C870FDD44E26}" type="pres">
      <dgm:prSet presAssocID="{FA77CC2A-68DB-4106-85AF-33AF5BFB584D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0D404AAE-1602-48BF-9158-121591A3CC20}" type="pres">
      <dgm:prSet presAssocID="{3A63188B-9A06-48D5-9553-08FA548EA152}" presName="sibTrans" presStyleCnt="0"/>
      <dgm:spPr/>
    </dgm:pt>
    <dgm:pt modelId="{CBF8A1B4-F592-48BB-BBE8-17F42C86F6EF}" type="pres">
      <dgm:prSet presAssocID="{3B3DAB35-2F27-4DA8-AF5F-97D8658E0EF3}" presName="composite" presStyleCnt="0"/>
      <dgm:spPr/>
    </dgm:pt>
    <dgm:pt modelId="{A4D559DD-B9B4-46F0-BC36-EC4DEFB0097E}" type="pres">
      <dgm:prSet presAssocID="{3B3DAB35-2F27-4DA8-AF5F-97D8658E0EF3}" presName="bentUpArrow1" presStyleLbl="alignImgPlace1" presStyleIdx="2" presStyleCnt="4" custLinFactX="-13734" custLinFactNeighborX="-100000" custLinFactNeighborY="-37011"/>
      <dgm:spPr/>
    </dgm:pt>
    <dgm:pt modelId="{DA9B03AA-65BD-4081-96C7-1002FD66C78E}" type="pres">
      <dgm:prSet presAssocID="{3B3DAB35-2F27-4DA8-AF5F-97D8658E0EF3}" presName="ParentText" presStyleLbl="node1" presStyleIdx="2" presStyleCnt="5" custScaleX="164708" custLinFactNeighborX="-44779" custLinFactNeighborY="-2912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9AADF4-9C54-454F-A421-0F4B9743DA0F}" type="pres">
      <dgm:prSet presAssocID="{3B3DAB35-2F27-4DA8-AF5F-97D8658E0EF3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3970F00B-B474-47A1-8940-A41E26778FEB}" type="pres">
      <dgm:prSet presAssocID="{B9932D1E-80A7-4527-887D-78F7A02850AD}" presName="sibTrans" presStyleCnt="0"/>
      <dgm:spPr/>
    </dgm:pt>
    <dgm:pt modelId="{41C50594-351E-4387-A7D7-46307CD2C79F}" type="pres">
      <dgm:prSet presAssocID="{91A5588F-FB3B-424C-B65B-47C51AA18A6A}" presName="composite" presStyleCnt="0"/>
      <dgm:spPr/>
    </dgm:pt>
    <dgm:pt modelId="{046D8EB5-3EDD-4BE6-941F-CBF0A3273850}" type="pres">
      <dgm:prSet presAssocID="{91A5588F-FB3B-424C-B65B-47C51AA18A6A}" presName="bentUpArrow1" presStyleLbl="alignImgPlace1" presStyleIdx="3" presStyleCnt="4" custLinFactX="-91172" custLinFactNeighborX="-100000" custLinFactNeighborY="-39259"/>
      <dgm:spPr/>
    </dgm:pt>
    <dgm:pt modelId="{964D8DCC-D031-4FB6-B0D4-E973EDA6400C}" type="pres">
      <dgm:prSet presAssocID="{91A5588F-FB3B-424C-B65B-47C51AA18A6A}" presName="ParentText" presStyleLbl="node1" presStyleIdx="3" presStyleCnt="5" custScaleX="207100" custLinFactNeighborX="-73449" custLinFactNeighborY="-3216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A09834-CC1A-4B95-82CD-B2DD32A3413D}" type="pres">
      <dgm:prSet presAssocID="{91A5588F-FB3B-424C-B65B-47C51AA18A6A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D3D9DD4E-0596-490B-BE27-37638107A901}" type="pres">
      <dgm:prSet presAssocID="{10BADA59-3C1C-4A13-A52E-154ED3C24199}" presName="sibTrans" presStyleCnt="0"/>
      <dgm:spPr/>
    </dgm:pt>
    <dgm:pt modelId="{D148A90D-F7F4-4B07-9763-C62965AE87C0}" type="pres">
      <dgm:prSet presAssocID="{ED9AD22A-00F4-4AF3-8273-5E669533DBA2}" presName="composite" presStyleCnt="0"/>
      <dgm:spPr/>
    </dgm:pt>
    <dgm:pt modelId="{4224D810-D448-4A99-9049-349F7BC0F854}" type="pres">
      <dgm:prSet presAssocID="{ED9AD22A-00F4-4AF3-8273-5E669533DBA2}" presName="ParentText" presStyleLbl="node1" presStyleIdx="4" presStyleCnt="5" custScaleX="239859" custLinFactX="-29" custLinFactNeighborX="-100000" custLinFactNeighborY="-376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AF2F33-8485-4047-A74A-7BE1DF900E0A}" type="presOf" srcId="{ED9AD22A-00F4-4AF3-8273-5E669533DBA2}" destId="{4224D810-D448-4A99-9049-349F7BC0F854}" srcOrd="0" destOrd="0" presId="urn:microsoft.com/office/officeart/2005/8/layout/StepDownProcess"/>
    <dgm:cxn modelId="{96A4281A-8B47-41D3-AEB0-377DA8B58390}" srcId="{43CAE4D8-AA34-4E9F-A2F9-FF2C362C2353}" destId="{934BA9E7-2336-472A-99DB-0BD93D05D57F}" srcOrd="0" destOrd="0" parTransId="{7823121B-592F-427D-874C-69336491F1BB}" sibTransId="{BD469384-6B10-41B9-A043-9E286F71C4D3}"/>
    <dgm:cxn modelId="{1C67E43B-6CB7-4E67-A7AB-F9232B445A56}" type="presOf" srcId="{934BA9E7-2336-472A-99DB-0BD93D05D57F}" destId="{B2FA991E-1676-472C-BCED-601365C873C8}" srcOrd="0" destOrd="0" presId="urn:microsoft.com/office/officeart/2005/8/layout/StepDownProcess"/>
    <dgm:cxn modelId="{145A7581-C2F1-4322-8AED-39D1B57E88D9}" type="presOf" srcId="{91A5588F-FB3B-424C-B65B-47C51AA18A6A}" destId="{964D8DCC-D031-4FB6-B0D4-E973EDA6400C}" srcOrd="0" destOrd="0" presId="urn:microsoft.com/office/officeart/2005/8/layout/StepDownProcess"/>
    <dgm:cxn modelId="{14DC1EA8-1036-4DFD-9334-3016BA4A7AD6}" srcId="{43CAE4D8-AA34-4E9F-A2F9-FF2C362C2353}" destId="{3B3DAB35-2F27-4DA8-AF5F-97D8658E0EF3}" srcOrd="2" destOrd="0" parTransId="{0FA7760A-3BE3-4073-8FC6-79D8DA2E473D}" sibTransId="{B9932D1E-80A7-4527-887D-78F7A02850AD}"/>
    <dgm:cxn modelId="{2C3F1240-02F7-42D7-83D0-8A5E9605F85E}" srcId="{43CAE4D8-AA34-4E9F-A2F9-FF2C362C2353}" destId="{ED9AD22A-00F4-4AF3-8273-5E669533DBA2}" srcOrd="4" destOrd="0" parTransId="{3F1FC87C-4666-4BD1-90D0-D0DF6872FB55}" sibTransId="{11969010-6509-48BF-A4A3-1472AB86DAA7}"/>
    <dgm:cxn modelId="{3A314B05-7321-451A-B24C-4360C7B08E91}" type="presOf" srcId="{3B3DAB35-2F27-4DA8-AF5F-97D8658E0EF3}" destId="{DA9B03AA-65BD-4081-96C7-1002FD66C78E}" srcOrd="0" destOrd="0" presId="urn:microsoft.com/office/officeart/2005/8/layout/StepDownProcess"/>
    <dgm:cxn modelId="{8A2A7D62-97DB-4F83-8100-68BA9908390F}" srcId="{43CAE4D8-AA34-4E9F-A2F9-FF2C362C2353}" destId="{FA77CC2A-68DB-4106-85AF-33AF5BFB584D}" srcOrd="1" destOrd="0" parTransId="{DFD979F9-CFFD-49A9-9AF6-3E5F3281D66B}" sibTransId="{3A63188B-9A06-48D5-9553-08FA548EA152}"/>
    <dgm:cxn modelId="{8426EA9F-58C7-4017-A99F-ACDE20116F77}" type="presOf" srcId="{FA77CC2A-68DB-4106-85AF-33AF5BFB584D}" destId="{632E27A0-AAED-4B14-8CCD-BBC781D714E4}" srcOrd="0" destOrd="0" presId="urn:microsoft.com/office/officeart/2005/8/layout/StepDownProcess"/>
    <dgm:cxn modelId="{85404D34-98DD-4872-A556-89DA8E60B861}" srcId="{43CAE4D8-AA34-4E9F-A2F9-FF2C362C2353}" destId="{91A5588F-FB3B-424C-B65B-47C51AA18A6A}" srcOrd="3" destOrd="0" parTransId="{7A7F065B-7F71-409D-8868-5770830E6929}" sibTransId="{10BADA59-3C1C-4A13-A52E-154ED3C24199}"/>
    <dgm:cxn modelId="{48C83963-F382-46A6-B3DE-8BBE866BAFD7}" type="presOf" srcId="{43CAE4D8-AA34-4E9F-A2F9-FF2C362C2353}" destId="{0B273CC8-15A2-4311-AE23-B544FC2F66C9}" srcOrd="0" destOrd="0" presId="urn:microsoft.com/office/officeart/2005/8/layout/StepDownProcess"/>
    <dgm:cxn modelId="{208969C6-0467-4C36-8D6F-1844D255BD36}" type="presParOf" srcId="{0B273CC8-15A2-4311-AE23-B544FC2F66C9}" destId="{0F0E4653-CE44-4615-BFCD-AD5BA1AF36DF}" srcOrd="0" destOrd="0" presId="urn:microsoft.com/office/officeart/2005/8/layout/StepDownProcess"/>
    <dgm:cxn modelId="{CD1663BA-1E54-452B-A43B-8729B5EDF3D6}" type="presParOf" srcId="{0F0E4653-CE44-4615-BFCD-AD5BA1AF36DF}" destId="{57DC2C69-F206-4FB0-843E-07D36181AD96}" srcOrd="0" destOrd="0" presId="urn:microsoft.com/office/officeart/2005/8/layout/StepDownProcess"/>
    <dgm:cxn modelId="{E26723C5-4E2A-46BD-80CE-BFA7CAD34BE0}" type="presParOf" srcId="{0F0E4653-CE44-4615-BFCD-AD5BA1AF36DF}" destId="{B2FA991E-1676-472C-BCED-601365C873C8}" srcOrd="1" destOrd="0" presId="urn:microsoft.com/office/officeart/2005/8/layout/StepDownProcess"/>
    <dgm:cxn modelId="{911CD9E6-B4C6-43B5-A3EB-EA79D2EE5643}" type="presParOf" srcId="{0F0E4653-CE44-4615-BFCD-AD5BA1AF36DF}" destId="{84EA1367-A109-473B-B442-34C477E07A60}" srcOrd="2" destOrd="0" presId="urn:microsoft.com/office/officeart/2005/8/layout/StepDownProcess"/>
    <dgm:cxn modelId="{E0AB2909-9EBE-41FA-9592-21D6C1832ADE}" type="presParOf" srcId="{0B273CC8-15A2-4311-AE23-B544FC2F66C9}" destId="{DCEDBD8C-4BE3-4361-B4F0-2C004D4B2469}" srcOrd="1" destOrd="0" presId="urn:microsoft.com/office/officeart/2005/8/layout/StepDownProcess"/>
    <dgm:cxn modelId="{B111F946-978A-4450-A8B5-E9BAC2823BC6}" type="presParOf" srcId="{0B273CC8-15A2-4311-AE23-B544FC2F66C9}" destId="{215D070D-A291-4118-811E-237D11C286DE}" srcOrd="2" destOrd="0" presId="urn:microsoft.com/office/officeart/2005/8/layout/StepDownProcess"/>
    <dgm:cxn modelId="{25C79D73-4900-49CB-872C-EAB8D6A08140}" type="presParOf" srcId="{215D070D-A291-4118-811E-237D11C286DE}" destId="{20D766F6-9D76-4AE2-B180-AE75CBB8DF5A}" srcOrd="0" destOrd="0" presId="urn:microsoft.com/office/officeart/2005/8/layout/StepDownProcess"/>
    <dgm:cxn modelId="{27315D57-4673-49A1-8FCF-728AFA79BB13}" type="presParOf" srcId="{215D070D-A291-4118-811E-237D11C286DE}" destId="{632E27A0-AAED-4B14-8CCD-BBC781D714E4}" srcOrd="1" destOrd="0" presId="urn:microsoft.com/office/officeart/2005/8/layout/StepDownProcess"/>
    <dgm:cxn modelId="{2686DF9C-B96F-4D99-8D45-2959BD1D8E69}" type="presParOf" srcId="{215D070D-A291-4118-811E-237D11C286DE}" destId="{F3613FB7-0DAA-4247-A5BC-C870FDD44E26}" srcOrd="2" destOrd="0" presId="urn:microsoft.com/office/officeart/2005/8/layout/StepDownProcess"/>
    <dgm:cxn modelId="{3321BB0A-BDBE-4554-99EA-5607CB3FB0DE}" type="presParOf" srcId="{0B273CC8-15A2-4311-AE23-B544FC2F66C9}" destId="{0D404AAE-1602-48BF-9158-121591A3CC20}" srcOrd="3" destOrd="0" presId="urn:microsoft.com/office/officeart/2005/8/layout/StepDownProcess"/>
    <dgm:cxn modelId="{77C248B6-1420-4AF3-A458-243D35EA5C77}" type="presParOf" srcId="{0B273CC8-15A2-4311-AE23-B544FC2F66C9}" destId="{CBF8A1B4-F592-48BB-BBE8-17F42C86F6EF}" srcOrd="4" destOrd="0" presId="urn:microsoft.com/office/officeart/2005/8/layout/StepDownProcess"/>
    <dgm:cxn modelId="{656978F6-3EA9-4768-8B87-A9DAE24D84A1}" type="presParOf" srcId="{CBF8A1B4-F592-48BB-BBE8-17F42C86F6EF}" destId="{A4D559DD-B9B4-46F0-BC36-EC4DEFB0097E}" srcOrd="0" destOrd="0" presId="urn:microsoft.com/office/officeart/2005/8/layout/StepDownProcess"/>
    <dgm:cxn modelId="{5DB38FB0-D070-40F2-82EF-147FE8863BD0}" type="presParOf" srcId="{CBF8A1B4-F592-48BB-BBE8-17F42C86F6EF}" destId="{DA9B03AA-65BD-4081-96C7-1002FD66C78E}" srcOrd="1" destOrd="0" presId="urn:microsoft.com/office/officeart/2005/8/layout/StepDownProcess"/>
    <dgm:cxn modelId="{B5F7B1C2-D44C-4D11-BB70-8EA4012D5297}" type="presParOf" srcId="{CBF8A1B4-F592-48BB-BBE8-17F42C86F6EF}" destId="{7E9AADF4-9C54-454F-A421-0F4B9743DA0F}" srcOrd="2" destOrd="0" presId="urn:microsoft.com/office/officeart/2005/8/layout/StepDownProcess"/>
    <dgm:cxn modelId="{96508F91-CC72-4128-9425-4B98CD9FE786}" type="presParOf" srcId="{0B273CC8-15A2-4311-AE23-B544FC2F66C9}" destId="{3970F00B-B474-47A1-8940-A41E26778FEB}" srcOrd="5" destOrd="0" presId="urn:microsoft.com/office/officeart/2005/8/layout/StepDownProcess"/>
    <dgm:cxn modelId="{15F5EFE3-7BF7-4081-8D5F-10635F689175}" type="presParOf" srcId="{0B273CC8-15A2-4311-AE23-B544FC2F66C9}" destId="{41C50594-351E-4387-A7D7-46307CD2C79F}" srcOrd="6" destOrd="0" presId="urn:microsoft.com/office/officeart/2005/8/layout/StepDownProcess"/>
    <dgm:cxn modelId="{14F645E7-843C-4A60-9A6A-4AEA2F2598B5}" type="presParOf" srcId="{41C50594-351E-4387-A7D7-46307CD2C79F}" destId="{046D8EB5-3EDD-4BE6-941F-CBF0A3273850}" srcOrd="0" destOrd="0" presId="urn:microsoft.com/office/officeart/2005/8/layout/StepDownProcess"/>
    <dgm:cxn modelId="{0CA0FB1A-6336-47F5-BD5D-3694E22A4165}" type="presParOf" srcId="{41C50594-351E-4387-A7D7-46307CD2C79F}" destId="{964D8DCC-D031-4FB6-B0D4-E973EDA6400C}" srcOrd="1" destOrd="0" presId="urn:microsoft.com/office/officeart/2005/8/layout/StepDownProcess"/>
    <dgm:cxn modelId="{AD77C134-8996-4D61-AA99-42D6F37CDDBE}" type="presParOf" srcId="{41C50594-351E-4387-A7D7-46307CD2C79F}" destId="{F5A09834-CC1A-4B95-82CD-B2DD32A3413D}" srcOrd="2" destOrd="0" presId="urn:microsoft.com/office/officeart/2005/8/layout/StepDownProcess"/>
    <dgm:cxn modelId="{06265411-891D-421A-898A-2D03C0F2DF83}" type="presParOf" srcId="{0B273CC8-15A2-4311-AE23-B544FC2F66C9}" destId="{D3D9DD4E-0596-490B-BE27-37638107A901}" srcOrd="7" destOrd="0" presId="urn:microsoft.com/office/officeart/2005/8/layout/StepDownProcess"/>
    <dgm:cxn modelId="{A1739253-02A5-4C26-B7BF-F4BD19DE17D7}" type="presParOf" srcId="{0B273CC8-15A2-4311-AE23-B544FC2F66C9}" destId="{D148A90D-F7F4-4B07-9763-C62965AE87C0}" srcOrd="8" destOrd="0" presId="urn:microsoft.com/office/officeart/2005/8/layout/StepDownProcess"/>
    <dgm:cxn modelId="{A1C83ED4-03A7-4557-A2E2-75DDBB0F5997}" type="presParOf" srcId="{D148A90D-F7F4-4B07-9763-C62965AE87C0}" destId="{4224D810-D448-4A99-9049-349F7BC0F854}" srcOrd="0" destOrd="0" presId="urn:microsoft.com/office/officeart/2005/8/layout/StepDownProcess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C2C69-F206-4FB0-843E-07D36181AD96}">
      <dsp:nvSpPr>
        <dsp:cNvPr id="0" name=""/>
        <dsp:cNvSpPr/>
      </dsp:nvSpPr>
      <dsp:spPr>
        <a:xfrm rot="5400000">
          <a:off x="263696" y="860481"/>
          <a:ext cx="717992" cy="69607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FA991E-1676-472C-BCED-601365C873C8}">
      <dsp:nvSpPr>
        <dsp:cNvPr id="0" name=""/>
        <dsp:cNvSpPr/>
      </dsp:nvSpPr>
      <dsp:spPr>
        <a:xfrm>
          <a:off x="996" y="173025"/>
          <a:ext cx="2450968" cy="8460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Локальное плавление</a:t>
          </a:r>
        </a:p>
      </dsp:txBody>
      <dsp:txXfrm>
        <a:off x="42303" y="214332"/>
        <a:ext cx="2368354" cy="763420"/>
      </dsp:txXfrm>
    </dsp:sp>
    <dsp:sp modelId="{84EA1367-A109-473B-B442-34C477E07A60}">
      <dsp:nvSpPr>
        <dsp:cNvPr id="0" name=""/>
        <dsp:cNvSpPr/>
      </dsp:nvSpPr>
      <dsp:spPr>
        <a:xfrm>
          <a:off x="1830819" y="425416"/>
          <a:ext cx="879076" cy="683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D766F6-9D76-4AE2-B180-AE75CBB8DF5A}">
      <dsp:nvSpPr>
        <dsp:cNvPr id="0" name=""/>
        <dsp:cNvSpPr/>
      </dsp:nvSpPr>
      <dsp:spPr>
        <a:xfrm rot="5400000">
          <a:off x="1308818" y="1854062"/>
          <a:ext cx="717992" cy="81740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2E27A0-AAED-4B14-8CCD-BBC781D714E4}">
      <dsp:nvSpPr>
        <dsp:cNvPr id="0" name=""/>
        <dsp:cNvSpPr/>
      </dsp:nvSpPr>
      <dsp:spPr>
        <a:xfrm>
          <a:off x="992064" y="1043273"/>
          <a:ext cx="2621717" cy="8460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Испарение металла</a:t>
          </a:r>
        </a:p>
      </dsp:txBody>
      <dsp:txXfrm>
        <a:off x="1033371" y="1084580"/>
        <a:ext cx="2539103" cy="763420"/>
      </dsp:txXfrm>
    </dsp:sp>
    <dsp:sp modelId="{F3613FB7-0DAA-4247-A5BC-C870FDD44E26}">
      <dsp:nvSpPr>
        <dsp:cNvPr id="0" name=""/>
        <dsp:cNvSpPr/>
      </dsp:nvSpPr>
      <dsp:spPr>
        <a:xfrm>
          <a:off x="3216465" y="1375793"/>
          <a:ext cx="879076" cy="683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559DD-B9B4-46F0-BC36-EC4DEFB0097E}">
      <dsp:nvSpPr>
        <dsp:cNvPr id="0" name=""/>
        <dsp:cNvSpPr/>
      </dsp:nvSpPr>
      <dsp:spPr>
        <a:xfrm rot="5400000">
          <a:off x="2253147" y="2775654"/>
          <a:ext cx="717992" cy="81740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B03AA-65BD-4081-96C7-1002FD66C78E}">
      <dsp:nvSpPr>
        <dsp:cNvPr id="0" name=""/>
        <dsp:cNvSpPr/>
      </dsp:nvSpPr>
      <dsp:spPr>
        <a:xfrm>
          <a:off x="2060306" y="1999073"/>
          <a:ext cx="1990788" cy="8460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Локальное повышение давления</a:t>
          </a:r>
        </a:p>
      </dsp:txBody>
      <dsp:txXfrm>
        <a:off x="2101613" y="2040380"/>
        <a:ext cx="1908174" cy="763420"/>
      </dsp:txXfrm>
    </dsp:sp>
    <dsp:sp modelId="{7E9AADF4-9C54-454F-A421-0F4B9743DA0F}">
      <dsp:nvSpPr>
        <dsp:cNvPr id="0" name=""/>
        <dsp:cNvSpPr/>
      </dsp:nvSpPr>
      <dsp:spPr>
        <a:xfrm>
          <a:off x="4201272" y="2326169"/>
          <a:ext cx="879076" cy="683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6D8EB5-3EDD-4BE6-941F-CBF0A3273850}">
      <dsp:nvSpPr>
        <dsp:cNvPr id="0" name=""/>
        <dsp:cNvSpPr/>
      </dsp:nvSpPr>
      <dsp:spPr>
        <a:xfrm rot="5400000">
          <a:off x="3176624" y="3709890"/>
          <a:ext cx="717992" cy="81740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4D8DCC-D031-4FB6-B0D4-E973EDA6400C}">
      <dsp:nvSpPr>
        <dsp:cNvPr id="0" name=""/>
        <dsp:cNvSpPr/>
      </dsp:nvSpPr>
      <dsp:spPr>
        <a:xfrm>
          <a:off x="3014050" y="2923704"/>
          <a:ext cx="2503170" cy="8460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Возникновение локального потока ионов из ускоряющего промежутка на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полый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анод</a:t>
          </a:r>
        </a:p>
      </dsp:txBody>
      <dsp:txXfrm>
        <a:off x="3055357" y="2965011"/>
        <a:ext cx="2420556" cy="763420"/>
      </dsp:txXfrm>
    </dsp:sp>
    <dsp:sp modelId="{F5A09834-CC1A-4B95-82CD-B2DD32A3413D}">
      <dsp:nvSpPr>
        <dsp:cNvPr id="0" name=""/>
        <dsp:cNvSpPr/>
      </dsp:nvSpPr>
      <dsp:spPr>
        <a:xfrm>
          <a:off x="5757735" y="3276546"/>
          <a:ext cx="879076" cy="683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24D810-D448-4A99-9049-349F7BC0F854}">
      <dsp:nvSpPr>
        <dsp:cNvPr id="0" name=""/>
        <dsp:cNvSpPr/>
      </dsp:nvSpPr>
      <dsp:spPr>
        <a:xfrm>
          <a:off x="3993055" y="3828040"/>
          <a:ext cx="2899121" cy="8460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Уменьшение эмиссии электронов вследствие возникновения компенсации заряда</a:t>
          </a:r>
        </a:p>
      </dsp:txBody>
      <dsp:txXfrm>
        <a:off x="4034362" y="3869347"/>
        <a:ext cx="2816507" cy="7634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709887-DC33-4DCC-A681-BD44F2DA7A58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3"/>
            <a:ext cx="5408930" cy="38911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78EFD-1BA9-4BE8-87AA-503E2E6E1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43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75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Отдельной </a:t>
            </a:r>
            <a:r>
              <a:rPr lang="ru-RU" dirty="0"/>
              <a:t>областью ускорительной техники является генерация электронных </a:t>
            </a:r>
            <a:r>
              <a:rPr lang="ru-RU" dirty="0" smtClean="0"/>
              <a:t>ПБС. Это те пучки, в которых </a:t>
            </a:r>
            <a:r>
              <a:rPr lang="ru-RU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тепловые 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скорости электронов не оказывают существенного влияния на распределение плотности тока электронного </a:t>
            </a:r>
            <a:r>
              <a:rPr lang="ru-RU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пучка.</a:t>
            </a:r>
            <a:r>
              <a:rPr lang="ru-RU" sz="1200" baseline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Площадь поперечного сечения таких пучков варьируется от единиц до тысяч сантиметров квадратных и зависит от решаемых задач.</a:t>
            </a:r>
          </a:p>
          <a:p>
            <a:r>
              <a:rPr lang="ru-RU" sz="1200" baseline="0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sz="1200" baseline="0" dirty="0" smtClean="0">
                <a:effectLst/>
                <a:latin typeface="+mn-lt"/>
              </a:rPr>
              <a:t>Условно применение пучков большого сечения разделяется по энергиям.  Пучки с десятком кэв применяются для модификации поверхности металлов, полировки и испарения мишеней для нанесения покрытий.</a:t>
            </a:r>
          </a:p>
          <a:p>
            <a:r>
              <a:rPr lang="ru-RU" sz="1200" baseline="0" dirty="0" smtClean="0">
                <a:effectLst/>
                <a:latin typeface="+mn-lt"/>
              </a:rPr>
              <a:t>С энергией больше 100 кэв пучки используются для модификации полимеров, обработки пищевых продуктов, стерилизации поверхности и др.  </a:t>
            </a:r>
            <a:endParaRPr lang="ru-RU" sz="1200" baseline="0" dirty="0" smtClean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110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Одним из типов </a:t>
            </a:r>
            <a:r>
              <a:rPr lang="ru-RU" dirty="0" smtClean="0"/>
              <a:t>применяемых источников для генерации ПБС</a:t>
            </a:r>
            <a:r>
              <a:rPr lang="ru-RU" baseline="0" dirty="0" smtClean="0"/>
              <a:t> </a:t>
            </a:r>
            <a:r>
              <a:rPr lang="ru-RU" dirty="0" smtClean="0"/>
              <a:t>являются источники на </a:t>
            </a:r>
            <a:r>
              <a:rPr lang="ru-RU" dirty="0"/>
              <a:t>основе высоковольтного тлеющего разряда (ВТР</a:t>
            </a:r>
            <a:r>
              <a:rPr lang="ru-RU" dirty="0" smtClean="0"/>
              <a:t>). Они основаны</a:t>
            </a:r>
            <a:r>
              <a:rPr lang="ru-RU" baseline="0" dirty="0" smtClean="0"/>
              <a:t> на принципе ионно-электронной эмиссии. </a:t>
            </a:r>
            <a:endParaRPr lang="ru-RU" dirty="0"/>
          </a:p>
          <a:p>
            <a:r>
              <a:rPr lang="ru-RU" dirty="0"/>
              <a:t>Несамостоятельный ВТР отличается от самостоятельного наличием области, в которой генерируется вспомогательный разряд, служащий плазменным эмиттером ионов.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Проведенный обзор показал, что самый широкий диапазон по плотности тока и полному току электронного пучка имеют источники на основе ВТР. </a:t>
            </a:r>
            <a:endParaRPr lang="ru-RU" dirty="0" smtClean="0"/>
          </a:p>
          <a:p>
            <a:r>
              <a:rPr lang="ru-RU" dirty="0" smtClean="0"/>
              <a:t>Преимущества</a:t>
            </a:r>
            <a:r>
              <a:rPr lang="ru-RU" baseline="0" dirty="0" smtClean="0"/>
              <a:t> данных источников </a:t>
            </a:r>
            <a:r>
              <a:rPr lang="ru-RU" dirty="0" smtClean="0"/>
              <a:t>следующие: (на слайде)</a:t>
            </a:r>
            <a:endParaRPr lang="ru-RU" dirty="0"/>
          </a:p>
          <a:p>
            <a:r>
              <a:rPr lang="ru-RU" dirty="0"/>
              <a:t>К недостаткам относится то что стабильная и эффективная … При этом затруднительно обеспечить к-т вывода</a:t>
            </a:r>
            <a:r>
              <a:rPr lang="ru-RU" dirty="0" smtClean="0"/>
              <a:t>..</a:t>
            </a:r>
          </a:p>
          <a:p>
            <a:r>
              <a:rPr lang="ru-RU" dirty="0" smtClean="0"/>
              <a:t>С уверенностью</a:t>
            </a:r>
            <a:r>
              <a:rPr lang="ru-RU" baseline="0" dirty="0" smtClean="0"/>
              <a:t> можно сказать, что источники с ВТР представляют конкуренцию </a:t>
            </a:r>
            <a:r>
              <a:rPr lang="ru-RU" baseline="0" dirty="0" err="1" smtClean="0"/>
              <a:t>термокатодным</a:t>
            </a:r>
            <a:r>
              <a:rPr lang="ru-RU" baseline="0" dirty="0" smtClean="0"/>
              <a:t> источникам, поэтому был выбрано данное направление исследований.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41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301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D045B8-9735-43A9-BECA-88AA269045E9}" type="slidenum">
              <a:rPr lang="ru-RU" altLang="ru-RU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818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</a:t>
            </a:r>
            <a:r>
              <a:rPr lang="ru-RU" dirty="0" smtClean="0"/>
              <a:t>лаборатории плазменной эмиссионной электроники </a:t>
            </a:r>
            <a:r>
              <a:rPr lang="ru-RU" dirty="0"/>
              <a:t>давно используется источник электронов СОЛО для модификации поверхности металлов, схема которого представлена на слайде. </a:t>
            </a:r>
          </a:p>
          <a:p>
            <a:r>
              <a:rPr lang="ru-RU" dirty="0" smtClean="0"/>
              <a:t>Принцип его работы в следующем: в </a:t>
            </a:r>
            <a:r>
              <a:rPr lang="ru-RU" dirty="0"/>
              <a:t>начале зажигается дуговой разряд, нарабатывая эмиссионную плазму, после чего через мелкую сетку электроны извлекаются в ускоряющий промежуток и нарабатывают анодную плазму, которая позволяет транспортировать пучок до коллектора. </a:t>
            </a:r>
            <a:r>
              <a:rPr lang="ru-RU" dirty="0" smtClean="0"/>
              <a:t>И далее происходит обработка</a:t>
            </a:r>
            <a:r>
              <a:rPr lang="ru-RU" baseline="0" dirty="0" smtClean="0"/>
              <a:t> образца.</a:t>
            </a:r>
            <a:endParaRPr lang="ru-RU" dirty="0"/>
          </a:p>
          <a:p>
            <a:r>
              <a:rPr lang="ru-RU" dirty="0"/>
              <a:t>Исследуя физические процессы, протекающие в эмиттере при генерации электронного пучка в источнике электронов СОЛО, было замечено следующее: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741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уйти в область </a:t>
            </a:r>
            <a:r>
              <a:rPr lang="ru-RU" dirty="0" smtClean="0"/>
              <a:t>давления </a:t>
            </a:r>
            <a:r>
              <a:rPr lang="ru-RU" dirty="0"/>
              <a:t>более 50 мПа и разделив катод дугового разряда на две </a:t>
            </a:r>
            <a:r>
              <a:rPr lang="ru-RU" dirty="0" smtClean="0"/>
              <a:t>секции, </a:t>
            </a:r>
            <a:r>
              <a:rPr lang="ru-RU" dirty="0"/>
              <a:t>на которых фиксируется ток, можно увидеть как на 2 </a:t>
            </a:r>
            <a:r>
              <a:rPr lang="ru-RU" dirty="0" smtClean="0"/>
              <a:t>секции, представляющей</a:t>
            </a:r>
            <a:r>
              <a:rPr lang="ru-RU" baseline="0" dirty="0" smtClean="0"/>
              <a:t> собой пластину,</a:t>
            </a:r>
            <a:r>
              <a:rPr lang="ru-RU" dirty="0" smtClean="0"/>
              <a:t> ток</a:t>
            </a:r>
            <a:r>
              <a:rPr lang="ru-RU" baseline="0" dirty="0" smtClean="0"/>
              <a:t> </a:t>
            </a:r>
            <a:r>
              <a:rPr lang="ru-RU" dirty="0" smtClean="0"/>
              <a:t>увеличивается за счет ионно-электронной</a:t>
            </a:r>
            <a:r>
              <a:rPr lang="ru-RU" baseline="0" dirty="0" smtClean="0"/>
              <a:t> эмиссии</a:t>
            </a:r>
            <a:r>
              <a:rPr lang="ru-RU" dirty="0" smtClean="0"/>
              <a:t>,</a:t>
            </a:r>
            <a:r>
              <a:rPr lang="ru-RU" baseline="0" dirty="0" smtClean="0"/>
              <a:t> в </a:t>
            </a:r>
            <a:r>
              <a:rPr lang="ru-RU" dirty="0" smtClean="0"/>
              <a:t>то </a:t>
            </a:r>
            <a:r>
              <a:rPr lang="ru-RU" dirty="0"/>
              <a:t>время как ток </a:t>
            </a:r>
            <a:r>
              <a:rPr lang="ru-RU" dirty="0" smtClean="0"/>
              <a:t>с катодного пятна на секции 1 снижается </a:t>
            </a:r>
            <a:r>
              <a:rPr lang="ru-RU" dirty="0"/>
              <a:t>и в некоторый момент становится равным </a:t>
            </a:r>
            <a:r>
              <a:rPr lang="ru-RU" dirty="0" smtClean="0"/>
              <a:t>нулю.</a:t>
            </a:r>
            <a:r>
              <a:rPr lang="ru-RU" baseline="0" dirty="0" smtClean="0"/>
              <a:t> </a:t>
            </a:r>
            <a:r>
              <a:rPr lang="ru-RU" dirty="0" smtClean="0"/>
              <a:t> Данный процесс демонстрирует</a:t>
            </a:r>
            <a:r>
              <a:rPr lang="ru-RU" baseline="0" dirty="0" smtClean="0"/>
              <a:t> конкуренцию типов эмиссии с плавным переходом на ионно-электронную эмиссию.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647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переходе </a:t>
            </a:r>
            <a:r>
              <a:rPr lang="ru-RU" dirty="0"/>
              <a:t>в режимы интенсивного плавления коллектора</a:t>
            </a:r>
            <a:r>
              <a:rPr lang="ru-RU" dirty="0" smtClean="0"/>
              <a:t>,</a:t>
            </a:r>
            <a:r>
              <a:rPr lang="ru-RU" baseline="0" dirty="0" smtClean="0"/>
              <a:t> когда существенным образом увеличивается давление в области генерации, и концентрация анодной плазмы достигает 10</a:t>
            </a:r>
            <a:r>
              <a:rPr lang="en-US" baseline="0" dirty="0" smtClean="0"/>
              <a:t>^14 </a:t>
            </a:r>
            <a:r>
              <a:rPr lang="ru-RU" baseline="0" dirty="0" smtClean="0"/>
              <a:t>см</a:t>
            </a:r>
            <a:r>
              <a:rPr lang="en-US" baseline="0" dirty="0" smtClean="0"/>
              <a:t>^</a:t>
            </a:r>
            <a:r>
              <a:rPr lang="ru-RU" baseline="0" dirty="0" smtClean="0"/>
              <a:t>-3.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026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BDB54AD5-ED0F-46AE-BA21-47EF55BC41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13"/>
              </a:spcBef>
            </a:pPr>
            <a:fld id="{F43276DF-3D2C-4194-9E24-C687A6163DC2}" type="slidenum">
              <a:rPr lang="ru-RU" altLang="ru-RU" sz="1400" smtClean="0"/>
              <a:pPr>
                <a:spcBef>
                  <a:spcPts val="13"/>
                </a:spcBef>
              </a:pPr>
              <a:t>8</a:t>
            </a:fld>
            <a:endParaRPr lang="ru-RU" altLang="ru-RU" sz="14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54329AC-32F9-45CC-B9BC-4E23A34296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DE73962B-1698-466B-879D-D8DFA52006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dirty="0" smtClean="0"/>
              <a:t>Значительно</a:t>
            </a:r>
            <a:r>
              <a:rPr lang="ru-RU" altLang="ru-RU" baseline="0" dirty="0" smtClean="0"/>
              <a:t> увеличивается плотность потока ускоренных ионов, бомбардирующих катод. Данный процесс мы можем использовать, если установить в цепь разряда диод. Тогда при интенсивном плавлении коллектора, ускоренные ионы открывают диод, а образованная полость является полым катодом для ВТР. Таким образом источник дугового разряда лишь инициирует генерацию пучка, а далее электропитание осуществляется от одного высоковольтного источника, пока не разрядится конденсаторная батарея. Данное решение позволяет увеличить энергию в импульсе до двух раз по сравнение со стандартной схемой.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5203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</a:t>
            </a:r>
            <a:r>
              <a:rPr lang="ru-RU" baseline="0" dirty="0" smtClean="0"/>
              <a:t> данном принципе создана новая установка с плотностью энергии до 100 Дж/см</a:t>
            </a:r>
            <a:r>
              <a:rPr lang="en-US" baseline="0" dirty="0" smtClean="0"/>
              <a:t>^</a:t>
            </a:r>
            <a:r>
              <a:rPr lang="ru-RU" baseline="0" dirty="0" smtClean="0"/>
              <a:t>2 , на которой реализуется более мощные режимы, пригодные для испарения мишени.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491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частности проводятся исследования</a:t>
            </a:r>
            <a:r>
              <a:rPr lang="ru-RU" baseline="0" dirty="0" smtClean="0"/>
              <a:t> по нанесению покрытий карбида бора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439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Скорость нанесения</a:t>
            </a:r>
            <a:r>
              <a:rPr lang="ru-RU" baseline="0" dirty="0" smtClean="0"/>
              <a:t> покрытия составляет около 1 мкм/мин. На данные момент исследования продолжаются.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218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301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D045B8-9735-43A9-BECA-88AA269045E9}" type="slidenum">
              <a:rPr lang="ru-RU" altLang="ru-RU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1474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78113" y="912813"/>
            <a:ext cx="4384675" cy="2466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Другим источником электронов, генерирующим интенсивный электронным пучок с помощью горения ВТР в ускоряющем промежутке, является Радиан. Он был создан для генерации радиально сходящегося  электронного пучка. Для этого использовалось шесть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плазмогенераторов</a:t>
            </a:r>
            <a:r>
              <a:rPr lang="ru-RU" sz="1800" baseline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aseline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дугового разряда.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Извлечение электронов осуществляется</a:t>
            </a:r>
            <a:r>
              <a:rPr lang="ru-RU" sz="1800" baseline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через сеточное эмиссионное окно шириной 5 см. 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499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1475" y="844550"/>
            <a:ext cx="4059238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Поскольку данный источник ориентирован на обработку металлических деталей цилиндрической формы, то при плавлении и испарении поверхности коллектора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происходит локальное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давления и интенсификация потока ускоренных ионов, также приводящих к ионно-электронной эмиссии и горению ВТР. Однако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начале работы наблюдалась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азимутальная неоднородность генерации электронного пучка за счет компенсации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электронами положительного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заряда на сопротивлении полого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анода</a:t>
            </a:r>
            <a:r>
              <a:rPr lang="ru-RU" sz="1800" baseline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или же стягивания ВТР в одной области.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8825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1475" y="844550"/>
            <a:ext cx="4059238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Решением этого стало секционирование полого анода дугового разряда. В этом случае процессы локального повышения давления не влияют 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 эмиссию с участков,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которые находятся вне телесного угла 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области плавления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и генерация электронного пучка не стягивается в одном месте, позволяя однородно обрабатывать изделие. 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Кроме этого</a:t>
            </a:r>
            <a:r>
              <a:rPr lang="ru-RU" sz="1800" baseline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была подобрана элементарная ячейка плазменного эмиттера, позволяющая эффективного генерировать электронный пучок.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7785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Полученные</a:t>
            </a:r>
            <a:r>
              <a:rPr lang="ru-RU" baseline="0" dirty="0" smtClean="0"/>
              <a:t> результаты нашли продолжение в новом РНФ проекте, посвященном созданию нового источника электронов для обработки </a:t>
            </a:r>
            <a:r>
              <a:rPr lang="ru-RU" baseline="0" dirty="0" err="1" smtClean="0"/>
              <a:t>ТВЭЛов</a:t>
            </a:r>
            <a:r>
              <a:rPr lang="ru-RU" baseline="0" dirty="0" smtClean="0"/>
              <a:t>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150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301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D045B8-9735-43A9-BECA-88AA269045E9}" type="slidenum">
              <a:rPr lang="ru-RU" altLang="ru-RU"/>
              <a:pPr/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2631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 последний</a:t>
            </a:r>
            <a:r>
              <a:rPr lang="ru-RU" baseline="0" dirty="0" smtClean="0"/>
              <a:t> источник в данном цикле работ, источник </a:t>
            </a:r>
            <a:r>
              <a:rPr lang="ru-RU" baseline="0" dirty="0" err="1" smtClean="0"/>
              <a:t>Гелион</a:t>
            </a:r>
            <a:r>
              <a:rPr lang="ru-RU" baseline="0" dirty="0" smtClean="0"/>
              <a:t> с несамостоятельным ВТР и выводом пучка в атмосферу. Его особенность заключается наличии вспомогательного разряда, которой является поставщиком ионов в ускоряющий промежуток. Вторичные электроны ускоряются до 150 кэВ и выводятся в атмосферу через тонкую металлическую фольгу. Справа представлен выведенный пучок.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019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роли вспомогательного разряда выступает орбитронный</a:t>
            </a:r>
            <a:r>
              <a:rPr lang="ru-RU" baseline="0" dirty="0" smtClean="0"/>
              <a:t> тлеющий разряд, </a:t>
            </a:r>
            <a:r>
              <a:rPr lang="ru-RU" dirty="0" smtClean="0"/>
              <a:t>представляющий </a:t>
            </a:r>
            <a:r>
              <a:rPr lang="ru-RU" dirty="0"/>
              <a:t>собой полый катод и тонкопроволочный анод.  Конструкция электродов является достаточно простой.  В сочетании с полым катодом  тонкопроволочный анод позволяет увеличить количество осцилляций электронов внутри газонаполненного объема, тем самым повышая концентрацию плазмы и позволяя зажигать разряд при меньшем давлении.  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39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повышения эффективности вывода электронного пучка и расширения диапазона регулировки его параметров было предложено управлять параметрами эмиссионной плазмы при переходе в импульсно-периодический режим </a:t>
            </a:r>
            <a:r>
              <a:rPr lang="ru-RU" dirty="0" smtClean="0"/>
              <a:t>орбитронного</a:t>
            </a:r>
            <a:r>
              <a:rPr lang="ru-RU" baseline="0" dirty="0" smtClean="0"/>
              <a:t> </a:t>
            </a:r>
            <a:r>
              <a:rPr lang="ru-RU" dirty="0" smtClean="0"/>
              <a:t>разряда</a:t>
            </a:r>
            <a:r>
              <a:rPr lang="ru-RU" dirty="0"/>
              <a:t>.</a:t>
            </a:r>
          </a:p>
          <a:p>
            <a:r>
              <a:rPr lang="ru-RU" dirty="0"/>
              <a:t>В данном режиме стабилизируется средний ток разряда, а управление амплитудой тока осуществляется изменением коэффициента заполнения импульса </a:t>
            </a:r>
            <a:r>
              <a:rPr lang="en-US" dirty="0"/>
              <a:t>D</a:t>
            </a:r>
            <a:r>
              <a:rPr lang="ru-RU" dirty="0"/>
              <a:t>. </a:t>
            </a:r>
          </a:p>
          <a:p>
            <a:r>
              <a:rPr lang="ru-RU" dirty="0"/>
              <a:t>Таким образом данный режим позволяет сохранить среднюю мощность, вкладываемую в разряд, повысить амплитуду тока разряда и соответственно концентрацию плазмы, а также управлять длительностью импульса и паузы генерации разряда. </a:t>
            </a:r>
            <a:endParaRPr lang="ru-RU" dirty="0" smtClean="0"/>
          </a:p>
          <a:p>
            <a:r>
              <a:rPr lang="ru-RU" dirty="0" smtClean="0"/>
              <a:t>Кроме того исследовалась</a:t>
            </a:r>
            <a:r>
              <a:rPr lang="ru-RU" baseline="0" dirty="0" smtClean="0"/>
              <a:t> внешняя инжекция в разряд, чтобы снизить прикатодное падение потенциала и уменьшить возникновение катодных пятен, дестабилизирующих генерацию пучка.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14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Кроме повышения концентрации </a:t>
            </a:r>
            <a:r>
              <a:rPr lang="ru-RU" dirty="0" smtClean="0"/>
              <a:t>плазмы в импульсно-периодическом режиме происходит повышение коэффициента вывода электронного </a:t>
            </a:r>
            <a:r>
              <a:rPr lang="ru-RU" dirty="0"/>
              <a:t>пучка.</a:t>
            </a:r>
          </a:p>
          <a:p>
            <a:r>
              <a:rPr lang="ru-RU" dirty="0"/>
              <a:t>Так в непрерывном режиме коэффициент </a:t>
            </a:r>
            <a:r>
              <a:rPr lang="ru-RU" dirty="0" smtClean="0"/>
              <a:t>вывода </a:t>
            </a:r>
            <a:r>
              <a:rPr lang="ru-RU" dirty="0"/>
              <a:t>составляет 0,2, а в импульсно-периодическом  он может составить до 0,6</a:t>
            </a:r>
            <a:r>
              <a:rPr lang="ru-RU" dirty="0" smtClean="0"/>
              <a:t>.</a:t>
            </a:r>
          </a:p>
          <a:p>
            <a:r>
              <a:rPr lang="ru-RU" dirty="0" smtClean="0"/>
              <a:t>Данный эффект</a:t>
            </a:r>
            <a:r>
              <a:rPr lang="ru-RU" baseline="0" dirty="0" smtClean="0"/>
              <a:t> связан со снижением паразитного фонового тока ВТР, электронная составляющая которого не выводится в атмосферу.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6108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Таким образом, используя импульсно-периодический режим генерации, удалось поднять ток пучка, снизить неоднородность, повысить коэффициент вывода тока пучка.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6214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Используя данный</a:t>
            </a:r>
            <a:r>
              <a:rPr lang="ru-RU" sz="1800" baseline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источник проводились работы по обработке посевного материала и удалось снизить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поражения болезнями корневой гнилью и грибковыми. А также</a:t>
            </a:r>
            <a:r>
              <a:rPr lang="ru-RU" sz="1800" baseline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обрабатывались полиэтиленовые пленки толщиной 100 мкм с целью увеличения прочности пленок на разрыв. 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0536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361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4490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1563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morning ladies and gentlemen's.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 for the introduction.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 I would like to talk about </a:t>
            </a:r>
            <a:r>
              <a:rPr lang="en-US" sz="1200" dirty="0"/>
              <a:t>Parameters of auxiliary discharge plasma in an electron accelerator based on ion-electron emission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would like show what we have achieved so far and what we are planning to do in the near future.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78EFD-1BA9-4BE8-87AA-503E2E6E103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71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38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1B277B-EB67-4833-B7E4-893273208F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3"/>
            <a:ext cx="12192000" cy="68598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1103" y="1595887"/>
            <a:ext cx="7306573" cy="2212250"/>
          </a:xfrm>
        </p:spPr>
        <p:txBody>
          <a:bodyPr anchor="b">
            <a:normAutofit/>
          </a:bodyPr>
          <a:lstStyle>
            <a:lvl1pPr algn="l">
              <a:defRPr sz="1800" b="1" i="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1103" y="3900214"/>
            <a:ext cx="7306572" cy="928963"/>
          </a:xfrm>
        </p:spPr>
        <p:txBody>
          <a:bodyPr/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F56495A5-97BD-43D6-880A-2730944B02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9329" y="453722"/>
            <a:ext cx="2711569" cy="2975278"/>
          </a:xfrm>
        </p:spPr>
        <p:txBody>
          <a:bodyPr>
            <a:normAutofit/>
          </a:bodyPr>
          <a:lstStyle>
            <a:lvl1pPr marL="0" indent="0">
              <a:buNone/>
              <a:defRPr sz="7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17ADC5-45AF-4377-BEBF-6CB582BAFF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925794" y="338693"/>
            <a:ext cx="1260447" cy="81815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EE738A-0DA2-47DF-9FAE-F1993821563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487670" y="346705"/>
            <a:ext cx="1260447" cy="81815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7CA76F-457F-4918-98DA-BE306E43E13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49545" y="346705"/>
            <a:ext cx="1260447" cy="81815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0" name="Объект 11">
            <a:extLst>
              <a:ext uri="{FF2B5EF4-FFF2-40B4-BE49-F238E27FC236}">
                <a16:creationId xmlns:a16="http://schemas.microsoft.com/office/drawing/2014/main" id="{24938A1F-8E31-4955-AFD4-2D16B722A859}"/>
              </a:ext>
            </a:extLst>
          </p:cNvPr>
          <p:cNvPicPr>
            <a:picLocks noGrp="1"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052" y="453722"/>
            <a:ext cx="976717" cy="47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310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- Светлый">
    <p:bg>
      <p:bgPr>
        <a:solidFill>
          <a:srgbClr val="38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6B1BD3-06C1-4162-BB41-3AD9F118BE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5"/>
            <a:ext cx="12192000" cy="6859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1103" y="1595887"/>
            <a:ext cx="7306573" cy="2212250"/>
          </a:xfrm>
        </p:spPr>
        <p:txBody>
          <a:bodyPr anchor="b">
            <a:normAutofit/>
          </a:bodyPr>
          <a:lstStyle>
            <a:lvl1pPr algn="l">
              <a:defRPr sz="1800" b="1" i="0" baseline="0">
                <a:solidFill>
                  <a:srgbClr val="383F5B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1103" y="3900214"/>
            <a:ext cx="7306572" cy="1361901"/>
          </a:xfrm>
        </p:spPr>
        <p:txBody>
          <a:bodyPr/>
          <a:lstStyle>
            <a:lvl1pPr marL="0" indent="0" algn="l">
              <a:buNone/>
              <a:defRPr sz="1200">
                <a:solidFill>
                  <a:srgbClr val="292929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F56495A5-97BD-43D6-880A-2730944B02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9329" y="453722"/>
            <a:ext cx="2711569" cy="2975278"/>
          </a:xfrm>
        </p:spPr>
        <p:txBody>
          <a:bodyPr>
            <a:normAutofit/>
          </a:bodyPr>
          <a:lstStyle>
            <a:lvl1pPr marL="0" indent="0">
              <a:buNone/>
              <a:defRPr sz="750">
                <a:solidFill>
                  <a:srgbClr val="292929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A7B70A-6099-4563-AB55-5DABD75447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3" y="453722"/>
            <a:ext cx="1003263" cy="44448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C44A99-418B-4A95-8B46-65A3AC3C1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925794" y="338693"/>
            <a:ext cx="1260447" cy="81815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4DBE168-E604-43F7-AAC0-7F1BC2568BE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487670" y="346705"/>
            <a:ext cx="1260447" cy="81815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EB9E2F0-B8FA-4F3D-AC4A-8F8EC7E93F6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49545" y="346705"/>
            <a:ext cx="1260447" cy="81815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8A3695-AE99-4FFF-9493-EF32589C75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847" y="431178"/>
            <a:ext cx="997973" cy="48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830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- Светлый 2">
    <p:bg>
      <p:bgPr>
        <a:solidFill>
          <a:srgbClr val="38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E6CE70-0A58-4F67-B678-B1CEA04D50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3"/>
            <a:ext cx="12192000" cy="68598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1103" y="1595887"/>
            <a:ext cx="7306573" cy="2212250"/>
          </a:xfrm>
        </p:spPr>
        <p:txBody>
          <a:bodyPr anchor="b">
            <a:normAutofit/>
          </a:bodyPr>
          <a:lstStyle>
            <a:lvl1pPr algn="l">
              <a:defRPr sz="1800" b="1" i="0" baseline="0">
                <a:solidFill>
                  <a:srgbClr val="383F5B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1103" y="3900214"/>
            <a:ext cx="7306572" cy="1361901"/>
          </a:xfrm>
        </p:spPr>
        <p:txBody>
          <a:bodyPr/>
          <a:lstStyle>
            <a:lvl1pPr marL="0" indent="0" algn="l">
              <a:buNone/>
              <a:defRPr sz="1200">
                <a:solidFill>
                  <a:srgbClr val="292929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F56495A5-97BD-43D6-880A-2730944B02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59329" y="453722"/>
            <a:ext cx="2711569" cy="2975278"/>
          </a:xfrm>
        </p:spPr>
        <p:txBody>
          <a:bodyPr>
            <a:normAutofit/>
          </a:bodyPr>
          <a:lstStyle>
            <a:lvl1pPr marL="0" indent="0">
              <a:buNone/>
              <a:defRPr sz="750">
                <a:solidFill>
                  <a:srgbClr val="292929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A7B70A-6099-4563-AB55-5DABD75447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03" y="453722"/>
            <a:ext cx="1003263" cy="44448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FA15AFF-0AD1-4179-87BB-ABA51CFFA61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925794" y="338693"/>
            <a:ext cx="1260447" cy="81815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EB0473-63D5-41BE-BBFD-430DE4F3772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487670" y="346705"/>
            <a:ext cx="1260447" cy="81815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230C58B-E446-4B90-A128-7FCB35FD159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049545" y="346705"/>
            <a:ext cx="1260447" cy="81815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0402180-1E58-46EB-A75E-BF2CEC8C6D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847" y="431178"/>
            <a:ext cx="997973" cy="48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16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- 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FD3E7B-E4DB-42CD-94BD-0B70FDF799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0" y="0"/>
            <a:ext cx="12198419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73F5BEE-0F31-453E-940F-290208C9F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103" y="1595887"/>
            <a:ext cx="7306573" cy="2212250"/>
          </a:xfrm>
        </p:spPr>
        <p:txBody>
          <a:bodyPr anchor="b">
            <a:normAutofit/>
          </a:bodyPr>
          <a:lstStyle>
            <a:lvl1pPr algn="l">
              <a:defRPr sz="1800" b="1" i="0" baseline="0">
                <a:solidFill>
                  <a:srgbClr val="383F5B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33C07B-0884-43D3-83CB-B5043FFFDA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103" y="3900214"/>
            <a:ext cx="7306572" cy="1361901"/>
          </a:xfrm>
        </p:spPr>
        <p:txBody>
          <a:bodyPr/>
          <a:lstStyle>
            <a:lvl1pPr marL="0" indent="0" algn="l">
              <a:buNone/>
              <a:defRPr sz="1200">
                <a:solidFill>
                  <a:srgbClr val="292929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1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- 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FEB849-AE02-4406-92B0-44500818F8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0"/>
            <a:ext cx="12192000" cy="686061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0F554AC-6DEF-4147-9A8C-72814D584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103" y="1595887"/>
            <a:ext cx="7306573" cy="2212250"/>
          </a:xfrm>
        </p:spPr>
        <p:txBody>
          <a:bodyPr anchor="b">
            <a:normAutofit/>
          </a:bodyPr>
          <a:lstStyle>
            <a:lvl1pPr algn="l">
              <a:defRPr sz="1800" b="1" i="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8FD97DC-0ABD-4EEA-9DA2-40BE40B72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103" y="3900214"/>
            <a:ext cx="7306572" cy="1361901"/>
          </a:xfrm>
        </p:spPr>
        <p:txBody>
          <a:bodyPr/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1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2015FD-679B-41E5-94DE-276577B02B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17"/>
            <a:ext cx="12192000" cy="1047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5" y="147485"/>
            <a:ext cx="7320268" cy="69809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364" y="1604357"/>
            <a:ext cx="10963272" cy="4939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8001" y="313968"/>
            <a:ext cx="909636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78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- 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37F503E-4CCB-4621-B60D-9990F057062B}"/>
              </a:ext>
            </a:extLst>
          </p:cNvPr>
          <p:cNvSpPr/>
          <p:nvPr userDrawn="1"/>
        </p:nvSpPr>
        <p:spPr>
          <a:xfrm>
            <a:off x="0" y="0"/>
            <a:ext cx="12192000" cy="6874617"/>
          </a:xfrm>
          <a:prstGeom prst="rect">
            <a:avLst/>
          </a:prstGeom>
          <a:solidFill>
            <a:srgbClr val="383F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2015FD-679B-41E5-94DE-276577B02B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17"/>
            <a:ext cx="12192000" cy="1047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5" y="147485"/>
            <a:ext cx="7320268" cy="69809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364" y="1604357"/>
            <a:ext cx="10963272" cy="49396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8001" y="313968"/>
            <a:ext cx="909636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2D0BA73-BF22-49F8-83BD-9C0A87F8089F}"/>
              </a:ext>
            </a:extLst>
          </p:cNvPr>
          <p:cNvCxnSpPr/>
          <p:nvPr userDrawn="1"/>
        </p:nvCxnSpPr>
        <p:spPr>
          <a:xfrm>
            <a:off x="0" y="103113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29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2015FD-679B-41E5-94DE-276577B02B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17"/>
            <a:ext cx="12192000" cy="1047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5" y="147485"/>
            <a:ext cx="7320268" cy="69809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8001" y="313968"/>
            <a:ext cx="909636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46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- 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237CCB-35A4-44A7-B9A0-365223AB33FC}"/>
              </a:ext>
            </a:extLst>
          </p:cNvPr>
          <p:cNvSpPr/>
          <p:nvPr userDrawn="1"/>
        </p:nvSpPr>
        <p:spPr>
          <a:xfrm>
            <a:off x="0" y="0"/>
            <a:ext cx="12192000" cy="6874617"/>
          </a:xfrm>
          <a:prstGeom prst="rect">
            <a:avLst/>
          </a:prstGeom>
          <a:solidFill>
            <a:srgbClr val="383F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67129C7-8B97-463E-8019-591DAC6A73DF}"/>
              </a:ext>
            </a:extLst>
          </p:cNvPr>
          <p:cNvCxnSpPr/>
          <p:nvPr userDrawn="1"/>
        </p:nvCxnSpPr>
        <p:spPr>
          <a:xfrm>
            <a:off x="0" y="103113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2015FD-679B-41E5-94DE-276577B02B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17"/>
            <a:ext cx="12192000" cy="1047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5" y="147485"/>
            <a:ext cx="7320268" cy="69809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8001" y="313968"/>
            <a:ext cx="909636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219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8001" y="313968"/>
            <a:ext cx="909636" cy="365125"/>
          </a:xfrm>
        </p:spPr>
        <p:txBody>
          <a:bodyPr/>
          <a:lstStyle>
            <a:lvl1pPr algn="r">
              <a:defRPr>
                <a:solidFill>
                  <a:srgbClr val="292929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54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- 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FF7E36D-23FE-462F-B1C4-DBBA9022918D}"/>
              </a:ext>
            </a:extLst>
          </p:cNvPr>
          <p:cNvSpPr/>
          <p:nvPr userDrawn="1"/>
        </p:nvSpPr>
        <p:spPr>
          <a:xfrm>
            <a:off x="0" y="0"/>
            <a:ext cx="12192000" cy="6874617"/>
          </a:xfrm>
          <a:prstGeom prst="rect">
            <a:avLst/>
          </a:prstGeom>
          <a:solidFill>
            <a:srgbClr val="383F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8001" y="313968"/>
            <a:ext cx="909636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020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641" y="272631"/>
            <a:ext cx="10968959" cy="114236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736F02C-DDD4-4110-92D2-91D2F3F54AE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2D9AC2-3AB8-4495-8BBD-928DA89F291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D062DD-A4B2-46D0-B201-4AE8B50B271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98509-7C40-4ED8-82CC-B309F152A6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991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8800" y="365127"/>
            <a:ext cx="11074400" cy="1164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800" y="1604359"/>
            <a:ext cx="11074400" cy="4164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18400" y="610899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8800" y="61089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  <a:latin typeface="Russisch Sans" panose="00000506000000000000" pitchFamily="2" charset="0"/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052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77" r:id="rId3"/>
    <p:sldLayoutId id="2147483663" r:id="rId4"/>
    <p:sldLayoutId id="2147483678" r:id="rId5"/>
    <p:sldLayoutId id="2147483662" r:id="rId6"/>
    <p:sldLayoutId id="2147483681" r:id="rId7"/>
    <p:sldLayoutId id="2147483679" r:id="rId8"/>
    <p:sldLayoutId id="2147483682" r:id="rId9"/>
    <p:sldLayoutId id="2147483680" r:id="rId10"/>
    <p:sldLayoutId id="2147483683" r:id="rId11"/>
    <p:sldLayoutId id="214748368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383F5B"/>
          </a:solidFill>
          <a:latin typeface="Russisch Sans" panose="00000506000000000000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200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750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675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600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 userDrawn="1">
          <p15:clr>
            <a:srgbClr val="F26B43"/>
          </p15:clr>
        </p15:guide>
        <p15:guide id="2" orient="horz" pos="4080" userDrawn="1">
          <p15:clr>
            <a:srgbClr val="F26B43"/>
          </p15:clr>
        </p15:guide>
        <p15:guide id="3" pos="352" userDrawn="1">
          <p15:clr>
            <a:srgbClr val="F26B43"/>
          </p15:clr>
        </p15:guide>
        <p15:guide id="4" pos="73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11" Type="http://schemas.openxmlformats.org/officeDocument/2006/relationships/image" Target="../media/image16.jpeg"/><Relationship Id="rId5" Type="http://schemas.openxmlformats.org/officeDocument/2006/relationships/image" Target="../media/image15.emf"/><Relationship Id="rId10" Type="http://schemas.openxmlformats.org/officeDocument/2006/relationships/image" Target="../media/image13.emf"/><Relationship Id="rId4" Type="http://schemas.openxmlformats.org/officeDocument/2006/relationships/image" Target="../media/image14.jpeg"/><Relationship Id="rId9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1.jp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g"/><Relationship Id="rId11" Type="http://schemas.microsoft.com/office/2007/relationships/diagramDrawing" Target="../diagrams/drawing1.xml"/><Relationship Id="rId5" Type="http://schemas.openxmlformats.org/officeDocument/2006/relationships/image" Target="../media/image43.jp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2.jpg"/><Relationship Id="rId9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gif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440.png"/><Relationship Id="rId9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2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ED60D6A1-BD1D-45D9-B061-07930A16B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9184" y="1676995"/>
            <a:ext cx="8593631" cy="407036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создание новых источников электронных пучков большого сечения на основе высоковольтного тлеющего разряда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работ на соискание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Премии имени С.П. Бугаева – за работы в области электрофизики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A881F4-9D10-41C9-A2FD-5BC5FA3FE523}"/>
              </a:ext>
            </a:extLst>
          </p:cNvPr>
          <p:cNvSpPr txBox="1"/>
          <p:nvPr/>
        </p:nvSpPr>
        <p:spPr>
          <a:xfrm>
            <a:off x="448591" y="4990256"/>
            <a:ext cx="55058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к.т.н., </a:t>
            </a:r>
            <a:r>
              <a:rPr lang="ru-RU" sz="21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н.с</a:t>
            </a:r>
            <a:r>
              <a:rPr lang="ru-RU" sz="2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ЛПЭЭ ИСЭ СО РАН</a:t>
            </a:r>
          </a:p>
          <a:p>
            <a:r>
              <a:rPr lang="ru-RU" sz="2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Дорошкевич Сергей Юрьевич</a:t>
            </a:r>
            <a:endParaRPr lang="en-US" dirty="0">
              <a:solidFill>
                <a:schemeClr val="bg1"/>
              </a:solidFill>
              <a:latin typeface="Russisch Sans" panose="0000050600000000000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49CF2D-9042-41EE-99F4-54CAA5317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70" y="0"/>
            <a:ext cx="2728781" cy="1561178"/>
          </a:xfrm>
          <a:prstGeom prst="rect">
            <a:avLst/>
          </a:prstGeom>
        </p:spPr>
      </p:pic>
      <p:sp>
        <p:nvSpPr>
          <p:cNvPr id="8" name="Подзаголовок 4">
            <a:extLst>
              <a:ext uri="{FF2B5EF4-FFF2-40B4-BE49-F238E27FC236}">
                <a16:creationId xmlns:a16="http://schemas.microsoft.com/office/drawing/2014/main" id="{CEE9FEF7-9660-42A7-B64A-748BD91D80AE}"/>
              </a:ext>
            </a:extLst>
          </p:cNvPr>
          <p:cNvSpPr txBox="1">
            <a:spLocks/>
          </p:cNvSpPr>
          <p:nvPr/>
        </p:nvSpPr>
        <p:spPr>
          <a:xfrm>
            <a:off x="0" y="115817"/>
            <a:ext cx="12192000" cy="1818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Russisch Sans" panose="00000506000000000000" pitchFamily="2" charset="0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rgbClr val="292929"/>
                </a:solidFill>
                <a:latin typeface="Russisch Sans" panose="00000506000000000000" pitchFamily="2" charset="0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rgbClr val="292929"/>
                </a:solidFill>
                <a:latin typeface="Russisch Sans" panose="00000506000000000000" pitchFamily="2" charset="0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rgbClr val="292929"/>
                </a:solidFill>
                <a:latin typeface="Russisch Sans" panose="00000506000000000000" pitchFamily="2" charset="0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rgbClr val="292929"/>
                </a:solidFill>
                <a:latin typeface="Russisch Sans" panose="00000506000000000000" pitchFamily="2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АКАДЕМИЯ НАУК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СИБИРСКОЕ ОТДЕЛЕНИЕ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СИЛЬНОТОЧНОЙ ЭЛЕКТРОНИКИ СО РАН</a:t>
            </a:r>
          </a:p>
          <a:p>
            <a:pPr algn="ctr"/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9534525" y="101032"/>
            <a:ext cx="2529481" cy="848048"/>
            <a:chOff x="9534525" y="101032"/>
            <a:chExt cx="2529481" cy="84804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4525" y="101032"/>
              <a:ext cx="1082675" cy="84804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4" name="TextBox 3"/>
            <p:cNvSpPr txBox="1"/>
            <p:nvPr/>
          </p:nvSpPr>
          <p:spPr>
            <a:xfrm>
              <a:off x="10617200" y="263446"/>
              <a:ext cx="1446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 РАН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850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3">
            <a:extLst>
              <a:ext uri="{FF2B5EF4-FFF2-40B4-BE49-F238E27FC236}">
                <a16:creationId xmlns:a16="http://schemas.microsoft.com/office/drawing/2014/main" id="{B0BC38F7-9C28-4C1A-8CFB-EF81DF01FCB5}"/>
              </a:ext>
            </a:extLst>
          </p:cNvPr>
          <p:cNvSpPr txBox="1">
            <a:spLocks/>
          </p:cNvSpPr>
          <p:nvPr/>
        </p:nvSpPr>
        <p:spPr>
          <a:xfrm>
            <a:off x="0" y="127535"/>
            <a:ext cx="8936735" cy="68056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bg1"/>
                </a:solidFill>
                <a:latin typeface="Russisch Sans" panose="00000506000000000000" pitchFamily="2" charset="0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пучки большого сечения (ПБС)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BD372F-9461-4257-AC7B-778942CF64A9}"/>
              </a:ext>
            </a:extLst>
          </p:cNvPr>
          <p:cNvSpPr txBox="1"/>
          <p:nvPr/>
        </p:nvSpPr>
        <p:spPr>
          <a:xfrm>
            <a:off x="110224" y="1159306"/>
            <a:ext cx="11281676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>
              <a:spcBef>
                <a:spcPct val="20000"/>
              </a:spcBef>
              <a:defRPr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Электронные пучки большого сечения (ПБС)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пучки, в которых тепловые скорости электронов не оказывают существенного влияния на распределение плотности тока электронного пучка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что наблюдается при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1" algn="just">
              <a:spcBef>
                <a:spcPct val="20000"/>
              </a:spcBef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spcBef>
                <a:spcPct val="20000"/>
              </a:spcBef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9170DE63-D0DD-4B2C-A892-491B76507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708" y="4047120"/>
            <a:ext cx="1965325" cy="267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3FB580-CAF9-4972-954F-17357AFFD1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487" y="5013623"/>
            <a:ext cx="3435654" cy="11815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A0CDAFC-1577-43C9-B357-B7D463E5DEA4}"/>
                  </a:ext>
                </a:extLst>
              </p:cNvPr>
              <p:cNvSpPr txBox="1"/>
              <p:nvPr/>
            </p:nvSpPr>
            <p:spPr>
              <a:xfrm>
                <a:off x="938797" y="1884024"/>
                <a:ext cx="1088118" cy="565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≫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𝑒𝑇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A0CDAFC-1577-43C9-B357-B7D463E5D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797" y="1884024"/>
                <a:ext cx="1088118" cy="5653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CFAD2BF-EF0B-4546-B14F-C454A9CDE09F}"/>
              </a:ext>
            </a:extLst>
          </p:cNvPr>
          <p:cNvSpPr txBox="1"/>
          <p:nvPr/>
        </p:nvSpPr>
        <p:spPr>
          <a:xfrm>
            <a:off x="2378100" y="1894657"/>
            <a:ext cx="5798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характерный размер катода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скорость ускоренных электронов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расстояние катод-анод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тепловая скорость электронов</a:t>
            </a:r>
            <a:endParaRPr lang="ru-RU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302B6C2-6EE2-4B81-9000-A43A12C4F6A3}"/>
              </a:ext>
            </a:extLst>
          </p:cNvPr>
          <p:cNvSpPr/>
          <p:nvPr/>
        </p:nvSpPr>
        <p:spPr>
          <a:xfrm>
            <a:off x="5814160" y="4896690"/>
            <a:ext cx="1333948" cy="6562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0E3732-FC0F-45AA-9B83-6148659D8B81}"/>
              </a:ext>
            </a:extLst>
          </p:cNvPr>
          <p:cNvSpPr txBox="1"/>
          <p:nvPr/>
        </p:nvSpPr>
        <p:spPr>
          <a:xfrm>
            <a:off x="5741084" y="4951898"/>
            <a:ext cx="1441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Молекулярные цепи латекса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452426F-6F3A-458C-A4E6-7BA73D484C98}"/>
              </a:ext>
            </a:extLst>
          </p:cNvPr>
          <p:cNvSpPr/>
          <p:nvPr/>
        </p:nvSpPr>
        <p:spPr>
          <a:xfrm>
            <a:off x="8121003" y="4806871"/>
            <a:ext cx="1333948" cy="6562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435854-BCE9-4291-9B97-68F3F040690E}"/>
              </a:ext>
            </a:extLst>
          </p:cNvPr>
          <p:cNvSpPr txBox="1"/>
          <p:nvPr/>
        </p:nvSpPr>
        <p:spPr>
          <a:xfrm>
            <a:off x="8047927" y="4862079"/>
            <a:ext cx="1441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Поперечные связи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D7DB7F0-1AD3-4B07-99C5-11322A05D003}"/>
              </a:ext>
            </a:extLst>
          </p:cNvPr>
          <p:cNvSpPr/>
          <p:nvPr/>
        </p:nvSpPr>
        <p:spPr>
          <a:xfrm>
            <a:off x="7298716" y="5111843"/>
            <a:ext cx="749211" cy="273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264A40-ADF6-406A-A5E7-35B1DC9B42AE}"/>
              </a:ext>
            </a:extLst>
          </p:cNvPr>
          <p:cNvSpPr txBox="1"/>
          <p:nvPr/>
        </p:nvSpPr>
        <p:spPr>
          <a:xfrm>
            <a:off x="7130731" y="5094682"/>
            <a:ext cx="1046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облучение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3572" y="2614705"/>
            <a:ext cx="4882362" cy="1643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just">
              <a:spcBef>
                <a:spcPct val="20000"/>
              </a:spcBef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Пучки с энергией 10 – 100 кэВ:</a:t>
            </a:r>
          </a:p>
          <a:p>
            <a:pPr marL="214313" lvl="1" indent="-214313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металлов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lvl="1" indent="-214313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Полировка поверхности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14313" lvl="1" indent="-214313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Испарение мишени для нанесения покрытий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370805" y="2662632"/>
            <a:ext cx="5041438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ct val="20000"/>
              </a:spcBef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Пучки с энергией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кэВ:</a:t>
            </a:r>
          </a:p>
          <a:p>
            <a:pPr marL="214313" lvl="1" indent="-214313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Модификация полимерный материалов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lvl="1" indent="-214313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Радиационная обработка пищевых продуктов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14313" lvl="1" indent="-214313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Стерилизация поверхности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>
              <a:spcBef>
                <a:spcPct val="20000"/>
              </a:spcBef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404069"/>
              </p:ext>
            </p:extLst>
          </p:nvPr>
        </p:nvGraphicFramePr>
        <p:xfrm>
          <a:off x="157567" y="3996818"/>
          <a:ext cx="2650578" cy="139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" name="CorelDRAW" r:id="rId7" imgW="2635200" imgH="1387800" progId="CorelDRAW.Graphic.13">
                  <p:embed/>
                </p:oleObj>
              </mc:Choice>
              <mc:Fallback>
                <p:oleObj name="CorelDRAW" r:id="rId7" imgW="2635200" imgH="1387800" progId="CorelDRAW.Graphic.13">
                  <p:embed/>
                  <p:pic>
                    <p:nvPicPr>
                      <p:cNvPr id="3584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567" y="3996818"/>
                        <a:ext cx="2650578" cy="139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458127"/>
              </p:ext>
            </p:extLst>
          </p:nvPr>
        </p:nvGraphicFramePr>
        <p:xfrm>
          <a:off x="530397" y="5412716"/>
          <a:ext cx="1655896" cy="1322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" name="CorelDRAW" r:id="rId9" imgW="2867760" imgH="2403000" progId="CorelDRAW.Graphic.14">
                  <p:embed/>
                </p:oleObj>
              </mc:Choice>
              <mc:Fallback>
                <p:oleObj name="CorelDRAW" r:id="rId9" imgW="2867760" imgH="2403000" progId="CorelDRAW.Graphic.14">
                  <p:embed/>
                  <p:pic>
                    <p:nvPicPr>
                      <p:cNvPr id="3584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97" y="5412716"/>
                        <a:ext cx="1655896" cy="13229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3" descr="Пучок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88" y="4361559"/>
            <a:ext cx="2116070" cy="219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206764" y="1901885"/>
            <a:ext cx="3693594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lvl="1">
              <a:spcBef>
                <a:spcPct val="20000"/>
              </a:spcBef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Поперечное сечение электронного пучка: 1 – 1000 см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DF82A4F-7340-4087-83C9-E9AFB2B35682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36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Прямоугольник: скругленные углы 48">
            <a:extLst>
              <a:ext uri="{FF2B5EF4-FFF2-40B4-BE49-F238E27FC236}">
                <a16:creationId xmlns:a16="http://schemas.microsoft.com/office/drawing/2014/main" id="{360AE30D-9770-598A-9A28-50E634F8BA20}"/>
              </a:ext>
            </a:extLst>
          </p:cNvPr>
          <p:cNvSpPr/>
          <p:nvPr/>
        </p:nvSpPr>
        <p:spPr>
          <a:xfrm>
            <a:off x="3534931" y="1400644"/>
            <a:ext cx="1523198" cy="4200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771A75EE-3D86-4FC4-B9FC-04B3342E8C60}"/>
              </a:ext>
            </a:extLst>
          </p:cNvPr>
          <p:cNvSpPr/>
          <p:nvPr/>
        </p:nvSpPr>
        <p:spPr>
          <a:xfrm>
            <a:off x="5720103" y="4948559"/>
            <a:ext cx="5987487" cy="14178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Недостатки: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Стабильная и эффективная  работа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реализуется в узком диапазоне давлений  и при определенных условиях генерации пучка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Затруднительно обеспечить коэффициент вывода тока пучка в атмосферу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0,5</a:t>
            </a:r>
            <a:endParaRPr lang="ru-RU" sz="1600" dirty="0"/>
          </a:p>
        </p:txBody>
      </p:sp>
      <p:sp>
        <p:nvSpPr>
          <p:cNvPr id="6" name="Скругленный прямоугольник 13">
            <a:extLst>
              <a:ext uri="{FF2B5EF4-FFF2-40B4-BE49-F238E27FC236}">
                <a16:creationId xmlns:a16="http://schemas.microsoft.com/office/drawing/2014/main" id="{35591737-78FE-4A26-851F-D8B34F040939}"/>
              </a:ext>
            </a:extLst>
          </p:cNvPr>
          <p:cNvSpPr/>
          <p:nvPr/>
        </p:nvSpPr>
        <p:spPr>
          <a:xfrm>
            <a:off x="5786178" y="2483309"/>
            <a:ext cx="5951689" cy="22076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2D6293-AB3D-4BA7-B76A-7993DE936274}"/>
              </a:ext>
            </a:extLst>
          </p:cNvPr>
          <p:cNvSpPr txBox="1"/>
          <p:nvPr/>
        </p:nvSpPr>
        <p:spPr>
          <a:xfrm>
            <a:off x="5978397" y="2598088"/>
            <a:ext cx="54709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источников с ВТР: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обеспечить среднюю мощность пучка порядка 1 и 10  кВт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службы и стабильность работы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Умеренные требования к насосной группе (единицы Па)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нагревательных элементов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током пучка без изменения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Вспомогательный разряд на стороне «земли».</a:t>
            </a:r>
          </a:p>
        </p:txBody>
      </p:sp>
      <p:sp>
        <p:nvSpPr>
          <p:cNvPr id="8" name="Заголовок 43">
            <a:extLst>
              <a:ext uri="{FF2B5EF4-FFF2-40B4-BE49-F238E27FC236}">
                <a16:creationId xmlns:a16="http://schemas.microsoft.com/office/drawing/2014/main" id="{77EC9173-2A46-4BE3-ACE3-FD5DB4E3B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25" y="153928"/>
            <a:ext cx="8048133" cy="680567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электронов на основе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высоковольтного тлеющего разряда (ВТР)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D09E90-78DA-4273-98C8-79411D22258D}"/>
              </a:ext>
            </a:extLst>
          </p:cNvPr>
          <p:cNvSpPr txBox="1"/>
          <p:nvPr/>
        </p:nvSpPr>
        <p:spPr>
          <a:xfrm>
            <a:off x="376067" y="2839845"/>
            <a:ext cx="1955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</a:rPr>
              <a:t>Самостоятельный ВТР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24B3C3-1DA3-4347-9A18-6226F989B934}"/>
              </a:ext>
            </a:extLst>
          </p:cNvPr>
          <p:cNvSpPr txBox="1"/>
          <p:nvPr/>
        </p:nvSpPr>
        <p:spPr>
          <a:xfrm>
            <a:off x="3260396" y="2840571"/>
            <a:ext cx="2072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</a:rPr>
              <a:t>Несамостоятельный ВТР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5D2BBB5-2735-49F7-9D2A-904B9BAF6D11}"/>
              </a:ext>
            </a:extLst>
          </p:cNvPr>
          <p:cNvGrpSpPr/>
          <p:nvPr/>
        </p:nvGrpSpPr>
        <p:grpSpPr>
          <a:xfrm>
            <a:off x="198654" y="1232943"/>
            <a:ext cx="2001858" cy="1566088"/>
            <a:chOff x="1616869" y="1751349"/>
            <a:chExt cx="2001858" cy="1566088"/>
          </a:xfrm>
        </p:grpSpPr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AD6C0BF8-4EA5-C72D-3AF4-4AE356EC79E1}"/>
                </a:ext>
              </a:extLst>
            </p:cNvPr>
            <p:cNvGrpSpPr/>
            <p:nvPr/>
          </p:nvGrpSpPr>
          <p:grpSpPr>
            <a:xfrm>
              <a:off x="2030558" y="1751349"/>
              <a:ext cx="1588169" cy="1441606"/>
              <a:chOff x="809248" y="1384021"/>
              <a:chExt cx="2117558" cy="1922141"/>
            </a:xfrm>
          </p:grpSpPr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1A6044FD-FD15-0556-8CA2-38EB198B45C8}"/>
                  </a:ext>
                </a:extLst>
              </p:cNvPr>
              <p:cNvSpPr/>
              <p:nvPr/>
            </p:nvSpPr>
            <p:spPr>
              <a:xfrm>
                <a:off x="809248" y="1384021"/>
                <a:ext cx="2117558" cy="11033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sp>
            <p:nvSpPr>
              <p:cNvPr id="3" name="Прямоугольник: скругленные углы 2">
                <a:extLst>
                  <a:ext uri="{FF2B5EF4-FFF2-40B4-BE49-F238E27FC236}">
                    <a16:creationId xmlns:a16="http://schemas.microsoft.com/office/drawing/2014/main" id="{1CDE29C5-85E7-E617-8CFB-5412509C1A25}"/>
                  </a:ext>
                </a:extLst>
              </p:cNvPr>
              <p:cNvSpPr/>
              <p:nvPr/>
            </p:nvSpPr>
            <p:spPr>
              <a:xfrm>
                <a:off x="847023" y="1598972"/>
                <a:ext cx="2030931" cy="1369483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sz="1350"/>
              </a:p>
            </p:txBody>
          </p: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B2374EE8-3A02-3E5D-78CD-035C4F41FA07}"/>
                  </a:ext>
                </a:extLst>
              </p:cNvPr>
              <p:cNvGrpSpPr/>
              <p:nvPr/>
            </p:nvGrpSpPr>
            <p:grpSpPr>
              <a:xfrm>
                <a:off x="1123010" y="2145270"/>
                <a:ext cx="250256" cy="266071"/>
                <a:chOff x="3308766" y="2615892"/>
                <a:chExt cx="250256" cy="266071"/>
              </a:xfrm>
            </p:grpSpPr>
            <p:sp>
              <p:nvSpPr>
                <p:cNvPr id="14" name="Овал 13">
                  <a:extLst>
                    <a:ext uri="{FF2B5EF4-FFF2-40B4-BE49-F238E27FC236}">
                      <a16:creationId xmlns:a16="http://schemas.microsoft.com/office/drawing/2014/main" id="{03ED5480-91AD-094C-00E6-6D1B87059C2F}"/>
                    </a:ext>
                  </a:extLst>
                </p:cNvPr>
                <p:cNvSpPr/>
                <p:nvPr/>
              </p:nvSpPr>
              <p:spPr>
                <a:xfrm>
                  <a:off x="3308766" y="2620965"/>
                  <a:ext cx="250256" cy="260998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350" dirty="0"/>
                </a:p>
              </p:txBody>
            </p:sp>
            <p:cxnSp>
              <p:nvCxnSpPr>
                <p:cNvPr id="16" name="Прямая соединительная линия 15">
                  <a:extLst>
                    <a:ext uri="{FF2B5EF4-FFF2-40B4-BE49-F238E27FC236}">
                      <a16:creationId xmlns:a16="http://schemas.microsoft.com/office/drawing/2014/main" id="{86ED073E-7F99-BC73-57B8-F1FFAF4DA4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28954" y="2615892"/>
                  <a:ext cx="0" cy="260999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>
                  <a:extLst>
                    <a:ext uri="{FF2B5EF4-FFF2-40B4-BE49-F238E27FC236}">
                      <a16:creationId xmlns:a16="http://schemas.microsoft.com/office/drawing/2014/main" id="{F3514AA8-EF90-727B-36F7-BCAD928C177A}"/>
                    </a:ext>
                  </a:extLst>
                </p:cNvPr>
                <p:cNvCxnSpPr>
                  <a:stCxn id="14" idx="2"/>
                  <a:endCxn id="14" idx="6"/>
                </p:cNvCxnSpPr>
                <p:nvPr/>
              </p:nvCxnSpPr>
              <p:spPr>
                <a:xfrm>
                  <a:off x="3308766" y="2751465"/>
                  <a:ext cx="250256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CDC81FE2-CAE3-4A96-D2E9-7D7FF6A149D9}"/>
                  </a:ext>
                </a:extLst>
              </p:cNvPr>
              <p:cNvGrpSpPr/>
              <p:nvPr/>
            </p:nvGrpSpPr>
            <p:grpSpPr>
              <a:xfrm>
                <a:off x="1838272" y="2439860"/>
                <a:ext cx="250256" cy="260998"/>
                <a:chOff x="3452294" y="2252662"/>
                <a:chExt cx="250256" cy="260998"/>
              </a:xfrm>
            </p:grpSpPr>
            <p:sp>
              <p:nvSpPr>
                <p:cNvPr id="21" name="Овал 20">
                  <a:extLst>
                    <a:ext uri="{FF2B5EF4-FFF2-40B4-BE49-F238E27FC236}">
                      <a16:creationId xmlns:a16="http://schemas.microsoft.com/office/drawing/2014/main" id="{A7D6B09F-3E6F-4F34-E4B3-7157D95E6A5F}"/>
                    </a:ext>
                  </a:extLst>
                </p:cNvPr>
                <p:cNvSpPr/>
                <p:nvPr/>
              </p:nvSpPr>
              <p:spPr>
                <a:xfrm>
                  <a:off x="3452294" y="2252662"/>
                  <a:ext cx="250256" cy="260998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350" dirty="0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83C6EB27-3307-EE4F-AA7B-59A7499E0B21}"/>
                    </a:ext>
                  </a:extLst>
                </p:cNvPr>
                <p:cNvCxnSpPr>
                  <a:stCxn id="21" idx="0"/>
                  <a:endCxn id="21" idx="4"/>
                </p:cNvCxnSpPr>
                <p:nvPr/>
              </p:nvCxnSpPr>
              <p:spPr>
                <a:xfrm>
                  <a:off x="3577422" y="2252662"/>
                  <a:ext cx="0" cy="260998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Прямая соединительная линия 22">
                  <a:extLst>
                    <a:ext uri="{FF2B5EF4-FFF2-40B4-BE49-F238E27FC236}">
                      <a16:creationId xmlns:a16="http://schemas.microsoft.com/office/drawing/2014/main" id="{97F650EE-FD8A-519D-2A72-11D6CA4A510F}"/>
                    </a:ext>
                  </a:extLst>
                </p:cNvPr>
                <p:cNvCxnSpPr>
                  <a:stCxn id="21" idx="2"/>
                  <a:endCxn id="21" idx="6"/>
                </p:cNvCxnSpPr>
                <p:nvPr/>
              </p:nvCxnSpPr>
              <p:spPr>
                <a:xfrm>
                  <a:off x="3452294" y="2383162"/>
                  <a:ext cx="250256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Группа 23">
                <a:extLst>
                  <a:ext uri="{FF2B5EF4-FFF2-40B4-BE49-F238E27FC236}">
                    <a16:creationId xmlns:a16="http://schemas.microsoft.com/office/drawing/2014/main" id="{E0D19D47-8B47-47F1-858F-DC038AD0232E}"/>
                  </a:ext>
                </a:extLst>
              </p:cNvPr>
              <p:cNvGrpSpPr/>
              <p:nvPr/>
            </p:nvGrpSpPr>
            <p:grpSpPr>
              <a:xfrm>
                <a:off x="2577943" y="2191433"/>
                <a:ext cx="250256" cy="260998"/>
                <a:chOff x="3308930" y="2357370"/>
                <a:chExt cx="250256" cy="260998"/>
              </a:xfrm>
            </p:grpSpPr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DD6396F8-288B-A552-2C47-5ACC3E573719}"/>
                    </a:ext>
                  </a:extLst>
                </p:cNvPr>
                <p:cNvSpPr/>
                <p:nvPr/>
              </p:nvSpPr>
              <p:spPr>
                <a:xfrm>
                  <a:off x="3308930" y="2357370"/>
                  <a:ext cx="250256" cy="260998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350" dirty="0"/>
                </a:p>
              </p:txBody>
            </p:sp>
            <p:cxnSp>
              <p:nvCxnSpPr>
                <p:cNvPr id="26" name="Прямая соединительная линия 25">
                  <a:extLst>
                    <a:ext uri="{FF2B5EF4-FFF2-40B4-BE49-F238E27FC236}">
                      <a16:creationId xmlns:a16="http://schemas.microsoft.com/office/drawing/2014/main" id="{144E0C9C-813D-58AE-A4AE-325C866566C5}"/>
                    </a:ext>
                  </a:extLst>
                </p:cNvPr>
                <p:cNvCxnSpPr>
                  <a:stCxn id="25" idx="0"/>
                  <a:endCxn id="25" idx="4"/>
                </p:cNvCxnSpPr>
                <p:nvPr/>
              </p:nvCxnSpPr>
              <p:spPr>
                <a:xfrm>
                  <a:off x="3434058" y="2357370"/>
                  <a:ext cx="0" cy="260998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Прямая соединительная линия 26">
                  <a:extLst>
                    <a:ext uri="{FF2B5EF4-FFF2-40B4-BE49-F238E27FC236}">
                      <a16:creationId xmlns:a16="http://schemas.microsoft.com/office/drawing/2014/main" id="{34EA70ED-705A-DC9D-B09C-5D5C1D2F1EC8}"/>
                    </a:ext>
                  </a:extLst>
                </p:cNvPr>
                <p:cNvCxnSpPr>
                  <a:cxnSpLocks/>
                  <a:stCxn id="25" idx="2"/>
                  <a:endCxn id="25" idx="6"/>
                </p:cNvCxnSpPr>
                <p:nvPr/>
              </p:nvCxnSpPr>
              <p:spPr>
                <a:xfrm>
                  <a:off x="3308930" y="2487870"/>
                  <a:ext cx="250256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9" name="Прямая со стрелкой 28">
                <a:extLst>
                  <a:ext uri="{FF2B5EF4-FFF2-40B4-BE49-F238E27FC236}">
                    <a16:creationId xmlns:a16="http://schemas.microsoft.com/office/drawing/2014/main" id="{4907C6C9-43FF-E432-06E6-7775C814C8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0025" y="1500248"/>
                <a:ext cx="0" cy="808324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 стрелкой 29">
                <a:extLst>
                  <a:ext uri="{FF2B5EF4-FFF2-40B4-BE49-F238E27FC236}">
                    <a16:creationId xmlns:a16="http://schemas.microsoft.com/office/drawing/2014/main" id="{F51A8F36-77A0-3B9B-EE64-B886DB2FAF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88484" y="1494353"/>
                <a:ext cx="0" cy="1032708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 стрелкой 34">
                <a:extLst>
                  <a:ext uri="{FF2B5EF4-FFF2-40B4-BE49-F238E27FC236}">
                    <a16:creationId xmlns:a16="http://schemas.microsoft.com/office/drawing/2014/main" id="{EF8000F0-6CFF-4C63-5F77-255E639CD6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77954" y="1517974"/>
                <a:ext cx="0" cy="670528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 стрелкой 37">
                <a:extLst>
                  <a:ext uri="{FF2B5EF4-FFF2-40B4-BE49-F238E27FC236}">
                    <a16:creationId xmlns:a16="http://schemas.microsoft.com/office/drawing/2014/main" id="{F697FDED-3F4F-E0F1-24A0-6BB1BF005A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0025" y="1494353"/>
                <a:ext cx="0" cy="1811809"/>
              </a:xfrm>
              <a:prstGeom prst="straightConnector1">
                <a:avLst/>
              </a:prstGeom>
              <a:ln w="28575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>
                <a:extLst>
                  <a:ext uri="{FF2B5EF4-FFF2-40B4-BE49-F238E27FC236}">
                    <a16:creationId xmlns:a16="http://schemas.microsoft.com/office/drawing/2014/main" id="{942A7F1C-D9FE-1806-7D69-A67C335A53C9}"/>
                  </a:ext>
                </a:extLst>
              </p:cNvPr>
              <p:cNvCxnSpPr/>
              <p:nvPr/>
            </p:nvCxnSpPr>
            <p:spPr>
              <a:xfrm>
                <a:off x="930275" y="3051175"/>
                <a:ext cx="1947679" cy="0"/>
              </a:xfrm>
              <a:prstGeom prst="line">
                <a:avLst/>
              </a:prstGeom>
              <a:ln w="762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 стрелкой 40">
                <a:extLst>
                  <a:ext uri="{FF2B5EF4-FFF2-40B4-BE49-F238E27FC236}">
                    <a16:creationId xmlns:a16="http://schemas.microsoft.com/office/drawing/2014/main" id="{D7F2081A-BE87-50DC-B6E5-9760BE76D4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88484" y="1495573"/>
                <a:ext cx="0" cy="1810589"/>
              </a:xfrm>
              <a:prstGeom prst="straightConnector1">
                <a:avLst/>
              </a:prstGeom>
              <a:ln w="28575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Прямая со стрелкой 41">
                <a:extLst>
                  <a:ext uri="{FF2B5EF4-FFF2-40B4-BE49-F238E27FC236}">
                    <a16:creationId xmlns:a16="http://schemas.microsoft.com/office/drawing/2014/main" id="{9D040247-589A-F864-4B09-2490D27B1F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74515" y="1507849"/>
                <a:ext cx="3439" cy="1798313"/>
              </a:xfrm>
              <a:prstGeom prst="straightConnector1">
                <a:avLst/>
              </a:prstGeom>
              <a:ln w="28575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48C78B8-B5D9-410C-69B0-F7F9CA0B2784}"/>
                </a:ext>
              </a:extLst>
            </p:cNvPr>
            <p:cNvSpPr txBox="1"/>
            <p:nvPr/>
          </p:nvSpPr>
          <p:spPr>
            <a:xfrm>
              <a:off x="2240449" y="2994271"/>
              <a:ext cx="24110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ru-RU" sz="15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6D25C1E-4318-1922-1354-4CEF5B9BE795}"/>
                </a:ext>
              </a:extLst>
            </p:cNvPr>
            <p:cNvSpPr txBox="1"/>
            <p:nvPr/>
          </p:nvSpPr>
          <p:spPr>
            <a:xfrm>
              <a:off x="2800173" y="2994272"/>
              <a:ext cx="27290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ru-RU" sz="15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599D32E-CFAA-8DBE-A79C-90F173FCC514}"/>
                </a:ext>
              </a:extLst>
            </p:cNvPr>
            <p:cNvSpPr txBox="1"/>
            <p:nvPr/>
          </p:nvSpPr>
          <p:spPr>
            <a:xfrm>
              <a:off x="3305378" y="2976392"/>
              <a:ext cx="24110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ru-RU" sz="15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B55ECA0F-9086-56A8-4D6F-C74562DC4870}"/>
                </a:ext>
              </a:extLst>
            </p:cNvPr>
            <p:cNvSpPr/>
            <p:nvPr/>
          </p:nvSpPr>
          <p:spPr>
            <a:xfrm>
              <a:off x="1616869" y="2237998"/>
              <a:ext cx="341524" cy="3376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cxnSp>
          <p:nvCxnSpPr>
            <p:cNvPr id="85" name="Прямая со стрелкой 84">
              <a:extLst>
                <a:ext uri="{FF2B5EF4-FFF2-40B4-BE49-F238E27FC236}">
                  <a16:creationId xmlns:a16="http://schemas.microsoft.com/office/drawing/2014/main" id="{A46A6CB5-521E-F3C0-F66B-481A6CC1992F}"/>
                </a:ext>
              </a:extLst>
            </p:cNvPr>
            <p:cNvCxnSpPr>
              <a:stCxn id="83" idx="0"/>
              <a:endCxn id="83" idx="4"/>
            </p:cNvCxnSpPr>
            <p:nvPr/>
          </p:nvCxnSpPr>
          <p:spPr>
            <a:xfrm>
              <a:off x="1787631" y="2237998"/>
              <a:ext cx="0" cy="3376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>
              <a:extLst>
                <a:ext uri="{FF2B5EF4-FFF2-40B4-BE49-F238E27FC236}">
                  <a16:creationId xmlns:a16="http://schemas.microsoft.com/office/drawing/2014/main" id="{94AB8598-DA41-3DD1-81A3-616B345F54D0}"/>
                </a:ext>
              </a:extLst>
            </p:cNvPr>
            <p:cNvCxnSpPr>
              <a:stCxn id="83" idx="0"/>
            </p:cNvCxnSpPr>
            <p:nvPr/>
          </p:nvCxnSpPr>
          <p:spPr>
            <a:xfrm flipV="1">
              <a:off x="1787631" y="1783220"/>
              <a:ext cx="0" cy="45477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>
              <a:extLst>
                <a:ext uri="{FF2B5EF4-FFF2-40B4-BE49-F238E27FC236}">
                  <a16:creationId xmlns:a16="http://schemas.microsoft.com/office/drawing/2014/main" id="{22EA0382-529F-E193-F5AC-471B60F70B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87631" y="2590012"/>
              <a:ext cx="0" cy="44357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id="{00FA6935-C1D0-9218-2B0E-42878702DB45}"/>
                </a:ext>
              </a:extLst>
            </p:cNvPr>
            <p:cNvCxnSpPr>
              <a:cxnSpLocks/>
            </p:cNvCxnSpPr>
            <p:nvPr/>
          </p:nvCxnSpPr>
          <p:spPr>
            <a:xfrm>
              <a:off x="1787632" y="3013833"/>
              <a:ext cx="32704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>
              <a:extLst>
                <a:ext uri="{FF2B5EF4-FFF2-40B4-BE49-F238E27FC236}">
                  <a16:creationId xmlns:a16="http://schemas.microsoft.com/office/drawing/2014/main" id="{DA2A81F8-16B4-7CDB-3CFD-13A6688D30E4}"/>
                </a:ext>
              </a:extLst>
            </p:cNvPr>
            <p:cNvCxnSpPr>
              <a:cxnSpLocks/>
              <a:endCxn id="2" idx="1"/>
            </p:cNvCxnSpPr>
            <p:nvPr/>
          </p:nvCxnSpPr>
          <p:spPr>
            <a:xfrm>
              <a:off x="1794282" y="1792722"/>
              <a:ext cx="23627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0A04BDA-D5BD-4B18-9091-3A80C28F0DD3}"/>
              </a:ext>
            </a:extLst>
          </p:cNvPr>
          <p:cNvGrpSpPr/>
          <p:nvPr/>
        </p:nvGrpSpPr>
        <p:grpSpPr>
          <a:xfrm>
            <a:off x="3077751" y="1261658"/>
            <a:ext cx="2000411" cy="1537372"/>
            <a:chOff x="3861651" y="1783221"/>
            <a:chExt cx="2000411" cy="1537372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2E7B33B3-05E4-5FF5-98AB-BA7D59CECF53}"/>
                </a:ext>
              </a:extLst>
            </p:cNvPr>
            <p:cNvSpPr/>
            <p:nvPr/>
          </p:nvSpPr>
          <p:spPr>
            <a:xfrm>
              <a:off x="4273893" y="1783221"/>
              <a:ext cx="1588169" cy="8274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360AE30D-9770-598A-9A28-50E634F8BA20}"/>
                </a:ext>
              </a:extLst>
            </p:cNvPr>
            <p:cNvSpPr/>
            <p:nvPr/>
          </p:nvSpPr>
          <p:spPr>
            <a:xfrm>
              <a:off x="4318831" y="2543930"/>
              <a:ext cx="1523198" cy="42009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EC15F065-B5B8-81E5-F651-6D60723FA924}"/>
                </a:ext>
              </a:extLst>
            </p:cNvPr>
            <p:cNvGrpSpPr/>
            <p:nvPr/>
          </p:nvGrpSpPr>
          <p:grpSpPr>
            <a:xfrm>
              <a:off x="4550845" y="2538973"/>
              <a:ext cx="187692" cy="195752"/>
              <a:chOff x="3212566" y="2300580"/>
              <a:chExt cx="250256" cy="261002"/>
            </a:xfrm>
          </p:grpSpPr>
          <p:sp>
            <p:nvSpPr>
              <p:cNvPr id="66" name="Овал 65">
                <a:extLst>
                  <a:ext uri="{FF2B5EF4-FFF2-40B4-BE49-F238E27FC236}">
                    <a16:creationId xmlns:a16="http://schemas.microsoft.com/office/drawing/2014/main" id="{DA1D19D4-248F-CAFA-7250-189B0116AC6E}"/>
                  </a:ext>
                </a:extLst>
              </p:cNvPr>
              <p:cNvSpPr/>
              <p:nvPr/>
            </p:nvSpPr>
            <p:spPr>
              <a:xfrm>
                <a:off x="3212566" y="2300584"/>
                <a:ext cx="250256" cy="26099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 dirty="0"/>
              </a:p>
            </p:txBody>
          </p:sp>
          <p:cxnSp>
            <p:nvCxnSpPr>
              <p:cNvPr id="67" name="Прямая соединительная линия 66">
                <a:extLst>
                  <a:ext uri="{FF2B5EF4-FFF2-40B4-BE49-F238E27FC236}">
                    <a16:creationId xmlns:a16="http://schemas.microsoft.com/office/drawing/2014/main" id="{8E61B45B-567D-F7DF-CC8B-E00402BCB012}"/>
                  </a:ext>
                </a:extLst>
              </p:cNvPr>
              <p:cNvCxnSpPr>
                <a:stCxn id="66" idx="0"/>
                <a:endCxn id="66" idx="4"/>
              </p:cNvCxnSpPr>
              <p:nvPr/>
            </p:nvCxnSpPr>
            <p:spPr>
              <a:xfrm>
                <a:off x="3337694" y="2300580"/>
                <a:ext cx="0" cy="2609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>
                <a:extLst>
                  <a:ext uri="{FF2B5EF4-FFF2-40B4-BE49-F238E27FC236}">
                    <a16:creationId xmlns:a16="http://schemas.microsoft.com/office/drawing/2014/main" id="{34DE9D00-CE4A-15FC-EC8D-1B941F99E066}"/>
                  </a:ext>
                </a:extLst>
              </p:cNvPr>
              <p:cNvCxnSpPr>
                <a:stCxn id="66" idx="2"/>
                <a:endCxn id="66" idx="6"/>
              </p:cNvCxnSpPr>
              <p:nvPr/>
            </p:nvCxnSpPr>
            <p:spPr>
              <a:xfrm>
                <a:off x="3212566" y="2431080"/>
                <a:ext cx="25025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36BA08EA-3A75-9CE7-AF38-C664F9AC90AF}"/>
                </a:ext>
              </a:extLst>
            </p:cNvPr>
            <p:cNvGrpSpPr/>
            <p:nvPr/>
          </p:nvGrpSpPr>
          <p:grpSpPr>
            <a:xfrm>
              <a:off x="5052700" y="2543423"/>
              <a:ext cx="187692" cy="195749"/>
              <a:chOff x="3206346" y="2331803"/>
              <a:chExt cx="250256" cy="260998"/>
            </a:xfrm>
          </p:grpSpPr>
          <p:sp>
            <p:nvSpPr>
              <p:cNvPr id="63" name="Овал 62">
                <a:extLst>
                  <a:ext uri="{FF2B5EF4-FFF2-40B4-BE49-F238E27FC236}">
                    <a16:creationId xmlns:a16="http://schemas.microsoft.com/office/drawing/2014/main" id="{3A4C5C59-1FE8-1593-645B-648014C60FA9}"/>
                  </a:ext>
                </a:extLst>
              </p:cNvPr>
              <p:cNvSpPr/>
              <p:nvPr/>
            </p:nvSpPr>
            <p:spPr>
              <a:xfrm>
                <a:off x="3206346" y="2331803"/>
                <a:ext cx="250256" cy="26099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 dirty="0"/>
              </a:p>
            </p:txBody>
          </p:sp>
          <p:cxnSp>
            <p:nvCxnSpPr>
              <p:cNvPr id="64" name="Прямая соединительная линия 63">
                <a:extLst>
                  <a:ext uri="{FF2B5EF4-FFF2-40B4-BE49-F238E27FC236}">
                    <a16:creationId xmlns:a16="http://schemas.microsoft.com/office/drawing/2014/main" id="{F02CB2D4-C167-0C3A-F1D3-D884C1728A3B}"/>
                  </a:ext>
                </a:extLst>
              </p:cNvPr>
              <p:cNvCxnSpPr>
                <a:stCxn id="63" idx="0"/>
                <a:endCxn id="63" idx="4"/>
              </p:cNvCxnSpPr>
              <p:nvPr/>
            </p:nvCxnSpPr>
            <p:spPr>
              <a:xfrm>
                <a:off x="3331474" y="2331803"/>
                <a:ext cx="0" cy="2609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>
                <a:extLst>
                  <a:ext uri="{FF2B5EF4-FFF2-40B4-BE49-F238E27FC236}">
                    <a16:creationId xmlns:a16="http://schemas.microsoft.com/office/drawing/2014/main" id="{EA3C5E87-0232-7349-38D6-7CFEDBC22E6B}"/>
                  </a:ext>
                </a:extLst>
              </p:cNvPr>
              <p:cNvCxnSpPr>
                <a:stCxn id="63" idx="2"/>
                <a:endCxn id="63" idx="6"/>
              </p:cNvCxnSpPr>
              <p:nvPr/>
            </p:nvCxnSpPr>
            <p:spPr>
              <a:xfrm>
                <a:off x="3206346" y="2462303"/>
                <a:ext cx="25025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4944A1B4-06E1-6AAD-B693-58A5EAF1BD73}"/>
                </a:ext>
              </a:extLst>
            </p:cNvPr>
            <p:cNvGrpSpPr/>
            <p:nvPr/>
          </p:nvGrpSpPr>
          <p:grpSpPr>
            <a:xfrm>
              <a:off x="5588317" y="2550467"/>
              <a:ext cx="187695" cy="195752"/>
              <a:chOff x="3202931" y="2318484"/>
              <a:chExt cx="250260" cy="261002"/>
            </a:xfrm>
          </p:grpSpPr>
          <p:sp>
            <p:nvSpPr>
              <p:cNvPr id="60" name="Овал 59">
                <a:extLst>
                  <a:ext uri="{FF2B5EF4-FFF2-40B4-BE49-F238E27FC236}">
                    <a16:creationId xmlns:a16="http://schemas.microsoft.com/office/drawing/2014/main" id="{773ABC1D-4403-FC15-1E59-EBEF4F7A4095}"/>
                  </a:ext>
                </a:extLst>
              </p:cNvPr>
              <p:cNvSpPr/>
              <p:nvPr/>
            </p:nvSpPr>
            <p:spPr>
              <a:xfrm>
                <a:off x="3202935" y="2318488"/>
                <a:ext cx="250256" cy="26099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 dirty="0"/>
              </a:p>
            </p:txBody>
          </p:sp>
          <p:cxnSp>
            <p:nvCxnSpPr>
              <p:cNvPr id="61" name="Прямая соединительная линия 60">
                <a:extLst>
                  <a:ext uri="{FF2B5EF4-FFF2-40B4-BE49-F238E27FC236}">
                    <a16:creationId xmlns:a16="http://schemas.microsoft.com/office/drawing/2014/main" id="{C67427EE-8AFB-3F74-843C-610049AAC1CD}"/>
                  </a:ext>
                </a:extLst>
              </p:cNvPr>
              <p:cNvCxnSpPr>
                <a:stCxn id="60" idx="0"/>
                <a:endCxn id="60" idx="4"/>
              </p:cNvCxnSpPr>
              <p:nvPr/>
            </p:nvCxnSpPr>
            <p:spPr>
              <a:xfrm>
                <a:off x="3328059" y="2318484"/>
                <a:ext cx="0" cy="26099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>
                <a:extLst>
                  <a:ext uri="{FF2B5EF4-FFF2-40B4-BE49-F238E27FC236}">
                    <a16:creationId xmlns:a16="http://schemas.microsoft.com/office/drawing/2014/main" id="{4F05593B-3ADC-E3E6-A6D9-18735E949B62}"/>
                  </a:ext>
                </a:extLst>
              </p:cNvPr>
              <p:cNvCxnSpPr>
                <a:stCxn id="60" idx="2"/>
                <a:endCxn id="60" idx="6"/>
              </p:cNvCxnSpPr>
              <p:nvPr/>
            </p:nvCxnSpPr>
            <p:spPr>
              <a:xfrm>
                <a:off x="3202931" y="2448988"/>
                <a:ext cx="25025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Прямая со стрелкой 52">
              <a:extLst>
                <a:ext uri="{FF2B5EF4-FFF2-40B4-BE49-F238E27FC236}">
                  <a16:creationId xmlns:a16="http://schemas.microsoft.com/office/drawing/2014/main" id="{5000B8B1-0A16-93AF-BB45-858A40C6249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82272" y="1860066"/>
              <a:ext cx="3188" cy="683357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 стрелкой 53">
              <a:extLst>
                <a:ext uri="{FF2B5EF4-FFF2-40B4-BE49-F238E27FC236}">
                  <a16:creationId xmlns:a16="http://schemas.microsoft.com/office/drawing/2014/main" id="{B0746A51-D161-6582-6496-94BA7C5A02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66971" y="1873088"/>
              <a:ext cx="3983" cy="679837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>
              <a:extLst>
                <a:ext uri="{FF2B5EF4-FFF2-40B4-BE49-F238E27FC236}">
                  <a16:creationId xmlns:a16="http://schemas.microsoft.com/office/drawing/2014/main" id="{61CD471F-D8F3-EE37-AEDE-0B5F6BD8D3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4023" y="1881182"/>
              <a:ext cx="0" cy="65409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>
              <a:extLst>
                <a:ext uri="{FF2B5EF4-FFF2-40B4-BE49-F238E27FC236}">
                  <a16:creationId xmlns:a16="http://schemas.microsoft.com/office/drawing/2014/main" id="{A38FF7E6-7422-41AE-7CDD-B8108DF25360}"/>
                </a:ext>
              </a:extLst>
            </p:cNvPr>
            <p:cNvCxnSpPr>
              <a:cxnSpLocks/>
            </p:cNvCxnSpPr>
            <p:nvPr/>
          </p:nvCxnSpPr>
          <p:spPr>
            <a:xfrm>
              <a:off x="4782272" y="1865970"/>
              <a:ext cx="0" cy="1348735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532FDDAA-A322-D507-3D00-B2855366D9A9}"/>
                </a:ext>
              </a:extLst>
            </p:cNvPr>
            <p:cNvCxnSpPr/>
            <p:nvPr/>
          </p:nvCxnSpPr>
          <p:spPr>
            <a:xfrm>
              <a:off x="4364664" y="3033586"/>
              <a:ext cx="1460759" cy="0"/>
            </a:xfrm>
            <a:prstGeom prst="line">
              <a:avLst/>
            </a:prstGeom>
            <a:ln w="762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>
              <a:extLst>
                <a:ext uri="{FF2B5EF4-FFF2-40B4-BE49-F238E27FC236}">
                  <a16:creationId xmlns:a16="http://schemas.microsoft.com/office/drawing/2014/main" id="{DD8B408E-351E-E158-1111-77FF0C0794A2}"/>
                </a:ext>
              </a:extLst>
            </p:cNvPr>
            <p:cNvCxnSpPr>
              <a:cxnSpLocks/>
            </p:cNvCxnSpPr>
            <p:nvPr/>
          </p:nvCxnSpPr>
          <p:spPr>
            <a:xfrm>
              <a:off x="5266971" y="1865970"/>
              <a:ext cx="0" cy="1348735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 стрелкой 58">
              <a:extLst>
                <a:ext uri="{FF2B5EF4-FFF2-40B4-BE49-F238E27FC236}">
                  <a16:creationId xmlns:a16="http://schemas.microsoft.com/office/drawing/2014/main" id="{37DE8318-A4CF-D30A-28C0-7088F4BA89CB}"/>
                </a:ext>
              </a:extLst>
            </p:cNvPr>
            <p:cNvCxnSpPr>
              <a:cxnSpLocks/>
              <a:endCxn id="82" idx="3"/>
            </p:cNvCxnSpPr>
            <p:nvPr/>
          </p:nvCxnSpPr>
          <p:spPr>
            <a:xfrm flipH="1">
              <a:off x="5812448" y="1881182"/>
              <a:ext cx="12976" cy="127782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>
              <a:extLst>
                <a:ext uri="{FF2B5EF4-FFF2-40B4-BE49-F238E27FC236}">
                  <a16:creationId xmlns:a16="http://schemas.microsoft.com/office/drawing/2014/main" id="{F0D1A762-077E-DD29-18AE-739E28CD3388}"/>
                </a:ext>
              </a:extLst>
            </p:cNvPr>
            <p:cNvCxnSpPr/>
            <p:nvPr/>
          </p:nvCxnSpPr>
          <p:spPr>
            <a:xfrm>
              <a:off x="4349624" y="2466512"/>
              <a:ext cx="1460759" cy="0"/>
            </a:xfrm>
            <a:prstGeom prst="line">
              <a:avLst/>
            </a:prstGeom>
            <a:ln w="762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98C789A-239F-E2F8-63F7-B0E57A187F88}"/>
                </a:ext>
              </a:extLst>
            </p:cNvPr>
            <p:cNvSpPr txBox="1"/>
            <p:nvPr/>
          </p:nvSpPr>
          <p:spPr>
            <a:xfrm>
              <a:off x="4529163" y="2982732"/>
              <a:ext cx="24110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ru-RU" sz="15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F5A09BD-2474-E1A9-3274-78E10178B624}"/>
                </a:ext>
              </a:extLst>
            </p:cNvPr>
            <p:cNvSpPr txBox="1"/>
            <p:nvPr/>
          </p:nvSpPr>
          <p:spPr>
            <a:xfrm>
              <a:off x="5021224" y="2997428"/>
              <a:ext cx="24110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ru-RU" sz="15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E91632C-2F30-73C0-CBB4-BE2A013B73B1}"/>
                </a:ext>
              </a:extLst>
            </p:cNvPr>
            <p:cNvSpPr txBox="1"/>
            <p:nvPr/>
          </p:nvSpPr>
          <p:spPr>
            <a:xfrm>
              <a:off x="5571340" y="2997428"/>
              <a:ext cx="24110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ru-RU" sz="15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" name="Овал 102">
              <a:extLst>
                <a:ext uri="{FF2B5EF4-FFF2-40B4-BE49-F238E27FC236}">
                  <a16:creationId xmlns:a16="http://schemas.microsoft.com/office/drawing/2014/main" id="{8D166610-ECCD-F5E3-8526-BA2FF0BC9662}"/>
                </a:ext>
              </a:extLst>
            </p:cNvPr>
            <p:cNvSpPr/>
            <p:nvPr/>
          </p:nvSpPr>
          <p:spPr>
            <a:xfrm>
              <a:off x="3861651" y="1995755"/>
              <a:ext cx="341524" cy="3376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cxnSp>
          <p:nvCxnSpPr>
            <p:cNvPr id="104" name="Прямая со стрелкой 103">
              <a:extLst>
                <a:ext uri="{FF2B5EF4-FFF2-40B4-BE49-F238E27FC236}">
                  <a16:creationId xmlns:a16="http://schemas.microsoft.com/office/drawing/2014/main" id="{B4438BDD-3A14-D1D8-B898-8888B197F1E7}"/>
                </a:ext>
              </a:extLst>
            </p:cNvPr>
            <p:cNvCxnSpPr>
              <a:stCxn id="103" idx="0"/>
              <a:endCxn id="103" idx="4"/>
            </p:cNvCxnSpPr>
            <p:nvPr/>
          </p:nvCxnSpPr>
          <p:spPr>
            <a:xfrm>
              <a:off x="4032413" y="1995755"/>
              <a:ext cx="0" cy="3376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>
              <a:extLst>
                <a:ext uri="{FF2B5EF4-FFF2-40B4-BE49-F238E27FC236}">
                  <a16:creationId xmlns:a16="http://schemas.microsoft.com/office/drawing/2014/main" id="{3B18E1F2-50B2-E313-B954-C3470D33E9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7616" y="2316821"/>
              <a:ext cx="0" cy="17547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id="{EA8E2FDD-3A06-1477-D0FB-028348197427}"/>
                </a:ext>
              </a:extLst>
            </p:cNvPr>
            <p:cNvCxnSpPr>
              <a:cxnSpLocks/>
            </p:cNvCxnSpPr>
            <p:nvPr/>
          </p:nvCxnSpPr>
          <p:spPr>
            <a:xfrm>
              <a:off x="4037617" y="2472539"/>
              <a:ext cx="32704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id="{752BD456-9A43-3FC1-17CC-42989ADF3D40}"/>
                </a:ext>
              </a:extLst>
            </p:cNvPr>
            <p:cNvCxnSpPr>
              <a:cxnSpLocks/>
            </p:cNvCxnSpPr>
            <p:nvPr/>
          </p:nvCxnSpPr>
          <p:spPr>
            <a:xfrm>
              <a:off x="4043854" y="1835096"/>
              <a:ext cx="23627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>
              <a:extLst>
                <a:ext uri="{FF2B5EF4-FFF2-40B4-BE49-F238E27FC236}">
                  <a16:creationId xmlns:a16="http://schemas.microsoft.com/office/drawing/2014/main" id="{AFF32F4A-F741-E857-C13E-CFC26DDE77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7616" y="1820285"/>
              <a:ext cx="0" cy="17547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CB30263-3B5E-1088-C115-D1C666873B8D}"/>
              </a:ext>
            </a:extLst>
          </p:cNvPr>
          <p:cNvSpPr txBox="1"/>
          <p:nvPr/>
        </p:nvSpPr>
        <p:spPr>
          <a:xfrm>
            <a:off x="6096000" y="1351525"/>
            <a:ext cx="5517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Ионно-электронная эмиссия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эмиссия электронов с поверхности твердого тела при его бомбардировке ионами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67" y="3564142"/>
            <a:ext cx="4494942" cy="3177819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D745603-9222-429C-BF9A-1B9936198D3A}" type="slidenum">
              <a:rPr lang="ru-RU" sz="2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56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3"/>
          <p:cNvSpPr>
            <a:spLocks noGrp="1" noChangeArrowheads="1"/>
          </p:cNvSpPr>
          <p:nvPr>
            <p:ph type="ctrTitle"/>
          </p:nvPr>
        </p:nvSpPr>
        <p:spPr>
          <a:xfrm>
            <a:off x="620713" y="1595438"/>
            <a:ext cx="7307262" cy="2212975"/>
          </a:xfrm>
        </p:spPr>
        <p:txBody>
          <a:bodyPr/>
          <a:lstStyle/>
          <a:p>
            <a:r>
              <a:rPr lang="en-US" altLang="ru-RU" dirty="0">
                <a:solidFill>
                  <a:srgbClr val="FF0000"/>
                </a:solidFill>
                <a:latin typeface="Russisch Sans"/>
              </a:rPr>
              <a:t/>
            </a:r>
            <a:br>
              <a:rPr lang="en-US" altLang="ru-RU" dirty="0">
                <a:solidFill>
                  <a:srgbClr val="FF0000"/>
                </a:solidFill>
                <a:latin typeface="Russisch Sans"/>
              </a:rPr>
            </a:br>
            <a:endParaRPr lang="en-US" altLang="ru-RU" dirty="0">
              <a:solidFill>
                <a:srgbClr val="FF0000"/>
              </a:solidFill>
              <a:latin typeface="Russisch Sans"/>
            </a:endParaRPr>
          </a:p>
        </p:txBody>
      </p:sp>
      <p:pic>
        <p:nvPicPr>
          <p:cNvPr id="41987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53975"/>
            <a:ext cx="363855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Подзаголовок 4"/>
          <p:cNvSpPr txBox="1">
            <a:spLocks noChangeArrowheads="1"/>
          </p:cNvSpPr>
          <p:nvPr/>
        </p:nvSpPr>
        <p:spPr bwMode="auto">
          <a:xfrm>
            <a:off x="129565" y="2924176"/>
            <a:ext cx="12353925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>
                <a:solidFill>
                  <a:srgbClr val="292929"/>
                </a:solidFill>
                <a:latin typeface="Russisch Sans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292929"/>
                </a:solidFill>
                <a:latin typeface="Russisch Sans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solidFill>
                  <a:srgbClr val="292929"/>
                </a:solidFill>
                <a:latin typeface="Russisch Sans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>
                <a:solidFill>
                  <a:srgbClr val="292929"/>
                </a:solidFill>
                <a:latin typeface="Russisch Sans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ru-RU" alt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с самостоятельным ВТР </a:t>
            </a:r>
          </a:p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ru-RU" alt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электродуговым сеточным катодом</a:t>
            </a:r>
            <a:endParaRPr lang="en-US" alt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41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8737553" y="3667190"/>
            <a:ext cx="2120923" cy="3128303"/>
            <a:chOff x="7934325" y="3729697"/>
            <a:chExt cx="2120923" cy="3128303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430635" y="4233387"/>
              <a:ext cx="3128303" cy="2120923"/>
            </a:xfrm>
            <a:prstGeom prst="rect">
              <a:avLst/>
            </a:prstGeom>
          </p:spPr>
        </p:pic>
        <p:sp>
          <p:nvSpPr>
            <p:cNvPr id="13" name="Скругленный прямоугольник 12"/>
            <p:cNvSpPr/>
            <p:nvPr/>
          </p:nvSpPr>
          <p:spPr>
            <a:xfrm>
              <a:off x="8559222" y="4412879"/>
              <a:ext cx="341890" cy="325809"/>
            </a:xfrm>
            <a:prstGeom prst="roundRect">
              <a:avLst/>
            </a:prstGeom>
            <a:solidFill>
              <a:schemeClr val="accent1">
                <a:alpha val="34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8509000" y="4834826"/>
              <a:ext cx="450850" cy="1324674"/>
            </a:xfrm>
            <a:prstGeom prst="roundRect">
              <a:avLst/>
            </a:prstGeom>
            <a:solidFill>
              <a:srgbClr val="FFB9B9">
                <a:alpha val="34000"/>
              </a:srgb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трелка вниз 17"/>
            <p:cNvSpPr/>
            <p:nvPr/>
          </p:nvSpPr>
          <p:spPr>
            <a:xfrm>
              <a:off x="8602084" y="4895151"/>
              <a:ext cx="297945" cy="132467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" name="Picture 21" descr="https://www.hcei.tsc.ru/images/unu/unikuum/03_01.jpg">
            <a:extLst>
              <a:ext uri="{FF2B5EF4-FFF2-40B4-BE49-F238E27FC236}">
                <a16:creationId xmlns:a16="http://schemas.microsoft.com/office/drawing/2014/main" id="{28C63542-BFFC-431D-AA24-FAA496C55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5" y="1141270"/>
            <a:ext cx="4311984" cy="552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7D642A9-684C-4665-8F84-DA3710426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258119"/>
              </p:ext>
            </p:extLst>
          </p:nvPr>
        </p:nvGraphicFramePr>
        <p:xfrm>
          <a:off x="6945154" y="1126847"/>
          <a:ext cx="4123900" cy="261148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636832">
                  <a:extLst>
                    <a:ext uri="{9D8B030D-6E8A-4147-A177-3AD203B41FA5}">
                      <a16:colId xmlns:a16="http://schemas.microsoft.com/office/drawing/2014/main" val="516967120"/>
                    </a:ext>
                  </a:extLst>
                </a:gridCol>
                <a:gridCol w="1487068">
                  <a:extLst>
                    <a:ext uri="{9D8B030D-6E8A-4147-A177-3AD203B41FA5}">
                      <a16:colId xmlns:a16="http://schemas.microsoft.com/office/drawing/2014/main" val="3231452655"/>
                    </a:ext>
                  </a:extLst>
                </a:gridCol>
              </a:tblGrid>
              <a:tr h="3730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Энергия электронов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5–25 кэВ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extLst>
                  <a:ext uri="{0D108BD9-81ED-4DB2-BD59-A6C34878D82A}">
                    <a16:rowId xmlns:a16="http://schemas.microsoft.com/office/drawing/2014/main" val="2694768206"/>
                  </a:ext>
                </a:extLst>
              </a:tr>
              <a:tr h="3730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импульса тока пучка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20–200 мкс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extLst>
                  <a:ext uri="{0D108BD9-81ED-4DB2-BD59-A6C34878D82A}">
                    <a16:rowId xmlns:a16="http://schemas.microsoft.com/office/drawing/2014/main" val="129595722"/>
                  </a:ext>
                </a:extLst>
              </a:tr>
              <a:tr h="3730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Частота следования импульсов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0.3–10 с</a:t>
                      </a:r>
                      <a:r>
                        <a:rPr lang="ru-RU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extLst>
                  <a:ext uri="{0D108BD9-81ED-4DB2-BD59-A6C34878D82A}">
                    <a16:rowId xmlns:a16="http://schemas.microsoft.com/office/drawing/2014/main" val="3932594108"/>
                  </a:ext>
                </a:extLst>
              </a:tr>
              <a:tr h="3730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 энергии пучка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50 Дж/см</a:t>
                      </a:r>
                      <a:r>
                        <a:rPr lang="ru-RU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extLst>
                  <a:ext uri="{0D108BD9-81ED-4DB2-BD59-A6C34878D82A}">
                    <a16:rowId xmlns:a16="http://schemas.microsoft.com/office/drawing/2014/main" val="299823535"/>
                  </a:ext>
                </a:extLst>
              </a:tr>
              <a:tr h="3730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Рабочее давление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0.01–0.05 Па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extLst>
                  <a:ext uri="{0D108BD9-81ED-4DB2-BD59-A6C34878D82A}">
                    <a16:rowId xmlns:a16="http://schemas.microsoft.com/office/drawing/2014/main" val="1952529744"/>
                  </a:ext>
                </a:extLst>
              </a:tr>
              <a:tr h="3730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Рабочий газ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N</a:t>
                      </a:r>
                      <a:r>
                        <a:rPr lang="ru-RU" sz="12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extLst>
                  <a:ext uri="{0D108BD9-81ED-4DB2-BD59-A6C34878D82A}">
                    <a16:rowId xmlns:a16="http://schemas.microsoft.com/office/drawing/2014/main" val="3292077933"/>
                  </a:ext>
                </a:extLst>
              </a:tr>
              <a:tr h="3730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Диаметр отпечатка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1–4 см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94" marR="76194" marT="76204" marB="76204" anchor="ctr"/>
                </a:tc>
                <a:extLst>
                  <a:ext uri="{0D108BD9-81ED-4DB2-BD59-A6C34878D82A}">
                    <a16:rowId xmlns:a16="http://schemas.microsoft.com/office/drawing/2014/main" val="307876552"/>
                  </a:ext>
                </a:extLst>
              </a:tr>
            </a:tbl>
          </a:graphicData>
        </a:graphic>
      </p:graphicFrame>
      <p:sp>
        <p:nvSpPr>
          <p:cNvPr id="8" name="Заголовок 43">
            <a:extLst>
              <a:ext uri="{FF2B5EF4-FFF2-40B4-BE49-F238E27FC236}">
                <a16:creationId xmlns:a16="http://schemas.microsoft.com/office/drawing/2014/main" id="{6DA0137F-8D48-44A6-B7D7-7D505AFE0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95" y="150330"/>
            <a:ext cx="7319962" cy="6985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электронов «СОЛО»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6104A2CD-2652-4063-B87E-06161F89B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123" y="3656552"/>
            <a:ext cx="1890883" cy="300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101BDE0-9C2B-4462-8103-179A3FDBAEB3}"/>
              </a:ext>
            </a:extLst>
          </p:cNvPr>
          <p:cNvGrpSpPr/>
          <p:nvPr/>
        </p:nvGrpSpPr>
        <p:grpSpPr>
          <a:xfrm>
            <a:off x="4481426" y="1208625"/>
            <a:ext cx="2378580" cy="2447925"/>
            <a:chOff x="10378716" y="4410075"/>
            <a:chExt cx="2378580" cy="2447925"/>
          </a:xfrm>
        </p:grpSpPr>
        <p:pic>
          <p:nvPicPr>
            <p:cNvPr id="10" name="Picture 3" descr="источник_1_м">
              <a:extLst>
                <a:ext uri="{FF2B5EF4-FFF2-40B4-BE49-F238E27FC236}">
                  <a16:creationId xmlns:a16="http://schemas.microsoft.com/office/drawing/2014/main" id="{DAF06E2B-A32A-40BF-BA56-CAD35D609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84071" y="4410075"/>
              <a:ext cx="1673225" cy="2447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79E469D7-C9DD-4D5B-BFED-61D00DB851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884045" y="4481512"/>
              <a:ext cx="0" cy="2232025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lIns="90000" tIns="46800" rIns="90000" bIns="46800"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6">
              <a:extLst>
                <a:ext uri="{FF2B5EF4-FFF2-40B4-BE49-F238E27FC236}">
                  <a16:creationId xmlns:a16="http://schemas.microsoft.com/office/drawing/2014/main" id="{3EF86829-168F-4D47-BE4B-02EFA78543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0139207" y="5571620"/>
              <a:ext cx="819753" cy="3407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kumimoji="1" lang="ru-RU" sz="16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500 мм</a:t>
              </a:r>
            </a:p>
          </p:txBody>
        </p:sp>
      </p:grpSp>
      <p:cxnSp>
        <p:nvCxnSpPr>
          <p:cNvPr id="21" name="Прямая со стрелкой 20"/>
          <p:cNvCxnSpPr/>
          <p:nvPr/>
        </p:nvCxnSpPr>
        <p:spPr>
          <a:xfrm flipH="1">
            <a:off x="5914565" y="4100362"/>
            <a:ext cx="1140753" cy="389536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92042" y="4632126"/>
            <a:ext cx="1594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Анодная плазма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75973" y="3849762"/>
            <a:ext cx="15454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Дуговой разряд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67024" y="5343982"/>
            <a:ext cx="14273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пучок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8542241" y="4053552"/>
            <a:ext cx="909637" cy="494559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5870021" y="4907479"/>
            <a:ext cx="1140753" cy="389536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8542241" y="4844931"/>
            <a:ext cx="853027" cy="352738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5940635" y="5572368"/>
            <a:ext cx="1265451" cy="82163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8523413" y="5533801"/>
            <a:ext cx="1009982" cy="330675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B3CFAC2-DD51-4E87-89C4-E977C48E5C42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11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1CB6B9A-99F3-48FB-9D03-AC78882E98C4}"/>
              </a:ext>
            </a:extLst>
          </p:cNvPr>
          <p:cNvSpPr txBox="1"/>
          <p:nvPr/>
        </p:nvSpPr>
        <p:spPr>
          <a:xfrm>
            <a:off x="5014068" y="5465942"/>
            <a:ext cx="6725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течение генерации импульса под действием ускоренных ионов из анодной плазмы происходит перераспределение токов в эмиттере: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При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˂0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конкуренция типов эмиссий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При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˃0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весь ток протекающий в эмиттере обеспечивается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-процессами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39212FB-35F4-444C-ABC9-7E75D9F7A345}"/>
              </a:ext>
            </a:extLst>
          </p:cNvPr>
          <p:cNvSpPr/>
          <p:nvPr/>
        </p:nvSpPr>
        <p:spPr>
          <a:xfrm>
            <a:off x="5502070" y="467033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осциллограммы токов при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60 мПа,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17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20 А,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15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мТл,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40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мТл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932F895-ADE9-4D81-BD66-98712D69E8C8}"/>
              </a:ext>
            </a:extLst>
          </p:cNvPr>
          <p:cNvSpPr/>
          <p:nvPr/>
        </p:nvSpPr>
        <p:spPr>
          <a:xfrm>
            <a:off x="5014071" y="1124378"/>
            <a:ext cx="6725907" cy="5459248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3EC740B-57F0-4093-BAE4-DAF81EE08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77" y="121477"/>
            <a:ext cx="7320268" cy="69809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Конкурирующие типы эмиссий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CC1C2E9-46A5-485D-89A8-E044FC74FF93}"/>
              </a:ext>
            </a:extLst>
          </p:cNvPr>
          <p:cNvSpPr/>
          <p:nvPr/>
        </p:nvSpPr>
        <p:spPr>
          <a:xfrm>
            <a:off x="452022" y="1124377"/>
            <a:ext cx="4562048" cy="545924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6CE57C7-01C2-4ED1-ABFE-48EA694F5F6D}"/>
              </a:ext>
            </a:extLst>
          </p:cNvPr>
          <p:cNvSpPr txBox="1"/>
          <p:nvPr/>
        </p:nvSpPr>
        <p:spPr>
          <a:xfrm>
            <a:off x="193877" y="1140403"/>
            <a:ext cx="48201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Модифицированная конструкция СПЭ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E07409-76C4-4483-9604-6D23BCAE9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070" y="1212845"/>
            <a:ext cx="5576660" cy="3420000"/>
          </a:xfrm>
          <a:prstGeom prst="rect">
            <a:avLst/>
          </a:prstGeom>
        </p:spPr>
      </p:pic>
      <p:sp>
        <p:nvSpPr>
          <p:cNvPr id="628" name="TextBox 627">
            <a:extLst>
              <a:ext uri="{FF2B5EF4-FFF2-40B4-BE49-F238E27FC236}">
                <a16:creationId xmlns:a16="http://schemas.microsoft.com/office/drawing/2014/main" id="{D6297471-1117-44A4-8732-C99FE2463B96}"/>
              </a:ext>
            </a:extLst>
          </p:cNvPr>
          <p:cNvSpPr txBox="1"/>
          <p:nvPr/>
        </p:nvSpPr>
        <p:spPr>
          <a:xfrm>
            <a:off x="452023" y="5937295"/>
            <a:ext cx="456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Доп. катодный электрод и перераспределяющий электрод выполнены из алюминия и служат коллектором для потока ускоренных ионов из анодной плазмы.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101D9D-F48B-4E11-8B0F-15B267E021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0" r="3621"/>
          <a:stretch/>
        </p:blipFill>
        <p:spPr>
          <a:xfrm>
            <a:off x="1052309" y="1581108"/>
            <a:ext cx="3580650" cy="4320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E976988-5B90-422E-95D1-6B42A86F73D9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0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88445F-D48F-4714-B451-FAF9B6C667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4" r="28225" b="10756"/>
          <a:stretch/>
        </p:blipFill>
        <p:spPr>
          <a:xfrm>
            <a:off x="4255057" y="1061766"/>
            <a:ext cx="2201300" cy="5404104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E6A8D0B-355A-4B5A-8279-347CFFF6E9B3}"/>
              </a:ext>
            </a:extLst>
          </p:cNvPr>
          <p:cNvGrpSpPr/>
          <p:nvPr/>
        </p:nvGrpSpPr>
        <p:grpSpPr>
          <a:xfrm>
            <a:off x="6624572" y="1061766"/>
            <a:ext cx="2496634" cy="5404104"/>
            <a:chOff x="6900629" y="772414"/>
            <a:chExt cx="2496634" cy="5404104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77374D7-B6D8-4B3F-95B7-1BB262BB34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44" r="18595" b="10756"/>
            <a:stretch/>
          </p:blipFill>
          <p:spPr>
            <a:xfrm>
              <a:off x="6900629" y="772414"/>
              <a:ext cx="2496634" cy="540410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7495DE-434E-4B09-A728-4DD042F12C3B}"/>
                </a:ext>
              </a:extLst>
            </p:cNvPr>
            <p:cNvSpPr txBox="1"/>
            <p:nvPr/>
          </p:nvSpPr>
          <p:spPr>
            <a:xfrm>
              <a:off x="8600308" y="3587196"/>
              <a:ext cx="74424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Зонд №1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337085-7F47-458F-9969-356F822B090A}"/>
                </a:ext>
              </a:extLst>
            </p:cNvPr>
            <p:cNvSpPr txBox="1"/>
            <p:nvPr/>
          </p:nvSpPr>
          <p:spPr>
            <a:xfrm>
              <a:off x="8600308" y="2400283"/>
              <a:ext cx="74424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Зонд №2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156A6FB-462B-42E1-8747-E3F273383478}"/>
                </a:ext>
              </a:extLst>
            </p:cNvPr>
            <p:cNvSpPr txBox="1"/>
            <p:nvPr/>
          </p:nvSpPr>
          <p:spPr>
            <a:xfrm>
              <a:off x="8600308" y="1349464"/>
              <a:ext cx="74424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Зонд №3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Прямая со стрелкой 8">
              <a:extLst>
                <a:ext uri="{FF2B5EF4-FFF2-40B4-BE49-F238E27FC236}">
                  <a16:creationId xmlns:a16="http://schemas.microsoft.com/office/drawing/2014/main" id="{304FC318-6041-4AE9-B4AB-7153B5CD62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95949" y="3718001"/>
              <a:ext cx="551648" cy="1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B8F0C40C-C61E-4952-AEC5-5925388B7C75}"/>
                </a:ext>
              </a:extLst>
            </p:cNvPr>
            <p:cNvSpPr/>
            <p:nvPr/>
          </p:nvSpPr>
          <p:spPr>
            <a:xfrm>
              <a:off x="7324078" y="3387158"/>
              <a:ext cx="638822" cy="70358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CC378058-DFC6-4F55-A5AC-8F624E11039F}"/>
                </a:ext>
              </a:extLst>
            </p:cNvPr>
            <p:cNvSpPr/>
            <p:nvPr/>
          </p:nvSpPr>
          <p:spPr>
            <a:xfrm>
              <a:off x="7297492" y="2377508"/>
              <a:ext cx="638822" cy="70358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BB04E0E0-797F-4ADC-8D56-071FC233D9D1}"/>
                </a:ext>
              </a:extLst>
            </p:cNvPr>
            <p:cNvSpPr/>
            <p:nvPr/>
          </p:nvSpPr>
          <p:spPr>
            <a:xfrm>
              <a:off x="7302656" y="1223171"/>
              <a:ext cx="638822" cy="70358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C5089B2D-901A-4E3B-88EC-488F03FCA7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4612" y="2546164"/>
              <a:ext cx="632985" cy="0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A191B1E1-F378-4391-A940-B37EE815C1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72198" y="1497678"/>
              <a:ext cx="554466" cy="5271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661F2E2-B799-0A8C-1C41-3DC1F29CFE24}"/>
              </a:ext>
            </a:extLst>
          </p:cNvPr>
          <p:cNvGrpSpPr/>
          <p:nvPr/>
        </p:nvGrpSpPr>
        <p:grpSpPr>
          <a:xfrm>
            <a:off x="-187208" y="1373054"/>
            <a:ext cx="4423236" cy="4981325"/>
            <a:chOff x="186153" y="1319651"/>
            <a:chExt cx="4927096" cy="4856162"/>
          </a:xfrm>
        </p:grpSpPr>
        <p:sp>
          <p:nvSpPr>
            <p:cNvPr id="20" name="Скругленный прямоугольник 13">
              <a:extLst>
                <a:ext uri="{FF2B5EF4-FFF2-40B4-BE49-F238E27FC236}">
                  <a16:creationId xmlns:a16="http://schemas.microsoft.com/office/drawing/2014/main" id="{BF07A998-7276-4A31-8E68-6C0B10C7243D}"/>
                </a:ext>
              </a:extLst>
            </p:cNvPr>
            <p:cNvSpPr/>
            <p:nvPr/>
          </p:nvSpPr>
          <p:spPr>
            <a:xfrm>
              <a:off x="1601902" y="3736771"/>
              <a:ext cx="1553243" cy="1561977"/>
            </a:xfrm>
            <a:prstGeom prst="roundRect">
              <a:avLst/>
            </a:prstGeom>
            <a:solidFill>
              <a:srgbClr val="BF41A7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142EA941-0723-47CF-8BC9-270FCE7DCDFA}"/>
                </a:ext>
              </a:extLst>
            </p:cNvPr>
            <p:cNvSpPr/>
            <p:nvPr/>
          </p:nvSpPr>
          <p:spPr>
            <a:xfrm>
              <a:off x="2347459" y="2848479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Скругленный прямоугольник 11">
              <a:extLst>
                <a:ext uri="{FF2B5EF4-FFF2-40B4-BE49-F238E27FC236}">
                  <a16:creationId xmlns:a16="http://schemas.microsoft.com/office/drawing/2014/main" id="{E5ED2F4F-E8A5-4EA2-9B33-23E8D3BD21DA}"/>
                </a:ext>
              </a:extLst>
            </p:cNvPr>
            <p:cNvSpPr/>
            <p:nvPr/>
          </p:nvSpPr>
          <p:spPr>
            <a:xfrm>
              <a:off x="1681631" y="2423857"/>
              <a:ext cx="1397919" cy="1051887"/>
            </a:xfrm>
            <a:prstGeom prst="roundRect">
              <a:avLst/>
            </a:prstGeom>
            <a:solidFill>
              <a:srgbClr val="CC000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    </a:t>
              </a:r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C46B1D83-9EC4-4AFA-88B7-1F3D95EEC0E4}"/>
                </a:ext>
              </a:extLst>
            </p:cNvPr>
            <p:cNvSpPr/>
            <p:nvPr/>
          </p:nvSpPr>
          <p:spPr>
            <a:xfrm>
              <a:off x="2345365" y="5475072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5E196BA6-F09B-4151-A989-C42C21C986FA}"/>
                </a:ext>
              </a:extLst>
            </p:cNvPr>
            <p:cNvSpPr/>
            <p:nvPr/>
          </p:nvSpPr>
          <p:spPr>
            <a:xfrm>
              <a:off x="3273422" y="3596540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9184BC43-3323-4DB1-BE8D-058A8A0121CF}"/>
                </a:ext>
              </a:extLst>
            </p:cNvPr>
            <p:cNvSpPr/>
            <p:nvPr/>
          </p:nvSpPr>
          <p:spPr>
            <a:xfrm>
              <a:off x="3277319" y="2085036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B588DB86-354A-46B5-8B8B-052A08A1BF4D}"/>
                </a:ext>
              </a:extLst>
            </p:cNvPr>
            <p:cNvCxnSpPr>
              <a:cxnSpLocks/>
              <a:endCxn id="110" idx="1"/>
            </p:cNvCxnSpPr>
            <p:nvPr/>
          </p:nvCxnSpPr>
          <p:spPr>
            <a:xfrm>
              <a:off x="1823272" y="3620290"/>
              <a:ext cx="1096794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A092A0D-C900-4F79-822C-8760995DE304}"/>
                </a:ext>
              </a:extLst>
            </p:cNvPr>
            <p:cNvSpPr/>
            <p:nvPr/>
          </p:nvSpPr>
          <p:spPr>
            <a:xfrm>
              <a:off x="1444485" y="5354317"/>
              <a:ext cx="1863891" cy="1502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B4D588C1-EB0C-4737-A292-6AC59E446C34}"/>
                </a:ext>
              </a:extLst>
            </p:cNvPr>
            <p:cNvCxnSpPr>
              <a:stCxn id="30" idx="0"/>
            </p:cNvCxnSpPr>
            <p:nvPr/>
          </p:nvCxnSpPr>
          <p:spPr>
            <a:xfrm flipV="1">
              <a:off x="3430900" y="2719391"/>
              <a:ext cx="0" cy="1991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2EC2E4F8-7AD1-492E-A651-768ABFDDEFB3}"/>
                </a:ext>
              </a:extLst>
            </p:cNvPr>
            <p:cNvCxnSpPr>
              <a:stCxn id="30" idx="2"/>
            </p:cNvCxnSpPr>
            <p:nvPr/>
          </p:nvCxnSpPr>
          <p:spPr>
            <a:xfrm>
              <a:off x="3430900" y="3240425"/>
              <a:ext cx="0" cy="3861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FD60E131-355A-4BCA-AB0C-4EE5764F84C4}"/>
                </a:ext>
              </a:extLst>
            </p:cNvPr>
            <p:cNvSpPr/>
            <p:nvPr/>
          </p:nvSpPr>
          <p:spPr>
            <a:xfrm>
              <a:off x="3351995" y="2918538"/>
              <a:ext cx="157809" cy="321887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B6DB99E5-A3E4-4889-80DE-D167C3AE49A9}"/>
                </a:ext>
              </a:extLst>
            </p:cNvPr>
            <p:cNvSpPr/>
            <p:nvPr/>
          </p:nvSpPr>
          <p:spPr>
            <a:xfrm>
              <a:off x="3880719" y="2667799"/>
              <a:ext cx="465973" cy="45080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32" name="Прямая со стрелкой 31">
              <a:extLst>
                <a:ext uri="{FF2B5EF4-FFF2-40B4-BE49-F238E27FC236}">
                  <a16:creationId xmlns:a16="http://schemas.microsoft.com/office/drawing/2014/main" id="{7921C9D5-720E-440A-A746-2E15BD9A79C1}"/>
                </a:ext>
              </a:extLst>
            </p:cNvPr>
            <p:cNvCxnSpPr/>
            <p:nvPr/>
          </p:nvCxnSpPr>
          <p:spPr>
            <a:xfrm>
              <a:off x="4113706" y="2738586"/>
              <a:ext cx="0" cy="31556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0204C232-00FB-4186-88E9-09992859C98A}"/>
                </a:ext>
              </a:extLst>
            </p:cNvPr>
            <p:cNvCxnSpPr>
              <a:cxnSpLocks/>
            </p:cNvCxnSpPr>
            <p:nvPr/>
          </p:nvCxnSpPr>
          <p:spPr>
            <a:xfrm>
              <a:off x="3308377" y="2114036"/>
              <a:ext cx="80532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C00E8F41-E993-4CC2-886B-A83BA8DAD266}"/>
                </a:ext>
              </a:extLst>
            </p:cNvPr>
            <p:cNvCxnSpPr>
              <a:stCxn id="31" idx="0"/>
            </p:cNvCxnSpPr>
            <p:nvPr/>
          </p:nvCxnSpPr>
          <p:spPr>
            <a:xfrm flipV="1">
              <a:off x="4113706" y="2114036"/>
              <a:ext cx="0" cy="5537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5170CDAD-00E4-4A80-A242-DE9E370D5771}"/>
                </a:ext>
              </a:extLst>
            </p:cNvPr>
            <p:cNvCxnSpPr>
              <a:stCxn id="31" idx="4"/>
            </p:cNvCxnSpPr>
            <p:nvPr/>
          </p:nvCxnSpPr>
          <p:spPr>
            <a:xfrm flipH="1">
              <a:off x="4112374" y="3118608"/>
              <a:ext cx="1331" cy="14165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829D8876-6C0F-4B2A-8389-6FFEC14D64C6}"/>
                </a:ext>
              </a:extLst>
            </p:cNvPr>
            <p:cNvCxnSpPr>
              <a:stCxn id="110" idx="3"/>
            </p:cNvCxnSpPr>
            <p:nvPr/>
          </p:nvCxnSpPr>
          <p:spPr>
            <a:xfrm>
              <a:off x="3308377" y="3620290"/>
              <a:ext cx="80532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3D79121E-4E29-485A-AFF7-56172E2DD674}"/>
                </a:ext>
              </a:extLst>
            </p:cNvPr>
            <p:cNvSpPr/>
            <p:nvPr/>
          </p:nvSpPr>
          <p:spPr>
            <a:xfrm>
              <a:off x="3880719" y="4334403"/>
              <a:ext cx="465973" cy="45080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8" name="Прямая со стрелкой 37">
              <a:extLst>
                <a:ext uri="{FF2B5EF4-FFF2-40B4-BE49-F238E27FC236}">
                  <a16:creationId xmlns:a16="http://schemas.microsoft.com/office/drawing/2014/main" id="{78875C47-0A51-4785-BEC4-7D7335C38C8B}"/>
                </a:ext>
              </a:extLst>
            </p:cNvPr>
            <p:cNvCxnSpPr/>
            <p:nvPr/>
          </p:nvCxnSpPr>
          <p:spPr>
            <a:xfrm>
              <a:off x="4113706" y="4405190"/>
              <a:ext cx="0" cy="31556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18296E71-C8F2-4139-BA4F-0B8F138D8E1D}"/>
                </a:ext>
              </a:extLst>
            </p:cNvPr>
            <p:cNvCxnSpPr>
              <a:cxnSpLocks/>
            </p:cNvCxnSpPr>
            <p:nvPr/>
          </p:nvCxnSpPr>
          <p:spPr>
            <a:xfrm>
              <a:off x="4112373" y="3626594"/>
              <a:ext cx="0" cy="7195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225E03C3-20FE-452C-89EA-DB143AC6CDAA}"/>
                </a:ext>
              </a:extLst>
            </p:cNvPr>
            <p:cNvCxnSpPr>
              <a:stCxn id="37" idx="4"/>
            </p:cNvCxnSpPr>
            <p:nvPr/>
          </p:nvCxnSpPr>
          <p:spPr>
            <a:xfrm>
              <a:off x="4113706" y="4785212"/>
              <a:ext cx="0" cy="11123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B0D9C99A-19D2-4D1E-9F68-191D4C81E165}"/>
                </a:ext>
              </a:extLst>
            </p:cNvPr>
            <p:cNvCxnSpPr>
              <a:stCxn id="27" idx="2"/>
            </p:cNvCxnSpPr>
            <p:nvPr/>
          </p:nvCxnSpPr>
          <p:spPr>
            <a:xfrm>
              <a:off x="2376431" y="5504587"/>
              <a:ext cx="0" cy="39302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734AF1FB-52F9-4D9B-8B3D-7B726AB5F473}"/>
                </a:ext>
              </a:extLst>
            </p:cNvPr>
            <p:cNvCxnSpPr/>
            <p:nvPr/>
          </p:nvCxnSpPr>
          <p:spPr>
            <a:xfrm>
              <a:off x="2380590" y="5897607"/>
              <a:ext cx="173311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08B149BF-8D54-4C51-AAAF-E55811A330B1}"/>
                </a:ext>
              </a:extLst>
            </p:cNvPr>
            <p:cNvCxnSpPr/>
            <p:nvPr/>
          </p:nvCxnSpPr>
          <p:spPr>
            <a:xfrm>
              <a:off x="3153052" y="6090994"/>
              <a:ext cx="31064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C8C7AF34-546A-4D48-87F2-58F1BF806478}"/>
                </a:ext>
              </a:extLst>
            </p:cNvPr>
            <p:cNvCxnSpPr/>
            <p:nvPr/>
          </p:nvCxnSpPr>
          <p:spPr>
            <a:xfrm>
              <a:off x="3203809" y="6137645"/>
              <a:ext cx="21745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1CF88ABD-0F00-492E-9630-16DD13FC460E}"/>
                </a:ext>
              </a:extLst>
            </p:cNvPr>
            <p:cNvCxnSpPr/>
            <p:nvPr/>
          </p:nvCxnSpPr>
          <p:spPr>
            <a:xfrm>
              <a:off x="3250406" y="6175813"/>
              <a:ext cx="1242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1A3083B2-A84E-4705-9DE9-CE53933BA69F}"/>
                </a:ext>
              </a:extLst>
            </p:cNvPr>
            <p:cNvCxnSpPr/>
            <p:nvPr/>
          </p:nvCxnSpPr>
          <p:spPr>
            <a:xfrm>
              <a:off x="3308377" y="5897606"/>
              <a:ext cx="0" cy="19338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D75A7D2F-95DE-4783-B034-9B09078EFF12}"/>
                </a:ext>
              </a:extLst>
            </p:cNvPr>
            <p:cNvSpPr/>
            <p:nvPr/>
          </p:nvSpPr>
          <p:spPr>
            <a:xfrm>
              <a:off x="4082641" y="3596540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EBB3EA9E-F6C3-4D34-8F6F-DF4700BC37A2}"/>
                </a:ext>
              </a:extLst>
            </p:cNvPr>
            <p:cNvSpPr/>
            <p:nvPr/>
          </p:nvSpPr>
          <p:spPr>
            <a:xfrm>
              <a:off x="3399835" y="3590236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9D0846A3-BCE0-4107-A1B9-A82FDFDA08E8}"/>
                </a:ext>
              </a:extLst>
            </p:cNvPr>
            <p:cNvSpPr/>
            <p:nvPr/>
          </p:nvSpPr>
          <p:spPr>
            <a:xfrm>
              <a:off x="3277312" y="5867553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FF5E55A-78C6-4019-8F60-510565C5ACC2}"/>
                </a:ext>
              </a:extLst>
            </p:cNvPr>
            <p:cNvSpPr txBox="1"/>
            <p:nvPr/>
          </p:nvSpPr>
          <p:spPr>
            <a:xfrm>
              <a:off x="1490820" y="1416908"/>
              <a:ext cx="998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2AF7E17F-FCAF-4EA0-8A4E-6D24AB788367}"/>
                </a:ext>
              </a:extLst>
            </p:cNvPr>
            <p:cNvCxnSpPr>
              <a:cxnSpLocks/>
            </p:cNvCxnSpPr>
            <p:nvPr/>
          </p:nvCxnSpPr>
          <p:spPr>
            <a:xfrm>
              <a:off x="1383154" y="2255513"/>
              <a:ext cx="709946" cy="2367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F65320F0-871C-433F-8C5B-FF831E5A31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79550" y="4220614"/>
              <a:ext cx="160796" cy="11378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C5DC402-2E98-4813-8E5E-FD920E6BFA1B}"/>
                </a:ext>
              </a:extLst>
            </p:cNvPr>
            <p:cNvSpPr txBox="1"/>
            <p:nvPr/>
          </p:nvSpPr>
          <p:spPr>
            <a:xfrm>
              <a:off x="4164736" y="2710273"/>
              <a:ext cx="6317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ru-RU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5E9C032-F054-4643-B88D-778F93FBCDBA}"/>
                </a:ext>
              </a:extLst>
            </p:cNvPr>
            <p:cNvSpPr txBox="1"/>
            <p:nvPr/>
          </p:nvSpPr>
          <p:spPr>
            <a:xfrm>
              <a:off x="3983769" y="4395957"/>
              <a:ext cx="1015033" cy="334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84FD31F-B3F7-44E1-BD73-E697C2081153}"/>
                </a:ext>
              </a:extLst>
            </p:cNvPr>
            <p:cNvSpPr txBox="1"/>
            <p:nvPr/>
          </p:nvSpPr>
          <p:spPr>
            <a:xfrm>
              <a:off x="3372931" y="2894854"/>
              <a:ext cx="6884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1ED422A7-FE53-423A-8211-4021EF2040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0783" y="5110134"/>
              <a:ext cx="706959" cy="31456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id="{153A3B68-DD05-4E13-A3AB-B75246E798DE}"/>
                </a:ext>
              </a:extLst>
            </p:cNvPr>
            <p:cNvCxnSpPr>
              <a:cxnSpLocks/>
            </p:cNvCxnSpPr>
            <p:nvPr/>
          </p:nvCxnSpPr>
          <p:spPr>
            <a:xfrm>
              <a:off x="1441213" y="3316608"/>
              <a:ext cx="571414" cy="3005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>
              <a:extLst>
                <a:ext uri="{FF2B5EF4-FFF2-40B4-BE49-F238E27FC236}">
                  <a16:creationId xmlns:a16="http://schemas.microsoft.com/office/drawing/2014/main" id="{788491DE-92B0-4691-8AEE-615D7F30CBE5}"/>
                </a:ext>
              </a:extLst>
            </p:cNvPr>
            <p:cNvCxnSpPr>
              <a:cxnSpLocks/>
              <a:endCxn id="107" idx="1"/>
            </p:cNvCxnSpPr>
            <p:nvPr/>
          </p:nvCxnSpPr>
          <p:spPr>
            <a:xfrm>
              <a:off x="1428797" y="2608862"/>
              <a:ext cx="708587" cy="3033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id="{DCC0419E-E91D-44F0-9CB2-85E2FF3D77B8}"/>
                </a:ext>
              </a:extLst>
            </p:cNvPr>
            <p:cNvCxnSpPr/>
            <p:nvPr/>
          </p:nvCxnSpPr>
          <p:spPr>
            <a:xfrm>
              <a:off x="4114713" y="3260266"/>
              <a:ext cx="129172" cy="1272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id="{82D27DCA-7141-47AF-AC67-5000223EA4D6}"/>
                </a:ext>
              </a:extLst>
            </p:cNvPr>
            <p:cNvCxnSpPr/>
            <p:nvPr/>
          </p:nvCxnSpPr>
          <p:spPr>
            <a:xfrm flipH="1">
              <a:off x="4114713" y="3433509"/>
              <a:ext cx="1331" cy="19559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D12550-6196-4C13-AA7D-1E54D3B3FFAF}"/>
                </a:ext>
              </a:extLst>
            </p:cNvPr>
            <p:cNvSpPr txBox="1"/>
            <p:nvPr/>
          </p:nvSpPr>
          <p:spPr>
            <a:xfrm>
              <a:off x="378990" y="1797189"/>
              <a:ext cx="1370157" cy="510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Эмиссионная плазма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7B06296-4479-494A-AC5C-52D392D40E74}"/>
                </a:ext>
              </a:extLst>
            </p:cNvPr>
            <p:cNvSpPr txBox="1"/>
            <p:nvPr/>
          </p:nvSpPr>
          <p:spPr>
            <a:xfrm>
              <a:off x="186153" y="2348114"/>
              <a:ext cx="1621888" cy="510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Перераспред.</a:t>
              </a:r>
            </a:p>
            <a:p>
              <a:pPr algn="ctr"/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электрод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F533D1E-3EDD-4600-AD27-F6C85D9B24D2}"/>
                </a:ext>
              </a:extLst>
            </p:cNvPr>
            <p:cNvSpPr txBox="1"/>
            <p:nvPr/>
          </p:nvSpPr>
          <p:spPr>
            <a:xfrm>
              <a:off x="655152" y="3070503"/>
              <a:ext cx="998866" cy="30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Сетка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5670C8A-0DE9-4FF2-B7B1-B24D61BAFC97}"/>
                </a:ext>
              </a:extLst>
            </p:cNvPr>
            <p:cNvSpPr txBox="1"/>
            <p:nvPr/>
          </p:nvSpPr>
          <p:spPr>
            <a:xfrm>
              <a:off x="3111169" y="3941304"/>
              <a:ext cx="998866" cy="510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Анодная плазма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58F0AE1-D8B0-49BC-BF95-73A5D2A5C773}"/>
                </a:ext>
              </a:extLst>
            </p:cNvPr>
            <p:cNvSpPr txBox="1"/>
            <p:nvPr/>
          </p:nvSpPr>
          <p:spPr>
            <a:xfrm>
              <a:off x="3090416" y="4837231"/>
              <a:ext cx="1084349" cy="30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Коллектор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" name="Прямая соединительная линия 70">
              <a:extLst>
                <a:ext uri="{FF2B5EF4-FFF2-40B4-BE49-F238E27FC236}">
                  <a16:creationId xmlns:a16="http://schemas.microsoft.com/office/drawing/2014/main" id="{9040B0F7-12A9-4C3D-94EB-60624317AC78}"/>
                </a:ext>
              </a:extLst>
            </p:cNvPr>
            <p:cNvCxnSpPr>
              <a:cxnSpLocks/>
            </p:cNvCxnSpPr>
            <p:nvPr/>
          </p:nvCxnSpPr>
          <p:spPr>
            <a:xfrm>
              <a:off x="2146411" y="2302035"/>
              <a:ext cx="203184" cy="236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>
              <a:extLst>
                <a:ext uri="{FF2B5EF4-FFF2-40B4-BE49-F238E27FC236}">
                  <a16:creationId xmlns:a16="http://schemas.microsoft.com/office/drawing/2014/main" id="{9395623C-29B6-4495-8DE2-A546F66EC973}"/>
                </a:ext>
              </a:extLst>
            </p:cNvPr>
            <p:cNvCxnSpPr>
              <a:cxnSpLocks/>
            </p:cNvCxnSpPr>
            <p:nvPr/>
          </p:nvCxnSpPr>
          <p:spPr>
            <a:xfrm>
              <a:off x="2401983" y="2302271"/>
              <a:ext cx="202500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0FEB0217-6D6C-4A4D-A248-9CAF2D6F661C}"/>
                </a:ext>
              </a:extLst>
            </p:cNvPr>
            <p:cNvSpPr/>
            <p:nvPr/>
          </p:nvSpPr>
          <p:spPr>
            <a:xfrm>
              <a:off x="2273365" y="2083417"/>
              <a:ext cx="72000" cy="218854"/>
            </a:xfrm>
            <a:prstGeom prst="rect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F6C05655-A92B-415B-9CC7-DA5D0F3F7F77}"/>
                </a:ext>
              </a:extLst>
            </p:cNvPr>
            <p:cNvCxnSpPr>
              <a:cxnSpLocks/>
            </p:cNvCxnSpPr>
            <p:nvPr/>
          </p:nvCxnSpPr>
          <p:spPr>
            <a:xfrm>
              <a:off x="2374718" y="1445123"/>
              <a:ext cx="0" cy="642205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9EA8BFB4-ED8A-41D7-9E23-4670B660E48B}"/>
                </a:ext>
              </a:extLst>
            </p:cNvPr>
            <p:cNvGrpSpPr/>
            <p:nvPr/>
          </p:nvGrpSpPr>
          <p:grpSpPr>
            <a:xfrm>
              <a:off x="2189569" y="2080619"/>
              <a:ext cx="54000" cy="53135"/>
              <a:chOff x="5697107" y="1648975"/>
              <a:chExt cx="54000" cy="53135"/>
            </a:xfrm>
          </p:grpSpPr>
          <p:sp>
            <p:nvSpPr>
              <p:cNvPr id="136" name="Прямоугольник 135">
                <a:extLst>
                  <a:ext uri="{FF2B5EF4-FFF2-40B4-BE49-F238E27FC236}">
                    <a16:creationId xmlns:a16="http://schemas.microsoft.com/office/drawing/2014/main" id="{8BE495D8-56DE-4117-8007-86F78DFBE75A}"/>
                  </a:ext>
                </a:extLst>
              </p:cNvPr>
              <p:cNvSpPr/>
              <p:nvPr/>
            </p:nvSpPr>
            <p:spPr>
              <a:xfrm>
                <a:off x="5697107" y="1648975"/>
                <a:ext cx="54000" cy="28800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7" name="Прямоугольник 136">
                <a:extLst>
                  <a:ext uri="{FF2B5EF4-FFF2-40B4-BE49-F238E27FC236}">
                    <a16:creationId xmlns:a16="http://schemas.microsoft.com/office/drawing/2014/main" id="{C93AF1BE-5C4B-468F-89D9-C41EE47C616E}"/>
                  </a:ext>
                </a:extLst>
              </p:cNvPr>
              <p:cNvSpPr/>
              <p:nvPr/>
            </p:nvSpPr>
            <p:spPr>
              <a:xfrm>
                <a:off x="5697107" y="1673310"/>
                <a:ext cx="54000" cy="28800"/>
              </a:xfrm>
              <a:prstGeom prst="rect">
                <a:avLst/>
              </a:prstGeom>
              <a:solidFill>
                <a:srgbClr val="4472C4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7FE2875F-46BD-4C0C-8BE7-C27671B81AAC}"/>
                </a:ext>
              </a:extLst>
            </p:cNvPr>
            <p:cNvSpPr/>
            <p:nvPr/>
          </p:nvSpPr>
          <p:spPr>
            <a:xfrm>
              <a:off x="2406974" y="2083417"/>
              <a:ext cx="72000" cy="218854"/>
            </a:xfrm>
            <a:prstGeom prst="rect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7" name="Прямая соединительная линия 76">
              <a:extLst>
                <a:ext uri="{FF2B5EF4-FFF2-40B4-BE49-F238E27FC236}">
                  <a16:creationId xmlns:a16="http://schemas.microsoft.com/office/drawing/2014/main" id="{46FEBED9-2ABD-4F90-B90D-B25B241675A0}"/>
                </a:ext>
              </a:extLst>
            </p:cNvPr>
            <p:cNvCxnSpPr>
              <a:cxnSpLocks/>
            </p:cNvCxnSpPr>
            <p:nvPr/>
          </p:nvCxnSpPr>
          <p:spPr>
            <a:xfrm>
              <a:off x="2329059" y="1586816"/>
              <a:ext cx="0" cy="77936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>
              <a:extLst>
                <a:ext uri="{FF2B5EF4-FFF2-40B4-BE49-F238E27FC236}">
                  <a16:creationId xmlns:a16="http://schemas.microsoft.com/office/drawing/2014/main" id="{8315BBAD-678C-4E0C-AA03-BE6A98980BD3}"/>
                </a:ext>
              </a:extLst>
            </p:cNvPr>
            <p:cNvCxnSpPr>
              <a:cxnSpLocks/>
            </p:cNvCxnSpPr>
            <p:nvPr/>
          </p:nvCxnSpPr>
          <p:spPr>
            <a:xfrm>
              <a:off x="2423247" y="1591518"/>
              <a:ext cx="1" cy="68989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>
              <a:extLst>
                <a:ext uri="{FF2B5EF4-FFF2-40B4-BE49-F238E27FC236}">
                  <a16:creationId xmlns:a16="http://schemas.microsoft.com/office/drawing/2014/main" id="{776EEC5E-76FE-4443-8E51-A331EE087F67}"/>
                </a:ext>
              </a:extLst>
            </p:cNvPr>
            <p:cNvCxnSpPr>
              <a:cxnSpLocks/>
            </p:cNvCxnSpPr>
            <p:nvPr/>
          </p:nvCxnSpPr>
          <p:spPr>
            <a:xfrm>
              <a:off x="2417752" y="1660508"/>
              <a:ext cx="147012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>
              <a:extLst>
                <a:ext uri="{FF2B5EF4-FFF2-40B4-BE49-F238E27FC236}">
                  <a16:creationId xmlns:a16="http://schemas.microsoft.com/office/drawing/2014/main" id="{C79ED9CC-8A0F-4899-B041-4DBC9D5F27A4}"/>
                </a:ext>
              </a:extLst>
            </p:cNvPr>
            <p:cNvCxnSpPr>
              <a:cxnSpLocks/>
            </p:cNvCxnSpPr>
            <p:nvPr/>
          </p:nvCxnSpPr>
          <p:spPr>
            <a:xfrm>
              <a:off x="2371977" y="1319651"/>
              <a:ext cx="174039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>
              <a:extLst>
                <a:ext uri="{FF2B5EF4-FFF2-40B4-BE49-F238E27FC236}">
                  <a16:creationId xmlns:a16="http://schemas.microsoft.com/office/drawing/2014/main" id="{69F9E07A-BFEC-4961-A951-D97EDD4332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4718" y="1319651"/>
              <a:ext cx="0" cy="125472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F39CE605-2F35-4B07-8231-E787D8F78597}"/>
                </a:ext>
              </a:extLst>
            </p:cNvPr>
            <p:cNvGrpSpPr/>
            <p:nvPr/>
          </p:nvGrpSpPr>
          <p:grpSpPr>
            <a:xfrm>
              <a:off x="2188160" y="2202378"/>
              <a:ext cx="54000" cy="53135"/>
              <a:chOff x="5697107" y="1648975"/>
              <a:chExt cx="54000" cy="53135"/>
            </a:xfrm>
          </p:grpSpPr>
          <p:sp>
            <p:nvSpPr>
              <p:cNvPr id="134" name="Прямоугольник 133">
                <a:extLst>
                  <a:ext uri="{FF2B5EF4-FFF2-40B4-BE49-F238E27FC236}">
                    <a16:creationId xmlns:a16="http://schemas.microsoft.com/office/drawing/2014/main" id="{9B8A8302-89EE-4849-B07B-5DF112079A78}"/>
                  </a:ext>
                </a:extLst>
              </p:cNvPr>
              <p:cNvSpPr/>
              <p:nvPr/>
            </p:nvSpPr>
            <p:spPr>
              <a:xfrm>
                <a:off x="5697107" y="1648975"/>
                <a:ext cx="54000" cy="28800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5" name="Прямоугольник 134">
                <a:extLst>
                  <a:ext uri="{FF2B5EF4-FFF2-40B4-BE49-F238E27FC236}">
                    <a16:creationId xmlns:a16="http://schemas.microsoft.com/office/drawing/2014/main" id="{697A84A5-5ECC-4050-976A-BCED79C237BE}"/>
                  </a:ext>
                </a:extLst>
              </p:cNvPr>
              <p:cNvSpPr/>
              <p:nvPr/>
            </p:nvSpPr>
            <p:spPr>
              <a:xfrm>
                <a:off x="5697107" y="1673310"/>
                <a:ext cx="54000" cy="28800"/>
              </a:xfrm>
              <a:prstGeom prst="rect">
                <a:avLst/>
              </a:prstGeom>
              <a:solidFill>
                <a:srgbClr val="4472C4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83" name="Группа 82">
              <a:extLst>
                <a:ext uri="{FF2B5EF4-FFF2-40B4-BE49-F238E27FC236}">
                  <a16:creationId xmlns:a16="http://schemas.microsoft.com/office/drawing/2014/main" id="{F9D37BF6-BB03-4F06-A447-26F0ACE9A4BF}"/>
                </a:ext>
              </a:extLst>
            </p:cNvPr>
            <p:cNvGrpSpPr/>
            <p:nvPr/>
          </p:nvGrpSpPr>
          <p:grpSpPr>
            <a:xfrm>
              <a:off x="2511535" y="2084229"/>
              <a:ext cx="54000" cy="53135"/>
              <a:chOff x="5697107" y="1648975"/>
              <a:chExt cx="54000" cy="53135"/>
            </a:xfrm>
          </p:grpSpPr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3011F2CE-E41B-4646-82E3-FD066AC8FE0D}"/>
                  </a:ext>
                </a:extLst>
              </p:cNvPr>
              <p:cNvSpPr/>
              <p:nvPr/>
            </p:nvSpPr>
            <p:spPr>
              <a:xfrm>
                <a:off x="5697107" y="1648975"/>
                <a:ext cx="54000" cy="28800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3" name="Прямоугольник 132">
                <a:extLst>
                  <a:ext uri="{FF2B5EF4-FFF2-40B4-BE49-F238E27FC236}">
                    <a16:creationId xmlns:a16="http://schemas.microsoft.com/office/drawing/2014/main" id="{D3B1028C-0372-45C7-B583-6A2B1FCC063A}"/>
                  </a:ext>
                </a:extLst>
              </p:cNvPr>
              <p:cNvSpPr/>
              <p:nvPr/>
            </p:nvSpPr>
            <p:spPr>
              <a:xfrm>
                <a:off x="5697107" y="1673310"/>
                <a:ext cx="54000" cy="28800"/>
              </a:xfrm>
              <a:prstGeom prst="rect">
                <a:avLst/>
              </a:prstGeom>
              <a:solidFill>
                <a:srgbClr val="4472C4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84" name="Группа 83">
              <a:extLst>
                <a:ext uri="{FF2B5EF4-FFF2-40B4-BE49-F238E27FC236}">
                  <a16:creationId xmlns:a16="http://schemas.microsoft.com/office/drawing/2014/main" id="{F9433F03-96BD-4972-9F80-0CAFEF1E8175}"/>
                </a:ext>
              </a:extLst>
            </p:cNvPr>
            <p:cNvGrpSpPr/>
            <p:nvPr/>
          </p:nvGrpSpPr>
          <p:grpSpPr>
            <a:xfrm>
              <a:off x="2511033" y="2205933"/>
              <a:ext cx="54000" cy="53135"/>
              <a:chOff x="5697107" y="1648975"/>
              <a:chExt cx="54000" cy="53135"/>
            </a:xfrm>
          </p:grpSpPr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EFAAEF22-9E7C-4EAF-B2FD-AC8FEC859449}"/>
                  </a:ext>
                </a:extLst>
              </p:cNvPr>
              <p:cNvSpPr/>
              <p:nvPr/>
            </p:nvSpPr>
            <p:spPr>
              <a:xfrm>
                <a:off x="5697107" y="1648975"/>
                <a:ext cx="54000" cy="28800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1" name="Прямоугольник 130">
                <a:extLst>
                  <a:ext uri="{FF2B5EF4-FFF2-40B4-BE49-F238E27FC236}">
                    <a16:creationId xmlns:a16="http://schemas.microsoft.com/office/drawing/2014/main" id="{7460CAA6-1F0C-476E-B41E-656F420C922A}"/>
                  </a:ext>
                </a:extLst>
              </p:cNvPr>
              <p:cNvSpPr/>
              <p:nvPr/>
            </p:nvSpPr>
            <p:spPr>
              <a:xfrm>
                <a:off x="5697107" y="1673310"/>
                <a:ext cx="54000" cy="28800"/>
              </a:xfrm>
              <a:prstGeom prst="rect">
                <a:avLst/>
              </a:prstGeom>
              <a:solidFill>
                <a:srgbClr val="4472C4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85" name="Прямая соединительная линия 84">
              <a:extLst>
                <a:ext uri="{FF2B5EF4-FFF2-40B4-BE49-F238E27FC236}">
                  <a16:creationId xmlns:a16="http://schemas.microsoft.com/office/drawing/2014/main" id="{A80DC0F9-1A6F-4C28-BA3B-95EEC949FCFF}"/>
                </a:ext>
              </a:extLst>
            </p:cNvPr>
            <p:cNvCxnSpPr>
              <a:cxnSpLocks/>
            </p:cNvCxnSpPr>
            <p:nvPr/>
          </p:nvCxnSpPr>
          <p:spPr>
            <a:xfrm>
              <a:off x="2148847" y="1737414"/>
              <a:ext cx="0" cy="57232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>
              <a:extLst>
                <a:ext uri="{FF2B5EF4-FFF2-40B4-BE49-F238E27FC236}">
                  <a16:creationId xmlns:a16="http://schemas.microsoft.com/office/drawing/2014/main" id="{19284EA4-0272-4F0A-94F6-7EF8B4FDF076}"/>
                </a:ext>
              </a:extLst>
            </p:cNvPr>
            <p:cNvCxnSpPr>
              <a:cxnSpLocks/>
            </p:cNvCxnSpPr>
            <p:nvPr/>
          </p:nvCxnSpPr>
          <p:spPr>
            <a:xfrm>
              <a:off x="2604483" y="1737414"/>
              <a:ext cx="0" cy="57232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8056963B-9943-4113-8A40-B0E917C77618}"/>
                </a:ext>
              </a:extLst>
            </p:cNvPr>
            <p:cNvSpPr/>
            <p:nvPr/>
          </p:nvSpPr>
          <p:spPr>
            <a:xfrm>
              <a:off x="2349429" y="1422253"/>
              <a:ext cx="47792" cy="4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2658BE79-7D01-45BA-B9E1-620965AC9679}"/>
                </a:ext>
              </a:extLst>
            </p:cNvPr>
            <p:cNvSpPr/>
            <p:nvPr/>
          </p:nvSpPr>
          <p:spPr>
            <a:xfrm>
              <a:off x="1440032" y="2039220"/>
              <a:ext cx="708816" cy="1502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97C143C5-3B7B-4478-A74B-43266FD93941}"/>
                </a:ext>
              </a:extLst>
            </p:cNvPr>
            <p:cNvSpPr/>
            <p:nvPr/>
          </p:nvSpPr>
          <p:spPr>
            <a:xfrm>
              <a:off x="2608689" y="2033099"/>
              <a:ext cx="708816" cy="1502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1" name="Прямая соединительная линия 90">
              <a:extLst>
                <a:ext uri="{FF2B5EF4-FFF2-40B4-BE49-F238E27FC236}">
                  <a16:creationId xmlns:a16="http://schemas.microsoft.com/office/drawing/2014/main" id="{EADBA92B-DEB8-4F2C-8238-78F9F3F732C6}"/>
                </a:ext>
              </a:extLst>
            </p:cNvPr>
            <p:cNvCxnSpPr>
              <a:cxnSpLocks/>
            </p:cNvCxnSpPr>
            <p:nvPr/>
          </p:nvCxnSpPr>
          <p:spPr>
            <a:xfrm>
              <a:off x="2188160" y="1660377"/>
              <a:ext cx="147012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C940C1D6-C849-4B5C-BFC5-A73EC83CBD66}"/>
                </a:ext>
              </a:extLst>
            </p:cNvPr>
            <p:cNvSpPr/>
            <p:nvPr/>
          </p:nvSpPr>
          <p:spPr>
            <a:xfrm>
              <a:off x="3879387" y="1462450"/>
              <a:ext cx="465973" cy="450809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93" name="Прямая со стрелкой 92">
              <a:extLst>
                <a:ext uri="{FF2B5EF4-FFF2-40B4-BE49-F238E27FC236}">
                  <a16:creationId xmlns:a16="http://schemas.microsoft.com/office/drawing/2014/main" id="{B68348BD-113B-4964-B330-3D5BCC1EF2A6}"/>
                </a:ext>
              </a:extLst>
            </p:cNvPr>
            <p:cNvCxnSpPr/>
            <p:nvPr/>
          </p:nvCxnSpPr>
          <p:spPr>
            <a:xfrm>
              <a:off x="4112374" y="1533237"/>
              <a:ext cx="0" cy="31556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id="{8189D8FE-4076-4FD6-832C-85BFEC485535}"/>
                </a:ext>
              </a:extLst>
            </p:cNvPr>
            <p:cNvCxnSpPr>
              <a:cxnSpLocks/>
              <a:stCxn id="92" idx="4"/>
            </p:cNvCxnSpPr>
            <p:nvPr/>
          </p:nvCxnSpPr>
          <p:spPr>
            <a:xfrm>
              <a:off x="4112374" y="1913259"/>
              <a:ext cx="0" cy="22213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>
              <a:extLst>
                <a:ext uri="{FF2B5EF4-FFF2-40B4-BE49-F238E27FC236}">
                  <a16:creationId xmlns:a16="http://schemas.microsoft.com/office/drawing/2014/main" id="{1E442E80-ABB4-4C8E-B72B-C535245DE70A}"/>
                </a:ext>
              </a:extLst>
            </p:cNvPr>
            <p:cNvCxnSpPr>
              <a:cxnSpLocks/>
              <a:endCxn id="92" idx="0"/>
            </p:cNvCxnSpPr>
            <p:nvPr/>
          </p:nvCxnSpPr>
          <p:spPr>
            <a:xfrm>
              <a:off x="4112374" y="1319651"/>
              <a:ext cx="0" cy="1427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1BDF7783-FB0E-49BD-B4AE-69ABA0750B73}"/>
                </a:ext>
              </a:extLst>
            </p:cNvPr>
            <p:cNvSpPr/>
            <p:nvPr/>
          </p:nvSpPr>
          <p:spPr>
            <a:xfrm>
              <a:off x="4084313" y="2089060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id="{E4D32F2E-C396-4DC9-B265-998F331ED2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3134" y="1835577"/>
              <a:ext cx="222016" cy="16728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51AFA38-CB4E-4208-9238-952B04519FAE}"/>
                </a:ext>
              </a:extLst>
            </p:cNvPr>
            <p:cNvSpPr txBox="1"/>
            <p:nvPr/>
          </p:nvSpPr>
          <p:spPr>
            <a:xfrm>
              <a:off x="2724778" y="1566392"/>
              <a:ext cx="998866" cy="30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Катод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2DA5ED1-FD9F-4EF5-8F2C-743439BA10A3}"/>
                </a:ext>
              </a:extLst>
            </p:cNvPr>
            <p:cNvSpPr txBox="1"/>
            <p:nvPr/>
          </p:nvSpPr>
          <p:spPr>
            <a:xfrm>
              <a:off x="4098216" y="1477950"/>
              <a:ext cx="10150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20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trig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id="{CAB88BA8-9EFE-43C6-BB24-FF7D7034C248}"/>
                </a:ext>
              </a:extLst>
            </p:cNvPr>
            <p:cNvSpPr/>
            <p:nvPr/>
          </p:nvSpPr>
          <p:spPr>
            <a:xfrm>
              <a:off x="3119850" y="2322745"/>
              <a:ext cx="36000" cy="115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Прямоугольник 100">
              <a:extLst>
                <a:ext uri="{FF2B5EF4-FFF2-40B4-BE49-F238E27FC236}">
                  <a16:creationId xmlns:a16="http://schemas.microsoft.com/office/drawing/2014/main" id="{E7FBF07E-F56A-4E98-90EE-7192F1D2B589}"/>
                </a:ext>
              </a:extLst>
            </p:cNvPr>
            <p:cNvSpPr/>
            <p:nvPr/>
          </p:nvSpPr>
          <p:spPr>
            <a:xfrm>
              <a:off x="1597695" y="2332587"/>
              <a:ext cx="36000" cy="115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11D5ECED-5960-4C94-94DF-BEAF5C81BA4C}"/>
                </a:ext>
              </a:extLst>
            </p:cNvPr>
            <p:cNvSpPr/>
            <p:nvPr/>
          </p:nvSpPr>
          <p:spPr>
            <a:xfrm>
              <a:off x="3106785" y="2685259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03" name="Прямая соединительная линия 102">
              <a:extLst>
                <a:ext uri="{FF2B5EF4-FFF2-40B4-BE49-F238E27FC236}">
                  <a16:creationId xmlns:a16="http://schemas.microsoft.com/office/drawing/2014/main" id="{67D535FA-0104-4E5F-B608-FBD4514609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8346" y="2356051"/>
              <a:ext cx="237570" cy="1301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>
              <a:extLst>
                <a:ext uri="{FF2B5EF4-FFF2-40B4-BE49-F238E27FC236}">
                  <a16:creationId xmlns:a16="http://schemas.microsoft.com/office/drawing/2014/main" id="{B46C944D-DBDB-4C28-B690-E41B6C8D25DE}"/>
                </a:ext>
              </a:extLst>
            </p:cNvPr>
            <p:cNvCxnSpPr>
              <a:cxnSpLocks/>
              <a:stCxn id="107" idx="0"/>
            </p:cNvCxnSpPr>
            <p:nvPr/>
          </p:nvCxnSpPr>
          <p:spPr>
            <a:xfrm flipH="1" flipV="1">
              <a:off x="2380590" y="2713086"/>
              <a:ext cx="2204" cy="1615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Овал 105">
              <a:extLst>
                <a:ext uri="{FF2B5EF4-FFF2-40B4-BE49-F238E27FC236}">
                  <a16:creationId xmlns:a16="http://schemas.microsoft.com/office/drawing/2014/main" id="{A529324E-2B06-4B8B-BFE9-44DAABA8F919}"/>
                </a:ext>
              </a:extLst>
            </p:cNvPr>
            <p:cNvSpPr/>
            <p:nvPr/>
          </p:nvSpPr>
          <p:spPr>
            <a:xfrm>
              <a:off x="2348712" y="2844612"/>
              <a:ext cx="62130" cy="601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id="{C6893155-A14C-4216-AB63-188D826C47A2}"/>
                </a:ext>
              </a:extLst>
            </p:cNvPr>
            <p:cNvSpPr/>
            <p:nvPr/>
          </p:nvSpPr>
          <p:spPr>
            <a:xfrm>
              <a:off x="2137384" y="2874666"/>
              <a:ext cx="490819" cy="751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id="{FA90B62A-5E96-48C9-8C2A-D9B06639C65F}"/>
                </a:ext>
              </a:extLst>
            </p:cNvPr>
            <p:cNvCxnSpPr/>
            <p:nvPr/>
          </p:nvCxnSpPr>
          <p:spPr>
            <a:xfrm>
              <a:off x="2376431" y="2713086"/>
              <a:ext cx="1054469" cy="630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Прямоугольник 108">
              <a:extLst>
                <a:ext uri="{FF2B5EF4-FFF2-40B4-BE49-F238E27FC236}">
                  <a16:creationId xmlns:a16="http://schemas.microsoft.com/office/drawing/2014/main" id="{14E35A59-BF49-4BD3-B6E8-82862B636B5B}"/>
                </a:ext>
              </a:extLst>
            </p:cNvPr>
            <p:cNvSpPr/>
            <p:nvPr/>
          </p:nvSpPr>
          <p:spPr>
            <a:xfrm>
              <a:off x="1444485" y="3545155"/>
              <a:ext cx="388311" cy="1502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Прямоугольник 109">
              <a:extLst>
                <a:ext uri="{FF2B5EF4-FFF2-40B4-BE49-F238E27FC236}">
                  <a16:creationId xmlns:a16="http://schemas.microsoft.com/office/drawing/2014/main" id="{D644CB88-C5DD-4F65-9C6D-FCB1F9180DD7}"/>
                </a:ext>
              </a:extLst>
            </p:cNvPr>
            <p:cNvSpPr/>
            <p:nvPr/>
          </p:nvSpPr>
          <p:spPr>
            <a:xfrm>
              <a:off x="2920066" y="3545155"/>
              <a:ext cx="388311" cy="1502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3A6A911-2C41-47C4-857E-BA8FC2E03440}"/>
                </a:ext>
              </a:extLst>
            </p:cNvPr>
            <p:cNvSpPr txBox="1"/>
            <p:nvPr/>
          </p:nvSpPr>
          <p:spPr>
            <a:xfrm>
              <a:off x="3224119" y="2164807"/>
              <a:ext cx="998866" cy="510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Полый анод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2" name="Прямая со стрелкой 111">
              <a:extLst>
                <a:ext uri="{FF2B5EF4-FFF2-40B4-BE49-F238E27FC236}">
                  <a16:creationId xmlns:a16="http://schemas.microsoft.com/office/drawing/2014/main" id="{7921C9D5-720E-440A-A746-2E15BD9A79C1}"/>
                </a:ext>
              </a:extLst>
            </p:cNvPr>
            <p:cNvCxnSpPr/>
            <p:nvPr/>
          </p:nvCxnSpPr>
          <p:spPr>
            <a:xfrm>
              <a:off x="4113660" y="2767303"/>
              <a:ext cx="0" cy="1546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8" name="Рисунок 137">
            <a:extLst>
              <a:ext uri="{FF2B5EF4-FFF2-40B4-BE49-F238E27FC236}">
                <a16:creationId xmlns:a16="http://schemas.microsoft.com/office/drawing/2014/main" id="{C3B98F28-5E88-4935-AE1C-3AA92A1E7F2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255" y="2388657"/>
            <a:ext cx="2965371" cy="29275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Заголовок 1">
            <a:extLst>
              <a:ext uri="{FF2B5EF4-FFF2-40B4-BE49-F238E27FC236}">
                <a16:creationId xmlns:a16="http://schemas.microsoft.com/office/drawing/2014/main" id="{33EC740B-57F0-4093-BAE4-DAF81EE08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77" y="121477"/>
            <a:ext cx="7320268" cy="69809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интенсивного плавления коллектора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Облако 144">
            <a:extLst>
              <a:ext uri="{FF2B5EF4-FFF2-40B4-BE49-F238E27FC236}">
                <a16:creationId xmlns:a16="http://schemas.microsoft.com/office/drawing/2014/main" id="{55F5F8CF-B7C3-4627-955C-64BFB7147F4F}"/>
              </a:ext>
            </a:extLst>
          </p:cNvPr>
          <p:cNvSpPr/>
          <p:nvPr/>
        </p:nvSpPr>
        <p:spPr>
          <a:xfrm rot="360000">
            <a:off x="1218958" y="3967279"/>
            <a:ext cx="1179556" cy="818561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Облако 145">
            <a:extLst>
              <a:ext uri="{FF2B5EF4-FFF2-40B4-BE49-F238E27FC236}">
                <a16:creationId xmlns:a16="http://schemas.microsoft.com/office/drawing/2014/main" id="{75C688C6-16A7-47A5-8946-FD2F2BB8619A}"/>
              </a:ext>
            </a:extLst>
          </p:cNvPr>
          <p:cNvSpPr/>
          <p:nvPr/>
        </p:nvSpPr>
        <p:spPr>
          <a:xfrm>
            <a:off x="1297217" y="4470642"/>
            <a:ext cx="955842" cy="590965"/>
          </a:xfrm>
          <a:prstGeom prst="cloud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Облако 146">
            <a:extLst>
              <a:ext uri="{FF2B5EF4-FFF2-40B4-BE49-F238E27FC236}">
                <a16:creationId xmlns:a16="http://schemas.microsoft.com/office/drawing/2014/main" id="{BD81F35F-5758-473B-B62A-C6BDB65A8E65}"/>
              </a:ext>
            </a:extLst>
          </p:cNvPr>
          <p:cNvSpPr/>
          <p:nvPr/>
        </p:nvSpPr>
        <p:spPr>
          <a:xfrm>
            <a:off x="1431458" y="4802207"/>
            <a:ext cx="716881" cy="655441"/>
          </a:xfrm>
          <a:prstGeom prst="cloud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Стрелка вниз 256">
            <a:extLst>
              <a:ext uri="{FF2B5EF4-FFF2-40B4-BE49-F238E27FC236}">
                <a16:creationId xmlns:a16="http://schemas.microsoft.com/office/drawing/2014/main" id="{22C711A0-19E0-4C83-9AF8-8CCC88866651}"/>
              </a:ext>
            </a:extLst>
          </p:cNvPr>
          <p:cNvSpPr/>
          <p:nvPr/>
        </p:nvSpPr>
        <p:spPr>
          <a:xfrm>
            <a:off x="1654383" y="3792142"/>
            <a:ext cx="328233" cy="1470115"/>
          </a:xfrm>
          <a:prstGeom prst="downArrow">
            <a:avLst/>
          </a:prstGeom>
          <a:solidFill>
            <a:srgbClr val="00B0F0">
              <a:alpha val="84706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AC8D358-DAFF-4F9B-8C6D-C62C0D940C55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4429908" y="6483400"/>
            <a:ext cx="185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Обычный режим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6750947" y="6483400"/>
            <a:ext cx="224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Интенсивный режим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16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3">
            <a:extLst>
              <a:ext uri="{FF2B5EF4-FFF2-40B4-BE49-F238E27FC236}">
                <a16:creationId xmlns:a16="http://schemas.microsoft.com/office/drawing/2014/main" id="{E2E5FEFA-484C-4EEB-BDF6-0642FB143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94" y="253568"/>
            <a:ext cx="6250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Сильноточный ВТР с плазменным катодом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8838B4-1644-410C-8008-C904D1888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7" y="1829255"/>
            <a:ext cx="3240000" cy="324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B968C7-C62A-4160-9722-576FBF4B14DF}"/>
              </a:ext>
            </a:extLst>
          </p:cNvPr>
          <p:cNvSpPr txBox="1"/>
          <p:nvPr/>
        </p:nvSpPr>
        <p:spPr>
          <a:xfrm>
            <a:off x="4626268" y="5189278"/>
            <a:ext cx="3423466" cy="489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Осциллограммы получена при: </a:t>
            </a:r>
          </a:p>
          <a:p>
            <a:pPr algn="ctr"/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мПа,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кВ,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FCECBB1-F5C3-41EE-AF00-71838B0797DC}"/>
              </a:ext>
            </a:extLst>
          </p:cNvPr>
          <p:cNvSpPr/>
          <p:nvPr/>
        </p:nvSpPr>
        <p:spPr>
          <a:xfrm>
            <a:off x="4627290" y="1231739"/>
            <a:ext cx="3581696" cy="547877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B9BDF78-2579-4E07-908A-B06071C975A1}"/>
              </a:ext>
            </a:extLst>
          </p:cNvPr>
          <p:cNvSpPr/>
          <p:nvPr/>
        </p:nvSpPr>
        <p:spPr>
          <a:xfrm>
            <a:off x="4627290" y="1203201"/>
            <a:ext cx="3440090" cy="734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Осциллограммы, характеризующие работу источника электронов в стабильном режиме полого катода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EA38082-BF29-4D94-9F3A-7F0F2DEB80BF}"/>
              </a:ext>
            </a:extLst>
          </p:cNvPr>
          <p:cNvSpPr/>
          <p:nvPr/>
        </p:nvSpPr>
        <p:spPr>
          <a:xfrm>
            <a:off x="4620691" y="5697828"/>
            <a:ext cx="3581696" cy="734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Пунктирная линия разделяет две области: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Слева: Область инициирования сам. ВТР;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Справа: Область горения самостоятельного ВТР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80599A1-7AD2-407D-8A8F-1B1A9437CE01}"/>
              </a:ext>
            </a:extLst>
          </p:cNvPr>
          <p:cNvGrpSpPr/>
          <p:nvPr/>
        </p:nvGrpSpPr>
        <p:grpSpPr>
          <a:xfrm>
            <a:off x="8333531" y="1195302"/>
            <a:ext cx="3614082" cy="5561203"/>
            <a:chOff x="8444660" y="1240079"/>
            <a:chExt cx="3614082" cy="5561203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B9872955-B483-4EEA-8D8F-D760D37D1ED1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742" y="2000108"/>
              <a:ext cx="3600000" cy="252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A45E971-326A-468D-9F3C-826412D44603}"/>
                </a:ext>
              </a:extLst>
            </p:cNvPr>
            <p:cNvSpPr/>
            <p:nvPr/>
          </p:nvSpPr>
          <p:spPr>
            <a:xfrm>
              <a:off x="8460853" y="1240079"/>
              <a:ext cx="358169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Типичные осциллограммы, подтверждающие вклад тока катодного пятна в формирование тока плазменного эмиттера в режиме полого катода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BA8A99F-A7A9-4848-AA92-B0C893673B5B}"/>
                </a:ext>
              </a:extLst>
            </p:cNvPr>
            <p:cNvSpPr/>
            <p:nvPr/>
          </p:nvSpPr>
          <p:spPr>
            <a:xfrm>
              <a:off x="8460853" y="1241338"/>
              <a:ext cx="3581696" cy="552776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3099650-5C03-47F8-83AC-C6F9023F5610}"/>
                </a:ext>
              </a:extLst>
            </p:cNvPr>
            <p:cNvSpPr/>
            <p:nvPr/>
          </p:nvSpPr>
          <p:spPr>
            <a:xfrm>
              <a:off x="8444660" y="4448879"/>
              <a:ext cx="358169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Осциллограммы получена при: </a:t>
              </a:r>
            </a:p>
            <a:p>
              <a:pPr algn="ctr"/>
              <a:r>
                <a:rPr lang="ru-RU" sz="11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= 25 мПа, </a:t>
              </a:r>
              <a:r>
                <a:rPr lang="en-US" sz="11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ru-RU" sz="1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= 10 </a:t>
              </a:r>
              <a:r>
                <a:rPr lang="ru-RU" sz="1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кВ</a:t>
              </a:r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1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1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100 А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AC9658-AD62-46A7-89B8-8C34AE74B19B}"/>
                </a:ext>
              </a:extLst>
            </p:cNvPr>
            <p:cNvSpPr txBox="1"/>
            <p:nvPr/>
          </p:nvSpPr>
          <p:spPr>
            <a:xfrm>
              <a:off x="8484872" y="4862290"/>
              <a:ext cx="3551078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Данный источник электронов позволяет: </a:t>
              </a:r>
            </a:p>
            <a:p>
              <a:pPr algn="just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1) обеспечить энергию в одном импульсе 1300 Дж (СОЛО – 750 Дж);</a:t>
              </a:r>
            </a:p>
            <a:p>
              <a:pPr algn="just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2) Реализовать два режима токопротекания в плазменном эмиттере;</a:t>
              </a:r>
            </a:p>
            <a:p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3) Снизить требования к источнику питания </a:t>
              </a:r>
              <a:r>
                <a:rPr lang="en-US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12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ru-RU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Особенность:</a:t>
              </a:r>
            </a:p>
            <a:p>
              <a:pPr algn="just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Условия необходимое для горения самостоятельного ВТР обеспечиваются за счет испарения паров мишени и их ионизации.</a:t>
              </a:r>
            </a:p>
          </p:txBody>
        </p:sp>
      </p:grp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DAB5671-8E0F-4746-8334-37DE56E89695}"/>
              </a:ext>
            </a:extLst>
          </p:cNvPr>
          <p:cNvCxnSpPr/>
          <p:nvPr/>
        </p:nvCxnSpPr>
        <p:spPr>
          <a:xfrm>
            <a:off x="5776913" y="2166906"/>
            <a:ext cx="0" cy="2430046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13C4DCF-9E48-4FA2-BFDE-033E0078BAC9}"/>
              </a:ext>
            </a:extLst>
          </p:cNvPr>
          <p:cNvGrpSpPr/>
          <p:nvPr/>
        </p:nvGrpSpPr>
        <p:grpSpPr>
          <a:xfrm>
            <a:off x="230409" y="1426179"/>
            <a:ext cx="4518879" cy="5005931"/>
            <a:chOff x="5604304" y="789012"/>
            <a:chExt cx="4518879" cy="5005931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774F673E-1871-4EA2-A5CB-65FDA76FB612}"/>
                </a:ext>
              </a:extLst>
            </p:cNvPr>
            <p:cNvSpPr/>
            <p:nvPr/>
          </p:nvSpPr>
          <p:spPr>
            <a:xfrm>
              <a:off x="7566605" y="5133029"/>
              <a:ext cx="47792" cy="4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Скругленный прямоугольник 11">
              <a:extLst>
                <a:ext uri="{FF2B5EF4-FFF2-40B4-BE49-F238E27FC236}">
                  <a16:creationId xmlns:a16="http://schemas.microsoft.com/office/drawing/2014/main" id="{704C06A3-D831-4248-BBB1-E11B43F6860E}"/>
                </a:ext>
              </a:extLst>
            </p:cNvPr>
            <p:cNvSpPr/>
            <p:nvPr/>
          </p:nvSpPr>
          <p:spPr>
            <a:xfrm>
              <a:off x="7112848" y="2088002"/>
              <a:ext cx="951938" cy="1162535"/>
            </a:xfrm>
            <a:prstGeom prst="roundRect">
              <a:avLst/>
            </a:prstGeom>
            <a:gradFill>
              <a:gsLst>
                <a:gs pos="0">
                  <a:schemeClr val="accent2"/>
                </a:gs>
                <a:gs pos="48000">
                  <a:schemeClr val="accent2">
                    <a:alpha val="60000"/>
                  </a:schemeClr>
                </a:gs>
                <a:gs pos="100000">
                  <a:schemeClr val="accent2">
                    <a:alpha val="37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    </a:t>
              </a:r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5423D5AF-9C2E-4A97-A8A5-E22CC4A613D5}"/>
                </a:ext>
              </a:extLst>
            </p:cNvPr>
            <p:cNvSpPr/>
            <p:nvPr/>
          </p:nvSpPr>
          <p:spPr>
            <a:xfrm>
              <a:off x="8327546" y="1876047"/>
              <a:ext cx="47792" cy="4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C4A7D609-45FB-4752-AA80-0B6E48A63233}"/>
                </a:ext>
              </a:extLst>
            </p:cNvPr>
            <p:cNvCxnSpPr>
              <a:cxnSpLocks/>
            </p:cNvCxnSpPr>
            <p:nvPr/>
          </p:nvCxnSpPr>
          <p:spPr>
            <a:xfrm>
              <a:off x="7589150" y="5158209"/>
              <a:ext cx="0" cy="37421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72DE015D-3227-4224-B190-4ED669FA74A9}"/>
                </a:ext>
              </a:extLst>
            </p:cNvPr>
            <p:cNvSpPr/>
            <p:nvPr/>
          </p:nvSpPr>
          <p:spPr>
            <a:xfrm>
              <a:off x="8330745" y="3337656"/>
              <a:ext cx="47792" cy="4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Равнобедренный треугольник 22">
              <a:extLst>
                <a:ext uri="{FF2B5EF4-FFF2-40B4-BE49-F238E27FC236}">
                  <a16:creationId xmlns:a16="http://schemas.microsoft.com/office/drawing/2014/main" id="{F254225A-0843-4AA2-BC6E-C7F5D42D493B}"/>
                </a:ext>
              </a:extLst>
            </p:cNvPr>
            <p:cNvSpPr/>
            <p:nvPr/>
          </p:nvSpPr>
          <p:spPr>
            <a:xfrm>
              <a:off x="7184824" y="1909454"/>
              <a:ext cx="820423" cy="1311796"/>
            </a:xfrm>
            <a:prstGeom prst="triangle">
              <a:avLst>
                <a:gd name="adj" fmla="val 49806"/>
              </a:avLst>
            </a:prstGeom>
            <a:gradFill>
              <a:gsLst>
                <a:gs pos="0">
                  <a:schemeClr val="accent2"/>
                </a:gs>
                <a:gs pos="48000">
                  <a:schemeClr val="accent2">
                    <a:alpha val="60000"/>
                  </a:schemeClr>
                </a:gs>
                <a:gs pos="100000">
                  <a:schemeClr val="accent2">
                    <a:alpha val="37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BF594354-A2F2-4F04-BE09-FA73BD26BB28}"/>
                </a:ext>
              </a:extLst>
            </p:cNvPr>
            <p:cNvSpPr/>
            <p:nvPr/>
          </p:nvSpPr>
          <p:spPr>
            <a:xfrm>
              <a:off x="8005761" y="3290138"/>
              <a:ext cx="348879" cy="14308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C7DCB5CA-C236-4669-8E41-4778020B1773}"/>
                </a:ext>
              </a:extLst>
            </p:cNvPr>
            <p:cNvCxnSpPr>
              <a:cxnSpLocks/>
              <a:endCxn id="24" idx="1"/>
            </p:cNvCxnSpPr>
            <p:nvPr/>
          </p:nvCxnSpPr>
          <p:spPr>
            <a:xfrm>
              <a:off x="7168588" y="3361678"/>
              <a:ext cx="837173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Скругленный прямоугольник 13">
              <a:extLst>
                <a:ext uri="{FF2B5EF4-FFF2-40B4-BE49-F238E27FC236}">
                  <a16:creationId xmlns:a16="http://schemas.microsoft.com/office/drawing/2014/main" id="{AA1E1A6F-DA9C-4081-9F8A-5E6C23233BB4}"/>
                </a:ext>
              </a:extLst>
            </p:cNvPr>
            <p:cNvSpPr/>
            <p:nvPr/>
          </p:nvSpPr>
          <p:spPr>
            <a:xfrm>
              <a:off x="6992567" y="3578263"/>
              <a:ext cx="1194802" cy="1287724"/>
            </a:xfrm>
            <a:prstGeom prst="roundRect">
              <a:avLst/>
            </a:prstGeom>
            <a:solidFill>
              <a:srgbClr val="A8B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358ACE84-7C6C-4E56-AA83-2F284A234CCC}"/>
                </a:ext>
              </a:extLst>
            </p:cNvPr>
            <p:cNvSpPr/>
            <p:nvPr/>
          </p:nvSpPr>
          <p:spPr>
            <a:xfrm>
              <a:off x="6869887" y="5012748"/>
              <a:ext cx="1433763" cy="14308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9B4FF184-0C8C-42C6-BE75-D20FF53D0101}"/>
                </a:ext>
              </a:extLst>
            </p:cNvPr>
            <p:cNvGrpSpPr/>
            <p:nvPr/>
          </p:nvGrpSpPr>
          <p:grpSpPr>
            <a:xfrm>
              <a:off x="9247702" y="2462504"/>
              <a:ext cx="358441" cy="360000"/>
              <a:chOff x="7224481" y="2256561"/>
              <a:chExt cx="358441" cy="360000"/>
            </a:xfrm>
          </p:grpSpPr>
          <p:sp>
            <p:nvSpPr>
              <p:cNvPr id="211" name="Овал 210">
                <a:extLst>
                  <a:ext uri="{FF2B5EF4-FFF2-40B4-BE49-F238E27FC236}">
                    <a16:creationId xmlns:a16="http://schemas.microsoft.com/office/drawing/2014/main" id="{5D1971C0-941D-45E1-81A9-BC6191BFDD7D}"/>
                  </a:ext>
                </a:extLst>
              </p:cNvPr>
              <p:cNvSpPr/>
              <p:nvPr/>
            </p:nvSpPr>
            <p:spPr>
              <a:xfrm>
                <a:off x="7224481" y="2256561"/>
                <a:ext cx="358441" cy="36000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cxnSp>
            <p:nvCxnSpPr>
              <p:cNvPr id="212" name="Прямая со стрелкой 211">
                <a:extLst>
                  <a:ext uri="{FF2B5EF4-FFF2-40B4-BE49-F238E27FC236}">
                    <a16:creationId xmlns:a16="http://schemas.microsoft.com/office/drawing/2014/main" id="{AB6DBC89-264E-443A-B52B-FC8BC5B8FC8C}"/>
                  </a:ext>
                </a:extLst>
              </p:cNvPr>
              <p:cNvCxnSpPr/>
              <p:nvPr/>
            </p:nvCxnSpPr>
            <p:spPr>
              <a:xfrm>
                <a:off x="7402677" y="2289045"/>
                <a:ext cx="0" cy="30046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A82B349D-7C88-407C-B54F-2EFF5DF5841A}"/>
                </a:ext>
              </a:extLst>
            </p:cNvPr>
            <p:cNvCxnSpPr>
              <a:cxnSpLocks/>
              <a:stCxn id="211" idx="0"/>
              <a:endCxn id="136" idx="4"/>
            </p:cNvCxnSpPr>
            <p:nvPr/>
          </p:nvCxnSpPr>
          <p:spPr>
            <a:xfrm flipH="1" flipV="1">
              <a:off x="9425898" y="1646793"/>
              <a:ext cx="1025" cy="81571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5BBB128F-C7B1-49B7-9CAB-8F8429408FA8}"/>
                </a:ext>
              </a:extLst>
            </p:cNvPr>
            <p:cNvCxnSpPr>
              <a:stCxn id="211" idx="4"/>
            </p:cNvCxnSpPr>
            <p:nvPr/>
          </p:nvCxnSpPr>
          <p:spPr>
            <a:xfrm flipH="1">
              <a:off x="9425898" y="2822504"/>
              <a:ext cx="1025" cy="2041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BD7185A3-DC09-4FA3-9491-F403000B8C16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V="1">
              <a:off x="8354640" y="3356416"/>
              <a:ext cx="1060963" cy="52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23DD4CE6-DE5D-4C5A-B17C-A173126C65B2}"/>
                </a:ext>
              </a:extLst>
            </p:cNvPr>
            <p:cNvSpPr/>
            <p:nvPr/>
          </p:nvSpPr>
          <p:spPr>
            <a:xfrm>
              <a:off x="9260279" y="4027809"/>
              <a:ext cx="358441" cy="36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ECB3FFED-D016-47B1-A7E0-754A737CE149}"/>
                </a:ext>
              </a:extLst>
            </p:cNvPr>
            <p:cNvCxnSpPr/>
            <p:nvPr/>
          </p:nvCxnSpPr>
          <p:spPr>
            <a:xfrm>
              <a:off x="9439499" y="4051960"/>
              <a:ext cx="0" cy="30046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28578D76-DE85-47D1-BDBF-8FF9DF4D8906}"/>
                </a:ext>
              </a:extLst>
            </p:cNvPr>
            <p:cNvCxnSpPr>
              <a:endCxn id="32" idx="0"/>
            </p:cNvCxnSpPr>
            <p:nvPr/>
          </p:nvCxnSpPr>
          <p:spPr>
            <a:xfrm>
              <a:off x="9439500" y="3342697"/>
              <a:ext cx="0" cy="6851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D965634C-2954-471B-8616-2914DCCBFE28}"/>
                </a:ext>
              </a:extLst>
            </p:cNvPr>
            <p:cNvCxnSpPr>
              <a:cxnSpLocks/>
              <a:stCxn id="32" idx="4"/>
            </p:cNvCxnSpPr>
            <p:nvPr/>
          </p:nvCxnSpPr>
          <p:spPr>
            <a:xfrm>
              <a:off x="9439500" y="4387809"/>
              <a:ext cx="0" cy="11422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D2BE3070-7F1B-46D0-A66B-DF775FBDE434}"/>
                </a:ext>
              </a:extLst>
            </p:cNvPr>
            <p:cNvCxnSpPr>
              <a:cxnSpLocks/>
            </p:cNvCxnSpPr>
            <p:nvPr/>
          </p:nvCxnSpPr>
          <p:spPr>
            <a:xfrm>
              <a:off x="7583710" y="5530047"/>
              <a:ext cx="185578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55185D15-0CBC-41C3-9106-FE493952A487}"/>
                </a:ext>
              </a:extLst>
            </p:cNvPr>
            <p:cNvCxnSpPr/>
            <p:nvPr/>
          </p:nvCxnSpPr>
          <p:spPr>
            <a:xfrm>
              <a:off x="8184170" y="5714182"/>
              <a:ext cx="2389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765F14F7-0E44-455D-934F-F5EE00C98415}"/>
                </a:ext>
              </a:extLst>
            </p:cNvPr>
            <p:cNvCxnSpPr/>
            <p:nvPr/>
          </p:nvCxnSpPr>
          <p:spPr>
            <a:xfrm>
              <a:off x="8223213" y="5758601"/>
              <a:ext cx="16727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48D98948-D4D3-43C2-AF84-545C739C80F7}"/>
                </a:ext>
              </a:extLst>
            </p:cNvPr>
            <p:cNvCxnSpPr/>
            <p:nvPr/>
          </p:nvCxnSpPr>
          <p:spPr>
            <a:xfrm>
              <a:off x="8259057" y="5794943"/>
              <a:ext cx="9558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EA321DD7-A9D4-4598-BA7E-18E583B7A596}"/>
                </a:ext>
              </a:extLst>
            </p:cNvPr>
            <p:cNvCxnSpPr/>
            <p:nvPr/>
          </p:nvCxnSpPr>
          <p:spPr>
            <a:xfrm>
              <a:off x="8303650" y="5530047"/>
              <a:ext cx="0" cy="1841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94C5B2C-176F-41E0-8CB1-D6A17E0A39CA}"/>
                </a:ext>
              </a:extLst>
            </p:cNvPr>
            <p:cNvSpPr txBox="1"/>
            <p:nvPr/>
          </p:nvSpPr>
          <p:spPr>
            <a:xfrm>
              <a:off x="6101003" y="2040322"/>
              <a:ext cx="7807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Полость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F5CBC9B-4CD1-4C03-9EFA-9F43B19F439B}"/>
                </a:ext>
              </a:extLst>
            </p:cNvPr>
            <p:cNvSpPr txBox="1"/>
            <p:nvPr/>
          </p:nvSpPr>
          <p:spPr>
            <a:xfrm>
              <a:off x="6260661" y="3433219"/>
              <a:ext cx="780795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Анодная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плазма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6B4507DF-B25D-4E3D-AADA-CD0E85966F91}"/>
                </a:ext>
              </a:extLst>
            </p:cNvPr>
            <p:cNvCxnSpPr>
              <a:cxnSpLocks/>
            </p:cNvCxnSpPr>
            <p:nvPr/>
          </p:nvCxnSpPr>
          <p:spPr>
            <a:xfrm>
              <a:off x="6746466" y="2190186"/>
              <a:ext cx="308986" cy="1093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F85BA30B-4689-466A-A845-598E4484A1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12590" y="3628351"/>
              <a:ext cx="206648" cy="1322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ADDD90-85AA-4963-86CC-523065979BFF}"/>
                </a:ext>
              </a:extLst>
            </p:cNvPr>
            <p:cNvSpPr txBox="1"/>
            <p:nvPr/>
          </p:nvSpPr>
          <p:spPr>
            <a:xfrm>
              <a:off x="9483766" y="2475524"/>
              <a:ext cx="4859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14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696B6D-0A22-4169-B556-7ABE17570CB2}"/>
                </a:ext>
              </a:extLst>
            </p:cNvPr>
            <p:cNvSpPr txBox="1"/>
            <p:nvPr/>
          </p:nvSpPr>
          <p:spPr>
            <a:xfrm>
              <a:off x="9342388" y="4049258"/>
              <a:ext cx="780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A3FCDFD-87ED-4704-B4A6-B3E22DE1AB58}"/>
                </a:ext>
              </a:extLst>
            </p:cNvPr>
            <p:cNvSpPr txBox="1"/>
            <p:nvPr/>
          </p:nvSpPr>
          <p:spPr>
            <a:xfrm>
              <a:off x="6113934" y="4746657"/>
              <a:ext cx="8574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Коллектор</a:t>
              </a:r>
            </a:p>
          </p:txBody>
        </p: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AC9027F9-9C21-4D64-9CBD-39C408998B08}"/>
                </a:ext>
              </a:extLst>
            </p:cNvPr>
            <p:cNvCxnSpPr>
              <a:cxnSpLocks/>
            </p:cNvCxnSpPr>
            <p:nvPr/>
          </p:nvCxnSpPr>
          <p:spPr>
            <a:xfrm>
              <a:off x="6843731" y="4892716"/>
              <a:ext cx="132807" cy="11514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2C02EE4-C8CD-4F0F-854B-5A5B1CCED458}"/>
                </a:ext>
              </a:extLst>
            </p:cNvPr>
            <p:cNvSpPr txBox="1"/>
            <p:nvPr/>
          </p:nvSpPr>
          <p:spPr>
            <a:xfrm>
              <a:off x="6185328" y="2963691"/>
              <a:ext cx="7683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Анод эмиттера</a:t>
              </a:r>
            </a:p>
          </p:txBody>
        </p: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3CC48E00-DC79-46A4-ACE3-4D3532FEBFA4}"/>
                </a:ext>
              </a:extLst>
            </p:cNvPr>
            <p:cNvCxnSpPr/>
            <p:nvPr/>
          </p:nvCxnSpPr>
          <p:spPr>
            <a:xfrm>
              <a:off x="6815510" y="3177078"/>
              <a:ext cx="144714" cy="10881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D6836A2-43EB-42A2-98F3-48BFC5CEA3CC}"/>
                </a:ext>
              </a:extLst>
            </p:cNvPr>
            <p:cNvSpPr txBox="1"/>
            <p:nvPr/>
          </p:nvSpPr>
          <p:spPr>
            <a:xfrm>
              <a:off x="9574801" y="2067392"/>
              <a:ext cx="4859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F811F18-19E2-44F8-AD2B-3DD6012BA2BB}"/>
                </a:ext>
              </a:extLst>
            </p:cNvPr>
            <p:cNvSpPr txBox="1"/>
            <p:nvPr/>
          </p:nvSpPr>
          <p:spPr>
            <a:xfrm>
              <a:off x="9571746" y="3521756"/>
              <a:ext cx="4859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82E5514F-5200-412E-AEA8-E745104B7151}"/>
                </a:ext>
              </a:extLst>
            </p:cNvPr>
            <p:cNvCxnSpPr/>
            <p:nvPr/>
          </p:nvCxnSpPr>
          <p:spPr>
            <a:xfrm>
              <a:off x="9425898" y="3026626"/>
              <a:ext cx="101161" cy="121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F4C458E9-77B0-4EE8-9F7A-F75D284D04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39390" y="3159999"/>
              <a:ext cx="110" cy="1776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C1360B3D-2953-4803-8A45-118263CE836B}"/>
                </a:ext>
              </a:extLst>
            </p:cNvPr>
            <p:cNvSpPr/>
            <p:nvPr/>
          </p:nvSpPr>
          <p:spPr>
            <a:xfrm>
              <a:off x="7519126" y="5007872"/>
              <a:ext cx="167272" cy="4721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блако 55">
              <a:extLst>
                <a:ext uri="{FF2B5EF4-FFF2-40B4-BE49-F238E27FC236}">
                  <a16:creationId xmlns:a16="http://schemas.microsoft.com/office/drawing/2014/main" id="{55F5F8CF-B7C3-4627-955C-64BFB7147F4F}"/>
                </a:ext>
              </a:extLst>
            </p:cNvPr>
            <p:cNvSpPr/>
            <p:nvPr/>
          </p:nvSpPr>
          <p:spPr>
            <a:xfrm rot="360000">
              <a:off x="7002750" y="3517496"/>
              <a:ext cx="1179556" cy="818561"/>
            </a:xfrm>
            <a:prstGeom prst="cloud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блако 56">
              <a:extLst>
                <a:ext uri="{FF2B5EF4-FFF2-40B4-BE49-F238E27FC236}">
                  <a16:creationId xmlns:a16="http://schemas.microsoft.com/office/drawing/2014/main" id="{75C688C6-16A7-47A5-8946-FD2F2BB8619A}"/>
                </a:ext>
              </a:extLst>
            </p:cNvPr>
            <p:cNvSpPr/>
            <p:nvPr/>
          </p:nvSpPr>
          <p:spPr>
            <a:xfrm>
              <a:off x="7081009" y="4020859"/>
              <a:ext cx="955842" cy="590965"/>
            </a:xfrm>
            <a:prstGeom prst="cloud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A4AAC9E-C503-42F8-AF39-69467536EF50}"/>
                </a:ext>
              </a:extLst>
            </p:cNvPr>
            <p:cNvSpPr txBox="1"/>
            <p:nvPr/>
          </p:nvSpPr>
          <p:spPr>
            <a:xfrm>
              <a:off x="8244426" y="4297053"/>
              <a:ext cx="10749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Коллекторная</a:t>
              </a:r>
            </a:p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плазма</a:t>
              </a:r>
            </a:p>
          </p:txBody>
        </p:sp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id="{7143B9B7-6911-451C-94F3-51E9F6EFFB46}"/>
                </a:ext>
              </a:extLst>
            </p:cNvPr>
            <p:cNvCxnSpPr>
              <a:cxnSpLocks/>
              <a:endCxn id="62" idx="0"/>
            </p:cNvCxnSpPr>
            <p:nvPr/>
          </p:nvCxnSpPr>
          <p:spPr>
            <a:xfrm flipH="1">
              <a:off x="7931534" y="4564970"/>
              <a:ext cx="542361" cy="1151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>
              <a:extLst>
                <a:ext uri="{FF2B5EF4-FFF2-40B4-BE49-F238E27FC236}">
                  <a16:creationId xmlns:a16="http://schemas.microsoft.com/office/drawing/2014/main" id="{5A51D9F5-2D82-4D09-97CC-0108740737CF}"/>
                </a:ext>
              </a:extLst>
            </p:cNvPr>
            <p:cNvCxnSpPr>
              <a:cxnSpLocks/>
              <a:endCxn id="57" idx="0"/>
            </p:cNvCxnSpPr>
            <p:nvPr/>
          </p:nvCxnSpPr>
          <p:spPr>
            <a:xfrm flipH="1" flipV="1">
              <a:off x="8036054" y="4316342"/>
              <a:ext cx="354431" cy="919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id="{6D3BE0AC-0653-481D-812F-98CFC5A9309A}"/>
                </a:ext>
              </a:extLst>
            </p:cNvPr>
            <p:cNvCxnSpPr>
              <a:cxnSpLocks/>
              <a:endCxn id="56" idx="0"/>
            </p:cNvCxnSpPr>
            <p:nvPr/>
          </p:nvCxnSpPr>
          <p:spPr>
            <a:xfrm flipH="1" flipV="1">
              <a:off x="8178097" y="3988323"/>
              <a:ext cx="361552" cy="3866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Облако 61">
              <a:extLst>
                <a:ext uri="{FF2B5EF4-FFF2-40B4-BE49-F238E27FC236}">
                  <a16:creationId xmlns:a16="http://schemas.microsoft.com/office/drawing/2014/main" id="{BD81F35F-5758-473B-B62A-C6BDB65A8E65}"/>
                </a:ext>
              </a:extLst>
            </p:cNvPr>
            <p:cNvSpPr/>
            <p:nvPr/>
          </p:nvSpPr>
          <p:spPr>
            <a:xfrm>
              <a:off x="7215250" y="4352424"/>
              <a:ext cx="716881" cy="655441"/>
            </a:xfrm>
            <a:prstGeom prst="cloud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Стрелка вниз 256">
              <a:extLst>
                <a:ext uri="{FF2B5EF4-FFF2-40B4-BE49-F238E27FC236}">
                  <a16:creationId xmlns:a16="http://schemas.microsoft.com/office/drawing/2014/main" id="{8F0C8D02-3A19-42C4-A035-36DD6426801B}"/>
                </a:ext>
              </a:extLst>
            </p:cNvPr>
            <p:cNvSpPr/>
            <p:nvPr/>
          </p:nvSpPr>
          <p:spPr>
            <a:xfrm>
              <a:off x="7480320" y="3411598"/>
              <a:ext cx="228251" cy="1596268"/>
            </a:xfrm>
            <a:prstGeom prst="downArrow">
              <a:avLst/>
            </a:prstGeom>
            <a:solidFill>
              <a:srgbClr val="A3D76B">
                <a:alpha val="84706"/>
              </a:srgb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99DB1840-BD6C-4893-B417-F15740C411E8}"/>
                </a:ext>
              </a:extLst>
            </p:cNvPr>
            <p:cNvGrpSpPr/>
            <p:nvPr/>
          </p:nvGrpSpPr>
          <p:grpSpPr>
            <a:xfrm rot="10800000">
              <a:off x="8826426" y="2573220"/>
              <a:ext cx="184320" cy="161594"/>
              <a:chOff x="2514167" y="2386022"/>
              <a:chExt cx="184320" cy="161594"/>
            </a:xfrm>
          </p:grpSpPr>
          <p:sp>
            <p:nvSpPr>
              <p:cNvPr id="209" name="Равнобедренный треугольник 208">
                <a:extLst>
                  <a:ext uri="{FF2B5EF4-FFF2-40B4-BE49-F238E27FC236}">
                    <a16:creationId xmlns:a16="http://schemas.microsoft.com/office/drawing/2014/main" id="{59840E49-941D-4327-A1CD-5B3EE7D57375}"/>
                  </a:ext>
                </a:extLst>
              </p:cNvPr>
              <p:cNvSpPr/>
              <p:nvPr/>
            </p:nvSpPr>
            <p:spPr>
              <a:xfrm>
                <a:off x="2518487" y="2403616"/>
                <a:ext cx="180000" cy="14400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10" name="Прямая соединительная линия 209">
                <a:extLst>
                  <a:ext uri="{FF2B5EF4-FFF2-40B4-BE49-F238E27FC236}">
                    <a16:creationId xmlns:a16="http://schemas.microsoft.com/office/drawing/2014/main" id="{7E1716C0-1CC1-49BD-A17B-30FF2E248F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4167" y="2386022"/>
                <a:ext cx="180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5" name="Прямая соединительная линия 64">
              <a:extLst>
                <a:ext uri="{FF2B5EF4-FFF2-40B4-BE49-F238E27FC236}">
                  <a16:creationId xmlns:a16="http://schemas.microsoft.com/office/drawing/2014/main" id="{34E62C82-7CE3-4E0D-8A4D-70A5C9839223}"/>
                </a:ext>
              </a:extLst>
            </p:cNvPr>
            <p:cNvCxnSpPr>
              <a:cxnSpLocks/>
              <a:endCxn id="209" idx="0"/>
            </p:cNvCxnSpPr>
            <p:nvPr/>
          </p:nvCxnSpPr>
          <p:spPr>
            <a:xfrm flipV="1">
              <a:off x="8914928" y="2717220"/>
              <a:ext cx="1498" cy="64445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5FCAC48-C72C-4D1F-B569-E6A5E8AC3726}"/>
                </a:ext>
              </a:extLst>
            </p:cNvPr>
            <p:cNvSpPr txBox="1"/>
            <p:nvPr/>
          </p:nvSpPr>
          <p:spPr>
            <a:xfrm>
              <a:off x="8327546" y="2484102"/>
              <a:ext cx="780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endPara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7" name="Прямая соединительная линия 66">
              <a:extLst>
                <a:ext uri="{FF2B5EF4-FFF2-40B4-BE49-F238E27FC236}">
                  <a16:creationId xmlns:a16="http://schemas.microsoft.com/office/drawing/2014/main" id="{E2B2C988-ACE2-4291-8B6D-2FE9AEBE53F0}"/>
                </a:ext>
              </a:extLst>
            </p:cNvPr>
            <p:cNvCxnSpPr>
              <a:cxnSpLocks/>
              <a:stCxn id="69" idx="0"/>
              <a:endCxn id="69" idx="4"/>
            </p:cNvCxnSpPr>
            <p:nvPr/>
          </p:nvCxnSpPr>
          <p:spPr>
            <a:xfrm>
              <a:off x="7273132" y="3558424"/>
              <a:ext cx="0" cy="155365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>
              <a:extLst>
                <a:ext uri="{FF2B5EF4-FFF2-40B4-BE49-F238E27FC236}">
                  <a16:creationId xmlns:a16="http://schemas.microsoft.com/office/drawing/2014/main" id="{AF44DFA3-AC72-443A-85C9-32970BAF8442}"/>
                </a:ext>
              </a:extLst>
            </p:cNvPr>
            <p:cNvCxnSpPr>
              <a:cxnSpLocks/>
            </p:cNvCxnSpPr>
            <p:nvPr/>
          </p:nvCxnSpPr>
          <p:spPr>
            <a:xfrm>
              <a:off x="7203713" y="3634943"/>
              <a:ext cx="145896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EA3BB8E5-3084-4C21-BA82-F504005603E2}"/>
                </a:ext>
              </a:extLst>
            </p:cNvPr>
            <p:cNvSpPr/>
            <p:nvPr/>
          </p:nvSpPr>
          <p:spPr>
            <a:xfrm>
              <a:off x="7200184" y="3558424"/>
              <a:ext cx="145896" cy="155365"/>
            </a:xfrm>
            <a:prstGeom prst="ellipse">
              <a:avLst/>
            </a:pr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Стрелка вниз 272">
              <a:extLst>
                <a:ext uri="{FF2B5EF4-FFF2-40B4-BE49-F238E27FC236}">
                  <a16:creationId xmlns:a16="http://schemas.microsoft.com/office/drawing/2014/main" id="{055ECE23-A1B5-43A5-81E8-52259D1BE9A6}"/>
                </a:ext>
              </a:extLst>
            </p:cNvPr>
            <p:cNvSpPr/>
            <p:nvPr/>
          </p:nvSpPr>
          <p:spPr>
            <a:xfrm rot="10800000">
              <a:off x="7242132" y="1974580"/>
              <a:ext cx="65203" cy="1577852"/>
            </a:xfrm>
            <a:prstGeom prst="downArrow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1" name="Прямая соединительная линия 70">
              <a:extLst>
                <a:ext uri="{FF2B5EF4-FFF2-40B4-BE49-F238E27FC236}">
                  <a16:creationId xmlns:a16="http://schemas.microsoft.com/office/drawing/2014/main" id="{5FDAF7D1-0E14-4C7B-9EBF-05D1478A19AF}"/>
                </a:ext>
              </a:extLst>
            </p:cNvPr>
            <p:cNvCxnSpPr>
              <a:cxnSpLocks/>
              <a:endCxn id="197" idx="6"/>
            </p:cNvCxnSpPr>
            <p:nvPr/>
          </p:nvCxnSpPr>
          <p:spPr>
            <a:xfrm flipH="1" flipV="1">
              <a:off x="7947283" y="3673151"/>
              <a:ext cx="456779" cy="2915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A57ADF3-100F-4AAB-AEA3-7FA107A1820C}"/>
                </a:ext>
              </a:extLst>
            </p:cNvPr>
            <p:cNvSpPr txBox="1"/>
            <p:nvPr/>
          </p:nvSpPr>
          <p:spPr>
            <a:xfrm>
              <a:off x="8307425" y="3837906"/>
              <a:ext cx="9060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Ускоренные ионы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4EF82D6-4170-44AE-8EAA-FDC5D51C8B21}"/>
                </a:ext>
              </a:extLst>
            </p:cNvPr>
            <p:cNvSpPr txBox="1"/>
            <p:nvPr/>
          </p:nvSpPr>
          <p:spPr>
            <a:xfrm>
              <a:off x="6118098" y="3999836"/>
              <a:ext cx="94497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Электронный пучок</a:t>
              </a:r>
            </a:p>
          </p:txBody>
        </p: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4D672789-A443-4C60-890D-983710331F0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63215" y="4239773"/>
              <a:ext cx="670112" cy="1322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372CE17-B7DA-4067-A24E-05C82CB43BA0}"/>
                </a:ext>
              </a:extLst>
            </p:cNvPr>
            <p:cNvSpPr txBox="1"/>
            <p:nvPr/>
          </p:nvSpPr>
          <p:spPr>
            <a:xfrm>
              <a:off x="8375568" y="4792795"/>
              <a:ext cx="7683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Отпечаток</a:t>
              </a:r>
            </a:p>
          </p:txBody>
        </p:sp>
        <p:cxnSp>
          <p:nvCxnSpPr>
            <p:cNvPr id="76" name="Прямая соединительная линия 75">
              <a:extLst>
                <a:ext uri="{FF2B5EF4-FFF2-40B4-BE49-F238E27FC236}">
                  <a16:creationId xmlns:a16="http://schemas.microsoft.com/office/drawing/2014/main" id="{CDE41EC3-2FC6-4915-8E1C-9FE807399C32}"/>
                </a:ext>
              </a:extLst>
            </p:cNvPr>
            <p:cNvCxnSpPr>
              <a:cxnSpLocks/>
              <a:stCxn id="75" idx="1"/>
              <a:endCxn id="55" idx="6"/>
            </p:cNvCxnSpPr>
            <p:nvPr/>
          </p:nvCxnSpPr>
          <p:spPr>
            <a:xfrm flipH="1">
              <a:off x="7686398" y="4915906"/>
              <a:ext cx="689170" cy="11557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 стрелкой 76">
              <a:extLst>
                <a:ext uri="{FF2B5EF4-FFF2-40B4-BE49-F238E27FC236}">
                  <a16:creationId xmlns:a16="http://schemas.microsoft.com/office/drawing/2014/main" id="{5871CD22-8179-4D51-9C4E-EDCCB70A5EEA}"/>
                </a:ext>
              </a:extLst>
            </p:cNvPr>
            <p:cNvCxnSpPr>
              <a:cxnSpLocks/>
              <a:stCxn id="70" idx="3"/>
            </p:cNvCxnSpPr>
            <p:nvPr/>
          </p:nvCxnSpPr>
          <p:spPr>
            <a:xfrm flipH="1">
              <a:off x="7192154" y="2007181"/>
              <a:ext cx="49978" cy="22920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 стрелкой 77">
              <a:extLst>
                <a:ext uri="{FF2B5EF4-FFF2-40B4-BE49-F238E27FC236}">
                  <a16:creationId xmlns:a16="http://schemas.microsoft.com/office/drawing/2014/main" id="{A9130A22-E8C1-4A06-8391-D47A4EF59A0B}"/>
                </a:ext>
              </a:extLst>
            </p:cNvPr>
            <p:cNvCxnSpPr>
              <a:cxnSpLocks/>
              <a:stCxn id="70" idx="1"/>
            </p:cNvCxnSpPr>
            <p:nvPr/>
          </p:nvCxnSpPr>
          <p:spPr>
            <a:xfrm>
              <a:off x="7307335" y="2007181"/>
              <a:ext cx="49143" cy="229204"/>
            </a:xfrm>
            <a:prstGeom prst="straightConnector1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524F0DD0-A167-4383-87C5-09B80C8E361A}"/>
                </a:ext>
              </a:extLst>
            </p:cNvPr>
            <p:cNvGrpSpPr/>
            <p:nvPr/>
          </p:nvGrpSpPr>
          <p:grpSpPr>
            <a:xfrm>
              <a:off x="7145505" y="2232181"/>
              <a:ext cx="72000" cy="72000"/>
              <a:chOff x="5256870" y="2060507"/>
              <a:chExt cx="72000" cy="72000"/>
            </a:xfrm>
          </p:grpSpPr>
          <p:sp>
            <p:nvSpPr>
              <p:cNvPr id="207" name="Овал 206">
                <a:extLst>
                  <a:ext uri="{FF2B5EF4-FFF2-40B4-BE49-F238E27FC236}">
                    <a16:creationId xmlns:a16="http://schemas.microsoft.com/office/drawing/2014/main" id="{CD5205BE-7F44-4D1D-BBFF-ABB4D8AA28BC}"/>
                  </a:ext>
                </a:extLst>
              </p:cNvPr>
              <p:cNvSpPr/>
              <p:nvPr/>
            </p:nvSpPr>
            <p:spPr>
              <a:xfrm>
                <a:off x="5256870" y="2060507"/>
                <a:ext cx="72000" cy="72000"/>
              </a:xfrm>
              <a:prstGeom prst="ellipse">
                <a:avLst/>
              </a:prstGeom>
              <a:solidFill>
                <a:srgbClr val="00B0F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08" name="Прямая соединительная линия 207">
                <a:extLst>
                  <a:ext uri="{FF2B5EF4-FFF2-40B4-BE49-F238E27FC236}">
                    <a16:creationId xmlns:a16="http://schemas.microsoft.com/office/drawing/2014/main" id="{D419DEF3-43B0-40BF-BE83-D2EC8C304963}"/>
                  </a:ext>
                </a:extLst>
              </p:cNvPr>
              <p:cNvCxnSpPr>
                <a:cxnSpLocks/>
                <a:stCxn id="207" idx="2"/>
                <a:endCxn id="207" idx="6"/>
              </p:cNvCxnSpPr>
              <p:nvPr/>
            </p:nvCxnSpPr>
            <p:spPr>
              <a:xfrm>
                <a:off x="5256870" y="2096507"/>
                <a:ext cx="72000" cy="0"/>
              </a:xfrm>
              <a:prstGeom prst="line">
                <a:avLst/>
              </a:prstGeom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Группа 79">
              <a:extLst>
                <a:ext uri="{FF2B5EF4-FFF2-40B4-BE49-F238E27FC236}">
                  <a16:creationId xmlns:a16="http://schemas.microsoft.com/office/drawing/2014/main" id="{249A83AE-25BB-4E34-8F88-EA43E20AFC59}"/>
                </a:ext>
              </a:extLst>
            </p:cNvPr>
            <p:cNvGrpSpPr/>
            <p:nvPr/>
          </p:nvGrpSpPr>
          <p:grpSpPr>
            <a:xfrm>
              <a:off x="7713940" y="3366052"/>
              <a:ext cx="321000" cy="384781"/>
              <a:chOff x="5652414" y="3155350"/>
              <a:chExt cx="321000" cy="384781"/>
            </a:xfrm>
          </p:grpSpPr>
          <p:cxnSp>
            <p:nvCxnSpPr>
              <p:cNvPr id="195" name="Прямая соединительная линия 194">
                <a:extLst>
                  <a:ext uri="{FF2B5EF4-FFF2-40B4-BE49-F238E27FC236}">
                    <a16:creationId xmlns:a16="http://schemas.microsoft.com/office/drawing/2014/main" id="{7178C4F8-E292-4C68-B933-D244A2039E95}"/>
                  </a:ext>
                </a:extLst>
              </p:cNvPr>
              <p:cNvCxnSpPr>
                <a:cxnSpLocks/>
                <a:stCxn id="197" idx="0"/>
                <a:endCxn id="197" idx="4"/>
              </p:cNvCxnSpPr>
              <p:nvPr/>
            </p:nvCxnSpPr>
            <p:spPr>
              <a:xfrm>
                <a:off x="5812809" y="3384766"/>
                <a:ext cx="0" cy="155365"/>
              </a:xfrm>
              <a:prstGeom prst="line">
                <a:avLst/>
              </a:prstGeom>
              <a:ln w="190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Прямая соединительная линия 195">
                <a:extLst>
                  <a:ext uri="{FF2B5EF4-FFF2-40B4-BE49-F238E27FC236}">
                    <a16:creationId xmlns:a16="http://schemas.microsoft.com/office/drawing/2014/main" id="{61C17C77-38D9-4919-8BC0-325EC1170B32}"/>
                  </a:ext>
                </a:extLst>
              </p:cNvPr>
              <p:cNvCxnSpPr>
                <a:cxnSpLocks/>
                <a:stCxn id="197" idx="2"/>
                <a:endCxn id="197" idx="6"/>
              </p:cNvCxnSpPr>
              <p:nvPr/>
            </p:nvCxnSpPr>
            <p:spPr>
              <a:xfrm>
                <a:off x="5739861" y="3462449"/>
                <a:ext cx="145896" cy="0"/>
              </a:xfrm>
              <a:prstGeom prst="line">
                <a:avLst/>
              </a:prstGeom>
              <a:ln w="190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Овал 196">
                <a:extLst>
                  <a:ext uri="{FF2B5EF4-FFF2-40B4-BE49-F238E27FC236}">
                    <a16:creationId xmlns:a16="http://schemas.microsoft.com/office/drawing/2014/main" id="{9A27D203-18DD-4C0D-92F2-D67D8DC65983}"/>
                  </a:ext>
                </a:extLst>
              </p:cNvPr>
              <p:cNvSpPr/>
              <p:nvPr/>
            </p:nvSpPr>
            <p:spPr>
              <a:xfrm>
                <a:off x="5739861" y="3384766"/>
                <a:ext cx="145896" cy="155365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8" name="Стрелка вниз 272">
                <a:extLst>
                  <a:ext uri="{FF2B5EF4-FFF2-40B4-BE49-F238E27FC236}">
                    <a16:creationId xmlns:a16="http://schemas.microsoft.com/office/drawing/2014/main" id="{36D81BB7-2815-47D7-994E-F1A6B49EFF9D}"/>
                  </a:ext>
                </a:extLst>
              </p:cNvPr>
              <p:cNvSpPr/>
              <p:nvPr/>
            </p:nvSpPr>
            <p:spPr>
              <a:xfrm rot="10800000">
                <a:off x="5779470" y="3155350"/>
                <a:ext cx="65203" cy="220564"/>
              </a:xfrm>
              <a:prstGeom prst="downArrow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99" name="Прямая со стрелкой 198">
                <a:extLst>
                  <a:ext uri="{FF2B5EF4-FFF2-40B4-BE49-F238E27FC236}">
                    <a16:creationId xmlns:a16="http://schemas.microsoft.com/office/drawing/2014/main" id="{1CBF1D85-5D4A-4808-92C7-8F0E76ACC8B5}"/>
                  </a:ext>
                </a:extLst>
              </p:cNvPr>
              <p:cNvCxnSpPr>
                <a:cxnSpLocks/>
                <a:stCxn id="198" idx="3"/>
                <a:endCxn id="205" idx="0"/>
              </p:cNvCxnSpPr>
              <p:nvPr/>
            </p:nvCxnSpPr>
            <p:spPr>
              <a:xfrm flipH="1">
                <a:off x="5688414" y="3187951"/>
                <a:ext cx="91056" cy="157824"/>
              </a:xfrm>
              <a:prstGeom prst="straightConnector1">
                <a:avLst/>
              </a:prstGeom>
              <a:ln w="12700">
                <a:solidFill>
                  <a:schemeClr val="tx1">
                    <a:lumMod val="95000"/>
                    <a:lumOff val="5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0" name="Группа 199">
                <a:extLst>
                  <a:ext uri="{FF2B5EF4-FFF2-40B4-BE49-F238E27FC236}">
                    <a16:creationId xmlns:a16="http://schemas.microsoft.com/office/drawing/2014/main" id="{5AB60525-48DF-45DA-B5FC-EF5A4ACA7E92}"/>
                  </a:ext>
                </a:extLst>
              </p:cNvPr>
              <p:cNvGrpSpPr/>
              <p:nvPr/>
            </p:nvGrpSpPr>
            <p:grpSpPr>
              <a:xfrm>
                <a:off x="5652414" y="3345775"/>
                <a:ext cx="72000" cy="72000"/>
                <a:chOff x="5256870" y="2060507"/>
                <a:chExt cx="72000" cy="72000"/>
              </a:xfrm>
            </p:grpSpPr>
            <p:sp>
              <p:nvSpPr>
                <p:cNvPr id="205" name="Овал 204">
                  <a:extLst>
                    <a:ext uri="{FF2B5EF4-FFF2-40B4-BE49-F238E27FC236}">
                      <a16:creationId xmlns:a16="http://schemas.microsoft.com/office/drawing/2014/main" id="{ACBAD593-1AD4-4788-8E36-64981B6D6A24}"/>
                    </a:ext>
                  </a:extLst>
                </p:cNvPr>
                <p:cNvSpPr/>
                <p:nvPr/>
              </p:nvSpPr>
              <p:spPr>
                <a:xfrm>
                  <a:off x="5256870" y="2060507"/>
                  <a:ext cx="72000" cy="72000"/>
                </a:xfrm>
                <a:prstGeom prst="ellipse">
                  <a:avLst/>
                </a:prstGeom>
                <a:solidFill>
                  <a:srgbClr val="00B0F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06" name="Прямая соединительная линия 205">
                  <a:extLst>
                    <a:ext uri="{FF2B5EF4-FFF2-40B4-BE49-F238E27FC236}">
                      <a16:creationId xmlns:a16="http://schemas.microsoft.com/office/drawing/2014/main" id="{B6856E75-366A-42F9-AF09-80384CBD3720}"/>
                    </a:ext>
                  </a:extLst>
                </p:cNvPr>
                <p:cNvCxnSpPr>
                  <a:cxnSpLocks/>
                  <a:stCxn id="205" idx="2"/>
                  <a:endCxn id="205" idx="6"/>
                </p:cNvCxnSpPr>
                <p:nvPr/>
              </p:nvCxnSpPr>
              <p:spPr>
                <a:xfrm>
                  <a:off x="5256870" y="2096507"/>
                  <a:ext cx="72000" cy="0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1" name="Группа 200">
                <a:extLst>
                  <a:ext uri="{FF2B5EF4-FFF2-40B4-BE49-F238E27FC236}">
                    <a16:creationId xmlns:a16="http://schemas.microsoft.com/office/drawing/2014/main" id="{EA37DEE4-02C6-4B05-8BD2-B9ACF402892D}"/>
                  </a:ext>
                </a:extLst>
              </p:cNvPr>
              <p:cNvGrpSpPr/>
              <p:nvPr/>
            </p:nvGrpSpPr>
            <p:grpSpPr>
              <a:xfrm>
                <a:off x="5901414" y="3346893"/>
                <a:ext cx="72000" cy="72000"/>
                <a:chOff x="5256870" y="2060507"/>
                <a:chExt cx="72000" cy="72000"/>
              </a:xfrm>
            </p:grpSpPr>
            <p:sp>
              <p:nvSpPr>
                <p:cNvPr id="203" name="Овал 202">
                  <a:extLst>
                    <a:ext uri="{FF2B5EF4-FFF2-40B4-BE49-F238E27FC236}">
                      <a16:creationId xmlns:a16="http://schemas.microsoft.com/office/drawing/2014/main" id="{12716736-67D8-4DCA-9BFB-65313F0259B1}"/>
                    </a:ext>
                  </a:extLst>
                </p:cNvPr>
                <p:cNvSpPr/>
                <p:nvPr/>
              </p:nvSpPr>
              <p:spPr>
                <a:xfrm>
                  <a:off x="5256870" y="2060507"/>
                  <a:ext cx="72000" cy="72000"/>
                </a:xfrm>
                <a:prstGeom prst="ellipse">
                  <a:avLst/>
                </a:prstGeom>
                <a:solidFill>
                  <a:srgbClr val="00B0F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04" name="Прямая соединительная линия 203">
                  <a:extLst>
                    <a:ext uri="{FF2B5EF4-FFF2-40B4-BE49-F238E27FC236}">
                      <a16:creationId xmlns:a16="http://schemas.microsoft.com/office/drawing/2014/main" id="{CCAF818A-D6BE-48B9-8E24-AE40A46535C3}"/>
                    </a:ext>
                  </a:extLst>
                </p:cNvPr>
                <p:cNvCxnSpPr>
                  <a:cxnSpLocks/>
                  <a:stCxn id="203" idx="2"/>
                  <a:endCxn id="203" idx="6"/>
                </p:cNvCxnSpPr>
                <p:nvPr/>
              </p:nvCxnSpPr>
              <p:spPr>
                <a:xfrm>
                  <a:off x="5256870" y="2096507"/>
                  <a:ext cx="72000" cy="0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Прямая со стрелкой 201">
                <a:extLst>
                  <a:ext uri="{FF2B5EF4-FFF2-40B4-BE49-F238E27FC236}">
                    <a16:creationId xmlns:a16="http://schemas.microsoft.com/office/drawing/2014/main" id="{6CC04329-C7A6-40AF-A5F4-95A3F30E637A}"/>
                  </a:ext>
                </a:extLst>
              </p:cNvPr>
              <p:cNvCxnSpPr>
                <a:cxnSpLocks/>
                <a:stCxn id="198" idx="1"/>
                <a:endCxn id="203" idx="0"/>
              </p:cNvCxnSpPr>
              <p:nvPr/>
            </p:nvCxnSpPr>
            <p:spPr>
              <a:xfrm>
                <a:off x="5844673" y="3187951"/>
                <a:ext cx="92741" cy="158942"/>
              </a:xfrm>
              <a:prstGeom prst="straightConnector1">
                <a:avLst/>
              </a:prstGeom>
              <a:ln w="12700">
                <a:solidFill>
                  <a:schemeClr val="tx1">
                    <a:lumMod val="95000"/>
                    <a:lumOff val="5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Группа 80">
              <a:extLst>
                <a:ext uri="{FF2B5EF4-FFF2-40B4-BE49-F238E27FC236}">
                  <a16:creationId xmlns:a16="http://schemas.microsoft.com/office/drawing/2014/main" id="{D6D7227B-44E7-4774-97E9-4C45B066EF91}"/>
                </a:ext>
              </a:extLst>
            </p:cNvPr>
            <p:cNvGrpSpPr/>
            <p:nvPr/>
          </p:nvGrpSpPr>
          <p:grpSpPr>
            <a:xfrm>
              <a:off x="7330485" y="2232181"/>
              <a:ext cx="72000" cy="72000"/>
              <a:chOff x="5256870" y="2060507"/>
              <a:chExt cx="72000" cy="72000"/>
            </a:xfrm>
          </p:grpSpPr>
          <p:sp>
            <p:nvSpPr>
              <p:cNvPr id="193" name="Овал 192">
                <a:extLst>
                  <a:ext uri="{FF2B5EF4-FFF2-40B4-BE49-F238E27FC236}">
                    <a16:creationId xmlns:a16="http://schemas.microsoft.com/office/drawing/2014/main" id="{D8EA5463-83FC-44C4-BF33-E86E23A16BB1}"/>
                  </a:ext>
                </a:extLst>
              </p:cNvPr>
              <p:cNvSpPr/>
              <p:nvPr/>
            </p:nvSpPr>
            <p:spPr>
              <a:xfrm>
                <a:off x="5256870" y="2060507"/>
                <a:ext cx="72000" cy="72000"/>
              </a:xfrm>
              <a:prstGeom prst="ellipse">
                <a:avLst/>
              </a:prstGeom>
              <a:solidFill>
                <a:srgbClr val="00B0F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94" name="Прямая соединительная линия 193">
                <a:extLst>
                  <a:ext uri="{FF2B5EF4-FFF2-40B4-BE49-F238E27FC236}">
                    <a16:creationId xmlns:a16="http://schemas.microsoft.com/office/drawing/2014/main" id="{8C0DB3D9-E2FF-4B38-8479-5F825C18314B}"/>
                  </a:ext>
                </a:extLst>
              </p:cNvPr>
              <p:cNvCxnSpPr>
                <a:cxnSpLocks/>
                <a:stCxn id="193" idx="2"/>
                <a:endCxn id="193" idx="6"/>
              </p:cNvCxnSpPr>
              <p:nvPr/>
            </p:nvCxnSpPr>
            <p:spPr>
              <a:xfrm>
                <a:off x="5256870" y="2096507"/>
                <a:ext cx="72000" cy="0"/>
              </a:xfrm>
              <a:prstGeom prst="line">
                <a:avLst/>
              </a:prstGeom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FF88FC52-4FDC-4547-A225-706BD40F4235}"/>
                </a:ext>
              </a:extLst>
            </p:cNvPr>
            <p:cNvGrpSpPr/>
            <p:nvPr/>
          </p:nvGrpSpPr>
          <p:grpSpPr>
            <a:xfrm>
              <a:off x="9297388" y="2173188"/>
              <a:ext cx="445057" cy="108000"/>
              <a:chOff x="8351281" y="2881253"/>
              <a:chExt cx="445057" cy="108000"/>
            </a:xfrm>
          </p:grpSpPr>
          <p:sp>
            <p:nvSpPr>
              <p:cNvPr id="183" name="Прямоугольник 182">
                <a:extLst>
                  <a:ext uri="{FF2B5EF4-FFF2-40B4-BE49-F238E27FC236}">
                    <a16:creationId xmlns:a16="http://schemas.microsoft.com/office/drawing/2014/main" id="{B25C71AA-91B5-4DA2-9529-CE27390DFB09}"/>
                  </a:ext>
                </a:extLst>
              </p:cNvPr>
              <p:cNvSpPr/>
              <p:nvPr/>
            </p:nvSpPr>
            <p:spPr>
              <a:xfrm>
                <a:off x="8351281" y="2881253"/>
                <a:ext cx="270000" cy="10800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84" name="Группа 183">
                <a:extLst>
                  <a:ext uri="{FF2B5EF4-FFF2-40B4-BE49-F238E27FC236}">
                    <a16:creationId xmlns:a16="http://schemas.microsoft.com/office/drawing/2014/main" id="{5AD0E057-61DC-464E-9B72-A915E638C61D}"/>
                  </a:ext>
                </a:extLst>
              </p:cNvPr>
              <p:cNvGrpSpPr/>
              <p:nvPr/>
            </p:nvGrpSpPr>
            <p:grpSpPr>
              <a:xfrm>
                <a:off x="8351281" y="2881253"/>
                <a:ext cx="90000" cy="108000"/>
                <a:chOff x="7153276" y="2809873"/>
                <a:chExt cx="638174" cy="702471"/>
              </a:xfrm>
            </p:grpSpPr>
            <p:sp>
              <p:nvSpPr>
                <p:cNvPr id="190" name="Прямоугольник 189">
                  <a:extLst>
                    <a:ext uri="{FF2B5EF4-FFF2-40B4-BE49-F238E27FC236}">
                      <a16:creationId xmlns:a16="http://schemas.microsoft.com/office/drawing/2014/main" id="{28E03654-CDAA-4647-A22B-F3A45C99F068}"/>
                    </a:ext>
                  </a:extLst>
                </p:cNvPr>
                <p:cNvSpPr/>
                <p:nvPr/>
              </p:nvSpPr>
              <p:spPr>
                <a:xfrm>
                  <a:off x="7153276" y="2809874"/>
                  <a:ext cx="638174" cy="70247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91" name="Прямая соединительная линия 190">
                  <a:extLst>
                    <a:ext uri="{FF2B5EF4-FFF2-40B4-BE49-F238E27FC236}">
                      <a16:creationId xmlns:a16="http://schemas.microsoft.com/office/drawing/2014/main" id="{4F693E92-5828-487D-8CE5-5C2B30969A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153276" y="2809875"/>
                  <a:ext cx="638174" cy="702469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Прямая соединительная линия 191">
                  <a:extLst>
                    <a:ext uri="{FF2B5EF4-FFF2-40B4-BE49-F238E27FC236}">
                      <a16:creationId xmlns:a16="http://schemas.microsoft.com/office/drawing/2014/main" id="{EDE9E6E9-61D8-4D1D-B400-2E59DAC1FA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53276" y="2809873"/>
                  <a:ext cx="638174" cy="702471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Группа 184">
                <a:extLst>
                  <a:ext uri="{FF2B5EF4-FFF2-40B4-BE49-F238E27FC236}">
                    <a16:creationId xmlns:a16="http://schemas.microsoft.com/office/drawing/2014/main" id="{A4204866-ACC6-47FD-B589-12D48770B213}"/>
                  </a:ext>
                </a:extLst>
              </p:cNvPr>
              <p:cNvGrpSpPr/>
              <p:nvPr/>
            </p:nvGrpSpPr>
            <p:grpSpPr>
              <a:xfrm>
                <a:off x="8531281" y="2881253"/>
                <a:ext cx="90000" cy="108000"/>
                <a:chOff x="7153276" y="2809873"/>
                <a:chExt cx="638174" cy="702471"/>
              </a:xfrm>
            </p:grpSpPr>
            <p:sp>
              <p:nvSpPr>
                <p:cNvPr id="187" name="Прямоугольник 186">
                  <a:extLst>
                    <a:ext uri="{FF2B5EF4-FFF2-40B4-BE49-F238E27FC236}">
                      <a16:creationId xmlns:a16="http://schemas.microsoft.com/office/drawing/2014/main" id="{472ADC4C-EEB3-4C97-B8E4-34601849C714}"/>
                    </a:ext>
                  </a:extLst>
                </p:cNvPr>
                <p:cNvSpPr/>
                <p:nvPr/>
              </p:nvSpPr>
              <p:spPr>
                <a:xfrm>
                  <a:off x="7153276" y="2809874"/>
                  <a:ext cx="638174" cy="70247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88" name="Прямая соединительная линия 187">
                  <a:extLst>
                    <a:ext uri="{FF2B5EF4-FFF2-40B4-BE49-F238E27FC236}">
                      <a16:creationId xmlns:a16="http://schemas.microsoft.com/office/drawing/2014/main" id="{866C45C7-4A4B-44F2-B8A1-F6E3B1AC72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153276" y="2809875"/>
                  <a:ext cx="638174" cy="702469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Прямая соединительная линия 188">
                  <a:extLst>
                    <a:ext uri="{FF2B5EF4-FFF2-40B4-BE49-F238E27FC236}">
                      <a16:creationId xmlns:a16="http://schemas.microsoft.com/office/drawing/2014/main" id="{5071D344-68CA-4ADE-85BE-6D9BA7AF8F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53276" y="2809873"/>
                  <a:ext cx="638174" cy="702471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Прямая со стрелкой 185">
                <a:extLst>
                  <a:ext uri="{FF2B5EF4-FFF2-40B4-BE49-F238E27FC236}">
                    <a16:creationId xmlns:a16="http://schemas.microsoft.com/office/drawing/2014/main" id="{E525FC90-ADDD-45A6-BFC7-6FA17D38C4C6}"/>
                  </a:ext>
                </a:extLst>
              </p:cNvPr>
              <p:cNvCxnSpPr>
                <a:stCxn id="187" idx="3"/>
              </p:cNvCxnSpPr>
              <p:nvPr/>
            </p:nvCxnSpPr>
            <p:spPr>
              <a:xfrm flipV="1">
                <a:off x="8621281" y="2933700"/>
                <a:ext cx="175057" cy="155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Группа 82">
              <a:extLst>
                <a:ext uri="{FF2B5EF4-FFF2-40B4-BE49-F238E27FC236}">
                  <a16:creationId xmlns:a16="http://schemas.microsoft.com/office/drawing/2014/main" id="{1AED73BB-D965-4B16-84B2-A590EBFB091E}"/>
                </a:ext>
              </a:extLst>
            </p:cNvPr>
            <p:cNvGrpSpPr/>
            <p:nvPr/>
          </p:nvGrpSpPr>
          <p:grpSpPr>
            <a:xfrm>
              <a:off x="9302517" y="3635866"/>
              <a:ext cx="445057" cy="108000"/>
              <a:chOff x="8351281" y="2881253"/>
              <a:chExt cx="445057" cy="108000"/>
            </a:xfrm>
          </p:grpSpPr>
          <p:sp>
            <p:nvSpPr>
              <p:cNvPr id="173" name="Прямоугольник 172">
                <a:extLst>
                  <a:ext uri="{FF2B5EF4-FFF2-40B4-BE49-F238E27FC236}">
                    <a16:creationId xmlns:a16="http://schemas.microsoft.com/office/drawing/2014/main" id="{D1F94540-9268-4911-8F4B-A7BB775257FF}"/>
                  </a:ext>
                </a:extLst>
              </p:cNvPr>
              <p:cNvSpPr/>
              <p:nvPr/>
            </p:nvSpPr>
            <p:spPr>
              <a:xfrm>
                <a:off x="8351281" y="2881253"/>
                <a:ext cx="270000" cy="10800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74" name="Группа 173">
                <a:extLst>
                  <a:ext uri="{FF2B5EF4-FFF2-40B4-BE49-F238E27FC236}">
                    <a16:creationId xmlns:a16="http://schemas.microsoft.com/office/drawing/2014/main" id="{9B09EB20-2CC0-4ED5-A4FF-C7B423045FD1}"/>
                  </a:ext>
                </a:extLst>
              </p:cNvPr>
              <p:cNvGrpSpPr/>
              <p:nvPr/>
            </p:nvGrpSpPr>
            <p:grpSpPr>
              <a:xfrm>
                <a:off x="8351281" y="2881253"/>
                <a:ext cx="90000" cy="108000"/>
                <a:chOff x="7153276" y="2809873"/>
                <a:chExt cx="638174" cy="702471"/>
              </a:xfrm>
            </p:grpSpPr>
            <p:sp>
              <p:nvSpPr>
                <p:cNvPr id="180" name="Прямоугольник 179">
                  <a:extLst>
                    <a:ext uri="{FF2B5EF4-FFF2-40B4-BE49-F238E27FC236}">
                      <a16:creationId xmlns:a16="http://schemas.microsoft.com/office/drawing/2014/main" id="{240DE84E-9A38-47AA-A81A-18D3534952FC}"/>
                    </a:ext>
                  </a:extLst>
                </p:cNvPr>
                <p:cNvSpPr/>
                <p:nvPr/>
              </p:nvSpPr>
              <p:spPr>
                <a:xfrm>
                  <a:off x="7153276" y="2809874"/>
                  <a:ext cx="638174" cy="70247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81" name="Прямая соединительная линия 180">
                  <a:extLst>
                    <a:ext uri="{FF2B5EF4-FFF2-40B4-BE49-F238E27FC236}">
                      <a16:creationId xmlns:a16="http://schemas.microsoft.com/office/drawing/2014/main" id="{0357B3DC-D051-4F1C-8774-AEE1CA4FEB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153276" y="2809875"/>
                  <a:ext cx="638174" cy="702469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Прямая соединительная линия 181">
                  <a:extLst>
                    <a:ext uri="{FF2B5EF4-FFF2-40B4-BE49-F238E27FC236}">
                      <a16:creationId xmlns:a16="http://schemas.microsoft.com/office/drawing/2014/main" id="{FD529F01-1B50-4343-A630-0FA8FC8908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53276" y="2809873"/>
                  <a:ext cx="638174" cy="702471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5" name="Группа 174">
                <a:extLst>
                  <a:ext uri="{FF2B5EF4-FFF2-40B4-BE49-F238E27FC236}">
                    <a16:creationId xmlns:a16="http://schemas.microsoft.com/office/drawing/2014/main" id="{D533B0AD-8F5E-4F27-B58C-F6CDDD42B21D}"/>
                  </a:ext>
                </a:extLst>
              </p:cNvPr>
              <p:cNvGrpSpPr/>
              <p:nvPr/>
            </p:nvGrpSpPr>
            <p:grpSpPr>
              <a:xfrm>
                <a:off x="8531281" y="2881253"/>
                <a:ext cx="90000" cy="108000"/>
                <a:chOff x="7153276" y="2809873"/>
                <a:chExt cx="638174" cy="702471"/>
              </a:xfrm>
            </p:grpSpPr>
            <p:sp>
              <p:nvSpPr>
                <p:cNvPr id="177" name="Прямоугольник 176">
                  <a:extLst>
                    <a:ext uri="{FF2B5EF4-FFF2-40B4-BE49-F238E27FC236}">
                      <a16:creationId xmlns:a16="http://schemas.microsoft.com/office/drawing/2014/main" id="{64B769A5-58E6-4228-BFA8-1C3A49961702}"/>
                    </a:ext>
                  </a:extLst>
                </p:cNvPr>
                <p:cNvSpPr/>
                <p:nvPr/>
              </p:nvSpPr>
              <p:spPr>
                <a:xfrm>
                  <a:off x="7153276" y="2809874"/>
                  <a:ext cx="638174" cy="70247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78" name="Прямая соединительная линия 177">
                  <a:extLst>
                    <a:ext uri="{FF2B5EF4-FFF2-40B4-BE49-F238E27FC236}">
                      <a16:creationId xmlns:a16="http://schemas.microsoft.com/office/drawing/2014/main" id="{9A1E6B68-CEBE-466A-93EF-A08BAD9B0C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153276" y="2809875"/>
                  <a:ext cx="638174" cy="702469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Прямая соединительная линия 178">
                  <a:extLst>
                    <a:ext uri="{FF2B5EF4-FFF2-40B4-BE49-F238E27FC236}">
                      <a16:creationId xmlns:a16="http://schemas.microsoft.com/office/drawing/2014/main" id="{DA919A68-06B5-4794-8579-AC8A2FE251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53276" y="2809873"/>
                  <a:ext cx="638174" cy="702471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6" name="Прямая со стрелкой 175">
                <a:extLst>
                  <a:ext uri="{FF2B5EF4-FFF2-40B4-BE49-F238E27FC236}">
                    <a16:creationId xmlns:a16="http://schemas.microsoft.com/office/drawing/2014/main" id="{22CAD252-7602-49D8-BF85-A463226E1869}"/>
                  </a:ext>
                </a:extLst>
              </p:cNvPr>
              <p:cNvCxnSpPr>
                <a:stCxn id="177" idx="3"/>
              </p:cNvCxnSpPr>
              <p:nvPr/>
            </p:nvCxnSpPr>
            <p:spPr>
              <a:xfrm flipV="1">
                <a:off x="8621281" y="2933700"/>
                <a:ext cx="175057" cy="155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4" name="Прямая соединительная линия 83">
              <a:extLst>
                <a:ext uri="{FF2B5EF4-FFF2-40B4-BE49-F238E27FC236}">
                  <a16:creationId xmlns:a16="http://schemas.microsoft.com/office/drawing/2014/main" id="{E3DF057D-954E-4213-B928-95DBB26BE453}"/>
                </a:ext>
              </a:extLst>
            </p:cNvPr>
            <p:cNvCxnSpPr>
              <a:cxnSpLocks/>
              <a:endCxn id="151" idx="4"/>
            </p:cNvCxnSpPr>
            <p:nvPr/>
          </p:nvCxnSpPr>
          <p:spPr>
            <a:xfrm flipV="1">
              <a:off x="8918420" y="1645162"/>
              <a:ext cx="0" cy="10174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22FB2D3-3810-4D15-B424-30F7588850D8}"/>
                </a:ext>
              </a:extLst>
            </p:cNvPr>
            <p:cNvSpPr txBox="1"/>
            <p:nvPr/>
          </p:nvSpPr>
          <p:spPr>
            <a:xfrm>
              <a:off x="9554515" y="1120435"/>
              <a:ext cx="4859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14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trig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6" name="Прямая соединительная линия 85">
              <a:extLst>
                <a:ext uri="{FF2B5EF4-FFF2-40B4-BE49-F238E27FC236}">
                  <a16:creationId xmlns:a16="http://schemas.microsoft.com/office/drawing/2014/main" id="{7084CC80-C05E-4066-B097-E84B7EED03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3051" y="2063735"/>
              <a:ext cx="6713" cy="1177994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>
              <a:extLst>
                <a:ext uri="{FF2B5EF4-FFF2-40B4-BE49-F238E27FC236}">
                  <a16:creationId xmlns:a16="http://schemas.microsoft.com/office/drawing/2014/main" id="{56E82A9F-87FE-4466-8DCD-1267374EFF8F}"/>
                </a:ext>
              </a:extLst>
            </p:cNvPr>
            <p:cNvCxnSpPr>
              <a:cxnSpLocks/>
            </p:cNvCxnSpPr>
            <p:nvPr/>
          </p:nvCxnSpPr>
          <p:spPr>
            <a:xfrm>
              <a:off x="8127185" y="2075296"/>
              <a:ext cx="0" cy="1187946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E8EF506-750A-4F5A-9072-7ECC5427DB32}"/>
                </a:ext>
              </a:extLst>
            </p:cNvPr>
            <p:cNvSpPr txBox="1"/>
            <p:nvPr/>
          </p:nvSpPr>
          <p:spPr>
            <a:xfrm>
              <a:off x="6141737" y="2297365"/>
              <a:ext cx="780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Катодная плазма</a:t>
              </a:r>
            </a:p>
          </p:txBody>
        </p:sp>
        <p:cxnSp>
          <p:nvCxnSpPr>
            <p:cNvPr id="89" name="Прямая соединительная линия 88">
              <a:extLst>
                <a:ext uri="{FF2B5EF4-FFF2-40B4-BE49-F238E27FC236}">
                  <a16:creationId xmlns:a16="http://schemas.microsoft.com/office/drawing/2014/main" id="{4DDEF555-75A5-4F13-94D8-C0FDB8D8DE2F}"/>
                </a:ext>
              </a:extLst>
            </p:cNvPr>
            <p:cNvCxnSpPr>
              <a:cxnSpLocks/>
            </p:cNvCxnSpPr>
            <p:nvPr/>
          </p:nvCxnSpPr>
          <p:spPr>
            <a:xfrm>
              <a:off x="6771432" y="2514856"/>
              <a:ext cx="374807" cy="15214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21861A6-98B0-4616-AC7A-EE5DB8E9036D}"/>
                </a:ext>
              </a:extLst>
            </p:cNvPr>
            <p:cNvSpPr txBox="1"/>
            <p:nvPr/>
          </p:nvSpPr>
          <p:spPr>
            <a:xfrm>
              <a:off x="8310461" y="3515421"/>
              <a:ext cx="9060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γ-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электроны</a:t>
              </a:r>
            </a:p>
          </p:txBody>
        </p:sp>
        <p:cxnSp>
          <p:nvCxnSpPr>
            <p:cNvPr id="91" name="Прямая соединительная линия 90">
              <a:extLst>
                <a:ext uri="{FF2B5EF4-FFF2-40B4-BE49-F238E27FC236}">
                  <a16:creationId xmlns:a16="http://schemas.microsoft.com/office/drawing/2014/main" id="{482ACD86-5B07-4EF6-B108-8F90E6AD409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9839" y="3594280"/>
              <a:ext cx="388120" cy="718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Прямоугольник 91">
              <a:extLst>
                <a:ext uri="{FF2B5EF4-FFF2-40B4-BE49-F238E27FC236}">
                  <a16:creationId xmlns:a16="http://schemas.microsoft.com/office/drawing/2014/main" id="{6FB95A02-0E96-4BC9-B1CE-02CBFE899CA7}"/>
                </a:ext>
              </a:extLst>
            </p:cNvPr>
            <p:cNvSpPr/>
            <p:nvPr/>
          </p:nvSpPr>
          <p:spPr>
            <a:xfrm>
              <a:off x="6828930" y="3290139"/>
              <a:ext cx="348879" cy="14308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B118B60-C3AC-4486-9ABC-631DE78E1E41}"/>
                </a:ext>
              </a:extLst>
            </p:cNvPr>
            <p:cNvSpPr txBox="1"/>
            <p:nvPr/>
          </p:nvSpPr>
          <p:spPr>
            <a:xfrm>
              <a:off x="9402002" y="2971876"/>
              <a:ext cx="4859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VT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9CDFEB39-9C82-455A-BF76-28BD8D320C05}"/>
                </a:ext>
              </a:extLst>
            </p:cNvPr>
            <p:cNvGrpSpPr/>
            <p:nvPr/>
          </p:nvGrpSpPr>
          <p:grpSpPr>
            <a:xfrm>
              <a:off x="6179345" y="789012"/>
              <a:ext cx="3426798" cy="991673"/>
              <a:chOff x="6173574" y="247386"/>
              <a:chExt cx="3426798" cy="991673"/>
            </a:xfrm>
          </p:grpSpPr>
          <p:sp>
            <p:nvSpPr>
              <p:cNvPr id="131" name="Овал 130">
                <a:extLst>
                  <a:ext uri="{FF2B5EF4-FFF2-40B4-BE49-F238E27FC236}">
                    <a16:creationId xmlns:a16="http://schemas.microsoft.com/office/drawing/2014/main" id="{97121435-4C8C-45FD-8819-A873D3675E9C}"/>
                  </a:ext>
                </a:extLst>
              </p:cNvPr>
              <p:cNvSpPr/>
              <p:nvPr/>
            </p:nvSpPr>
            <p:spPr>
              <a:xfrm>
                <a:off x="8333462" y="1055371"/>
                <a:ext cx="47792" cy="468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32" name="Прямая соединительная линия 131">
                <a:extLst>
                  <a:ext uri="{FF2B5EF4-FFF2-40B4-BE49-F238E27FC236}">
                    <a16:creationId xmlns:a16="http://schemas.microsoft.com/office/drawing/2014/main" id="{F31F0EA8-CDEF-41A9-A724-6A42E21C77E9}"/>
                  </a:ext>
                </a:extLst>
              </p:cNvPr>
              <p:cNvCxnSpPr>
                <a:cxnSpLocks/>
                <a:stCxn id="131" idx="6"/>
              </p:cNvCxnSpPr>
              <p:nvPr/>
            </p:nvCxnSpPr>
            <p:spPr>
              <a:xfrm flipV="1">
                <a:off x="8381254" y="1078484"/>
                <a:ext cx="679934" cy="28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5907CE14-2A1A-4842-834A-2FE477B4AFD3}"/>
                  </a:ext>
                </a:extLst>
              </p:cNvPr>
              <p:cNvSpPr txBox="1"/>
              <p:nvPr/>
            </p:nvSpPr>
            <p:spPr>
              <a:xfrm>
                <a:off x="6173574" y="666433"/>
                <a:ext cx="7683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Катод эмиттера</a:t>
                </a:r>
              </a:p>
            </p:txBody>
          </p:sp>
          <p:cxnSp>
            <p:nvCxnSpPr>
              <p:cNvPr id="134" name="Прямая соединительная линия 133">
                <a:extLst>
                  <a:ext uri="{FF2B5EF4-FFF2-40B4-BE49-F238E27FC236}">
                    <a16:creationId xmlns:a16="http://schemas.microsoft.com/office/drawing/2014/main" id="{017D52DE-065B-49AB-A16A-9712901405C2}"/>
                  </a:ext>
                </a:extLst>
              </p:cNvPr>
              <p:cNvCxnSpPr/>
              <p:nvPr/>
            </p:nvCxnSpPr>
            <p:spPr>
              <a:xfrm>
                <a:off x="6817816" y="931217"/>
                <a:ext cx="144714" cy="10881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Прямая соединительная линия 134">
                <a:extLst>
                  <a:ext uri="{FF2B5EF4-FFF2-40B4-BE49-F238E27FC236}">
                    <a16:creationId xmlns:a16="http://schemas.microsoft.com/office/drawing/2014/main" id="{CFF42680-3B43-4C68-A23A-648CC75004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4705" y="1078501"/>
                <a:ext cx="53512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Овал 135">
                <a:extLst>
                  <a:ext uri="{FF2B5EF4-FFF2-40B4-BE49-F238E27FC236}">
                    <a16:creationId xmlns:a16="http://schemas.microsoft.com/office/drawing/2014/main" id="{AE2B09B1-4BC5-48E8-8C41-C6EDC4E6FE33}"/>
                  </a:ext>
                </a:extLst>
              </p:cNvPr>
              <p:cNvSpPr/>
              <p:nvPr/>
            </p:nvSpPr>
            <p:spPr>
              <a:xfrm>
                <a:off x="9396231" y="1058367"/>
                <a:ext cx="47792" cy="468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37" name="Прямая соединительная линия 136">
                <a:extLst>
                  <a:ext uri="{FF2B5EF4-FFF2-40B4-BE49-F238E27FC236}">
                    <a16:creationId xmlns:a16="http://schemas.microsoft.com/office/drawing/2014/main" id="{90EC7B40-AD8B-43EA-8354-FB098B6ECD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57816" y="1231358"/>
                <a:ext cx="203184" cy="236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Прямая соединительная линия 137">
                <a:extLst>
                  <a:ext uri="{FF2B5EF4-FFF2-40B4-BE49-F238E27FC236}">
                    <a16:creationId xmlns:a16="http://schemas.microsoft.com/office/drawing/2014/main" id="{C2237FFD-ED59-4A68-B0B6-058EAD454F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13388" y="1231594"/>
                <a:ext cx="202500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Прямоугольник 138">
                <a:extLst>
                  <a:ext uri="{FF2B5EF4-FFF2-40B4-BE49-F238E27FC236}">
                    <a16:creationId xmlns:a16="http://schemas.microsoft.com/office/drawing/2014/main" id="{38EA60B6-7938-4D8C-9EA2-AF2D3CA3FD2A}"/>
                  </a:ext>
                </a:extLst>
              </p:cNvPr>
              <p:cNvSpPr/>
              <p:nvPr/>
            </p:nvSpPr>
            <p:spPr>
              <a:xfrm>
                <a:off x="7484770" y="1012740"/>
                <a:ext cx="72000" cy="218854"/>
              </a:xfrm>
              <a:prstGeom prst="rect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40" name="Прямая соединительная линия 139">
                <a:extLst>
                  <a:ext uri="{FF2B5EF4-FFF2-40B4-BE49-F238E27FC236}">
                    <a16:creationId xmlns:a16="http://schemas.microsoft.com/office/drawing/2014/main" id="{59501253-464F-4B39-92C3-8DAC14322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86123" y="374446"/>
                <a:ext cx="0" cy="642205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Группа 140">
                <a:extLst>
                  <a:ext uri="{FF2B5EF4-FFF2-40B4-BE49-F238E27FC236}">
                    <a16:creationId xmlns:a16="http://schemas.microsoft.com/office/drawing/2014/main" id="{B81A303C-690A-406C-9494-D754764C137E}"/>
                  </a:ext>
                </a:extLst>
              </p:cNvPr>
              <p:cNvGrpSpPr/>
              <p:nvPr/>
            </p:nvGrpSpPr>
            <p:grpSpPr>
              <a:xfrm>
                <a:off x="7400974" y="1009942"/>
                <a:ext cx="54000" cy="53135"/>
                <a:chOff x="5697107" y="1648975"/>
                <a:chExt cx="54000" cy="53135"/>
              </a:xfrm>
            </p:grpSpPr>
            <p:sp>
              <p:nvSpPr>
                <p:cNvPr id="171" name="Прямоугольник 170">
                  <a:extLst>
                    <a:ext uri="{FF2B5EF4-FFF2-40B4-BE49-F238E27FC236}">
                      <a16:creationId xmlns:a16="http://schemas.microsoft.com/office/drawing/2014/main" id="{C6480169-93EE-4CFC-8284-7D7F2DC28708}"/>
                    </a:ext>
                  </a:extLst>
                </p:cNvPr>
                <p:cNvSpPr/>
                <p:nvPr/>
              </p:nvSpPr>
              <p:spPr>
                <a:xfrm>
                  <a:off x="5697107" y="1648975"/>
                  <a:ext cx="54000" cy="28800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72" name="Прямоугольник 171">
                  <a:extLst>
                    <a:ext uri="{FF2B5EF4-FFF2-40B4-BE49-F238E27FC236}">
                      <a16:creationId xmlns:a16="http://schemas.microsoft.com/office/drawing/2014/main" id="{42C41B94-BA8B-4921-B9F1-14C5EA785080}"/>
                    </a:ext>
                  </a:extLst>
                </p:cNvPr>
                <p:cNvSpPr/>
                <p:nvPr/>
              </p:nvSpPr>
              <p:spPr>
                <a:xfrm>
                  <a:off x="5697107" y="1673310"/>
                  <a:ext cx="54000" cy="28800"/>
                </a:xfrm>
                <a:prstGeom prst="rect">
                  <a:avLst/>
                </a:prstGeom>
                <a:solidFill>
                  <a:srgbClr val="4472C4"/>
                </a:solidFill>
                <a:ln w="63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42" name="Прямоугольник 141">
                <a:extLst>
                  <a:ext uri="{FF2B5EF4-FFF2-40B4-BE49-F238E27FC236}">
                    <a16:creationId xmlns:a16="http://schemas.microsoft.com/office/drawing/2014/main" id="{D472D80A-374B-40B7-A04B-FC772EF861D4}"/>
                  </a:ext>
                </a:extLst>
              </p:cNvPr>
              <p:cNvSpPr/>
              <p:nvPr/>
            </p:nvSpPr>
            <p:spPr>
              <a:xfrm>
                <a:off x="7618379" y="1012740"/>
                <a:ext cx="72000" cy="218854"/>
              </a:xfrm>
              <a:prstGeom prst="rect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3" name="Прямоугольник 142">
                <a:extLst>
                  <a:ext uri="{FF2B5EF4-FFF2-40B4-BE49-F238E27FC236}">
                    <a16:creationId xmlns:a16="http://schemas.microsoft.com/office/drawing/2014/main" id="{C5B9C5BE-AD3E-4ED6-A04D-2F3B6486B66A}"/>
                  </a:ext>
                </a:extLst>
              </p:cNvPr>
              <p:cNvSpPr/>
              <p:nvPr/>
            </p:nvSpPr>
            <p:spPr>
              <a:xfrm>
                <a:off x="7817132" y="1000752"/>
                <a:ext cx="540000" cy="143080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4" name="Прямоугольник 143">
                <a:extLst>
                  <a:ext uri="{FF2B5EF4-FFF2-40B4-BE49-F238E27FC236}">
                    <a16:creationId xmlns:a16="http://schemas.microsoft.com/office/drawing/2014/main" id="{21B2A63A-7660-4B84-85A6-4870D3146023}"/>
                  </a:ext>
                </a:extLst>
              </p:cNvPr>
              <p:cNvSpPr/>
              <p:nvPr/>
            </p:nvSpPr>
            <p:spPr>
              <a:xfrm>
                <a:off x="6817816" y="1002238"/>
                <a:ext cx="540000" cy="143080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45" name="Прямая соединительная линия 144">
                <a:extLst>
                  <a:ext uri="{FF2B5EF4-FFF2-40B4-BE49-F238E27FC236}">
                    <a16:creationId xmlns:a16="http://schemas.microsoft.com/office/drawing/2014/main" id="{6E81337C-BFF0-4158-B5FA-DAE502D4B1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96714" y="650423"/>
                <a:ext cx="146788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Прямая соединительная линия 145">
                <a:extLst>
                  <a:ext uri="{FF2B5EF4-FFF2-40B4-BE49-F238E27FC236}">
                    <a16:creationId xmlns:a16="http://schemas.microsoft.com/office/drawing/2014/main" id="{6C0D8967-AA71-44D7-8245-C3C7F4F7F1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40464" y="581336"/>
                <a:ext cx="0" cy="77936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Прямая соединительная линия 146">
                <a:extLst>
                  <a:ext uri="{FF2B5EF4-FFF2-40B4-BE49-F238E27FC236}">
                    <a16:creationId xmlns:a16="http://schemas.microsoft.com/office/drawing/2014/main" id="{723B3335-64CA-4B37-AB41-1C1883080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40334" y="584045"/>
                <a:ext cx="1" cy="68989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Прямая соединительная линия 147">
                <a:extLst>
                  <a:ext uri="{FF2B5EF4-FFF2-40B4-BE49-F238E27FC236}">
                    <a16:creationId xmlns:a16="http://schemas.microsoft.com/office/drawing/2014/main" id="{CC377C82-1C07-4AE7-8668-A30E6C314C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29426" y="650423"/>
                <a:ext cx="147012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9" name="Группа 148">
                <a:extLst>
                  <a:ext uri="{FF2B5EF4-FFF2-40B4-BE49-F238E27FC236}">
                    <a16:creationId xmlns:a16="http://schemas.microsoft.com/office/drawing/2014/main" id="{3B7DC153-C18B-47A8-B21B-D93F2DB772E1}"/>
                  </a:ext>
                </a:extLst>
              </p:cNvPr>
              <p:cNvGrpSpPr/>
              <p:nvPr/>
            </p:nvGrpSpPr>
            <p:grpSpPr>
              <a:xfrm>
                <a:off x="9241931" y="581336"/>
                <a:ext cx="358441" cy="360000"/>
                <a:chOff x="7224481" y="2256561"/>
                <a:chExt cx="358441" cy="360000"/>
              </a:xfrm>
            </p:grpSpPr>
            <p:sp>
              <p:nvSpPr>
                <p:cNvPr id="169" name="Овал 168">
                  <a:extLst>
                    <a:ext uri="{FF2B5EF4-FFF2-40B4-BE49-F238E27FC236}">
                      <a16:creationId xmlns:a16="http://schemas.microsoft.com/office/drawing/2014/main" id="{3EF60DED-AB00-4852-9850-9868C55BE0D9}"/>
                    </a:ext>
                  </a:extLst>
                </p:cNvPr>
                <p:cNvSpPr/>
                <p:nvPr/>
              </p:nvSpPr>
              <p:spPr>
                <a:xfrm>
                  <a:off x="7224481" y="2256561"/>
                  <a:ext cx="358441" cy="36000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cxnSp>
              <p:nvCxnSpPr>
                <p:cNvPr id="170" name="Прямая со стрелкой 169">
                  <a:extLst>
                    <a:ext uri="{FF2B5EF4-FFF2-40B4-BE49-F238E27FC236}">
                      <a16:creationId xmlns:a16="http://schemas.microsoft.com/office/drawing/2014/main" id="{AF2C2E8A-F998-43C8-B335-C926B2D4F206}"/>
                    </a:ext>
                  </a:extLst>
                </p:cNvPr>
                <p:cNvCxnSpPr/>
                <p:nvPr/>
              </p:nvCxnSpPr>
              <p:spPr>
                <a:xfrm>
                  <a:off x="7402677" y="2289045"/>
                  <a:ext cx="0" cy="30046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0" name="Прямая соединительная линия 149">
                <a:extLst>
                  <a:ext uri="{FF2B5EF4-FFF2-40B4-BE49-F238E27FC236}">
                    <a16:creationId xmlns:a16="http://schemas.microsoft.com/office/drawing/2014/main" id="{E9920B0A-D225-482A-AEBD-17CBD66478A1}"/>
                  </a:ext>
                </a:extLst>
              </p:cNvPr>
              <p:cNvCxnSpPr>
                <a:stCxn id="136" idx="0"/>
                <a:endCxn id="169" idx="4"/>
              </p:cNvCxnSpPr>
              <p:nvPr/>
            </p:nvCxnSpPr>
            <p:spPr>
              <a:xfrm flipV="1">
                <a:off x="9420127" y="941336"/>
                <a:ext cx="1025" cy="117031"/>
              </a:xfrm>
              <a:prstGeom prst="line">
                <a:avLst/>
              </a:prstGeom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Овал 150">
                <a:extLst>
                  <a:ext uri="{FF2B5EF4-FFF2-40B4-BE49-F238E27FC236}">
                    <a16:creationId xmlns:a16="http://schemas.microsoft.com/office/drawing/2014/main" id="{32E615D9-BAA8-4CFC-9578-F91E6B8D5395}"/>
                  </a:ext>
                </a:extLst>
              </p:cNvPr>
              <p:cNvSpPr/>
              <p:nvPr/>
            </p:nvSpPr>
            <p:spPr>
              <a:xfrm>
                <a:off x="8888753" y="1056736"/>
                <a:ext cx="47792" cy="468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52" name="Прямая соединительная линия 151">
                <a:extLst>
                  <a:ext uri="{FF2B5EF4-FFF2-40B4-BE49-F238E27FC236}">
                    <a16:creationId xmlns:a16="http://schemas.microsoft.com/office/drawing/2014/main" id="{9B3A8A22-670D-4BD6-A789-735D50840562}"/>
                  </a:ext>
                </a:extLst>
              </p:cNvPr>
              <p:cNvCxnSpPr>
                <a:cxnSpLocks/>
                <a:stCxn id="169" idx="0"/>
              </p:cNvCxnSpPr>
              <p:nvPr/>
            </p:nvCxnSpPr>
            <p:spPr>
              <a:xfrm flipH="1" flipV="1">
                <a:off x="9417189" y="247386"/>
                <a:ext cx="3963" cy="333950"/>
              </a:xfrm>
              <a:prstGeom prst="line">
                <a:avLst/>
              </a:prstGeom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Прямая соединительная линия 152">
                <a:extLst>
                  <a:ext uri="{FF2B5EF4-FFF2-40B4-BE49-F238E27FC236}">
                    <a16:creationId xmlns:a16="http://schemas.microsoft.com/office/drawing/2014/main" id="{348D9A24-D1E2-4B9A-A1B8-5DB8964620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83382" y="248974"/>
                <a:ext cx="183380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Прямая соединительная линия 153">
                <a:extLst>
                  <a:ext uri="{FF2B5EF4-FFF2-40B4-BE49-F238E27FC236}">
                    <a16:creationId xmlns:a16="http://schemas.microsoft.com/office/drawing/2014/main" id="{9B4E7C18-C907-4C52-9D0D-A2D6A67A67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86123" y="248974"/>
                <a:ext cx="0" cy="125472"/>
              </a:xfrm>
              <a:prstGeom prst="line">
                <a:avLst/>
              </a:prstGeom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5" name="Группа 154">
                <a:extLst>
                  <a:ext uri="{FF2B5EF4-FFF2-40B4-BE49-F238E27FC236}">
                    <a16:creationId xmlns:a16="http://schemas.microsoft.com/office/drawing/2014/main" id="{25090C69-55F3-421A-94FE-A828C50FA539}"/>
                  </a:ext>
                </a:extLst>
              </p:cNvPr>
              <p:cNvGrpSpPr/>
              <p:nvPr/>
            </p:nvGrpSpPr>
            <p:grpSpPr>
              <a:xfrm>
                <a:off x="7399565" y="1131701"/>
                <a:ext cx="54000" cy="53135"/>
                <a:chOff x="5697107" y="1648975"/>
                <a:chExt cx="54000" cy="53135"/>
              </a:xfrm>
            </p:grpSpPr>
            <p:sp>
              <p:nvSpPr>
                <p:cNvPr id="167" name="Прямоугольник 166">
                  <a:extLst>
                    <a:ext uri="{FF2B5EF4-FFF2-40B4-BE49-F238E27FC236}">
                      <a16:creationId xmlns:a16="http://schemas.microsoft.com/office/drawing/2014/main" id="{678CC0A9-E519-474E-9D31-367271125A06}"/>
                    </a:ext>
                  </a:extLst>
                </p:cNvPr>
                <p:cNvSpPr/>
                <p:nvPr/>
              </p:nvSpPr>
              <p:spPr>
                <a:xfrm>
                  <a:off x="5697107" y="1648975"/>
                  <a:ext cx="54000" cy="28800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8" name="Прямоугольник 167">
                  <a:extLst>
                    <a:ext uri="{FF2B5EF4-FFF2-40B4-BE49-F238E27FC236}">
                      <a16:creationId xmlns:a16="http://schemas.microsoft.com/office/drawing/2014/main" id="{681EBD06-BCB3-4C23-A934-7967D16AB6A7}"/>
                    </a:ext>
                  </a:extLst>
                </p:cNvPr>
                <p:cNvSpPr/>
                <p:nvPr/>
              </p:nvSpPr>
              <p:spPr>
                <a:xfrm>
                  <a:off x="5697107" y="1673310"/>
                  <a:ext cx="54000" cy="28800"/>
                </a:xfrm>
                <a:prstGeom prst="rect">
                  <a:avLst/>
                </a:prstGeom>
                <a:solidFill>
                  <a:srgbClr val="4472C4"/>
                </a:solidFill>
                <a:ln w="63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56" name="Группа 155">
                <a:extLst>
                  <a:ext uri="{FF2B5EF4-FFF2-40B4-BE49-F238E27FC236}">
                    <a16:creationId xmlns:a16="http://schemas.microsoft.com/office/drawing/2014/main" id="{FED484B8-58DC-43A9-B698-BF9007A23CF6}"/>
                  </a:ext>
                </a:extLst>
              </p:cNvPr>
              <p:cNvGrpSpPr/>
              <p:nvPr/>
            </p:nvGrpSpPr>
            <p:grpSpPr>
              <a:xfrm>
                <a:off x="7722940" y="1013552"/>
                <a:ext cx="54000" cy="53135"/>
                <a:chOff x="5697107" y="1648975"/>
                <a:chExt cx="54000" cy="53135"/>
              </a:xfrm>
            </p:grpSpPr>
            <p:sp>
              <p:nvSpPr>
                <p:cNvPr id="165" name="Прямоугольник 164">
                  <a:extLst>
                    <a:ext uri="{FF2B5EF4-FFF2-40B4-BE49-F238E27FC236}">
                      <a16:creationId xmlns:a16="http://schemas.microsoft.com/office/drawing/2014/main" id="{E8427785-4892-43C8-B698-ADA0F0756103}"/>
                    </a:ext>
                  </a:extLst>
                </p:cNvPr>
                <p:cNvSpPr/>
                <p:nvPr/>
              </p:nvSpPr>
              <p:spPr>
                <a:xfrm>
                  <a:off x="5697107" y="1648975"/>
                  <a:ext cx="54000" cy="28800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6" name="Прямоугольник 165">
                  <a:extLst>
                    <a:ext uri="{FF2B5EF4-FFF2-40B4-BE49-F238E27FC236}">
                      <a16:creationId xmlns:a16="http://schemas.microsoft.com/office/drawing/2014/main" id="{D4DEDEB2-BC99-4057-82F3-5B71AC02683A}"/>
                    </a:ext>
                  </a:extLst>
                </p:cNvPr>
                <p:cNvSpPr/>
                <p:nvPr/>
              </p:nvSpPr>
              <p:spPr>
                <a:xfrm>
                  <a:off x="5697107" y="1673310"/>
                  <a:ext cx="54000" cy="28800"/>
                </a:xfrm>
                <a:prstGeom prst="rect">
                  <a:avLst/>
                </a:prstGeom>
                <a:solidFill>
                  <a:srgbClr val="4472C4"/>
                </a:solidFill>
                <a:ln w="63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57" name="Группа 156">
                <a:extLst>
                  <a:ext uri="{FF2B5EF4-FFF2-40B4-BE49-F238E27FC236}">
                    <a16:creationId xmlns:a16="http://schemas.microsoft.com/office/drawing/2014/main" id="{54DB940F-F6A4-43A2-B1E1-3100CF4DA54D}"/>
                  </a:ext>
                </a:extLst>
              </p:cNvPr>
              <p:cNvGrpSpPr/>
              <p:nvPr/>
            </p:nvGrpSpPr>
            <p:grpSpPr>
              <a:xfrm>
                <a:off x="7722438" y="1135256"/>
                <a:ext cx="54000" cy="53135"/>
                <a:chOff x="5697107" y="1648975"/>
                <a:chExt cx="54000" cy="53135"/>
              </a:xfrm>
            </p:grpSpPr>
            <p:sp>
              <p:nvSpPr>
                <p:cNvPr id="163" name="Прямоугольник 162">
                  <a:extLst>
                    <a:ext uri="{FF2B5EF4-FFF2-40B4-BE49-F238E27FC236}">
                      <a16:creationId xmlns:a16="http://schemas.microsoft.com/office/drawing/2014/main" id="{6E2485C6-1C26-4427-8B5F-80B9B4C792AA}"/>
                    </a:ext>
                  </a:extLst>
                </p:cNvPr>
                <p:cNvSpPr/>
                <p:nvPr/>
              </p:nvSpPr>
              <p:spPr>
                <a:xfrm>
                  <a:off x="5697107" y="1648975"/>
                  <a:ext cx="54000" cy="28800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4" name="Прямоугольник 163">
                  <a:extLst>
                    <a:ext uri="{FF2B5EF4-FFF2-40B4-BE49-F238E27FC236}">
                      <a16:creationId xmlns:a16="http://schemas.microsoft.com/office/drawing/2014/main" id="{EFD7BC8E-76AC-4CC2-93EB-D26AD2A1A0CC}"/>
                    </a:ext>
                  </a:extLst>
                </p:cNvPr>
                <p:cNvSpPr/>
                <p:nvPr/>
              </p:nvSpPr>
              <p:spPr>
                <a:xfrm>
                  <a:off x="5697107" y="1673310"/>
                  <a:ext cx="54000" cy="28800"/>
                </a:xfrm>
                <a:prstGeom prst="rect">
                  <a:avLst/>
                </a:prstGeom>
                <a:solidFill>
                  <a:srgbClr val="4472C4"/>
                </a:solidFill>
                <a:ln w="63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cxnSp>
            <p:nvCxnSpPr>
              <p:cNvPr id="158" name="Прямая соединительная линия 157">
                <a:extLst>
                  <a:ext uri="{FF2B5EF4-FFF2-40B4-BE49-F238E27FC236}">
                    <a16:creationId xmlns:a16="http://schemas.microsoft.com/office/drawing/2014/main" id="{D56966F1-4110-422C-885C-979EFDF6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60252" y="666737"/>
                <a:ext cx="0" cy="572322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Прямая соединительная линия 158">
                <a:extLst>
                  <a:ext uri="{FF2B5EF4-FFF2-40B4-BE49-F238E27FC236}">
                    <a16:creationId xmlns:a16="http://schemas.microsoft.com/office/drawing/2014/main" id="{C28B7744-E6E2-4B8A-9936-5DC57953D0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15888" y="666737"/>
                <a:ext cx="0" cy="572322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Овал 159">
                <a:extLst>
                  <a:ext uri="{FF2B5EF4-FFF2-40B4-BE49-F238E27FC236}">
                    <a16:creationId xmlns:a16="http://schemas.microsoft.com/office/drawing/2014/main" id="{D002215E-706E-494D-BF46-D9C55A7FCC63}"/>
                  </a:ext>
                </a:extLst>
              </p:cNvPr>
              <p:cNvSpPr/>
              <p:nvPr/>
            </p:nvSpPr>
            <p:spPr>
              <a:xfrm>
                <a:off x="7560834" y="351576"/>
                <a:ext cx="47792" cy="468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78B9A04B-E370-4CE0-B777-07994208C47C}"/>
                  </a:ext>
                </a:extLst>
              </p:cNvPr>
              <p:cNvSpPr txBox="1"/>
              <p:nvPr/>
            </p:nvSpPr>
            <p:spPr>
              <a:xfrm>
                <a:off x="6446381" y="309175"/>
                <a:ext cx="9995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Поджигающий электрод</a:t>
                </a:r>
              </a:p>
            </p:txBody>
          </p:sp>
          <p:cxnSp>
            <p:nvCxnSpPr>
              <p:cNvPr id="162" name="Прямая соединительная линия 161">
                <a:extLst>
                  <a:ext uri="{FF2B5EF4-FFF2-40B4-BE49-F238E27FC236}">
                    <a16:creationId xmlns:a16="http://schemas.microsoft.com/office/drawing/2014/main" id="{160168EF-1BB6-4113-9E1B-EF03777D22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37014" y="587588"/>
                <a:ext cx="352250" cy="182825"/>
              </a:xfrm>
              <a:prstGeom prst="line">
                <a:avLst/>
              </a:prstGeom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id="{1452C6B3-6313-4175-9004-D2FD3CD8EAEF}"/>
                </a:ext>
              </a:extLst>
            </p:cNvPr>
            <p:cNvSpPr/>
            <p:nvPr/>
          </p:nvSpPr>
          <p:spPr>
            <a:xfrm>
              <a:off x="7624150" y="1824468"/>
              <a:ext cx="730490" cy="14308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Прямоугольник 95">
              <a:extLst>
                <a:ext uri="{FF2B5EF4-FFF2-40B4-BE49-F238E27FC236}">
                  <a16:creationId xmlns:a16="http://schemas.microsoft.com/office/drawing/2014/main" id="{2A44E99F-00E3-4D6E-9389-79A34793B7CB}"/>
                </a:ext>
              </a:extLst>
            </p:cNvPr>
            <p:cNvSpPr/>
            <p:nvPr/>
          </p:nvSpPr>
          <p:spPr>
            <a:xfrm>
              <a:off x="6817815" y="1826327"/>
              <a:ext cx="744725" cy="14308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id="{92E2979B-DDE8-4E3E-B971-97A661493AA0}"/>
                </a:ext>
              </a:extLst>
            </p:cNvPr>
            <p:cNvCxnSpPr>
              <a:cxnSpLocks/>
            </p:cNvCxnSpPr>
            <p:nvPr/>
          </p:nvCxnSpPr>
          <p:spPr>
            <a:xfrm>
              <a:off x="8362047" y="1897771"/>
              <a:ext cx="55288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id="{A1C5F62D-BAAE-47E3-9141-5C2912237B33}"/>
                </a:ext>
              </a:extLst>
            </p:cNvPr>
            <p:cNvSpPr/>
            <p:nvPr/>
          </p:nvSpPr>
          <p:spPr>
            <a:xfrm>
              <a:off x="8893668" y="1874912"/>
              <a:ext cx="47792" cy="4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99" name="Группа 98">
              <a:extLst>
                <a:ext uri="{FF2B5EF4-FFF2-40B4-BE49-F238E27FC236}">
                  <a16:creationId xmlns:a16="http://schemas.microsoft.com/office/drawing/2014/main" id="{6B77352A-2B3D-43E3-8FAA-C8201F401C42}"/>
                </a:ext>
              </a:extLst>
            </p:cNvPr>
            <p:cNvGrpSpPr/>
            <p:nvPr/>
          </p:nvGrpSpPr>
          <p:grpSpPr>
            <a:xfrm rot="5400000">
              <a:off x="8312610" y="1934644"/>
              <a:ext cx="445057" cy="108000"/>
              <a:chOff x="8351281" y="2881253"/>
              <a:chExt cx="445057" cy="108000"/>
            </a:xfrm>
          </p:grpSpPr>
          <p:sp>
            <p:nvSpPr>
              <p:cNvPr id="121" name="Прямоугольник 120">
                <a:extLst>
                  <a:ext uri="{FF2B5EF4-FFF2-40B4-BE49-F238E27FC236}">
                    <a16:creationId xmlns:a16="http://schemas.microsoft.com/office/drawing/2014/main" id="{003F5968-555F-4F5C-A684-421C809F8083}"/>
                  </a:ext>
                </a:extLst>
              </p:cNvPr>
              <p:cNvSpPr/>
              <p:nvPr/>
            </p:nvSpPr>
            <p:spPr>
              <a:xfrm>
                <a:off x="8351281" y="2881253"/>
                <a:ext cx="270000" cy="10800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22" name="Группа 121">
                <a:extLst>
                  <a:ext uri="{FF2B5EF4-FFF2-40B4-BE49-F238E27FC236}">
                    <a16:creationId xmlns:a16="http://schemas.microsoft.com/office/drawing/2014/main" id="{A335CB87-B1DB-4685-9EE8-03C542C5AF79}"/>
                  </a:ext>
                </a:extLst>
              </p:cNvPr>
              <p:cNvGrpSpPr/>
              <p:nvPr/>
            </p:nvGrpSpPr>
            <p:grpSpPr>
              <a:xfrm>
                <a:off x="8351281" y="2881253"/>
                <a:ext cx="90000" cy="108000"/>
                <a:chOff x="7153276" y="2809873"/>
                <a:chExt cx="638174" cy="702471"/>
              </a:xfrm>
            </p:grpSpPr>
            <p:sp>
              <p:nvSpPr>
                <p:cNvPr id="128" name="Прямоугольник 127">
                  <a:extLst>
                    <a:ext uri="{FF2B5EF4-FFF2-40B4-BE49-F238E27FC236}">
                      <a16:creationId xmlns:a16="http://schemas.microsoft.com/office/drawing/2014/main" id="{8DA1E997-4CB3-4471-B81D-3D916069B7B9}"/>
                    </a:ext>
                  </a:extLst>
                </p:cNvPr>
                <p:cNvSpPr/>
                <p:nvPr/>
              </p:nvSpPr>
              <p:spPr>
                <a:xfrm>
                  <a:off x="7153276" y="2809874"/>
                  <a:ext cx="638174" cy="70247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29" name="Прямая соединительная линия 128">
                  <a:extLst>
                    <a:ext uri="{FF2B5EF4-FFF2-40B4-BE49-F238E27FC236}">
                      <a16:creationId xmlns:a16="http://schemas.microsoft.com/office/drawing/2014/main" id="{3AAE76EF-3164-46A2-A964-774939BB83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153276" y="2809875"/>
                  <a:ext cx="638174" cy="702469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Прямая соединительная линия 129">
                  <a:extLst>
                    <a:ext uri="{FF2B5EF4-FFF2-40B4-BE49-F238E27FC236}">
                      <a16:creationId xmlns:a16="http://schemas.microsoft.com/office/drawing/2014/main" id="{1F0FE739-13AF-4AE3-A711-362825F980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53276" y="2809873"/>
                  <a:ext cx="638174" cy="702471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3" name="Группа 122">
                <a:extLst>
                  <a:ext uri="{FF2B5EF4-FFF2-40B4-BE49-F238E27FC236}">
                    <a16:creationId xmlns:a16="http://schemas.microsoft.com/office/drawing/2014/main" id="{3693DEE3-7D8B-4403-BD26-200C5A90EBEE}"/>
                  </a:ext>
                </a:extLst>
              </p:cNvPr>
              <p:cNvGrpSpPr/>
              <p:nvPr/>
            </p:nvGrpSpPr>
            <p:grpSpPr>
              <a:xfrm>
                <a:off x="8531281" y="2881253"/>
                <a:ext cx="90000" cy="108000"/>
                <a:chOff x="7153276" y="2809873"/>
                <a:chExt cx="638174" cy="702471"/>
              </a:xfrm>
            </p:grpSpPr>
            <p:sp>
              <p:nvSpPr>
                <p:cNvPr id="125" name="Прямоугольник 124">
                  <a:extLst>
                    <a:ext uri="{FF2B5EF4-FFF2-40B4-BE49-F238E27FC236}">
                      <a16:creationId xmlns:a16="http://schemas.microsoft.com/office/drawing/2014/main" id="{67E4411A-E137-45F3-A4BE-0D08895CCD4D}"/>
                    </a:ext>
                  </a:extLst>
                </p:cNvPr>
                <p:cNvSpPr/>
                <p:nvPr/>
              </p:nvSpPr>
              <p:spPr>
                <a:xfrm>
                  <a:off x="7153276" y="2809874"/>
                  <a:ext cx="638174" cy="70247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26" name="Прямая соединительная линия 125">
                  <a:extLst>
                    <a:ext uri="{FF2B5EF4-FFF2-40B4-BE49-F238E27FC236}">
                      <a16:creationId xmlns:a16="http://schemas.microsoft.com/office/drawing/2014/main" id="{C8860982-F046-48C7-A4F5-B0B49F850F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153276" y="2809875"/>
                  <a:ext cx="638174" cy="702469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Прямая соединительная линия 126">
                  <a:extLst>
                    <a:ext uri="{FF2B5EF4-FFF2-40B4-BE49-F238E27FC236}">
                      <a16:creationId xmlns:a16="http://schemas.microsoft.com/office/drawing/2014/main" id="{89F0F73F-5C84-4F60-8318-614FDF2114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53276" y="2809873"/>
                  <a:ext cx="638174" cy="702471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4" name="Прямая со стрелкой 123">
                <a:extLst>
                  <a:ext uri="{FF2B5EF4-FFF2-40B4-BE49-F238E27FC236}">
                    <a16:creationId xmlns:a16="http://schemas.microsoft.com/office/drawing/2014/main" id="{478153CF-422E-4D7D-BB6C-FBAAE9F9E568}"/>
                  </a:ext>
                </a:extLst>
              </p:cNvPr>
              <p:cNvCxnSpPr>
                <a:stCxn id="125" idx="3"/>
              </p:cNvCxnSpPr>
              <p:nvPr/>
            </p:nvCxnSpPr>
            <p:spPr>
              <a:xfrm flipV="1">
                <a:off x="8621281" y="2933700"/>
                <a:ext cx="175057" cy="155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Группа 99">
              <a:extLst>
                <a:ext uri="{FF2B5EF4-FFF2-40B4-BE49-F238E27FC236}">
                  <a16:creationId xmlns:a16="http://schemas.microsoft.com/office/drawing/2014/main" id="{303958D5-59B0-4BEC-A450-2BD6C1E778BD}"/>
                </a:ext>
              </a:extLst>
            </p:cNvPr>
            <p:cNvGrpSpPr/>
            <p:nvPr/>
          </p:nvGrpSpPr>
          <p:grpSpPr>
            <a:xfrm rot="16200000">
              <a:off x="8531704" y="1476652"/>
              <a:ext cx="445057" cy="108000"/>
              <a:chOff x="8351281" y="2881253"/>
              <a:chExt cx="445057" cy="108000"/>
            </a:xfrm>
          </p:grpSpPr>
          <p:sp>
            <p:nvSpPr>
              <p:cNvPr id="111" name="Прямоугольник 110">
                <a:extLst>
                  <a:ext uri="{FF2B5EF4-FFF2-40B4-BE49-F238E27FC236}">
                    <a16:creationId xmlns:a16="http://schemas.microsoft.com/office/drawing/2014/main" id="{EA74EC6E-CC8A-4EF0-A468-DCBC0466CFDD}"/>
                  </a:ext>
                </a:extLst>
              </p:cNvPr>
              <p:cNvSpPr/>
              <p:nvPr/>
            </p:nvSpPr>
            <p:spPr>
              <a:xfrm>
                <a:off x="8351281" y="2881253"/>
                <a:ext cx="270000" cy="10800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12" name="Группа 111">
                <a:extLst>
                  <a:ext uri="{FF2B5EF4-FFF2-40B4-BE49-F238E27FC236}">
                    <a16:creationId xmlns:a16="http://schemas.microsoft.com/office/drawing/2014/main" id="{F9516485-9A9D-4023-9F9C-3D3E399D97B2}"/>
                  </a:ext>
                </a:extLst>
              </p:cNvPr>
              <p:cNvGrpSpPr/>
              <p:nvPr/>
            </p:nvGrpSpPr>
            <p:grpSpPr>
              <a:xfrm>
                <a:off x="8351281" y="2881253"/>
                <a:ext cx="90000" cy="108000"/>
                <a:chOff x="7153276" y="2809873"/>
                <a:chExt cx="638174" cy="702471"/>
              </a:xfrm>
            </p:grpSpPr>
            <p:sp>
              <p:nvSpPr>
                <p:cNvPr id="118" name="Прямоугольник 117">
                  <a:extLst>
                    <a:ext uri="{FF2B5EF4-FFF2-40B4-BE49-F238E27FC236}">
                      <a16:creationId xmlns:a16="http://schemas.microsoft.com/office/drawing/2014/main" id="{5033D155-CBB2-494D-9D07-B2FB432EEF29}"/>
                    </a:ext>
                  </a:extLst>
                </p:cNvPr>
                <p:cNvSpPr/>
                <p:nvPr/>
              </p:nvSpPr>
              <p:spPr>
                <a:xfrm>
                  <a:off x="7153276" y="2809874"/>
                  <a:ext cx="638174" cy="70247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19" name="Прямая соединительная линия 118">
                  <a:extLst>
                    <a:ext uri="{FF2B5EF4-FFF2-40B4-BE49-F238E27FC236}">
                      <a16:creationId xmlns:a16="http://schemas.microsoft.com/office/drawing/2014/main" id="{ABFA3698-1B95-44E0-812F-1AFAF7F102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153276" y="2809875"/>
                  <a:ext cx="638174" cy="702469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Прямая соединительная линия 119">
                  <a:extLst>
                    <a:ext uri="{FF2B5EF4-FFF2-40B4-BE49-F238E27FC236}">
                      <a16:creationId xmlns:a16="http://schemas.microsoft.com/office/drawing/2014/main" id="{FF753A01-1FBD-4DD9-84BA-2622A884C2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53276" y="2809873"/>
                  <a:ext cx="638174" cy="702471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" name="Группа 112">
                <a:extLst>
                  <a:ext uri="{FF2B5EF4-FFF2-40B4-BE49-F238E27FC236}">
                    <a16:creationId xmlns:a16="http://schemas.microsoft.com/office/drawing/2014/main" id="{2F048BDA-1EB8-4DEC-AAC1-B3E0EDFC8A28}"/>
                  </a:ext>
                </a:extLst>
              </p:cNvPr>
              <p:cNvGrpSpPr/>
              <p:nvPr/>
            </p:nvGrpSpPr>
            <p:grpSpPr>
              <a:xfrm>
                <a:off x="8531281" y="2881253"/>
                <a:ext cx="90000" cy="108000"/>
                <a:chOff x="7153276" y="2809873"/>
                <a:chExt cx="638174" cy="702471"/>
              </a:xfrm>
            </p:grpSpPr>
            <p:sp>
              <p:nvSpPr>
                <p:cNvPr id="115" name="Прямоугольник 114">
                  <a:extLst>
                    <a:ext uri="{FF2B5EF4-FFF2-40B4-BE49-F238E27FC236}">
                      <a16:creationId xmlns:a16="http://schemas.microsoft.com/office/drawing/2014/main" id="{2F3D1AD7-58FD-46EE-9B18-C813D55C336B}"/>
                    </a:ext>
                  </a:extLst>
                </p:cNvPr>
                <p:cNvSpPr/>
                <p:nvPr/>
              </p:nvSpPr>
              <p:spPr>
                <a:xfrm>
                  <a:off x="7153276" y="2809874"/>
                  <a:ext cx="638174" cy="70247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16" name="Прямая соединительная линия 115">
                  <a:extLst>
                    <a:ext uri="{FF2B5EF4-FFF2-40B4-BE49-F238E27FC236}">
                      <a16:creationId xmlns:a16="http://schemas.microsoft.com/office/drawing/2014/main" id="{FCAB8CFB-2967-4998-A157-FFF834ACC6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153276" y="2809875"/>
                  <a:ext cx="638174" cy="702469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86EA709E-BBA7-4C3A-AAF8-FBF9E9B642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53276" y="2809873"/>
                  <a:ext cx="638174" cy="702471"/>
                </a:xfrm>
                <a:prstGeom prst="line">
                  <a:avLst/>
                </a:prstGeom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4" name="Прямая со стрелкой 113">
                <a:extLst>
                  <a:ext uri="{FF2B5EF4-FFF2-40B4-BE49-F238E27FC236}">
                    <a16:creationId xmlns:a16="http://schemas.microsoft.com/office/drawing/2014/main" id="{8D3F0084-D47A-4D3D-9B15-E37D6F801592}"/>
                  </a:ext>
                </a:extLst>
              </p:cNvPr>
              <p:cNvCxnSpPr>
                <a:stCxn id="115" idx="3"/>
              </p:cNvCxnSpPr>
              <p:nvPr/>
            </p:nvCxnSpPr>
            <p:spPr>
              <a:xfrm flipV="1">
                <a:off x="8621281" y="2933700"/>
                <a:ext cx="175057" cy="1553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30614B2-67BF-4ED8-91B4-051CCF7190AA}"/>
                </a:ext>
              </a:extLst>
            </p:cNvPr>
            <p:cNvSpPr txBox="1"/>
            <p:nvPr/>
          </p:nvSpPr>
          <p:spPr>
            <a:xfrm>
              <a:off x="8479825" y="1019489"/>
              <a:ext cx="631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4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cs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1A367F9-9D1F-423F-8858-7FB61A979005}"/>
                </a:ext>
              </a:extLst>
            </p:cNvPr>
            <p:cNvSpPr txBox="1"/>
            <p:nvPr/>
          </p:nvSpPr>
          <p:spPr>
            <a:xfrm>
              <a:off x="5604304" y="1600262"/>
              <a:ext cx="145729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Доп. катодный </a:t>
              </a:r>
            </a:p>
            <a:p>
              <a:pPr algn="ctr"/>
              <a:r>
                <a:rPr lang="ru-RU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электрод</a:t>
              </a:r>
            </a:p>
          </p:txBody>
        </p:sp>
        <p:cxnSp>
          <p:nvCxnSpPr>
            <p:cNvPr id="103" name="Прямая соединительная линия 102">
              <a:extLst>
                <a:ext uri="{FF2B5EF4-FFF2-40B4-BE49-F238E27FC236}">
                  <a16:creationId xmlns:a16="http://schemas.microsoft.com/office/drawing/2014/main" id="{0FD78D13-8103-4531-A8DD-1DA8F527F282}"/>
                </a:ext>
              </a:extLst>
            </p:cNvPr>
            <p:cNvCxnSpPr/>
            <p:nvPr/>
          </p:nvCxnSpPr>
          <p:spPr>
            <a:xfrm>
              <a:off x="6679521" y="1862748"/>
              <a:ext cx="144714" cy="10881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0FA7B0F-156B-44D7-B78B-F601AFD13D27}"/>
                </a:ext>
              </a:extLst>
            </p:cNvPr>
            <p:cNvSpPr txBox="1"/>
            <p:nvPr/>
          </p:nvSpPr>
          <p:spPr>
            <a:xfrm>
              <a:off x="8224246" y="2119926"/>
              <a:ext cx="631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4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iee</a:t>
              </a: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5" name="Прямая соединительная линия 104">
              <a:extLst>
                <a:ext uri="{FF2B5EF4-FFF2-40B4-BE49-F238E27FC236}">
                  <a16:creationId xmlns:a16="http://schemas.microsoft.com/office/drawing/2014/main" id="{55E48AFA-7679-455D-852A-97BA62112296}"/>
                </a:ext>
              </a:extLst>
            </p:cNvPr>
            <p:cNvCxnSpPr/>
            <p:nvPr/>
          </p:nvCxnSpPr>
          <p:spPr>
            <a:xfrm>
              <a:off x="7523366" y="3335644"/>
              <a:ext cx="16727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BF1EA91-B1B7-42A4-9962-75AFB0B1A879}"/>
                </a:ext>
              </a:extLst>
            </p:cNvPr>
            <p:cNvSpPr txBox="1"/>
            <p:nvPr/>
          </p:nvSpPr>
          <p:spPr>
            <a:xfrm>
              <a:off x="6262573" y="2765181"/>
              <a:ext cx="7807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Диск</a:t>
              </a:r>
            </a:p>
          </p:txBody>
        </p:sp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id="{AADBB88E-E307-441F-8C83-DF232ACB84AE}"/>
                </a:ext>
              </a:extLst>
            </p:cNvPr>
            <p:cNvCxnSpPr>
              <a:cxnSpLocks/>
            </p:cNvCxnSpPr>
            <p:nvPr/>
          </p:nvCxnSpPr>
          <p:spPr>
            <a:xfrm>
              <a:off x="6805732" y="2897895"/>
              <a:ext cx="722761" cy="424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id="{7957DB9E-5B57-42DD-9429-0B4E189361EA}"/>
                </a:ext>
              </a:extLst>
            </p:cNvPr>
            <p:cNvSpPr/>
            <p:nvPr/>
          </p:nvSpPr>
          <p:spPr>
            <a:xfrm>
              <a:off x="9418080" y="3334714"/>
              <a:ext cx="47792" cy="4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9" name="Овал 108">
              <a:extLst>
                <a:ext uri="{FF2B5EF4-FFF2-40B4-BE49-F238E27FC236}">
                  <a16:creationId xmlns:a16="http://schemas.microsoft.com/office/drawing/2014/main" id="{907CADCF-7C62-4295-A897-90130D4F9258}"/>
                </a:ext>
              </a:extLst>
            </p:cNvPr>
            <p:cNvSpPr/>
            <p:nvPr/>
          </p:nvSpPr>
          <p:spPr>
            <a:xfrm>
              <a:off x="8891468" y="3337817"/>
              <a:ext cx="47792" cy="4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id="{11558B59-51AF-475C-9E68-66FB2FDE07C3}"/>
                </a:ext>
              </a:extLst>
            </p:cNvPr>
            <p:cNvSpPr/>
            <p:nvPr/>
          </p:nvSpPr>
          <p:spPr>
            <a:xfrm>
              <a:off x="8279849" y="5506646"/>
              <a:ext cx="47792" cy="4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921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88378" y="1078699"/>
            <a:ext cx="4566889" cy="3832405"/>
            <a:chOff x="1767263" y="268591"/>
            <a:chExt cx="7002342" cy="6320817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AE1166C-C0E7-4C6D-86BF-E3EE79BF6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7263" y="268591"/>
              <a:ext cx="7002342" cy="63208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A9DE7E-DCBB-4851-8A42-7F4AAFA14770}"/>
                </a:ext>
              </a:extLst>
            </p:cNvPr>
            <p:cNvSpPr txBox="1"/>
            <p:nvPr/>
          </p:nvSpPr>
          <p:spPr>
            <a:xfrm>
              <a:off x="6443577" y="1539144"/>
              <a:ext cx="1639166" cy="8629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Источник электронов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Прямая со стрелкой 6">
              <a:extLst>
                <a:ext uri="{FF2B5EF4-FFF2-40B4-BE49-F238E27FC236}">
                  <a16:creationId xmlns:a16="http://schemas.microsoft.com/office/drawing/2014/main" id="{90328EA6-9BBA-4483-BD9C-770D0A21A4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0" y="2062363"/>
              <a:ext cx="447888" cy="34373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E25D5B-C867-43AA-B31C-46007B9D9928}"/>
                </a:ext>
              </a:extLst>
            </p:cNvPr>
            <p:cNvSpPr txBox="1"/>
            <p:nvPr/>
          </p:nvSpPr>
          <p:spPr>
            <a:xfrm>
              <a:off x="5388979" y="4545093"/>
              <a:ext cx="1609786" cy="8263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Вакуумная камера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Прямая со стрелкой 8">
              <a:extLst>
                <a:ext uri="{FF2B5EF4-FFF2-40B4-BE49-F238E27FC236}">
                  <a16:creationId xmlns:a16="http://schemas.microsoft.com/office/drawing/2014/main" id="{B30AA411-F790-4C38-940B-F44B78D501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03164" y="4142850"/>
              <a:ext cx="504954" cy="35490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Заголовок 7">
            <a:extLst>
              <a:ext uri="{FF2B5EF4-FFF2-40B4-BE49-F238E27FC236}">
                <a16:creationId xmlns:a16="http://schemas.microsoft.com/office/drawing/2014/main" id="{B0544EC8-9838-D757-D4FA-BCF6E33762E2}"/>
              </a:ext>
            </a:extLst>
          </p:cNvPr>
          <p:cNvSpPr txBox="1">
            <a:spLocks/>
          </p:cNvSpPr>
          <p:nvPr/>
        </p:nvSpPr>
        <p:spPr>
          <a:xfrm>
            <a:off x="173022" y="220324"/>
            <a:ext cx="7661660" cy="523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b="1" kern="1200">
                <a:solidFill>
                  <a:schemeClr val="bg1"/>
                </a:solidFill>
                <a:latin typeface="Russisch Sans" panose="00000506000000000000" pitchFamily="2" charset="0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электронов с электродуговым плазменным катодом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16AA60-5D11-3BF7-E845-32FBA41CF026}"/>
              </a:ext>
            </a:extLst>
          </p:cNvPr>
          <p:cNvSpPr txBox="1"/>
          <p:nvPr/>
        </p:nvSpPr>
        <p:spPr>
          <a:xfrm>
            <a:off x="1207824" y="4291715"/>
            <a:ext cx="114174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Стойка управления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A8A0DF2-FA51-CC4C-18B7-2B0DB045DD7E}"/>
              </a:ext>
            </a:extLst>
          </p:cNvPr>
          <p:cNvCxnSpPr>
            <a:cxnSpLocks/>
          </p:cNvCxnSpPr>
          <p:nvPr/>
        </p:nvCxnSpPr>
        <p:spPr>
          <a:xfrm flipH="1" flipV="1">
            <a:off x="979117" y="3925833"/>
            <a:ext cx="479499" cy="31819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BFB9C12-D55F-C7D6-5261-A74706EC60BC}"/>
              </a:ext>
            </a:extLst>
          </p:cNvPr>
          <p:cNvSpPr txBox="1"/>
          <p:nvPr/>
        </p:nvSpPr>
        <p:spPr>
          <a:xfrm>
            <a:off x="3475702" y="4387884"/>
            <a:ext cx="158137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Стойка блоков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электропитания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FA4CD10-3760-4ECC-EAAC-61F9CDA7BA37}"/>
              </a:ext>
            </a:extLst>
          </p:cNvPr>
          <p:cNvCxnSpPr>
            <a:cxnSpLocks/>
          </p:cNvCxnSpPr>
          <p:nvPr/>
        </p:nvCxnSpPr>
        <p:spPr>
          <a:xfrm flipH="1" flipV="1">
            <a:off x="4507300" y="3799071"/>
            <a:ext cx="346646" cy="58535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01FAD5-4022-0ED8-3855-AAB8D704D82F}"/>
                  </a:ext>
                </a:extLst>
              </p:cNvPr>
              <p:cNvSpPr txBox="1"/>
              <p:nvPr/>
            </p:nvSpPr>
            <p:spPr>
              <a:xfrm>
                <a:off x="448277" y="4958793"/>
                <a:ext cx="4356194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Основные параметры источника электронов:</a:t>
                </a:r>
              </a:p>
              <a:p>
                <a:pPr marL="257175" indent="-257175">
                  <a:buFont typeface="Wingdings" panose="05000000000000000000" pitchFamily="2" charset="2"/>
                  <a:buChar char="Ø"/>
                </a:pPr>
                <a:r>
                  <a: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Энергия электронов: до 25 кэВ;</a:t>
                </a:r>
              </a:p>
              <a:p>
                <a:pPr marL="257175" indent="-257175">
                  <a:buFont typeface="Wingdings" panose="05000000000000000000" pitchFamily="2" charset="2"/>
                  <a:buChar char="Ø"/>
                </a:pPr>
                <a:r>
                  <a: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Ток в ускоряющем промежутке: до 500 А;</a:t>
                </a:r>
              </a:p>
              <a:p>
                <a:pPr marL="257175" indent="-257175">
                  <a:buFont typeface="Wingdings" panose="05000000000000000000" pitchFamily="2" charset="2"/>
                  <a:buChar char="Ø"/>
                </a:pPr>
                <a:r>
                  <a: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Длительность импульса: до 2 мс;</a:t>
                </a:r>
              </a:p>
              <a:p>
                <a:pPr marL="257175" indent="-257175">
                  <a:buFont typeface="Wingdings" panose="05000000000000000000" pitchFamily="2" charset="2"/>
                  <a:buChar char="Ø"/>
                </a:pPr>
                <a:r>
                  <a: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Диаметр пучка: до 50 мм.</a:t>
                </a:r>
              </a:p>
              <a:p>
                <a:pPr marL="214313" indent="-214313">
                  <a:buFont typeface="Wingdings" panose="05000000000000000000" pitchFamily="2" charset="2"/>
                  <a:buChar char="Ø"/>
                </a:pPr>
                <a:r>
                  <a: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Рабочий газ: аргон, азот;</a:t>
                </a:r>
              </a:p>
              <a:p>
                <a:pPr marL="214313" indent="-214313">
                  <a:buFont typeface="Wingdings" panose="05000000000000000000" pitchFamily="2" charset="2"/>
                  <a:buChar char="Ø"/>
                </a:pPr>
                <a:r>
                  <a: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Рабочее давление: 10-60 мПа;</a:t>
                </a:r>
              </a:p>
              <a:p>
                <a:pPr marL="214313" indent="-214313">
                  <a:buFont typeface="Wingdings" panose="05000000000000000000" pitchFamily="2" charset="2"/>
                  <a:buChar char="Ø"/>
                </a:pPr>
                <a:r>
                  <a:rPr lang="ru-RU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Плотность энергии: до 100 Дж/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см</m:t>
                        </m:r>
                      </m:e>
                      <m:sup>
                        <m:r>
                          <a:rPr lang="ru-RU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D01FAD5-4022-0ED8-3855-AAB8D704D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77" y="4958793"/>
                <a:ext cx="4356194" cy="1815882"/>
              </a:xfrm>
              <a:prstGeom prst="rect">
                <a:avLst/>
              </a:prstGeom>
              <a:blipFill>
                <a:blip r:embed="rId4"/>
                <a:stretch>
                  <a:fillRect l="-420" t="-336" b="-268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871D1BD2-BD59-A6C7-2BBD-2C11238F1E12}"/>
              </a:ext>
            </a:extLst>
          </p:cNvPr>
          <p:cNvSpPr txBox="1"/>
          <p:nvPr/>
        </p:nvSpPr>
        <p:spPr>
          <a:xfrm>
            <a:off x="5334856" y="3729775"/>
            <a:ext cx="65430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мишени из нержавеющей стали после электронного воздействия в режиме самоподдерживающегося ВТР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~50 шт.)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рямоугольник 40">
            <a:extLst>
              <a:ext uri="{FF2B5EF4-FFF2-40B4-BE49-F238E27FC236}">
                <a16:creationId xmlns:a16="http://schemas.microsoft.com/office/drawing/2014/main" id="{B8892281-3754-8094-82FA-CC3A1544B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6878" y="4804689"/>
            <a:ext cx="65708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Мишень из нержавеющей стали 20Х18Т10Н;</a:t>
            </a:r>
            <a:endParaRPr lang="en-US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интегральная энергия пучка в импульсе ~1500 Дж;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6E20DF8-758A-ACBE-E023-506ED0620E7C}"/>
              </a:ext>
            </a:extLst>
          </p:cNvPr>
          <p:cNvSpPr txBox="1"/>
          <p:nvPr/>
        </p:nvSpPr>
        <p:spPr>
          <a:xfrm>
            <a:off x="5362628" y="5967141"/>
            <a:ext cx="6543078" cy="58477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генерации ВТР: </a:t>
            </a: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(15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225) А; </a:t>
            </a: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(7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15)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кВ; </a:t>
            </a:r>
          </a:p>
          <a:p>
            <a:pPr algn="ctr">
              <a:spcBef>
                <a:spcPct val="0"/>
              </a:spcBef>
              <a:buClrTx/>
              <a:buSzTx/>
            </a:pP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(15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0)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мПа; </a:t>
            </a: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мТл; </a:t>
            </a: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40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мТл; </a:t>
            </a: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(80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200)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2E3DD310-3C9F-0214-5579-6698BF44850C}"/>
              </a:ext>
            </a:extLst>
          </p:cNvPr>
          <p:cNvSpPr/>
          <p:nvPr/>
        </p:nvSpPr>
        <p:spPr>
          <a:xfrm>
            <a:off x="5334856" y="1288630"/>
            <a:ext cx="6558808" cy="5569370"/>
          </a:xfrm>
          <a:prstGeom prst="rect">
            <a:avLst/>
          </a:prstGeom>
          <a:noFill/>
          <a:ln w="28575">
            <a:solidFill>
              <a:srgbClr val="383F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9E6132A-F0C3-4730-997A-3CE0836A02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6" t="17222" r="40775" b="31668"/>
          <a:stretch/>
        </p:blipFill>
        <p:spPr>
          <a:xfrm>
            <a:off x="5487252" y="1396041"/>
            <a:ext cx="2543479" cy="2340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3180AD5-6EA5-4767-B291-C74B39FE1A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1" t="13526" r="39165" b="37778"/>
          <a:stretch/>
        </p:blipFill>
        <p:spPr>
          <a:xfrm>
            <a:off x="8342971" y="1396041"/>
            <a:ext cx="3483191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1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E4DCEBAA-21AB-4568-A69A-63A7C91F47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1" t="13592" r="36101" b="17111"/>
          <a:stretch/>
        </p:blipFill>
        <p:spPr>
          <a:xfrm>
            <a:off x="8857650" y="4158791"/>
            <a:ext cx="2606840" cy="2520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43C8F9-CA8C-409F-B2C6-223E61CC5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1" y="197687"/>
            <a:ext cx="7320268" cy="69809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Импульсное электронно-пучковое испарение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8861" y="1172809"/>
            <a:ext cx="4446067" cy="3356794"/>
            <a:chOff x="-156347" y="2718364"/>
            <a:chExt cx="4446067" cy="3356794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47D1456-548D-4BA7-8B0D-05C4A7FC8CB3}"/>
                </a:ext>
              </a:extLst>
            </p:cNvPr>
            <p:cNvSpPr/>
            <p:nvPr/>
          </p:nvSpPr>
          <p:spPr>
            <a:xfrm>
              <a:off x="718203" y="5475511"/>
              <a:ext cx="2160000" cy="126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Цилиндр 9">
              <a:extLst>
                <a:ext uri="{FF2B5EF4-FFF2-40B4-BE49-F238E27FC236}">
                  <a16:creationId xmlns:a16="http://schemas.microsoft.com/office/drawing/2014/main" id="{43CFF126-DFCD-4DF0-889F-431A54A1A209}"/>
                </a:ext>
              </a:extLst>
            </p:cNvPr>
            <p:cNvSpPr/>
            <p:nvPr/>
          </p:nvSpPr>
          <p:spPr>
            <a:xfrm>
              <a:off x="1532862" y="4888907"/>
              <a:ext cx="500063" cy="642938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212A27D1-4E25-417A-A7E8-D503D8CA279C}"/>
                </a:ext>
              </a:extLst>
            </p:cNvPr>
            <p:cNvSpPr/>
            <p:nvPr/>
          </p:nvSpPr>
          <p:spPr>
            <a:xfrm>
              <a:off x="1690024" y="4930002"/>
              <a:ext cx="185738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89D8E325-90E1-4ABD-8AEB-EE6677551A70}"/>
                </a:ext>
              </a:extLst>
            </p:cNvPr>
            <p:cNvGrpSpPr/>
            <p:nvPr/>
          </p:nvGrpSpPr>
          <p:grpSpPr>
            <a:xfrm>
              <a:off x="717179" y="3750108"/>
              <a:ext cx="2159999" cy="103319"/>
              <a:chOff x="1066529" y="3956549"/>
              <a:chExt cx="2159999" cy="103319"/>
            </a:xfrm>
          </p:grpSpPr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52222AA0-B445-4023-AF43-E82E58765D31}"/>
                  </a:ext>
                </a:extLst>
              </p:cNvPr>
              <p:cNvSpPr/>
              <p:nvPr/>
            </p:nvSpPr>
            <p:spPr>
              <a:xfrm>
                <a:off x="1066529" y="3956549"/>
                <a:ext cx="720000" cy="576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13F0B052-EA5C-42CD-90FA-C3F9E45DF42E}"/>
                  </a:ext>
                </a:extLst>
              </p:cNvPr>
              <p:cNvSpPr/>
              <p:nvPr/>
            </p:nvSpPr>
            <p:spPr>
              <a:xfrm>
                <a:off x="2506528" y="3956549"/>
                <a:ext cx="720000" cy="576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CE40A988-C07D-4DD4-B7B9-31BD91A971FF}"/>
                  </a:ext>
                </a:extLst>
              </p:cNvPr>
              <p:cNvSpPr/>
              <p:nvPr/>
            </p:nvSpPr>
            <p:spPr>
              <a:xfrm>
                <a:off x="1549400" y="4014149"/>
                <a:ext cx="180975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224C88EE-F4E2-440F-BE28-289749FB655E}"/>
                  </a:ext>
                </a:extLst>
              </p:cNvPr>
              <p:cNvSpPr/>
              <p:nvPr/>
            </p:nvSpPr>
            <p:spPr>
              <a:xfrm>
                <a:off x="2540000" y="4014149"/>
                <a:ext cx="180975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6" name="Облако 15">
              <a:extLst>
                <a:ext uri="{FF2B5EF4-FFF2-40B4-BE49-F238E27FC236}">
                  <a16:creationId xmlns:a16="http://schemas.microsoft.com/office/drawing/2014/main" id="{F2ACB09A-53AD-49C2-87E0-FED1D563F060}"/>
                </a:ext>
              </a:extLst>
            </p:cNvPr>
            <p:cNvSpPr/>
            <p:nvPr/>
          </p:nvSpPr>
          <p:spPr>
            <a:xfrm>
              <a:off x="802040" y="3130261"/>
              <a:ext cx="2039021" cy="1601697"/>
            </a:xfrm>
            <a:prstGeom prst="cloud">
              <a:avLst/>
            </a:prstGeom>
            <a:solidFill>
              <a:schemeClr val="bg2">
                <a:lumMod val="75000"/>
                <a:alpha val="4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трелка: вниз 16">
              <a:extLst>
                <a:ext uri="{FF2B5EF4-FFF2-40B4-BE49-F238E27FC236}">
                  <a16:creationId xmlns:a16="http://schemas.microsoft.com/office/drawing/2014/main" id="{956E04D1-DF18-4B12-A7FD-B044FBBE7F10}"/>
                </a:ext>
              </a:extLst>
            </p:cNvPr>
            <p:cNvSpPr/>
            <p:nvPr/>
          </p:nvSpPr>
          <p:spPr>
            <a:xfrm>
              <a:off x="1659117" y="2887098"/>
              <a:ext cx="247552" cy="2041019"/>
            </a:xfrm>
            <a:prstGeom prst="downArrow">
              <a:avLst>
                <a:gd name="adj1" fmla="val 50000"/>
                <a:gd name="adj2" fmla="val 89938"/>
              </a:avLst>
            </a:prstGeom>
            <a:solidFill>
              <a:srgbClr val="FB9D05"/>
            </a:solidFill>
            <a:ln>
              <a:solidFill>
                <a:srgbClr val="F370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4FC630B7-FB79-45D9-BE72-F623623D5D65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 flipH="1" flipV="1">
              <a:off x="519513" y="4112431"/>
              <a:ext cx="1170511" cy="84043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EE5E3BA3-4E1B-405B-BA15-3D93AAAF2228}"/>
                </a:ext>
              </a:extLst>
            </p:cNvPr>
            <p:cNvCxnSpPr>
              <a:cxnSpLocks/>
              <a:stCxn id="9" idx="6"/>
            </p:cNvCxnSpPr>
            <p:nvPr/>
          </p:nvCxnSpPr>
          <p:spPr>
            <a:xfrm flipV="1">
              <a:off x="1875762" y="4074331"/>
              <a:ext cx="1121093" cy="87853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DBCBAB85-56FF-4B0B-A622-92B3C616C867}"/>
                </a:ext>
              </a:extLst>
            </p:cNvPr>
            <p:cNvCxnSpPr/>
            <p:nvPr/>
          </p:nvCxnSpPr>
          <p:spPr>
            <a:xfrm flipH="1">
              <a:off x="1109000" y="4952862"/>
              <a:ext cx="42386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>
              <a:extLst>
                <a:ext uri="{FF2B5EF4-FFF2-40B4-BE49-F238E27FC236}">
                  <a16:creationId xmlns:a16="http://schemas.microsoft.com/office/drawing/2014/main" id="{0D4F7B01-1488-4574-B74F-F67F12BCB156}"/>
                </a:ext>
              </a:extLst>
            </p:cNvPr>
            <p:cNvCxnSpPr/>
            <p:nvPr/>
          </p:nvCxnSpPr>
          <p:spPr>
            <a:xfrm>
              <a:off x="1109000" y="4952862"/>
              <a:ext cx="0" cy="52264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>
              <a:extLst>
                <a:ext uri="{FF2B5EF4-FFF2-40B4-BE49-F238E27FC236}">
                  <a16:creationId xmlns:a16="http://schemas.microsoft.com/office/drawing/2014/main" id="{12A37936-534C-4DA5-8988-E776920480B0}"/>
                </a:ext>
              </a:extLst>
            </p:cNvPr>
            <p:cNvCxnSpPr/>
            <p:nvPr/>
          </p:nvCxnSpPr>
          <p:spPr>
            <a:xfrm>
              <a:off x="1200050" y="3853427"/>
              <a:ext cx="0" cy="109943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DC8EBAD5-9031-4177-99FA-E971187BE65C}"/>
                </a:ext>
              </a:extLst>
            </p:cNvPr>
            <p:cNvCxnSpPr/>
            <p:nvPr/>
          </p:nvCxnSpPr>
          <p:spPr>
            <a:xfrm flipV="1">
              <a:off x="2280576" y="3601279"/>
              <a:ext cx="0" cy="297657"/>
            </a:xfrm>
            <a:prstGeom prst="line">
              <a:avLst/>
            </a:prstGeom>
            <a:ln w="12700">
              <a:prstDash val="dash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4AECF09A-7561-4D89-ABE3-87B4D48E5B8A}"/>
                </a:ext>
              </a:extLst>
            </p:cNvPr>
            <p:cNvCxnSpPr/>
            <p:nvPr/>
          </p:nvCxnSpPr>
          <p:spPr>
            <a:xfrm flipV="1">
              <a:off x="1289976" y="3601279"/>
              <a:ext cx="0" cy="297657"/>
            </a:xfrm>
            <a:prstGeom prst="line">
              <a:avLst/>
            </a:prstGeom>
            <a:ln w="12700">
              <a:prstDash val="dash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40">
              <a:extLst>
                <a:ext uri="{FF2B5EF4-FFF2-40B4-BE49-F238E27FC236}">
                  <a16:creationId xmlns:a16="http://schemas.microsoft.com/office/drawing/2014/main" id="{7EFA4A5A-8B94-469A-B341-38EFD98C8AEF}"/>
                </a:ext>
              </a:extLst>
            </p:cNvPr>
            <p:cNvCxnSpPr/>
            <p:nvPr/>
          </p:nvCxnSpPr>
          <p:spPr>
            <a:xfrm>
              <a:off x="1289976" y="3601279"/>
              <a:ext cx="9906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E8AED76E-1E88-418B-821C-F8E3A80CEC2E}"/>
                </a:ext>
              </a:extLst>
            </p:cNvPr>
            <p:cNvSpPr/>
            <p:nvPr/>
          </p:nvSpPr>
          <p:spPr>
            <a:xfrm>
              <a:off x="2841061" y="3714107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0F36FD4B-BA18-4A23-B010-CCFBFBA7E538}"/>
                </a:ext>
              </a:extLst>
            </p:cNvPr>
            <p:cNvSpPr/>
            <p:nvPr/>
          </p:nvSpPr>
          <p:spPr>
            <a:xfrm>
              <a:off x="1743517" y="5601511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9783FF58-A00E-453B-A3CF-76C7A5AD0F4D}"/>
                </a:ext>
              </a:extLst>
            </p:cNvPr>
            <p:cNvCxnSpPr/>
            <p:nvPr/>
          </p:nvCxnSpPr>
          <p:spPr>
            <a:xfrm>
              <a:off x="1599517" y="586539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12DD8385-7431-45B1-AB6B-0E89E4CFD51D}"/>
                </a:ext>
              </a:extLst>
            </p:cNvPr>
            <p:cNvCxnSpPr/>
            <p:nvPr/>
          </p:nvCxnSpPr>
          <p:spPr>
            <a:xfrm>
              <a:off x="1671517" y="5921270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B99BA9C2-6906-4822-82F4-2BAAF6339631}"/>
                </a:ext>
              </a:extLst>
            </p:cNvPr>
            <p:cNvCxnSpPr/>
            <p:nvPr/>
          </p:nvCxnSpPr>
          <p:spPr>
            <a:xfrm>
              <a:off x="1734517" y="5966990"/>
              <a:ext cx="9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DDC79DD3-6638-4286-8B8D-8B87A3E7EB97}"/>
                </a:ext>
              </a:extLst>
            </p:cNvPr>
            <p:cNvCxnSpPr/>
            <p:nvPr/>
          </p:nvCxnSpPr>
          <p:spPr>
            <a:xfrm>
              <a:off x="1779517" y="5633742"/>
              <a:ext cx="0" cy="2316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EEAC3A92-7918-453C-9DB8-B55A99B1675C}"/>
                </a:ext>
              </a:extLst>
            </p:cNvPr>
            <p:cNvSpPr/>
            <p:nvPr/>
          </p:nvSpPr>
          <p:spPr>
            <a:xfrm>
              <a:off x="1743517" y="5597742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8C5C19BB-6F89-4174-99CB-98CF903AF278}"/>
                </a:ext>
              </a:extLst>
            </p:cNvPr>
            <p:cNvSpPr/>
            <p:nvPr/>
          </p:nvSpPr>
          <p:spPr>
            <a:xfrm>
              <a:off x="3188301" y="4112431"/>
              <a:ext cx="540000" cy="5400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51" name="Прямая со стрелкой 50">
              <a:extLst>
                <a:ext uri="{FF2B5EF4-FFF2-40B4-BE49-F238E27FC236}">
                  <a16:creationId xmlns:a16="http://schemas.microsoft.com/office/drawing/2014/main" id="{F48D2F92-0BB4-4FF8-94F9-DD8AF00711E0}"/>
                </a:ext>
              </a:extLst>
            </p:cNvPr>
            <p:cNvCxnSpPr/>
            <p:nvPr/>
          </p:nvCxnSpPr>
          <p:spPr>
            <a:xfrm>
              <a:off x="3458301" y="4197223"/>
              <a:ext cx="0" cy="3779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5BED510A-1593-421F-83B1-0FF8FF850E70}"/>
                </a:ext>
              </a:extLst>
            </p:cNvPr>
            <p:cNvCxnSpPr>
              <a:cxnSpLocks/>
              <a:stCxn id="42" idx="6"/>
            </p:cNvCxnSpPr>
            <p:nvPr/>
          </p:nvCxnSpPr>
          <p:spPr>
            <a:xfrm>
              <a:off x="2913061" y="3750107"/>
              <a:ext cx="54524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C7068303-7D7D-4787-B919-A5528B8DF05B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>
              <a:off x="3458301" y="3750107"/>
              <a:ext cx="0" cy="36232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>
              <a:extLst>
                <a:ext uri="{FF2B5EF4-FFF2-40B4-BE49-F238E27FC236}">
                  <a16:creationId xmlns:a16="http://schemas.microsoft.com/office/drawing/2014/main" id="{72A29187-DD9E-4BC8-AF26-32A770D7B3D2}"/>
                </a:ext>
              </a:extLst>
            </p:cNvPr>
            <p:cNvCxnSpPr>
              <a:cxnSpLocks/>
            </p:cNvCxnSpPr>
            <p:nvPr/>
          </p:nvCxnSpPr>
          <p:spPr>
            <a:xfrm>
              <a:off x="3440856" y="4652431"/>
              <a:ext cx="0" cy="1207659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id="{40852CEE-CC39-4F61-BADA-0ABD6CF68EA2}"/>
                </a:ext>
              </a:extLst>
            </p:cNvPr>
            <p:cNvCxnSpPr/>
            <p:nvPr/>
          </p:nvCxnSpPr>
          <p:spPr>
            <a:xfrm>
              <a:off x="3260856" y="586009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id="{508E2282-E88A-4DB8-A6DD-83FC283AB19E}"/>
                </a:ext>
              </a:extLst>
            </p:cNvPr>
            <p:cNvCxnSpPr/>
            <p:nvPr/>
          </p:nvCxnSpPr>
          <p:spPr>
            <a:xfrm>
              <a:off x="3341579" y="5915970"/>
              <a:ext cx="21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99D46284-EB80-4A43-A70B-AC207E6B416D}"/>
                </a:ext>
              </a:extLst>
            </p:cNvPr>
            <p:cNvCxnSpPr/>
            <p:nvPr/>
          </p:nvCxnSpPr>
          <p:spPr>
            <a:xfrm>
              <a:off x="3404579" y="5961690"/>
              <a:ext cx="9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3C50D31-50C8-42F4-9C6C-3938B8D0BB05}"/>
                </a:ext>
              </a:extLst>
            </p:cNvPr>
            <p:cNvSpPr txBox="1"/>
            <p:nvPr/>
          </p:nvSpPr>
          <p:spPr>
            <a:xfrm>
              <a:off x="3557579" y="4182364"/>
              <a:ext cx="732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16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gd</a:t>
              </a:r>
              <a:endPara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C50D31-50C8-42F4-9C6C-3938B8D0BB05}"/>
                </a:ext>
              </a:extLst>
            </p:cNvPr>
            <p:cNvSpPr txBox="1"/>
            <p:nvPr/>
          </p:nvSpPr>
          <p:spPr>
            <a:xfrm>
              <a:off x="597816" y="5029520"/>
              <a:ext cx="732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3C50D31-50C8-42F4-9C6C-3938B8D0BB05}"/>
                </a:ext>
              </a:extLst>
            </p:cNvPr>
            <p:cNvSpPr txBox="1"/>
            <p:nvPr/>
          </p:nvSpPr>
          <p:spPr>
            <a:xfrm>
              <a:off x="699591" y="4476339"/>
              <a:ext cx="732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3C50D31-50C8-42F4-9C6C-3938B8D0BB05}"/>
                </a:ext>
              </a:extLst>
            </p:cNvPr>
            <p:cNvSpPr txBox="1"/>
            <p:nvPr/>
          </p:nvSpPr>
          <p:spPr>
            <a:xfrm>
              <a:off x="1157168" y="3274795"/>
              <a:ext cx="732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190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644E220-36E7-4C58-AF1A-508744F510A6}"/>
                </a:ext>
              </a:extLst>
            </p:cNvPr>
            <p:cNvSpPr txBox="1"/>
            <p:nvPr/>
          </p:nvSpPr>
          <p:spPr>
            <a:xfrm>
              <a:off x="2168883" y="4914497"/>
              <a:ext cx="10194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Мишень</a:t>
              </a:r>
            </a:p>
          </p:txBody>
        </p:sp>
        <p:cxnSp>
          <p:nvCxnSpPr>
            <p:cNvPr id="56" name="Прямая соединительная линия 55">
              <a:extLst>
                <a:ext uri="{FF2B5EF4-FFF2-40B4-BE49-F238E27FC236}">
                  <a16:creationId xmlns:a16="http://schemas.microsoft.com/office/drawing/2014/main" id="{FF85B0E5-7511-46E1-881F-4F82E9C300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0372" y="5100816"/>
              <a:ext cx="350204" cy="2267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id="{FF85B0E5-7511-46E1-881F-4F82E9C300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9313" y="3459461"/>
              <a:ext cx="518890" cy="36304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44E220-36E7-4C58-AF1A-508744F510A6}"/>
                </a:ext>
              </a:extLst>
            </p:cNvPr>
            <p:cNvSpPr txBox="1"/>
            <p:nvPr/>
          </p:nvSpPr>
          <p:spPr>
            <a:xfrm>
              <a:off x="2763473" y="3241584"/>
              <a:ext cx="10194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Подложка</a:t>
              </a:r>
            </a:p>
          </p:txBody>
        </p:sp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id="{FF85B0E5-7511-46E1-881F-4F82E9C300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9513" y="3526501"/>
              <a:ext cx="282528" cy="2375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644E220-36E7-4C58-AF1A-508744F510A6}"/>
                </a:ext>
              </a:extLst>
            </p:cNvPr>
            <p:cNvSpPr txBox="1"/>
            <p:nvPr/>
          </p:nvSpPr>
          <p:spPr>
            <a:xfrm>
              <a:off x="-156347" y="3253440"/>
              <a:ext cx="13135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Диафрагма</a:t>
              </a:r>
            </a:p>
          </p:txBody>
        </p:sp>
        <p:cxnSp>
          <p:nvCxnSpPr>
            <p:cNvPr id="67" name="Прямая соединительная линия 66">
              <a:extLst>
                <a:ext uri="{FF2B5EF4-FFF2-40B4-BE49-F238E27FC236}">
                  <a16:creationId xmlns:a16="http://schemas.microsoft.com/office/drawing/2014/main" id="{FF85B0E5-7511-46E1-881F-4F82E9C300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675" y="5590976"/>
              <a:ext cx="350204" cy="2267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644E220-36E7-4C58-AF1A-508744F510A6}"/>
                </a:ext>
              </a:extLst>
            </p:cNvPr>
            <p:cNvSpPr txBox="1"/>
            <p:nvPr/>
          </p:nvSpPr>
          <p:spPr>
            <a:xfrm>
              <a:off x="-42342" y="5767381"/>
              <a:ext cx="10194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Коллектор</a:t>
              </a:r>
            </a:p>
          </p:txBody>
        </p:sp>
        <p:cxnSp>
          <p:nvCxnSpPr>
            <p:cNvPr id="69" name="Прямая соединительная линия 68">
              <a:extLst>
                <a:ext uri="{FF2B5EF4-FFF2-40B4-BE49-F238E27FC236}">
                  <a16:creationId xmlns:a16="http://schemas.microsoft.com/office/drawing/2014/main" id="{FF85B0E5-7511-46E1-881F-4F82E9C300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65661" y="3029856"/>
              <a:ext cx="677856" cy="33052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644E220-36E7-4C58-AF1A-508744F510A6}"/>
                </a:ext>
              </a:extLst>
            </p:cNvPr>
            <p:cNvSpPr txBox="1"/>
            <p:nvPr/>
          </p:nvSpPr>
          <p:spPr>
            <a:xfrm>
              <a:off x="145283" y="2718364"/>
              <a:ext cx="13135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Электронный </a:t>
              </a:r>
            </a:p>
            <a:p>
              <a:pPr algn="ctr"/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пучок</a:t>
              </a:r>
            </a:p>
          </p:txBody>
        </p:sp>
      </p:grp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A70F06B4-4CBB-4724-9E7F-B5C7E3D3B24E}"/>
              </a:ext>
            </a:extLst>
          </p:cNvPr>
          <p:cNvSpPr/>
          <p:nvPr/>
        </p:nvSpPr>
        <p:spPr>
          <a:xfrm>
            <a:off x="8432800" y="1138173"/>
            <a:ext cx="3452812" cy="560740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8432800" y="1135794"/>
            <a:ext cx="34528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2: Испарение мишени импульсным электронным пучком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Параметры:</a:t>
            </a:r>
          </a:p>
          <a:p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Ускоряющее напряжение:</a:t>
            </a:r>
          </a:p>
          <a:p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Ускоряющий ток:</a:t>
            </a:r>
          </a:p>
          <a:p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Длит. импульсов:</a:t>
            </a:r>
          </a:p>
          <a:p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Частота:</a:t>
            </a:r>
          </a:p>
          <a:p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Давление: </a:t>
            </a:r>
          </a:p>
          <a:p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Газ: </a:t>
            </a:r>
          </a:p>
          <a:p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испарения: 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0960969" y="2099393"/>
            <a:ext cx="85921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1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А</a:t>
            </a:r>
          </a:p>
          <a:p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 </a:t>
            </a:r>
            <a:r>
              <a:rPr lang="ru-RU" sz="1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мкс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Гц</a:t>
            </a:r>
          </a:p>
          <a:p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мПа</a:t>
            </a:r>
          </a:p>
          <a:p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Азот</a:t>
            </a:r>
          </a:p>
          <a:p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мин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A70F06B4-4CBB-4724-9E7F-B5C7E3D3B24E}"/>
              </a:ext>
            </a:extLst>
          </p:cNvPr>
          <p:cNvSpPr/>
          <p:nvPr/>
        </p:nvSpPr>
        <p:spPr>
          <a:xfrm>
            <a:off x="325667" y="4755777"/>
            <a:ext cx="4094690" cy="201298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318819" y="4985477"/>
            <a:ext cx="4094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Мишень: карбид бора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Подложка: ВК8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вольфрамокобальтовый сплав)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gd</a:t>
            </a:r>
            <a:r>
              <a:rPr lang="ru-RU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источник питания тлеющего разряда</a:t>
            </a:r>
          </a:p>
        </p:txBody>
      </p:sp>
      <p:grpSp>
        <p:nvGrpSpPr>
          <p:cNvPr id="9225" name="Группа 9224"/>
          <p:cNvGrpSpPr/>
          <p:nvPr/>
        </p:nvGrpSpPr>
        <p:grpSpPr>
          <a:xfrm>
            <a:off x="4610002" y="1135794"/>
            <a:ext cx="3497678" cy="5640926"/>
            <a:chOff x="4610002" y="1135794"/>
            <a:chExt cx="3497678" cy="5640926"/>
          </a:xfrm>
        </p:grpSpPr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A70F06B4-4CBB-4724-9E7F-B5C7E3D3B24E}"/>
                </a:ext>
              </a:extLst>
            </p:cNvPr>
            <p:cNvSpPr/>
            <p:nvPr/>
          </p:nvSpPr>
          <p:spPr>
            <a:xfrm>
              <a:off x="4631764" y="1135794"/>
              <a:ext cx="3475916" cy="5640926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10002" y="1142246"/>
              <a:ext cx="3475916" cy="3077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Этап 1: Очистка и нагрев подложек тлеющим разрядам</a:t>
              </a:r>
            </a:p>
            <a:p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Параметры:</a:t>
              </a:r>
            </a:p>
            <a:p>
              <a:r>
                <a:rPr lang="ru-RU" sz="1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Напряжение разряда: </a:t>
              </a:r>
            </a:p>
            <a:p>
              <a:r>
                <a:rPr lang="ru-RU" sz="1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Ток разряда:  </a:t>
              </a:r>
            </a:p>
            <a:p>
              <a:r>
                <a:rPr lang="ru-RU" sz="1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Давление: </a:t>
              </a:r>
            </a:p>
            <a:p>
              <a:r>
                <a:rPr lang="ru-RU" sz="1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Газ: </a:t>
              </a:r>
            </a:p>
            <a:p>
              <a:r>
                <a:rPr lang="ru-RU" sz="1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Время очистки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</a:p>
            <a:p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После очистки температура подложек составляла 460°С.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7162479" y="2153191"/>
              <a:ext cx="792205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ru-RU" sz="1600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кВ</a:t>
              </a:r>
              <a:endPara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0,3 мА</a:t>
              </a:r>
            </a:p>
            <a:p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 Па</a:t>
              </a:r>
            </a:p>
            <a:p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Азот</a:t>
              </a:r>
            </a:p>
            <a:p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 мин</a:t>
              </a:r>
            </a:p>
          </p:txBody>
        </p:sp>
        <p:pic>
          <p:nvPicPr>
            <p:cNvPr id="9219" name="Picture 3" descr="C:\Users\User\Desktop\тлеющий разряд.jpg"/>
            <p:cNvPicPr>
              <a:picLocks noChangeAspect="1" noChangeArrowheads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73250" y="4225575"/>
              <a:ext cx="3392944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4" name="Прямая со стрелкой 33"/>
            <p:cNvCxnSpPr/>
            <p:nvPr/>
          </p:nvCxnSpPr>
          <p:spPr>
            <a:xfrm flipH="1">
              <a:off x="4899660" y="4609084"/>
              <a:ext cx="118110" cy="20233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4673250" y="4334595"/>
              <a:ext cx="10038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Термопара</a:t>
              </a:r>
            </a:p>
          </p:txBody>
        </p:sp>
        <p:cxnSp>
          <p:nvCxnSpPr>
            <p:cNvPr id="80" name="Прямая со стрелкой 79"/>
            <p:cNvCxnSpPr/>
            <p:nvPr/>
          </p:nvCxnSpPr>
          <p:spPr>
            <a:xfrm flipH="1" flipV="1">
              <a:off x="6827520" y="5883018"/>
              <a:ext cx="426720" cy="2129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6912879" y="6030714"/>
              <a:ext cx="83708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Мишень</a:t>
              </a:r>
            </a:p>
          </p:txBody>
        </p:sp>
        <p:cxnSp>
          <p:nvCxnSpPr>
            <p:cNvPr id="85" name="Прямая со стрелкой 84"/>
            <p:cNvCxnSpPr/>
            <p:nvPr/>
          </p:nvCxnSpPr>
          <p:spPr>
            <a:xfrm flipV="1">
              <a:off x="5433234" y="5611208"/>
              <a:ext cx="158008" cy="2129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4913751" y="5702477"/>
              <a:ext cx="103387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Диафрагма</a:t>
              </a: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8434835" y="6213706"/>
            <a:ext cx="83708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Мишень</a:t>
            </a:r>
          </a:p>
        </p:txBody>
      </p:sp>
      <p:cxnSp>
        <p:nvCxnSpPr>
          <p:cNvPr id="78" name="Прямая со стрелкой 77"/>
          <p:cNvCxnSpPr>
            <a:cxnSpLocks/>
          </p:cNvCxnSpPr>
          <p:nvPr/>
        </p:nvCxnSpPr>
        <p:spPr>
          <a:xfrm flipV="1">
            <a:off x="8853380" y="6148299"/>
            <a:ext cx="253041" cy="1858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6FB5DC84-7861-4BA2-BE20-4E4D7136C282}"/>
              </a:ext>
            </a:extLst>
          </p:cNvPr>
          <p:cNvSpPr txBox="1"/>
          <p:nvPr/>
        </p:nvSpPr>
        <p:spPr>
          <a:xfrm>
            <a:off x="10952922" y="284958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F0FBED8-EE75-4343-9EE2-81148C38F686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/28</a:t>
            </a:r>
          </a:p>
        </p:txBody>
      </p:sp>
    </p:spTree>
    <p:extLst>
      <p:ext uri="{BB962C8B-B14F-4D97-AF65-F5344CB8AC3E}">
        <p14:creationId xmlns:p14="http://schemas.microsoft.com/office/powerpoint/2010/main" val="170544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4881047" y="3573414"/>
          <a:ext cx="7145439" cy="3174480"/>
        </p:xfrm>
        <a:graphic>
          <a:graphicData uri="http://schemas.openxmlformats.org/drawingml/2006/table">
            <a:tbl>
              <a:tblPr firstRow="1" bandRow="1">
                <a:solidFill>
                  <a:schemeClr val="tx2">
                    <a:lumMod val="75000"/>
                  </a:schemeClr>
                </a:solidFill>
                <a:tableStyleId>{5C22544A-7EE6-4342-B048-85BDC9FD1C3A}</a:tableStyleId>
              </a:tblPr>
              <a:tblGrid>
                <a:gridCol w="919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58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4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52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Образец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фазы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решетки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областей когерентного рассеяния,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Напряжения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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d/d*10</a:t>
                      </a:r>
                      <a:r>
                        <a:rPr lang="en-US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мишень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r>
                        <a:rPr lang="ru-RU" sz="12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2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968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ru-RU" sz="14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4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97.40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 5.600,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= 12.075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86.44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19685"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FeB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 5.549,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 = 2.946,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= 4.091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56.17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покрытие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968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r>
                        <a:rPr lang="ru-RU" sz="14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 2.537,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= 6.450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1.408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19685"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α-WC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= 2.889,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= 2.828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27.97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1.954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890522" y="3136533"/>
            <a:ext cx="4338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рентгеноструктурного анализа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102719" y="1286104"/>
            <a:ext cx="4692468" cy="5461790"/>
            <a:chOff x="102719" y="1171303"/>
            <a:chExt cx="4692468" cy="5461790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296779" y="1286104"/>
              <a:ext cx="4304348" cy="3204616"/>
              <a:chOff x="3486150" y="1531480"/>
              <a:chExt cx="5238750" cy="3780155"/>
            </a:xfrm>
          </p:grpSpPr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E637CFE4-BB17-443A-B87F-2502D56FCE89}"/>
                  </a:ext>
                </a:extLst>
              </p:cNvPr>
              <p:cNvPicPr/>
              <p:nvPr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486150" y="1531480"/>
                <a:ext cx="5238750" cy="3780155"/>
              </a:xfrm>
              <a:prstGeom prst="rect">
                <a:avLst/>
              </a:prstGeom>
            </p:spPr>
          </p:pic>
          <p:sp>
            <p:nvSpPr>
              <p:cNvPr id="9" name="Надпись 2">
                <a:extLst>
                  <a:ext uri="{FF2B5EF4-FFF2-40B4-BE49-F238E27FC236}">
                    <a16:creationId xmlns:a16="http://schemas.microsoft.com/office/drawing/2014/main" id="{A3021BCD-FED4-47BB-A8D4-CBABCEE3F3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12765" y="4609879"/>
                <a:ext cx="1134541" cy="54751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ru-RU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50 мкм</a:t>
                </a:r>
                <a:endParaRPr lang="ru-RU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10" name="Прямая соединительная линия 9">
                <a:extLst>
                  <a:ext uri="{FF2B5EF4-FFF2-40B4-BE49-F238E27FC236}">
                    <a16:creationId xmlns:a16="http://schemas.microsoft.com/office/drawing/2014/main" id="{8DC39E7E-876D-40C1-854E-EAC452CF2E1E}"/>
                  </a:ext>
                </a:extLst>
              </p:cNvPr>
              <p:cNvCxnSpPr/>
              <p:nvPr/>
            </p:nvCxnSpPr>
            <p:spPr>
              <a:xfrm flipH="1">
                <a:off x="4046038" y="4722978"/>
                <a:ext cx="438150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" name="Прямоугольник 2"/>
            <p:cNvSpPr/>
            <p:nvPr/>
          </p:nvSpPr>
          <p:spPr>
            <a:xfrm>
              <a:off x="102719" y="4514166"/>
              <a:ext cx="4692468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Изображение структуры покрытия карбида бора с помощью оптического микроскопа</a:t>
              </a:r>
            </a:p>
            <a:p>
              <a:pPr algn="ctr"/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Скорость нанесения покрытия: 1 мкм/мин</a:t>
              </a:r>
            </a:p>
            <a:p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Толщина покрытия (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CaloTest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30 мкм</a:t>
              </a:r>
            </a:p>
            <a:p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Твердость покрытия: 25 ГПа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F705D963-A9E2-4032-9182-2C9A7D681DF7}"/>
                </a:ext>
              </a:extLst>
            </p:cNvPr>
            <p:cNvSpPr/>
            <p:nvPr/>
          </p:nvSpPr>
          <p:spPr>
            <a:xfrm>
              <a:off x="102719" y="1171303"/>
              <a:ext cx="4692468" cy="546179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Заголовок 3">
            <a:extLst>
              <a:ext uri="{FF2B5EF4-FFF2-40B4-BE49-F238E27FC236}">
                <a16:creationId xmlns:a16="http://schemas.microsoft.com/office/drawing/2014/main" id="{CA43C8F9-CA8C-409F-B2C6-223E61CC5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19" y="151484"/>
            <a:ext cx="7320268" cy="69809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 из карбида бора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188F69-282E-494B-BD27-0A44B47591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4744" y="1246559"/>
            <a:ext cx="2421425" cy="180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B20293F-B063-46D2-8B2D-ED9E974125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8024535" y="894867"/>
            <a:ext cx="1783384" cy="25200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04F7DC2-156A-41C5-9FB2-30FDED894E61}"/>
              </a:ext>
            </a:extLst>
          </p:cNvPr>
          <p:cNvSpPr/>
          <p:nvPr/>
        </p:nvSpPr>
        <p:spPr>
          <a:xfrm>
            <a:off x="5050580" y="1156586"/>
            <a:ext cx="6975905" cy="197994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754986-C513-4C98-9161-59F1C949A903}"/>
              </a:ext>
            </a:extLst>
          </p:cNvPr>
          <p:cNvSpPr txBox="1"/>
          <p:nvPr/>
        </p:nvSpPr>
        <p:spPr>
          <a:xfrm>
            <a:off x="10324865" y="1777227"/>
            <a:ext cx="17016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Подложки ВК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до напыления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после напыления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2211AB-2906-4A79-98C6-155E4866A1D3}"/>
              </a:ext>
            </a:extLst>
          </p:cNvPr>
          <p:cNvSpPr txBox="1"/>
          <p:nvPr/>
        </p:nvSpPr>
        <p:spPr>
          <a:xfrm>
            <a:off x="10952922" y="284958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F0FBED8-EE75-4343-9EE2-81148C38F686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/28</a:t>
            </a:r>
          </a:p>
        </p:txBody>
      </p:sp>
    </p:spTree>
    <p:extLst>
      <p:ext uri="{BB962C8B-B14F-4D97-AF65-F5344CB8AC3E}">
        <p14:creationId xmlns:p14="http://schemas.microsoft.com/office/powerpoint/2010/main" val="150203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3"/>
          <p:cNvSpPr>
            <a:spLocks noGrp="1" noChangeArrowheads="1"/>
          </p:cNvSpPr>
          <p:nvPr>
            <p:ph type="ctrTitle"/>
          </p:nvPr>
        </p:nvSpPr>
        <p:spPr>
          <a:xfrm>
            <a:off x="620713" y="1595438"/>
            <a:ext cx="7307262" cy="2212975"/>
          </a:xfrm>
        </p:spPr>
        <p:txBody>
          <a:bodyPr/>
          <a:lstStyle/>
          <a:p>
            <a:r>
              <a:rPr lang="en-US" altLang="ru-RU" dirty="0">
                <a:solidFill>
                  <a:srgbClr val="FF0000"/>
                </a:solidFill>
                <a:latin typeface="Russisch Sans"/>
              </a:rPr>
              <a:t/>
            </a:r>
            <a:br>
              <a:rPr lang="en-US" altLang="ru-RU" dirty="0">
                <a:solidFill>
                  <a:srgbClr val="FF0000"/>
                </a:solidFill>
                <a:latin typeface="Russisch Sans"/>
              </a:rPr>
            </a:br>
            <a:endParaRPr lang="en-US" altLang="ru-RU" dirty="0">
              <a:solidFill>
                <a:srgbClr val="FF0000"/>
              </a:solidFill>
              <a:latin typeface="Russisch Sans"/>
            </a:endParaRPr>
          </a:p>
        </p:txBody>
      </p:sp>
      <p:pic>
        <p:nvPicPr>
          <p:cNvPr id="41987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53975"/>
            <a:ext cx="363855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Подзаголовок 4"/>
          <p:cNvSpPr txBox="1">
            <a:spLocks noChangeArrowheads="1"/>
          </p:cNvSpPr>
          <p:nvPr/>
        </p:nvSpPr>
        <p:spPr bwMode="auto">
          <a:xfrm>
            <a:off x="1" y="2924176"/>
            <a:ext cx="121920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>
                <a:solidFill>
                  <a:srgbClr val="292929"/>
                </a:solidFill>
                <a:latin typeface="Russisch Sans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292929"/>
                </a:solidFill>
                <a:latin typeface="Russisch Sans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solidFill>
                  <a:srgbClr val="292929"/>
                </a:solidFill>
                <a:latin typeface="Russisch Sans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>
                <a:solidFill>
                  <a:srgbClr val="292929"/>
                </a:solidFill>
                <a:latin typeface="Russisch Sans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ru-RU" alt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с радиально сходящимся </a:t>
            </a:r>
          </a:p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ru-RU" alt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электронным пучком</a:t>
            </a:r>
            <a:endParaRPr lang="en-US" alt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28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72" y="1047897"/>
            <a:ext cx="4986430" cy="2550732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A43C8F9-CA8C-409F-B2C6-223E61CC5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70" y="219076"/>
            <a:ext cx="7554343" cy="644374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электронов «РАДИАН»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EE34FB2-B605-4723-A511-71CA7DA23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258" y="1806047"/>
            <a:ext cx="103939" cy="207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51435" tIns="25718" rIns="51435" bIns="2571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01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E89CB0-29F3-45F4-972C-BABE62C1B851}"/>
              </a:ext>
            </a:extLst>
          </p:cNvPr>
          <p:cNvSpPr txBox="1"/>
          <p:nvPr/>
        </p:nvSpPr>
        <p:spPr>
          <a:xfrm>
            <a:off x="552450" y="3459910"/>
            <a:ext cx="431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Принципиальная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источника электронов с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СПК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коллектор, 2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сетка,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–вакуумная камера, 4 – полый анод, 5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катод дугового разряда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68785BC-06B8-494E-881E-BA8FB943AD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977" y="4166659"/>
            <a:ext cx="5869515" cy="24532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Группа 26"/>
          <p:cNvGrpSpPr/>
          <p:nvPr/>
        </p:nvGrpSpPr>
        <p:grpSpPr>
          <a:xfrm>
            <a:off x="5301938" y="1053272"/>
            <a:ext cx="6532097" cy="2396776"/>
            <a:chOff x="5301938" y="1053272"/>
            <a:chExt cx="6532097" cy="2396776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44029ACA-0331-4AA4-B88D-51DE5AA59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1938" y="1302978"/>
              <a:ext cx="6532097" cy="214707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5409716" y="1209640"/>
              <a:ext cx="783099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Полый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анод</a:t>
              </a:r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972097" y="1785854"/>
              <a:ext cx="69224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етка</a:t>
              </a:r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972097" y="1053272"/>
              <a:ext cx="64363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Анод</a:t>
              </a:r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1497091" y="2266779"/>
              <a:ext cx="262152" cy="2762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1551122" y="1509629"/>
              <a:ext cx="262152" cy="2762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356054" y="1909954"/>
              <a:ext cx="262152" cy="2762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5974653" y="3459910"/>
            <a:ext cx="3230760" cy="3315925"/>
            <a:chOff x="5974653" y="3459910"/>
            <a:chExt cx="3230760" cy="3315925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96BF9665-E303-4135-977A-AC8AABB07C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74653" y="3459910"/>
              <a:ext cx="3230760" cy="3315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" name="TextBox 28"/>
            <p:cNvSpPr txBox="1"/>
            <p:nvPr/>
          </p:nvSpPr>
          <p:spPr>
            <a:xfrm>
              <a:off x="7590033" y="3669854"/>
              <a:ext cx="139320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Вакуумная камера</a:t>
              </a:r>
              <a:endPara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801567" y="4306187"/>
              <a:ext cx="140384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Сеточный эмиттер</a:t>
              </a:r>
              <a:endPara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3" name="Таблица 13">
            <a:extLst>
              <a:ext uri="{FF2B5EF4-FFF2-40B4-BE49-F238E27FC236}">
                <a16:creationId xmlns:a16="http://schemas.microsoft.com/office/drawing/2014/main" id="{2CA343D9-38D1-4765-8D0B-9CD896751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750158"/>
              </p:ext>
            </p:extLst>
          </p:nvPr>
        </p:nvGraphicFramePr>
        <p:xfrm>
          <a:off x="9261574" y="3368171"/>
          <a:ext cx="2901997" cy="2505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7569">
                  <a:extLst>
                    <a:ext uri="{9D8B030D-6E8A-4147-A177-3AD203B41FA5}">
                      <a16:colId xmlns:a16="http://schemas.microsoft.com/office/drawing/2014/main" val="899546120"/>
                    </a:ext>
                  </a:extLst>
                </a:gridCol>
                <a:gridCol w="744428">
                  <a:extLst>
                    <a:ext uri="{9D8B030D-6E8A-4147-A177-3AD203B41FA5}">
                      <a16:colId xmlns:a16="http://schemas.microsoft.com/office/drawing/2014/main" val="234293508"/>
                    </a:ext>
                  </a:extLst>
                </a:gridCol>
              </a:tblGrid>
              <a:tr h="24881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 эксперимента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96870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 разряда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5971623"/>
                  </a:ext>
                </a:extLst>
              </a:tr>
              <a:tr h="4297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импульса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мкс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9957344"/>
                  </a:ext>
                </a:extLst>
              </a:tr>
              <a:tr h="4297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Ускоряющее напряжение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6876866"/>
                  </a:ext>
                </a:extLst>
              </a:tr>
              <a:tr h="4297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импульсов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249500"/>
                  </a:ext>
                </a:extLst>
              </a:tr>
              <a:tr h="4297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Частота следования импульсов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64788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A081A71-2265-49C8-B487-7FBF87907C96}"/>
              </a:ext>
            </a:extLst>
          </p:cNvPr>
          <p:cNvSpPr txBox="1"/>
          <p:nvPr/>
        </p:nvSpPr>
        <p:spPr>
          <a:xfrm>
            <a:off x="9476599" y="5851650"/>
            <a:ext cx="2686972" cy="9241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Длина……………………….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320 мм</a:t>
            </a:r>
            <a:b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Внешний диаметр………….460 мм</a:t>
            </a:r>
            <a:b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Внутренний диаметр………220 мм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703E68D-C5DB-4B70-B73A-46F5CE5C9BEA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61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78E14-4C75-461D-80A4-09A704AB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67" y="138624"/>
            <a:ext cx="7703363" cy="69809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неоднородности электронного пучка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6D9147-B1B9-4666-9AF0-BE500A4DB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956" y="1269000"/>
            <a:ext cx="6382044" cy="432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0AE921-2464-414D-8F20-873E660893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352" y="1269000"/>
            <a:ext cx="6657648" cy="4320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A11BE1-E040-4661-8739-E7D3E966D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352" y="1269000"/>
            <a:ext cx="6627085" cy="4320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7B2B997-F45B-4CA8-A627-3F06C004D2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789" y="1269000"/>
            <a:ext cx="6657648" cy="4320000"/>
          </a:xfrm>
          <a:prstGeom prst="rect">
            <a:avLst/>
          </a:prstGeom>
        </p:spPr>
      </p:pic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46B08F38-1852-4C3F-AB51-EB05732DABBB}"/>
              </a:ext>
            </a:extLst>
          </p:cNvPr>
          <p:cNvGraphicFramePr/>
          <p:nvPr/>
        </p:nvGraphicFramePr>
        <p:xfrm>
          <a:off x="338668" y="1435482"/>
          <a:ext cx="8102201" cy="5336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F0814F3-BA29-49CE-9224-2C3560E4CEB4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30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DDCCE-380C-47FC-B637-F8A99DD7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4" y="147485"/>
            <a:ext cx="6129507" cy="69809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Секционированный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полый анод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E9220F9-64F9-4514-87F9-A4AF5B9182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1105" y="1051540"/>
            <a:ext cx="4660520" cy="37830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4BF53F-35F4-4488-8520-FE728C412626}"/>
              </a:ext>
            </a:extLst>
          </p:cNvPr>
          <p:cNvSpPr txBox="1"/>
          <p:nvPr/>
        </p:nvSpPr>
        <p:spPr>
          <a:xfrm>
            <a:off x="9051109" y="1174719"/>
            <a:ext cx="25075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─ коллектор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─ эмиссионная сетка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─ вакуумная камера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─ секционированный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полый анод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─ плазмогенератор</a:t>
            </a:r>
          </a:p>
        </p:txBody>
      </p:sp>
      <p:pic>
        <p:nvPicPr>
          <p:cNvPr id="19" name="Объект 5">
            <a:extLst>
              <a:ext uri="{FF2B5EF4-FFF2-40B4-BE49-F238E27FC236}">
                <a16:creationId xmlns:a16="http://schemas.microsoft.com/office/drawing/2014/main" id="{45C1ECA8-F305-EF7D-1EC5-E92B6C2822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-97343" y="1940847"/>
            <a:ext cx="3129781" cy="2520267"/>
          </a:xfr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A7A2C2A-83B9-22CA-7F77-10D834D0D8BD}"/>
              </a:ext>
            </a:extLst>
          </p:cNvPr>
          <p:cNvGrpSpPr/>
          <p:nvPr/>
        </p:nvGrpSpPr>
        <p:grpSpPr>
          <a:xfrm>
            <a:off x="567681" y="4895691"/>
            <a:ext cx="7144412" cy="1948483"/>
            <a:chOff x="4742660" y="4411295"/>
            <a:chExt cx="7144412" cy="1948483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B86A6867-F6D8-D32C-DD23-C2AB497E7F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92151" y="4411295"/>
              <a:ext cx="2160000" cy="1363708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28EFE49-B7DC-9A17-DDA5-83DAD5A17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27072" y="4411295"/>
              <a:ext cx="2160000" cy="1424409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7BFB5DDA-BE38-2F7C-3878-06B2CEB28C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42660" y="4411295"/>
              <a:ext cx="2160000" cy="136370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59894B-1A7F-0CF4-9DC8-576186E98811}"/>
                </a:ext>
              </a:extLst>
            </p:cNvPr>
            <p:cNvSpPr txBox="1"/>
            <p:nvPr/>
          </p:nvSpPr>
          <p:spPr>
            <a:xfrm>
              <a:off x="4847847" y="5778912"/>
              <a:ext cx="19693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Вид сверху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A283284-863F-71DC-8BCC-ADD8C11E38E9}"/>
                </a:ext>
              </a:extLst>
            </p:cNvPr>
            <p:cNvSpPr txBox="1"/>
            <p:nvPr/>
          </p:nvSpPr>
          <p:spPr>
            <a:xfrm>
              <a:off x="7318187" y="5757871"/>
              <a:ext cx="19693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Вид слева </a:t>
              </a:r>
              <a:b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(на 120 градусов)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41C7C90-C9F6-3F0A-C122-0307BE40DC46}"/>
                </a:ext>
              </a:extLst>
            </p:cNvPr>
            <p:cNvSpPr txBox="1"/>
            <p:nvPr/>
          </p:nvSpPr>
          <p:spPr>
            <a:xfrm>
              <a:off x="9736950" y="5775003"/>
              <a:ext cx="21501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Вид справа </a:t>
              </a:r>
              <a:b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(на 120 градусов)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A68B5B0-3898-2A93-BA1F-4A9DAB9EE591}"/>
              </a:ext>
            </a:extLst>
          </p:cNvPr>
          <p:cNvSpPr txBox="1"/>
          <p:nvPr/>
        </p:nvSpPr>
        <p:spPr>
          <a:xfrm>
            <a:off x="3182468" y="1641495"/>
            <a:ext cx="145605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Секция полого анода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8C0F62DF-6012-802B-6695-50BBCDE2A110}"/>
              </a:ext>
            </a:extLst>
          </p:cNvPr>
          <p:cNvCxnSpPr>
            <a:cxnSpLocks/>
          </p:cNvCxnSpPr>
          <p:nvPr/>
        </p:nvCxnSpPr>
        <p:spPr>
          <a:xfrm flipH="1">
            <a:off x="2446341" y="2050989"/>
            <a:ext cx="957259" cy="5138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E47396C-7A68-6013-799B-3A53C2E9188E}"/>
              </a:ext>
            </a:extLst>
          </p:cNvPr>
          <p:cNvSpPr txBox="1"/>
          <p:nvPr/>
        </p:nvSpPr>
        <p:spPr>
          <a:xfrm>
            <a:off x="241130" y="989759"/>
            <a:ext cx="2476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Секционированный плазменный эмиттер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A3F47BD-C450-CEB4-308F-2436B7328EE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2190" y="3540368"/>
            <a:ext cx="3626868" cy="31689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ACD92D1-A04B-47A3-AC4A-3E1444DACB02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34" y="199301"/>
            <a:ext cx="6959600" cy="707364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Пусконаладочные работы источника электронов с радиально сходящимся пучком «Коаксиал»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59" y="1116252"/>
            <a:ext cx="3566916" cy="475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356" y="1051056"/>
            <a:ext cx="3566916" cy="475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837D26-8090-119F-3F88-4B0FBF6F4B61}"/>
              </a:ext>
            </a:extLst>
          </p:cNvPr>
          <p:cNvSpPr txBox="1"/>
          <p:nvPr/>
        </p:nvSpPr>
        <p:spPr>
          <a:xfrm>
            <a:off x="-206706" y="5895017"/>
            <a:ext cx="434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электронов «Коаксиал»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37D26-8090-119F-3F88-4B0FBF6F4B61}"/>
              </a:ext>
            </a:extLst>
          </p:cNvPr>
          <p:cNvSpPr txBox="1"/>
          <p:nvPr/>
        </p:nvSpPr>
        <p:spPr>
          <a:xfrm>
            <a:off x="4082668" y="5880996"/>
            <a:ext cx="368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Плазменный эмиттер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667722-1EC5-4FC3-561C-9636F47956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4537" y="1017286"/>
            <a:ext cx="3191188" cy="4854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DEBC8D-5808-EA8A-1AA9-35E5707B924A}"/>
              </a:ext>
            </a:extLst>
          </p:cNvPr>
          <p:cNvSpPr txBox="1"/>
          <p:nvPr/>
        </p:nvSpPr>
        <p:spPr>
          <a:xfrm>
            <a:off x="7906985" y="5895017"/>
            <a:ext cx="368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Горение дугового разряда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E8B0DC-B44B-3DF7-D4FC-E9B9B3B19578}"/>
              </a:ext>
            </a:extLst>
          </p:cNvPr>
          <p:cNvSpPr txBox="1"/>
          <p:nvPr/>
        </p:nvSpPr>
        <p:spPr>
          <a:xfrm>
            <a:off x="87933" y="6355159"/>
            <a:ext cx="11257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РНФ проект № </a:t>
            </a:r>
            <a:r>
              <a:rPr lang="ru-RU" sz="14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26-19-00927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Генерация интенсивного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модулированного радиально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сходящегося электронного пучка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источнике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многодуговым плазменным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катодом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модификации поверхности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цилиндрических изделий (2026 – 2028 гг.)</a:t>
            </a:r>
            <a:endParaRPr lang="ru-RU" sz="1400" dirty="0">
              <a:solidFill>
                <a:srgbClr val="2929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C1F9DF8-9E77-4796-AD6A-1CCFA0754ACC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53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3"/>
          <p:cNvSpPr>
            <a:spLocks noGrp="1" noChangeArrowheads="1"/>
          </p:cNvSpPr>
          <p:nvPr>
            <p:ph type="ctrTitle"/>
          </p:nvPr>
        </p:nvSpPr>
        <p:spPr>
          <a:xfrm>
            <a:off x="620713" y="1595438"/>
            <a:ext cx="7307262" cy="2212975"/>
          </a:xfrm>
        </p:spPr>
        <p:txBody>
          <a:bodyPr/>
          <a:lstStyle/>
          <a:p>
            <a:r>
              <a:rPr lang="en-US" altLang="ru-RU" dirty="0">
                <a:solidFill>
                  <a:srgbClr val="FF0000"/>
                </a:solidFill>
                <a:latin typeface="Russisch Sans"/>
              </a:rPr>
              <a:t/>
            </a:r>
            <a:br>
              <a:rPr lang="en-US" altLang="ru-RU" dirty="0">
                <a:solidFill>
                  <a:srgbClr val="FF0000"/>
                </a:solidFill>
                <a:latin typeface="Russisch Sans"/>
              </a:rPr>
            </a:br>
            <a:endParaRPr lang="en-US" altLang="ru-RU" dirty="0">
              <a:solidFill>
                <a:srgbClr val="FF0000"/>
              </a:solidFill>
              <a:latin typeface="Russisch Sans"/>
            </a:endParaRPr>
          </a:p>
        </p:txBody>
      </p:sp>
      <p:pic>
        <p:nvPicPr>
          <p:cNvPr id="41987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53975"/>
            <a:ext cx="363855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Подзаголовок 4"/>
          <p:cNvSpPr txBox="1">
            <a:spLocks noChangeArrowheads="1"/>
          </p:cNvSpPr>
          <p:nvPr/>
        </p:nvSpPr>
        <p:spPr bwMode="auto">
          <a:xfrm>
            <a:off x="141288" y="3189288"/>
            <a:ext cx="12353925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>
                <a:solidFill>
                  <a:srgbClr val="292929"/>
                </a:solidFill>
                <a:latin typeface="Russisch Sans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292929"/>
                </a:solidFill>
                <a:latin typeface="Russisch Sans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solidFill>
                  <a:srgbClr val="292929"/>
                </a:solidFill>
                <a:latin typeface="Russisch Sans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>
                <a:solidFill>
                  <a:srgbClr val="292929"/>
                </a:solidFill>
                <a:latin typeface="Russisch Sans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292929"/>
                </a:solidFill>
                <a:latin typeface="Russisch Sans"/>
              </a:defRPr>
            </a:lvl9pPr>
          </a:lstStyle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ru-RU" alt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с несамостоятельным ВТР </a:t>
            </a:r>
          </a:p>
          <a:p>
            <a:pPr algn="ctr" defTabSz="914400" eaLnBrk="1" hangingPunct="1">
              <a:buFont typeface="Arial" panose="020B0604020202020204" pitchFamily="34" charset="0"/>
              <a:buNone/>
            </a:pPr>
            <a:r>
              <a:rPr lang="ru-RU" alt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выводом пучка в атмосферу</a:t>
            </a:r>
            <a:endParaRPr lang="en-US" alt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33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55419-5EBE-571B-4AAA-8FEBD318E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Рисунок 3">
            <a:extLst>
              <a:ext uri="{FF2B5EF4-FFF2-40B4-BE49-F238E27FC236}">
                <a16:creationId xmlns:a16="http://schemas.microsoft.com/office/drawing/2014/main" id="{1A2C2091-D682-1AFB-AF29-9552B04E6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619" y="3976690"/>
            <a:ext cx="3465817" cy="220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Заголовок 1">
            <a:extLst>
              <a:ext uri="{FF2B5EF4-FFF2-40B4-BE49-F238E27FC236}">
                <a16:creationId xmlns:a16="http://schemas.microsoft.com/office/drawing/2014/main" id="{B792DDFB-02CE-DDB6-ABC8-1B43F9BF6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921" y="146784"/>
            <a:ext cx="7629525" cy="698500"/>
          </a:xfrm>
        </p:spPr>
        <p:txBody>
          <a:bodyPr>
            <a:normAutofit/>
          </a:bodyPr>
          <a:lstStyle/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электронов «ГЕЛИОН»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8" name="Группа 127">
            <a:extLst>
              <a:ext uri="{FF2B5EF4-FFF2-40B4-BE49-F238E27FC236}">
                <a16:creationId xmlns:a16="http://schemas.microsoft.com/office/drawing/2014/main" id="{74CCA897-2E55-4C6D-A353-C0AC70EE3C08}"/>
              </a:ext>
            </a:extLst>
          </p:cNvPr>
          <p:cNvGrpSpPr/>
          <p:nvPr/>
        </p:nvGrpSpPr>
        <p:grpSpPr>
          <a:xfrm>
            <a:off x="0" y="1265592"/>
            <a:ext cx="7726230" cy="4620697"/>
            <a:chOff x="761542" y="1039172"/>
            <a:chExt cx="10045758" cy="5671343"/>
          </a:xfrm>
        </p:grpSpPr>
        <p:grpSp>
          <p:nvGrpSpPr>
            <p:cNvPr id="129" name="Группа 128">
              <a:extLst>
                <a:ext uri="{FF2B5EF4-FFF2-40B4-BE49-F238E27FC236}">
                  <a16:creationId xmlns:a16="http://schemas.microsoft.com/office/drawing/2014/main" id="{6C700C9B-C4BC-4B6F-892A-A81CB940AA89}"/>
                </a:ext>
              </a:extLst>
            </p:cNvPr>
            <p:cNvGrpSpPr/>
            <p:nvPr/>
          </p:nvGrpSpPr>
          <p:grpSpPr>
            <a:xfrm>
              <a:off x="761542" y="1073614"/>
              <a:ext cx="10045758" cy="5636901"/>
              <a:chOff x="153160" y="58011"/>
              <a:chExt cx="11801827" cy="6465668"/>
            </a:xfrm>
          </p:grpSpPr>
          <p:pic>
            <p:nvPicPr>
              <p:cNvPr id="153" name="Рисунок 152">
                <a:extLst>
                  <a:ext uri="{FF2B5EF4-FFF2-40B4-BE49-F238E27FC236}">
                    <a16:creationId xmlns:a16="http://schemas.microsoft.com/office/drawing/2014/main" id="{D3456E2E-F9C3-454F-8830-D6F5FA7927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014" y="623228"/>
                <a:ext cx="7003367" cy="5733290"/>
              </a:xfrm>
              <a:prstGeom prst="rect">
                <a:avLst/>
              </a:prstGeom>
            </p:spPr>
          </p:pic>
          <p:cxnSp>
            <p:nvCxnSpPr>
              <p:cNvPr id="154" name="Прямая соединительная линия 153">
                <a:extLst>
                  <a:ext uri="{FF2B5EF4-FFF2-40B4-BE49-F238E27FC236}">
                    <a16:creationId xmlns:a16="http://schemas.microsoft.com/office/drawing/2014/main" id="{DAE11878-CB4A-4DAD-A0F0-189A718747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93127" y="505839"/>
                <a:ext cx="2109082" cy="5396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Прямая соединительная линия 154">
                <a:extLst>
                  <a:ext uri="{FF2B5EF4-FFF2-40B4-BE49-F238E27FC236}">
                    <a16:creationId xmlns:a16="http://schemas.microsoft.com/office/drawing/2014/main" id="{6F3F3765-D52C-49EB-B329-B4C7ED6DD8AD}"/>
                  </a:ext>
                </a:extLst>
              </p:cNvPr>
              <p:cNvCxnSpPr>
                <a:cxnSpLocks/>
                <a:endCxn id="179" idx="1"/>
              </p:cNvCxnSpPr>
              <p:nvPr/>
            </p:nvCxnSpPr>
            <p:spPr>
              <a:xfrm flipV="1">
                <a:off x="7690591" y="865850"/>
                <a:ext cx="2100383" cy="8145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Прямая соединительная линия 155">
                <a:extLst>
                  <a:ext uri="{FF2B5EF4-FFF2-40B4-BE49-F238E27FC236}">
                    <a16:creationId xmlns:a16="http://schemas.microsoft.com/office/drawing/2014/main" id="{AEED5D8A-3B06-4FA5-A1B8-2FAF358776B6}"/>
                  </a:ext>
                </a:extLst>
              </p:cNvPr>
              <p:cNvCxnSpPr>
                <a:cxnSpLocks/>
                <a:endCxn id="180" idx="1"/>
              </p:cNvCxnSpPr>
              <p:nvPr/>
            </p:nvCxnSpPr>
            <p:spPr>
              <a:xfrm flipV="1">
                <a:off x="7737351" y="1620653"/>
                <a:ext cx="2059362" cy="75376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Прямая соединительная линия 156">
                <a:extLst>
                  <a:ext uri="{FF2B5EF4-FFF2-40B4-BE49-F238E27FC236}">
                    <a16:creationId xmlns:a16="http://schemas.microsoft.com/office/drawing/2014/main" id="{9CB9FE71-5CC8-475E-BE86-157D33F6D1F2}"/>
                  </a:ext>
                </a:extLst>
              </p:cNvPr>
              <p:cNvCxnSpPr>
                <a:cxnSpLocks/>
                <a:endCxn id="184" idx="1"/>
              </p:cNvCxnSpPr>
              <p:nvPr/>
            </p:nvCxnSpPr>
            <p:spPr>
              <a:xfrm flipV="1">
                <a:off x="8292316" y="2391912"/>
                <a:ext cx="1515151" cy="77208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Прямая соединительная линия 157">
                <a:extLst>
                  <a:ext uri="{FF2B5EF4-FFF2-40B4-BE49-F238E27FC236}">
                    <a16:creationId xmlns:a16="http://schemas.microsoft.com/office/drawing/2014/main" id="{1E476E52-3493-48DC-8EA6-0E7763225B06}"/>
                  </a:ext>
                </a:extLst>
              </p:cNvPr>
              <p:cNvCxnSpPr>
                <a:cxnSpLocks/>
                <a:endCxn id="185" idx="1"/>
              </p:cNvCxnSpPr>
              <p:nvPr/>
            </p:nvCxnSpPr>
            <p:spPr>
              <a:xfrm flipV="1">
                <a:off x="7737350" y="3070224"/>
                <a:ext cx="2064858" cy="94788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Прямая соединительная линия 158">
                <a:extLst>
                  <a:ext uri="{FF2B5EF4-FFF2-40B4-BE49-F238E27FC236}">
                    <a16:creationId xmlns:a16="http://schemas.microsoft.com/office/drawing/2014/main" id="{9091AC92-0A8B-4203-B979-BB93709A3981}"/>
                  </a:ext>
                </a:extLst>
              </p:cNvPr>
              <p:cNvCxnSpPr>
                <a:cxnSpLocks/>
                <a:endCxn id="185" idx="1"/>
              </p:cNvCxnSpPr>
              <p:nvPr/>
            </p:nvCxnSpPr>
            <p:spPr>
              <a:xfrm flipV="1">
                <a:off x="6926435" y="3070224"/>
                <a:ext cx="2875774" cy="6555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Прямая соединительная линия 159">
                <a:extLst>
                  <a:ext uri="{FF2B5EF4-FFF2-40B4-BE49-F238E27FC236}">
                    <a16:creationId xmlns:a16="http://schemas.microsoft.com/office/drawing/2014/main" id="{2403D2B4-F738-485E-AF75-EA622D9EBE61}"/>
                  </a:ext>
                </a:extLst>
              </p:cNvPr>
              <p:cNvCxnSpPr>
                <a:cxnSpLocks/>
                <a:endCxn id="181" idx="1"/>
              </p:cNvCxnSpPr>
              <p:nvPr/>
            </p:nvCxnSpPr>
            <p:spPr>
              <a:xfrm flipV="1">
                <a:off x="7669479" y="1242291"/>
                <a:ext cx="2127477" cy="6603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Овал 160">
                <a:extLst>
                  <a:ext uri="{FF2B5EF4-FFF2-40B4-BE49-F238E27FC236}">
                    <a16:creationId xmlns:a16="http://schemas.microsoft.com/office/drawing/2014/main" id="{9DC5D1C2-54FD-45A9-9C80-188A89BBB894}"/>
                  </a:ext>
                </a:extLst>
              </p:cNvPr>
              <p:cNvSpPr/>
              <p:nvPr/>
            </p:nvSpPr>
            <p:spPr>
              <a:xfrm>
                <a:off x="2189805" y="2637617"/>
                <a:ext cx="667453" cy="66187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 dirty="0"/>
              </a:p>
            </p:txBody>
          </p:sp>
          <p:grpSp>
            <p:nvGrpSpPr>
              <p:cNvPr id="162" name="Группа 161">
                <a:extLst>
                  <a:ext uri="{FF2B5EF4-FFF2-40B4-BE49-F238E27FC236}">
                    <a16:creationId xmlns:a16="http://schemas.microsoft.com/office/drawing/2014/main" id="{FA6A21EF-D2BF-4313-B2B0-1C55AFB5CE0D}"/>
                  </a:ext>
                </a:extLst>
              </p:cNvPr>
              <p:cNvGrpSpPr/>
              <p:nvPr/>
            </p:nvGrpSpPr>
            <p:grpSpPr>
              <a:xfrm>
                <a:off x="2914233" y="1648572"/>
                <a:ext cx="1310982" cy="45719"/>
                <a:chOff x="1947834" y="1798620"/>
                <a:chExt cx="1701146" cy="45719"/>
              </a:xfrm>
            </p:grpSpPr>
            <p:cxnSp>
              <p:nvCxnSpPr>
                <p:cNvPr id="246" name="Прямая соединительная линия 245">
                  <a:extLst>
                    <a:ext uri="{FF2B5EF4-FFF2-40B4-BE49-F238E27FC236}">
                      <a16:creationId xmlns:a16="http://schemas.microsoft.com/office/drawing/2014/main" id="{46344FC9-3420-456D-A8C2-4BE123A192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47834" y="1821480"/>
                  <a:ext cx="1679256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7" name="Овал 246">
                  <a:extLst>
                    <a:ext uri="{FF2B5EF4-FFF2-40B4-BE49-F238E27FC236}">
                      <a16:creationId xmlns:a16="http://schemas.microsoft.com/office/drawing/2014/main" id="{CC3FCF45-DA3D-41F6-8ECD-E8F54C4B4C6C}"/>
                    </a:ext>
                  </a:extLst>
                </p:cNvPr>
                <p:cNvSpPr/>
                <p:nvPr/>
              </p:nvSpPr>
              <p:spPr>
                <a:xfrm>
                  <a:off x="3603261" y="1798620"/>
                  <a:ext cx="45719" cy="45719"/>
                </a:xfrm>
                <a:prstGeom prst="ellipse">
                  <a:avLst/>
                </a:prstGeom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436"/>
                </a:p>
              </p:txBody>
            </p:sp>
          </p:grpSp>
          <p:cxnSp>
            <p:nvCxnSpPr>
              <p:cNvPr id="163" name="Прямая соединительная линия 162">
                <a:extLst>
                  <a:ext uri="{FF2B5EF4-FFF2-40B4-BE49-F238E27FC236}">
                    <a16:creationId xmlns:a16="http://schemas.microsoft.com/office/drawing/2014/main" id="{B06214E7-4449-451A-8814-64795618FDFF}"/>
                  </a:ext>
                </a:extLst>
              </p:cNvPr>
              <p:cNvCxnSpPr>
                <a:cxnSpLocks/>
                <a:stCxn id="199" idx="3"/>
                <a:endCxn id="161" idx="0"/>
              </p:cNvCxnSpPr>
              <p:nvPr/>
            </p:nvCxnSpPr>
            <p:spPr>
              <a:xfrm flipH="1">
                <a:off x="2523531" y="2337463"/>
                <a:ext cx="538" cy="30015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Прямая соединительная линия 163">
                <a:extLst>
                  <a:ext uri="{FF2B5EF4-FFF2-40B4-BE49-F238E27FC236}">
                    <a16:creationId xmlns:a16="http://schemas.microsoft.com/office/drawing/2014/main" id="{37E4B14A-B556-4810-BFE6-5776588272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25309" y="3295950"/>
                <a:ext cx="0" cy="284957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Прямая соединительная линия 164">
                <a:extLst>
                  <a:ext uri="{FF2B5EF4-FFF2-40B4-BE49-F238E27FC236}">
                    <a16:creationId xmlns:a16="http://schemas.microsoft.com/office/drawing/2014/main" id="{B703D427-56B4-47A2-8DEB-06819887B2A3}"/>
                  </a:ext>
                </a:extLst>
              </p:cNvPr>
              <p:cNvCxnSpPr>
                <a:cxnSpLocks/>
                <a:stCxn id="205" idx="3"/>
                <a:endCxn id="228" idx="0"/>
              </p:cNvCxnSpPr>
              <p:nvPr/>
            </p:nvCxnSpPr>
            <p:spPr>
              <a:xfrm>
                <a:off x="2524069" y="5127128"/>
                <a:ext cx="110" cy="459223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Прямая соединительная линия 165">
                <a:extLst>
                  <a:ext uri="{FF2B5EF4-FFF2-40B4-BE49-F238E27FC236}">
                    <a16:creationId xmlns:a16="http://schemas.microsoft.com/office/drawing/2014/main" id="{BFBF25D4-2293-49E3-B8F1-E4F78243772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19207" y="6042809"/>
                <a:ext cx="1124" cy="39922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Прямая соединительная линия 166">
                <a:extLst>
                  <a:ext uri="{FF2B5EF4-FFF2-40B4-BE49-F238E27FC236}">
                    <a16:creationId xmlns:a16="http://schemas.microsoft.com/office/drawing/2014/main" id="{D3DDEFC8-B979-467B-852B-72715D5E461E}"/>
                  </a:ext>
                </a:extLst>
              </p:cNvPr>
              <p:cNvCxnSpPr>
                <a:cxnSpLocks/>
                <a:endCxn id="197" idx="1"/>
              </p:cNvCxnSpPr>
              <p:nvPr/>
            </p:nvCxnSpPr>
            <p:spPr>
              <a:xfrm>
                <a:off x="2519770" y="6434088"/>
                <a:ext cx="1363533" cy="795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Овал 167">
                <a:extLst>
                  <a:ext uri="{FF2B5EF4-FFF2-40B4-BE49-F238E27FC236}">
                    <a16:creationId xmlns:a16="http://schemas.microsoft.com/office/drawing/2014/main" id="{F4B3ECD5-7AA5-4A63-AF71-1294AFB6D0F4}"/>
                  </a:ext>
                </a:extLst>
              </p:cNvPr>
              <p:cNvSpPr/>
              <p:nvPr/>
            </p:nvSpPr>
            <p:spPr>
              <a:xfrm>
                <a:off x="3161803" y="4377430"/>
                <a:ext cx="45719" cy="45719"/>
              </a:xfrm>
              <a:prstGeom prst="ellipse">
                <a:avLst/>
              </a:prstGeom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cxnSp>
            <p:nvCxnSpPr>
              <p:cNvPr id="169" name="Прямая соединительная линия 168">
                <a:extLst>
                  <a:ext uri="{FF2B5EF4-FFF2-40B4-BE49-F238E27FC236}">
                    <a16:creationId xmlns:a16="http://schemas.microsoft.com/office/drawing/2014/main" id="{C4A1CB55-8311-4529-9AA8-71AFEE9C7E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09881" y="4400288"/>
                <a:ext cx="6872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Прямая соединительная линия 169">
                <a:extLst>
                  <a:ext uri="{FF2B5EF4-FFF2-40B4-BE49-F238E27FC236}">
                    <a16:creationId xmlns:a16="http://schemas.microsoft.com/office/drawing/2014/main" id="{0FFB3459-2547-4ECA-B09B-1C4E14AE7A37}"/>
                  </a:ext>
                </a:extLst>
              </p:cNvPr>
              <p:cNvCxnSpPr>
                <a:cxnSpLocks/>
                <a:endCxn id="171" idx="4"/>
              </p:cNvCxnSpPr>
              <p:nvPr/>
            </p:nvCxnSpPr>
            <p:spPr>
              <a:xfrm flipV="1">
                <a:off x="6459707" y="6298938"/>
                <a:ext cx="1" cy="14430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Овал 170">
                <a:extLst>
                  <a:ext uri="{FF2B5EF4-FFF2-40B4-BE49-F238E27FC236}">
                    <a16:creationId xmlns:a16="http://schemas.microsoft.com/office/drawing/2014/main" id="{A0EBE872-6254-4CD4-A6AA-F68B59167479}"/>
                  </a:ext>
                </a:extLst>
              </p:cNvPr>
              <p:cNvSpPr/>
              <p:nvPr/>
            </p:nvSpPr>
            <p:spPr>
              <a:xfrm>
                <a:off x="6436848" y="6253220"/>
                <a:ext cx="45719" cy="45719"/>
              </a:xfrm>
              <a:prstGeom prst="ellipse">
                <a:avLst/>
              </a:prstGeom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cxnSp>
            <p:nvCxnSpPr>
              <p:cNvPr id="172" name="Прямая соединительная линия 171">
                <a:extLst>
                  <a:ext uri="{FF2B5EF4-FFF2-40B4-BE49-F238E27FC236}">
                    <a16:creationId xmlns:a16="http://schemas.microsoft.com/office/drawing/2014/main" id="{C288BDE5-3B93-4CB1-A23A-40832189E0D4}"/>
                  </a:ext>
                </a:extLst>
              </p:cNvPr>
              <p:cNvCxnSpPr>
                <a:stCxn id="161" idx="3"/>
                <a:endCxn id="161" idx="7"/>
              </p:cNvCxnSpPr>
              <p:nvPr/>
            </p:nvCxnSpPr>
            <p:spPr>
              <a:xfrm flipV="1">
                <a:off x="2287551" y="2734547"/>
                <a:ext cx="471961" cy="46801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3" name="Группа 172">
                <a:extLst>
                  <a:ext uri="{FF2B5EF4-FFF2-40B4-BE49-F238E27FC236}">
                    <a16:creationId xmlns:a16="http://schemas.microsoft.com/office/drawing/2014/main" id="{AE450E9C-5530-4C07-9D2E-21AF9859020D}"/>
                  </a:ext>
                </a:extLst>
              </p:cNvPr>
              <p:cNvGrpSpPr/>
              <p:nvPr/>
            </p:nvGrpSpPr>
            <p:grpSpPr>
              <a:xfrm>
                <a:off x="2510266" y="2965910"/>
                <a:ext cx="238613" cy="209409"/>
                <a:chOff x="936625" y="2674867"/>
                <a:chExt cx="301625" cy="229496"/>
              </a:xfrm>
            </p:grpSpPr>
            <p:cxnSp>
              <p:nvCxnSpPr>
                <p:cNvPr id="237" name="Прямая соединительная линия 236">
                  <a:extLst>
                    <a:ext uri="{FF2B5EF4-FFF2-40B4-BE49-F238E27FC236}">
                      <a16:creationId xmlns:a16="http://schemas.microsoft.com/office/drawing/2014/main" id="{43A30082-54C6-40DA-9A25-193DC4686DF2}"/>
                    </a:ext>
                  </a:extLst>
                </p:cNvPr>
                <p:cNvCxnSpPr/>
                <p:nvPr/>
              </p:nvCxnSpPr>
              <p:spPr>
                <a:xfrm flipV="1">
                  <a:off x="996950" y="2674867"/>
                  <a:ext cx="0" cy="227979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Прямая соединительная линия 237">
                  <a:extLst>
                    <a:ext uri="{FF2B5EF4-FFF2-40B4-BE49-F238E27FC236}">
                      <a16:creationId xmlns:a16="http://schemas.microsoft.com/office/drawing/2014/main" id="{EF78E709-4A94-441A-8CA0-977BDAA1C54B}"/>
                    </a:ext>
                  </a:extLst>
                </p:cNvPr>
                <p:cNvCxnSpPr/>
                <p:nvPr/>
              </p:nvCxnSpPr>
              <p:spPr>
                <a:xfrm flipV="1">
                  <a:off x="1057275" y="2674867"/>
                  <a:ext cx="0" cy="227979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9" name="Прямая соединительная линия 238">
                  <a:extLst>
                    <a:ext uri="{FF2B5EF4-FFF2-40B4-BE49-F238E27FC236}">
                      <a16:creationId xmlns:a16="http://schemas.microsoft.com/office/drawing/2014/main" id="{8BCD2204-2305-4D95-B5D0-468962708A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6950" y="2674867"/>
                  <a:ext cx="6032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0" name="Прямая соединительная линия 239">
                  <a:extLst>
                    <a:ext uri="{FF2B5EF4-FFF2-40B4-BE49-F238E27FC236}">
                      <a16:creationId xmlns:a16="http://schemas.microsoft.com/office/drawing/2014/main" id="{1DD266ED-4C75-4012-85B2-904D197D1B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7275" y="2902846"/>
                  <a:ext cx="6032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Прямая соединительная линия 240">
                  <a:extLst>
                    <a:ext uri="{FF2B5EF4-FFF2-40B4-BE49-F238E27FC236}">
                      <a16:creationId xmlns:a16="http://schemas.microsoft.com/office/drawing/2014/main" id="{4F1CFBDC-C355-47CB-8FE3-AC81C92BCA65}"/>
                    </a:ext>
                  </a:extLst>
                </p:cNvPr>
                <p:cNvCxnSpPr/>
                <p:nvPr/>
              </p:nvCxnSpPr>
              <p:spPr>
                <a:xfrm flipV="1">
                  <a:off x="1117600" y="2674867"/>
                  <a:ext cx="0" cy="227979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Прямая соединительная линия 241">
                  <a:extLst>
                    <a:ext uri="{FF2B5EF4-FFF2-40B4-BE49-F238E27FC236}">
                      <a16:creationId xmlns:a16="http://schemas.microsoft.com/office/drawing/2014/main" id="{1489CC18-CCDE-44B4-A1A5-76DDF6783718}"/>
                    </a:ext>
                  </a:extLst>
                </p:cNvPr>
                <p:cNvCxnSpPr/>
                <p:nvPr/>
              </p:nvCxnSpPr>
              <p:spPr>
                <a:xfrm flipV="1">
                  <a:off x="1177925" y="2674867"/>
                  <a:ext cx="0" cy="227979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Прямая соединительная линия 242">
                  <a:extLst>
                    <a:ext uri="{FF2B5EF4-FFF2-40B4-BE49-F238E27FC236}">
                      <a16:creationId xmlns:a16="http://schemas.microsoft.com/office/drawing/2014/main" id="{9709BFE4-F3E3-46F8-832A-3EB7E7F5D6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7600" y="2674867"/>
                  <a:ext cx="6032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Прямая соединительная линия 243">
                  <a:extLst>
                    <a:ext uri="{FF2B5EF4-FFF2-40B4-BE49-F238E27FC236}">
                      <a16:creationId xmlns:a16="http://schemas.microsoft.com/office/drawing/2014/main" id="{AFEC407C-C390-4F6C-8B93-2997EDE891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6625" y="2904363"/>
                  <a:ext cx="6032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Прямая соединительная линия 244">
                  <a:extLst>
                    <a:ext uri="{FF2B5EF4-FFF2-40B4-BE49-F238E27FC236}">
                      <a16:creationId xmlns:a16="http://schemas.microsoft.com/office/drawing/2014/main" id="{DBA065DC-D370-4212-B636-6B6A10F9C9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77925" y="2902846"/>
                  <a:ext cx="6032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3E86E420-D255-48B2-9424-2CBC999E7882}"/>
                  </a:ext>
                </a:extLst>
              </p:cNvPr>
              <p:cNvSpPr txBox="1"/>
              <p:nvPr/>
            </p:nvSpPr>
            <p:spPr>
              <a:xfrm>
                <a:off x="2172055" y="2699704"/>
                <a:ext cx="480818" cy="2894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5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DC</a:t>
                </a:r>
                <a:endParaRPr lang="ru-RU" sz="436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5" name="Группа 174">
                <a:extLst>
                  <a:ext uri="{FF2B5EF4-FFF2-40B4-BE49-F238E27FC236}">
                    <a16:creationId xmlns:a16="http://schemas.microsoft.com/office/drawing/2014/main" id="{A9C91CC1-A5C4-45B4-B52A-3B381A44A343}"/>
                  </a:ext>
                </a:extLst>
              </p:cNvPr>
              <p:cNvGrpSpPr/>
              <p:nvPr/>
            </p:nvGrpSpPr>
            <p:grpSpPr>
              <a:xfrm>
                <a:off x="2088248" y="2575651"/>
                <a:ext cx="147637" cy="158896"/>
                <a:chOff x="1559317" y="2134552"/>
                <a:chExt cx="147637" cy="158896"/>
              </a:xfrm>
            </p:grpSpPr>
            <p:cxnSp>
              <p:nvCxnSpPr>
                <p:cNvPr id="235" name="Прямая соединительная линия 234">
                  <a:extLst>
                    <a:ext uri="{FF2B5EF4-FFF2-40B4-BE49-F238E27FC236}">
                      <a16:creationId xmlns:a16="http://schemas.microsoft.com/office/drawing/2014/main" id="{078810EE-4E92-4267-884A-8545424BFD2E}"/>
                    </a:ext>
                  </a:extLst>
                </p:cNvPr>
                <p:cNvCxnSpPr/>
                <p:nvPr/>
              </p:nvCxnSpPr>
              <p:spPr>
                <a:xfrm>
                  <a:off x="1635517" y="2134552"/>
                  <a:ext cx="0" cy="15889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Прямая соединительная линия 235">
                  <a:extLst>
                    <a:ext uri="{FF2B5EF4-FFF2-40B4-BE49-F238E27FC236}">
                      <a16:creationId xmlns:a16="http://schemas.microsoft.com/office/drawing/2014/main" id="{521F7C10-B7C2-4DBF-B349-2AEB245B8BB5}"/>
                    </a:ext>
                  </a:extLst>
                </p:cNvPr>
                <p:cNvCxnSpPr/>
                <p:nvPr/>
              </p:nvCxnSpPr>
              <p:spPr>
                <a:xfrm>
                  <a:off x="1559317" y="2214000"/>
                  <a:ext cx="147637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6" name="Прямая соединительная линия 175">
                <a:extLst>
                  <a:ext uri="{FF2B5EF4-FFF2-40B4-BE49-F238E27FC236}">
                    <a16:creationId xmlns:a16="http://schemas.microsoft.com/office/drawing/2014/main" id="{D3299426-4C48-4F9B-A4E6-3E72CD910E40}"/>
                  </a:ext>
                </a:extLst>
              </p:cNvPr>
              <p:cNvCxnSpPr/>
              <p:nvPr/>
            </p:nvCxnSpPr>
            <p:spPr>
              <a:xfrm>
                <a:off x="2098236" y="3323568"/>
                <a:ext cx="147637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7" name="Овал 176">
                <a:extLst>
                  <a:ext uri="{FF2B5EF4-FFF2-40B4-BE49-F238E27FC236}">
                    <a16:creationId xmlns:a16="http://schemas.microsoft.com/office/drawing/2014/main" id="{F5C90144-61EF-4DBD-AF0F-BB8A364147B8}"/>
                  </a:ext>
                </a:extLst>
              </p:cNvPr>
              <p:cNvSpPr/>
              <p:nvPr/>
            </p:nvSpPr>
            <p:spPr>
              <a:xfrm>
                <a:off x="2499469" y="4367223"/>
                <a:ext cx="45719" cy="45719"/>
              </a:xfrm>
              <a:prstGeom prst="ellipse">
                <a:avLst/>
              </a:prstGeom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DE73535C-F5DA-4023-A572-91C75EACADB0}"/>
                  </a:ext>
                </a:extLst>
              </p:cNvPr>
              <p:cNvSpPr txBox="1"/>
              <p:nvPr/>
            </p:nvSpPr>
            <p:spPr>
              <a:xfrm>
                <a:off x="9790974" y="58011"/>
                <a:ext cx="1907548" cy="6499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 smtClean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Выводное</a:t>
                </a:r>
              </a:p>
              <a:p>
                <a:r>
                  <a:rPr lang="ru-RU" sz="1200" dirty="0" smtClean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фольговое </a:t>
                </a:r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окно</a:t>
                </a: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739ECCD8-FBFC-4AD9-998C-1002AADD05A9}"/>
                  </a:ext>
                </a:extLst>
              </p:cNvPr>
              <p:cNvSpPr txBox="1"/>
              <p:nvPr/>
            </p:nvSpPr>
            <p:spPr>
              <a:xfrm>
                <a:off x="9790974" y="672899"/>
                <a:ext cx="2164013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Проволочный анод</a:t>
                </a:r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538B337-CA99-4196-A033-BAE00D484A67}"/>
                  </a:ext>
                </a:extLst>
              </p:cNvPr>
              <p:cNvSpPr txBox="1"/>
              <p:nvPr/>
            </p:nvSpPr>
            <p:spPr>
              <a:xfrm>
                <a:off x="9796713" y="1425668"/>
                <a:ext cx="865333" cy="3899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</a:t>
                </a:r>
                <a:r>
                  <a:rPr lang="ru-RU" sz="1200" dirty="0" smtClean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атод</a:t>
                </a:r>
                <a:endPara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A002027-D331-4F47-8712-73E6DAFC9ADF}"/>
                  </a:ext>
                </a:extLst>
              </p:cNvPr>
              <p:cNvSpPr txBox="1"/>
              <p:nvPr/>
            </p:nvSpPr>
            <p:spPr>
              <a:xfrm>
                <a:off x="9796956" y="1049339"/>
                <a:ext cx="2013509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Анодная решетка</a:t>
                </a:r>
              </a:p>
            </p:txBody>
          </p:sp>
          <p:cxnSp>
            <p:nvCxnSpPr>
              <p:cNvPr id="182" name="Прямая соединительная линия 181">
                <a:extLst>
                  <a:ext uri="{FF2B5EF4-FFF2-40B4-BE49-F238E27FC236}">
                    <a16:creationId xmlns:a16="http://schemas.microsoft.com/office/drawing/2014/main" id="{0F6B3A98-B7A9-4985-943E-B0DB88A390BB}"/>
                  </a:ext>
                </a:extLst>
              </p:cNvPr>
              <p:cNvCxnSpPr>
                <a:cxnSpLocks/>
                <a:endCxn id="183" idx="1"/>
              </p:cNvCxnSpPr>
              <p:nvPr/>
            </p:nvCxnSpPr>
            <p:spPr>
              <a:xfrm flipV="1">
                <a:off x="9221956" y="1967802"/>
                <a:ext cx="584812" cy="2639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9EFB1DD0-FCCA-43FD-B1C6-13B6FC44E0E0}"/>
                  </a:ext>
                </a:extLst>
              </p:cNvPr>
              <p:cNvSpPr txBox="1"/>
              <p:nvPr/>
            </p:nvSpPr>
            <p:spPr>
              <a:xfrm>
                <a:off x="9806768" y="1774851"/>
                <a:ext cx="2108411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Вакуумная камера</a:t>
                </a: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3D049D7F-65D6-4058-91E8-AAD80262CAF6}"/>
                  </a:ext>
                </a:extLst>
              </p:cNvPr>
              <p:cNvSpPr txBox="1"/>
              <p:nvPr/>
            </p:nvSpPr>
            <p:spPr>
              <a:xfrm>
                <a:off x="9807468" y="2198961"/>
                <a:ext cx="890796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Экран</a:t>
                </a: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0AD6AA8B-5322-4580-BA26-0A154844C789}"/>
                  </a:ext>
                </a:extLst>
              </p:cNvPr>
              <p:cNvSpPr txBox="1"/>
              <p:nvPr/>
            </p:nvSpPr>
            <p:spPr>
              <a:xfrm>
                <a:off x="9802209" y="2877272"/>
                <a:ext cx="1363558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Изоляторы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6BDC6107-CC2C-4230-AB07-8EB0BAEFDEA1}"/>
                  </a:ext>
                </a:extLst>
              </p:cNvPr>
              <p:cNvSpPr txBox="1"/>
              <p:nvPr/>
            </p:nvSpPr>
            <p:spPr>
              <a:xfrm>
                <a:off x="153160" y="2605640"/>
                <a:ext cx="2059409" cy="9004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Источник</a:t>
                </a:r>
              </a:p>
              <a:p>
                <a:pPr algn="ctr"/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вспомогательного</a:t>
                </a:r>
              </a:p>
              <a:p>
                <a:pPr algn="ctr"/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разряда</a:t>
                </a:r>
              </a:p>
            </p:txBody>
          </p:sp>
          <p:grpSp>
            <p:nvGrpSpPr>
              <p:cNvPr id="187" name="Группа 186">
                <a:extLst>
                  <a:ext uri="{FF2B5EF4-FFF2-40B4-BE49-F238E27FC236}">
                    <a16:creationId xmlns:a16="http://schemas.microsoft.com/office/drawing/2014/main" id="{B557AECB-E194-4438-BC27-6D7FCD4D731C}"/>
                  </a:ext>
                </a:extLst>
              </p:cNvPr>
              <p:cNvGrpSpPr/>
              <p:nvPr/>
            </p:nvGrpSpPr>
            <p:grpSpPr>
              <a:xfrm>
                <a:off x="2131850" y="5427454"/>
                <a:ext cx="1206442" cy="904082"/>
                <a:chOff x="1716108" y="4978067"/>
                <a:chExt cx="1206442" cy="904082"/>
              </a:xfrm>
            </p:grpSpPr>
            <p:sp>
              <p:nvSpPr>
                <p:cNvPr id="228" name="Овал 227">
                  <a:extLst>
                    <a:ext uri="{FF2B5EF4-FFF2-40B4-BE49-F238E27FC236}">
                      <a16:creationId xmlns:a16="http://schemas.microsoft.com/office/drawing/2014/main" id="{156A4799-CBEE-4E8C-8836-98FC36E50526}"/>
                    </a:ext>
                  </a:extLst>
                </p:cNvPr>
                <p:cNvSpPr/>
                <p:nvPr/>
              </p:nvSpPr>
              <p:spPr>
                <a:xfrm>
                  <a:off x="1774710" y="5136963"/>
                  <a:ext cx="667453" cy="661878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436"/>
                </a:p>
              </p:txBody>
            </p:sp>
            <p:cxnSp>
              <p:nvCxnSpPr>
                <p:cNvPr id="229" name="Прямая со стрелкой 228">
                  <a:extLst>
                    <a:ext uri="{FF2B5EF4-FFF2-40B4-BE49-F238E27FC236}">
                      <a16:creationId xmlns:a16="http://schemas.microsoft.com/office/drawing/2014/main" id="{0B2EAB33-8296-4520-8511-89E5B149CED8}"/>
                    </a:ext>
                  </a:extLst>
                </p:cNvPr>
                <p:cNvCxnSpPr/>
                <p:nvPr/>
              </p:nvCxnSpPr>
              <p:spPr>
                <a:xfrm flipV="1">
                  <a:off x="2106167" y="5212547"/>
                  <a:ext cx="0" cy="510709"/>
                </a:xfrm>
                <a:prstGeom prst="straightConnector1">
                  <a:avLst/>
                </a:prstGeom>
                <a:ln w="5715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0" name="Группа 229">
                  <a:extLst>
                    <a:ext uri="{FF2B5EF4-FFF2-40B4-BE49-F238E27FC236}">
                      <a16:creationId xmlns:a16="http://schemas.microsoft.com/office/drawing/2014/main" id="{55E011D7-CA45-4128-AA20-85295E7670F5}"/>
                    </a:ext>
                  </a:extLst>
                </p:cNvPr>
                <p:cNvGrpSpPr/>
                <p:nvPr/>
              </p:nvGrpSpPr>
              <p:grpSpPr>
                <a:xfrm>
                  <a:off x="1732741" y="4978067"/>
                  <a:ext cx="147637" cy="158896"/>
                  <a:chOff x="1559317" y="2134552"/>
                  <a:chExt cx="147637" cy="158896"/>
                </a:xfrm>
              </p:grpSpPr>
              <p:cxnSp>
                <p:nvCxnSpPr>
                  <p:cNvPr id="233" name="Прямая соединительная линия 232">
                    <a:extLst>
                      <a:ext uri="{FF2B5EF4-FFF2-40B4-BE49-F238E27FC236}">
                        <a16:creationId xmlns:a16="http://schemas.microsoft.com/office/drawing/2014/main" id="{E680FE67-BF15-404C-B047-0CCF91A390D3}"/>
                      </a:ext>
                    </a:extLst>
                  </p:cNvPr>
                  <p:cNvCxnSpPr/>
                  <p:nvPr/>
                </p:nvCxnSpPr>
                <p:spPr>
                  <a:xfrm>
                    <a:off x="1635517" y="2134552"/>
                    <a:ext cx="0" cy="158896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Прямая соединительная линия 233">
                    <a:extLst>
                      <a:ext uri="{FF2B5EF4-FFF2-40B4-BE49-F238E27FC236}">
                        <a16:creationId xmlns:a16="http://schemas.microsoft.com/office/drawing/2014/main" id="{FA276A74-E86D-448B-89FD-13DA5DC3857F}"/>
                      </a:ext>
                    </a:extLst>
                  </p:cNvPr>
                  <p:cNvCxnSpPr/>
                  <p:nvPr/>
                </p:nvCxnSpPr>
                <p:spPr>
                  <a:xfrm>
                    <a:off x="1559317" y="2214000"/>
                    <a:ext cx="147637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1" name="Прямая соединительная линия 230">
                  <a:extLst>
                    <a:ext uri="{FF2B5EF4-FFF2-40B4-BE49-F238E27FC236}">
                      <a16:creationId xmlns:a16="http://schemas.microsoft.com/office/drawing/2014/main" id="{F9BD24F0-75B4-4554-B46A-23A0B2356435}"/>
                    </a:ext>
                  </a:extLst>
                </p:cNvPr>
                <p:cNvCxnSpPr/>
                <p:nvPr/>
              </p:nvCxnSpPr>
              <p:spPr>
                <a:xfrm>
                  <a:off x="1716108" y="5882149"/>
                  <a:ext cx="147637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A84C7213-5877-42F5-8484-FB4766A1324D}"/>
                    </a:ext>
                  </a:extLst>
                </p:cNvPr>
                <p:cNvSpPr txBox="1"/>
                <p:nvPr/>
              </p:nvSpPr>
              <p:spPr>
                <a:xfrm>
                  <a:off x="2398066" y="5295590"/>
                  <a:ext cx="524484" cy="38590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</a:t>
                  </a:r>
                  <a:r>
                    <a:rPr lang="en-US" sz="1200" baseline="-25000" dirty="0">
                      <a:solidFill>
                        <a:schemeClr val="accent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ru-RU" sz="1200" baseline="-250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188" name="Прямая соединительная линия 187">
                <a:extLst>
                  <a:ext uri="{FF2B5EF4-FFF2-40B4-BE49-F238E27FC236}">
                    <a16:creationId xmlns:a16="http://schemas.microsoft.com/office/drawing/2014/main" id="{030182F6-278C-4B4D-B1A9-6474C199F2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06164" y="4490373"/>
                <a:ext cx="0" cy="35510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Прямая соединительная линия 188">
                <a:extLst>
                  <a:ext uri="{FF2B5EF4-FFF2-40B4-BE49-F238E27FC236}">
                    <a16:creationId xmlns:a16="http://schemas.microsoft.com/office/drawing/2014/main" id="{72367FA2-C520-4BA1-9985-A7B37150F5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2111" y="4844305"/>
                <a:ext cx="428107" cy="250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Прямая соединительная линия 189">
                <a:extLst>
                  <a:ext uri="{FF2B5EF4-FFF2-40B4-BE49-F238E27FC236}">
                    <a16:creationId xmlns:a16="http://schemas.microsoft.com/office/drawing/2014/main" id="{C0398FA7-9B4E-4FA3-B4F4-FE36E69F4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5038" y="4915923"/>
                <a:ext cx="22225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Прямая соединительная линия 190">
                <a:extLst>
                  <a:ext uri="{FF2B5EF4-FFF2-40B4-BE49-F238E27FC236}">
                    <a16:creationId xmlns:a16="http://schemas.microsoft.com/office/drawing/2014/main" id="{B7E6321C-CA8B-4F60-98B2-91AC0EB884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50601" y="4995371"/>
                <a:ext cx="111125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Овал 191">
                <a:extLst>
                  <a:ext uri="{FF2B5EF4-FFF2-40B4-BE49-F238E27FC236}">
                    <a16:creationId xmlns:a16="http://schemas.microsoft.com/office/drawing/2014/main" id="{B0562F71-E220-4708-B1ED-D7F35B5C68BB}"/>
                  </a:ext>
                </a:extLst>
              </p:cNvPr>
              <p:cNvSpPr/>
              <p:nvPr/>
            </p:nvSpPr>
            <p:spPr>
              <a:xfrm>
                <a:off x="3883303" y="4466180"/>
                <a:ext cx="45719" cy="45719"/>
              </a:xfrm>
              <a:prstGeom prst="ellipse">
                <a:avLst/>
              </a:prstGeom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cxnSp>
            <p:nvCxnSpPr>
              <p:cNvPr id="193" name="Прямая соединительная линия 192">
                <a:extLst>
                  <a:ext uri="{FF2B5EF4-FFF2-40B4-BE49-F238E27FC236}">
                    <a16:creationId xmlns:a16="http://schemas.microsoft.com/office/drawing/2014/main" id="{166A4784-E5F7-4631-8266-084CB401BF92}"/>
                  </a:ext>
                </a:extLst>
              </p:cNvPr>
              <p:cNvCxnSpPr>
                <a:cxnSpLocks/>
                <a:endCxn id="196" idx="3"/>
              </p:cNvCxnSpPr>
              <p:nvPr/>
            </p:nvCxnSpPr>
            <p:spPr>
              <a:xfrm flipH="1" flipV="1">
                <a:off x="3135813" y="1143459"/>
                <a:ext cx="1697202" cy="104629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Прямая соединительная линия 193">
                <a:extLst>
                  <a:ext uri="{FF2B5EF4-FFF2-40B4-BE49-F238E27FC236}">
                    <a16:creationId xmlns:a16="http://schemas.microsoft.com/office/drawing/2014/main" id="{5D4E776C-D3E0-483A-B739-1B20703D36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222293" y="729917"/>
                <a:ext cx="1317268" cy="8287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1BE2AA20-71F8-4011-BDE2-377544D3BAE7}"/>
                  </a:ext>
                </a:extLst>
              </p:cNvPr>
              <p:cNvSpPr txBox="1"/>
              <p:nvPr/>
            </p:nvSpPr>
            <p:spPr>
              <a:xfrm>
                <a:off x="1035379" y="427701"/>
                <a:ext cx="2769618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Область анодной плазмы</a:t>
                </a: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BDB6C4E7-1FB4-43D9-8372-15932335C643}"/>
                  </a:ext>
                </a:extLst>
              </p:cNvPr>
              <p:cNvSpPr txBox="1"/>
              <p:nvPr/>
            </p:nvSpPr>
            <p:spPr>
              <a:xfrm>
                <a:off x="2856249" y="966587"/>
                <a:ext cx="279564" cy="3537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ru-RU" sz="105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7" name="Прямоугольник 196">
                <a:extLst>
                  <a:ext uri="{FF2B5EF4-FFF2-40B4-BE49-F238E27FC236}">
                    <a16:creationId xmlns:a16="http://schemas.microsoft.com/office/drawing/2014/main" id="{D7779117-F228-4031-99D1-7B669DB24114}"/>
                  </a:ext>
                </a:extLst>
              </p:cNvPr>
              <p:cNvSpPr/>
              <p:nvPr/>
            </p:nvSpPr>
            <p:spPr>
              <a:xfrm>
                <a:off x="3883303" y="6360398"/>
                <a:ext cx="452761" cy="16328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cxnSp>
            <p:nvCxnSpPr>
              <p:cNvPr id="198" name="Прямая соединительная линия 197">
                <a:extLst>
                  <a:ext uri="{FF2B5EF4-FFF2-40B4-BE49-F238E27FC236}">
                    <a16:creationId xmlns:a16="http://schemas.microsoft.com/office/drawing/2014/main" id="{FA6B8A1B-F91D-4E06-B16B-E0FA7EFEB7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36063" y="6446239"/>
                <a:ext cx="2130676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Прямоугольник 198">
                <a:extLst>
                  <a:ext uri="{FF2B5EF4-FFF2-40B4-BE49-F238E27FC236}">
                    <a16:creationId xmlns:a16="http://schemas.microsoft.com/office/drawing/2014/main" id="{30A26735-6C3D-4BDF-9D3F-6EA4A839E64E}"/>
                  </a:ext>
                </a:extLst>
              </p:cNvPr>
              <p:cNvSpPr/>
              <p:nvPr/>
            </p:nvSpPr>
            <p:spPr>
              <a:xfrm rot="5400000">
                <a:off x="2297690" y="2029443"/>
                <a:ext cx="452761" cy="16328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cxnSp>
            <p:nvCxnSpPr>
              <p:cNvPr id="200" name="Прямая соединительная линия 199">
                <a:extLst>
                  <a:ext uri="{FF2B5EF4-FFF2-40B4-BE49-F238E27FC236}">
                    <a16:creationId xmlns:a16="http://schemas.microsoft.com/office/drawing/2014/main" id="{09C7A87C-7216-4BA9-BC7D-2B0C0EC2E29F}"/>
                  </a:ext>
                </a:extLst>
              </p:cNvPr>
              <p:cNvCxnSpPr>
                <a:cxnSpLocks/>
                <a:endCxn id="199" idx="1"/>
              </p:cNvCxnSpPr>
              <p:nvPr/>
            </p:nvCxnSpPr>
            <p:spPr>
              <a:xfrm flipH="1">
                <a:off x="2524069" y="1671430"/>
                <a:ext cx="1240" cy="21327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089C5843-5998-4C1F-AA4B-FE678998E81B}"/>
                  </a:ext>
                </a:extLst>
              </p:cNvPr>
              <p:cNvSpPr txBox="1"/>
              <p:nvPr/>
            </p:nvSpPr>
            <p:spPr>
              <a:xfrm>
                <a:off x="1805235" y="1834723"/>
                <a:ext cx="628797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200" baseline="-250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ru-RU" sz="120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92AF4CCF-B0B8-466D-8E22-66E68DA4C153}"/>
                  </a:ext>
                </a:extLst>
              </p:cNvPr>
              <p:cNvSpPr txBox="1"/>
              <p:nvPr/>
            </p:nvSpPr>
            <p:spPr>
              <a:xfrm>
                <a:off x="3828313" y="5902771"/>
                <a:ext cx="628797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200" baseline="-250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ru-RU" sz="120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3" name="Прямоугольник 202">
                <a:extLst>
                  <a:ext uri="{FF2B5EF4-FFF2-40B4-BE49-F238E27FC236}">
                    <a16:creationId xmlns:a16="http://schemas.microsoft.com/office/drawing/2014/main" id="{786FBA4C-0B33-454B-95B1-D74E7FD960EC}"/>
                  </a:ext>
                </a:extLst>
              </p:cNvPr>
              <p:cNvSpPr/>
              <p:nvPr/>
            </p:nvSpPr>
            <p:spPr>
              <a:xfrm rot="5400000">
                <a:off x="2297690" y="3728263"/>
                <a:ext cx="452761" cy="16328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cxnSp>
            <p:nvCxnSpPr>
              <p:cNvPr id="204" name="Прямая соединительная линия 203">
                <a:extLst>
                  <a:ext uri="{FF2B5EF4-FFF2-40B4-BE49-F238E27FC236}">
                    <a16:creationId xmlns:a16="http://schemas.microsoft.com/office/drawing/2014/main" id="{3362A552-2CC3-4757-8C75-B147F427E0A9}"/>
                  </a:ext>
                </a:extLst>
              </p:cNvPr>
              <p:cNvCxnSpPr>
                <a:cxnSpLocks/>
                <a:stCxn id="203" idx="3"/>
              </p:cNvCxnSpPr>
              <p:nvPr/>
            </p:nvCxnSpPr>
            <p:spPr>
              <a:xfrm>
                <a:off x="2524069" y="4036283"/>
                <a:ext cx="0" cy="34379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" name="Прямоугольник 204">
                <a:extLst>
                  <a:ext uri="{FF2B5EF4-FFF2-40B4-BE49-F238E27FC236}">
                    <a16:creationId xmlns:a16="http://schemas.microsoft.com/office/drawing/2014/main" id="{53719452-D6C3-41BD-92F3-D8B80312D6C4}"/>
                  </a:ext>
                </a:extLst>
              </p:cNvPr>
              <p:cNvSpPr/>
              <p:nvPr/>
            </p:nvSpPr>
            <p:spPr>
              <a:xfrm rot="5400000">
                <a:off x="2297690" y="4819107"/>
                <a:ext cx="452761" cy="16328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cxnSp>
            <p:nvCxnSpPr>
              <p:cNvPr id="206" name="Прямая соединительная линия 205">
                <a:extLst>
                  <a:ext uri="{FF2B5EF4-FFF2-40B4-BE49-F238E27FC236}">
                    <a16:creationId xmlns:a16="http://schemas.microsoft.com/office/drawing/2014/main" id="{1AED2F74-67E5-4FE9-90F6-E8304CB1E8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26252" y="4412942"/>
                <a:ext cx="1741" cy="26142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E0B984E7-7750-4042-A68F-CE80BE7963B7}"/>
                  </a:ext>
                </a:extLst>
              </p:cNvPr>
              <p:cNvSpPr txBox="1"/>
              <p:nvPr/>
            </p:nvSpPr>
            <p:spPr>
              <a:xfrm>
                <a:off x="1919699" y="3644881"/>
                <a:ext cx="517205" cy="3537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ru-RU" sz="105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ru-RU" sz="105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08" name="Группа 207">
                <a:extLst>
                  <a:ext uri="{FF2B5EF4-FFF2-40B4-BE49-F238E27FC236}">
                    <a16:creationId xmlns:a16="http://schemas.microsoft.com/office/drawing/2014/main" id="{97389F2C-0034-44E3-B5C9-EAFA35D8B092}"/>
                  </a:ext>
                </a:extLst>
              </p:cNvPr>
              <p:cNvGrpSpPr/>
              <p:nvPr/>
            </p:nvGrpSpPr>
            <p:grpSpPr>
              <a:xfrm>
                <a:off x="2744892" y="1520214"/>
                <a:ext cx="172528" cy="314510"/>
                <a:chOff x="1290191" y="864104"/>
                <a:chExt cx="172528" cy="314510"/>
              </a:xfrm>
            </p:grpSpPr>
            <p:sp>
              <p:nvSpPr>
                <p:cNvPr id="226" name="Равнобедренный треугольник 225">
                  <a:extLst>
                    <a:ext uri="{FF2B5EF4-FFF2-40B4-BE49-F238E27FC236}">
                      <a16:creationId xmlns:a16="http://schemas.microsoft.com/office/drawing/2014/main" id="{68E1518F-A922-4EEF-8084-1FB85E57F068}"/>
                    </a:ext>
                  </a:extLst>
                </p:cNvPr>
                <p:cNvSpPr/>
                <p:nvPr/>
              </p:nvSpPr>
              <p:spPr>
                <a:xfrm rot="5400000">
                  <a:off x="1219200" y="935095"/>
                  <a:ext cx="314510" cy="172528"/>
                </a:xfrm>
                <a:prstGeom prst="triangl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436" dirty="0"/>
                </a:p>
              </p:txBody>
            </p:sp>
            <p:cxnSp>
              <p:nvCxnSpPr>
                <p:cNvPr id="227" name="Прямая соединительная линия 226">
                  <a:extLst>
                    <a:ext uri="{FF2B5EF4-FFF2-40B4-BE49-F238E27FC236}">
                      <a16:creationId xmlns:a16="http://schemas.microsoft.com/office/drawing/2014/main" id="{37F2548F-7CB8-46E9-A1DD-806294CCF62A}"/>
                    </a:ext>
                  </a:extLst>
                </p:cNvPr>
                <p:cNvCxnSpPr/>
                <p:nvPr/>
              </p:nvCxnSpPr>
              <p:spPr>
                <a:xfrm>
                  <a:off x="1462719" y="864104"/>
                  <a:ext cx="0" cy="314510"/>
                </a:xfrm>
                <a:prstGeom prst="line">
                  <a:avLst/>
                </a:prstGeom>
                <a:ln w="127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9" name="Прямая соединительная линия 208">
                <a:extLst>
                  <a:ext uri="{FF2B5EF4-FFF2-40B4-BE49-F238E27FC236}">
                    <a16:creationId xmlns:a16="http://schemas.microsoft.com/office/drawing/2014/main" id="{CC3F8AC6-61A4-406A-A134-1852AB4432AF}"/>
                  </a:ext>
                </a:extLst>
              </p:cNvPr>
              <p:cNvCxnSpPr>
                <a:cxnSpLocks/>
                <a:stCxn id="226" idx="3"/>
              </p:cNvCxnSpPr>
              <p:nvPr/>
            </p:nvCxnSpPr>
            <p:spPr>
              <a:xfrm flipH="1">
                <a:off x="2520332" y="1677469"/>
                <a:ext cx="224561" cy="72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Прямая со стрелкой 209">
                <a:extLst>
                  <a:ext uri="{FF2B5EF4-FFF2-40B4-BE49-F238E27FC236}">
                    <a16:creationId xmlns:a16="http://schemas.microsoft.com/office/drawing/2014/main" id="{019B744F-EB7E-4ED1-B6FC-384D6B5F95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07329" y="3528496"/>
                <a:ext cx="508232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7251CA41-3D26-40D2-9B54-33F7A11B9102}"/>
                  </a:ext>
                </a:extLst>
              </p:cNvPr>
              <p:cNvSpPr txBox="1"/>
              <p:nvPr/>
            </p:nvSpPr>
            <p:spPr>
              <a:xfrm>
                <a:off x="1919699" y="4710731"/>
                <a:ext cx="551167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ru-RU" sz="120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2" name="Прямая со стрелкой 211">
                <a:extLst>
                  <a:ext uri="{FF2B5EF4-FFF2-40B4-BE49-F238E27FC236}">
                    <a16:creationId xmlns:a16="http://schemas.microsoft.com/office/drawing/2014/main" id="{AF49AF01-C05C-4641-8BF9-9D3D483A06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07329" y="5223946"/>
                <a:ext cx="508232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467F8A6F-D648-4A2F-BD1D-71366E0ED848}"/>
                  </a:ext>
                </a:extLst>
              </p:cNvPr>
              <p:cNvSpPr txBox="1"/>
              <p:nvPr/>
            </p:nvSpPr>
            <p:spPr>
              <a:xfrm>
                <a:off x="1607951" y="3323568"/>
                <a:ext cx="444427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1200" baseline="-250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ru-RU" sz="120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AF230D6B-5DB8-431A-B1C8-77DE14BF18B6}"/>
                  </a:ext>
                </a:extLst>
              </p:cNvPr>
              <p:cNvSpPr txBox="1"/>
              <p:nvPr/>
            </p:nvSpPr>
            <p:spPr>
              <a:xfrm>
                <a:off x="1607951" y="4956629"/>
                <a:ext cx="434724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1200" baseline="-250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ru-RU" sz="120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84176D7D-B550-46AB-9518-139B9B2D1DE7}"/>
                  </a:ext>
                </a:extLst>
              </p:cNvPr>
              <p:cNvSpPr txBox="1"/>
              <p:nvPr/>
            </p:nvSpPr>
            <p:spPr>
              <a:xfrm>
                <a:off x="2396520" y="1150717"/>
                <a:ext cx="614241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VD</a:t>
                </a:r>
                <a:endParaRPr lang="ru-RU" sz="120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" name="Прямоугольник 215">
                <a:extLst>
                  <a:ext uri="{FF2B5EF4-FFF2-40B4-BE49-F238E27FC236}">
                    <a16:creationId xmlns:a16="http://schemas.microsoft.com/office/drawing/2014/main" id="{53C2CE52-8ABE-4B94-AA74-5CC08456173E}"/>
                  </a:ext>
                </a:extLst>
              </p:cNvPr>
              <p:cNvSpPr/>
              <p:nvPr/>
            </p:nvSpPr>
            <p:spPr>
              <a:xfrm>
                <a:off x="3907641" y="502734"/>
                <a:ext cx="452761" cy="16328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cxnSp>
            <p:nvCxnSpPr>
              <p:cNvPr id="217" name="Прямая соединительная линия 216">
                <a:extLst>
                  <a:ext uri="{FF2B5EF4-FFF2-40B4-BE49-F238E27FC236}">
                    <a16:creationId xmlns:a16="http://schemas.microsoft.com/office/drawing/2014/main" id="{7D860EDD-4383-4AE6-B333-373C2D45E90F}"/>
                  </a:ext>
                </a:extLst>
              </p:cNvPr>
              <p:cNvCxnSpPr/>
              <p:nvPr/>
            </p:nvCxnSpPr>
            <p:spPr>
              <a:xfrm>
                <a:off x="4510920" y="752133"/>
                <a:ext cx="386072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Прямая соединительная линия 217">
                <a:extLst>
                  <a:ext uri="{FF2B5EF4-FFF2-40B4-BE49-F238E27FC236}">
                    <a16:creationId xmlns:a16="http://schemas.microsoft.com/office/drawing/2014/main" id="{2198B5CC-B355-49A3-98E2-D5CB424FF6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611857" y="584374"/>
                <a:ext cx="2" cy="183826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Овал 218">
                <a:extLst>
                  <a:ext uri="{FF2B5EF4-FFF2-40B4-BE49-F238E27FC236}">
                    <a16:creationId xmlns:a16="http://schemas.microsoft.com/office/drawing/2014/main" id="{4BC61F9E-728D-4442-A586-B55E73A810B2}"/>
                  </a:ext>
                </a:extLst>
              </p:cNvPr>
              <p:cNvSpPr/>
              <p:nvPr/>
            </p:nvSpPr>
            <p:spPr>
              <a:xfrm>
                <a:off x="4588998" y="723841"/>
                <a:ext cx="45719" cy="45719"/>
              </a:xfrm>
              <a:prstGeom prst="ellipse">
                <a:avLst/>
              </a:prstGeom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cxnSp>
            <p:nvCxnSpPr>
              <p:cNvPr id="220" name="Прямая соединительная линия 219">
                <a:extLst>
                  <a:ext uri="{FF2B5EF4-FFF2-40B4-BE49-F238E27FC236}">
                    <a16:creationId xmlns:a16="http://schemas.microsoft.com/office/drawing/2014/main" id="{9203FE91-D7D6-4A9A-B7C9-AD8C9FBA3F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60403" y="585100"/>
                <a:ext cx="251454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Прямая соединительная линия 220">
                <a:extLst>
                  <a:ext uri="{FF2B5EF4-FFF2-40B4-BE49-F238E27FC236}">
                    <a16:creationId xmlns:a16="http://schemas.microsoft.com/office/drawing/2014/main" id="{88BC10E4-2817-4AFF-8B12-22959DCEDE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24953" y="584374"/>
                <a:ext cx="18121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Прямая соединительная линия 221">
                <a:extLst>
                  <a:ext uri="{FF2B5EF4-FFF2-40B4-BE49-F238E27FC236}">
                    <a16:creationId xmlns:a16="http://schemas.microsoft.com/office/drawing/2014/main" id="{512B3316-E134-4FCD-AE0A-EEA104C1A7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20220" y="574102"/>
                <a:ext cx="0" cy="41896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Овал 222">
                <a:extLst>
                  <a:ext uri="{FF2B5EF4-FFF2-40B4-BE49-F238E27FC236}">
                    <a16:creationId xmlns:a16="http://schemas.microsoft.com/office/drawing/2014/main" id="{297A9B6C-6A83-4089-ABB7-F91246143F16}"/>
                  </a:ext>
                </a:extLst>
              </p:cNvPr>
              <p:cNvSpPr/>
              <p:nvPr/>
            </p:nvSpPr>
            <p:spPr>
              <a:xfrm>
                <a:off x="3703350" y="965311"/>
                <a:ext cx="45719" cy="45719"/>
              </a:xfrm>
              <a:prstGeom prst="ellipse">
                <a:avLst/>
              </a:prstGeom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36"/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E63975BA-8CE9-4774-ACC6-1F140DA84772}"/>
                  </a:ext>
                </a:extLst>
              </p:cNvPr>
              <p:cNvSpPr txBox="1"/>
              <p:nvPr/>
            </p:nvSpPr>
            <p:spPr>
              <a:xfrm>
                <a:off x="3914412" y="128604"/>
                <a:ext cx="551167" cy="3859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ru-RU" sz="12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ru-RU" sz="120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5" name="Прямая со стрелкой 224">
                <a:extLst>
                  <a:ext uri="{FF2B5EF4-FFF2-40B4-BE49-F238E27FC236}">
                    <a16:creationId xmlns:a16="http://schemas.microsoft.com/office/drawing/2014/main" id="{8F2E1166-3890-44B8-987E-A35B6964D0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24702" y="280196"/>
                <a:ext cx="0" cy="293906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C256E41-A252-45F7-ACA1-0651BC100BFE}"/>
                </a:ext>
              </a:extLst>
            </p:cNvPr>
            <p:cNvSpPr txBox="1"/>
            <p:nvPr/>
          </p:nvSpPr>
          <p:spPr>
            <a:xfrm>
              <a:off x="1287079" y="1740553"/>
              <a:ext cx="2411198" cy="336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Ускоряющий промежуток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FA31B2D-8546-4CDB-AE1A-B404693DEE1B}"/>
                </a:ext>
              </a:extLst>
            </p:cNvPr>
            <p:cNvSpPr txBox="1"/>
            <p:nvPr/>
          </p:nvSpPr>
          <p:spPr>
            <a:xfrm>
              <a:off x="1236871" y="5721666"/>
              <a:ext cx="1248550" cy="785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Источник</a:t>
              </a:r>
            </a:p>
            <a:p>
              <a:pPr algn="ctr"/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высокого</a:t>
              </a:r>
            </a:p>
            <a:p>
              <a:pPr algn="ctr"/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напряжения</a:t>
              </a:r>
            </a:p>
          </p:txBody>
        </p:sp>
        <p:cxnSp>
          <p:nvCxnSpPr>
            <p:cNvPr id="132" name="Прямая со стрелкой 131">
              <a:extLst>
                <a:ext uri="{FF2B5EF4-FFF2-40B4-BE49-F238E27FC236}">
                  <a16:creationId xmlns:a16="http://schemas.microsoft.com/office/drawing/2014/main" id="{5CD9C939-FB92-472A-8632-B7A92859199E}"/>
                </a:ext>
              </a:extLst>
            </p:cNvPr>
            <p:cNvCxnSpPr>
              <a:cxnSpLocks/>
            </p:cNvCxnSpPr>
            <p:nvPr/>
          </p:nvCxnSpPr>
          <p:spPr>
            <a:xfrm>
              <a:off x="4821251" y="2357699"/>
              <a:ext cx="0" cy="58243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 стрелкой 132">
              <a:extLst>
                <a:ext uri="{FF2B5EF4-FFF2-40B4-BE49-F238E27FC236}">
                  <a16:creationId xmlns:a16="http://schemas.microsoft.com/office/drawing/2014/main" id="{7CE24641-BA70-4BA7-90DF-CF624D2099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4900" y="1703693"/>
              <a:ext cx="0" cy="13443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E1B2D0A-F493-400A-9BFD-54FEEAAC7B49}"/>
                </a:ext>
              </a:extLst>
            </p:cNvPr>
            <p:cNvSpPr txBox="1"/>
            <p:nvPr/>
          </p:nvSpPr>
          <p:spPr>
            <a:xfrm>
              <a:off x="4503068" y="1039172"/>
              <a:ext cx="398948" cy="336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ru-RU" sz="1200" baseline="-25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</a:p>
          </p:txBody>
        </p:sp>
        <p:cxnSp>
          <p:nvCxnSpPr>
            <p:cNvPr id="135" name="Прямая со стрелкой 134">
              <a:extLst>
                <a:ext uri="{FF2B5EF4-FFF2-40B4-BE49-F238E27FC236}">
                  <a16:creationId xmlns:a16="http://schemas.microsoft.com/office/drawing/2014/main" id="{00C6C81E-F202-4383-B47A-26115DDCFFEC}"/>
                </a:ext>
              </a:extLst>
            </p:cNvPr>
            <p:cNvCxnSpPr>
              <a:cxnSpLocks/>
            </p:cNvCxnSpPr>
            <p:nvPr/>
          </p:nvCxnSpPr>
          <p:spPr>
            <a:xfrm>
              <a:off x="5345126" y="2357699"/>
              <a:ext cx="0" cy="58243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Прямая со стрелкой 135">
              <a:extLst>
                <a:ext uri="{FF2B5EF4-FFF2-40B4-BE49-F238E27FC236}">
                  <a16:creationId xmlns:a16="http://schemas.microsoft.com/office/drawing/2014/main" id="{1987D8C6-493E-4A41-AEDF-7A5574899A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8775" y="1703693"/>
              <a:ext cx="0" cy="13443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7" name="Прямая со стрелкой 136">
              <a:extLst>
                <a:ext uri="{FF2B5EF4-FFF2-40B4-BE49-F238E27FC236}">
                  <a16:creationId xmlns:a16="http://schemas.microsoft.com/office/drawing/2014/main" id="{8A8BEC03-B014-4E5E-8223-307A3715A22E}"/>
                </a:ext>
              </a:extLst>
            </p:cNvPr>
            <p:cNvCxnSpPr>
              <a:cxnSpLocks/>
            </p:cNvCxnSpPr>
            <p:nvPr/>
          </p:nvCxnSpPr>
          <p:spPr>
            <a:xfrm>
              <a:off x="5821376" y="2368640"/>
              <a:ext cx="0" cy="58243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 стрелкой 137">
              <a:extLst>
                <a:ext uri="{FF2B5EF4-FFF2-40B4-BE49-F238E27FC236}">
                  <a16:creationId xmlns:a16="http://schemas.microsoft.com/office/drawing/2014/main" id="{B1EF590F-4B69-4A29-AC49-9F77BC6B3E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15025" y="1714634"/>
              <a:ext cx="0" cy="13443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9" name="Прямая со стрелкой 138">
              <a:extLst>
                <a:ext uri="{FF2B5EF4-FFF2-40B4-BE49-F238E27FC236}">
                  <a16:creationId xmlns:a16="http://schemas.microsoft.com/office/drawing/2014/main" id="{661A1A93-BAC7-4FBD-B568-37910C448C4D}"/>
                </a:ext>
              </a:extLst>
            </p:cNvPr>
            <p:cNvCxnSpPr>
              <a:cxnSpLocks/>
            </p:cNvCxnSpPr>
            <p:nvPr/>
          </p:nvCxnSpPr>
          <p:spPr>
            <a:xfrm>
              <a:off x="6316676" y="2357699"/>
              <a:ext cx="0" cy="58243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 стрелкой 139">
              <a:extLst>
                <a:ext uri="{FF2B5EF4-FFF2-40B4-BE49-F238E27FC236}">
                  <a16:creationId xmlns:a16="http://schemas.microsoft.com/office/drawing/2014/main" id="{2CEC21B8-F556-43DC-B368-BF589C3F9E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0325" y="1703693"/>
              <a:ext cx="0" cy="13443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1" name="Прямая со стрелкой 140">
              <a:extLst>
                <a:ext uri="{FF2B5EF4-FFF2-40B4-BE49-F238E27FC236}">
                  <a16:creationId xmlns:a16="http://schemas.microsoft.com/office/drawing/2014/main" id="{0FF219B3-BFD9-4AF1-ACDF-B1F59F4893DC}"/>
                </a:ext>
              </a:extLst>
            </p:cNvPr>
            <p:cNvCxnSpPr>
              <a:cxnSpLocks/>
            </p:cNvCxnSpPr>
            <p:nvPr/>
          </p:nvCxnSpPr>
          <p:spPr>
            <a:xfrm>
              <a:off x="6802451" y="2368639"/>
              <a:ext cx="0" cy="58243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 стрелкой 141">
              <a:extLst>
                <a:ext uri="{FF2B5EF4-FFF2-40B4-BE49-F238E27FC236}">
                  <a16:creationId xmlns:a16="http://schemas.microsoft.com/office/drawing/2014/main" id="{9B0F4BB2-C71C-4E9B-94CA-46AF72559D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6100" y="1714633"/>
              <a:ext cx="0" cy="134430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D95EEBE-11BE-4B3A-9BF0-F20F4651C2F6}"/>
                </a:ext>
              </a:extLst>
            </p:cNvPr>
            <p:cNvSpPr txBox="1"/>
            <p:nvPr/>
          </p:nvSpPr>
          <p:spPr>
            <a:xfrm>
              <a:off x="4548515" y="2085836"/>
              <a:ext cx="449005" cy="392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He</a:t>
              </a:r>
              <a:r>
                <a:rPr lang="en-US" sz="900" baseline="30000" dirty="0">
                  <a:solidFill>
                    <a:srgbClr val="FF0000"/>
                  </a:solidFill>
                </a:rPr>
                <a:t>+</a:t>
              </a:r>
              <a:endParaRPr lang="ru-RU" sz="9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6A186BF-0EA8-4B90-A8C4-7954A9D633E9}"/>
                </a:ext>
              </a:extLst>
            </p:cNvPr>
            <p:cNvSpPr txBox="1"/>
            <p:nvPr/>
          </p:nvSpPr>
          <p:spPr>
            <a:xfrm>
              <a:off x="5070254" y="2078055"/>
              <a:ext cx="444744" cy="392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He</a:t>
              </a:r>
              <a:r>
                <a:rPr lang="en-US" sz="900" baseline="30000" dirty="0">
                  <a:solidFill>
                    <a:srgbClr val="FF0000"/>
                  </a:solidFill>
                </a:rPr>
                <a:t>+</a:t>
              </a:r>
              <a:endParaRPr lang="ru-RU" sz="9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4819AF9-8156-4678-BF9F-A0C4A112D9F3}"/>
                </a:ext>
              </a:extLst>
            </p:cNvPr>
            <p:cNvSpPr txBox="1"/>
            <p:nvPr/>
          </p:nvSpPr>
          <p:spPr>
            <a:xfrm>
              <a:off x="5540523" y="2119861"/>
              <a:ext cx="405865" cy="392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He</a:t>
              </a:r>
              <a:r>
                <a:rPr lang="en-US" sz="900" baseline="30000" dirty="0">
                  <a:solidFill>
                    <a:srgbClr val="FF0000"/>
                  </a:solidFill>
                </a:rPr>
                <a:t>+</a:t>
              </a:r>
              <a:endParaRPr lang="ru-RU" sz="9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C6EA6EB9-3714-4E8B-B6D5-059F62C268FF}"/>
                </a:ext>
              </a:extLst>
            </p:cNvPr>
            <p:cNvSpPr txBox="1"/>
            <p:nvPr/>
          </p:nvSpPr>
          <p:spPr>
            <a:xfrm>
              <a:off x="6025735" y="2119860"/>
              <a:ext cx="414987" cy="392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He</a:t>
              </a:r>
              <a:r>
                <a:rPr lang="en-US" sz="900" baseline="30000" dirty="0">
                  <a:solidFill>
                    <a:srgbClr val="FF0000"/>
                  </a:solidFill>
                </a:rPr>
                <a:t>+</a:t>
              </a:r>
              <a:endParaRPr lang="ru-RU" sz="9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EC1947C-8C2B-422D-A10B-1AAFE8CA9EFF}"/>
                </a:ext>
              </a:extLst>
            </p:cNvPr>
            <p:cNvSpPr txBox="1"/>
            <p:nvPr/>
          </p:nvSpPr>
          <p:spPr>
            <a:xfrm>
              <a:off x="6490964" y="2142065"/>
              <a:ext cx="432398" cy="392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He</a:t>
              </a:r>
              <a:r>
                <a:rPr lang="en-US" sz="900" baseline="30000" dirty="0">
                  <a:solidFill>
                    <a:srgbClr val="FF0000"/>
                  </a:solidFill>
                </a:rPr>
                <a:t>+</a:t>
              </a:r>
              <a:endParaRPr lang="ru-RU" sz="9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721F8084-071C-4997-9510-7F05E919EC22}"/>
                </a:ext>
              </a:extLst>
            </p:cNvPr>
            <p:cNvSpPr txBox="1"/>
            <p:nvPr/>
          </p:nvSpPr>
          <p:spPr>
            <a:xfrm>
              <a:off x="4889832" y="2812577"/>
              <a:ext cx="357649" cy="280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e</a:t>
              </a:r>
              <a:r>
                <a:rPr lang="en-US" sz="1350" baseline="30000" dirty="0">
                  <a:solidFill>
                    <a:schemeClr val="accent6"/>
                  </a:solidFill>
                </a:rPr>
                <a:t>-</a:t>
              </a:r>
              <a:endParaRPr lang="ru-RU" sz="1350" baseline="30000" dirty="0">
                <a:solidFill>
                  <a:schemeClr val="accent6"/>
                </a:solidFill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29049CD-5AA4-4E8A-A1DA-D45A5F55B698}"/>
                </a:ext>
              </a:extLst>
            </p:cNvPr>
            <p:cNvSpPr txBox="1"/>
            <p:nvPr/>
          </p:nvSpPr>
          <p:spPr>
            <a:xfrm>
              <a:off x="5402076" y="2814644"/>
              <a:ext cx="357649" cy="280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e</a:t>
              </a:r>
              <a:r>
                <a:rPr lang="en-US" sz="1350" baseline="30000" dirty="0">
                  <a:solidFill>
                    <a:schemeClr val="accent6"/>
                  </a:solidFill>
                </a:rPr>
                <a:t>-</a:t>
              </a:r>
              <a:endParaRPr lang="ru-RU" sz="1350" baseline="30000" dirty="0">
                <a:solidFill>
                  <a:schemeClr val="accent6"/>
                </a:solidFill>
              </a:endParaRP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1BEA08A3-C246-4653-9030-F611BE6425A3}"/>
                </a:ext>
              </a:extLst>
            </p:cNvPr>
            <p:cNvSpPr txBox="1"/>
            <p:nvPr/>
          </p:nvSpPr>
          <p:spPr>
            <a:xfrm>
              <a:off x="5894920" y="2818025"/>
              <a:ext cx="357649" cy="280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e</a:t>
              </a:r>
              <a:r>
                <a:rPr lang="en-US" sz="1350" baseline="30000" dirty="0">
                  <a:solidFill>
                    <a:schemeClr val="accent6"/>
                  </a:solidFill>
                </a:rPr>
                <a:t>-</a:t>
              </a:r>
              <a:endParaRPr lang="ru-RU" sz="1350" baseline="30000" dirty="0">
                <a:solidFill>
                  <a:schemeClr val="accent6"/>
                </a:solidFill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AA6A33E-F825-42FE-B724-A0159834CF65}"/>
                </a:ext>
              </a:extLst>
            </p:cNvPr>
            <p:cNvSpPr txBox="1"/>
            <p:nvPr/>
          </p:nvSpPr>
          <p:spPr>
            <a:xfrm>
              <a:off x="6376179" y="2821956"/>
              <a:ext cx="357649" cy="280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e</a:t>
              </a:r>
              <a:r>
                <a:rPr lang="en-US" sz="1350" baseline="30000" dirty="0">
                  <a:solidFill>
                    <a:schemeClr val="accent6"/>
                  </a:solidFill>
                </a:rPr>
                <a:t>-</a:t>
              </a:r>
              <a:endParaRPr lang="ru-RU" sz="1350" baseline="30000" dirty="0">
                <a:solidFill>
                  <a:schemeClr val="accent6"/>
                </a:solidFill>
              </a:endParaRP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D920666-9C7D-41B7-A929-74E0937C68AC}"/>
                </a:ext>
              </a:extLst>
            </p:cNvPr>
            <p:cNvSpPr txBox="1"/>
            <p:nvPr/>
          </p:nvSpPr>
          <p:spPr>
            <a:xfrm>
              <a:off x="6857378" y="2830257"/>
              <a:ext cx="357649" cy="280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e</a:t>
              </a:r>
              <a:r>
                <a:rPr lang="en-US" sz="1350" baseline="30000" dirty="0">
                  <a:solidFill>
                    <a:schemeClr val="accent6"/>
                  </a:solidFill>
                </a:rPr>
                <a:t>-</a:t>
              </a:r>
              <a:endParaRPr lang="ru-RU" sz="1350" baseline="300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049809" y="5845559"/>
            <a:ext cx="40962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пучка		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см</a:t>
            </a:r>
          </a:p>
          <a:p>
            <a:r>
              <a:rPr lang="ru-RU" alt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электронов	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кэВ</a:t>
            </a:r>
          </a:p>
          <a:p>
            <a:r>
              <a:rPr lang="ru-RU" alt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 пучка</a:t>
            </a:r>
            <a:r>
              <a:rPr lang="en-US" alt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 </a:t>
            </a:r>
            <a:endParaRPr lang="ru-RU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3F4D03F-4C7B-4C34-8E6E-42CC1231DFC1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382" y="1593910"/>
            <a:ext cx="4135717" cy="228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38AB32-A26B-4BDB-B72E-96674BDBC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1249081"/>
            <a:ext cx="4229100" cy="21907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106509-D437-4314-B8AC-8AAA26180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3439831"/>
            <a:ext cx="4343400" cy="21050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7C4F34-C751-4ED5-A283-7CA902DB78CD}"/>
              </a:ext>
            </a:extLst>
          </p:cNvPr>
          <p:cNvSpPr txBox="1"/>
          <p:nvPr/>
        </p:nvSpPr>
        <p:spPr>
          <a:xfrm>
            <a:off x="6896100" y="5763768"/>
            <a:ext cx="5438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M. Makarov, Y.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Loumani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T.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Minea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G.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Gousset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A. Kozyrev. Why does a low-pressure wire-discharge exist self-sustained? //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Europhys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Lett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74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(3),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May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2006,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pp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431-437.</a:t>
            </a:r>
            <a:endParaRPr lang="ru-RU" sz="1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55363A-6C7B-41FB-BE1B-8D615BF1AB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99" y="1971675"/>
            <a:ext cx="3486150" cy="3733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5A7765-A870-425F-850B-D52D21B94AF1}"/>
              </a:ext>
            </a:extLst>
          </p:cNvPr>
          <p:cNvSpPr txBox="1"/>
          <p:nvPr/>
        </p:nvSpPr>
        <p:spPr>
          <a:xfrm>
            <a:off x="800100" y="5979212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latin typeface="Times New Roman" panose="02020603050405020304" pitchFamily="18" charset="0"/>
              </a:rPr>
              <a:t>R. </a:t>
            </a:r>
            <a:r>
              <a:rPr lang="fr-FR" sz="1400" dirty="0" err="1">
                <a:latin typeface="Times New Roman" panose="02020603050405020304" pitchFamily="18" charset="0"/>
              </a:rPr>
              <a:t>Gueroult</a:t>
            </a:r>
            <a:r>
              <a:rPr lang="fr-FR" sz="1400" dirty="0">
                <a:latin typeface="Times New Roman" panose="02020603050405020304" pitchFamily="18" charset="0"/>
              </a:rPr>
              <a:t> et al 2010 J. Phys. D: </a:t>
            </a:r>
            <a:r>
              <a:rPr lang="fr-FR" sz="1400" dirty="0" err="1">
                <a:latin typeface="Times New Roman" panose="02020603050405020304" pitchFamily="18" charset="0"/>
              </a:rPr>
              <a:t>Appl</a:t>
            </a:r>
            <a:r>
              <a:rPr lang="fr-FR" sz="1400" dirty="0">
                <a:latin typeface="Times New Roman" panose="02020603050405020304" pitchFamily="18" charset="0"/>
              </a:rPr>
              <a:t>. Phys. 43 365204</a:t>
            </a:r>
            <a:endParaRPr lang="ru-RU" sz="1400" dirty="0">
              <a:latin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228A83-30E4-4506-B429-132020C310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5" y="1825343"/>
            <a:ext cx="2814282" cy="3719513"/>
          </a:xfrm>
          <a:prstGeom prst="rect">
            <a:avLst/>
          </a:prstGeom>
        </p:spPr>
      </p:pic>
      <p:sp>
        <p:nvSpPr>
          <p:cNvPr id="8" name="Заголовок 43">
            <a:extLst>
              <a:ext uri="{FF2B5EF4-FFF2-40B4-BE49-F238E27FC236}">
                <a16:creationId xmlns:a16="http://schemas.microsoft.com/office/drawing/2014/main" id="{4FAABC04-E088-4BED-8556-0956C3D58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56" y="195733"/>
            <a:ext cx="8048133" cy="680567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Орбитронный тлеющий разряд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798C373-CCCC-4E98-B4C7-B03F3CDF8F1B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75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31B168-24F8-4910-9A1C-16D6C3D8354E}"/>
              </a:ext>
            </a:extLst>
          </p:cNvPr>
          <p:cNvSpPr txBox="1"/>
          <p:nvPr/>
        </p:nvSpPr>
        <p:spPr>
          <a:xfrm>
            <a:off x="1410683" y="6027003"/>
            <a:ext cx="4229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Осциллограммы тока в импульсном режиме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напряжение разряда (140 В/дел)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ток разряда (50 мА/дел)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01F0675B-C326-4092-B3BF-52D5C0BB6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50" y="5024085"/>
            <a:ext cx="28388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5AFFA644-6659-4929-A922-25D00366B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3833" y="5019054"/>
            <a:ext cx="28388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5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</a:p>
        </p:txBody>
      </p:sp>
      <p:sp>
        <p:nvSpPr>
          <p:cNvPr id="12" name="Заголовок 7">
            <a:extLst>
              <a:ext uri="{FF2B5EF4-FFF2-40B4-BE49-F238E27FC236}">
                <a16:creationId xmlns:a16="http://schemas.microsoft.com/office/drawing/2014/main" id="{60A32B8B-F4D0-48F8-B5DB-B4A1AD7FD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5315"/>
            <a:ext cx="6856640" cy="523875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Импульсно-периодический режим генерации вспомогательного разряда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EC4029-B919-455F-B353-17FFEF5FADAB}"/>
              </a:ext>
            </a:extLst>
          </p:cNvPr>
          <p:cNvSpPr txBox="1"/>
          <p:nvPr/>
        </p:nvSpPr>
        <p:spPr>
          <a:xfrm>
            <a:off x="2301245" y="5076006"/>
            <a:ext cx="22798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5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кГц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6B8FE7-8AED-4DEB-9132-BD3B412F9D2F}"/>
              </a:ext>
            </a:extLst>
          </p:cNvPr>
          <p:cNvSpPr txBox="1"/>
          <p:nvPr/>
        </p:nvSpPr>
        <p:spPr>
          <a:xfrm>
            <a:off x="983282" y="5317801"/>
            <a:ext cx="47414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заполнения импульса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6E4CA-E6D1-4FD2-B291-E07818831EDC}"/>
              </a:ext>
            </a:extLst>
          </p:cNvPr>
          <p:cNvSpPr txBox="1"/>
          <p:nvPr/>
        </p:nvSpPr>
        <p:spPr>
          <a:xfrm>
            <a:off x="280509" y="1017023"/>
            <a:ext cx="7168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импульсно-периодического режима генерации вспомогательного разряда: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Сохранение средней мощности разряда</a:t>
            </a:r>
          </a:p>
          <a:p>
            <a:pPr marL="180975" indent="-180975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амплитуды тока разряда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концентрации плазмы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 длительностью импульса и паузой между импульсами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F6EE664-29F9-475A-B33C-71C49D28D809}"/>
              </a:ext>
            </a:extLst>
          </p:cNvPr>
          <p:cNvGrpSpPr/>
          <p:nvPr/>
        </p:nvGrpSpPr>
        <p:grpSpPr>
          <a:xfrm>
            <a:off x="2685077" y="5648961"/>
            <a:ext cx="1512168" cy="378042"/>
            <a:chOff x="10582386" y="5157506"/>
            <a:chExt cx="1512168" cy="378042"/>
          </a:xfrm>
        </p:grpSpPr>
        <p:sp>
          <p:nvSpPr>
            <p:cNvPr id="27" name="Скругленный прямоугольник 5">
              <a:extLst>
                <a:ext uri="{FF2B5EF4-FFF2-40B4-BE49-F238E27FC236}">
                  <a16:creationId xmlns:a16="http://schemas.microsoft.com/office/drawing/2014/main" id="{DD9791B8-3D19-4549-AD7F-85D8F35144E2}"/>
                </a:ext>
              </a:extLst>
            </p:cNvPr>
            <p:cNvSpPr/>
            <p:nvPr/>
          </p:nvSpPr>
          <p:spPr>
            <a:xfrm>
              <a:off x="10582386" y="5157506"/>
              <a:ext cx="1512168" cy="37804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AF3347A-6BF6-4106-8FB1-26B6A917EAB1}"/>
                </a:ext>
              </a:extLst>
            </p:cNvPr>
            <p:cNvSpPr txBox="1"/>
            <p:nvPr/>
          </p:nvSpPr>
          <p:spPr>
            <a:xfrm>
              <a:off x="10778205" y="5177250"/>
              <a:ext cx="13008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16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= I</a:t>
              </a:r>
              <a:r>
                <a:rPr lang="ru-RU" sz="16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ср</a:t>
              </a:r>
              <a:r>
                <a:rPr 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 / D</a:t>
              </a:r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6C49954-729D-4B32-9AF2-C78F00778613}"/>
              </a:ext>
            </a:extLst>
          </p:cNvPr>
          <p:cNvGrpSpPr/>
          <p:nvPr/>
        </p:nvGrpSpPr>
        <p:grpSpPr>
          <a:xfrm>
            <a:off x="3649822" y="2523459"/>
            <a:ext cx="2824858" cy="2448962"/>
            <a:chOff x="2375352" y="1172062"/>
            <a:chExt cx="3037896" cy="2448962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442E782-667F-4FE5-8961-1984AB6EB572}"/>
                </a:ext>
              </a:extLst>
            </p:cNvPr>
            <p:cNvPicPr/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375352" y="1222375"/>
              <a:ext cx="3037896" cy="239864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32B17059-F2CF-4619-BA2B-1C5F915E01E0}"/>
                </a:ext>
              </a:extLst>
            </p:cNvPr>
            <p:cNvCxnSpPr/>
            <p:nvPr/>
          </p:nvCxnSpPr>
          <p:spPr>
            <a:xfrm>
              <a:off x="3286394" y="1523414"/>
              <a:ext cx="33747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9D73FD9-C1EF-4B24-8F95-89B154FC58A7}"/>
                </a:ext>
              </a:extLst>
            </p:cNvPr>
            <p:cNvSpPr/>
            <p:nvPr/>
          </p:nvSpPr>
          <p:spPr>
            <a:xfrm>
              <a:off x="3039946" y="1267078"/>
              <a:ext cx="830373" cy="1949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08C76C6-6C9E-4FD8-9D2B-0C9645BD6517}"/>
                </a:ext>
              </a:extLst>
            </p:cNvPr>
            <p:cNvSpPr txBox="1"/>
            <p:nvPr/>
          </p:nvSpPr>
          <p:spPr>
            <a:xfrm>
              <a:off x="3039946" y="1172062"/>
              <a:ext cx="881825" cy="3849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 мкс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BFF7AA0F-D04F-430B-9358-D2001B2E083C}"/>
              </a:ext>
            </a:extLst>
          </p:cNvPr>
          <p:cNvGrpSpPr/>
          <p:nvPr/>
        </p:nvGrpSpPr>
        <p:grpSpPr>
          <a:xfrm>
            <a:off x="280509" y="2573515"/>
            <a:ext cx="2824858" cy="2398649"/>
            <a:chOff x="6077843" y="1172061"/>
            <a:chExt cx="2824858" cy="2398649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258C4EC9-E778-4345-9396-07545FC0A5B7}"/>
                </a:ext>
              </a:extLst>
            </p:cNvPr>
            <p:cNvPicPr/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077843" y="1172061"/>
              <a:ext cx="2824858" cy="239864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1" name="Прямая со стрелкой 30">
              <a:extLst>
                <a:ext uri="{FF2B5EF4-FFF2-40B4-BE49-F238E27FC236}">
                  <a16:creationId xmlns:a16="http://schemas.microsoft.com/office/drawing/2014/main" id="{A743A585-CE3C-4BD2-80B4-2B2485EF2051}"/>
                </a:ext>
              </a:extLst>
            </p:cNvPr>
            <p:cNvCxnSpPr/>
            <p:nvPr/>
          </p:nvCxnSpPr>
          <p:spPr>
            <a:xfrm>
              <a:off x="6905551" y="1762912"/>
              <a:ext cx="326501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DA64C596-B906-45E4-AF79-FCF9913D3C5C}"/>
                </a:ext>
              </a:extLst>
            </p:cNvPr>
            <p:cNvSpPr/>
            <p:nvPr/>
          </p:nvSpPr>
          <p:spPr>
            <a:xfrm>
              <a:off x="6667119" y="1495977"/>
              <a:ext cx="803364" cy="2030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B5FD18A-61CF-4217-8AFB-6B3679FB64CC}"/>
                </a:ext>
              </a:extLst>
            </p:cNvPr>
            <p:cNvSpPr txBox="1"/>
            <p:nvPr/>
          </p:nvSpPr>
          <p:spPr>
            <a:xfrm>
              <a:off x="6667119" y="1397032"/>
              <a:ext cx="853143" cy="4008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 мкс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55E824F-39B9-0BBF-C5CC-C579F3B8E840}"/>
              </a:ext>
            </a:extLst>
          </p:cNvPr>
          <p:cNvGrpSpPr/>
          <p:nvPr/>
        </p:nvGrpSpPr>
        <p:grpSpPr>
          <a:xfrm>
            <a:off x="7187402" y="1431570"/>
            <a:ext cx="5004598" cy="2310225"/>
            <a:chOff x="101804" y="1039507"/>
            <a:chExt cx="5867080" cy="2812762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B3B7CD25-5A08-EB7C-69C2-CA621F9E34BB}"/>
                </a:ext>
              </a:extLst>
            </p:cNvPr>
            <p:cNvGrpSpPr/>
            <p:nvPr/>
          </p:nvGrpSpPr>
          <p:grpSpPr>
            <a:xfrm>
              <a:off x="101804" y="1039507"/>
              <a:ext cx="5712981" cy="2812762"/>
              <a:chOff x="-243188" y="1028194"/>
              <a:chExt cx="5712981" cy="2812762"/>
            </a:xfrm>
          </p:grpSpPr>
          <p:grpSp>
            <p:nvGrpSpPr>
              <p:cNvPr id="36" name="Группа 35">
                <a:extLst>
                  <a:ext uri="{FF2B5EF4-FFF2-40B4-BE49-F238E27FC236}">
                    <a16:creationId xmlns:a16="http://schemas.microsoft.com/office/drawing/2014/main" id="{BFA9349B-A46A-CD7F-78AE-7C530174A944}"/>
                  </a:ext>
                </a:extLst>
              </p:cNvPr>
              <p:cNvGrpSpPr/>
              <p:nvPr/>
            </p:nvGrpSpPr>
            <p:grpSpPr>
              <a:xfrm>
                <a:off x="176106" y="1335971"/>
                <a:ext cx="5293687" cy="2504985"/>
                <a:chOff x="467359" y="15171"/>
                <a:chExt cx="5293687" cy="2504985"/>
              </a:xfrm>
            </p:grpSpPr>
            <p:pic>
              <p:nvPicPr>
                <p:cNvPr id="65" name="Рисунок 64">
                  <a:extLst>
                    <a:ext uri="{FF2B5EF4-FFF2-40B4-BE49-F238E27FC236}">
                      <a16:creationId xmlns:a16="http://schemas.microsoft.com/office/drawing/2014/main" id="{DD370ED1-472C-7002-D60A-E91E5B8E81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67359" y="15171"/>
                  <a:ext cx="5293687" cy="2355496"/>
                </a:xfrm>
                <a:prstGeom prst="rect">
                  <a:avLst/>
                </a:prstGeom>
              </p:spPr>
            </p:pic>
            <p:sp>
              <p:nvSpPr>
                <p:cNvPr id="66" name="Полилиния: фигура 65">
                  <a:extLst>
                    <a:ext uri="{FF2B5EF4-FFF2-40B4-BE49-F238E27FC236}">
                      <a16:creationId xmlns:a16="http://schemas.microsoft.com/office/drawing/2014/main" id="{30773013-F042-F186-16BE-940758E9D689}"/>
                    </a:ext>
                  </a:extLst>
                </p:cNvPr>
                <p:cNvSpPr/>
                <p:nvPr/>
              </p:nvSpPr>
              <p:spPr>
                <a:xfrm>
                  <a:off x="535093" y="2302933"/>
                  <a:ext cx="5005494" cy="217223"/>
                </a:xfrm>
                <a:custGeom>
                  <a:avLst/>
                  <a:gdLst>
                    <a:gd name="connsiteX0" fmla="*/ 0 w 5005494"/>
                    <a:gd name="connsiteY0" fmla="*/ 54187 h 382848"/>
                    <a:gd name="connsiteX1" fmla="*/ 54187 w 5005494"/>
                    <a:gd name="connsiteY1" fmla="*/ 33867 h 382848"/>
                    <a:gd name="connsiteX2" fmla="*/ 94827 w 5005494"/>
                    <a:gd name="connsiteY2" fmla="*/ 27094 h 382848"/>
                    <a:gd name="connsiteX3" fmla="*/ 176107 w 5005494"/>
                    <a:gd name="connsiteY3" fmla="*/ 13547 h 382848"/>
                    <a:gd name="connsiteX4" fmla="*/ 243840 w 5005494"/>
                    <a:gd name="connsiteY4" fmla="*/ 0 h 382848"/>
                    <a:gd name="connsiteX5" fmla="*/ 833120 w 5005494"/>
                    <a:gd name="connsiteY5" fmla="*/ 6774 h 382848"/>
                    <a:gd name="connsiteX6" fmla="*/ 853440 w 5005494"/>
                    <a:gd name="connsiteY6" fmla="*/ 13547 h 382848"/>
                    <a:gd name="connsiteX7" fmla="*/ 907627 w 5005494"/>
                    <a:gd name="connsiteY7" fmla="*/ 27094 h 382848"/>
                    <a:gd name="connsiteX8" fmla="*/ 975360 w 5005494"/>
                    <a:gd name="connsiteY8" fmla="*/ 54187 h 382848"/>
                    <a:gd name="connsiteX9" fmla="*/ 995680 w 5005494"/>
                    <a:gd name="connsiteY9" fmla="*/ 67734 h 382848"/>
                    <a:gd name="connsiteX10" fmla="*/ 1049867 w 5005494"/>
                    <a:gd name="connsiteY10" fmla="*/ 81280 h 382848"/>
                    <a:gd name="connsiteX11" fmla="*/ 1083734 w 5005494"/>
                    <a:gd name="connsiteY11" fmla="*/ 101600 h 382848"/>
                    <a:gd name="connsiteX12" fmla="*/ 1104054 w 5005494"/>
                    <a:gd name="connsiteY12" fmla="*/ 108374 h 382848"/>
                    <a:gd name="connsiteX13" fmla="*/ 1165014 w 5005494"/>
                    <a:gd name="connsiteY13" fmla="*/ 142240 h 382848"/>
                    <a:gd name="connsiteX14" fmla="*/ 1212427 w 5005494"/>
                    <a:gd name="connsiteY14" fmla="*/ 176107 h 382848"/>
                    <a:gd name="connsiteX15" fmla="*/ 1253067 w 5005494"/>
                    <a:gd name="connsiteY15" fmla="*/ 189654 h 382848"/>
                    <a:gd name="connsiteX16" fmla="*/ 1307254 w 5005494"/>
                    <a:gd name="connsiteY16" fmla="*/ 223520 h 382848"/>
                    <a:gd name="connsiteX17" fmla="*/ 1341120 w 5005494"/>
                    <a:gd name="connsiteY17" fmla="*/ 237067 h 382848"/>
                    <a:gd name="connsiteX18" fmla="*/ 1368214 w 5005494"/>
                    <a:gd name="connsiteY18" fmla="*/ 257387 h 382848"/>
                    <a:gd name="connsiteX19" fmla="*/ 1415627 w 5005494"/>
                    <a:gd name="connsiteY19" fmla="*/ 277707 h 382848"/>
                    <a:gd name="connsiteX20" fmla="*/ 1449494 w 5005494"/>
                    <a:gd name="connsiteY20" fmla="*/ 304800 h 382848"/>
                    <a:gd name="connsiteX21" fmla="*/ 1496907 w 5005494"/>
                    <a:gd name="connsiteY21" fmla="*/ 318347 h 382848"/>
                    <a:gd name="connsiteX22" fmla="*/ 1537547 w 5005494"/>
                    <a:gd name="connsiteY22" fmla="*/ 331894 h 382848"/>
                    <a:gd name="connsiteX23" fmla="*/ 1557867 w 5005494"/>
                    <a:gd name="connsiteY23" fmla="*/ 338667 h 382848"/>
                    <a:gd name="connsiteX24" fmla="*/ 1591734 w 5005494"/>
                    <a:gd name="connsiteY24" fmla="*/ 345440 h 382848"/>
                    <a:gd name="connsiteX25" fmla="*/ 1612054 w 5005494"/>
                    <a:gd name="connsiteY25" fmla="*/ 358987 h 382848"/>
                    <a:gd name="connsiteX26" fmla="*/ 1639147 w 5005494"/>
                    <a:gd name="connsiteY26" fmla="*/ 365760 h 382848"/>
                    <a:gd name="connsiteX27" fmla="*/ 1808480 w 5005494"/>
                    <a:gd name="connsiteY27" fmla="*/ 372534 h 382848"/>
                    <a:gd name="connsiteX28" fmla="*/ 2052320 w 5005494"/>
                    <a:gd name="connsiteY28" fmla="*/ 372534 h 382848"/>
                    <a:gd name="connsiteX29" fmla="*/ 2133600 w 5005494"/>
                    <a:gd name="connsiteY29" fmla="*/ 358987 h 382848"/>
                    <a:gd name="connsiteX30" fmla="*/ 2153920 w 5005494"/>
                    <a:gd name="connsiteY30" fmla="*/ 352214 h 382848"/>
                    <a:gd name="connsiteX31" fmla="*/ 2208107 w 5005494"/>
                    <a:gd name="connsiteY31" fmla="*/ 345440 h 382848"/>
                    <a:gd name="connsiteX32" fmla="*/ 2228427 w 5005494"/>
                    <a:gd name="connsiteY32" fmla="*/ 338667 h 382848"/>
                    <a:gd name="connsiteX33" fmla="*/ 2289387 w 5005494"/>
                    <a:gd name="connsiteY33" fmla="*/ 325120 h 382848"/>
                    <a:gd name="connsiteX34" fmla="*/ 2336800 w 5005494"/>
                    <a:gd name="connsiteY34" fmla="*/ 304800 h 382848"/>
                    <a:gd name="connsiteX35" fmla="*/ 2363894 w 5005494"/>
                    <a:gd name="connsiteY35" fmla="*/ 291254 h 382848"/>
                    <a:gd name="connsiteX36" fmla="*/ 2397760 w 5005494"/>
                    <a:gd name="connsiteY36" fmla="*/ 284480 h 382848"/>
                    <a:gd name="connsiteX37" fmla="*/ 2445174 w 5005494"/>
                    <a:gd name="connsiteY37" fmla="*/ 264160 h 382848"/>
                    <a:gd name="connsiteX38" fmla="*/ 2479040 w 5005494"/>
                    <a:gd name="connsiteY38" fmla="*/ 257387 h 382848"/>
                    <a:gd name="connsiteX39" fmla="*/ 2526454 w 5005494"/>
                    <a:gd name="connsiteY39" fmla="*/ 243840 h 382848"/>
                    <a:gd name="connsiteX40" fmla="*/ 2553547 w 5005494"/>
                    <a:gd name="connsiteY40" fmla="*/ 237067 h 382848"/>
                    <a:gd name="connsiteX41" fmla="*/ 2580640 w 5005494"/>
                    <a:gd name="connsiteY41" fmla="*/ 223520 h 382848"/>
                    <a:gd name="connsiteX42" fmla="*/ 2634827 w 5005494"/>
                    <a:gd name="connsiteY42" fmla="*/ 209974 h 382848"/>
                    <a:gd name="connsiteX43" fmla="*/ 2682240 w 5005494"/>
                    <a:gd name="connsiteY43" fmla="*/ 189654 h 382848"/>
                    <a:gd name="connsiteX44" fmla="*/ 2716107 w 5005494"/>
                    <a:gd name="connsiteY44" fmla="*/ 182880 h 382848"/>
                    <a:gd name="connsiteX45" fmla="*/ 2736427 w 5005494"/>
                    <a:gd name="connsiteY45" fmla="*/ 176107 h 382848"/>
                    <a:gd name="connsiteX46" fmla="*/ 2790614 w 5005494"/>
                    <a:gd name="connsiteY46" fmla="*/ 169334 h 382848"/>
                    <a:gd name="connsiteX47" fmla="*/ 2878667 w 5005494"/>
                    <a:gd name="connsiteY47" fmla="*/ 149014 h 382848"/>
                    <a:gd name="connsiteX48" fmla="*/ 2905760 w 5005494"/>
                    <a:gd name="connsiteY48" fmla="*/ 142240 h 382848"/>
                    <a:gd name="connsiteX49" fmla="*/ 2993814 w 5005494"/>
                    <a:gd name="connsiteY49" fmla="*/ 128694 h 382848"/>
                    <a:gd name="connsiteX50" fmla="*/ 3278294 w 5005494"/>
                    <a:gd name="connsiteY50" fmla="*/ 135467 h 382848"/>
                    <a:gd name="connsiteX51" fmla="*/ 3305387 w 5005494"/>
                    <a:gd name="connsiteY51" fmla="*/ 142240 h 382848"/>
                    <a:gd name="connsiteX52" fmla="*/ 3366347 w 5005494"/>
                    <a:gd name="connsiteY52" fmla="*/ 149014 h 382848"/>
                    <a:gd name="connsiteX53" fmla="*/ 3434080 w 5005494"/>
                    <a:gd name="connsiteY53" fmla="*/ 162560 h 382848"/>
                    <a:gd name="connsiteX54" fmla="*/ 3481494 w 5005494"/>
                    <a:gd name="connsiteY54" fmla="*/ 169334 h 382848"/>
                    <a:gd name="connsiteX55" fmla="*/ 3596640 w 5005494"/>
                    <a:gd name="connsiteY55" fmla="*/ 182880 h 382848"/>
                    <a:gd name="connsiteX56" fmla="*/ 3684694 w 5005494"/>
                    <a:gd name="connsiteY56" fmla="*/ 203200 h 382848"/>
                    <a:gd name="connsiteX57" fmla="*/ 3718560 w 5005494"/>
                    <a:gd name="connsiteY57" fmla="*/ 209974 h 382848"/>
                    <a:gd name="connsiteX58" fmla="*/ 3738880 w 5005494"/>
                    <a:gd name="connsiteY58" fmla="*/ 216747 h 382848"/>
                    <a:gd name="connsiteX59" fmla="*/ 3799840 w 5005494"/>
                    <a:gd name="connsiteY59" fmla="*/ 223520 h 382848"/>
                    <a:gd name="connsiteX60" fmla="*/ 3894667 w 5005494"/>
                    <a:gd name="connsiteY60" fmla="*/ 243840 h 382848"/>
                    <a:gd name="connsiteX61" fmla="*/ 4314614 w 5005494"/>
                    <a:gd name="connsiteY61" fmla="*/ 237067 h 382848"/>
                    <a:gd name="connsiteX62" fmla="*/ 4341707 w 5005494"/>
                    <a:gd name="connsiteY62" fmla="*/ 223520 h 382848"/>
                    <a:gd name="connsiteX63" fmla="*/ 4382347 w 5005494"/>
                    <a:gd name="connsiteY63" fmla="*/ 216747 h 382848"/>
                    <a:gd name="connsiteX64" fmla="*/ 4429760 w 5005494"/>
                    <a:gd name="connsiteY64" fmla="*/ 203200 h 382848"/>
                    <a:gd name="connsiteX65" fmla="*/ 4483947 w 5005494"/>
                    <a:gd name="connsiteY65" fmla="*/ 189654 h 382848"/>
                    <a:gd name="connsiteX66" fmla="*/ 4504267 w 5005494"/>
                    <a:gd name="connsiteY66" fmla="*/ 182880 h 382848"/>
                    <a:gd name="connsiteX67" fmla="*/ 4544907 w 5005494"/>
                    <a:gd name="connsiteY67" fmla="*/ 162560 h 382848"/>
                    <a:gd name="connsiteX68" fmla="*/ 4599094 w 5005494"/>
                    <a:gd name="connsiteY68" fmla="*/ 135467 h 382848"/>
                    <a:gd name="connsiteX69" fmla="*/ 4626187 w 5005494"/>
                    <a:gd name="connsiteY69" fmla="*/ 115147 h 382848"/>
                    <a:gd name="connsiteX70" fmla="*/ 4673600 w 5005494"/>
                    <a:gd name="connsiteY70" fmla="*/ 94827 h 382848"/>
                    <a:gd name="connsiteX71" fmla="*/ 4693920 w 5005494"/>
                    <a:gd name="connsiteY71" fmla="*/ 81280 h 382848"/>
                    <a:gd name="connsiteX72" fmla="*/ 4734560 w 5005494"/>
                    <a:gd name="connsiteY72" fmla="*/ 67734 h 382848"/>
                    <a:gd name="connsiteX73" fmla="*/ 4781974 w 5005494"/>
                    <a:gd name="connsiteY73" fmla="*/ 47414 h 382848"/>
                    <a:gd name="connsiteX74" fmla="*/ 4802294 w 5005494"/>
                    <a:gd name="connsiteY74" fmla="*/ 33867 h 382848"/>
                    <a:gd name="connsiteX75" fmla="*/ 4883574 w 5005494"/>
                    <a:gd name="connsiteY75" fmla="*/ 20320 h 382848"/>
                    <a:gd name="connsiteX76" fmla="*/ 5005494 w 5005494"/>
                    <a:gd name="connsiteY76" fmla="*/ 33867 h 3828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</a:cxnLst>
                  <a:rect l="l" t="t" r="r" b="b"/>
                  <a:pathLst>
                    <a:path w="5005494" h="382848">
                      <a:moveTo>
                        <a:pt x="0" y="54187"/>
                      </a:moveTo>
                      <a:cubicBezTo>
                        <a:pt x="6596" y="51549"/>
                        <a:pt x="42239" y="36522"/>
                        <a:pt x="54187" y="33867"/>
                      </a:cubicBezTo>
                      <a:cubicBezTo>
                        <a:pt x="67594" y="30888"/>
                        <a:pt x="81280" y="29352"/>
                        <a:pt x="94827" y="27094"/>
                      </a:cubicBezTo>
                      <a:cubicBezTo>
                        <a:pt x="140880" y="11741"/>
                        <a:pt x="89904" y="27158"/>
                        <a:pt x="176107" y="13547"/>
                      </a:cubicBezTo>
                      <a:cubicBezTo>
                        <a:pt x="198850" y="9956"/>
                        <a:pt x="243840" y="0"/>
                        <a:pt x="243840" y="0"/>
                      </a:cubicBezTo>
                      <a:lnTo>
                        <a:pt x="833120" y="6774"/>
                      </a:lnTo>
                      <a:cubicBezTo>
                        <a:pt x="840258" y="6933"/>
                        <a:pt x="846552" y="11668"/>
                        <a:pt x="853440" y="13547"/>
                      </a:cubicBezTo>
                      <a:cubicBezTo>
                        <a:pt x="871402" y="18446"/>
                        <a:pt x="907627" y="27094"/>
                        <a:pt x="907627" y="27094"/>
                      </a:cubicBezTo>
                      <a:cubicBezTo>
                        <a:pt x="953351" y="57575"/>
                        <a:pt x="896441" y="22618"/>
                        <a:pt x="975360" y="54187"/>
                      </a:cubicBezTo>
                      <a:cubicBezTo>
                        <a:pt x="982918" y="57210"/>
                        <a:pt x="988030" y="64952"/>
                        <a:pt x="995680" y="67734"/>
                      </a:cubicBezTo>
                      <a:cubicBezTo>
                        <a:pt x="1013177" y="74097"/>
                        <a:pt x="1031805" y="76765"/>
                        <a:pt x="1049867" y="81280"/>
                      </a:cubicBezTo>
                      <a:cubicBezTo>
                        <a:pt x="1061156" y="88053"/>
                        <a:pt x="1071959" y="95712"/>
                        <a:pt x="1083734" y="101600"/>
                      </a:cubicBezTo>
                      <a:cubicBezTo>
                        <a:pt x="1090120" y="104793"/>
                        <a:pt x="1097813" y="104907"/>
                        <a:pt x="1104054" y="108374"/>
                      </a:cubicBezTo>
                      <a:cubicBezTo>
                        <a:pt x="1173920" y="147189"/>
                        <a:pt x="1119037" y="126915"/>
                        <a:pt x="1165014" y="142240"/>
                      </a:cubicBezTo>
                      <a:cubicBezTo>
                        <a:pt x="1186835" y="164061"/>
                        <a:pt x="1182710" y="164220"/>
                        <a:pt x="1212427" y="176107"/>
                      </a:cubicBezTo>
                      <a:cubicBezTo>
                        <a:pt x="1225685" y="181410"/>
                        <a:pt x="1240958" y="182086"/>
                        <a:pt x="1253067" y="189654"/>
                      </a:cubicBezTo>
                      <a:cubicBezTo>
                        <a:pt x="1271129" y="200943"/>
                        <a:pt x="1287478" y="215609"/>
                        <a:pt x="1307254" y="223520"/>
                      </a:cubicBezTo>
                      <a:cubicBezTo>
                        <a:pt x="1318543" y="228036"/>
                        <a:pt x="1330492" y="231162"/>
                        <a:pt x="1341120" y="237067"/>
                      </a:cubicBezTo>
                      <a:cubicBezTo>
                        <a:pt x="1350988" y="242549"/>
                        <a:pt x="1358641" y="251404"/>
                        <a:pt x="1368214" y="257387"/>
                      </a:cubicBezTo>
                      <a:cubicBezTo>
                        <a:pt x="1387348" y="269346"/>
                        <a:pt x="1395872" y="271122"/>
                        <a:pt x="1415627" y="277707"/>
                      </a:cubicBezTo>
                      <a:cubicBezTo>
                        <a:pt x="1426916" y="286738"/>
                        <a:pt x="1436563" y="298335"/>
                        <a:pt x="1449494" y="304800"/>
                      </a:cubicBezTo>
                      <a:cubicBezTo>
                        <a:pt x="1464196" y="312151"/>
                        <a:pt x="1481197" y="313513"/>
                        <a:pt x="1496907" y="318347"/>
                      </a:cubicBezTo>
                      <a:cubicBezTo>
                        <a:pt x="1510555" y="322547"/>
                        <a:pt x="1524000" y="327378"/>
                        <a:pt x="1537547" y="331894"/>
                      </a:cubicBezTo>
                      <a:cubicBezTo>
                        <a:pt x="1544320" y="334152"/>
                        <a:pt x="1550866" y="337267"/>
                        <a:pt x="1557867" y="338667"/>
                      </a:cubicBezTo>
                      <a:lnTo>
                        <a:pt x="1591734" y="345440"/>
                      </a:lnTo>
                      <a:cubicBezTo>
                        <a:pt x="1598507" y="349956"/>
                        <a:pt x="1604572" y="355780"/>
                        <a:pt x="1612054" y="358987"/>
                      </a:cubicBezTo>
                      <a:cubicBezTo>
                        <a:pt x="1620610" y="362654"/>
                        <a:pt x="1629860" y="365120"/>
                        <a:pt x="1639147" y="365760"/>
                      </a:cubicBezTo>
                      <a:cubicBezTo>
                        <a:pt x="1695503" y="369647"/>
                        <a:pt x="1752036" y="370276"/>
                        <a:pt x="1808480" y="372534"/>
                      </a:cubicBezTo>
                      <a:cubicBezTo>
                        <a:pt x="1911480" y="387247"/>
                        <a:pt x="1877977" y="385291"/>
                        <a:pt x="2052320" y="372534"/>
                      </a:cubicBezTo>
                      <a:cubicBezTo>
                        <a:pt x="2079714" y="370530"/>
                        <a:pt x="2107542" y="367672"/>
                        <a:pt x="2133600" y="358987"/>
                      </a:cubicBezTo>
                      <a:cubicBezTo>
                        <a:pt x="2140373" y="356729"/>
                        <a:pt x="2146895" y="353491"/>
                        <a:pt x="2153920" y="352214"/>
                      </a:cubicBezTo>
                      <a:cubicBezTo>
                        <a:pt x="2171829" y="348958"/>
                        <a:pt x="2190045" y="347698"/>
                        <a:pt x="2208107" y="345440"/>
                      </a:cubicBezTo>
                      <a:cubicBezTo>
                        <a:pt x="2214880" y="343182"/>
                        <a:pt x="2221562" y="340628"/>
                        <a:pt x="2228427" y="338667"/>
                      </a:cubicBezTo>
                      <a:cubicBezTo>
                        <a:pt x="2250742" y="332292"/>
                        <a:pt x="2266114" y="329775"/>
                        <a:pt x="2289387" y="325120"/>
                      </a:cubicBezTo>
                      <a:cubicBezTo>
                        <a:pt x="2379229" y="280201"/>
                        <a:pt x="2267046" y="334694"/>
                        <a:pt x="2336800" y="304800"/>
                      </a:cubicBezTo>
                      <a:cubicBezTo>
                        <a:pt x="2346081" y="300823"/>
                        <a:pt x="2354315" y="294447"/>
                        <a:pt x="2363894" y="291254"/>
                      </a:cubicBezTo>
                      <a:cubicBezTo>
                        <a:pt x="2374816" y="287613"/>
                        <a:pt x="2386591" y="287272"/>
                        <a:pt x="2397760" y="284480"/>
                      </a:cubicBezTo>
                      <a:cubicBezTo>
                        <a:pt x="2445118" y="272640"/>
                        <a:pt x="2387004" y="283550"/>
                        <a:pt x="2445174" y="264160"/>
                      </a:cubicBezTo>
                      <a:cubicBezTo>
                        <a:pt x="2456095" y="260520"/>
                        <a:pt x="2467872" y="260179"/>
                        <a:pt x="2479040" y="257387"/>
                      </a:cubicBezTo>
                      <a:cubicBezTo>
                        <a:pt x="2494986" y="253400"/>
                        <a:pt x="2510596" y="248165"/>
                        <a:pt x="2526454" y="243840"/>
                      </a:cubicBezTo>
                      <a:cubicBezTo>
                        <a:pt x="2535435" y="241391"/>
                        <a:pt x="2544516" y="239325"/>
                        <a:pt x="2553547" y="237067"/>
                      </a:cubicBezTo>
                      <a:cubicBezTo>
                        <a:pt x="2562578" y="232551"/>
                        <a:pt x="2571359" y="227497"/>
                        <a:pt x="2580640" y="223520"/>
                      </a:cubicBezTo>
                      <a:cubicBezTo>
                        <a:pt x="2598863" y="215710"/>
                        <a:pt x="2614952" y="213949"/>
                        <a:pt x="2634827" y="209974"/>
                      </a:cubicBezTo>
                      <a:cubicBezTo>
                        <a:pt x="2654216" y="200279"/>
                        <a:pt x="2662304" y="194638"/>
                        <a:pt x="2682240" y="189654"/>
                      </a:cubicBezTo>
                      <a:cubicBezTo>
                        <a:pt x="2693409" y="186862"/>
                        <a:pt x="2704938" y="185672"/>
                        <a:pt x="2716107" y="182880"/>
                      </a:cubicBezTo>
                      <a:cubicBezTo>
                        <a:pt x="2723034" y="181148"/>
                        <a:pt x="2729402" y="177384"/>
                        <a:pt x="2736427" y="176107"/>
                      </a:cubicBezTo>
                      <a:cubicBezTo>
                        <a:pt x="2754336" y="172851"/>
                        <a:pt x="2772623" y="172102"/>
                        <a:pt x="2790614" y="169334"/>
                      </a:cubicBezTo>
                      <a:cubicBezTo>
                        <a:pt x="2817700" y="165167"/>
                        <a:pt x="2853801" y="155230"/>
                        <a:pt x="2878667" y="149014"/>
                      </a:cubicBezTo>
                      <a:cubicBezTo>
                        <a:pt x="2887698" y="146756"/>
                        <a:pt x="2896523" y="143395"/>
                        <a:pt x="2905760" y="142240"/>
                      </a:cubicBezTo>
                      <a:cubicBezTo>
                        <a:pt x="2971371" y="134039"/>
                        <a:pt x="2942098" y="139037"/>
                        <a:pt x="2993814" y="128694"/>
                      </a:cubicBezTo>
                      <a:lnTo>
                        <a:pt x="3278294" y="135467"/>
                      </a:lnTo>
                      <a:cubicBezTo>
                        <a:pt x="3287594" y="135871"/>
                        <a:pt x="3296186" y="140824"/>
                        <a:pt x="3305387" y="142240"/>
                      </a:cubicBezTo>
                      <a:cubicBezTo>
                        <a:pt x="3325594" y="145349"/>
                        <a:pt x="3346081" y="146312"/>
                        <a:pt x="3366347" y="149014"/>
                      </a:cubicBezTo>
                      <a:cubicBezTo>
                        <a:pt x="3465762" y="162270"/>
                        <a:pt x="3360048" y="149099"/>
                        <a:pt x="3434080" y="162560"/>
                      </a:cubicBezTo>
                      <a:cubicBezTo>
                        <a:pt x="3449788" y="165416"/>
                        <a:pt x="3465715" y="166906"/>
                        <a:pt x="3481494" y="169334"/>
                      </a:cubicBezTo>
                      <a:cubicBezTo>
                        <a:pt x="3560009" y="181413"/>
                        <a:pt x="3484349" y="172672"/>
                        <a:pt x="3596640" y="182880"/>
                      </a:cubicBezTo>
                      <a:cubicBezTo>
                        <a:pt x="3660294" y="204099"/>
                        <a:pt x="3614347" y="191475"/>
                        <a:pt x="3684694" y="203200"/>
                      </a:cubicBezTo>
                      <a:cubicBezTo>
                        <a:pt x="3696050" y="205093"/>
                        <a:pt x="3707391" y="207182"/>
                        <a:pt x="3718560" y="209974"/>
                      </a:cubicBezTo>
                      <a:cubicBezTo>
                        <a:pt x="3725486" y="211706"/>
                        <a:pt x="3731837" y="215573"/>
                        <a:pt x="3738880" y="216747"/>
                      </a:cubicBezTo>
                      <a:cubicBezTo>
                        <a:pt x="3759047" y="220108"/>
                        <a:pt x="3779520" y="221262"/>
                        <a:pt x="3799840" y="223520"/>
                      </a:cubicBezTo>
                      <a:cubicBezTo>
                        <a:pt x="3857749" y="242823"/>
                        <a:pt x="3826311" y="235296"/>
                        <a:pt x="3894667" y="243840"/>
                      </a:cubicBezTo>
                      <a:cubicBezTo>
                        <a:pt x="4034649" y="241582"/>
                        <a:pt x="4174758" y="243424"/>
                        <a:pt x="4314614" y="237067"/>
                      </a:cubicBezTo>
                      <a:cubicBezTo>
                        <a:pt x="4324701" y="236609"/>
                        <a:pt x="4332036" y="226421"/>
                        <a:pt x="4341707" y="223520"/>
                      </a:cubicBezTo>
                      <a:cubicBezTo>
                        <a:pt x="4354861" y="219574"/>
                        <a:pt x="4368880" y="219440"/>
                        <a:pt x="4382347" y="216747"/>
                      </a:cubicBezTo>
                      <a:cubicBezTo>
                        <a:pt x="4424668" y="208283"/>
                        <a:pt x="4394242" y="212887"/>
                        <a:pt x="4429760" y="203200"/>
                      </a:cubicBezTo>
                      <a:cubicBezTo>
                        <a:pt x="4447722" y="198301"/>
                        <a:pt x="4466284" y="195542"/>
                        <a:pt x="4483947" y="189654"/>
                      </a:cubicBezTo>
                      <a:cubicBezTo>
                        <a:pt x="4490720" y="187396"/>
                        <a:pt x="4497881" y="186073"/>
                        <a:pt x="4504267" y="182880"/>
                      </a:cubicBezTo>
                      <a:cubicBezTo>
                        <a:pt x="4556789" y="156619"/>
                        <a:pt x="4493832" y="179587"/>
                        <a:pt x="4544907" y="162560"/>
                      </a:cubicBezTo>
                      <a:cubicBezTo>
                        <a:pt x="4625582" y="102053"/>
                        <a:pt x="4523004" y="173511"/>
                        <a:pt x="4599094" y="135467"/>
                      </a:cubicBezTo>
                      <a:cubicBezTo>
                        <a:pt x="4609191" y="130419"/>
                        <a:pt x="4616614" y="121130"/>
                        <a:pt x="4626187" y="115147"/>
                      </a:cubicBezTo>
                      <a:cubicBezTo>
                        <a:pt x="4645320" y="103189"/>
                        <a:pt x="4653845" y="101412"/>
                        <a:pt x="4673600" y="94827"/>
                      </a:cubicBezTo>
                      <a:cubicBezTo>
                        <a:pt x="4680373" y="90311"/>
                        <a:pt x="4686481" y="84586"/>
                        <a:pt x="4693920" y="81280"/>
                      </a:cubicBezTo>
                      <a:cubicBezTo>
                        <a:pt x="4706969" y="75481"/>
                        <a:pt x="4734560" y="67734"/>
                        <a:pt x="4734560" y="67734"/>
                      </a:cubicBezTo>
                      <a:cubicBezTo>
                        <a:pt x="4785574" y="33724"/>
                        <a:pt x="4720739" y="73657"/>
                        <a:pt x="4781974" y="47414"/>
                      </a:cubicBezTo>
                      <a:cubicBezTo>
                        <a:pt x="4789456" y="44207"/>
                        <a:pt x="4794672" y="36725"/>
                        <a:pt x="4802294" y="33867"/>
                      </a:cubicBezTo>
                      <a:cubicBezTo>
                        <a:pt x="4814480" y="29297"/>
                        <a:pt x="4876539" y="21325"/>
                        <a:pt x="4883574" y="20320"/>
                      </a:cubicBezTo>
                      <a:cubicBezTo>
                        <a:pt x="4996986" y="27409"/>
                        <a:pt x="4959573" y="10908"/>
                        <a:pt x="5005494" y="33867"/>
                      </a:cubicBezTo>
                    </a:path>
                  </a:pathLst>
                </a:cu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26E3954E-5505-01AD-ECCC-89015E5C8A74}"/>
                  </a:ext>
                </a:extLst>
              </p:cNvPr>
              <p:cNvSpPr/>
              <p:nvPr/>
            </p:nvSpPr>
            <p:spPr>
              <a:xfrm>
                <a:off x="548640" y="1937510"/>
                <a:ext cx="4462054" cy="392853"/>
              </a:xfrm>
              <a:prstGeom prst="roundRect">
                <a:avLst/>
              </a:prstGeom>
              <a:solidFill>
                <a:srgbClr val="00B0F0">
                  <a:alpha val="19000"/>
                </a:srgbClr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D4890F75-6C99-EDC5-12D0-2FC434017F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53" y="1229841"/>
                <a:ext cx="1258974" cy="362125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355955B-C56C-3BC6-0636-B95D0431F1AA}"/>
                  </a:ext>
                </a:extLst>
              </p:cNvPr>
              <p:cNvSpPr txBox="1"/>
              <p:nvPr/>
            </p:nvSpPr>
            <p:spPr>
              <a:xfrm>
                <a:off x="-243188" y="1028194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cxnSp>
            <p:nvCxnSpPr>
              <p:cNvPr id="40" name="Прямая соединительная линия 39">
                <a:extLst>
                  <a:ext uri="{FF2B5EF4-FFF2-40B4-BE49-F238E27FC236}">
                    <a16:creationId xmlns:a16="http://schemas.microsoft.com/office/drawing/2014/main" id="{95C54F5D-DA63-3D8D-26C2-3CB70FBA18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-4441" y="1537618"/>
                <a:ext cx="976949" cy="471758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" name="Прямоугольник: скругленные углы 40">
                <a:extLst>
                  <a:ext uri="{FF2B5EF4-FFF2-40B4-BE49-F238E27FC236}">
                    <a16:creationId xmlns:a16="http://schemas.microsoft.com/office/drawing/2014/main" id="{65E60A1D-1267-F660-E21B-1A48A41F17E1}"/>
                  </a:ext>
                </a:extLst>
              </p:cNvPr>
              <p:cNvSpPr/>
              <p:nvPr/>
            </p:nvSpPr>
            <p:spPr>
              <a:xfrm>
                <a:off x="1344621" y="2533984"/>
                <a:ext cx="2919076" cy="175966"/>
              </a:xfrm>
              <a:prstGeom prst="roundRect">
                <a:avLst/>
              </a:prstGeom>
              <a:solidFill>
                <a:srgbClr val="00B0F0">
                  <a:alpha val="19000"/>
                </a:srgbClr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42" name="Прямая соединительная линия 41">
                <a:extLst>
                  <a:ext uri="{FF2B5EF4-FFF2-40B4-BE49-F238E27FC236}">
                    <a16:creationId xmlns:a16="http://schemas.microsoft.com/office/drawing/2014/main" id="{0A11417B-B079-E17B-9E60-D9BA96D5C8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765" y="2476261"/>
                <a:ext cx="1357837" cy="163575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E488AFCF-BDEA-B108-B6EF-1377580433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765" y="2767206"/>
                <a:ext cx="726721" cy="267092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40D6B20-3165-69FA-B146-4206C8BAC1B1}"/>
                  </a:ext>
                </a:extLst>
              </p:cNvPr>
              <p:cNvSpPr txBox="1"/>
              <p:nvPr/>
            </p:nvSpPr>
            <p:spPr>
              <a:xfrm>
                <a:off x="1495999" y="1229841"/>
                <a:ext cx="3369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1"/>
                    </a:solidFill>
                  </a:rPr>
                  <a:t>e</a:t>
                </a:r>
                <a:r>
                  <a:rPr lang="en-US" sz="2400" baseline="30000" dirty="0">
                    <a:solidFill>
                      <a:schemeClr val="accent1"/>
                    </a:solidFill>
                  </a:rPr>
                  <a:t>-</a:t>
                </a:r>
                <a:endParaRPr lang="ru-RU" sz="2400" baseline="300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CB68B8B-A726-FA9B-ED88-025668E032FC}"/>
                  </a:ext>
                </a:extLst>
              </p:cNvPr>
              <p:cNvSpPr txBox="1"/>
              <p:nvPr/>
            </p:nvSpPr>
            <p:spPr>
              <a:xfrm>
                <a:off x="1218446" y="1888649"/>
                <a:ext cx="345331" cy="466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>
                    <a:solidFill>
                      <a:srgbClr val="FF0000"/>
                    </a:solidFill>
                  </a:rPr>
                  <a:t>He</a:t>
                </a:r>
                <a:r>
                  <a:rPr lang="en-US" sz="2000" b="1" baseline="30000" dirty="0">
                    <a:solidFill>
                      <a:srgbClr val="FF0000"/>
                    </a:solidFill>
                  </a:rPr>
                  <a:t>+</a:t>
                </a:r>
                <a:endParaRPr lang="ru-RU" sz="1100" b="1" baseline="30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Стрелка: вниз 45">
                <a:extLst>
                  <a:ext uri="{FF2B5EF4-FFF2-40B4-BE49-F238E27FC236}">
                    <a16:creationId xmlns:a16="http://schemas.microsoft.com/office/drawing/2014/main" id="{37F768D6-22F9-FBA2-3A37-18E670BD780A}"/>
                  </a:ext>
                </a:extLst>
              </p:cNvPr>
              <p:cNvSpPr/>
              <p:nvPr/>
            </p:nvSpPr>
            <p:spPr>
              <a:xfrm>
                <a:off x="1445070" y="2031726"/>
                <a:ext cx="157469" cy="741165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47" name="Прямая со стрелкой 46">
                <a:extLst>
                  <a:ext uri="{FF2B5EF4-FFF2-40B4-BE49-F238E27FC236}">
                    <a16:creationId xmlns:a16="http://schemas.microsoft.com/office/drawing/2014/main" id="{A0641629-B9F7-96D1-83D2-02541F9444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523804" y="1411660"/>
                <a:ext cx="696" cy="138819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Стрелка: вниз 47">
                <a:extLst>
                  <a:ext uri="{FF2B5EF4-FFF2-40B4-BE49-F238E27FC236}">
                    <a16:creationId xmlns:a16="http://schemas.microsoft.com/office/drawing/2014/main" id="{4AA71FC2-7B2F-AC39-479D-825A01FE31D7}"/>
                  </a:ext>
                </a:extLst>
              </p:cNvPr>
              <p:cNvSpPr/>
              <p:nvPr/>
            </p:nvSpPr>
            <p:spPr>
              <a:xfrm>
                <a:off x="2568041" y="2026508"/>
                <a:ext cx="157469" cy="741165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49" name="Прямая со стрелкой 48">
                <a:extLst>
                  <a:ext uri="{FF2B5EF4-FFF2-40B4-BE49-F238E27FC236}">
                    <a16:creationId xmlns:a16="http://schemas.microsoft.com/office/drawing/2014/main" id="{F7B4B0AA-1DF6-9847-CE9D-BA2DA4C3F0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46775" y="1406442"/>
                <a:ext cx="696" cy="138819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Стрелка: вниз 49">
                <a:extLst>
                  <a:ext uri="{FF2B5EF4-FFF2-40B4-BE49-F238E27FC236}">
                    <a16:creationId xmlns:a16="http://schemas.microsoft.com/office/drawing/2014/main" id="{A670C363-9E77-8D89-6FDA-99D5CF1D23F0}"/>
                  </a:ext>
                </a:extLst>
              </p:cNvPr>
              <p:cNvSpPr/>
              <p:nvPr/>
            </p:nvSpPr>
            <p:spPr>
              <a:xfrm>
                <a:off x="3567462" y="2026508"/>
                <a:ext cx="157469" cy="741165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1" name="Прямая со стрелкой 50">
                <a:extLst>
                  <a:ext uri="{FF2B5EF4-FFF2-40B4-BE49-F238E27FC236}">
                    <a16:creationId xmlns:a16="http://schemas.microsoft.com/office/drawing/2014/main" id="{29C0264D-A0F5-4795-690D-593E0812E7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646196" y="1406442"/>
                <a:ext cx="696" cy="138819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85ED06D-2858-519F-3DAD-A6C5B3CF39AB}"/>
                  </a:ext>
                </a:extLst>
              </p:cNvPr>
              <p:cNvSpPr txBox="1"/>
              <p:nvPr/>
            </p:nvSpPr>
            <p:spPr>
              <a:xfrm>
                <a:off x="2317336" y="1917701"/>
                <a:ext cx="345331" cy="466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>
                    <a:solidFill>
                      <a:srgbClr val="FF0000"/>
                    </a:solidFill>
                  </a:rPr>
                  <a:t>He</a:t>
                </a:r>
                <a:r>
                  <a:rPr lang="en-US" sz="2000" b="1" baseline="30000" dirty="0">
                    <a:solidFill>
                      <a:srgbClr val="FF0000"/>
                    </a:solidFill>
                  </a:rPr>
                  <a:t>+</a:t>
                </a:r>
                <a:endParaRPr lang="ru-RU" sz="1100" b="1" baseline="30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DFAE844-85F1-CAFD-3C20-45954A7DD8F3}"/>
                  </a:ext>
                </a:extLst>
              </p:cNvPr>
              <p:cNvSpPr txBox="1"/>
              <p:nvPr/>
            </p:nvSpPr>
            <p:spPr>
              <a:xfrm>
                <a:off x="3648982" y="1910492"/>
                <a:ext cx="345331" cy="466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>
                    <a:solidFill>
                      <a:srgbClr val="FF0000"/>
                    </a:solidFill>
                  </a:rPr>
                  <a:t>He</a:t>
                </a:r>
                <a:r>
                  <a:rPr lang="en-US" sz="2000" b="1" baseline="30000" dirty="0">
                    <a:solidFill>
                      <a:srgbClr val="FF0000"/>
                    </a:solidFill>
                  </a:rPr>
                  <a:t>+</a:t>
                </a:r>
                <a:endParaRPr lang="ru-RU" sz="1100" b="1" baseline="30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A669D1A-EAEF-8A39-B6F7-469AF7E49944}"/>
                  </a:ext>
                </a:extLst>
              </p:cNvPr>
              <p:cNvSpPr txBox="1"/>
              <p:nvPr/>
            </p:nvSpPr>
            <p:spPr>
              <a:xfrm>
                <a:off x="2388371" y="1246897"/>
                <a:ext cx="3369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1"/>
                    </a:solidFill>
                  </a:rPr>
                  <a:t>e</a:t>
                </a:r>
                <a:r>
                  <a:rPr lang="en-US" sz="2400" baseline="30000" dirty="0">
                    <a:solidFill>
                      <a:schemeClr val="accent1"/>
                    </a:solidFill>
                  </a:rPr>
                  <a:t>-</a:t>
                </a:r>
                <a:endParaRPr lang="ru-RU" sz="2400" baseline="300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3638E22-FD18-C843-F020-7FD01F86E10B}"/>
                  </a:ext>
                </a:extLst>
              </p:cNvPr>
              <p:cNvSpPr txBox="1"/>
              <p:nvPr/>
            </p:nvSpPr>
            <p:spPr>
              <a:xfrm>
                <a:off x="3367513" y="1262880"/>
                <a:ext cx="3369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1"/>
                    </a:solidFill>
                  </a:rPr>
                  <a:t>e</a:t>
                </a:r>
                <a:r>
                  <a:rPr lang="en-US" sz="2400" baseline="30000" dirty="0">
                    <a:solidFill>
                      <a:schemeClr val="accent1"/>
                    </a:solidFill>
                  </a:rPr>
                  <a:t>-</a:t>
                </a:r>
                <a:endParaRPr lang="ru-RU" sz="2400" baseline="30000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6" name="Прямая соединительная линия 55">
                <a:extLst>
                  <a:ext uri="{FF2B5EF4-FFF2-40B4-BE49-F238E27FC236}">
                    <a16:creationId xmlns:a16="http://schemas.microsoft.com/office/drawing/2014/main" id="{6F8F0D99-DEF7-AB2C-4DFC-68B06C4A72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765" y="2993273"/>
                <a:ext cx="384775" cy="147155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C00C9CB-F70A-4DA8-214B-77F0BA2D092C}"/>
                  </a:ext>
                </a:extLst>
              </p:cNvPr>
              <p:cNvSpPr txBox="1"/>
              <p:nvPr/>
            </p:nvSpPr>
            <p:spPr>
              <a:xfrm>
                <a:off x="-243188" y="1303072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99D870A-01E6-6E41-FDBE-B33284D4FD6D}"/>
                  </a:ext>
                </a:extLst>
              </p:cNvPr>
              <p:cNvSpPr txBox="1"/>
              <p:nvPr/>
            </p:nvSpPr>
            <p:spPr>
              <a:xfrm>
                <a:off x="-236590" y="1959584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52F851-127A-D155-8A29-516CE0965FA8}"/>
                  </a:ext>
                </a:extLst>
              </p:cNvPr>
              <p:cNvSpPr txBox="1"/>
              <p:nvPr/>
            </p:nvSpPr>
            <p:spPr>
              <a:xfrm>
                <a:off x="-236590" y="2281719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029E92D-C827-EF8E-96F8-21DFB8C209A0}"/>
                  </a:ext>
                </a:extLst>
              </p:cNvPr>
              <p:cNvSpPr txBox="1"/>
              <p:nvPr/>
            </p:nvSpPr>
            <p:spPr>
              <a:xfrm>
                <a:off x="-236590" y="2853891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</a:p>
            </p:txBody>
          </p:sp>
          <p:cxnSp>
            <p:nvCxnSpPr>
              <p:cNvPr id="61" name="Прямая соединительная линия 60">
                <a:extLst>
                  <a:ext uri="{FF2B5EF4-FFF2-40B4-BE49-F238E27FC236}">
                    <a16:creationId xmlns:a16="http://schemas.microsoft.com/office/drawing/2014/main" id="{BF2C6E81-6148-9FB8-F2A7-76DB696DD6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593" y="1841726"/>
                <a:ext cx="1046180" cy="375843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B1BBEDE-B9EC-02B7-3435-C0B6166666B6}"/>
                  </a:ext>
                </a:extLst>
              </p:cNvPr>
              <p:cNvSpPr txBox="1"/>
              <p:nvPr/>
            </p:nvSpPr>
            <p:spPr>
              <a:xfrm>
                <a:off x="-237669" y="1643748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cxnSp>
            <p:nvCxnSpPr>
              <p:cNvPr id="63" name="Прямая соединительная линия 62">
                <a:extLst>
                  <a:ext uri="{FF2B5EF4-FFF2-40B4-BE49-F238E27FC236}">
                    <a16:creationId xmlns:a16="http://schemas.microsoft.com/office/drawing/2014/main" id="{767AA3EE-F453-087A-2B32-16FAD39818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153" y="2161114"/>
                <a:ext cx="1258974" cy="26066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02F9E8B-A667-9D4B-1815-3907E3247BE3}"/>
                  </a:ext>
                </a:extLst>
              </p:cNvPr>
              <p:cNvSpPr txBox="1"/>
              <p:nvPr/>
            </p:nvSpPr>
            <p:spPr>
              <a:xfrm>
                <a:off x="-243188" y="2613317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9" name="Левая круглая скобка 8">
              <a:extLst>
                <a:ext uri="{FF2B5EF4-FFF2-40B4-BE49-F238E27FC236}">
                  <a16:creationId xmlns:a16="http://schemas.microsoft.com/office/drawing/2014/main" id="{3D6C00EC-D5C9-06D4-9E9E-C2A65FF5F18A}"/>
                </a:ext>
              </a:extLst>
            </p:cNvPr>
            <p:cNvSpPr/>
            <p:nvPr/>
          </p:nvSpPr>
          <p:spPr>
            <a:xfrm>
              <a:off x="5424674" y="2092746"/>
              <a:ext cx="45719" cy="159362"/>
            </a:xfrm>
            <a:prstGeom prst="leftBracket">
              <a:avLst>
                <a:gd name="adj" fmla="val 516146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 стрелкой 13">
              <a:extLst>
                <a:ext uri="{FF2B5EF4-FFF2-40B4-BE49-F238E27FC236}">
                  <a16:creationId xmlns:a16="http://schemas.microsoft.com/office/drawing/2014/main" id="{58D11528-D1D2-8FD2-D108-C5F77418EA40}"/>
                </a:ext>
              </a:extLst>
            </p:cNvPr>
            <p:cNvCxnSpPr/>
            <p:nvPr/>
          </p:nvCxnSpPr>
          <p:spPr>
            <a:xfrm flipH="1" flipV="1">
              <a:off x="5216019" y="2004239"/>
              <a:ext cx="186798" cy="95538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0173CF36-38A6-2995-9F9E-43C7416EC8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64589" y="2166650"/>
              <a:ext cx="239417" cy="0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772FA802-6905-5092-38EC-74D7CD297F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16019" y="2236620"/>
              <a:ext cx="196960" cy="80749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AA626E3-62DC-5CE1-126D-3AF67777FF7E}"/>
                </a:ext>
              </a:extLst>
            </p:cNvPr>
            <p:cNvSpPr txBox="1"/>
            <p:nvPr/>
          </p:nvSpPr>
          <p:spPr>
            <a:xfrm>
              <a:off x="4997290" y="1934541"/>
              <a:ext cx="31310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chemeClr val="accent2">
                      <a:lumMod val="75000"/>
                    </a:schemeClr>
                  </a:solidFill>
                </a:rPr>
                <a:t>e</a:t>
              </a:r>
              <a:r>
                <a:rPr lang="en-US" sz="1800" baseline="30000" dirty="0">
                  <a:solidFill>
                    <a:schemeClr val="accent2">
                      <a:lumMod val="75000"/>
                    </a:schemeClr>
                  </a:solidFill>
                </a:rPr>
                <a:t>-</a:t>
              </a:r>
              <a:endParaRPr lang="ru-RU" sz="1800" baseline="30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DAD07F5D-2E29-6FBF-72E9-CA577D0BF295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>
              <a:off x="5470393" y="2092746"/>
              <a:ext cx="5093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351A7336-566F-B599-A590-A05A8BF826A9}"/>
                </a:ext>
              </a:extLst>
            </p:cNvPr>
            <p:cNvCxnSpPr>
              <a:cxnSpLocks/>
            </p:cNvCxnSpPr>
            <p:nvPr/>
          </p:nvCxnSpPr>
          <p:spPr>
            <a:xfrm>
              <a:off x="5470393" y="2252108"/>
              <a:ext cx="5093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464F7637-0497-6E09-3C8D-A0A44DC3E1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41556" y="2099777"/>
              <a:ext cx="287359" cy="8136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3AC0D08-BCD9-2B27-E3B0-666B74B5CE2F}"/>
                </a:ext>
              </a:extLst>
            </p:cNvPr>
            <p:cNvSpPr txBox="1"/>
            <p:nvPr/>
          </p:nvSpPr>
          <p:spPr>
            <a:xfrm>
              <a:off x="5694450" y="1943509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CA9B0136-BBDF-4562-8D2D-DB4835F1900E}"/>
              </a:ext>
            </a:extLst>
          </p:cNvPr>
          <p:cNvSpPr txBox="1"/>
          <p:nvPr/>
        </p:nvSpPr>
        <p:spPr>
          <a:xfrm>
            <a:off x="6981342" y="3703063"/>
            <a:ext cx="49190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Схема конструкции ускорителя электронов с несамостоятельным ВТР: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выводное фольговое окно;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область вспомогательного разряда,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проволочный анод;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анодная решетка;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область ВТР;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высоковольтный катод;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вакуумная камера; 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термокатод</a:t>
            </a:r>
          </a:p>
          <a:p>
            <a:endParaRPr lang="ru-RU" dirty="0"/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FFA2353F-DF51-F43B-F6F7-954253A1B7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840" y="4853801"/>
            <a:ext cx="4229099" cy="140228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1EE77312-3721-647D-C3AD-CC665DB1ED90}"/>
              </a:ext>
            </a:extLst>
          </p:cNvPr>
          <p:cNvSpPr txBox="1"/>
          <p:nvPr/>
        </p:nvSpPr>
        <p:spPr>
          <a:xfrm>
            <a:off x="6582882" y="6261619"/>
            <a:ext cx="5609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Makarov M. Pulsed low pressure wire discharge / M. Makarov, Y.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Loumani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b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A. Kozyrev //J. Appl. Phys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– 2006. –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.100. – 033301</a:t>
            </a:r>
            <a:endParaRPr lang="ru-RU" sz="14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DDDA5A3-1772-4B3E-87D4-52773318AF44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18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38A0FD-85FC-BA3A-2CC2-E0B5AA288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15" y="3963584"/>
            <a:ext cx="2877318" cy="28773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8E0B77-9A94-4D18-81C9-E5EA531EFB90}"/>
              </a:ext>
            </a:extLst>
          </p:cNvPr>
          <p:cNvSpPr txBox="1"/>
          <p:nvPr/>
        </p:nvSpPr>
        <p:spPr>
          <a:xfrm>
            <a:off x="224287" y="4843575"/>
            <a:ext cx="38116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Зависимость коэффициента вывода тока пучка в атмосферу от ускоряющего напряжения при разном коэффициенте заполнения</a:t>
            </a:r>
            <a:endParaRPr lang="ru-RU" sz="14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3 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30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кГц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7">
            <a:extLst>
              <a:ext uri="{FF2B5EF4-FFF2-40B4-BE49-F238E27FC236}">
                <a16:creationId xmlns:a16="http://schemas.microsoft.com/office/drawing/2014/main" id="{60A32B8B-F4D0-48F8-B5DB-B4A1AD7FD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48" y="-24237"/>
            <a:ext cx="8016369" cy="107721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вывода электронного пучка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0A3ACE0-431A-4FE1-9AE3-BF0640F8F3EF}"/>
                  </a:ext>
                </a:extLst>
              </p:cNvPr>
              <p:cNvSpPr txBox="1"/>
              <p:nvPr/>
            </p:nvSpPr>
            <p:spPr>
              <a:xfrm>
                <a:off x="4682216" y="4466485"/>
                <a:ext cx="924805" cy="7541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0A3ACE0-431A-4FE1-9AE3-BF0640F8F3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216" y="4466485"/>
                <a:ext cx="924805" cy="7541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4A9856E0-CB4E-4169-854B-724B6C6FC06F}"/>
              </a:ext>
            </a:extLst>
          </p:cNvPr>
          <p:cNvSpPr txBox="1"/>
          <p:nvPr/>
        </p:nvSpPr>
        <p:spPr>
          <a:xfrm>
            <a:off x="6794831" y="3911087"/>
            <a:ext cx="27636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80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кГц, </a:t>
            </a:r>
            <a:r>
              <a:rPr lang="en-US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Па</a:t>
            </a:r>
            <a:endParaRPr lang="ru-RU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F30755-6E15-4367-80F4-3B5B7B6FD631}"/>
              </a:ext>
            </a:extLst>
          </p:cNvPr>
          <p:cNvSpPr txBox="1"/>
          <p:nvPr/>
        </p:nvSpPr>
        <p:spPr>
          <a:xfrm>
            <a:off x="120376" y="5919043"/>
            <a:ext cx="5462921" cy="7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Николаев, В.Б. Прохождение электронов с энергиями 150-400 кэв через вакуумноплотные фольги из алюминия и титана / В.Б. Николаев // ЖТФ. – 1976. – № 7. – С. 1555.</a:t>
            </a:r>
            <a:endParaRPr lang="en-US" sz="105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050" dirty="0" err="1">
                <a:latin typeface="Times New Roman" panose="02020603050405020304" pitchFamily="18" charset="0"/>
              </a:rPr>
              <a:t>Seltser</a:t>
            </a:r>
            <a:r>
              <a:rPr lang="en-US" sz="1050" dirty="0">
                <a:latin typeface="Times New Roman" panose="02020603050405020304" pitchFamily="18" charset="0"/>
              </a:rPr>
              <a:t> S.M., Berger M.J. Transmission and reflection of electrons by foils // </a:t>
            </a:r>
            <a:r>
              <a:rPr lang="en-US" sz="1050" dirty="0" err="1">
                <a:latin typeface="Times New Roman" panose="02020603050405020304" pitchFamily="18" charset="0"/>
              </a:rPr>
              <a:t>Nucl</a:t>
            </a:r>
            <a:r>
              <a:rPr lang="en-US" sz="1050" dirty="0">
                <a:latin typeface="Times New Roman" panose="02020603050405020304" pitchFamily="18" charset="0"/>
              </a:rPr>
              <a:t>. </a:t>
            </a:r>
            <a:r>
              <a:rPr lang="en-US" sz="1050" dirty="0" err="1">
                <a:latin typeface="Times New Roman" panose="02020603050405020304" pitchFamily="18" charset="0"/>
              </a:rPr>
              <a:t>Instrum</a:t>
            </a:r>
            <a:r>
              <a:rPr lang="ru-RU" sz="1050" dirty="0">
                <a:latin typeface="Times New Roman" panose="02020603050405020304" pitchFamily="18" charset="0"/>
              </a:rPr>
              <a:t>. </a:t>
            </a:r>
            <a:r>
              <a:rPr lang="en-US" sz="1050" dirty="0">
                <a:latin typeface="Times New Roman" panose="02020603050405020304" pitchFamily="18" charset="0"/>
              </a:rPr>
              <a:t>and Methods</a:t>
            </a:r>
            <a:r>
              <a:rPr lang="ru-RU" sz="1050" dirty="0">
                <a:latin typeface="Times New Roman" panose="02020603050405020304" pitchFamily="18" charset="0"/>
              </a:rPr>
              <a:t>. – 1974. – </a:t>
            </a:r>
            <a:r>
              <a:rPr lang="en-US" sz="1050" dirty="0">
                <a:latin typeface="Times New Roman" panose="02020603050405020304" pitchFamily="18" charset="0"/>
              </a:rPr>
              <a:t>V</a:t>
            </a:r>
            <a:r>
              <a:rPr lang="ru-RU" sz="1050" dirty="0">
                <a:latin typeface="Times New Roman" panose="02020603050405020304" pitchFamily="18" charset="0"/>
              </a:rPr>
              <a:t>. 119. – </a:t>
            </a:r>
            <a:r>
              <a:rPr lang="en-US" sz="1050" dirty="0">
                <a:latin typeface="Times New Roman" panose="02020603050405020304" pitchFamily="18" charset="0"/>
              </a:rPr>
              <a:t>P</a:t>
            </a:r>
            <a:r>
              <a:rPr lang="ru-RU" sz="1050" dirty="0">
                <a:latin typeface="Times New Roman" panose="02020603050405020304" pitchFamily="18" charset="0"/>
              </a:rPr>
              <a:t>. 157</a:t>
            </a:r>
            <a:r>
              <a:rPr lang="ru-RU" sz="1100" dirty="0"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D532C15-2598-437F-9DA7-2BF54619A6E1}"/>
              </a:ext>
            </a:extLst>
          </p:cNvPr>
          <p:cNvGrpSpPr/>
          <p:nvPr/>
        </p:nvGrpSpPr>
        <p:grpSpPr>
          <a:xfrm>
            <a:off x="9522852" y="3908355"/>
            <a:ext cx="2721913" cy="2757838"/>
            <a:chOff x="10084794" y="3701616"/>
            <a:chExt cx="2812541" cy="3293839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D66FD5BB-56B9-4D50-BBFB-853DD89A5247}"/>
                </a:ext>
              </a:extLst>
            </p:cNvPr>
            <p:cNvPicPr/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5400000">
              <a:off x="10225193" y="3976946"/>
              <a:ext cx="1271872" cy="151840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335FB88-8D34-408F-A9C9-91A5B4611467}"/>
                </a:ext>
              </a:extLst>
            </p:cNvPr>
            <p:cNvPicPr/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5400000">
              <a:off x="10239162" y="5614286"/>
              <a:ext cx="1243935" cy="151840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A8019895-ED35-4B29-8EAE-B9A61EA608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63903" y="4447492"/>
              <a:ext cx="230848" cy="2341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7C1BCBF8-F920-449C-AF70-7B0639C7B9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33300" y="5660826"/>
              <a:ext cx="485453" cy="15409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169F6D4F-B012-469D-A43B-E33DF0BDE4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44043" y="4258641"/>
              <a:ext cx="0" cy="84604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A89B2391-012B-41F0-BE53-51DF9A9F92DB}"/>
                </a:ext>
              </a:extLst>
            </p:cNvPr>
            <p:cNvSpPr/>
            <p:nvPr/>
          </p:nvSpPr>
          <p:spPr>
            <a:xfrm rot="16200000">
              <a:off x="10121748" y="4543893"/>
              <a:ext cx="307722" cy="2755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C25746-C873-4F27-B28E-2E7AF7E7E2A3}"/>
                </a:ext>
              </a:extLst>
            </p:cNvPr>
            <p:cNvSpPr txBox="1"/>
            <p:nvPr/>
          </p:nvSpPr>
          <p:spPr>
            <a:xfrm rot="16200000">
              <a:off x="10021492" y="4479248"/>
              <a:ext cx="508234" cy="381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DC46F3D-6D1D-4F36-8111-B0CC9B00CB55}"/>
                </a:ext>
              </a:extLst>
            </p:cNvPr>
            <p:cNvSpPr txBox="1"/>
            <p:nvPr/>
          </p:nvSpPr>
          <p:spPr>
            <a:xfrm>
              <a:off x="10532703" y="3701616"/>
              <a:ext cx="836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E4B2E63-9A18-4403-9931-97C40B86AE98}"/>
                </a:ext>
              </a:extLst>
            </p:cNvPr>
            <p:cNvSpPr txBox="1"/>
            <p:nvPr/>
          </p:nvSpPr>
          <p:spPr>
            <a:xfrm>
              <a:off x="10543163" y="5373810"/>
              <a:ext cx="679153" cy="441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6B03F21-8866-4186-B4FF-5D112C18217B}"/>
                </a:ext>
              </a:extLst>
            </p:cNvPr>
            <p:cNvSpPr txBox="1"/>
            <p:nvPr/>
          </p:nvSpPr>
          <p:spPr>
            <a:xfrm>
              <a:off x="11679326" y="4135036"/>
              <a:ext cx="999170" cy="62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Times New Roman" panose="02020603050405020304" pitchFamily="18" charset="0"/>
                </a:rPr>
                <a:t>Анодная решетка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1A87E48-CFFA-4467-8433-2221168EB6E0}"/>
                </a:ext>
              </a:extLst>
            </p:cNvPr>
            <p:cNvSpPr txBox="1"/>
            <p:nvPr/>
          </p:nvSpPr>
          <p:spPr>
            <a:xfrm>
              <a:off x="11534136" y="5327733"/>
              <a:ext cx="1363199" cy="62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Times New Roman" panose="02020603050405020304" pitchFamily="18" charset="0"/>
                </a:rPr>
                <a:t>Эмиссионная плазма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3607FD-41AE-F390-3362-249124C6AC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7" y="1060318"/>
            <a:ext cx="3804176" cy="38041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679F9B-98A3-C7B9-96F8-3AC28A10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899" y="1092947"/>
            <a:ext cx="2877318" cy="28773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41CD92-AECF-C7BE-8D6A-080552EEB1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509" y="1073924"/>
            <a:ext cx="2877318" cy="287731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2095358-B6C7-4F5C-A365-E234C565BB62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39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Заголовок 1">
            <a:extLst>
              <a:ext uri="{FF2B5EF4-FFF2-40B4-BE49-F238E27FC236}">
                <a16:creationId xmlns:a16="http://schemas.microsoft.com/office/drawing/2014/main" id="{7B19297C-9DCF-43D2-AABC-09F90F89D4BF}"/>
              </a:ext>
            </a:extLst>
          </p:cNvPr>
          <p:cNvSpPr txBox="1">
            <a:spLocks/>
          </p:cNvSpPr>
          <p:nvPr/>
        </p:nvSpPr>
        <p:spPr>
          <a:xfrm>
            <a:off x="56879" y="197657"/>
            <a:ext cx="7911183" cy="52356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bg1"/>
                </a:solidFill>
                <a:latin typeface="Russisch Sans" panose="00000506000000000000" pitchFamily="2" charset="0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электронов на основе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несамостоятельного ВТР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«ГЕЛИОН»</a:t>
            </a:r>
          </a:p>
        </p:txBody>
      </p:sp>
      <p:grpSp>
        <p:nvGrpSpPr>
          <p:cNvPr id="125" name="Группа 124">
            <a:extLst>
              <a:ext uri="{FF2B5EF4-FFF2-40B4-BE49-F238E27FC236}">
                <a16:creationId xmlns:a16="http://schemas.microsoft.com/office/drawing/2014/main" id="{383C063D-40A5-47B7-BB29-A5CD5528433B}"/>
              </a:ext>
            </a:extLst>
          </p:cNvPr>
          <p:cNvGrpSpPr/>
          <p:nvPr/>
        </p:nvGrpSpPr>
        <p:grpSpPr>
          <a:xfrm>
            <a:off x="7217968" y="995797"/>
            <a:ext cx="4566300" cy="3937299"/>
            <a:chOff x="5109882" y="1736340"/>
            <a:chExt cx="4189419" cy="3895203"/>
          </a:xfrm>
        </p:grpSpPr>
        <p:pic>
          <p:nvPicPr>
            <p:cNvPr id="126" name="Рисунок 125">
              <a:extLst>
                <a:ext uri="{FF2B5EF4-FFF2-40B4-BE49-F238E27FC236}">
                  <a16:creationId xmlns:a16="http://schemas.microsoft.com/office/drawing/2014/main" id="{F47C2ED2-BD7A-4E23-9720-845BFE9DE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9882" y="1947865"/>
              <a:ext cx="2840197" cy="368367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128" name="Прямая соединительная линия 127">
              <a:extLst>
                <a:ext uri="{FF2B5EF4-FFF2-40B4-BE49-F238E27FC236}">
                  <a16:creationId xmlns:a16="http://schemas.microsoft.com/office/drawing/2014/main" id="{2585E6C5-0FF7-4DBC-9313-6ECA01CE937A}"/>
                </a:ext>
              </a:extLst>
            </p:cNvPr>
            <p:cNvCxnSpPr/>
            <p:nvPr/>
          </p:nvCxnSpPr>
          <p:spPr>
            <a:xfrm flipH="1">
              <a:off x="7189471" y="2219325"/>
              <a:ext cx="863918" cy="203835"/>
            </a:xfrm>
            <a:prstGeom prst="line">
              <a:avLst/>
            </a:prstGeom>
            <a:ln w="19050">
              <a:solidFill>
                <a:srgbClr val="39DDF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35">
              <a:extLst>
                <a:ext uri="{FF2B5EF4-FFF2-40B4-BE49-F238E27FC236}">
                  <a16:creationId xmlns:a16="http://schemas.microsoft.com/office/drawing/2014/main" id="{76136751-BC36-408C-9F69-10B6CA5D4056}"/>
                </a:ext>
              </a:extLst>
            </p:cNvPr>
            <p:cNvSpPr txBox="1"/>
            <p:nvPr/>
          </p:nvSpPr>
          <p:spPr>
            <a:xfrm>
              <a:off x="7901037" y="1845703"/>
              <a:ext cx="1196105" cy="17683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Выпускное фольговое окно</a:t>
              </a:r>
              <a:endParaRPr lang="ru-RU" sz="1200" dirty="0">
                <a:latin typeface="Times New Roman"/>
                <a:ea typeface="Times New Roman"/>
              </a:endParaRPr>
            </a:p>
          </p:txBody>
        </p:sp>
        <p:cxnSp>
          <p:nvCxnSpPr>
            <p:cNvPr id="130" name="Прямая соединительная линия 129">
              <a:extLst>
                <a:ext uri="{FF2B5EF4-FFF2-40B4-BE49-F238E27FC236}">
                  <a16:creationId xmlns:a16="http://schemas.microsoft.com/office/drawing/2014/main" id="{1ABFB730-58DF-46DD-A06B-AEB73144DEE8}"/>
                </a:ext>
              </a:extLst>
            </p:cNvPr>
            <p:cNvCxnSpPr/>
            <p:nvPr/>
          </p:nvCxnSpPr>
          <p:spPr>
            <a:xfrm flipH="1">
              <a:off x="7189471" y="2588895"/>
              <a:ext cx="977264" cy="222885"/>
            </a:xfrm>
            <a:prstGeom prst="line">
              <a:avLst/>
            </a:prstGeom>
            <a:ln w="19050">
              <a:solidFill>
                <a:srgbClr val="39DDF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единительная линия 130">
              <a:extLst>
                <a:ext uri="{FF2B5EF4-FFF2-40B4-BE49-F238E27FC236}">
                  <a16:creationId xmlns:a16="http://schemas.microsoft.com/office/drawing/2014/main" id="{F85301C8-0CF8-44A1-B3E1-0F8696670EB3}"/>
                </a:ext>
              </a:extLst>
            </p:cNvPr>
            <p:cNvCxnSpPr/>
            <p:nvPr/>
          </p:nvCxnSpPr>
          <p:spPr>
            <a:xfrm flipH="1">
              <a:off x="7223321" y="2911979"/>
              <a:ext cx="726758" cy="165735"/>
            </a:xfrm>
            <a:prstGeom prst="line">
              <a:avLst/>
            </a:prstGeom>
            <a:ln w="19050">
              <a:solidFill>
                <a:srgbClr val="39DDF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Прямая соединительная линия 131">
              <a:extLst>
                <a:ext uri="{FF2B5EF4-FFF2-40B4-BE49-F238E27FC236}">
                  <a16:creationId xmlns:a16="http://schemas.microsoft.com/office/drawing/2014/main" id="{B8A5D46E-A6AB-4C42-913B-4E7BC92D9CBA}"/>
                </a:ext>
              </a:extLst>
            </p:cNvPr>
            <p:cNvCxnSpPr/>
            <p:nvPr/>
          </p:nvCxnSpPr>
          <p:spPr>
            <a:xfrm flipH="1">
              <a:off x="7081143" y="3377750"/>
              <a:ext cx="977264" cy="222885"/>
            </a:xfrm>
            <a:prstGeom prst="line">
              <a:avLst/>
            </a:prstGeom>
            <a:ln w="19050">
              <a:solidFill>
                <a:srgbClr val="39DDF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Прямая соединительная линия 132">
              <a:extLst>
                <a:ext uri="{FF2B5EF4-FFF2-40B4-BE49-F238E27FC236}">
                  <a16:creationId xmlns:a16="http://schemas.microsoft.com/office/drawing/2014/main" id="{8B6A4575-1A8B-48DE-8F3B-DAE86EAA3B8D}"/>
                </a:ext>
              </a:extLst>
            </p:cNvPr>
            <p:cNvCxnSpPr/>
            <p:nvPr/>
          </p:nvCxnSpPr>
          <p:spPr>
            <a:xfrm flipH="1">
              <a:off x="7172361" y="4213181"/>
              <a:ext cx="977264" cy="222885"/>
            </a:xfrm>
            <a:prstGeom prst="line">
              <a:avLst/>
            </a:prstGeom>
            <a:ln w="19050">
              <a:solidFill>
                <a:srgbClr val="39DDF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Прямая соединительная линия 255">
              <a:extLst>
                <a:ext uri="{FF2B5EF4-FFF2-40B4-BE49-F238E27FC236}">
                  <a16:creationId xmlns:a16="http://schemas.microsoft.com/office/drawing/2014/main" id="{CCBF29E3-0315-4EB0-B75A-1103A540AFAA}"/>
                </a:ext>
              </a:extLst>
            </p:cNvPr>
            <p:cNvCxnSpPr/>
            <p:nvPr/>
          </p:nvCxnSpPr>
          <p:spPr>
            <a:xfrm flipH="1">
              <a:off x="6892292" y="3853044"/>
              <a:ext cx="1166115" cy="244796"/>
            </a:xfrm>
            <a:prstGeom prst="line">
              <a:avLst/>
            </a:prstGeom>
            <a:ln w="19050">
              <a:solidFill>
                <a:srgbClr val="39DDF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TextBox 35">
              <a:extLst>
                <a:ext uri="{FF2B5EF4-FFF2-40B4-BE49-F238E27FC236}">
                  <a16:creationId xmlns:a16="http://schemas.microsoft.com/office/drawing/2014/main" id="{9972EB1A-EC7C-4B0E-BEA8-A84D9F517CC8}"/>
                </a:ext>
              </a:extLst>
            </p:cNvPr>
            <p:cNvSpPr txBox="1"/>
            <p:nvPr/>
          </p:nvSpPr>
          <p:spPr>
            <a:xfrm>
              <a:off x="8024378" y="2422958"/>
              <a:ext cx="880624" cy="22288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Анодная решетка</a:t>
              </a:r>
              <a:endParaRPr lang="ru-RU" sz="1200" dirty="0">
                <a:latin typeface="Times New Roman"/>
                <a:ea typeface="Times New Roman"/>
              </a:endParaRPr>
            </a:p>
          </p:txBody>
        </p:sp>
        <p:sp>
          <p:nvSpPr>
            <p:cNvPr id="258" name="TextBox 35">
              <a:extLst>
                <a:ext uri="{FF2B5EF4-FFF2-40B4-BE49-F238E27FC236}">
                  <a16:creationId xmlns:a16="http://schemas.microsoft.com/office/drawing/2014/main" id="{017973AF-3D5E-4C5E-B9D9-DC851715EFE9}"/>
                </a:ext>
              </a:extLst>
            </p:cNvPr>
            <p:cNvSpPr txBox="1"/>
            <p:nvPr/>
          </p:nvSpPr>
          <p:spPr>
            <a:xfrm>
              <a:off x="7851929" y="2811578"/>
              <a:ext cx="1355086" cy="3723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Высоковольтный катод</a:t>
              </a:r>
              <a:endParaRPr lang="ru-RU" sz="1200" dirty="0">
                <a:latin typeface="Times New Roman"/>
                <a:ea typeface="Times New Roman"/>
              </a:endParaRPr>
            </a:p>
          </p:txBody>
        </p:sp>
        <p:sp>
          <p:nvSpPr>
            <p:cNvPr id="259" name="TextBox 35">
              <a:extLst>
                <a:ext uri="{FF2B5EF4-FFF2-40B4-BE49-F238E27FC236}">
                  <a16:creationId xmlns:a16="http://schemas.microsoft.com/office/drawing/2014/main" id="{0333DB18-48DC-415B-A881-381037DA2E83}"/>
                </a:ext>
              </a:extLst>
            </p:cNvPr>
            <p:cNvSpPr txBox="1"/>
            <p:nvPr/>
          </p:nvSpPr>
          <p:spPr>
            <a:xfrm>
              <a:off x="7851929" y="3256392"/>
              <a:ext cx="880624" cy="18469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Экран</a:t>
              </a:r>
              <a:endParaRPr lang="ru-RU" sz="1200" dirty="0">
                <a:latin typeface="Times New Roman"/>
                <a:ea typeface="Times New Roman"/>
              </a:endParaRPr>
            </a:p>
          </p:txBody>
        </p:sp>
        <p:sp>
          <p:nvSpPr>
            <p:cNvPr id="260" name="TextBox 35">
              <a:extLst>
                <a:ext uri="{FF2B5EF4-FFF2-40B4-BE49-F238E27FC236}">
                  <a16:creationId xmlns:a16="http://schemas.microsoft.com/office/drawing/2014/main" id="{804870B3-1933-4D61-9073-B2686704EC08}"/>
                </a:ext>
              </a:extLst>
            </p:cNvPr>
            <p:cNvSpPr txBox="1"/>
            <p:nvPr/>
          </p:nvSpPr>
          <p:spPr>
            <a:xfrm>
              <a:off x="7940927" y="3697438"/>
              <a:ext cx="880624" cy="18469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Изолятор</a:t>
              </a:r>
              <a:endParaRPr lang="ru-RU" sz="1200" dirty="0">
                <a:latin typeface="Times New Roman"/>
                <a:ea typeface="Times New Roman"/>
              </a:endParaRPr>
            </a:p>
          </p:txBody>
        </p:sp>
        <p:sp>
          <p:nvSpPr>
            <p:cNvPr id="261" name="TextBox 35">
              <a:extLst>
                <a:ext uri="{FF2B5EF4-FFF2-40B4-BE49-F238E27FC236}">
                  <a16:creationId xmlns:a16="http://schemas.microsoft.com/office/drawing/2014/main" id="{B3B28FFF-8C0A-4E15-BE5E-F0ACF7137D49}"/>
                </a:ext>
              </a:extLst>
            </p:cNvPr>
            <p:cNvSpPr txBox="1"/>
            <p:nvPr/>
          </p:nvSpPr>
          <p:spPr>
            <a:xfrm>
              <a:off x="7857140" y="3976499"/>
              <a:ext cx="1442161" cy="18469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Ограничительное сопротивление</a:t>
              </a:r>
              <a:endParaRPr lang="ru-RU" sz="1200" dirty="0">
                <a:latin typeface="Times New Roman"/>
                <a:ea typeface="Times New Roman"/>
              </a:endParaRPr>
            </a:p>
          </p:txBody>
        </p:sp>
        <p:cxnSp>
          <p:nvCxnSpPr>
            <p:cNvPr id="262" name="Прямая со стрелкой 261">
              <a:extLst>
                <a:ext uri="{FF2B5EF4-FFF2-40B4-BE49-F238E27FC236}">
                  <a16:creationId xmlns:a16="http://schemas.microsoft.com/office/drawing/2014/main" id="{A5FF026B-B759-454C-AF37-3AF197237F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2397" y="1878497"/>
              <a:ext cx="1275605" cy="17683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E0568D51-57F9-4233-AB6A-E4B7244C7069}"/>
                </a:ext>
              </a:extLst>
            </p:cNvPr>
            <p:cNvSpPr txBox="1"/>
            <p:nvPr/>
          </p:nvSpPr>
          <p:spPr>
            <a:xfrm rot="369185">
              <a:off x="6568079" y="1736340"/>
              <a:ext cx="83287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650 мм</a:t>
              </a:r>
            </a:p>
          </p:txBody>
        </p:sp>
        <p:cxnSp>
          <p:nvCxnSpPr>
            <p:cNvPr id="264" name="Прямая соединительная линия 263">
              <a:extLst>
                <a:ext uri="{FF2B5EF4-FFF2-40B4-BE49-F238E27FC236}">
                  <a16:creationId xmlns:a16="http://schemas.microsoft.com/office/drawing/2014/main" id="{80C572CA-6CCD-4BC0-829A-15E45C9A0D03}"/>
                </a:ext>
              </a:extLst>
            </p:cNvPr>
            <p:cNvCxnSpPr/>
            <p:nvPr/>
          </p:nvCxnSpPr>
          <p:spPr>
            <a:xfrm flipV="1">
              <a:off x="6092989" y="1851931"/>
              <a:ext cx="134338" cy="34340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Прямая соединительная линия 264">
              <a:extLst>
                <a:ext uri="{FF2B5EF4-FFF2-40B4-BE49-F238E27FC236}">
                  <a16:creationId xmlns:a16="http://schemas.microsoft.com/office/drawing/2014/main" id="{00513F7A-2A1D-4B89-A862-B0FDDEC07013}"/>
                </a:ext>
              </a:extLst>
            </p:cNvPr>
            <p:cNvCxnSpPr/>
            <p:nvPr/>
          </p:nvCxnSpPr>
          <p:spPr>
            <a:xfrm flipV="1">
              <a:off x="7341806" y="2061007"/>
              <a:ext cx="134338" cy="34340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7" name="Text Box 5">
            <a:extLst>
              <a:ext uri="{FF2B5EF4-FFF2-40B4-BE49-F238E27FC236}">
                <a16:creationId xmlns:a16="http://schemas.microsoft.com/office/drawing/2014/main" id="{7E9A7830-2ACA-49E7-A441-E657AAE29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117" y="4859401"/>
            <a:ext cx="8450343" cy="20313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lvl="2"/>
            <a:r>
              <a:rPr lang="ru-RU" alt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Параметры:			  непрерывный режим			     импульсно-периодический</a:t>
            </a:r>
            <a:r>
              <a:rPr lang="en-US" alt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</a:p>
          <a:p>
            <a:pPr marL="0" lvl="2"/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электронов	        		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150 кэВ						до 150 кэВ</a:t>
            </a:r>
          </a:p>
          <a:p>
            <a:pPr marL="0" lvl="2"/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 пучка</a:t>
            </a:r>
            <a:r>
              <a:rPr lang="en-US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		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 						2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 </a:t>
            </a:r>
          </a:p>
          <a:p>
            <a:pPr marL="0" lvl="2"/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тока пучка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0,5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 5 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мкА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/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см</a:t>
            </a:r>
            <a:r>
              <a:rPr lang="en-US" altLang="ru-RU" sz="1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ru-RU" altLang="ru-RU" sz="1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				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 15 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мкА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/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см</a:t>
            </a:r>
            <a:r>
              <a:rPr lang="en-US" altLang="ru-RU" sz="1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endParaRPr lang="ru-RU" altLang="ru-RU" sz="1400" b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/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мощность пучка		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кВт						до 1 кВт</a:t>
            </a:r>
          </a:p>
          <a:p>
            <a:pPr marL="0" lvl="2"/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пучка		</a:t>
            </a:r>
            <a:r>
              <a:rPr lang="en-US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см						4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см</a:t>
            </a:r>
          </a:p>
          <a:p>
            <a:pPr marL="0" lvl="2"/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Неоднородность пучка		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60 %						± 15 %</a:t>
            </a:r>
          </a:p>
          <a:p>
            <a:pPr marL="0" lvl="2"/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импульсов			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</a:t>
            </a:r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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30 кГц</a:t>
            </a:r>
          </a:p>
          <a:p>
            <a:pPr marL="0" lvl="2"/>
            <a:r>
              <a:rPr lang="ru-RU" alt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Эффективность вывода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	до 0,2							до 0,6 </a:t>
            </a:r>
            <a:endParaRPr lang="ru-RU" altLang="ru-RU" sz="1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3F632-577F-4B32-F501-E5D7F1008C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67" y="1066917"/>
            <a:ext cx="4855522" cy="363519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E4772ED-2FFF-4EA9-91D8-4FEE425B50EA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6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95A12E3-16BA-4102-A323-CB75F2B1380B}"/>
              </a:ext>
            </a:extLst>
          </p:cNvPr>
          <p:cNvSpPr txBox="1">
            <a:spLocks/>
          </p:cNvSpPr>
          <p:nvPr/>
        </p:nvSpPr>
        <p:spPr>
          <a:xfrm>
            <a:off x="33701" y="160003"/>
            <a:ext cx="8335748" cy="698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b="1" kern="1200">
                <a:solidFill>
                  <a:schemeClr val="bg1"/>
                </a:solidFill>
                <a:latin typeface="Russisch Sans" panose="00000506000000000000" pitchFamily="2" charset="0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Электронно-пучковая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в атмосфере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496811-003E-4762-AB9A-9FAA2566EE4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8" y="1026781"/>
            <a:ext cx="4503271" cy="3413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5F5DFCB9-316D-4751-87B5-7C77EAF73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131" y="3786688"/>
            <a:ext cx="2222732" cy="302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37777D-E3A7-4A9B-916D-FFB5237F0FA6}"/>
              </a:ext>
            </a:extLst>
          </p:cNvPr>
          <p:cNvSpPr txBox="1"/>
          <p:nvPr/>
        </p:nvSpPr>
        <p:spPr>
          <a:xfrm>
            <a:off x="4688105" y="1213037"/>
            <a:ext cx="48502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обработки:</a:t>
            </a:r>
          </a:p>
          <a:p>
            <a:pPr>
              <a:defRPr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130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дозы: 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кГр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/с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Поглощенная доза: 6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–96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кГр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поражения проростков 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Корневой гнилью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Fusarium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oxysporum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грибковыми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Penicillium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 в 2 – 12 раз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4E14BA0-D175-4FD5-B55D-73DA6A971C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236" y="1468482"/>
            <a:ext cx="2999869" cy="5333100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E9BF7D0-5AAA-DD19-88F2-AB33B0D752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580494"/>
              </p:ext>
            </p:extLst>
          </p:nvPr>
        </p:nvGraphicFramePr>
        <p:xfrm>
          <a:off x="524660" y="5022068"/>
          <a:ext cx="4211007" cy="160338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491598">
                  <a:extLst>
                    <a:ext uri="{9D8B030D-6E8A-4147-A177-3AD203B41FA5}">
                      <a16:colId xmlns:a16="http://schemas.microsoft.com/office/drawing/2014/main" val="2996754682"/>
                    </a:ext>
                  </a:extLst>
                </a:gridCol>
                <a:gridCol w="1359225">
                  <a:extLst>
                    <a:ext uri="{9D8B030D-6E8A-4147-A177-3AD203B41FA5}">
                      <a16:colId xmlns:a16="http://schemas.microsoft.com/office/drawing/2014/main" val="1127489249"/>
                    </a:ext>
                  </a:extLst>
                </a:gridCol>
                <a:gridCol w="1360184">
                  <a:extLst>
                    <a:ext uri="{9D8B030D-6E8A-4147-A177-3AD203B41FA5}">
                      <a16:colId xmlns:a16="http://schemas.microsoft.com/office/drawing/2014/main" val="2168443043"/>
                    </a:ext>
                  </a:extLst>
                </a:gridCol>
              </a:tblGrid>
              <a:tr h="3206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D,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кГр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8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δ, %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9163054"/>
                  </a:ext>
                </a:extLst>
              </a:tr>
              <a:tr h="3206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(исходный)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4966278"/>
                  </a:ext>
                </a:extLst>
              </a:tr>
              <a:tr h="3206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3056822"/>
                  </a:ext>
                </a:extLst>
              </a:tr>
              <a:tr h="3206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2663391"/>
                  </a:ext>
                </a:extLst>
              </a:tr>
              <a:tr h="3206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85713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2CCFF07-8D17-3D79-105C-81605E069E5B}"/>
              </a:ext>
            </a:extLst>
          </p:cNvPr>
          <p:cNvSpPr txBox="1"/>
          <p:nvPr/>
        </p:nvSpPr>
        <p:spPr>
          <a:xfrm>
            <a:off x="197895" y="4600688"/>
            <a:ext cx="508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прочности полиэтиленовых пленок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E1884EB-9C4F-4E2A-A5AA-88CD9A05837E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79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DD646F-E689-454A-804F-D6FF8F56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728"/>
            <a:ext cx="7320268" cy="69809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результаты исследований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5D212623-9E61-46E3-9606-424760946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68" y="1182729"/>
            <a:ext cx="11297264" cy="5401427"/>
          </a:xfrm>
        </p:spPr>
        <p:txBody>
          <a:bodyPr>
            <a:noAutofit/>
          </a:bodyPr>
          <a:lstStyle/>
          <a:p>
            <a:pPr marL="0" indent="0" algn="just" fontAlgn="base">
              <a:lnSpc>
                <a:spcPct val="120000"/>
              </a:lnSpc>
              <a:buNone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 fontAlgn="base">
              <a:lnSpc>
                <a:spcPct val="120000"/>
              </a:lnSpc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 fontAlgn="base">
              <a:lnSpc>
                <a:spcPct val="150000"/>
              </a:lnSpc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400" dirty="0"/>
          </a:p>
        </p:txBody>
      </p:sp>
      <p:sp>
        <p:nvSpPr>
          <p:cNvPr id="4" name="TextBox 3"/>
          <p:cNvSpPr txBox="1"/>
          <p:nvPr/>
        </p:nvSpPr>
        <p:spPr>
          <a:xfrm>
            <a:off x="382434" y="1319651"/>
            <a:ext cx="117040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Представлены результаты создания источников электронных пучков большого сечения на основе высоковольтного тлеющего разряда: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продемонстрирована конкуренция двух типов эмиссии электронов с поверхности катодных электродов сеточных плазменных эмиттеров под действием ускоренных ионов, поступающих из ускоряющего промежутка.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способ генерации высоковольтного тлеющего разряда, основанный на применении разрядной системы с электродуговым сеточным плазменным катодом и отличающийся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самоподдержанием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горения за счет испарения материала коллектора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Созданный источник электронов «РАДИАН» позволяет генерировать радиально сходящийся электронный пучок для обработки цилиндрических изделий. </a:t>
            </a:r>
          </a:p>
          <a:p>
            <a:pPr marL="285750" indent="-285750" algn="just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 способ создания плазменного эмиттера для снижения азимутальной неоднородности плотности тока электронного пучка.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Созданный источник электронов «ГЕЛИОН» позволяет выводить пучок в атмосферу для обработки полимеров и посевного материала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импульсно-периодический режим генерации вспомогательного разряда,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повышающий эффективность вывода электронного пучка в атмосферу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направленные на исследование дополнительной инжекции электронов в область анодной плазмы несамостоятельного ВТР с целью снижения рабочего давления ускорителя и достижения оптимальной ионно-электронной оптической системы.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91A7925-AE8F-4ED1-8195-1632DE796108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29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24979E-99C2-4BAB-B675-B362EFBB0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3697"/>
            <a:ext cx="7320268" cy="69809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работ по конкурсу на соискание премии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212623-9E61-46E3-9606-424760946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28" y="1456573"/>
            <a:ext cx="11297264" cy="3704757"/>
          </a:xfrm>
        </p:spPr>
        <p:txBody>
          <a:bodyPr>
            <a:noAutofit/>
          </a:bodyPr>
          <a:lstStyle/>
          <a:p>
            <a:pPr marL="257175" indent="-257175" algn="just" fontAlgn="base">
              <a:lnSpc>
                <a:spcPct val="120000"/>
              </a:lnSpc>
              <a:buFont typeface="+mj-lt"/>
              <a:buAutoNum type="arabicPeriod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Гришков, М.С. Воробьев, С.Ю. Дорошкевич, Н.Н. Коваль //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Низкоэнергети-ческие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ускорители электронных пучков большого сечения с выводом в атмосферу (обзор) // ПТЭ. – 2025. – № 2. – С. 4-25. DOI: 10.31857/S0032816225020012;</a:t>
            </a:r>
          </a:p>
          <a:p>
            <a:pPr marL="257175" indent="-257175" algn="just" fontAlgn="base">
              <a:lnSpc>
                <a:spcPct val="120000"/>
              </a:lnSpc>
              <a:buFont typeface="+mj-lt"/>
              <a:buAutoNum type="arabicPeriod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С.Ю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Дорошкевич, М.С. Воробьёв, А.А. Гришков, Н.Н. Коваль, М.С. Торба, Р.А. Картавцов // Влияние дополнительной инжекции электронов на параметры ор-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битронного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тлеющего разряда в ускорителе на основе несамостоятельного ВТР / Известия ВУЗов. Физика. 2025. Т. 68, № 1. С. 52-58. DOI: 10.17223/00213411/68/1/6;</a:t>
            </a:r>
          </a:p>
          <a:p>
            <a:pPr marL="257175" indent="-257175" algn="just" fontAlgn="base">
              <a:lnSpc>
                <a:spcPct val="120000"/>
              </a:lnSpc>
              <a:buFont typeface="+mj-lt"/>
              <a:buAutoNum type="arabicPeriod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Картавцов, М.А.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Мокеев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М.С. Воробьёв, А.А. Гришков, Н.Н. Коваль, С.Ю. Дорошкевич, П.В. Москвин, Д.А. Горьковская // Конкурирующие типы эмиссии электронов в сеточном плазменном эмиттере на основе дуги низкого давления // Письма в ЖТФ, 2025, том 51,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20, С. 41-45, DOI: 10.61011/PJTF.2025.20.61401.20415;</a:t>
            </a:r>
          </a:p>
          <a:p>
            <a:pPr marL="257175" indent="-257175" algn="just" fontAlgn="base">
              <a:lnSpc>
                <a:spcPct val="120000"/>
              </a:lnSpc>
              <a:buFont typeface="+mj-lt"/>
              <a:buAutoNum type="arabicPeriod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М.С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Торба, С.Ю. Дорошкевич, М. С. Воробьёв, А.А. Гришков, Н.Н. Коваль, Р.А. Картавцов, М.А.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Мокеев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Д.А.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Шпанов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// Многодуговой плазменный эмиттер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-тронов для генерации радиально сходящегося пучка, Приборы и техника эксперимента, 2025, 1, C. 73-80. DOI: 10.31857/S0032816225010106;</a:t>
            </a:r>
          </a:p>
          <a:p>
            <a:pPr marL="257175" indent="-257175" algn="just" fontAlgn="base">
              <a:lnSpc>
                <a:spcPct val="120000"/>
              </a:lnSpc>
              <a:buFont typeface="+mj-lt"/>
              <a:buAutoNum type="arabicPeriod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Р.А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Картавцов, С.Ю. Дорошкевич, Д.А. Горьковская, М.С. Воробьёв, А.А. Гриш-ков, Н.Н. Коваль, М.А.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Мокеев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П.В. Москвин // Сильноточный высоковольтный тлею-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щий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разряд с электродуговым сеточным плазменным катодом // Письма в ЖТФ, 2026, том 52,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2, С. 15-19, DOI: 10.61011/PJTF.2026.02.62065.20471.</a:t>
            </a:r>
          </a:p>
          <a:p>
            <a:pPr marL="257175" indent="-257175" algn="just" fontAlgn="base">
              <a:lnSpc>
                <a:spcPct val="120000"/>
              </a:lnSpc>
              <a:buFont typeface="+mj-lt"/>
              <a:buAutoNum type="arabicPeriod"/>
            </a:pPr>
            <a:endParaRPr lang="ru-RU" sz="16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 fontAlgn="base">
              <a:lnSpc>
                <a:spcPct val="120000"/>
              </a:lnSpc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 fontAlgn="base">
              <a:lnSpc>
                <a:spcPct val="150000"/>
              </a:lnSpc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594DE7B-A005-435F-9E3D-739CE54B3EB2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28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2D82A-9243-4176-A4D4-C824CCCCD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001"/>
            <a:ext cx="7320268" cy="69809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Проекты, гранты, договоры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ADBBBC-91CC-45F3-9BDF-74ACD9D57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84" y="1050020"/>
            <a:ext cx="11840308" cy="479526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выполнялась в рамках:</a:t>
            </a: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Российской Федерации (2022-2024) молодым ученым и аспирантам, осуществляющим перспективные научные исследования и разработки по приоритетным направлениям модернизации российской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Хоз. договора ХД-205/23 на выполнение НИОКР «Модернизация узлов ускорителя электронов и оптимизация его основных характеристик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(2019-2023 гг.)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РНФ:</a:t>
            </a: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25-19-00745 «Научные основы генерации электронных пучков субмиллисекундной длительности в источнике на основе высоковольтного тлеющего разряда с плазменными эмиттерами для эффективной модификации поверхности металлов и сплавов» (2025-2027 гг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 - Руководитель</a:t>
            </a: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23-29-00939 «Генерация радиально сходящегося электронного пучка в источнике с сеточным многодуговым плазменным катодом для всесторонней модификации поверхности металлических изделий сложной формы» (2023-2024 гг.),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Исполнитель</a:t>
            </a: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23-29-00998 «Научные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введения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самосогласованной отрицательной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обратной связи в ток пучка в источнике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сеточным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плазменным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катодом»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(2023-2024 гг.),  -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26-19-00927 «Генерация интенсивного модулированного радиально сходящегося электронного пучка в источнике с многодуговым плазменным катодом для модификации поверхности цилиндрических изделий» (2026-2028 гг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– Исполнитель 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FB34E1-4A2A-4397-B777-2FA1EA916CBB}"/>
              </a:ext>
            </a:extLst>
          </p:cNvPr>
          <p:cNvSpPr txBox="1"/>
          <p:nvPr/>
        </p:nvSpPr>
        <p:spPr>
          <a:xfrm>
            <a:off x="11176942" y="474077"/>
            <a:ext cx="795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DA5021A-CC75-41DC-B52E-B3D4B9E8B8B2}" type="slidenum"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fld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/26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3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B8E7915-5AB8-44F9-96F3-FFAD894A0C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ED60D6A1-BD1D-45D9-B061-07930A16B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9568" y="3085293"/>
            <a:ext cx="6242495" cy="687417"/>
          </a:xfrm>
        </p:spPr>
        <p:txBody>
          <a:bodyPr>
            <a:norm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76FC3-6E9E-425E-A67B-5055F9E660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35" y="963385"/>
            <a:ext cx="2093143" cy="11919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BA1D24-78B1-4445-8937-E739D1A57B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06" y="259689"/>
            <a:ext cx="3573865" cy="2044664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8104310" y="857997"/>
            <a:ext cx="2529481" cy="848048"/>
            <a:chOff x="9534525" y="101032"/>
            <a:chExt cx="2529481" cy="848048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4525" y="101032"/>
              <a:ext cx="1082675" cy="84804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8" name="TextBox 7"/>
            <p:cNvSpPr txBox="1"/>
            <p:nvPr/>
          </p:nvSpPr>
          <p:spPr>
            <a:xfrm>
              <a:off x="10617200" y="263446"/>
              <a:ext cx="1446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 РАН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637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ИСЭ 16 на 9 - Шаблон" id="{632E2679-BF4D-44A3-9524-2618BF9FA5CE}" vid="{D87D01D9-AB4A-46C5-9E3A-5FBA54CBA60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13089</TotalTime>
  <Words>3448</Words>
  <Application>Microsoft Office PowerPoint</Application>
  <PresentationFormat>Широкоэкранный</PresentationFormat>
  <Paragraphs>552</Paragraphs>
  <Slides>27</Slides>
  <Notes>27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Calibri</vt:lpstr>
      <vt:lpstr>Cambria Math</vt:lpstr>
      <vt:lpstr>Russisch Sans</vt:lpstr>
      <vt:lpstr>Symbol</vt:lpstr>
      <vt:lpstr>Times New Roman</vt:lpstr>
      <vt:lpstr>Wingdings</vt:lpstr>
      <vt:lpstr>Тема Office</vt:lpstr>
      <vt:lpstr>CorelDRAW</vt:lpstr>
      <vt:lpstr>Презентация PowerPoint</vt:lpstr>
      <vt:lpstr>Презентация PowerPoint</vt:lpstr>
      <vt:lpstr>Источники электронов на основе  высоковольтного тлеющего разряда (ВТР)</vt:lpstr>
      <vt:lpstr> </vt:lpstr>
      <vt:lpstr>Источник электронов «СОЛО»</vt:lpstr>
      <vt:lpstr>Конкурирующие типы эмиссий</vt:lpstr>
      <vt:lpstr>Режим интенсивного плавления коллектора</vt:lpstr>
      <vt:lpstr>Презентация PowerPoint</vt:lpstr>
      <vt:lpstr>Презентация PowerPoint</vt:lpstr>
      <vt:lpstr>Импульсное электронно-пучковое испарение </vt:lpstr>
      <vt:lpstr>Покрытие из карбида бора</vt:lpstr>
      <vt:lpstr> </vt:lpstr>
      <vt:lpstr>Источник электронов «РАДИАН»</vt:lpstr>
      <vt:lpstr>Возникновение неоднородности электронного пучка</vt:lpstr>
      <vt:lpstr>Секционированный полый анод</vt:lpstr>
      <vt:lpstr>Пусконаладочные работы источника электронов с радиально сходящимся пучком «Коаксиал»</vt:lpstr>
      <vt:lpstr> </vt:lpstr>
      <vt:lpstr>Источник электронов «ГЕЛИОН»</vt:lpstr>
      <vt:lpstr>Орбитронный тлеющий разряд</vt:lpstr>
      <vt:lpstr>Импульсно-периодический режим генерации вспомогательного разряда</vt:lpstr>
      <vt:lpstr>Коэффициент вывода электронного пучка в атмосферу</vt:lpstr>
      <vt:lpstr>Презентация PowerPoint</vt:lpstr>
      <vt:lpstr>Презентация PowerPoint</vt:lpstr>
      <vt:lpstr>Основные результаты исследований</vt:lpstr>
      <vt:lpstr>Цикл работ по конкурсу на соискание премии</vt:lpstr>
      <vt:lpstr>Проекты, гранты, договоры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Калинова</dc:creator>
  <cp:lastModifiedBy>Дорошкевич Сергей Юрьевич</cp:lastModifiedBy>
  <cp:revision>571</cp:revision>
  <cp:lastPrinted>2023-12-24T10:14:51Z</cp:lastPrinted>
  <dcterms:created xsi:type="dcterms:W3CDTF">2022-04-28T05:47:40Z</dcterms:created>
  <dcterms:modified xsi:type="dcterms:W3CDTF">2026-09-22T09:32:34Z</dcterms:modified>
</cp:coreProperties>
</file>