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18"/>
  </p:notesMasterIdLst>
  <p:sldIdLst>
    <p:sldId id="357" r:id="rId2"/>
    <p:sldId id="342" r:id="rId3"/>
    <p:sldId id="358" r:id="rId4"/>
    <p:sldId id="340" r:id="rId5"/>
    <p:sldId id="373" r:id="rId6"/>
    <p:sldId id="375" r:id="rId7"/>
    <p:sldId id="381" r:id="rId8"/>
    <p:sldId id="364" r:id="rId9"/>
    <p:sldId id="383" r:id="rId10"/>
    <p:sldId id="347" r:id="rId11"/>
    <p:sldId id="351" r:id="rId12"/>
    <p:sldId id="348" r:id="rId13"/>
    <p:sldId id="312" r:id="rId14"/>
    <p:sldId id="322" r:id="rId15"/>
    <p:sldId id="369" r:id="rId16"/>
    <p:sldId id="263" r:id="rId17"/>
  </p:sldIdLst>
  <p:sldSz cx="12192000" cy="6858000"/>
  <p:notesSz cx="6799263" cy="99298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лександр" initials="А" lastIdx="2" clrIdx="0">
    <p:extLst>
      <p:ext uri="{19B8F6BF-5375-455C-9EA6-DF929625EA0E}">
        <p15:presenceInfo xmlns:p15="http://schemas.microsoft.com/office/powerpoint/2012/main" userId="Александр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1B6FDF"/>
    <a:srgbClr val="383F5B"/>
    <a:srgbClr val="FF0000"/>
    <a:srgbClr val="0000FF"/>
    <a:srgbClr val="FF70FF"/>
    <a:srgbClr val="ADC1E5"/>
    <a:srgbClr val="FF00FF"/>
    <a:srgbClr val="FFFF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173" autoAdjust="0"/>
    <p:restoredTop sz="95322" autoAdjust="0"/>
  </p:normalViewPr>
  <p:slideViewPr>
    <p:cSldViewPr snapToGrid="0">
      <p:cViewPr varScale="1">
        <p:scale>
          <a:sx n="109" d="100"/>
          <a:sy n="109" d="100"/>
        </p:scale>
        <p:origin x="834" y="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821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EE115A-28D0-4EEB-9037-1CFD3600BAE5}" type="datetimeFigureOut">
              <a:rPr lang="ru-RU" smtClean="0"/>
              <a:t>22.09.2026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4713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27" y="4778722"/>
            <a:ext cx="5439410" cy="390986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342" y="9431600"/>
            <a:ext cx="2946347" cy="49821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BBA395-B046-4A67-89C9-E5B261F2199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6682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BBA395-B046-4A67-89C9-E5B261F2199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6301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383F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11AA17-3C5C-4A8A-952B-73C87C4BE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126"/>
            <a:ext cx="12191552" cy="68577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1" y="1587260"/>
            <a:ext cx="6744899" cy="2130522"/>
          </a:xfrm>
        </p:spPr>
        <p:txBody>
          <a:bodyPr anchor="b">
            <a:normAutofit/>
          </a:bodyPr>
          <a:lstStyle>
            <a:lvl1pPr algn="l">
              <a:defRPr sz="2400" b="1" i="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799" y="3809858"/>
            <a:ext cx="6744900" cy="995056"/>
          </a:xfrm>
        </p:spPr>
        <p:txBody>
          <a:bodyPr/>
          <a:lstStyle>
            <a:lvl1pPr marL="0" indent="0" algn="l">
              <a:buNone/>
              <a:defRPr sz="1600">
                <a:solidFill>
                  <a:srgbClr val="9B9FAD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F43A6188-F700-4D14-97C8-0E431E143E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47803" y="453722"/>
            <a:ext cx="3024996" cy="2600029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8" name="Объект 11">
            <a:extLst>
              <a:ext uri="{FF2B5EF4-FFF2-40B4-BE49-F238E27FC236}">
                <a16:creationId xmlns:a16="http://schemas.microsoft.com/office/drawing/2014/main" id="{E76A345C-C465-408E-9565-A6281B91C55C}"/>
              </a:ext>
            </a:extLst>
          </p:cNvPr>
          <p:cNvPicPr>
            <a:picLocks noGrp="1"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0361" y="453722"/>
            <a:ext cx="1302289" cy="479144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2510E72-CFB5-401E-88D7-E7DAF336421F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255074" y="402142"/>
            <a:ext cx="1170100" cy="56963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00E106AF-3A8B-492B-9F8E-9EC3AFDBFDF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827598" y="402141"/>
            <a:ext cx="1170100" cy="56963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766E54B-C7E8-4A52-89D5-6DB311229FD5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400122" y="402140"/>
            <a:ext cx="1170100" cy="56963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788310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- Светлый">
    <p:bg>
      <p:bgPr>
        <a:solidFill>
          <a:srgbClr val="383F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11AA17-3C5C-4A8A-952B-73C87C4BED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126"/>
            <a:ext cx="12191552" cy="68577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BE794B9-452A-46C8-8077-93E45C65776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126"/>
            <a:ext cx="12191552" cy="68577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1" y="1587260"/>
            <a:ext cx="6744899" cy="2130522"/>
          </a:xfrm>
        </p:spPr>
        <p:txBody>
          <a:bodyPr anchor="b">
            <a:normAutofit/>
          </a:bodyPr>
          <a:lstStyle>
            <a:lvl1pPr algn="l">
              <a:defRPr sz="2400" b="1" i="0" baseline="0">
                <a:solidFill>
                  <a:srgbClr val="383F5B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799" y="3809858"/>
            <a:ext cx="6744900" cy="995056"/>
          </a:xfrm>
        </p:spPr>
        <p:txBody>
          <a:bodyPr/>
          <a:lstStyle>
            <a:lvl1pPr marL="0" indent="0" algn="l">
              <a:buNone/>
              <a:defRPr sz="1600">
                <a:solidFill>
                  <a:srgbClr val="29292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F43A6188-F700-4D14-97C8-0E431E143E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47803" y="453722"/>
            <a:ext cx="3024996" cy="2600029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292929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F95168C5-DBE3-4AC9-BA6E-73C59C76ECAA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255074" y="402142"/>
            <a:ext cx="1170100" cy="56963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7718A5F-8C81-4E2C-8F65-A6AB55066E12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827598" y="402141"/>
            <a:ext cx="1170100" cy="56963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32D90276-3E1E-438E-9CA1-DF71FF606CBB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400122" y="402140"/>
            <a:ext cx="1170100" cy="56963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89FF71F-6BEA-44CD-B8F6-33CC98A38F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3887" y="442166"/>
            <a:ext cx="1330631" cy="48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6714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 - Светлый 2">
    <p:bg>
      <p:bgPr>
        <a:solidFill>
          <a:srgbClr val="383F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52A03D-538A-4807-B844-A543E02AED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126"/>
            <a:ext cx="12191552" cy="68577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1" y="1587260"/>
            <a:ext cx="6744899" cy="2130522"/>
          </a:xfrm>
        </p:spPr>
        <p:txBody>
          <a:bodyPr anchor="b">
            <a:normAutofit/>
          </a:bodyPr>
          <a:lstStyle>
            <a:lvl1pPr algn="l">
              <a:defRPr sz="2400" b="1" i="0" baseline="0">
                <a:solidFill>
                  <a:srgbClr val="383F5B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799" y="3809858"/>
            <a:ext cx="6744900" cy="995056"/>
          </a:xfrm>
        </p:spPr>
        <p:txBody>
          <a:bodyPr/>
          <a:lstStyle>
            <a:lvl1pPr marL="0" indent="0" algn="l">
              <a:buNone/>
              <a:defRPr sz="1600">
                <a:solidFill>
                  <a:srgbClr val="29292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9" name="Текст 12">
            <a:extLst>
              <a:ext uri="{FF2B5EF4-FFF2-40B4-BE49-F238E27FC236}">
                <a16:creationId xmlns:a16="http://schemas.microsoft.com/office/drawing/2014/main" id="{F43A6188-F700-4D14-97C8-0E431E143EF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947803" y="453722"/>
            <a:ext cx="3024996" cy="2600029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292929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518DC2C-1308-422F-BCA6-5847CF5463EC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2255074" y="402142"/>
            <a:ext cx="1170100" cy="56963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0823B93-AD19-4D5E-AD51-C52E72FCEF7F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3827598" y="402141"/>
            <a:ext cx="1170100" cy="56963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0F787A9-67A9-404F-A1A2-4A990A2F29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5400122" y="402140"/>
            <a:ext cx="1170100" cy="569631"/>
          </a:xfrm>
        </p:spPr>
        <p:txBody>
          <a:bodyPr/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ru-RU"/>
              <a:t>Образец текста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CE6A85-6D20-4B99-A00C-A83D8485B2F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887" y="442166"/>
            <a:ext cx="1330631" cy="489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6751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- Светлый">
    <p:bg>
      <p:bgPr>
        <a:solidFill>
          <a:srgbClr val="383F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7767C5-E622-4392-B958-BC2A8F175F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126"/>
            <a:ext cx="12191552" cy="68577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1" y="1587260"/>
            <a:ext cx="6744899" cy="2130522"/>
          </a:xfrm>
        </p:spPr>
        <p:txBody>
          <a:bodyPr anchor="b">
            <a:normAutofit/>
          </a:bodyPr>
          <a:lstStyle>
            <a:lvl1pPr algn="l">
              <a:defRPr sz="2400" b="1" i="0" baseline="0">
                <a:solidFill>
                  <a:srgbClr val="383F5B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799" y="3809858"/>
            <a:ext cx="6744900" cy="995056"/>
          </a:xfrm>
        </p:spPr>
        <p:txBody>
          <a:bodyPr/>
          <a:lstStyle>
            <a:lvl1pPr marL="0" indent="0" algn="l">
              <a:buNone/>
              <a:defRPr sz="1600">
                <a:solidFill>
                  <a:srgbClr val="292929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7856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 - Темный">
    <p:bg>
      <p:bgPr>
        <a:solidFill>
          <a:srgbClr val="383F5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D7767C5-E622-4392-B958-BC2A8F175FC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126"/>
            <a:ext cx="12191552" cy="6857748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D786B9D-F74F-4E37-B286-349AE335E74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1" y="1587260"/>
            <a:ext cx="6744899" cy="2130522"/>
          </a:xfrm>
        </p:spPr>
        <p:txBody>
          <a:bodyPr anchor="b">
            <a:normAutofit/>
          </a:bodyPr>
          <a:lstStyle>
            <a:lvl1pPr algn="l">
              <a:defRPr sz="2400" b="1" i="0" baseline="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58799" y="3809858"/>
            <a:ext cx="6744900" cy="995056"/>
          </a:xfrm>
        </p:spPr>
        <p:txBody>
          <a:bodyPr/>
          <a:lstStyle>
            <a:lvl1pPr marL="0" indent="0" algn="l">
              <a:buNone/>
              <a:defRPr sz="16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779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F08A1E-6F98-4FFD-950E-32641B1588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126"/>
            <a:ext cx="12191552" cy="68577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8026"/>
            <a:ext cx="6959600" cy="70736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268083"/>
            <a:ext cx="11074400" cy="528077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81736" y="309148"/>
            <a:ext cx="1051464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57821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 - Тем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F08A1E-6F98-4FFD-950E-32641B1588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126"/>
            <a:ext cx="12191552" cy="6857748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2B5BB04-CF2C-4F24-9AA2-C540F77D163C}"/>
              </a:ext>
            </a:extLst>
          </p:cNvPr>
          <p:cNvSpPr/>
          <p:nvPr userDrawn="1"/>
        </p:nvSpPr>
        <p:spPr>
          <a:xfrm>
            <a:off x="0" y="983291"/>
            <a:ext cx="12192000" cy="5874711"/>
          </a:xfrm>
          <a:prstGeom prst="rect">
            <a:avLst/>
          </a:prstGeom>
          <a:solidFill>
            <a:srgbClr val="383F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383F5B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8026"/>
            <a:ext cx="6959600" cy="70736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8800" y="1268083"/>
            <a:ext cx="11074400" cy="528077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81736" y="309148"/>
            <a:ext cx="1051464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A1C72D77-5E63-4B84-9F49-F6DE3CDD08E9}"/>
              </a:ext>
            </a:extLst>
          </p:cNvPr>
          <p:cNvCxnSpPr/>
          <p:nvPr userDrawn="1"/>
        </p:nvCxnSpPr>
        <p:spPr>
          <a:xfrm>
            <a:off x="0" y="983288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4223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F08A1E-6F98-4FFD-950E-32641B1588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126"/>
            <a:ext cx="12191552" cy="68577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8026"/>
            <a:ext cx="6959600" cy="70736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81736" y="309148"/>
            <a:ext cx="1051464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57445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 - Тем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CAF08A1E-6F98-4FFD-950E-32641B1588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" y="126"/>
            <a:ext cx="12191552" cy="685774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8800" y="138026"/>
            <a:ext cx="6959600" cy="707364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81736" y="309148"/>
            <a:ext cx="1051464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1FBAB93-FE7B-40FB-8512-58480EFB085C}"/>
              </a:ext>
            </a:extLst>
          </p:cNvPr>
          <p:cNvSpPr/>
          <p:nvPr userDrawn="1"/>
        </p:nvSpPr>
        <p:spPr>
          <a:xfrm>
            <a:off x="0" y="983291"/>
            <a:ext cx="12192000" cy="5874711"/>
          </a:xfrm>
          <a:prstGeom prst="rect">
            <a:avLst/>
          </a:prstGeom>
          <a:solidFill>
            <a:srgbClr val="383F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383F5B"/>
              </a:solidFill>
            </a:endParaRPr>
          </a:p>
        </p:txBody>
      </p:sp>
      <p:cxnSp>
        <p:nvCxnSpPr>
          <p:cNvPr id="8" name="Прямая соединительная линия 7">
            <a:extLst>
              <a:ext uri="{FF2B5EF4-FFF2-40B4-BE49-F238E27FC236}">
                <a16:creationId xmlns:a16="http://schemas.microsoft.com/office/drawing/2014/main" id="{83AF73BA-D829-4C6D-AE3F-0B992C4C60E9}"/>
              </a:ext>
            </a:extLst>
          </p:cNvPr>
          <p:cNvCxnSpPr/>
          <p:nvPr userDrawn="1"/>
        </p:nvCxnSpPr>
        <p:spPr>
          <a:xfrm>
            <a:off x="0" y="983288"/>
            <a:ext cx="121920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704733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81736" y="309148"/>
            <a:ext cx="1051464" cy="365125"/>
          </a:xfrm>
        </p:spPr>
        <p:txBody>
          <a:bodyPr/>
          <a:lstStyle>
            <a:lvl1pPr algn="r">
              <a:defRPr>
                <a:solidFill>
                  <a:srgbClr val="292929"/>
                </a:solidFill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67194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устой слайд - Тем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0401A2C-C90C-4847-AD8C-EA81579FE19E}"/>
              </a:ext>
            </a:extLst>
          </p:cNvPr>
          <p:cNvSpPr/>
          <p:nvPr userDrawn="1"/>
        </p:nvSpPr>
        <p:spPr>
          <a:xfrm>
            <a:off x="0" y="3"/>
            <a:ext cx="12192000" cy="6857999"/>
          </a:xfrm>
          <a:prstGeom prst="rect">
            <a:avLst/>
          </a:prstGeom>
          <a:solidFill>
            <a:srgbClr val="383F5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>
              <a:solidFill>
                <a:srgbClr val="383F5B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581736" y="309148"/>
            <a:ext cx="1051464" cy="365125"/>
          </a:xfrm>
        </p:spPr>
        <p:txBody>
          <a:bodyPr/>
          <a:lstStyle>
            <a:lvl1pPr algn="r">
              <a:defRPr>
                <a:solidFill>
                  <a:schemeClr val="bg1"/>
                </a:solidFill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11196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8800" y="365127"/>
            <a:ext cx="11074400" cy="1164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58800" y="1604359"/>
            <a:ext cx="11074400" cy="41646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518400" y="610899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58800" y="610899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  <a:latin typeface="Russisch Sans" panose="00000506000000000000" pitchFamily="2" charset="0"/>
              </a:defRPr>
            </a:lvl1pPr>
          </a:lstStyle>
          <a:p>
            <a:fld id="{CA156929-CA58-40CF-8E80-5C69451B907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052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6" r:id="rId2"/>
    <p:sldLayoutId id="2147483677" r:id="rId3"/>
    <p:sldLayoutId id="2147483678" r:id="rId4"/>
    <p:sldLayoutId id="2147483679" r:id="rId5"/>
    <p:sldLayoutId id="2147483662" r:id="rId6"/>
    <p:sldLayoutId id="2147483682" r:id="rId7"/>
    <p:sldLayoutId id="2147483680" r:id="rId8"/>
    <p:sldLayoutId id="2147483683" r:id="rId9"/>
    <p:sldLayoutId id="2147483681" r:id="rId10"/>
    <p:sldLayoutId id="214748368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>
          <a:solidFill>
            <a:srgbClr val="383F5B"/>
          </a:solidFill>
          <a:latin typeface="Russisch Sans" panose="00000506000000000000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600" kern="1200">
          <a:solidFill>
            <a:srgbClr val="292929"/>
          </a:solidFill>
          <a:latin typeface="Russisch Sans" panose="00000506000000000000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292929"/>
          </a:solidFill>
          <a:latin typeface="Russisch Sans" panose="00000506000000000000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000" kern="1200">
          <a:solidFill>
            <a:srgbClr val="292929"/>
          </a:solidFill>
          <a:latin typeface="Russisch Sans" panose="00000506000000000000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900" kern="1200">
          <a:solidFill>
            <a:srgbClr val="292929"/>
          </a:solidFill>
          <a:latin typeface="Russisch Sans" panose="00000506000000000000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800" kern="1200">
          <a:solidFill>
            <a:srgbClr val="292929"/>
          </a:solidFill>
          <a:latin typeface="Russisch Sans" panose="00000506000000000000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0" userDrawn="1">
          <p15:clr>
            <a:srgbClr val="F26B43"/>
          </p15:clr>
        </p15:guide>
        <p15:guide id="2" orient="horz" pos="4080" userDrawn="1">
          <p15:clr>
            <a:srgbClr val="F26B43"/>
          </p15:clr>
        </p15:guide>
        <p15:guide id="3" pos="352" userDrawn="1">
          <p15:clr>
            <a:srgbClr val="F26B43"/>
          </p15:clr>
        </p15:guide>
        <p15:guide id="4" pos="732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jpeg"/><Relationship Id="rId7" Type="http://schemas.openxmlformats.org/officeDocument/2006/relationships/image" Target="../media/image39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8.png"/><Relationship Id="rId5" Type="http://schemas.openxmlformats.org/officeDocument/2006/relationships/image" Target="../media/image30.png"/><Relationship Id="rId10" Type="http://schemas.openxmlformats.org/officeDocument/2006/relationships/image" Target="../media/image42.png"/><Relationship Id="rId4" Type="http://schemas.openxmlformats.org/officeDocument/2006/relationships/image" Target="../media/image37.png"/><Relationship Id="rId9" Type="http://schemas.openxmlformats.org/officeDocument/2006/relationships/image" Target="../media/image41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Relationship Id="rId9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7" Type="http://schemas.openxmlformats.org/officeDocument/2006/relationships/image" Target="../media/image61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19E8A716-F67F-46E1-92C7-FA10A40A6E37}"/>
              </a:ext>
            </a:extLst>
          </p:cNvPr>
          <p:cNvSpPr txBox="1"/>
          <p:nvPr/>
        </p:nvSpPr>
        <p:spPr>
          <a:xfrm>
            <a:off x="1601437" y="1409713"/>
            <a:ext cx="8874279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Сильноточный импульсный магнетронный разряд с инжекцией электронов из плазмы вакуумной дуги для осаждения покрытий и генерации ионных пучков</a:t>
            </a:r>
            <a:b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12" name="Подзаголовок 4">
            <a:extLst>
              <a:ext uri="{FF2B5EF4-FFF2-40B4-BE49-F238E27FC236}">
                <a16:creationId xmlns:a16="http://schemas.microsoft.com/office/drawing/2014/main" id="{265E0452-8D96-42BA-9859-3377EEBF5BD2}"/>
              </a:ext>
            </a:extLst>
          </p:cNvPr>
          <p:cNvSpPr txBox="1">
            <a:spLocks/>
          </p:cNvSpPr>
          <p:nvPr/>
        </p:nvSpPr>
        <p:spPr>
          <a:xfrm>
            <a:off x="2622731" y="3105474"/>
            <a:ext cx="6831688" cy="574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rgbClr val="9B9FAD"/>
                </a:solidFill>
                <a:latin typeface="Russisch Sans" panose="00000506000000000000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292929"/>
                </a:solidFill>
                <a:latin typeface="Russisch Sans" panose="00000506000000000000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292929"/>
                </a:solidFill>
                <a:latin typeface="Russisch Sans" panose="00000506000000000000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92929"/>
                </a:solidFill>
                <a:latin typeface="Russisch Sans" panose="00000506000000000000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292929"/>
                </a:solidFill>
                <a:latin typeface="Russisch Sans" panose="00000506000000000000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Черкасов Александр Алексеевич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003D63C-7319-4DCF-8CD9-1811FB6E0ADB}"/>
              </a:ext>
            </a:extLst>
          </p:cNvPr>
          <p:cNvSpPr txBox="1"/>
          <p:nvPr/>
        </p:nvSpPr>
        <p:spPr>
          <a:xfrm>
            <a:off x="5648565" y="5847107"/>
            <a:ext cx="780021" cy="8735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Томск</a:t>
            </a:r>
          </a:p>
          <a:p>
            <a:pPr algn="ctr">
              <a:lnSpc>
                <a:spcPct val="150000"/>
              </a:lnSpc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A4C7905-DEF0-42E1-B48C-85B975407554}"/>
              </a:ext>
            </a:extLst>
          </p:cNvPr>
          <p:cNvSpPr txBox="1"/>
          <p:nvPr/>
        </p:nvSpPr>
        <p:spPr>
          <a:xfrm>
            <a:off x="1716277" y="137321"/>
            <a:ext cx="8759440" cy="946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6695" marR="339090" indent="1270" algn="ctr">
              <a:lnSpc>
                <a:spcPct val="105000"/>
              </a:lnSpc>
              <a:spcBef>
                <a:spcPts val="115"/>
              </a:spcBef>
              <a:spcAft>
                <a:spcPts val="0"/>
              </a:spcAft>
            </a:pPr>
            <a:r>
              <a:rPr lang="ru-RU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Федеральное государственное бюджетное учреждение науки Институт сильноточной электроники Сибирского отделения Российской академии наук (ИСЭ СО РАН)</a:t>
            </a: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69D8E3CC-CB60-497E-9D06-F1DE0653DD4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42899" y="3551702"/>
            <a:ext cx="3447387" cy="3029667"/>
          </a:xfrm>
          <a:prstGeom prst="roundRect">
            <a:avLst>
              <a:gd name="adj" fmla="val 353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41325630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D52EA04-853C-F2EB-4B9E-2511E5063F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1074" y="3964577"/>
            <a:ext cx="3146934" cy="247196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2B0B08D-D980-6587-467E-D76BDD7AAC0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05930" y="1895846"/>
            <a:ext cx="3146934" cy="224265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F65AEF-7C8E-45F9-8135-ADAC35685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156411"/>
            <a:ext cx="6959600" cy="707364"/>
          </a:xfrm>
        </p:spPr>
        <p:txBody>
          <a:bodyPr>
            <a:noAutofit/>
          </a:bodyPr>
          <a:lstStyle/>
          <a:p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Магнетронное напыление 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6529314-4FD3-463F-93CF-2376973B24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2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6376DEF3-12CD-4E4D-84BB-6064DAB3DBE8}"/>
              </a:ext>
            </a:extLst>
          </p:cNvPr>
          <p:cNvSpPr/>
          <p:nvPr/>
        </p:nvSpPr>
        <p:spPr>
          <a:xfrm>
            <a:off x="5239050" y="6316910"/>
            <a:ext cx="3275662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Высокое рабочее давление приводит к снижению энергии ионов и атомов!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8688611-12F7-4A1E-B03E-46178E6DF793}"/>
              </a:ext>
            </a:extLst>
          </p:cNvPr>
          <p:cNvSpPr txBox="1"/>
          <p:nvPr/>
        </p:nvSpPr>
        <p:spPr>
          <a:xfrm>
            <a:off x="8154480" y="1415286"/>
            <a:ext cx="39597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рассеянных атомов в пространстве </a:t>
            </a:r>
          </a:p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«мишень-подложка»</a:t>
            </a:r>
          </a:p>
        </p:txBody>
      </p:sp>
      <p:grpSp>
        <p:nvGrpSpPr>
          <p:cNvPr id="15" name="Группа 14">
            <a:extLst>
              <a:ext uri="{FF2B5EF4-FFF2-40B4-BE49-F238E27FC236}">
                <a16:creationId xmlns:a16="http://schemas.microsoft.com/office/drawing/2014/main" id="{8224D2F9-C413-4D40-9E8F-637F51D43232}"/>
              </a:ext>
            </a:extLst>
          </p:cNvPr>
          <p:cNvGrpSpPr/>
          <p:nvPr/>
        </p:nvGrpSpPr>
        <p:grpSpPr>
          <a:xfrm>
            <a:off x="8848466" y="4534607"/>
            <a:ext cx="3190876" cy="2298530"/>
            <a:chOff x="967602" y="1096316"/>
            <a:chExt cx="3127868" cy="2821948"/>
          </a:xfrm>
        </p:grpSpPr>
        <p:pic>
          <p:nvPicPr>
            <p:cNvPr id="16" name="Picture 2">
              <a:extLst>
                <a:ext uri="{FF2B5EF4-FFF2-40B4-BE49-F238E27FC236}">
                  <a16:creationId xmlns:a16="http://schemas.microsoft.com/office/drawing/2014/main" id="{D180A83A-745F-4C21-8CF4-53D5A6D3A86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967602" y="1096316"/>
              <a:ext cx="3127868" cy="2706555"/>
            </a:xfrm>
            <a:prstGeom prst="rect">
              <a:avLst/>
            </a:prstGeom>
            <a:noFill/>
            <a:ln w="6350">
              <a:noFill/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Полилиния 6">
              <a:extLst>
                <a:ext uri="{FF2B5EF4-FFF2-40B4-BE49-F238E27FC236}">
                  <a16:creationId xmlns:a16="http://schemas.microsoft.com/office/drawing/2014/main" id="{E256A96F-0B6F-4F95-804B-6BD9CDD16042}"/>
                </a:ext>
              </a:extLst>
            </p:cNvPr>
            <p:cNvSpPr/>
            <p:nvPr/>
          </p:nvSpPr>
          <p:spPr>
            <a:xfrm>
              <a:off x="1976097" y="1476697"/>
              <a:ext cx="1469159" cy="1145490"/>
            </a:xfrm>
            <a:custGeom>
              <a:avLst/>
              <a:gdLst>
                <a:gd name="connsiteX0" fmla="*/ 12700 w 1500643"/>
                <a:gd name="connsiteY0" fmla="*/ 196850 h 990600"/>
                <a:gd name="connsiteX1" fmla="*/ 69850 w 1500643"/>
                <a:gd name="connsiteY1" fmla="*/ 209550 h 990600"/>
                <a:gd name="connsiteX2" fmla="*/ 95250 w 1500643"/>
                <a:gd name="connsiteY2" fmla="*/ 222250 h 990600"/>
                <a:gd name="connsiteX3" fmla="*/ 114300 w 1500643"/>
                <a:gd name="connsiteY3" fmla="*/ 228600 h 990600"/>
                <a:gd name="connsiteX4" fmla="*/ 146050 w 1500643"/>
                <a:gd name="connsiteY4" fmla="*/ 241300 h 990600"/>
                <a:gd name="connsiteX5" fmla="*/ 171450 w 1500643"/>
                <a:gd name="connsiteY5" fmla="*/ 254000 h 990600"/>
                <a:gd name="connsiteX6" fmla="*/ 234950 w 1500643"/>
                <a:gd name="connsiteY6" fmla="*/ 273050 h 990600"/>
                <a:gd name="connsiteX7" fmla="*/ 279400 w 1500643"/>
                <a:gd name="connsiteY7" fmla="*/ 298450 h 990600"/>
                <a:gd name="connsiteX8" fmla="*/ 298450 w 1500643"/>
                <a:gd name="connsiteY8" fmla="*/ 304800 h 990600"/>
                <a:gd name="connsiteX9" fmla="*/ 355600 w 1500643"/>
                <a:gd name="connsiteY9" fmla="*/ 349250 h 990600"/>
                <a:gd name="connsiteX10" fmla="*/ 393700 w 1500643"/>
                <a:gd name="connsiteY10" fmla="*/ 374650 h 990600"/>
                <a:gd name="connsiteX11" fmla="*/ 412750 w 1500643"/>
                <a:gd name="connsiteY11" fmla="*/ 393700 h 990600"/>
                <a:gd name="connsiteX12" fmla="*/ 450850 w 1500643"/>
                <a:gd name="connsiteY12" fmla="*/ 419100 h 990600"/>
                <a:gd name="connsiteX13" fmla="*/ 495300 w 1500643"/>
                <a:gd name="connsiteY13" fmla="*/ 444500 h 990600"/>
                <a:gd name="connsiteX14" fmla="*/ 508000 w 1500643"/>
                <a:gd name="connsiteY14" fmla="*/ 463550 h 990600"/>
                <a:gd name="connsiteX15" fmla="*/ 552450 w 1500643"/>
                <a:gd name="connsiteY15" fmla="*/ 488950 h 990600"/>
                <a:gd name="connsiteX16" fmla="*/ 584200 w 1500643"/>
                <a:gd name="connsiteY16" fmla="*/ 527050 h 990600"/>
                <a:gd name="connsiteX17" fmla="*/ 609600 w 1500643"/>
                <a:gd name="connsiteY17" fmla="*/ 565150 h 990600"/>
                <a:gd name="connsiteX18" fmla="*/ 647700 w 1500643"/>
                <a:gd name="connsiteY18" fmla="*/ 590550 h 990600"/>
                <a:gd name="connsiteX19" fmla="*/ 666750 w 1500643"/>
                <a:gd name="connsiteY19" fmla="*/ 603250 h 990600"/>
                <a:gd name="connsiteX20" fmla="*/ 685800 w 1500643"/>
                <a:gd name="connsiteY20" fmla="*/ 622300 h 990600"/>
                <a:gd name="connsiteX21" fmla="*/ 723900 w 1500643"/>
                <a:gd name="connsiteY21" fmla="*/ 647700 h 990600"/>
                <a:gd name="connsiteX22" fmla="*/ 762000 w 1500643"/>
                <a:gd name="connsiteY22" fmla="*/ 673100 h 990600"/>
                <a:gd name="connsiteX23" fmla="*/ 800100 w 1500643"/>
                <a:gd name="connsiteY23" fmla="*/ 704850 h 990600"/>
                <a:gd name="connsiteX24" fmla="*/ 825500 w 1500643"/>
                <a:gd name="connsiteY24" fmla="*/ 742950 h 990600"/>
                <a:gd name="connsiteX25" fmla="*/ 869950 w 1500643"/>
                <a:gd name="connsiteY25" fmla="*/ 800100 h 990600"/>
                <a:gd name="connsiteX26" fmla="*/ 882650 w 1500643"/>
                <a:gd name="connsiteY26" fmla="*/ 819150 h 990600"/>
                <a:gd name="connsiteX27" fmla="*/ 895350 w 1500643"/>
                <a:gd name="connsiteY27" fmla="*/ 857250 h 990600"/>
                <a:gd name="connsiteX28" fmla="*/ 908050 w 1500643"/>
                <a:gd name="connsiteY28" fmla="*/ 876300 h 990600"/>
                <a:gd name="connsiteX29" fmla="*/ 927100 w 1500643"/>
                <a:gd name="connsiteY29" fmla="*/ 933450 h 990600"/>
                <a:gd name="connsiteX30" fmla="*/ 946150 w 1500643"/>
                <a:gd name="connsiteY30" fmla="*/ 971550 h 990600"/>
                <a:gd name="connsiteX31" fmla="*/ 984250 w 1500643"/>
                <a:gd name="connsiteY31" fmla="*/ 990600 h 990600"/>
                <a:gd name="connsiteX32" fmla="*/ 1016000 w 1500643"/>
                <a:gd name="connsiteY32" fmla="*/ 984250 h 990600"/>
                <a:gd name="connsiteX33" fmla="*/ 1079500 w 1500643"/>
                <a:gd name="connsiteY33" fmla="*/ 965200 h 990600"/>
                <a:gd name="connsiteX34" fmla="*/ 1130300 w 1500643"/>
                <a:gd name="connsiteY34" fmla="*/ 952500 h 990600"/>
                <a:gd name="connsiteX35" fmla="*/ 1168400 w 1500643"/>
                <a:gd name="connsiteY35" fmla="*/ 927100 h 990600"/>
                <a:gd name="connsiteX36" fmla="*/ 1187450 w 1500643"/>
                <a:gd name="connsiteY36" fmla="*/ 914400 h 990600"/>
                <a:gd name="connsiteX37" fmla="*/ 1206500 w 1500643"/>
                <a:gd name="connsiteY37" fmla="*/ 901700 h 990600"/>
                <a:gd name="connsiteX38" fmla="*/ 1225550 w 1500643"/>
                <a:gd name="connsiteY38" fmla="*/ 889000 h 990600"/>
                <a:gd name="connsiteX39" fmla="*/ 1257300 w 1500643"/>
                <a:gd name="connsiteY39" fmla="*/ 863600 h 990600"/>
                <a:gd name="connsiteX40" fmla="*/ 1295400 w 1500643"/>
                <a:gd name="connsiteY40" fmla="*/ 838200 h 990600"/>
                <a:gd name="connsiteX41" fmla="*/ 1327150 w 1500643"/>
                <a:gd name="connsiteY41" fmla="*/ 812800 h 990600"/>
                <a:gd name="connsiteX42" fmla="*/ 1346200 w 1500643"/>
                <a:gd name="connsiteY42" fmla="*/ 793750 h 990600"/>
                <a:gd name="connsiteX43" fmla="*/ 1365250 w 1500643"/>
                <a:gd name="connsiteY43" fmla="*/ 781050 h 990600"/>
                <a:gd name="connsiteX44" fmla="*/ 1384300 w 1500643"/>
                <a:gd name="connsiteY44" fmla="*/ 762000 h 990600"/>
                <a:gd name="connsiteX45" fmla="*/ 1403350 w 1500643"/>
                <a:gd name="connsiteY45" fmla="*/ 755650 h 990600"/>
                <a:gd name="connsiteX46" fmla="*/ 1422400 w 1500643"/>
                <a:gd name="connsiteY46" fmla="*/ 742950 h 990600"/>
                <a:gd name="connsiteX47" fmla="*/ 1473200 w 1500643"/>
                <a:gd name="connsiteY47" fmla="*/ 730250 h 990600"/>
                <a:gd name="connsiteX48" fmla="*/ 1492250 w 1500643"/>
                <a:gd name="connsiteY48" fmla="*/ 723900 h 990600"/>
                <a:gd name="connsiteX49" fmla="*/ 1492250 w 1500643"/>
                <a:gd name="connsiteY49" fmla="*/ 666750 h 990600"/>
                <a:gd name="connsiteX50" fmla="*/ 1454150 w 1500643"/>
                <a:gd name="connsiteY50" fmla="*/ 641350 h 990600"/>
                <a:gd name="connsiteX51" fmla="*/ 1435100 w 1500643"/>
                <a:gd name="connsiteY51" fmla="*/ 628650 h 990600"/>
                <a:gd name="connsiteX52" fmla="*/ 1416050 w 1500643"/>
                <a:gd name="connsiteY52" fmla="*/ 615950 h 990600"/>
                <a:gd name="connsiteX53" fmla="*/ 1390650 w 1500643"/>
                <a:gd name="connsiteY53" fmla="*/ 596900 h 990600"/>
                <a:gd name="connsiteX54" fmla="*/ 1352550 w 1500643"/>
                <a:gd name="connsiteY54" fmla="*/ 565150 h 990600"/>
                <a:gd name="connsiteX55" fmla="*/ 1320800 w 1500643"/>
                <a:gd name="connsiteY55" fmla="*/ 539750 h 990600"/>
                <a:gd name="connsiteX56" fmla="*/ 1282700 w 1500643"/>
                <a:gd name="connsiteY56" fmla="*/ 514350 h 990600"/>
                <a:gd name="connsiteX57" fmla="*/ 1244600 w 1500643"/>
                <a:gd name="connsiteY57" fmla="*/ 482600 h 990600"/>
                <a:gd name="connsiteX58" fmla="*/ 1181100 w 1500643"/>
                <a:gd name="connsiteY58" fmla="*/ 463550 h 990600"/>
                <a:gd name="connsiteX59" fmla="*/ 1123950 w 1500643"/>
                <a:gd name="connsiteY59" fmla="*/ 438150 h 990600"/>
                <a:gd name="connsiteX60" fmla="*/ 1098550 w 1500643"/>
                <a:gd name="connsiteY60" fmla="*/ 425450 h 990600"/>
                <a:gd name="connsiteX61" fmla="*/ 1079500 w 1500643"/>
                <a:gd name="connsiteY61" fmla="*/ 419100 h 990600"/>
                <a:gd name="connsiteX62" fmla="*/ 1060450 w 1500643"/>
                <a:gd name="connsiteY62" fmla="*/ 406400 h 990600"/>
                <a:gd name="connsiteX63" fmla="*/ 1003300 w 1500643"/>
                <a:gd name="connsiteY63" fmla="*/ 387350 h 990600"/>
                <a:gd name="connsiteX64" fmla="*/ 984250 w 1500643"/>
                <a:gd name="connsiteY64" fmla="*/ 381000 h 990600"/>
                <a:gd name="connsiteX65" fmla="*/ 927100 w 1500643"/>
                <a:gd name="connsiteY65" fmla="*/ 342900 h 990600"/>
                <a:gd name="connsiteX66" fmla="*/ 908050 w 1500643"/>
                <a:gd name="connsiteY66" fmla="*/ 330200 h 990600"/>
                <a:gd name="connsiteX67" fmla="*/ 850900 w 1500643"/>
                <a:gd name="connsiteY67" fmla="*/ 285750 h 990600"/>
                <a:gd name="connsiteX68" fmla="*/ 812800 w 1500643"/>
                <a:gd name="connsiteY68" fmla="*/ 266700 h 990600"/>
                <a:gd name="connsiteX69" fmla="*/ 800100 w 1500643"/>
                <a:gd name="connsiteY69" fmla="*/ 247650 h 990600"/>
                <a:gd name="connsiteX70" fmla="*/ 781050 w 1500643"/>
                <a:gd name="connsiteY70" fmla="*/ 241300 h 990600"/>
                <a:gd name="connsiteX71" fmla="*/ 762000 w 1500643"/>
                <a:gd name="connsiteY71" fmla="*/ 228600 h 990600"/>
                <a:gd name="connsiteX72" fmla="*/ 742950 w 1500643"/>
                <a:gd name="connsiteY72" fmla="*/ 209550 h 990600"/>
                <a:gd name="connsiteX73" fmla="*/ 704850 w 1500643"/>
                <a:gd name="connsiteY73" fmla="*/ 184150 h 990600"/>
                <a:gd name="connsiteX74" fmla="*/ 685800 w 1500643"/>
                <a:gd name="connsiteY74" fmla="*/ 165100 h 990600"/>
                <a:gd name="connsiteX75" fmla="*/ 628650 w 1500643"/>
                <a:gd name="connsiteY75" fmla="*/ 139700 h 990600"/>
                <a:gd name="connsiteX76" fmla="*/ 609600 w 1500643"/>
                <a:gd name="connsiteY76" fmla="*/ 133350 h 990600"/>
                <a:gd name="connsiteX77" fmla="*/ 571500 w 1500643"/>
                <a:gd name="connsiteY77" fmla="*/ 107950 h 990600"/>
                <a:gd name="connsiteX78" fmla="*/ 533400 w 1500643"/>
                <a:gd name="connsiteY78" fmla="*/ 82550 h 990600"/>
                <a:gd name="connsiteX79" fmla="*/ 495300 w 1500643"/>
                <a:gd name="connsiteY79" fmla="*/ 50800 h 990600"/>
                <a:gd name="connsiteX80" fmla="*/ 476250 w 1500643"/>
                <a:gd name="connsiteY80" fmla="*/ 31750 h 990600"/>
                <a:gd name="connsiteX81" fmla="*/ 419100 w 1500643"/>
                <a:gd name="connsiteY81" fmla="*/ 0 h 990600"/>
                <a:gd name="connsiteX82" fmla="*/ 336550 w 1500643"/>
                <a:gd name="connsiteY82" fmla="*/ 6350 h 990600"/>
                <a:gd name="connsiteX83" fmla="*/ 317500 w 1500643"/>
                <a:gd name="connsiteY83" fmla="*/ 12700 h 990600"/>
                <a:gd name="connsiteX84" fmla="*/ 285750 w 1500643"/>
                <a:gd name="connsiteY84" fmla="*/ 38100 h 990600"/>
                <a:gd name="connsiteX85" fmla="*/ 279400 w 1500643"/>
                <a:gd name="connsiteY85" fmla="*/ 57150 h 990600"/>
                <a:gd name="connsiteX86" fmla="*/ 241300 w 1500643"/>
                <a:gd name="connsiteY86" fmla="*/ 69850 h 990600"/>
                <a:gd name="connsiteX87" fmla="*/ 222250 w 1500643"/>
                <a:gd name="connsiteY87" fmla="*/ 76200 h 990600"/>
                <a:gd name="connsiteX88" fmla="*/ 203200 w 1500643"/>
                <a:gd name="connsiteY88" fmla="*/ 82550 h 990600"/>
                <a:gd name="connsiteX89" fmla="*/ 184150 w 1500643"/>
                <a:gd name="connsiteY89" fmla="*/ 88900 h 990600"/>
                <a:gd name="connsiteX90" fmla="*/ 171450 w 1500643"/>
                <a:gd name="connsiteY90" fmla="*/ 107950 h 990600"/>
                <a:gd name="connsiteX91" fmla="*/ 114300 w 1500643"/>
                <a:gd name="connsiteY91" fmla="*/ 139700 h 990600"/>
                <a:gd name="connsiteX92" fmla="*/ 95250 w 1500643"/>
                <a:gd name="connsiteY92" fmla="*/ 152400 h 990600"/>
                <a:gd name="connsiteX93" fmla="*/ 57150 w 1500643"/>
                <a:gd name="connsiteY93" fmla="*/ 165100 h 990600"/>
                <a:gd name="connsiteX94" fmla="*/ 0 w 1500643"/>
                <a:gd name="connsiteY94" fmla="*/ 177800 h 990600"/>
                <a:gd name="connsiteX95" fmla="*/ 12700 w 1500643"/>
                <a:gd name="connsiteY95" fmla="*/ 196850 h 990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</a:cxnLst>
              <a:rect l="l" t="t" r="r" b="b"/>
              <a:pathLst>
                <a:path w="1500643" h="990600">
                  <a:moveTo>
                    <a:pt x="12700" y="196850"/>
                  </a:moveTo>
                  <a:cubicBezTo>
                    <a:pt x="24342" y="202142"/>
                    <a:pt x="59601" y="205707"/>
                    <a:pt x="69850" y="209550"/>
                  </a:cubicBezTo>
                  <a:cubicBezTo>
                    <a:pt x="78713" y="212874"/>
                    <a:pt x="86549" y="218521"/>
                    <a:pt x="95250" y="222250"/>
                  </a:cubicBezTo>
                  <a:cubicBezTo>
                    <a:pt x="101402" y="224887"/>
                    <a:pt x="108033" y="226250"/>
                    <a:pt x="114300" y="228600"/>
                  </a:cubicBezTo>
                  <a:cubicBezTo>
                    <a:pt x="124973" y="232602"/>
                    <a:pt x="135634" y="236671"/>
                    <a:pt x="146050" y="241300"/>
                  </a:cubicBezTo>
                  <a:cubicBezTo>
                    <a:pt x="154700" y="245145"/>
                    <a:pt x="162749" y="250271"/>
                    <a:pt x="171450" y="254000"/>
                  </a:cubicBezTo>
                  <a:cubicBezTo>
                    <a:pt x="191903" y="262765"/>
                    <a:pt x="214497" y="264285"/>
                    <a:pt x="234950" y="273050"/>
                  </a:cubicBezTo>
                  <a:cubicBezTo>
                    <a:pt x="312878" y="306448"/>
                    <a:pt x="215627" y="266564"/>
                    <a:pt x="279400" y="298450"/>
                  </a:cubicBezTo>
                  <a:cubicBezTo>
                    <a:pt x="285387" y="301443"/>
                    <a:pt x="292599" y="301549"/>
                    <a:pt x="298450" y="304800"/>
                  </a:cubicBezTo>
                  <a:cubicBezTo>
                    <a:pt x="371959" y="345638"/>
                    <a:pt x="309320" y="313255"/>
                    <a:pt x="355600" y="349250"/>
                  </a:cubicBezTo>
                  <a:cubicBezTo>
                    <a:pt x="367648" y="358621"/>
                    <a:pt x="382907" y="363857"/>
                    <a:pt x="393700" y="374650"/>
                  </a:cubicBezTo>
                  <a:cubicBezTo>
                    <a:pt x="400050" y="381000"/>
                    <a:pt x="405661" y="388187"/>
                    <a:pt x="412750" y="393700"/>
                  </a:cubicBezTo>
                  <a:cubicBezTo>
                    <a:pt x="424798" y="403071"/>
                    <a:pt x="438150" y="410633"/>
                    <a:pt x="450850" y="419100"/>
                  </a:cubicBezTo>
                  <a:cubicBezTo>
                    <a:pt x="477776" y="437051"/>
                    <a:pt x="463074" y="428387"/>
                    <a:pt x="495300" y="444500"/>
                  </a:cubicBezTo>
                  <a:cubicBezTo>
                    <a:pt x="499533" y="450850"/>
                    <a:pt x="502604" y="458154"/>
                    <a:pt x="508000" y="463550"/>
                  </a:cubicBezTo>
                  <a:cubicBezTo>
                    <a:pt x="516975" y="472525"/>
                    <a:pt x="542489" y="483970"/>
                    <a:pt x="552450" y="488950"/>
                  </a:cubicBezTo>
                  <a:cubicBezTo>
                    <a:pt x="597832" y="557023"/>
                    <a:pt x="527158" y="453711"/>
                    <a:pt x="584200" y="527050"/>
                  </a:cubicBezTo>
                  <a:cubicBezTo>
                    <a:pt x="593571" y="539098"/>
                    <a:pt x="596900" y="556683"/>
                    <a:pt x="609600" y="565150"/>
                  </a:cubicBezTo>
                  <a:lnTo>
                    <a:pt x="647700" y="590550"/>
                  </a:lnTo>
                  <a:cubicBezTo>
                    <a:pt x="654050" y="594783"/>
                    <a:pt x="661354" y="597854"/>
                    <a:pt x="666750" y="603250"/>
                  </a:cubicBezTo>
                  <a:cubicBezTo>
                    <a:pt x="673100" y="609600"/>
                    <a:pt x="678711" y="616787"/>
                    <a:pt x="685800" y="622300"/>
                  </a:cubicBezTo>
                  <a:cubicBezTo>
                    <a:pt x="697848" y="631671"/>
                    <a:pt x="713107" y="636907"/>
                    <a:pt x="723900" y="647700"/>
                  </a:cubicBezTo>
                  <a:cubicBezTo>
                    <a:pt x="747683" y="671483"/>
                    <a:pt x="734431" y="663910"/>
                    <a:pt x="762000" y="673100"/>
                  </a:cubicBezTo>
                  <a:cubicBezTo>
                    <a:pt x="805932" y="738998"/>
                    <a:pt x="735648" y="640398"/>
                    <a:pt x="800100" y="704850"/>
                  </a:cubicBezTo>
                  <a:cubicBezTo>
                    <a:pt x="810893" y="715643"/>
                    <a:pt x="814707" y="732157"/>
                    <a:pt x="825500" y="742950"/>
                  </a:cubicBezTo>
                  <a:cubicBezTo>
                    <a:pt x="855343" y="772793"/>
                    <a:pt x="839569" y="754528"/>
                    <a:pt x="869950" y="800100"/>
                  </a:cubicBezTo>
                  <a:cubicBezTo>
                    <a:pt x="874183" y="806450"/>
                    <a:pt x="880237" y="811910"/>
                    <a:pt x="882650" y="819150"/>
                  </a:cubicBezTo>
                  <a:cubicBezTo>
                    <a:pt x="886883" y="831850"/>
                    <a:pt x="887924" y="846111"/>
                    <a:pt x="895350" y="857250"/>
                  </a:cubicBezTo>
                  <a:cubicBezTo>
                    <a:pt x="899583" y="863600"/>
                    <a:pt x="904950" y="869326"/>
                    <a:pt x="908050" y="876300"/>
                  </a:cubicBezTo>
                  <a:lnTo>
                    <a:pt x="927100" y="933450"/>
                  </a:lnTo>
                  <a:cubicBezTo>
                    <a:pt x="932265" y="948944"/>
                    <a:pt x="933840" y="959240"/>
                    <a:pt x="946150" y="971550"/>
                  </a:cubicBezTo>
                  <a:cubicBezTo>
                    <a:pt x="958460" y="983860"/>
                    <a:pt x="968756" y="985435"/>
                    <a:pt x="984250" y="990600"/>
                  </a:cubicBezTo>
                  <a:cubicBezTo>
                    <a:pt x="994833" y="988483"/>
                    <a:pt x="1005587" y="987090"/>
                    <a:pt x="1016000" y="984250"/>
                  </a:cubicBezTo>
                  <a:cubicBezTo>
                    <a:pt x="1085649" y="965255"/>
                    <a:pt x="1025943" y="977102"/>
                    <a:pt x="1079500" y="965200"/>
                  </a:cubicBezTo>
                  <a:cubicBezTo>
                    <a:pt x="1088883" y="963115"/>
                    <a:pt x="1118953" y="958804"/>
                    <a:pt x="1130300" y="952500"/>
                  </a:cubicBezTo>
                  <a:cubicBezTo>
                    <a:pt x="1143643" y="945087"/>
                    <a:pt x="1155700" y="935567"/>
                    <a:pt x="1168400" y="927100"/>
                  </a:cubicBezTo>
                  <a:lnTo>
                    <a:pt x="1187450" y="914400"/>
                  </a:lnTo>
                  <a:lnTo>
                    <a:pt x="1206500" y="901700"/>
                  </a:lnTo>
                  <a:lnTo>
                    <a:pt x="1225550" y="889000"/>
                  </a:lnTo>
                  <a:cubicBezTo>
                    <a:pt x="1253953" y="846395"/>
                    <a:pt x="1220494" y="888137"/>
                    <a:pt x="1257300" y="863600"/>
                  </a:cubicBezTo>
                  <a:cubicBezTo>
                    <a:pt x="1304866" y="831889"/>
                    <a:pt x="1250104" y="853299"/>
                    <a:pt x="1295400" y="838200"/>
                  </a:cubicBezTo>
                  <a:cubicBezTo>
                    <a:pt x="1323803" y="795595"/>
                    <a:pt x="1290344" y="837337"/>
                    <a:pt x="1327150" y="812800"/>
                  </a:cubicBezTo>
                  <a:cubicBezTo>
                    <a:pt x="1334622" y="807819"/>
                    <a:pt x="1339301" y="799499"/>
                    <a:pt x="1346200" y="793750"/>
                  </a:cubicBezTo>
                  <a:cubicBezTo>
                    <a:pt x="1352063" y="788864"/>
                    <a:pt x="1359387" y="785936"/>
                    <a:pt x="1365250" y="781050"/>
                  </a:cubicBezTo>
                  <a:cubicBezTo>
                    <a:pt x="1372149" y="775301"/>
                    <a:pt x="1376828" y="766981"/>
                    <a:pt x="1384300" y="762000"/>
                  </a:cubicBezTo>
                  <a:cubicBezTo>
                    <a:pt x="1389869" y="758287"/>
                    <a:pt x="1397363" y="758643"/>
                    <a:pt x="1403350" y="755650"/>
                  </a:cubicBezTo>
                  <a:cubicBezTo>
                    <a:pt x="1410176" y="752237"/>
                    <a:pt x="1415574" y="746363"/>
                    <a:pt x="1422400" y="742950"/>
                  </a:cubicBezTo>
                  <a:cubicBezTo>
                    <a:pt x="1436915" y="735692"/>
                    <a:pt x="1458709" y="733873"/>
                    <a:pt x="1473200" y="730250"/>
                  </a:cubicBezTo>
                  <a:cubicBezTo>
                    <a:pt x="1479694" y="728627"/>
                    <a:pt x="1485900" y="726017"/>
                    <a:pt x="1492250" y="723900"/>
                  </a:cubicBezTo>
                  <a:cubicBezTo>
                    <a:pt x="1498673" y="704630"/>
                    <a:pt x="1507391" y="688380"/>
                    <a:pt x="1492250" y="666750"/>
                  </a:cubicBezTo>
                  <a:cubicBezTo>
                    <a:pt x="1483497" y="654246"/>
                    <a:pt x="1466850" y="649817"/>
                    <a:pt x="1454150" y="641350"/>
                  </a:cubicBezTo>
                  <a:lnTo>
                    <a:pt x="1435100" y="628650"/>
                  </a:lnTo>
                  <a:cubicBezTo>
                    <a:pt x="1428750" y="624417"/>
                    <a:pt x="1422155" y="620529"/>
                    <a:pt x="1416050" y="615950"/>
                  </a:cubicBezTo>
                  <a:cubicBezTo>
                    <a:pt x="1407583" y="609600"/>
                    <a:pt x="1398134" y="604384"/>
                    <a:pt x="1390650" y="596900"/>
                  </a:cubicBezTo>
                  <a:cubicBezTo>
                    <a:pt x="1356051" y="562301"/>
                    <a:pt x="1388934" y="577278"/>
                    <a:pt x="1352550" y="565150"/>
                  </a:cubicBezTo>
                  <a:cubicBezTo>
                    <a:pt x="1324147" y="522545"/>
                    <a:pt x="1357606" y="564287"/>
                    <a:pt x="1320800" y="539750"/>
                  </a:cubicBezTo>
                  <a:cubicBezTo>
                    <a:pt x="1273234" y="508039"/>
                    <a:pt x="1327996" y="529449"/>
                    <a:pt x="1282700" y="514350"/>
                  </a:cubicBezTo>
                  <a:cubicBezTo>
                    <a:pt x="1271257" y="502907"/>
                    <a:pt x="1260071" y="489231"/>
                    <a:pt x="1244600" y="482600"/>
                  </a:cubicBezTo>
                  <a:cubicBezTo>
                    <a:pt x="1219752" y="471951"/>
                    <a:pt x="1206711" y="480624"/>
                    <a:pt x="1181100" y="463550"/>
                  </a:cubicBezTo>
                  <a:cubicBezTo>
                    <a:pt x="1125064" y="426192"/>
                    <a:pt x="1214630" y="483490"/>
                    <a:pt x="1123950" y="438150"/>
                  </a:cubicBezTo>
                  <a:cubicBezTo>
                    <a:pt x="1115483" y="433917"/>
                    <a:pt x="1107251" y="429179"/>
                    <a:pt x="1098550" y="425450"/>
                  </a:cubicBezTo>
                  <a:cubicBezTo>
                    <a:pt x="1092398" y="422813"/>
                    <a:pt x="1085487" y="422093"/>
                    <a:pt x="1079500" y="419100"/>
                  </a:cubicBezTo>
                  <a:cubicBezTo>
                    <a:pt x="1072674" y="415687"/>
                    <a:pt x="1067424" y="409500"/>
                    <a:pt x="1060450" y="406400"/>
                  </a:cubicBezTo>
                  <a:lnTo>
                    <a:pt x="1003300" y="387350"/>
                  </a:lnTo>
                  <a:cubicBezTo>
                    <a:pt x="996950" y="385233"/>
                    <a:pt x="989819" y="384713"/>
                    <a:pt x="984250" y="381000"/>
                  </a:cubicBezTo>
                  <a:lnTo>
                    <a:pt x="927100" y="342900"/>
                  </a:lnTo>
                  <a:cubicBezTo>
                    <a:pt x="920750" y="338667"/>
                    <a:pt x="913446" y="335596"/>
                    <a:pt x="908050" y="330200"/>
                  </a:cubicBezTo>
                  <a:cubicBezTo>
                    <a:pt x="878207" y="300357"/>
                    <a:pt x="896472" y="316131"/>
                    <a:pt x="850900" y="285750"/>
                  </a:cubicBezTo>
                  <a:cubicBezTo>
                    <a:pt x="826281" y="269337"/>
                    <a:pt x="839090" y="275463"/>
                    <a:pt x="812800" y="266700"/>
                  </a:cubicBezTo>
                  <a:cubicBezTo>
                    <a:pt x="808567" y="260350"/>
                    <a:pt x="806059" y="252418"/>
                    <a:pt x="800100" y="247650"/>
                  </a:cubicBezTo>
                  <a:cubicBezTo>
                    <a:pt x="794873" y="243469"/>
                    <a:pt x="787037" y="244293"/>
                    <a:pt x="781050" y="241300"/>
                  </a:cubicBezTo>
                  <a:cubicBezTo>
                    <a:pt x="774224" y="237887"/>
                    <a:pt x="767863" y="233486"/>
                    <a:pt x="762000" y="228600"/>
                  </a:cubicBezTo>
                  <a:cubicBezTo>
                    <a:pt x="755101" y="222851"/>
                    <a:pt x="750039" y="215063"/>
                    <a:pt x="742950" y="209550"/>
                  </a:cubicBezTo>
                  <a:cubicBezTo>
                    <a:pt x="730902" y="200179"/>
                    <a:pt x="715643" y="194943"/>
                    <a:pt x="704850" y="184150"/>
                  </a:cubicBezTo>
                  <a:cubicBezTo>
                    <a:pt x="698500" y="177800"/>
                    <a:pt x="692699" y="170849"/>
                    <a:pt x="685800" y="165100"/>
                  </a:cubicBezTo>
                  <a:cubicBezTo>
                    <a:pt x="665674" y="148329"/>
                    <a:pt x="656339" y="148930"/>
                    <a:pt x="628650" y="139700"/>
                  </a:cubicBezTo>
                  <a:lnTo>
                    <a:pt x="609600" y="133350"/>
                  </a:lnTo>
                  <a:cubicBezTo>
                    <a:pt x="548829" y="72579"/>
                    <a:pt x="626639" y="144709"/>
                    <a:pt x="571500" y="107950"/>
                  </a:cubicBezTo>
                  <a:cubicBezTo>
                    <a:pt x="523934" y="76239"/>
                    <a:pt x="578696" y="97649"/>
                    <a:pt x="533400" y="82550"/>
                  </a:cubicBezTo>
                  <a:cubicBezTo>
                    <a:pt x="508363" y="44995"/>
                    <a:pt x="536315" y="80096"/>
                    <a:pt x="495300" y="50800"/>
                  </a:cubicBezTo>
                  <a:cubicBezTo>
                    <a:pt x="487992" y="45580"/>
                    <a:pt x="483339" y="37263"/>
                    <a:pt x="476250" y="31750"/>
                  </a:cubicBezTo>
                  <a:cubicBezTo>
                    <a:pt x="443498" y="6276"/>
                    <a:pt x="447843" y="9581"/>
                    <a:pt x="419100" y="0"/>
                  </a:cubicBezTo>
                  <a:cubicBezTo>
                    <a:pt x="391583" y="2117"/>
                    <a:pt x="363935" y="2927"/>
                    <a:pt x="336550" y="6350"/>
                  </a:cubicBezTo>
                  <a:cubicBezTo>
                    <a:pt x="329908" y="7180"/>
                    <a:pt x="322727" y="8519"/>
                    <a:pt x="317500" y="12700"/>
                  </a:cubicBezTo>
                  <a:cubicBezTo>
                    <a:pt x="276468" y="45526"/>
                    <a:pt x="333633" y="22139"/>
                    <a:pt x="285750" y="38100"/>
                  </a:cubicBezTo>
                  <a:cubicBezTo>
                    <a:pt x="283633" y="44450"/>
                    <a:pt x="284847" y="53259"/>
                    <a:pt x="279400" y="57150"/>
                  </a:cubicBezTo>
                  <a:cubicBezTo>
                    <a:pt x="268507" y="64931"/>
                    <a:pt x="254000" y="65617"/>
                    <a:pt x="241300" y="69850"/>
                  </a:cubicBezTo>
                  <a:lnTo>
                    <a:pt x="222250" y="76200"/>
                  </a:lnTo>
                  <a:lnTo>
                    <a:pt x="203200" y="82550"/>
                  </a:lnTo>
                  <a:lnTo>
                    <a:pt x="184150" y="88900"/>
                  </a:lnTo>
                  <a:cubicBezTo>
                    <a:pt x="179917" y="95250"/>
                    <a:pt x="177193" y="102924"/>
                    <a:pt x="171450" y="107950"/>
                  </a:cubicBezTo>
                  <a:cubicBezTo>
                    <a:pt x="118059" y="154667"/>
                    <a:pt x="152094" y="120803"/>
                    <a:pt x="114300" y="139700"/>
                  </a:cubicBezTo>
                  <a:cubicBezTo>
                    <a:pt x="107474" y="143113"/>
                    <a:pt x="102224" y="149300"/>
                    <a:pt x="95250" y="152400"/>
                  </a:cubicBezTo>
                  <a:cubicBezTo>
                    <a:pt x="83017" y="157837"/>
                    <a:pt x="69850" y="160867"/>
                    <a:pt x="57150" y="165100"/>
                  </a:cubicBezTo>
                  <a:cubicBezTo>
                    <a:pt x="25886" y="175521"/>
                    <a:pt x="44702" y="170350"/>
                    <a:pt x="0" y="177800"/>
                  </a:cubicBezTo>
                  <a:cubicBezTo>
                    <a:pt x="20811" y="191674"/>
                    <a:pt x="1058" y="191558"/>
                    <a:pt x="12700" y="196850"/>
                  </a:cubicBezTo>
                  <a:close/>
                </a:path>
              </a:pathLst>
            </a:custGeom>
            <a:solidFill>
              <a:srgbClr val="CCECFF">
                <a:alpha val="40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Полилиния 7">
              <a:extLst>
                <a:ext uri="{FF2B5EF4-FFF2-40B4-BE49-F238E27FC236}">
                  <a16:creationId xmlns:a16="http://schemas.microsoft.com/office/drawing/2014/main" id="{6AFCDCD1-465B-40C0-8187-C3384100E50A}"/>
                </a:ext>
              </a:extLst>
            </p:cNvPr>
            <p:cNvSpPr/>
            <p:nvPr/>
          </p:nvSpPr>
          <p:spPr>
            <a:xfrm>
              <a:off x="2360322" y="1211708"/>
              <a:ext cx="1532326" cy="1057375"/>
            </a:xfrm>
            <a:custGeom>
              <a:avLst/>
              <a:gdLst>
                <a:gd name="connsiteX0" fmla="*/ 14971 w 1565164"/>
                <a:gd name="connsiteY0" fmla="*/ 209550 h 914400"/>
                <a:gd name="connsiteX1" fmla="*/ 34021 w 1565164"/>
                <a:gd name="connsiteY1" fmla="*/ 211932 h 914400"/>
                <a:gd name="connsiteX2" fmla="*/ 55452 w 1565164"/>
                <a:gd name="connsiteY2" fmla="*/ 226219 h 914400"/>
                <a:gd name="connsiteX3" fmla="*/ 62596 w 1565164"/>
                <a:gd name="connsiteY3" fmla="*/ 230982 h 914400"/>
                <a:gd name="connsiteX4" fmla="*/ 72121 w 1565164"/>
                <a:gd name="connsiteY4" fmla="*/ 233363 h 914400"/>
                <a:gd name="connsiteX5" fmla="*/ 107839 w 1565164"/>
                <a:gd name="connsiteY5" fmla="*/ 250032 h 914400"/>
                <a:gd name="connsiteX6" fmla="*/ 131652 w 1565164"/>
                <a:gd name="connsiteY6" fmla="*/ 269082 h 914400"/>
                <a:gd name="connsiteX7" fmla="*/ 141177 w 1565164"/>
                <a:gd name="connsiteY7" fmla="*/ 273844 h 914400"/>
                <a:gd name="connsiteX8" fmla="*/ 162608 w 1565164"/>
                <a:gd name="connsiteY8" fmla="*/ 285750 h 914400"/>
                <a:gd name="connsiteX9" fmla="*/ 179277 w 1565164"/>
                <a:gd name="connsiteY9" fmla="*/ 297657 h 914400"/>
                <a:gd name="connsiteX10" fmla="*/ 188802 w 1565164"/>
                <a:gd name="connsiteY10" fmla="*/ 304800 h 914400"/>
                <a:gd name="connsiteX11" fmla="*/ 195946 w 1565164"/>
                <a:gd name="connsiteY11" fmla="*/ 307182 h 914400"/>
                <a:gd name="connsiteX12" fmla="*/ 217377 w 1565164"/>
                <a:gd name="connsiteY12" fmla="*/ 319088 h 914400"/>
                <a:gd name="connsiteX13" fmla="*/ 243571 w 1565164"/>
                <a:gd name="connsiteY13" fmla="*/ 335757 h 914400"/>
                <a:gd name="connsiteX14" fmla="*/ 257858 w 1565164"/>
                <a:gd name="connsiteY14" fmla="*/ 350044 h 914400"/>
                <a:gd name="connsiteX15" fmla="*/ 279289 w 1565164"/>
                <a:gd name="connsiteY15" fmla="*/ 364332 h 914400"/>
                <a:gd name="connsiteX16" fmla="*/ 286433 w 1565164"/>
                <a:gd name="connsiteY16" fmla="*/ 369094 h 914400"/>
                <a:gd name="connsiteX17" fmla="*/ 293577 w 1565164"/>
                <a:gd name="connsiteY17" fmla="*/ 373857 h 914400"/>
                <a:gd name="connsiteX18" fmla="*/ 300721 w 1565164"/>
                <a:gd name="connsiteY18" fmla="*/ 376238 h 914400"/>
                <a:gd name="connsiteX19" fmla="*/ 322152 w 1565164"/>
                <a:gd name="connsiteY19" fmla="*/ 388144 h 914400"/>
                <a:gd name="connsiteX20" fmla="*/ 334058 w 1565164"/>
                <a:gd name="connsiteY20" fmla="*/ 400050 h 914400"/>
                <a:gd name="connsiteX21" fmla="*/ 350727 w 1565164"/>
                <a:gd name="connsiteY21" fmla="*/ 409575 h 914400"/>
                <a:gd name="connsiteX22" fmla="*/ 357871 w 1565164"/>
                <a:gd name="connsiteY22" fmla="*/ 416719 h 914400"/>
                <a:gd name="connsiteX23" fmla="*/ 372158 w 1565164"/>
                <a:gd name="connsiteY23" fmla="*/ 426244 h 914400"/>
                <a:gd name="connsiteX24" fmla="*/ 381683 w 1565164"/>
                <a:gd name="connsiteY24" fmla="*/ 433388 h 914400"/>
                <a:gd name="connsiteX25" fmla="*/ 395971 w 1565164"/>
                <a:gd name="connsiteY25" fmla="*/ 442913 h 914400"/>
                <a:gd name="connsiteX26" fmla="*/ 403114 w 1565164"/>
                <a:gd name="connsiteY26" fmla="*/ 447675 h 914400"/>
                <a:gd name="connsiteX27" fmla="*/ 417402 w 1565164"/>
                <a:gd name="connsiteY27" fmla="*/ 459582 h 914400"/>
                <a:gd name="connsiteX28" fmla="*/ 431689 w 1565164"/>
                <a:gd name="connsiteY28" fmla="*/ 469107 h 914400"/>
                <a:gd name="connsiteX29" fmla="*/ 445977 w 1565164"/>
                <a:gd name="connsiteY29" fmla="*/ 481013 h 914400"/>
                <a:gd name="connsiteX30" fmla="*/ 462646 w 1565164"/>
                <a:gd name="connsiteY30" fmla="*/ 492919 h 914400"/>
                <a:gd name="connsiteX31" fmla="*/ 476933 w 1565164"/>
                <a:gd name="connsiteY31" fmla="*/ 504825 h 914400"/>
                <a:gd name="connsiteX32" fmla="*/ 484077 w 1565164"/>
                <a:gd name="connsiteY32" fmla="*/ 507207 h 914400"/>
                <a:gd name="connsiteX33" fmla="*/ 505508 w 1565164"/>
                <a:gd name="connsiteY33" fmla="*/ 519113 h 914400"/>
                <a:gd name="connsiteX34" fmla="*/ 524558 w 1565164"/>
                <a:gd name="connsiteY34" fmla="*/ 528638 h 914400"/>
                <a:gd name="connsiteX35" fmla="*/ 531702 w 1565164"/>
                <a:gd name="connsiteY35" fmla="*/ 531019 h 914400"/>
                <a:gd name="connsiteX36" fmla="*/ 541227 w 1565164"/>
                <a:gd name="connsiteY36" fmla="*/ 535782 h 914400"/>
                <a:gd name="connsiteX37" fmla="*/ 557896 w 1565164"/>
                <a:gd name="connsiteY37" fmla="*/ 540544 h 914400"/>
                <a:gd name="connsiteX38" fmla="*/ 565039 w 1565164"/>
                <a:gd name="connsiteY38" fmla="*/ 542925 h 914400"/>
                <a:gd name="connsiteX39" fmla="*/ 581708 w 1565164"/>
                <a:gd name="connsiteY39" fmla="*/ 554832 h 914400"/>
                <a:gd name="connsiteX40" fmla="*/ 600758 w 1565164"/>
                <a:gd name="connsiteY40" fmla="*/ 569119 h 914400"/>
                <a:gd name="connsiteX41" fmla="*/ 622189 w 1565164"/>
                <a:gd name="connsiteY41" fmla="*/ 583407 h 914400"/>
                <a:gd name="connsiteX42" fmla="*/ 636477 w 1565164"/>
                <a:gd name="connsiteY42" fmla="*/ 592932 h 914400"/>
                <a:gd name="connsiteX43" fmla="*/ 648383 w 1565164"/>
                <a:gd name="connsiteY43" fmla="*/ 602457 h 914400"/>
                <a:gd name="connsiteX44" fmla="*/ 655527 w 1565164"/>
                <a:gd name="connsiteY44" fmla="*/ 609600 h 914400"/>
                <a:gd name="connsiteX45" fmla="*/ 665052 w 1565164"/>
                <a:gd name="connsiteY45" fmla="*/ 614363 h 914400"/>
                <a:gd name="connsiteX46" fmla="*/ 681721 w 1565164"/>
                <a:gd name="connsiteY46" fmla="*/ 626269 h 914400"/>
                <a:gd name="connsiteX47" fmla="*/ 693627 w 1565164"/>
                <a:gd name="connsiteY47" fmla="*/ 628650 h 914400"/>
                <a:gd name="connsiteX48" fmla="*/ 703152 w 1565164"/>
                <a:gd name="connsiteY48" fmla="*/ 633413 h 914400"/>
                <a:gd name="connsiteX49" fmla="*/ 710296 w 1565164"/>
                <a:gd name="connsiteY49" fmla="*/ 635794 h 914400"/>
                <a:gd name="connsiteX50" fmla="*/ 717439 w 1565164"/>
                <a:gd name="connsiteY50" fmla="*/ 640557 h 914400"/>
                <a:gd name="connsiteX51" fmla="*/ 731727 w 1565164"/>
                <a:gd name="connsiteY51" fmla="*/ 645319 h 914400"/>
                <a:gd name="connsiteX52" fmla="*/ 748396 w 1565164"/>
                <a:gd name="connsiteY52" fmla="*/ 650082 h 914400"/>
                <a:gd name="connsiteX53" fmla="*/ 760302 w 1565164"/>
                <a:gd name="connsiteY53" fmla="*/ 657225 h 914400"/>
                <a:gd name="connsiteX54" fmla="*/ 776971 w 1565164"/>
                <a:gd name="connsiteY54" fmla="*/ 661988 h 914400"/>
                <a:gd name="connsiteX55" fmla="*/ 791258 w 1565164"/>
                <a:gd name="connsiteY55" fmla="*/ 669132 h 914400"/>
                <a:gd name="connsiteX56" fmla="*/ 800783 w 1565164"/>
                <a:gd name="connsiteY56" fmla="*/ 673894 h 914400"/>
                <a:gd name="connsiteX57" fmla="*/ 824596 w 1565164"/>
                <a:gd name="connsiteY57" fmla="*/ 681038 h 914400"/>
                <a:gd name="connsiteX58" fmla="*/ 834121 w 1565164"/>
                <a:gd name="connsiteY58" fmla="*/ 685800 h 914400"/>
                <a:gd name="connsiteX59" fmla="*/ 841264 w 1565164"/>
                <a:gd name="connsiteY59" fmla="*/ 688182 h 914400"/>
                <a:gd name="connsiteX60" fmla="*/ 860314 w 1565164"/>
                <a:gd name="connsiteY60" fmla="*/ 697707 h 914400"/>
                <a:gd name="connsiteX61" fmla="*/ 869839 w 1565164"/>
                <a:gd name="connsiteY61" fmla="*/ 700088 h 914400"/>
                <a:gd name="connsiteX62" fmla="*/ 879364 w 1565164"/>
                <a:gd name="connsiteY62" fmla="*/ 704850 h 914400"/>
                <a:gd name="connsiteX63" fmla="*/ 886508 w 1565164"/>
                <a:gd name="connsiteY63" fmla="*/ 707232 h 914400"/>
                <a:gd name="connsiteX64" fmla="*/ 905558 w 1565164"/>
                <a:gd name="connsiteY64" fmla="*/ 716757 h 914400"/>
                <a:gd name="connsiteX65" fmla="*/ 922227 w 1565164"/>
                <a:gd name="connsiteY65" fmla="*/ 723900 h 914400"/>
                <a:gd name="connsiteX66" fmla="*/ 934133 w 1565164"/>
                <a:gd name="connsiteY66" fmla="*/ 728663 h 914400"/>
                <a:gd name="connsiteX67" fmla="*/ 941277 w 1565164"/>
                <a:gd name="connsiteY67" fmla="*/ 731044 h 914400"/>
                <a:gd name="connsiteX68" fmla="*/ 950802 w 1565164"/>
                <a:gd name="connsiteY68" fmla="*/ 735807 h 914400"/>
                <a:gd name="connsiteX69" fmla="*/ 967471 w 1565164"/>
                <a:gd name="connsiteY69" fmla="*/ 742950 h 914400"/>
                <a:gd name="connsiteX70" fmla="*/ 979377 w 1565164"/>
                <a:gd name="connsiteY70" fmla="*/ 754857 h 914400"/>
                <a:gd name="connsiteX71" fmla="*/ 993664 w 1565164"/>
                <a:gd name="connsiteY71" fmla="*/ 773907 h 914400"/>
                <a:gd name="connsiteX72" fmla="*/ 1007952 w 1565164"/>
                <a:gd name="connsiteY72" fmla="*/ 785813 h 914400"/>
                <a:gd name="connsiteX73" fmla="*/ 1015096 w 1565164"/>
                <a:gd name="connsiteY73" fmla="*/ 790575 h 914400"/>
                <a:gd name="connsiteX74" fmla="*/ 1017477 w 1565164"/>
                <a:gd name="connsiteY74" fmla="*/ 797719 h 914400"/>
                <a:gd name="connsiteX75" fmla="*/ 1022239 w 1565164"/>
                <a:gd name="connsiteY75" fmla="*/ 804863 h 914400"/>
                <a:gd name="connsiteX76" fmla="*/ 1036527 w 1565164"/>
                <a:gd name="connsiteY76" fmla="*/ 823913 h 914400"/>
                <a:gd name="connsiteX77" fmla="*/ 1043671 w 1565164"/>
                <a:gd name="connsiteY77" fmla="*/ 831057 h 914400"/>
                <a:gd name="connsiteX78" fmla="*/ 1055577 w 1565164"/>
                <a:gd name="connsiteY78" fmla="*/ 845344 h 914400"/>
                <a:gd name="connsiteX79" fmla="*/ 1065102 w 1565164"/>
                <a:gd name="connsiteY79" fmla="*/ 850107 h 914400"/>
                <a:gd name="connsiteX80" fmla="*/ 1079389 w 1565164"/>
                <a:gd name="connsiteY80" fmla="*/ 864394 h 914400"/>
                <a:gd name="connsiteX81" fmla="*/ 1086533 w 1565164"/>
                <a:gd name="connsiteY81" fmla="*/ 871538 h 914400"/>
                <a:gd name="connsiteX82" fmla="*/ 1100821 w 1565164"/>
                <a:gd name="connsiteY82" fmla="*/ 881063 h 914400"/>
                <a:gd name="connsiteX83" fmla="*/ 1107964 w 1565164"/>
                <a:gd name="connsiteY83" fmla="*/ 888207 h 914400"/>
                <a:gd name="connsiteX84" fmla="*/ 1124633 w 1565164"/>
                <a:gd name="connsiteY84" fmla="*/ 900113 h 914400"/>
                <a:gd name="connsiteX85" fmla="*/ 1129396 w 1565164"/>
                <a:gd name="connsiteY85" fmla="*/ 907257 h 914400"/>
                <a:gd name="connsiteX86" fmla="*/ 1143683 w 1565164"/>
                <a:gd name="connsiteY86" fmla="*/ 914400 h 914400"/>
                <a:gd name="connsiteX87" fmla="*/ 1155589 w 1565164"/>
                <a:gd name="connsiteY87" fmla="*/ 912019 h 914400"/>
                <a:gd name="connsiteX88" fmla="*/ 1160352 w 1565164"/>
                <a:gd name="connsiteY88" fmla="*/ 904875 h 914400"/>
                <a:gd name="connsiteX89" fmla="*/ 1167496 w 1565164"/>
                <a:gd name="connsiteY89" fmla="*/ 900113 h 914400"/>
                <a:gd name="connsiteX90" fmla="*/ 1177021 w 1565164"/>
                <a:gd name="connsiteY90" fmla="*/ 892969 h 914400"/>
                <a:gd name="connsiteX91" fmla="*/ 1191308 w 1565164"/>
                <a:gd name="connsiteY91" fmla="*/ 888207 h 914400"/>
                <a:gd name="connsiteX92" fmla="*/ 1210358 w 1565164"/>
                <a:gd name="connsiteY92" fmla="*/ 883444 h 914400"/>
                <a:gd name="connsiteX93" fmla="*/ 1219883 w 1565164"/>
                <a:gd name="connsiteY93" fmla="*/ 878682 h 914400"/>
                <a:gd name="connsiteX94" fmla="*/ 1227027 w 1565164"/>
                <a:gd name="connsiteY94" fmla="*/ 876300 h 914400"/>
                <a:gd name="connsiteX95" fmla="*/ 1241314 w 1565164"/>
                <a:gd name="connsiteY95" fmla="*/ 869157 h 914400"/>
                <a:gd name="connsiteX96" fmla="*/ 1248458 w 1565164"/>
                <a:gd name="connsiteY96" fmla="*/ 864394 h 914400"/>
                <a:gd name="connsiteX97" fmla="*/ 1262746 w 1565164"/>
                <a:gd name="connsiteY97" fmla="*/ 859632 h 914400"/>
                <a:gd name="connsiteX98" fmla="*/ 1277033 w 1565164"/>
                <a:gd name="connsiteY98" fmla="*/ 850107 h 914400"/>
                <a:gd name="connsiteX99" fmla="*/ 1293702 w 1565164"/>
                <a:gd name="connsiteY99" fmla="*/ 838200 h 914400"/>
                <a:gd name="connsiteX100" fmla="*/ 1300846 w 1565164"/>
                <a:gd name="connsiteY100" fmla="*/ 835819 h 914400"/>
                <a:gd name="connsiteX101" fmla="*/ 1307989 w 1565164"/>
                <a:gd name="connsiteY101" fmla="*/ 831057 h 914400"/>
                <a:gd name="connsiteX102" fmla="*/ 1315133 w 1565164"/>
                <a:gd name="connsiteY102" fmla="*/ 828675 h 914400"/>
                <a:gd name="connsiteX103" fmla="*/ 1329421 w 1565164"/>
                <a:gd name="connsiteY103" fmla="*/ 819150 h 914400"/>
                <a:gd name="connsiteX104" fmla="*/ 1336564 w 1565164"/>
                <a:gd name="connsiteY104" fmla="*/ 814388 h 914400"/>
                <a:gd name="connsiteX105" fmla="*/ 1343708 w 1565164"/>
                <a:gd name="connsiteY105" fmla="*/ 812007 h 914400"/>
                <a:gd name="connsiteX106" fmla="*/ 1350852 w 1565164"/>
                <a:gd name="connsiteY106" fmla="*/ 807244 h 914400"/>
                <a:gd name="connsiteX107" fmla="*/ 1357996 w 1565164"/>
                <a:gd name="connsiteY107" fmla="*/ 804863 h 914400"/>
                <a:gd name="connsiteX108" fmla="*/ 1372283 w 1565164"/>
                <a:gd name="connsiteY108" fmla="*/ 795338 h 914400"/>
                <a:gd name="connsiteX109" fmla="*/ 1381808 w 1565164"/>
                <a:gd name="connsiteY109" fmla="*/ 790575 h 914400"/>
                <a:gd name="connsiteX110" fmla="*/ 1388952 w 1565164"/>
                <a:gd name="connsiteY110" fmla="*/ 785813 h 914400"/>
                <a:gd name="connsiteX111" fmla="*/ 1405621 w 1565164"/>
                <a:gd name="connsiteY111" fmla="*/ 781050 h 914400"/>
                <a:gd name="connsiteX112" fmla="*/ 1419908 w 1565164"/>
                <a:gd name="connsiteY112" fmla="*/ 769144 h 914400"/>
                <a:gd name="connsiteX113" fmla="*/ 1427052 w 1565164"/>
                <a:gd name="connsiteY113" fmla="*/ 764382 h 914400"/>
                <a:gd name="connsiteX114" fmla="*/ 1434196 w 1565164"/>
                <a:gd name="connsiteY114" fmla="*/ 757238 h 914400"/>
                <a:gd name="connsiteX115" fmla="*/ 1443721 w 1565164"/>
                <a:gd name="connsiteY115" fmla="*/ 752475 h 914400"/>
                <a:gd name="connsiteX116" fmla="*/ 1458008 w 1565164"/>
                <a:gd name="connsiteY116" fmla="*/ 742950 h 914400"/>
                <a:gd name="connsiteX117" fmla="*/ 1481821 w 1565164"/>
                <a:gd name="connsiteY117" fmla="*/ 726282 h 914400"/>
                <a:gd name="connsiteX118" fmla="*/ 1496108 w 1565164"/>
                <a:gd name="connsiteY118" fmla="*/ 721519 h 914400"/>
                <a:gd name="connsiteX119" fmla="*/ 1505633 w 1565164"/>
                <a:gd name="connsiteY119" fmla="*/ 714375 h 914400"/>
                <a:gd name="connsiteX120" fmla="*/ 1529446 w 1565164"/>
                <a:gd name="connsiteY120" fmla="*/ 707232 h 914400"/>
                <a:gd name="connsiteX121" fmla="*/ 1536589 w 1565164"/>
                <a:gd name="connsiteY121" fmla="*/ 702469 h 914400"/>
                <a:gd name="connsiteX122" fmla="*/ 1550877 w 1565164"/>
                <a:gd name="connsiteY122" fmla="*/ 697707 h 914400"/>
                <a:gd name="connsiteX123" fmla="*/ 1560402 w 1565164"/>
                <a:gd name="connsiteY123" fmla="*/ 683419 h 914400"/>
                <a:gd name="connsiteX124" fmla="*/ 1565164 w 1565164"/>
                <a:gd name="connsiteY124" fmla="*/ 669132 h 914400"/>
                <a:gd name="connsiteX125" fmla="*/ 1548496 w 1565164"/>
                <a:gd name="connsiteY125" fmla="*/ 661988 h 914400"/>
                <a:gd name="connsiteX126" fmla="*/ 1541352 w 1565164"/>
                <a:gd name="connsiteY126" fmla="*/ 657225 h 914400"/>
                <a:gd name="connsiteX127" fmla="*/ 1527064 w 1565164"/>
                <a:gd name="connsiteY127" fmla="*/ 652463 h 914400"/>
                <a:gd name="connsiteX128" fmla="*/ 1512777 w 1565164"/>
                <a:gd name="connsiteY128" fmla="*/ 642938 h 914400"/>
                <a:gd name="connsiteX129" fmla="*/ 1496108 w 1565164"/>
                <a:gd name="connsiteY129" fmla="*/ 635794 h 914400"/>
                <a:gd name="connsiteX130" fmla="*/ 1488964 w 1565164"/>
                <a:gd name="connsiteY130" fmla="*/ 631032 h 914400"/>
                <a:gd name="connsiteX131" fmla="*/ 1481821 w 1565164"/>
                <a:gd name="connsiteY131" fmla="*/ 628650 h 914400"/>
                <a:gd name="connsiteX132" fmla="*/ 1467533 w 1565164"/>
                <a:gd name="connsiteY132" fmla="*/ 619125 h 914400"/>
                <a:gd name="connsiteX133" fmla="*/ 1460389 w 1565164"/>
                <a:gd name="connsiteY133" fmla="*/ 614363 h 914400"/>
                <a:gd name="connsiteX134" fmla="*/ 1446102 w 1565164"/>
                <a:gd name="connsiteY134" fmla="*/ 604838 h 914400"/>
                <a:gd name="connsiteX135" fmla="*/ 1438958 w 1565164"/>
                <a:gd name="connsiteY135" fmla="*/ 597694 h 914400"/>
                <a:gd name="connsiteX136" fmla="*/ 1429433 w 1565164"/>
                <a:gd name="connsiteY136" fmla="*/ 592932 h 914400"/>
                <a:gd name="connsiteX137" fmla="*/ 1422289 w 1565164"/>
                <a:gd name="connsiteY137" fmla="*/ 585788 h 914400"/>
                <a:gd name="connsiteX138" fmla="*/ 1405621 w 1565164"/>
                <a:gd name="connsiteY138" fmla="*/ 576263 h 914400"/>
                <a:gd name="connsiteX139" fmla="*/ 1391333 w 1565164"/>
                <a:gd name="connsiteY139" fmla="*/ 564357 h 914400"/>
                <a:gd name="connsiteX140" fmla="*/ 1384189 w 1565164"/>
                <a:gd name="connsiteY140" fmla="*/ 561975 h 914400"/>
                <a:gd name="connsiteX141" fmla="*/ 1369902 w 1565164"/>
                <a:gd name="connsiteY141" fmla="*/ 554832 h 914400"/>
                <a:gd name="connsiteX142" fmla="*/ 1355614 w 1565164"/>
                <a:gd name="connsiteY142" fmla="*/ 545307 h 914400"/>
                <a:gd name="connsiteX143" fmla="*/ 1341327 w 1565164"/>
                <a:gd name="connsiteY143" fmla="*/ 540544 h 914400"/>
                <a:gd name="connsiteX144" fmla="*/ 1327039 w 1565164"/>
                <a:gd name="connsiteY144" fmla="*/ 531019 h 914400"/>
                <a:gd name="connsiteX145" fmla="*/ 1310371 w 1565164"/>
                <a:gd name="connsiteY145" fmla="*/ 526257 h 914400"/>
                <a:gd name="connsiteX146" fmla="*/ 1303227 w 1565164"/>
                <a:gd name="connsiteY146" fmla="*/ 521494 h 914400"/>
                <a:gd name="connsiteX147" fmla="*/ 1296083 w 1565164"/>
                <a:gd name="connsiteY147" fmla="*/ 519113 h 914400"/>
                <a:gd name="connsiteX148" fmla="*/ 1288939 w 1565164"/>
                <a:gd name="connsiteY148" fmla="*/ 511969 h 914400"/>
                <a:gd name="connsiteX149" fmla="*/ 1281796 w 1565164"/>
                <a:gd name="connsiteY149" fmla="*/ 507207 h 914400"/>
                <a:gd name="connsiteX150" fmla="*/ 1274652 w 1565164"/>
                <a:gd name="connsiteY150" fmla="*/ 500063 h 914400"/>
                <a:gd name="connsiteX151" fmla="*/ 1253221 w 1565164"/>
                <a:gd name="connsiteY151" fmla="*/ 488157 h 914400"/>
                <a:gd name="connsiteX152" fmla="*/ 1236552 w 1565164"/>
                <a:gd name="connsiteY152" fmla="*/ 478632 h 914400"/>
                <a:gd name="connsiteX153" fmla="*/ 1229408 w 1565164"/>
                <a:gd name="connsiteY153" fmla="*/ 473869 h 914400"/>
                <a:gd name="connsiteX154" fmla="*/ 1212739 w 1565164"/>
                <a:gd name="connsiteY154" fmla="*/ 469107 h 914400"/>
                <a:gd name="connsiteX155" fmla="*/ 1203214 w 1565164"/>
                <a:gd name="connsiteY155" fmla="*/ 464344 h 914400"/>
                <a:gd name="connsiteX156" fmla="*/ 1188927 w 1565164"/>
                <a:gd name="connsiteY156" fmla="*/ 459582 h 914400"/>
                <a:gd name="connsiteX157" fmla="*/ 1181783 w 1565164"/>
                <a:gd name="connsiteY157" fmla="*/ 454819 h 914400"/>
                <a:gd name="connsiteX158" fmla="*/ 1162733 w 1565164"/>
                <a:gd name="connsiteY158" fmla="*/ 450057 h 914400"/>
                <a:gd name="connsiteX159" fmla="*/ 1153208 w 1565164"/>
                <a:gd name="connsiteY159" fmla="*/ 447675 h 914400"/>
                <a:gd name="connsiteX160" fmla="*/ 1134158 w 1565164"/>
                <a:gd name="connsiteY160" fmla="*/ 440532 h 914400"/>
                <a:gd name="connsiteX161" fmla="*/ 1124633 w 1565164"/>
                <a:gd name="connsiteY161" fmla="*/ 435769 h 914400"/>
                <a:gd name="connsiteX162" fmla="*/ 1110346 w 1565164"/>
                <a:gd name="connsiteY162" fmla="*/ 426244 h 914400"/>
                <a:gd name="connsiteX163" fmla="*/ 1096058 w 1565164"/>
                <a:gd name="connsiteY163" fmla="*/ 421482 h 914400"/>
                <a:gd name="connsiteX164" fmla="*/ 1088914 w 1565164"/>
                <a:gd name="connsiteY164" fmla="*/ 414338 h 914400"/>
                <a:gd name="connsiteX165" fmla="*/ 1081771 w 1565164"/>
                <a:gd name="connsiteY165" fmla="*/ 411957 h 914400"/>
                <a:gd name="connsiteX166" fmla="*/ 1074627 w 1565164"/>
                <a:gd name="connsiteY166" fmla="*/ 407194 h 914400"/>
                <a:gd name="connsiteX167" fmla="*/ 1069864 w 1565164"/>
                <a:gd name="connsiteY167" fmla="*/ 400050 h 914400"/>
                <a:gd name="connsiteX168" fmla="*/ 1053196 w 1565164"/>
                <a:gd name="connsiteY168" fmla="*/ 392907 h 914400"/>
                <a:gd name="connsiteX169" fmla="*/ 1043671 w 1565164"/>
                <a:gd name="connsiteY169" fmla="*/ 388144 h 914400"/>
                <a:gd name="connsiteX170" fmla="*/ 1036527 w 1565164"/>
                <a:gd name="connsiteY170" fmla="*/ 381000 h 914400"/>
                <a:gd name="connsiteX171" fmla="*/ 1024621 w 1565164"/>
                <a:gd name="connsiteY171" fmla="*/ 378619 h 914400"/>
                <a:gd name="connsiteX172" fmla="*/ 1003189 w 1565164"/>
                <a:gd name="connsiteY172" fmla="*/ 361950 h 914400"/>
                <a:gd name="connsiteX173" fmla="*/ 988902 w 1565164"/>
                <a:gd name="connsiteY173" fmla="*/ 354807 h 914400"/>
                <a:gd name="connsiteX174" fmla="*/ 981758 w 1565164"/>
                <a:gd name="connsiteY174" fmla="*/ 350044 h 914400"/>
                <a:gd name="connsiteX175" fmla="*/ 974614 w 1565164"/>
                <a:gd name="connsiteY175" fmla="*/ 342900 h 914400"/>
                <a:gd name="connsiteX176" fmla="*/ 960327 w 1565164"/>
                <a:gd name="connsiteY176" fmla="*/ 338138 h 914400"/>
                <a:gd name="connsiteX177" fmla="*/ 953183 w 1565164"/>
                <a:gd name="connsiteY177" fmla="*/ 330994 h 914400"/>
                <a:gd name="connsiteX178" fmla="*/ 938896 w 1565164"/>
                <a:gd name="connsiteY178" fmla="*/ 321469 h 914400"/>
                <a:gd name="connsiteX179" fmla="*/ 924608 w 1565164"/>
                <a:gd name="connsiteY179" fmla="*/ 311944 h 914400"/>
                <a:gd name="connsiteX180" fmla="*/ 910321 w 1565164"/>
                <a:gd name="connsiteY180" fmla="*/ 302419 h 914400"/>
                <a:gd name="connsiteX181" fmla="*/ 903177 w 1565164"/>
                <a:gd name="connsiteY181" fmla="*/ 297657 h 914400"/>
                <a:gd name="connsiteX182" fmla="*/ 896033 w 1565164"/>
                <a:gd name="connsiteY182" fmla="*/ 295275 h 914400"/>
                <a:gd name="connsiteX183" fmla="*/ 891271 w 1565164"/>
                <a:gd name="connsiteY183" fmla="*/ 288132 h 914400"/>
                <a:gd name="connsiteX184" fmla="*/ 876983 w 1565164"/>
                <a:gd name="connsiteY184" fmla="*/ 278607 h 914400"/>
                <a:gd name="connsiteX185" fmla="*/ 860314 w 1565164"/>
                <a:gd name="connsiteY185" fmla="*/ 269082 h 914400"/>
                <a:gd name="connsiteX186" fmla="*/ 853171 w 1565164"/>
                <a:gd name="connsiteY186" fmla="*/ 261938 h 914400"/>
                <a:gd name="connsiteX187" fmla="*/ 843646 w 1565164"/>
                <a:gd name="connsiteY187" fmla="*/ 254794 h 914400"/>
                <a:gd name="connsiteX188" fmla="*/ 836502 w 1565164"/>
                <a:gd name="connsiteY188" fmla="*/ 250032 h 914400"/>
                <a:gd name="connsiteX189" fmla="*/ 829358 w 1565164"/>
                <a:gd name="connsiteY189" fmla="*/ 242888 h 914400"/>
                <a:gd name="connsiteX190" fmla="*/ 815071 w 1565164"/>
                <a:gd name="connsiteY190" fmla="*/ 238125 h 914400"/>
                <a:gd name="connsiteX191" fmla="*/ 807927 w 1565164"/>
                <a:gd name="connsiteY191" fmla="*/ 233363 h 914400"/>
                <a:gd name="connsiteX192" fmla="*/ 800783 w 1565164"/>
                <a:gd name="connsiteY192" fmla="*/ 230982 h 914400"/>
                <a:gd name="connsiteX193" fmla="*/ 781733 w 1565164"/>
                <a:gd name="connsiteY193" fmla="*/ 226219 h 914400"/>
                <a:gd name="connsiteX194" fmla="*/ 760302 w 1565164"/>
                <a:gd name="connsiteY194" fmla="*/ 219075 h 914400"/>
                <a:gd name="connsiteX195" fmla="*/ 753158 w 1565164"/>
                <a:gd name="connsiteY195" fmla="*/ 216694 h 914400"/>
                <a:gd name="connsiteX196" fmla="*/ 746014 w 1565164"/>
                <a:gd name="connsiteY196" fmla="*/ 214313 h 914400"/>
                <a:gd name="connsiteX197" fmla="*/ 738871 w 1565164"/>
                <a:gd name="connsiteY197" fmla="*/ 209550 h 914400"/>
                <a:gd name="connsiteX198" fmla="*/ 722202 w 1565164"/>
                <a:gd name="connsiteY198" fmla="*/ 204788 h 914400"/>
                <a:gd name="connsiteX199" fmla="*/ 715058 w 1565164"/>
                <a:gd name="connsiteY199" fmla="*/ 200025 h 914400"/>
                <a:gd name="connsiteX200" fmla="*/ 700771 w 1565164"/>
                <a:gd name="connsiteY200" fmla="*/ 188119 h 914400"/>
                <a:gd name="connsiteX201" fmla="*/ 693627 w 1565164"/>
                <a:gd name="connsiteY201" fmla="*/ 185738 h 914400"/>
                <a:gd name="connsiteX202" fmla="*/ 679339 w 1565164"/>
                <a:gd name="connsiteY202" fmla="*/ 176213 h 914400"/>
                <a:gd name="connsiteX203" fmla="*/ 672196 w 1565164"/>
                <a:gd name="connsiteY203" fmla="*/ 171450 h 914400"/>
                <a:gd name="connsiteX204" fmla="*/ 667433 w 1565164"/>
                <a:gd name="connsiteY204" fmla="*/ 164307 h 914400"/>
                <a:gd name="connsiteX205" fmla="*/ 660289 w 1565164"/>
                <a:gd name="connsiteY205" fmla="*/ 159544 h 914400"/>
                <a:gd name="connsiteX206" fmla="*/ 641239 w 1565164"/>
                <a:gd name="connsiteY206" fmla="*/ 145257 h 914400"/>
                <a:gd name="connsiteX207" fmla="*/ 626952 w 1565164"/>
                <a:gd name="connsiteY207" fmla="*/ 135732 h 914400"/>
                <a:gd name="connsiteX208" fmla="*/ 612664 w 1565164"/>
                <a:gd name="connsiteY208" fmla="*/ 126207 h 914400"/>
                <a:gd name="connsiteX209" fmla="*/ 607902 w 1565164"/>
                <a:gd name="connsiteY209" fmla="*/ 119063 h 914400"/>
                <a:gd name="connsiteX210" fmla="*/ 600758 w 1565164"/>
                <a:gd name="connsiteY210" fmla="*/ 116682 h 914400"/>
                <a:gd name="connsiteX211" fmla="*/ 586471 w 1565164"/>
                <a:gd name="connsiteY211" fmla="*/ 109538 h 914400"/>
                <a:gd name="connsiteX212" fmla="*/ 579327 w 1565164"/>
                <a:gd name="connsiteY212" fmla="*/ 104775 h 914400"/>
                <a:gd name="connsiteX213" fmla="*/ 565039 w 1565164"/>
                <a:gd name="connsiteY213" fmla="*/ 100013 h 914400"/>
                <a:gd name="connsiteX214" fmla="*/ 557896 w 1565164"/>
                <a:gd name="connsiteY214" fmla="*/ 97632 h 914400"/>
                <a:gd name="connsiteX215" fmla="*/ 548371 w 1565164"/>
                <a:gd name="connsiteY215" fmla="*/ 92869 h 914400"/>
                <a:gd name="connsiteX216" fmla="*/ 534083 w 1565164"/>
                <a:gd name="connsiteY216" fmla="*/ 88107 h 914400"/>
                <a:gd name="connsiteX217" fmla="*/ 512652 w 1565164"/>
                <a:gd name="connsiteY217" fmla="*/ 78582 h 914400"/>
                <a:gd name="connsiteX218" fmla="*/ 488839 w 1565164"/>
                <a:gd name="connsiteY218" fmla="*/ 69057 h 914400"/>
                <a:gd name="connsiteX219" fmla="*/ 481696 w 1565164"/>
                <a:gd name="connsiteY219" fmla="*/ 66675 h 914400"/>
                <a:gd name="connsiteX220" fmla="*/ 474552 w 1565164"/>
                <a:gd name="connsiteY220" fmla="*/ 64294 h 914400"/>
                <a:gd name="connsiteX221" fmla="*/ 455502 w 1565164"/>
                <a:gd name="connsiteY221" fmla="*/ 54769 h 914400"/>
                <a:gd name="connsiteX222" fmla="*/ 434071 w 1565164"/>
                <a:gd name="connsiteY222" fmla="*/ 42863 h 914400"/>
                <a:gd name="connsiteX223" fmla="*/ 419783 w 1565164"/>
                <a:gd name="connsiteY223" fmla="*/ 28575 h 914400"/>
                <a:gd name="connsiteX224" fmla="*/ 415021 w 1565164"/>
                <a:gd name="connsiteY224" fmla="*/ 21432 h 914400"/>
                <a:gd name="connsiteX225" fmla="*/ 381683 w 1565164"/>
                <a:gd name="connsiteY225" fmla="*/ 2382 h 914400"/>
                <a:gd name="connsiteX226" fmla="*/ 367396 w 1565164"/>
                <a:gd name="connsiteY226" fmla="*/ 0 h 914400"/>
                <a:gd name="connsiteX227" fmla="*/ 343583 w 1565164"/>
                <a:gd name="connsiteY227" fmla="*/ 2382 h 914400"/>
                <a:gd name="connsiteX228" fmla="*/ 322152 w 1565164"/>
                <a:gd name="connsiteY228" fmla="*/ 19050 h 914400"/>
                <a:gd name="connsiteX229" fmla="*/ 315008 w 1565164"/>
                <a:gd name="connsiteY229" fmla="*/ 23813 h 914400"/>
                <a:gd name="connsiteX230" fmla="*/ 300721 w 1565164"/>
                <a:gd name="connsiteY230" fmla="*/ 28575 h 914400"/>
                <a:gd name="connsiteX231" fmla="*/ 279289 w 1565164"/>
                <a:gd name="connsiteY231" fmla="*/ 38100 h 914400"/>
                <a:gd name="connsiteX232" fmla="*/ 272146 w 1565164"/>
                <a:gd name="connsiteY232" fmla="*/ 40482 h 914400"/>
                <a:gd name="connsiteX233" fmla="*/ 265002 w 1565164"/>
                <a:gd name="connsiteY233" fmla="*/ 45244 h 914400"/>
                <a:gd name="connsiteX234" fmla="*/ 257858 w 1565164"/>
                <a:gd name="connsiteY234" fmla="*/ 52388 h 914400"/>
                <a:gd name="connsiteX235" fmla="*/ 250714 w 1565164"/>
                <a:gd name="connsiteY235" fmla="*/ 54769 h 914400"/>
                <a:gd name="connsiteX236" fmla="*/ 236427 w 1565164"/>
                <a:gd name="connsiteY236" fmla="*/ 64294 h 914400"/>
                <a:gd name="connsiteX237" fmla="*/ 229283 w 1565164"/>
                <a:gd name="connsiteY237" fmla="*/ 69057 h 914400"/>
                <a:gd name="connsiteX238" fmla="*/ 219758 w 1565164"/>
                <a:gd name="connsiteY238" fmla="*/ 76200 h 914400"/>
                <a:gd name="connsiteX239" fmla="*/ 210233 w 1565164"/>
                <a:gd name="connsiteY239" fmla="*/ 80963 h 914400"/>
                <a:gd name="connsiteX240" fmla="*/ 200708 w 1565164"/>
                <a:gd name="connsiteY240" fmla="*/ 88107 h 914400"/>
                <a:gd name="connsiteX241" fmla="*/ 186421 w 1565164"/>
                <a:gd name="connsiteY241" fmla="*/ 92869 h 914400"/>
                <a:gd name="connsiteX242" fmla="*/ 164989 w 1565164"/>
                <a:gd name="connsiteY242" fmla="*/ 104775 h 914400"/>
                <a:gd name="connsiteX243" fmla="*/ 157846 w 1565164"/>
                <a:gd name="connsiteY243" fmla="*/ 109538 h 914400"/>
                <a:gd name="connsiteX244" fmla="*/ 143558 w 1565164"/>
                <a:gd name="connsiteY244" fmla="*/ 114300 h 914400"/>
                <a:gd name="connsiteX245" fmla="*/ 129271 w 1565164"/>
                <a:gd name="connsiteY245" fmla="*/ 123825 h 914400"/>
                <a:gd name="connsiteX246" fmla="*/ 122127 w 1565164"/>
                <a:gd name="connsiteY246" fmla="*/ 130969 h 914400"/>
                <a:gd name="connsiteX247" fmla="*/ 107839 w 1565164"/>
                <a:gd name="connsiteY247" fmla="*/ 140494 h 914400"/>
                <a:gd name="connsiteX248" fmla="*/ 93552 w 1565164"/>
                <a:gd name="connsiteY248" fmla="*/ 150019 h 914400"/>
                <a:gd name="connsiteX249" fmla="*/ 79264 w 1565164"/>
                <a:gd name="connsiteY249" fmla="*/ 157163 h 914400"/>
                <a:gd name="connsiteX250" fmla="*/ 72121 w 1565164"/>
                <a:gd name="connsiteY250" fmla="*/ 161925 h 914400"/>
                <a:gd name="connsiteX251" fmla="*/ 64977 w 1565164"/>
                <a:gd name="connsiteY251" fmla="*/ 164307 h 914400"/>
                <a:gd name="connsiteX252" fmla="*/ 57833 w 1565164"/>
                <a:gd name="connsiteY252" fmla="*/ 169069 h 914400"/>
                <a:gd name="connsiteX253" fmla="*/ 50689 w 1565164"/>
                <a:gd name="connsiteY253" fmla="*/ 171450 h 914400"/>
                <a:gd name="connsiteX254" fmla="*/ 34021 w 1565164"/>
                <a:gd name="connsiteY254" fmla="*/ 178594 h 914400"/>
                <a:gd name="connsiteX255" fmla="*/ 12589 w 1565164"/>
                <a:gd name="connsiteY255" fmla="*/ 192882 h 914400"/>
                <a:gd name="connsiteX256" fmla="*/ 5446 w 1565164"/>
                <a:gd name="connsiteY256" fmla="*/ 197644 h 914400"/>
                <a:gd name="connsiteX257" fmla="*/ 683 w 1565164"/>
                <a:gd name="connsiteY257" fmla="*/ 204788 h 914400"/>
                <a:gd name="connsiteX258" fmla="*/ 14971 w 1565164"/>
                <a:gd name="connsiteY258" fmla="*/ 20955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</a:cxnLst>
              <a:rect l="l" t="t" r="r" b="b"/>
              <a:pathLst>
                <a:path w="1565164" h="914400">
                  <a:moveTo>
                    <a:pt x="14971" y="209550"/>
                  </a:moveTo>
                  <a:cubicBezTo>
                    <a:pt x="20527" y="210741"/>
                    <a:pt x="27905" y="210050"/>
                    <a:pt x="34021" y="211932"/>
                  </a:cubicBezTo>
                  <a:cubicBezTo>
                    <a:pt x="39681" y="213674"/>
                    <a:pt x="50499" y="222681"/>
                    <a:pt x="55452" y="226219"/>
                  </a:cubicBezTo>
                  <a:cubicBezTo>
                    <a:pt x="57781" y="227883"/>
                    <a:pt x="59965" y="229855"/>
                    <a:pt x="62596" y="230982"/>
                  </a:cubicBezTo>
                  <a:cubicBezTo>
                    <a:pt x="65604" y="232271"/>
                    <a:pt x="68974" y="232464"/>
                    <a:pt x="72121" y="233363"/>
                  </a:cubicBezTo>
                  <a:cubicBezTo>
                    <a:pt x="83533" y="236623"/>
                    <a:pt x="101773" y="245180"/>
                    <a:pt x="107839" y="250032"/>
                  </a:cubicBezTo>
                  <a:cubicBezTo>
                    <a:pt x="115777" y="256382"/>
                    <a:pt x="122560" y="264536"/>
                    <a:pt x="131652" y="269082"/>
                  </a:cubicBezTo>
                  <a:cubicBezTo>
                    <a:pt x="134827" y="270669"/>
                    <a:pt x="138167" y="271963"/>
                    <a:pt x="141177" y="273844"/>
                  </a:cubicBezTo>
                  <a:cubicBezTo>
                    <a:pt x="161314" y="286430"/>
                    <a:pt x="139270" y="276416"/>
                    <a:pt x="162608" y="285750"/>
                  </a:cubicBezTo>
                  <a:cubicBezTo>
                    <a:pt x="176225" y="299367"/>
                    <a:pt x="162563" y="287211"/>
                    <a:pt x="179277" y="297657"/>
                  </a:cubicBezTo>
                  <a:cubicBezTo>
                    <a:pt x="182642" y="299760"/>
                    <a:pt x="185356" y="302831"/>
                    <a:pt x="188802" y="304800"/>
                  </a:cubicBezTo>
                  <a:cubicBezTo>
                    <a:pt x="190981" y="306045"/>
                    <a:pt x="193752" y="305963"/>
                    <a:pt x="195946" y="307182"/>
                  </a:cubicBezTo>
                  <a:cubicBezTo>
                    <a:pt x="220505" y="320827"/>
                    <a:pt x="201214" y="313701"/>
                    <a:pt x="217377" y="319088"/>
                  </a:cubicBezTo>
                  <a:cubicBezTo>
                    <a:pt x="238435" y="334881"/>
                    <a:pt x="228897" y="330864"/>
                    <a:pt x="243571" y="335757"/>
                  </a:cubicBezTo>
                  <a:cubicBezTo>
                    <a:pt x="248333" y="340519"/>
                    <a:pt x="252254" y="346308"/>
                    <a:pt x="257858" y="350044"/>
                  </a:cubicBezTo>
                  <a:lnTo>
                    <a:pt x="279289" y="364332"/>
                  </a:lnTo>
                  <a:lnTo>
                    <a:pt x="286433" y="369094"/>
                  </a:lnTo>
                  <a:cubicBezTo>
                    <a:pt x="288814" y="370682"/>
                    <a:pt x="290862" y="372952"/>
                    <a:pt x="293577" y="373857"/>
                  </a:cubicBezTo>
                  <a:lnTo>
                    <a:pt x="300721" y="376238"/>
                  </a:lnTo>
                  <a:cubicBezTo>
                    <a:pt x="317097" y="387155"/>
                    <a:pt x="309578" y="383953"/>
                    <a:pt x="322152" y="388144"/>
                  </a:cubicBezTo>
                  <a:cubicBezTo>
                    <a:pt x="341204" y="400846"/>
                    <a:pt x="318183" y="384175"/>
                    <a:pt x="334058" y="400050"/>
                  </a:cubicBezTo>
                  <a:cubicBezTo>
                    <a:pt x="337425" y="403417"/>
                    <a:pt x="346989" y="407706"/>
                    <a:pt x="350727" y="409575"/>
                  </a:cubicBezTo>
                  <a:cubicBezTo>
                    <a:pt x="353108" y="411956"/>
                    <a:pt x="355213" y="414651"/>
                    <a:pt x="357871" y="416719"/>
                  </a:cubicBezTo>
                  <a:cubicBezTo>
                    <a:pt x="362389" y="420233"/>
                    <a:pt x="367579" y="422810"/>
                    <a:pt x="372158" y="426244"/>
                  </a:cubicBezTo>
                  <a:cubicBezTo>
                    <a:pt x="375333" y="428625"/>
                    <a:pt x="378432" y="431112"/>
                    <a:pt x="381683" y="433388"/>
                  </a:cubicBezTo>
                  <a:cubicBezTo>
                    <a:pt x="386372" y="436670"/>
                    <a:pt x="391208" y="439738"/>
                    <a:pt x="395971" y="442913"/>
                  </a:cubicBezTo>
                  <a:cubicBezTo>
                    <a:pt x="398352" y="444500"/>
                    <a:pt x="401091" y="445652"/>
                    <a:pt x="403114" y="447675"/>
                  </a:cubicBezTo>
                  <a:cubicBezTo>
                    <a:pt x="423975" y="468536"/>
                    <a:pt x="397518" y="443013"/>
                    <a:pt x="417402" y="459582"/>
                  </a:cubicBezTo>
                  <a:cubicBezTo>
                    <a:pt x="429293" y="469491"/>
                    <a:pt x="419136" y="464921"/>
                    <a:pt x="431689" y="469107"/>
                  </a:cubicBezTo>
                  <a:cubicBezTo>
                    <a:pt x="452569" y="489984"/>
                    <a:pt x="426077" y="464429"/>
                    <a:pt x="445977" y="481013"/>
                  </a:cubicBezTo>
                  <a:cubicBezTo>
                    <a:pt x="460456" y="493079"/>
                    <a:pt x="445023" y="484108"/>
                    <a:pt x="462646" y="492919"/>
                  </a:cubicBezTo>
                  <a:cubicBezTo>
                    <a:pt x="467915" y="498188"/>
                    <a:pt x="470300" y="501508"/>
                    <a:pt x="476933" y="504825"/>
                  </a:cubicBezTo>
                  <a:cubicBezTo>
                    <a:pt x="479178" y="505948"/>
                    <a:pt x="481696" y="506413"/>
                    <a:pt x="484077" y="507207"/>
                  </a:cubicBezTo>
                  <a:cubicBezTo>
                    <a:pt x="498680" y="521808"/>
                    <a:pt x="482199" y="507459"/>
                    <a:pt x="505508" y="519113"/>
                  </a:cubicBezTo>
                  <a:cubicBezTo>
                    <a:pt x="511858" y="522288"/>
                    <a:pt x="517823" y="526393"/>
                    <a:pt x="524558" y="528638"/>
                  </a:cubicBezTo>
                  <a:cubicBezTo>
                    <a:pt x="526939" y="529432"/>
                    <a:pt x="529395" y="530030"/>
                    <a:pt x="531702" y="531019"/>
                  </a:cubicBezTo>
                  <a:cubicBezTo>
                    <a:pt x="534965" y="532417"/>
                    <a:pt x="537964" y="534384"/>
                    <a:pt x="541227" y="535782"/>
                  </a:cubicBezTo>
                  <a:cubicBezTo>
                    <a:pt x="546934" y="538228"/>
                    <a:pt x="551857" y="538819"/>
                    <a:pt x="557896" y="540544"/>
                  </a:cubicBezTo>
                  <a:cubicBezTo>
                    <a:pt x="560309" y="541233"/>
                    <a:pt x="562658" y="542131"/>
                    <a:pt x="565039" y="542925"/>
                  </a:cubicBezTo>
                  <a:cubicBezTo>
                    <a:pt x="580638" y="558524"/>
                    <a:pt x="562904" y="542296"/>
                    <a:pt x="581708" y="554832"/>
                  </a:cubicBezTo>
                  <a:cubicBezTo>
                    <a:pt x="588312" y="559235"/>
                    <a:pt x="594154" y="564716"/>
                    <a:pt x="600758" y="569119"/>
                  </a:cubicBezTo>
                  <a:lnTo>
                    <a:pt x="622189" y="583407"/>
                  </a:lnTo>
                  <a:cubicBezTo>
                    <a:pt x="626952" y="586582"/>
                    <a:pt x="632007" y="589356"/>
                    <a:pt x="636477" y="592932"/>
                  </a:cubicBezTo>
                  <a:cubicBezTo>
                    <a:pt x="640446" y="596107"/>
                    <a:pt x="644558" y="599110"/>
                    <a:pt x="648383" y="602457"/>
                  </a:cubicBezTo>
                  <a:cubicBezTo>
                    <a:pt x="650917" y="604674"/>
                    <a:pt x="652787" y="607643"/>
                    <a:pt x="655527" y="609600"/>
                  </a:cubicBezTo>
                  <a:cubicBezTo>
                    <a:pt x="658416" y="611663"/>
                    <a:pt x="662042" y="612482"/>
                    <a:pt x="665052" y="614363"/>
                  </a:cubicBezTo>
                  <a:cubicBezTo>
                    <a:pt x="665878" y="614880"/>
                    <a:pt x="679198" y="625323"/>
                    <a:pt x="681721" y="626269"/>
                  </a:cubicBezTo>
                  <a:cubicBezTo>
                    <a:pt x="685511" y="627690"/>
                    <a:pt x="689658" y="627856"/>
                    <a:pt x="693627" y="628650"/>
                  </a:cubicBezTo>
                  <a:cubicBezTo>
                    <a:pt x="696802" y="630238"/>
                    <a:pt x="699889" y="632015"/>
                    <a:pt x="703152" y="633413"/>
                  </a:cubicBezTo>
                  <a:cubicBezTo>
                    <a:pt x="705459" y="634402"/>
                    <a:pt x="708051" y="634671"/>
                    <a:pt x="710296" y="635794"/>
                  </a:cubicBezTo>
                  <a:cubicBezTo>
                    <a:pt x="712856" y="637074"/>
                    <a:pt x="714824" y="639395"/>
                    <a:pt x="717439" y="640557"/>
                  </a:cubicBezTo>
                  <a:cubicBezTo>
                    <a:pt x="722027" y="642596"/>
                    <a:pt x="726964" y="643732"/>
                    <a:pt x="731727" y="645319"/>
                  </a:cubicBezTo>
                  <a:cubicBezTo>
                    <a:pt x="741976" y="648735"/>
                    <a:pt x="736436" y="647091"/>
                    <a:pt x="748396" y="650082"/>
                  </a:cubicBezTo>
                  <a:cubicBezTo>
                    <a:pt x="752365" y="652463"/>
                    <a:pt x="756162" y="655155"/>
                    <a:pt x="760302" y="657225"/>
                  </a:cubicBezTo>
                  <a:cubicBezTo>
                    <a:pt x="763723" y="658935"/>
                    <a:pt x="773913" y="661223"/>
                    <a:pt x="776971" y="661988"/>
                  </a:cubicBezTo>
                  <a:cubicBezTo>
                    <a:pt x="790694" y="671137"/>
                    <a:pt x="777459" y="663218"/>
                    <a:pt x="791258" y="669132"/>
                  </a:cubicBezTo>
                  <a:cubicBezTo>
                    <a:pt x="794521" y="670530"/>
                    <a:pt x="797459" y="672648"/>
                    <a:pt x="800783" y="673894"/>
                  </a:cubicBezTo>
                  <a:cubicBezTo>
                    <a:pt x="814462" y="679023"/>
                    <a:pt x="808303" y="672892"/>
                    <a:pt x="824596" y="681038"/>
                  </a:cubicBezTo>
                  <a:cubicBezTo>
                    <a:pt x="827771" y="682625"/>
                    <a:pt x="830858" y="684402"/>
                    <a:pt x="834121" y="685800"/>
                  </a:cubicBezTo>
                  <a:cubicBezTo>
                    <a:pt x="836428" y="686789"/>
                    <a:pt x="838979" y="687143"/>
                    <a:pt x="841264" y="688182"/>
                  </a:cubicBezTo>
                  <a:cubicBezTo>
                    <a:pt x="847727" y="691120"/>
                    <a:pt x="853426" y="695985"/>
                    <a:pt x="860314" y="697707"/>
                  </a:cubicBezTo>
                  <a:cubicBezTo>
                    <a:pt x="863489" y="698501"/>
                    <a:pt x="866775" y="698939"/>
                    <a:pt x="869839" y="700088"/>
                  </a:cubicBezTo>
                  <a:cubicBezTo>
                    <a:pt x="873163" y="701334"/>
                    <a:pt x="876101" y="703452"/>
                    <a:pt x="879364" y="704850"/>
                  </a:cubicBezTo>
                  <a:cubicBezTo>
                    <a:pt x="881671" y="705839"/>
                    <a:pt x="884223" y="706193"/>
                    <a:pt x="886508" y="707232"/>
                  </a:cubicBezTo>
                  <a:cubicBezTo>
                    <a:pt x="892971" y="710170"/>
                    <a:pt x="898823" y="714512"/>
                    <a:pt x="905558" y="716757"/>
                  </a:cubicBezTo>
                  <a:cubicBezTo>
                    <a:pt x="920225" y="721645"/>
                    <a:pt x="904581" y="716057"/>
                    <a:pt x="922227" y="723900"/>
                  </a:cubicBezTo>
                  <a:cubicBezTo>
                    <a:pt x="926133" y="725636"/>
                    <a:pt x="930131" y="727162"/>
                    <a:pt x="934133" y="728663"/>
                  </a:cubicBezTo>
                  <a:cubicBezTo>
                    <a:pt x="936483" y="729544"/>
                    <a:pt x="938970" y="730055"/>
                    <a:pt x="941277" y="731044"/>
                  </a:cubicBezTo>
                  <a:cubicBezTo>
                    <a:pt x="944540" y="732442"/>
                    <a:pt x="947539" y="734409"/>
                    <a:pt x="950802" y="735807"/>
                  </a:cubicBezTo>
                  <a:cubicBezTo>
                    <a:pt x="975349" y="746327"/>
                    <a:pt x="935852" y="727142"/>
                    <a:pt x="967471" y="742950"/>
                  </a:cubicBezTo>
                  <a:cubicBezTo>
                    <a:pt x="984701" y="768798"/>
                    <a:pt x="958971" y="732183"/>
                    <a:pt x="979377" y="754857"/>
                  </a:cubicBezTo>
                  <a:cubicBezTo>
                    <a:pt x="984687" y="760757"/>
                    <a:pt x="987059" y="769505"/>
                    <a:pt x="993664" y="773907"/>
                  </a:cubicBezTo>
                  <a:cubicBezTo>
                    <a:pt x="1011401" y="785730"/>
                    <a:pt x="989617" y="770534"/>
                    <a:pt x="1007952" y="785813"/>
                  </a:cubicBezTo>
                  <a:cubicBezTo>
                    <a:pt x="1010151" y="787645"/>
                    <a:pt x="1012715" y="788988"/>
                    <a:pt x="1015096" y="790575"/>
                  </a:cubicBezTo>
                  <a:cubicBezTo>
                    <a:pt x="1015890" y="792956"/>
                    <a:pt x="1016355" y="795474"/>
                    <a:pt x="1017477" y="797719"/>
                  </a:cubicBezTo>
                  <a:cubicBezTo>
                    <a:pt x="1018757" y="800279"/>
                    <a:pt x="1020556" y="802548"/>
                    <a:pt x="1022239" y="804863"/>
                  </a:cubicBezTo>
                  <a:cubicBezTo>
                    <a:pt x="1026908" y="811282"/>
                    <a:pt x="1030914" y="818300"/>
                    <a:pt x="1036527" y="823913"/>
                  </a:cubicBezTo>
                  <a:cubicBezTo>
                    <a:pt x="1038908" y="826294"/>
                    <a:pt x="1041515" y="828470"/>
                    <a:pt x="1043671" y="831057"/>
                  </a:cubicBezTo>
                  <a:cubicBezTo>
                    <a:pt x="1049815" y="838429"/>
                    <a:pt x="1046982" y="839204"/>
                    <a:pt x="1055577" y="845344"/>
                  </a:cubicBezTo>
                  <a:cubicBezTo>
                    <a:pt x="1058466" y="847407"/>
                    <a:pt x="1062330" y="847889"/>
                    <a:pt x="1065102" y="850107"/>
                  </a:cubicBezTo>
                  <a:cubicBezTo>
                    <a:pt x="1070361" y="854314"/>
                    <a:pt x="1074627" y="859632"/>
                    <a:pt x="1079389" y="864394"/>
                  </a:cubicBezTo>
                  <a:cubicBezTo>
                    <a:pt x="1081770" y="866775"/>
                    <a:pt x="1083731" y="869670"/>
                    <a:pt x="1086533" y="871538"/>
                  </a:cubicBezTo>
                  <a:cubicBezTo>
                    <a:pt x="1091296" y="874713"/>
                    <a:pt x="1096774" y="877015"/>
                    <a:pt x="1100821" y="881063"/>
                  </a:cubicBezTo>
                  <a:cubicBezTo>
                    <a:pt x="1103202" y="883444"/>
                    <a:pt x="1105377" y="886051"/>
                    <a:pt x="1107964" y="888207"/>
                  </a:cubicBezTo>
                  <a:cubicBezTo>
                    <a:pt x="1116085" y="894975"/>
                    <a:pt x="1116043" y="891523"/>
                    <a:pt x="1124633" y="900113"/>
                  </a:cubicBezTo>
                  <a:cubicBezTo>
                    <a:pt x="1126657" y="902137"/>
                    <a:pt x="1127372" y="905233"/>
                    <a:pt x="1129396" y="907257"/>
                  </a:cubicBezTo>
                  <a:cubicBezTo>
                    <a:pt x="1134012" y="911873"/>
                    <a:pt x="1137873" y="912464"/>
                    <a:pt x="1143683" y="914400"/>
                  </a:cubicBezTo>
                  <a:cubicBezTo>
                    <a:pt x="1147652" y="913606"/>
                    <a:pt x="1152075" y="914027"/>
                    <a:pt x="1155589" y="912019"/>
                  </a:cubicBezTo>
                  <a:cubicBezTo>
                    <a:pt x="1158074" y="910599"/>
                    <a:pt x="1158328" y="906899"/>
                    <a:pt x="1160352" y="904875"/>
                  </a:cubicBezTo>
                  <a:cubicBezTo>
                    <a:pt x="1162376" y="902851"/>
                    <a:pt x="1165167" y="901776"/>
                    <a:pt x="1167496" y="900113"/>
                  </a:cubicBezTo>
                  <a:cubicBezTo>
                    <a:pt x="1170726" y="897806"/>
                    <a:pt x="1173471" y="894744"/>
                    <a:pt x="1177021" y="892969"/>
                  </a:cubicBezTo>
                  <a:cubicBezTo>
                    <a:pt x="1181511" y="890724"/>
                    <a:pt x="1186386" y="889192"/>
                    <a:pt x="1191308" y="888207"/>
                  </a:cubicBezTo>
                  <a:cubicBezTo>
                    <a:pt x="1198293" y="886810"/>
                    <a:pt x="1203953" y="886189"/>
                    <a:pt x="1210358" y="883444"/>
                  </a:cubicBezTo>
                  <a:cubicBezTo>
                    <a:pt x="1213621" y="882046"/>
                    <a:pt x="1216620" y="880080"/>
                    <a:pt x="1219883" y="878682"/>
                  </a:cubicBezTo>
                  <a:cubicBezTo>
                    <a:pt x="1222190" y="877693"/>
                    <a:pt x="1224782" y="877423"/>
                    <a:pt x="1227027" y="876300"/>
                  </a:cubicBezTo>
                  <a:cubicBezTo>
                    <a:pt x="1245487" y="867070"/>
                    <a:pt x="1223364" y="875140"/>
                    <a:pt x="1241314" y="869157"/>
                  </a:cubicBezTo>
                  <a:cubicBezTo>
                    <a:pt x="1243695" y="867569"/>
                    <a:pt x="1245843" y="865556"/>
                    <a:pt x="1248458" y="864394"/>
                  </a:cubicBezTo>
                  <a:cubicBezTo>
                    <a:pt x="1253046" y="862355"/>
                    <a:pt x="1262746" y="859632"/>
                    <a:pt x="1262746" y="859632"/>
                  </a:cubicBezTo>
                  <a:cubicBezTo>
                    <a:pt x="1279368" y="843008"/>
                    <a:pt x="1260952" y="859296"/>
                    <a:pt x="1277033" y="850107"/>
                  </a:cubicBezTo>
                  <a:cubicBezTo>
                    <a:pt x="1284580" y="845794"/>
                    <a:pt x="1286333" y="841884"/>
                    <a:pt x="1293702" y="838200"/>
                  </a:cubicBezTo>
                  <a:cubicBezTo>
                    <a:pt x="1295947" y="837077"/>
                    <a:pt x="1298465" y="836613"/>
                    <a:pt x="1300846" y="835819"/>
                  </a:cubicBezTo>
                  <a:cubicBezTo>
                    <a:pt x="1303227" y="834232"/>
                    <a:pt x="1305430" y="832337"/>
                    <a:pt x="1307989" y="831057"/>
                  </a:cubicBezTo>
                  <a:cubicBezTo>
                    <a:pt x="1310234" y="829934"/>
                    <a:pt x="1312939" y="829894"/>
                    <a:pt x="1315133" y="828675"/>
                  </a:cubicBezTo>
                  <a:cubicBezTo>
                    <a:pt x="1320137" y="825895"/>
                    <a:pt x="1324658" y="822325"/>
                    <a:pt x="1329421" y="819150"/>
                  </a:cubicBezTo>
                  <a:cubicBezTo>
                    <a:pt x="1331802" y="817563"/>
                    <a:pt x="1333849" y="815293"/>
                    <a:pt x="1336564" y="814388"/>
                  </a:cubicBezTo>
                  <a:lnTo>
                    <a:pt x="1343708" y="812007"/>
                  </a:lnTo>
                  <a:cubicBezTo>
                    <a:pt x="1346089" y="810419"/>
                    <a:pt x="1348292" y="808524"/>
                    <a:pt x="1350852" y="807244"/>
                  </a:cubicBezTo>
                  <a:cubicBezTo>
                    <a:pt x="1353097" y="806121"/>
                    <a:pt x="1355802" y="806082"/>
                    <a:pt x="1357996" y="804863"/>
                  </a:cubicBezTo>
                  <a:cubicBezTo>
                    <a:pt x="1362999" y="802083"/>
                    <a:pt x="1367164" y="797898"/>
                    <a:pt x="1372283" y="795338"/>
                  </a:cubicBezTo>
                  <a:cubicBezTo>
                    <a:pt x="1375458" y="793750"/>
                    <a:pt x="1378726" y="792336"/>
                    <a:pt x="1381808" y="790575"/>
                  </a:cubicBezTo>
                  <a:cubicBezTo>
                    <a:pt x="1384293" y="789155"/>
                    <a:pt x="1386392" y="787093"/>
                    <a:pt x="1388952" y="785813"/>
                  </a:cubicBezTo>
                  <a:cubicBezTo>
                    <a:pt x="1392365" y="784107"/>
                    <a:pt x="1402574" y="781812"/>
                    <a:pt x="1405621" y="781050"/>
                  </a:cubicBezTo>
                  <a:cubicBezTo>
                    <a:pt x="1423360" y="769224"/>
                    <a:pt x="1401568" y="784427"/>
                    <a:pt x="1419908" y="769144"/>
                  </a:cubicBezTo>
                  <a:cubicBezTo>
                    <a:pt x="1422107" y="767312"/>
                    <a:pt x="1424853" y="766214"/>
                    <a:pt x="1427052" y="764382"/>
                  </a:cubicBezTo>
                  <a:cubicBezTo>
                    <a:pt x="1429639" y="762226"/>
                    <a:pt x="1431456" y="759196"/>
                    <a:pt x="1434196" y="757238"/>
                  </a:cubicBezTo>
                  <a:cubicBezTo>
                    <a:pt x="1437085" y="755175"/>
                    <a:pt x="1440677" y="754301"/>
                    <a:pt x="1443721" y="752475"/>
                  </a:cubicBezTo>
                  <a:cubicBezTo>
                    <a:pt x="1448629" y="749530"/>
                    <a:pt x="1458008" y="742950"/>
                    <a:pt x="1458008" y="742950"/>
                  </a:cubicBezTo>
                  <a:cubicBezTo>
                    <a:pt x="1465465" y="731766"/>
                    <a:pt x="1463299" y="732457"/>
                    <a:pt x="1481821" y="726282"/>
                  </a:cubicBezTo>
                  <a:lnTo>
                    <a:pt x="1496108" y="721519"/>
                  </a:lnTo>
                  <a:cubicBezTo>
                    <a:pt x="1499283" y="719138"/>
                    <a:pt x="1502083" y="716150"/>
                    <a:pt x="1505633" y="714375"/>
                  </a:cubicBezTo>
                  <a:cubicBezTo>
                    <a:pt x="1511429" y="711477"/>
                    <a:pt x="1522611" y="708941"/>
                    <a:pt x="1529446" y="707232"/>
                  </a:cubicBezTo>
                  <a:cubicBezTo>
                    <a:pt x="1531827" y="705644"/>
                    <a:pt x="1533974" y="703631"/>
                    <a:pt x="1536589" y="702469"/>
                  </a:cubicBezTo>
                  <a:cubicBezTo>
                    <a:pt x="1541177" y="700430"/>
                    <a:pt x="1550877" y="697707"/>
                    <a:pt x="1550877" y="697707"/>
                  </a:cubicBezTo>
                  <a:cubicBezTo>
                    <a:pt x="1554052" y="692944"/>
                    <a:pt x="1558592" y="688849"/>
                    <a:pt x="1560402" y="683419"/>
                  </a:cubicBezTo>
                  <a:lnTo>
                    <a:pt x="1565164" y="669132"/>
                  </a:lnTo>
                  <a:cubicBezTo>
                    <a:pt x="1557153" y="666461"/>
                    <a:pt x="1556731" y="666693"/>
                    <a:pt x="1548496" y="661988"/>
                  </a:cubicBezTo>
                  <a:cubicBezTo>
                    <a:pt x="1546011" y="660568"/>
                    <a:pt x="1543967" y="658387"/>
                    <a:pt x="1541352" y="657225"/>
                  </a:cubicBezTo>
                  <a:cubicBezTo>
                    <a:pt x="1536764" y="655186"/>
                    <a:pt x="1527064" y="652463"/>
                    <a:pt x="1527064" y="652463"/>
                  </a:cubicBezTo>
                  <a:cubicBezTo>
                    <a:pt x="1522302" y="649288"/>
                    <a:pt x="1518207" y="644748"/>
                    <a:pt x="1512777" y="642938"/>
                  </a:cubicBezTo>
                  <a:cubicBezTo>
                    <a:pt x="1504760" y="640266"/>
                    <a:pt x="1504351" y="640504"/>
                    <a:pt x="1496108" y="635794"/>
                  </a:cubicBezTo>
                  <a:cubicBezTo>
                    <a:pt x="1493623" y="634374"/>
                    <a:pt x="1491524" y="632312"/>
                    <a:pt x="1488964" y="631032"/>
                  </a:cubicBezTo>
                  <a:cubicBezTo>
                    <a:pt x="1486719" y="629909"/>
                    <a:pt x="1484015" y="629869"/>
                    <a:pt x="1481821" y="628650"/>
                  </a:cubicBezTo>
                  <a:cubicBezTo>
                    <a:pt x="1476817" y="625870"/>
                    <a:pt x="1472296" y="622300"/>
                    <a:pt x="1467533" y="619125"/>
                  </a:cubicBezTo>
                  <a:lnTo>
                    <a:pt x="1460389" y="614363"/>
                  </a:lnTo>
                  <a:cubicBezTo>
                    <a:pt x="1450089" y="598911"/>
                    <a:pt x="1462661" y="614300"/>
                    <a:pt x="1446102" y="604838"/>
                  </a:cubicBezTo>
                  <a:cubicBezTo>
                    <a:pt x="1443178" y="603167"/>
                    <a:pt x="1441698" y="599651"/>
                    <a:pt x="1438958" y="597694"/>
                  </a:cubicBezTo>
                  <a:cubicBezTo>
                    <a:pt x="1436069" y="595631"/>
                    <a:pt x="1432608" y="594519"/>
                    <a:pt x="1429433" y="592932"/>
                  </a:cubicBezTo>
                  <a:cubicBezTo>
                    <a:pt x="1427052" y="590551"/>
                    <a:pt x="1424876" y="587944"/>
                    <a:pt x="1422289" y="585788"/>
                  </a:cubicBezTo>
                  <a:cubicBezTo>
                    <a:pt x="1415955" y="580509"/>
                    <a:pt x="1413039" y="580502"/>
                    <a:pt x="1405621" y="576263"/>
                  </a:cubicBezTo>
                  <a:cubicBezTo>
                    <a:pt x="1378362" y="560687"/>
                    <a:pt x="1420872" y="584049"/>
                    <a:pt x="1391333" y="564357"/>
                  </a:cubicBezTo>
                  <a:cubicBezTo>
                    <a:pt x="1389244" y="562965"/>
                    <a:pt x="1386434" y="563098"/>
                    <a:pt x="1384189" y="561975"/>
                  </a:cubicBezTo>
                  <a:cubicBezTo>
                    <a:pt x="1365732" y="552746"/>
                    <a:pt x="1387853" y="560815"/>
                    <a:pt x="1369902" y="554832"/>
                  </a:cubicBezTo>
                  <a:cubicBezTo>
                    <a:pt x="1365139" y="551657"/>
                    <a:pt x="1361044" y="547117"/>
                    <a:pt x="1355614" y="545307"/>
                  </a:cubicBezTo>
                  <a:cubicBezTo>
                    <a:pt x="1350852" y="543719"/>
                    <a:pt x="1345504" y="543329"/>
                    <a:pt x="1341327" y="540544"/>
                  </a:cubicBezTo>
                  <a:cubicBezTo>
                    <a:pt x="1336564" y="537369"/>
                    <a:pt x="1332592" y="532407"/>
                    <a:pt x="1327039" y="531019"/>
                  </a:cubicBezTo>
                  <a:cubicBezTo>
                    <a:pt x="1315079" y="528029"/>
                    <a:pt x="1320619" y="529673"/>
                    <a:pt x="1310371" y="526257"/>
                  </a:cubicBezTo>
                  <a:cubicBezTo>
                    <a:pt x="1307990" y="524669"/>
                    <a:pt x="1305787" y="522774"/>
                    <a:pt x="1303227" y="521494"/>
                  </a:cubicBezTo>
                  <a:cubicBezTo>
                    <a:pt x="1300982" y="520371"/>
                    <a:pt x="1298172" y="520505"/>
                    <a:pt x="1296083" y="519113"/>
                  </a:cubicBezTo>
                  <a:cubicBezTo>
                    <a:pt x="1293281" y="517245"/>
                    <a:pt x="1291526" y="514125"/>
                    <a:pt x="1288939" y="511969"/>
                  </a:cubicBezTo>
                  <a:cubicBezTo>
                    <a:pt x="1286741" y="510137"/>
                    <a:pt x="1283994" y="509039"/>
                    <a:pt x="1281796" y="507207"/>
                  </a:cubicBezTo>
                  <a:cubicBezTo>
                    <a:pt x="1279209" y="505051"/>
                    <a:pt x="1277310" y="502131"/>
                    <a:pt x="1274652" y="500063"/>
                  </a:cubicBezTo>
                  <a:cubicBezTo>
                    <a:pt x="1262370" y="490511"/>
                    <a:pt x="1263999" y="491750"/>
                    <a:pt x="1253221" y="488157"/>
                  </a:cubicBezTo>
                  <a:cubicBezTo>
                    <a:pt x="1230187" y="470881"/>
                    <a:pt x="1254735" y="487724"/>
                    <a:pt x="1236552" y="478632"/>
                  </a:cubicBezTo>
                  <a:cubicBezTo>
                    <a:pt x="1233992" y="477352"/>
                    <a:pt x="1231968" y="475149"/>
                    <a:pt x="1229408" y="473869"/>
                  </a:cubicBezTo>
                  <a:cubicBezTo>
                    <a:pt x="1225993" y="472161"/>
                    <a:pt x="1215789" y="469870"/>
                    <a:pt x="1212739" y="469107"/>
                  </a:cubicBezTo>
                  <a:cubicBezTo>
                    <a:pt x="1209564" y="467519"/>
                    <a:pt x="1206510" y="465662"/>
                    <a:pt x="1203214" y="464344"/>
                  </a:cubicBezTo>
                  <a:cubicBezTo>
                    <a:pt x="1198553" y="462480"/>
                    <a:pt x="1188927" y="459582"/>
                    <a:pt x="1188927" y="459582"/>
                  </a:cubicBezTo>
                  <a:cubicBezTo>
                    <a:pt x="1186546" y="457994"/>
                    <a:pt x="1184473" y="455797"/>
                    <a:pt x="1181783" y="454819"/>
                  </a:cubicBezTo>
                  <a:cubicBezTo>
                    <a:pt x="1175632" y="452582"/>
                    <a:pt x="1169083" y="451645"/>
                    <a:pt x="1162733" y="450057"/>
                  </a:cubicBezTo>
                  <a:cubicBezTo>
                    <a:pt x="1159558" y="449263"/>
                    <a:pt x="1156135" y="449139"/>
                    <a:pt x="1153208" y="447675"/>
                  </a:cubicBezTo>
                  <a:cubicBezTo>
                    <a:pt x="1140756" y="441450"/>
                    <a:pt x="1147127" y="443774"/>
                    <a:pt x="1134158" y="440532"/>
                  </a:cubicBezTo>
                  <a:cubicBezTo>
                    <a:pt x="1130983" y="438944"/>
                    <a:pt x="1127677" y="437595"/>
                    <a:pt x="1124633" y="435769"/>
                  </a:cubicBezTo>
                  <a:cubicBezTo>
                    <a:pt x="1119725" y="432824"/>
                    <a:pt x="1115776" y="428054"/>
                    <a:pt x="1110346" y="426244"/>
                  </a:cubicBezTo>
                  <a:lnTo>
                    <a:pt x="1096058" y="421482"/>
                  </a:lnTo>
                  <a:cubicBezTo>
                    <a:pt x="1093677" y="419101"/>
                    <a:pt x="1091716" y="416206"/>
                    <a:pt x="1088914" y="414338"/>
                  </a:cubicBezTo>
                  <a:cubicBezTo>
                    <a:pt x="1086826" y="412946"/>
                    <a:pt x="1084016" y="413079"/>
                    <a:pt x="1081771" y="411957"/>
                  </a:cubicBezTo>
                  <a:cubicBezTo>
                    <a:pt x="1079211" y="410677"/>
                    <a:pt x="1077008" y="408782"/>
                    <a:pt x="1074627" y="407194"/>
                  </a:cubicBezTo>
                  <a:cubicBezTo>
                    <a:pt x="1073039" y="404813"/>
                    <a:pt x="1071888" y="402074"/>
                    <a:pt x="1069864" y="400050"/>
                  </a:cubicBezTo>
                  <a:cubicBezTo>
                    <a:pt x="1064383" y="394569"/>
                    <a:pt x="1060483" y="394728"/>
                    <a:pt x="1053196" y="392907"/>
                  </a:cubicBezTo>
                  <a:cubicBezTo>
                    <a:pt x="1050021" y="391319"/>
                    <a:pt x="1046560" y="390207"/>
                    <a:pt x="1043671" y="388144"/>
                  </a:cubicBezTo>
                  <a:cubicBezTo>
                    <a:pt x="1040931" y="386186"/>
                    <a:pt x="1039539" y="382506"/>
                    <a:pt x="1036527" y="381000"/>
                  </a:cubicBezTo>
                  <a:cubicBezTo>
                    <a:pt x="1032907" y="379190"/>
                    <a:pt x="1028590" y="379413"/>
                    <a:pt x="1024621" y="378619"/>
                  </a:cubicBezTo>
                  <a:cubicBezTo>
                    <a:pt x="1013429" y="367427"/>
                    <a:pt x="1020280" y="373343"/>
                    <a:pt x="1003189" y="361950"/>
                  </a:cubicBezTo>
                  <a:cubicBezTo>
                    <a:pt x="993957" y="355795"/>
                    <a:pt x="998761" y="358093"/>
                    <a:pt x="988902" y="354807"/>
                  </a:cubicBezTo>
                  <a:cubicBezTo>
                    <a:pt x="986521" y="353219"/>
                    <a:pt x="983957" y="351876"/>
                    <a:pt x="981758" y="350044"/>
                  </a:cubicBezTo>
                  <a:cubicBezTo>
                    <a:pt x="979171" y="347888"/>
                    <a:pt x="977558" y="344535"/>
                    <a:pt x="974614" y="342900"/>
                  </a:cubicBezTo>
                  <a:cubicBezTo>
                    <a:pt x="970226" y="340462"/>
                    <a:pt x="960327" y="338138"/>
                    <a:pt x="960327" y="338138"/>
                  </a:cubicBezTo>
                  <a:cubicBezTo>
                    <a:pt x="957946" y="335757"/>
                    <a:pt x="955841" y="333062"/>
                    <a:pt x="953183" y="330994"/>
                  </a:cubicBezTo>
                  <a:cubicBezTo>
                    <a:pt x="948665" y="327480"/>
                    <a:pt x="943658" y="324644"/>
                    <a:pt x="938896" y="321469"/>
                  </a:cubicBezTo>
                  <a:lnTo>
                    <a:pt x="924608" y="311944"/>
                  </a:lnTo>
                  <a:lnTo>
                    <a:pt x="910321" y="302419"/>
                  </a:lnTo>
                  <a:cubicBezTo>
                    <a:pt x="907940" y="300831"/>
                    <a:pt x="905892" y="298562"/>
                    <a:pt x="903177" y="297657"/>
                  </a:cubicBezTo>
                  <a:lnTo>
                    <a:pt x="896033" y="295275"/>
                  </a:lnTo>
                  <a:cubicBezTo>
                    <a:pt x="894446" y="292894"/>
                    <a:pt x="893425" y="290016"/>
                    <a:pt x="891271" y="288132"/>
                  </a:cubicBezTo>
                  <a:cubicBezTo>
                    <a:pt x="886963" y="284363"/>
                    <a:pt x="881746" y="281782"/>
                    <a:pt x="876983" y="278607"/>
                  </a:cubicBezTo>
                  <a:cubicBezTo>
                    <a:pt x="866883" y="271873"/>
                    <a:pt x="872402" y="275126"/>
                    <a:pt x="860314" y="269082"/>
                  </a:cubicBezTo>
                  <a:cubicBezTo>
                    <a:pt x="857933" y="266701"/>
                    <a:pt x="855728" y="264130"/>
                    <a:pt x="853171" y="261938"/>
                  </a:cubicBezTo>
                  <a:cubicBezTo>
                    <a:pt x="850158" y="259355"/>
                    <a:pt x="846876" y="257101"/>
                    <a:pt x="843646" y="254794"/>
                  </a:cubicBezTo>
                  <a:cubicBezTo>
                    <a:pt x="841317" y="253131"/>
                    <a:pt x="838701" y="251864"/>
                    <a:pt x="836502" y="250032"/>
                  </a:cubicBezTo>
                  <a:cubicBezTo>
                    <a:pt x="833915" y="247876"/>
                    <a:pt x="832302" y="244524"/>
                    <a:pt x="829358" y="242888"/>
                  </a:cubicBezTo>
                  <a:cubicBezTo>
                    <a:pt x="824970" y="240450"/>
                    <a:pt x="819248" y="240909"/>
                    <a:pt x="815071" y="238125"/>
                  </a:cubicBezTo>
                  <a:cubicBezTo>
                    <a:pt x="812690" y="236538"/>
                    <a:pt x="810487" y="234643"/>
                    <a:pt x="807927" y="233363"/>
                  </a:cubicBezTo>
                  <a:cubicBezTo>
                    <a:pt x="805682" y="232241"/>
                    <a:pt x="803205" y="231642"/>
                    <a:pt x="800783" y="230982"/>
                  </a:cubicBezTo>
                  <a:cubicBezTo>
                    <a:pt x="794468" y="229260"/>
                    <a:pt x="787943" y="228289"/>
                    <a:pt x="781733" y="226219"/>
                  </a:cubicBezTo>
                  <a:lnTo>
                    <a:pt x="760302" y="219075"/>
                  </a:lnTo>
                  <a:lnTo>
                    <a:pt x="753158" y="216694"/>
                  </a:lnTo>
                  <a:lnTo>
                    <a:pt x="746014" y="214313"/>
                  </a:lnTo>
                  <a:cubicBezTo>
                    <a:pt x="743633" y="212725"/>
                    <a:pt x="741431" y="210830"/>
                    <a:pt x="738871" y="209550"/>
                  </a:cubicBezTo>
                  <a:cubicBezTo>
                    <a:pt x="735456" y="207843"/>
                    <a:pt x="725252" y="205550"/>
                    <a:pt x="722202" y="204788"/>
                  </a:cubicBezTo>
                  <a:cubicBezTo>
                    <a:pt x="719821" y="203200"/>
                    <a:pt x="717257" y="201857"/>
                    <a:pt x="715058" y="200025"/>
                  </a:cubicBezTo>
                  <a:cubicBezTo>
                    <a:pt x="707164" y="193447"/>
                    <a:pt x="709633" y="192550"/>
                    <a:pt x="700771" y="188119"/>
                  </a:cubicBezTo>
                  <a:cubicBezTo>
                    <a:pt x="698526" y="186996"/>
                    <a:pt x="696008" y="186532"/>
                    <a:pt x="693627" y="185738"/>
                  </a:cubicBezTo>
                  <a:lnTo>
                    <a:pt x="679339" y="176213"/>
                  </a:lnTo>
                  <a:lnTo>
                    <a:pt x="672196" y="171450"/>
                  </a:lnTo>
                  <a:cubicBezTo>
                    <a:pt x="670608" y="169069"/>
                    <a:pt x="669457" y="166331"/>
                    <a:pt x="667433" y="164307"/>
                  </a:cubicBezTo>
                  <a:cubicBezTo>
                    <a:pt x="665409" y="162283"/>
                    <a:pt x="662604" y="161227"/>
                    <a:pt x="660289" y="159544"/>
                  </a:cubicBezTo>
                  <a:cubicBezTo>
                    <a:pt x="653870" y="154875"/>
                    <a:pt x="647843" y="149660"/>
                    <a:pt x="641239" y="145257"/>
                  </a:cubicBezTo>
                  <a:cubicBezTo>
                    <a:pt x="636477" y="142082"/>
                    <a:pt x="630999" y="139779"/>
                    <a:pt x="626952" y="135732"/>
                  </a:cubicBezTo>
                  <a:cubicBezTo>
                    <a:pt x="618033" y="126813"/>
                    <a:pt x="623003" y="129653"/>
                    <a:pt x="612664" y="126207"/>
                  </a:cubicBezTo>
                  <a:cubicBezTo>
                    <a:pt x="611077" y="123826"/>
                    <a:pt x="610137" y="120851"/>
                    <a:pt x="607902" y="119063"/>
                  </a:cubicBezTo>
                  <a:cubicBezTo>
                    <a:pt x="605942" y="117495"/>
                    <a:pt x="603003" y="117805"/>
                    <a:pt x="600758" y="116682"/>
                  </a:cubicBezTo>
                  <a:cubicBezTo>
                    <a:pt x="582291" y="107448"/>
                    <a:pt x="604427" y="115523"/>
                    <a:pt x="586471" y="109538"/>
                  </a:cubicBezTo>
                  <a:cubicBezTo>
                    <a:pt x="584090" y="107950"/>
                    <a:pt x="581942" y="105937"/>
                    <a:pt x="579327" y="104775"/>
                  </a:cubicBezTo>
                  <a:cubicBezTo>
                    <a:pt x="574739" y="102736"/>
                    <a:pt x="569802" y="101600"/>
                    <a:pt x="565039" y="100013"/>
                  </a:cubicBezTo>
                  <a:cubicBezTo>
                    <a:pt x="562658" y="99219"/>
                    <a:pt x="560141" y="98755"/>
                    <a:pt x="557896" y="97632"/>
                  </a:cubicBezTo>
                  <a:cubicBezTo>
                    <a:pt x="554721" y="96044"/>
                    <a:pt x="551667" y="94187"/>
                    <a:pt x="548371" y="92869"/>
                  </a:cubicBezTo>
                  <a:cubicBezTo>
                    <a:pt x="543710" y="91005"/>
                    <a:pt x="534083" y="88107"/>
                    <a:pt x="534083" y="88107"/>
                  </a:cubicBezTo>
                  <a:cubicBezTo>
                    <a:pt x="513064" y="74093"/>
                    <a:pt x="546665" y="95590"/>
                    <a:pt x="512652" y="78582"/>
                  </a:cubicBezTo>
                  <a:cubicBezTo>
                    <a:pt x="498632" y="71571"/>
                    <a:pt x="506501" y="74945"/>
                    <a:pt x="488839" y="69057"/>
                  </a:cubicBezTo>
                  <a:lnTo>
                    <a:pt x="481696" y="66675"/>
                  </a:lnTo>
                  <a:cubicBezTo>
                    <a:pt x="479315" y="65881"/>
                    <a:pt x="476797" y="65417"/>
                    <a:pt x="474552" y="64294"/>
                  </a:cubicBezTo>
                  <a:cubicBezTo>
                    <a:pt x="468202" y="61119"/>
                    <a:pt x="461409" y="58707"/>
                    <a:pt x="455502" y="54769"/>
                  </a:cubicBezTo>
                  <a:cubicBezTo>
                    <a:pt x="439126" y="43852"/>
                    <a:pt x="446644" y="47054"/>
                    <a:pt x="434071" y="42863"/>
                  </a:cubicBezTo>
                  <a:cubicBezTo>
                    <a:pt x="429308" y="38100"/>
                    <a:pt x="423519" y="34179"/>
                    <a:pt x="419783" y="28575"/>
                  </a:cubicBezTo>
                  <a:cubicBezTo>
                    <a:pt x="418196" y="26194"/>
                    <a:pt x="417175" y="23316"/>
                    <a:pt x="415021" y="21432"/>
                  </a:cubicBezTo>
                  <a:cubicBezTo>
                    <a:pt x="409936" y="16983"/>
                    <a:pt x="387111" y="3287"/>
                    <a:pt x="381683" y="2382"/>
                  </a:cubicBezTo>
                  <a:lnTo>
                    <a:pt x="367396" y="0"/>
                  </a:lnTo>
                  <a:cubicBezTo>
                    <a:pt x="359458" y="794"/>
                    <a:pt x="351197" y="2"/>
                    <a:pt x="343583" y="2382"/>
                  </a:cubicBezTo>
                  <a:cubicBezTo>
                    <a:pt x="332032" y="5992"/>
                    <a:pt x="330086" y="12439"/>
                    <a:pt x="322152" y="19050"/>
                  </a:cubicBezTo>
                  <a:cubicBezTo>
                    <a:pt x="319953" y="20882"/>
                    <a:pt x="317623" y="22651"/>
                    <a:pt x="315008" y="23813"/>
                  </a:cubicBezTo>
                  <a:cubicBezTo>
                    <a:pt x="310421" y="25852"/>
                    <a:pt x="300721" y="28575"/>
                    <a:pt x="300721" y="28575"/>
                  </a:cubicBezTo>
                  <a:cubicBezTo>
                    <a:pt x="289398" y="36124"/>
                    <a:pt x="296295" y="32431"/>
                    <a:pt x="279289" y="38100"/>
                  </a:cubicBezTo>
                  <a:cubicBezTo>
                    <a:pt x="276908" y="38894"/>
                    <a:pt x="274234" y="39090"/>
                    <a:pt x="272146" y="40482"/>
                  </a:cubicBezTo>
                  <a:cubicBezTo>
                    <a:pt x="269765" y="42069"/>
                    <a:pt x="267201" y="43412"/>
                    <a:pt x="265002" y="45244"/>
                  </a:cubicBezTo>
                  <a:cubicBezTo>
                    <a:pt x="262415" y="47400"/>
                    <a:pt x="260660" y="50520"/>
                    <a:pt x="257858" y="52388"/>
                  </a:cubicBezTo>
                  <a:cubicBezTo>
                    <a:pt x="255769" y="53780"/>
                    <a:pt x="253095" y="53975"/>
                    <a:pt x="250714" y="54769"/>
                  </a:cubicBezTo>
                  <a:lnTo>
                    <a:pt x="236427" y="64294"/>
                  </a:lnTo>
                  <a:cubicBezTo>
                    <a:pt x="234046" y="65882"/>
                    <a:pt x="231573" y="67340"/>
                    <a:pt x="229283" y="69057"/>
                  </a:cubicBezTo>
                  <a:cubicBezTo>
                    <a:pt x="226108" y="71438"/>
                    <a:pt x="223123" y="74097"/>
                    <a:pt x="219758" y="76200"/>
                  </a:cubicBezTo>
                  <a:cubicBezTo>
                    <a:pt x="216748" y="78081"/>
                    <a:pt x="213243" y="79082"/>
                    <a:pt x="210233" y="80963"/>
                  </a:cubicBezTo>
                  <a:cubicBezTo>
                    <a:pt x="206868" y="83067"/>
                    <a:pt x="204258" y="86332"/>
                    <a:pt x="200708" y="88107"/>
                  </a:cubicBezTo>
                  <a:cubicBezTo>
                    <a:pt x="196218" y="90352"/>
                    <a:pt x="186421" y="92869"/>
                    <a:pt x="186421" y="92869"/>
                  </a:cubicBezTo>
                  <a:cubicBezTo>
                    <a:pt x="170044" y="103786"/>
                    <a:pt x="177563" y="100584"/>
                    <a:pt x="164989" y="104775"/>
                  </a:cubicBezTo>
                  <a:cubicBezTo>
                    <a:pt x="162608" y="106363"/>
                    <a:pt x="160461" y="108376"/>
                    <a:pt x="157846" y="109538"/>
                  </a:cubicBezTo>
                  <a:cubicBezTo>
                    <a:pt x="153258" y="111577"/>
                    <a:pt x="143558" y="114300"/>
                    <a:pt x="143558" y="114300"/>
                  </a:cubicBezTo>
                  <a:cubicBezTo>
                    <a:pt x="138796" y="117475"/>
                    <a:pt x="133318" y="119778"/>
                    <a:pt x="129271" y="123825"/>
                  </a:cubicBezTo>
                  <a:cubicBezTo>
                    <a:pt x="126890" y="126206"/>
                    <a:pt x="124785" y="128901"/>
                    <a:pt x="122127" y="130969"/>
                  </a:cubicBezTo>
                  <a:cubicBezTo>
                    <a:pt x="117609" y="134483"/>
                    <a:pt x="111886" y="136446"/>
                    <a:pt x="107839" y="140494"/>
                  </a:cubicBezTo>
                  <a:cubicBezTo>
                    <a:pt x="98921" y="149413"/>
                    <a:pt x="103891" y="146573"/>
                    <a:pt x="93552" y="150019"/>
                  </a:cubicBezTo>
                  <a:cubicBezTo>
                    <a:pt x="73083" y="163666"/>
                    <a:pt x="98978" y="147307"/>
                    <a:pt x="79264" y="157163"/>
                  </a:cubicBezTo>
                  <a:cubicBezTo>
                    <a:pt x="76704" y="158443"/>
                    <a:pt x="74680" y="160645"/>
                    <a:pt x="72121" y="161925"/>
                  </a:cubicBezTo>
                  <a:cubicBezTo>
                    <a:pt x="69876" y="163048"/>
                    <a:pt x="67222" y="163184"/>
                    <a:pt x="64977" y="164307"/>
                  </a:cubicBezTo>
                  <a:cubicBezTo>
                    <a:pt x="62417" y="165587"/>
                    <a:pt x="60393" y="167789"/>
                    <a:pt x="57833" y="169069"/>
                  </a:cubicBezTo>
                  <a:cubicBezTo>
                    <a:pt x="55588" y="170191"/>
                    <a:pt x="52996" y="170461"/>
                    <a:pt x="50689" y="171450"/>
                  </a:cubicBezTo>
                  <a:cubicBezTo>
                    <a:pt x="30087" y="180279"/>
                    <a:pt x="50776" y="173009"/>
                    <a:pt x="34021" y="178594"/>
                  </a:cubicBezTo>
                  <a:lnTo>
                    <a:pt x="12589" y="192882"/>
                  </a:lnTo>
                  <a:lnTo>
                    <a:pt x="5446" y="197644"/>
                  </a:lnTo>
                  <a:cubicBezTo>
                    <a:pt x="3858" y="200025"/>
                    <a:pt x="-1974" y="203725"/>
                    <a:pt x="683" y="204788"/>
                  </a:cubicBezTo>
                  <a:cubicBezTo>
                    <a:pt x="7997" y="207714"/>
                    <a:pt x="9415" y="208359"/>
                    <a:pt x="14971" y="209550"/>
                  </a:cubicBezTo>
                  <a:close/>
                </a:path>
              </a:pathLst>
            </a:custGeom>
            <a:solidFill>
              <a:srgbClr val="FF0000">
                <a:alpha val="12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9" name="Полилиния 8">
              <a:extLst>
                <a:ext uri="{FF2B5EF4-FFF2-40B4-BE49-F238E27FC236}">
                  <a16:creationId xmlns:a16="http://schemas.microsoft.com/office/drawing/2014/main" id="{66574089-AB5C-494A-9A3F-51B431FE3D1A}"/>
                </a:ext>
              </a:extLst>
            </p:cNvPr>
            <p:cNvSpPr/>
            <p:nvPr/>
          </p:nvSpPr>
          <p:spPr>
            <a:xfrm>
              <a:off x="1118258" y="1784382"/>
              <a:ext cx="1275370" cy="1269472"/>
            </a:xfrm>
            <a:custGeom>
              <a:avLst/>
              <a:gdLst>
                <a:gd name="connsiteX0" fmla="*/ 759777 w 1302702"/>
                <a:gd name="connsiteY0" fmla="*/ 61 h 1097818"/>
                <a:gd name="connsiteX1" fmla="*/ 745489 w 1302702"/>
                <a:gd name="connsiteY1" fmla="*/ 2443 h 1097818"/>
                <a:gd name="connsiteX2" fmla="*/ 731202 w 1302702"/>
                <a:gd name="connsiteY2" fmla="*/ 7205 h 1097818"/>
                <a:gd name="connsiteX3" fmla="*/ 716914 w 1302702"/>
                <a:gd name="connsiteY3" fmla="*/ 16730 h 1097818"/>
                <a:gd name="connsiteX4" fmla="*/ 702627 w 1302702"/>
                <a:gd name="connsiteY4" fmla="*/ 26255 h 1097818"/>
                <a:gd name="connsiteX5" fmla="*/ 697864 w 1302702"/>
                <a:gd name="connsiteY5" fmla="*/ 33399 h 1097818"/>
                <a:gd name="connsiteX6" fmla="*/ 690720 w 1302702"/>
                <a:gd name="connsiteY6" fmla="*/ 35780 h 1097818"/>
                <a:gd name="connsiteX7" fmla="*/ 683577 w 1302702"/>
                <a:gd name="connsiteY7" fmla="*/ 40543 h 1097818"/>
                <a:gd name="connsiteX8" fmla="*/ 676433 w 1302702"/>
                <a:gd name="connsiteY8" fmla="*/ 42924 h 1097818"/>
                <a:gd name="connsiteX9" fmla="*/ 662145 w 1302702"/>
                <a:gd name="connsiteY9" fmla="*/ 52449 h 1097818"/>
                <a:gd name="connsiteX10" fmla="*/ 657383 w 1302702"/>
                <a:gd name="connsiteY10" fmla="*/ 59593 h 1097818"/>
                <a:gd name="connsiteX11" fmla="*/ 650239 w 1302702"/>
                <a:gd name="connsiteY11" fmla="*/ 61974 h 1097818"/>
                <a:gd name="connsiteX12" fmla="*/ 643095 w 1302702"/>
                <a:gd name="connsiteY12" fmla="*/ 66736 h 1097818"/>
                <a:gd name="connsiteX13" fmla="*/ 638333 w 1302702"/>
                <a:gd name="connsiteY13" fmla="*/ 73880 h 1097818"/>
                <a:gd name="connsiteX14" fmla="*/ 624045 w 1302702"/>
                <a:gd name="connsiteY14" fmla="*/ 81024 h 1097818"/>
                <a:gd name="connsiteX15" fmla="*/ 616902 w 1302702"/>
                <a:gd name="connsiteY15" fmla="*/ 85786 h 1097818"/>
                <a:gd name="connsiteX16" fmla="*/ 602614 w 1302702"/>
                <a:gd name="connsiteY16" fmla="*/ 90549 h 1097818"/>
                <a:gd name="connsiteX17" fmla="*/ 595470 w 1302702"/>
                <a:gd name="connsiteY17" fmla="*/ 97693 h 1097818"/>
                <a:gd name="connsiteX18" fmla="*/ 588327 w 1302702"/>
                <a:gd name="connsiteY18" fmla="*/ 100074 h 1097818"/>
                <a:gd name="connsiteX19" fmla="*/ 576420 w 1302702"/>
                <a:gd name="connsiteY19" fmla="*/ 109599 h 1097818"/>
                <a:gd name="connsiteX20" fmla="*/ 562133 w 1302702"/>
                <a:gd name="connsiteY20" fmla="*/ 116743 h 1097818"/>
                <a:gd name="connsiteX21" fmla="*/ 554989 w 1302702"/>
                <a:gd name="connsiteY21" fmla="*/ 121505 h 1097818"/>
                <a:gd name="connsiteX22" fmla="*/ 540702 w 1302702"/>
                <a:gd name="connsiteY22" fmla="*/ 126268 h 1097818"/>
                <a:gd name="connsiteX23" fmla="*/ 533558 w 1302702"/>
                <a:gd name="connsiteY23" fmla="*/ 128649 h 1097818"/>
                <a:gd name="connsiteX24" fmla="*/ 526414 w 1302702"/>
                <a:gd name="connsiteY24" fmla="*/ 131030 h 1097818"/>
                <a:gd name="connsiteX25" fmla="*/ 512127 w 1302702"/>
                <a:gd name="connsiteY25" fmla="*/ 140555 h 1097818"/>
                <a:gd name="connsiteX26" fmla="*/ 500220 w 1302702"/>
                <a:gd name="connsiteY26" fmla="*/ 150080 h 1097818"/>
                <a:gd name="connsiteX27" fmla="*/ 493077 w 1302702"/>
                <a:gd name="connsiteY27" fmla="*/ 154843 h 1097818"/>
                <a:gd name="connsiteX28" fmla="*/ 478789 w 1302702"/>
                <a:gd name="connsiteY28" fmla="*/ 159605 h 1097818"/>
                <a:gd name="connsiteX29" fmla="*/ 474027 w 1302702"/>
                <a:gd name="connsiteY29" fmla="*/ 166749 h 1097818"/>
                <a:gd name="connsiteX30" fmla="*/ 466883 w 1302702"/>
                <a:gd name="connsiteY30" fmla="*/ 169130 h 1097818"/>
                <a:gd name="connsiteX31" fmla="*/ 452595 w 1302702"/>
                <a:gd name="connsiteY31" fmla="*/ 176274 h 1097818"/>
                <a:gd name="connsiteX32" fmla="*/ 445452 w 1302702"/>
                <a:gd name="connsiteY32" fmla="*/ 181036 h 1097818"/>
                <a:gd name="connsiteX33" fmla="*/ 428783 w 1302702"/>
                <a:gd name="connsiteY33" fmla="*/ 185799 h 1097818"/>
                <a:gd name="connsiteX34" fmla="*/ 421639 w 1302702"/>
                <a:gd name="connsiteY34" fmla="*/ 190561 h 1097818"/>
                <a:gd name="connsiteX35" fmla="*/ 407352 w 1302702"/>
                <a:gd name="connsiteY35" fmla="*/ 195324 h 1097818"/>
                <a:gd name="connsiteX36" fmla="*/ 400208 w 1302702"/>
                <a:gd name="connsiteY36" fmla="*/ 200086 h 1097818"/>
                <a:gd name="connsiteX37" fmla="*/ 393064 w 1302702"/>
                <a:gd name="connsiteY37" fmla="*/ 202468 h 1097818"/>
                <a:gd name="connsiteX38" fmla="*/ 378777 w 1302702"/>
                <a:gd name="connsiteY38" fmla="*/ 211993 h 1097818"/>
                <a:gd name="connsiteX39" fmla="*/ 371633 w 1302702"/>
                <a:gd name="connsiteY39" fmla="*/ 214374 h 1097818"/>
                <a:gd name="connsiteX40" fmla="*/ 357345 w 1302702"/>
                <a:gd name="connsiteY40" fmla="*/ 223899 h 1097818"/>
                <a:gd name="connsiteX41" fmla="*/ 350202 w 1302702"/>
                <a:gd name="connsiteY41" fmla="*/ 228661 h 1097818"/>
                <a:gd name="connsiteX42" fmla="*/ 343058 w 1302702"/>
                <a:gd name="connsiteY42" fmla="*/ 231043 h 1097818"/>
                <a:gd name="connsiteX43" fmla="*/ 335914 w 1302702"/>
                <a:gd name="connsiteY43" fmla="*/ 235805 h 1097818"/>
                <a:gd name="connsiteX44" fmla="*/ 321627 w 1302702"/>
                <a:gd name="connsiteY44" fmla="*/ 247711 h 1097818"/>
                <a:gd name="connsiteX45" fmla="*/ 314483 w 1302702"/>
                <a:gd name="connsiteY45" fmla="*/ 250093 h 1097818"/>
                <a:gd name="connsiteX46" fmla="*/ 307339 w 1302702"/>
                <a:gd name="connsiteY46" fmla="*/ 254855 h 1097818"/>
                <a:gd name="connsiteX47" fmla="*/ 293052 w 1302702"/>
                <a:gd name="connsiteY47" fmla="*/ 259618 h 1097818"/>
                <a:gd name="connsiteX48" fmla="*/ 271620 w 1302702"/>
                <a:gd name="connsiteY48" fmla="*/ 266761 h 1097818"/>
                <a:gd name="connsiteX49" fmla="*/ 257333 w 1302702"/>
                <a:gd name="connsiteY49" fmla="*/ 271524 h 1097818"/>
                <a:gd name="connsiteX50" fmla="*/ 250189 w 1302702"/>
                <a:gd name="connsiteY50" fmla="*/ 273905 h 1097818"/>
                <a:gd name="connsiteX51" fmla="*/ 243045 w 1302702"/>
                <a:gd name="connsiteY51" fmla="*/ 278668 h 1097818"/>
                <a:gd name="connsiteX52" fmla="*/ 235902 w 1302702"/>
                <a:gd name="connsiteY52" fmla="*/ 281049 h 1097818"/>
                <a:gd name="connsiteX53" fmla="*/ 228758 w 1302702"/>
                <a:gd name="connsiteY53" fmla="*/ 288193 h 1097818"/>
                <a:gd name="connsiteX54" fmla="*/ 214470 w 1302702"/>
                <a:gd name="connsiteY54" fmla="*/ 292955 h 1097818"/>
                <a:gd name="connsiteX55" fmla="*/ 207327 w 1302702"/>
                <a:gd name="connsiteY55" fmla="*/ 295336 h 1097818"/>
                <a:gd name="connsiteX56" fmla="*/ 200183 w 1302702"/>
                <a:gd name="connsiteY56" fmla="*/ 300099 h 1097818"/>
                <a:gd name="connsiteX57" fmla="*/ 185895 w 1302702"/>
                <a:gd name="connsiteY57" fmla="*/ 304861 h 1097818"/>
                <a:gd name="connsiteX58" fmla="*/ 178752 w 1302702"/>
                <a:gd name="connsiteY58" fmla="*/ 309624 h 1097818"/>
                <a:gd name="connsiteX59" fmla="*/ 164464 w 1302702"/>
                <a:gd name="connsiteY59" fmla="*/ 314386 h 1097818"/>
                <a:gd name="connsiteX60" fmla="*/ 157320 w 1302702"/>
                <a:gd name="connsiteY60" fmla="*/ 321530 h 1097818"/>
                <a:gd name="connsiteX61" fmla="*/ 143033 w 1302702"/>
                <a:gd name="connsiteY61" fmla="*/ 331055 h 1097818"/>
                <a:gd name="connsiteX62" fmla="*/ 135889 w 1302702"/>
                <a:gd name="connsiteY62" fmla="*/ 338199 h 1097818"/>
                <a:gd name="connsiteX63" fmla="*/ 121602 w 1302702"/>
                <a:gd name="connsiteY63" fmla="*/ 342961 h 1097818"/>
                <a:gd name="connsiteX64" fmla="*/ 107314 w 1302702"/>
                <a:gd name="connsiteY64" fmla="*/ 352486 h 1097818"/>
                <a:gd name="connsiteX65" fmla="*/ 93027 w 1302702"/>
                <a:gd name="connsiteY65" fmla="*/ 366774 h 1097818"/>
                <a:gd name="connsiteX66" fmla="*/ 85883 w 1302702"/>
                <a:gd name="connsiteY66" fmla="*/ 371536 h 1097818"/>
                <a:gd name="connsiteX67" fmla="*/ 64452 w 1302702"/>
                <a:gd name="connsiteY67" fmla="*/ 388205 h 1097818"/>
                <a:gd name="connsiteX68" fmla="*/ 54927 w 1302702"/>
                <a:gd name="connsiteY68" fmla="*/ 390586 h 1097818"/>
                <a:gd name="connsiteX69" fmla="*/ 35877 w 1302702"/>
                <a:gd name="connsiteY69" fmla="*/ 400111 h 1097818"/>
                <a:gd name="connsiteX70" fmla="*/ 28733 w 1302702"/>
                <a:gd name="connsiteY70" fmla="*/ 402493 h 1097818"/>
                <a:gd name="connsiteX71" fmla="*/ 21589 w 1302702"/>
                <a:gd name="connsiteY71" fmla="*/ 407255 h 1097818"/>
                <a:gd name="connsiteX72" fmla="*/ 7302 w 1302702"/>
                <a:gd name="connsiteY72" fmla="*/ 412018 h 1097818"/>
                <a:gd name="connsiteX73" fmla="*/ 2539 w 1302702"/>
                <a:gd name="connsiteY73" fmla="*/ 419161 h 1097818"/>
                <a:gd name="connsiteX74" fmla="*/ 2539 w 1302702"/>
                <a:gd name="connsiteY74" fmla="*/ 435830 h 1097818"/>
                <a:gd name="connsiteX75" fmla="*/ 9683 w 1302702"/>
                <a:gd name="connsiteY75" fmla="*/ 438211 h 1097818"/>
                <a:gd name="connsiteX76" fmla="*/ 23970 w 1302702"/>
                <a:gd name="connsiteY76" fmla="*/ 445355 h 1097818"/>
                <a:gd name="connsiteX77" fmla="*/ 31114 w 1302702"/>
                <a:gd name="connsiteY77" fmla="*/ 450118 h 1097818"/>
                <a:gd name="connsiteX78" fmla="*/ 45402 w 1302702"/>
                <a:gd name="connsiteY78" fmla="*/ 454880 h 1097818"/>
                <a:gd name="connsiteX79" fmla="*/ 52545 w 1302702"/>
                <a:gd name="connsiteY79" fmla="*/ 457261 h 1097818"/>
                <a:gd name="connsiteX80" fmla="*/ 66833 w 1302702"/>
                <a:gd name="connsiteY80" fmla="*/ 466786 h 1097818"/>
                <a:gd name="connsiteX81" fmla="*/ 73977 w 1302702"/>
                <a:gd name="connsiteY81" fmla="*/ 471549 h 1097818"/>
                <a:gd name="connsiteX82" fmla="*/ 88264 w 1302702"/>
                <a:gd name="connsiteY82" fmla="*/ 476311 h 1097818"/>
                <a:gd name="connsiteX83" fmla="*/ 95408 w 1302702"/>
                <a:gd name="connsiteY83" fmla="*/ 478693 h 1097818"/>
                <a:gd name="connsiteX84" fmla="*/ 121602 w 1302702"/>
                <a:gd name="connsiteY84" fmla="*/ 476311 h 1097818"/>
                <a:gd name="connsiteX85" fmla="*/ 135889 w 1302702"/>
                <a:gd name="connsiteY85" fmla="*/ 471549 h 1097818"/>
                <a:gd name="connsiteX86" fmla="*/ 143033 w 1302702"/>
                <a:gd name="connsiteY86" fmla="*/ 466786 h 1097818"/>
                <a:gd name="connsiteX87" fmla="*/ 150177 w 1302702"/>
                <a:gd name="connsiteY87" fmla="*/ 464405 h 1097818"/>
                <a:gd name="connsiteX88" fmla="*/ 164464 w 1302702"/>
                <a:gd name="connsiteY88" fmla="*/ 454880 h 1097818"/>
                <a:gd name="connsiteX89" fmla="*/ 178752 w 1302702"/>
                <a:gd name="connsiteY89" fmla="*/ 445355 h 1097818"/>
                <a:gd name="connsiteX90" fmla="*/ 185895 w 1302702"/>
                <a:gd name="connsiteY90" fmla="*/ 438211 h 1097818"/>
                <a:gd name="connsiteX91" fmla="*/ 193039 w 1302702"/>
                <a:gd name="connsiteY91" fmla="*/ 435830 h 1097818"/>
                <a:gd name="connsiteX92" fmla="*/ 200183 w 1302702"/>
                <a:gd name="connsiteY92" fmla="*/ 431068 h 1097818"/>
                <a:gd name="connsiteX93" fmla="*/ 216852 w 1302702"/>
                <a:gd name="connsiteY93" fmla="*/ 423924 h 1097818"/>
                <a:gd name="connsiteX94" fmla="*/ 238283 w 1302702"/>
                <a:gd name="connsiteY94" fmla="*/ 414399 h 1097818"/>
                <a:gd name="connsiteX95" fmla="*/ 245427 w 1302702"/>
                <a:gd name="connsiteY95" fmla="*/ 412018 h 1097818"/>
                <a:gd name="connsiteX96" fmla="*/ 266858 w 1302702"/>
                <a:gd name="connsiteY96" fmla="*/ 402493 h 1097818"/>
                <a:gd name="connsiteX97" fmla="*/ 274002 w 1302702"/>
                <a:gd name="connsiteY97" fmla="*/ 400111 h 1097818"/>
                <a:gd name="connsiteX98" fmla="*/ 281145 w 1302702"/>
                <a:gd name="connsiteY98" fmla="*/ 395349 h 1097818"/>
                <a:gd name="connsiteX99" fmla="*/ 290670 w 1302702"/>
                <a:gd name="connsiteY99" fmla="*/ 392968 h 1097818"/>
                <a:gd name="connsiteX100" fmla="*/ 297814 w 1302702"/>
                <a:gd name="connsiteY100" fmla="*/ 390586 h 1097818"/>
                <a:gd name="connsiteX101" fmla="*/ 314483 w 1302702"/>
                <a:gd name="connsiteY101" fmla="*/ 376299 h 1097818"/>
                <a:gd name="connsiteX102" fmla="*/ 331152 w 1302702"/>
                <a:gd name="connsiteY102" fmla="*/ 369155 h 1097818"/>
                <a:gd name="connsiteX103" fmla="*/ 345439 w 1302702"/>
                <a:gd name="connsiteY103" fmla="*/ 359630 h 1097818"/>
                <a:gd name="connsiteX104" fmla="*/ 352583 w 1302702"/>
                <a:gd name="connsiteY104" fmla="*/ 354868 h 1097818"/>
                <a:gd name="connsiteX105" fmla="*/ 366870 w 1302702"/>
                <a:gd name="connsiteY105" fmla="*/ 350105 h 1097818"/>
                <a:gd name="connsiteX106" fmla="*/ 383539 w 1302702"/>
                <a:gd name="connsiteY106" fmla="*/ 340580 h 1097818"/>
                <a:gd name="connsiteX107" fmla="*/ 390683 w 1302702"/>
                <a:gd name="connsiteY107" fmla="*/ 335818 h 1097818"/>
                <a:gd name="connsiteX108" fmla="*/ 397827 w 1302702"/>
                <a:gd name="connsiteY108" fmla="*/ 333436 h 1097818"/>
                <a:gd name="connsiteX109" fmla="*/ 412114 w 1302702"/>
                <a:gd name="connsiteY109" fmla="*/ 326293 h 1097818"/>
                <a:gd name="connsiteX110" fmla="*/ 419258 w 1302702"/>
                <a:gd name="connsiteY110" fmla="*/ 321530 h 1097818"/>
                <a:gd name="connsiteX111" fmla="*/ 426402 w 1302702"/>
                <a:gd name="connsiteY111" fmla="*/ 319149 h 1097818"/>
                <a:gd name="connsiteX112" fmla="*/ 438308 w 1302702"/>
                <a:gd name="connsiteY112" fmla="*/ 309624 h 1097818"/>
                <a:gd name="connsiteX113" fmla="*/ 445452 w 1302702"/>
                <a:gd name="connsiteY113" fmla="*/ 304861 h 1097818"/>
                <a:gd name="connsiteX114" fmla="*/ 459739 w 1302702"/>
                <a:gd name="connsiteY114" fmla="*/ 292955 h 1097818"/>
                <a:gd name="connsiteX115" fmla="*/ 483552 w 1302702"/>
                <a:gd name="connsiteY115" fmla="*/ 278668 h 1097818"/>
                <a:gd name="connsiteX116" fmla="*/ 490695 w 1302702"/>
                <a:gd name="connsiteY116" fmla="*/ 273905 h 1097818"/>
                <a:gd name="connsiteX117" fmla="*/ 497839 w 1302702"/>
                <a:gd name="connsiteY117" fmla="*/ 266761 h 1097818"/>
                <a:gd name="connsiteX118" fmla="*/ 512127 w 1302702"/>
                <a:gd name="connsiteY118" fmla="*/ 257236 h 1097818"/>
                <a:gd name="connsiteX119" fmla="*/ 519270 w 1302702"/>
                <a:gd name="connsiteY119" fmla="*/ 252474 h 1097818"/>
                <a:gd name="connsiteX120" fmla="*/ 533558 w 1302702"/>
                <a:gd name="connsiteY120" fmla="*/ 242949 h 1097818"/>
                <a:gd name="connsiteX121" fmla="*/ 550227 w 1302702"/>
                <a:gd name="connsiteY121" fmla="*/ 238186 h 1097818"/>
                <a:gd name="connsiteX122" fmla="*/ 566895 w 1302702"/>
                <a:gd name="connsiteY122" fmla="*/ 228661 h 1097818"/>
                <a:gd name="connsiteX123" fmla="*/ 574039 w 1302702"/>
                <a:gd name="connsiteY123" fmla="*/ 223899 h 1097818"/>
                <a:gd name="connsiteX124" fmla="*/ 588327 w 1302702"/>
                <a:gd name="connsiteY124" fmla="*/ 219136 h 1097818"/>
                <a:gd name="connsiteX125" fmla="*/ 604995 w 1302702"/>
                <a:gd name="connsiteY125" fmla="*/ 209611 h 1097818"/>
                <a:gd name="connsiteX126" fmla="*/ 621664 w 1302702"/>
                <a:gd name="connsiteY126" fmla="*/ 204849 h 1097818"/>
                <a:gd name="connsiteX127" fmla="*/ 628808 w 1302702"/>
                <a:gd name="connsiteY127" fmla="*/ 202468 h 1097818"/>
                <a:gd name="connsiteX128" fmla="*/ 635952 w 1302702"/>
                <a:gd name="connsiteY128" fmla="*/ 197705 h 1097818"/>
                <a:gd name="connsiteX129" fmla="*/ 643095 w 1302702"/>
                <a:gd name="connsiteY129" fmla="*/ 190561 h 1097818"/>
                <a:gd name="connsiteX130" fmla="*/ 659764 w 1302702"/>
                <a:gd name="connsiteY130" fmla="*/ 185799 h 1097818"/>
                <a:gd name="connsiteX131" fmla="*/ 666908 w 1302702"/>
                <a:gd name="connsiteY131" fmla="*/ 181036 h 1097818"/>
                <a:gd name="connsiteX132" fmla="*/ 681195 w 1302702"/>
                <a:gd name="connsiteY132" fmla="*/ 176274 h 1097818"/>
                <a:gd name="connsiteX133" fmla="*/ 702627 w 1302702"/>
                <a:gd name="connsiteY133" fmla="*/ 166749 h 1097818"/>
                <a:gd name="connsiteX134" fmla="*/ 709770 w 1302702"/>
                <a:gd name="connsiteY134" fmla="*/ 164368 h 1097818"/>
                <a:gd name="connsiteX135" fmla="*/ 724058 w 1302702"/>
                <a:gd name="connsiteY135" fmla="*/ 152461 h 1097818"/>
                <a:gd name="connsiteX136" fmla="*/ 745489 w 1302702"/>
                <a:gd name="connsiteY136" fmla="*/ 138174 h 1097818"/>
                <a:gd name="connsiteX137" fmla="*/ 755014 w 1302702"/>
                <a:gd name="connsiteY137" fmla="*/ 131030 h 1097818"/>
                <a:gd name="connsiteX138" fmla="*/ 769302 w 1302702"/>
                <a:gd name="connsiteY138" fmla="*/ 121505 h 1097818"/>
                <a:gd name="connsiteX139" fmla="*/ 776445 w 1302702"/>
                <a:gd name="connsiteY139" fmla="*/ 114361 h 1097818"/>
                <a:gd name="connsiteX140" fmla="*/ 797877 w 1302702"/>
                <a:gd name="connsiteY140" fmla="*/ 116743 h 1097818"/>
                <a:gd name="connsiteX141" fmla="*/ 816927 w 1302702"/>
                <a:gd name="connsiteY141" fmla="*/ 121505 h 1097818"/>
                <a:gd name="connsiteX142" fmla="*/ 824070 w 1302702"/>
                <a:gd name="connsiteY142" fmla="*/ 128649 h 1097818"/>
                <a:gd name="connsiteX143" fmla="*/ 831214 w 1302702"/>
                <a:gd name="connsiteY143" fmla="*/ 133411 h 1097818"/>
                <a:gd name="connsiteX144" fmla="*/ 833595 w 1302702"/>
                <a:gd name="connsiteY144" fmla="*/ 140555 h 1097818"/>
                <a:gd name="connsiteX145" fmla="*/ 840739 w 1302702"/>
                <a:gd name="connsiteY145" fmla="*/ 147699 h 1097818"/>
                <a:gd name="connsiteX146" fmla="*/ 845502 w 1302702"/>
                <a:gd name="connsiteY146" fmla="*/ 161986 h 1097818"/>
                <a:gd name="connsiteX147" fmla="*/ 850264 w 1302702"/>
                <a:gd name="connsiteY147" fmla="*/ 169130 h 1097818"/>
                <a:gd name="connsiteX148" fmla="*/ 855027 w 1302702"/>
                <a:gd name="connsiteY148" fmla="*/ 183418 h 1097818"/>
                <a:gd name="connsiteX149" fmla="*/ 857408 w 1302702"/>
                <a:gd name="connsiteY149" fmla="*/ 190561 h 1097818"/>
                <a:gd name="connsiteX150" fmla="*/ 862170 w 1302702"/>
                <a:gd name="connsiteY150" fmla="*/ 197705 h 1097818"/>
                <a:gd name="connsiteX151" fmla="*/ 859789 w 1302702"/>
                <a:gd name="connsiteY151" fmla="*/ 228661 h 1097818"/>
                <a:gd name="connsiteX152" fmla="*/ 855027 w 1302702"/>
                <a:gd name="connsiteY152" fmla="*/ 242949 h 1097818"/>
                <a:gd name="connsiteX153" fmla="*/ 850264 w 1302702"/>
                <a:gd name="connsiteY153" fmla="*/ 257236 h 1097818"/>
                <a:gd name="connsiteX154" fmla="*/ 847883 w 1302702"/>
                <a:gd name="connsiteY154" fmla="*/ 264380 h 1097818"/>
                <a:gd name="connsiteX155" fmla="*/ 843120 w 1302702"/>
                <a:gd name="connsiteY155" fmla="*/ 271524 h 1097818"/>
                <a:gd name="connsiteX156" fmla="*/ 838358 w 1302702"/>
                <a:gd name="connsiteY156" fmla="*/ 292955 h 1097818"/>
                <a:gd name="connsiteX157" fmla="*/ 843120 w 1302702"/>
                <a:gd name="connsiteY157" fmla="*/ 316768 h 1097818"/>
                <a:gd name="connsiteX158" fmla="*/ 847883 w 1302702"/>
                <a:gd name="connsiteY158" fmla="*/ 326293 h 1097818"/>
                <a:gd name="connsiteX159" fmla="*/ 855027 w 1302702"/>
                <a:gd name="connsiteY159" fmla="*/ 333436 h 1097818"/>
                <a:gd name="connsiteX160" fmla="*/ 857408 w 1302702"/>
                <a:gd name="connsiteY160" fmla="*/ 342961 h 1097818"/>
                <a:gd name="connsiteX161" fmla="*/ 866933 w 1302702"/>
                <a:gd name="connsiteY161" fmla="*/ 357249 h 1097818"/>
                <a:gd name="connsiteX162" fmla="*/ 871695 w 1302702"/>
                <a:gd name="connsiteY162" fmla="*/ 364393 h 1097818"/>
                <a:gd name="connsiteX163" fmla="*/ 878839 w 1302702"/>
                <a:gd name="connsiteY163" fmla="*/ 385824 h 1097818"/>
                <a:gd name="connsiteX164" fmla="*/ 883602 w 1302702"/>
                <a:gd name="connsiteY164" fmla="*/ 400111 h 1097818"/>
                <a:gd name="connsiteX165" fmla="*/ 893127 w 1302702"/>
                <a:gd name="connsiteY165" fmla="*/ 414399 h 1097818"/>
                <a:gd name="connsiteX166" fmla="*/ 897889 w 1302702"/>
                <a:gd name="connsiteY166" fmla="*/ 428686 h 1097818"/>
                <a:gd name="connsiteX167" fmla="*/ 900270 w 1302702"/>
                <a:gd name="connsiteY167" fmla="*/ 435830 h 1097818"/>
                <a:gd name="connsiteX168" fmla="*/ 897889 w 1302702"/>
                <a:gd name="connsiteY168" fmla="*/ 447736 h 1097818"/>
                <a:gd name="connsiteX169" fmla="*/ 885983 w 1302702"/>
                <a:gd name="connsiteY169" fmla="*/ 462024 h 1097818"/>
                <a:gd name="connsiteX170" fmla="*/ 878839 w 1302702"/>
                <a:gd name="connsiteY170" fmla="*/ 466786 h 1097818"/>
                <a:gd name="connsiteX171" fmla="*/ 864552 w 1302702"/>
                <a:gd name="connsiteY171" fmla="*/ 476311 h 1097818"/>
                <a:gd name="connsiteX172" fmla="*/ 852645 w 1302702"/>
                <a:gd name="connsiteY172" fmla="*/ 485836 h 1097818"/>
                <a:gd name="connsiteX173" fmla="*/ 840739 w 1302702"/>
                <a:gd name="connsiteY173" fmla="*/ 495361 h 1097818"/>
                <a:gd name="connsiteX174" fmla="*/ 835977 w 1302702"/>
                <a:gd name="connsiteY174" fmla="*/ 502505 h 1097818"/>
                <a:gd name="connsiteX175" fmla="*/ 821689 w 1302702"/>
                <a:gd name="connsiteY175" fmla="*/ 512030 h 1097818"/>
                <a:gd name="connsiteX176" fmla="*/ 814545 w 1302702"/>
                <a:gd name="connsiteY176" fmla="*/ 516793 h 1097818"/>
                <a:gd name="connsiteX177" fmla="*/ 805020 w 1302702"/>
                <a:gd name="connsiteY177" fmla="*/ 519174 h 1097818"/>
                <a:gd name="connsiteX178" fmla="*/ 788352 w 1302702"/>
                <a:gd name="connsiteY178" fmla="*/ 528699 h 1097818"/>
                <a:gd name="connsiteX179" fmla="*/ 781208 w 1302702"/>
                <a:gd name="connsiteY179" fmla="*/ 531080 h 1097818"/>
                <a:gd name="connsiteX180" fmla="*/ 771683 w 1302702"/>
                <a:gd name="connsiteY180" fmla="*/ 538224 h 1097818"/>
                <a:gd name="connsiteX181" fmla="*/ 747870 w 1302702"/>
                <a:gd name="connsiteY181" fmla="*/ 545368 h 1097818"/>
                <a:gd name="connsiteX182" fmla="*/ 740727 w 1302702"/>
                <a:gd name="connsiteY182" fmla="*/ 547749 h 1097818"/>
                <a:gd name="connsiteX183" fmla="*/ 733583 w 1302702"/>
                <a:gd name="connsiteY183" fmla="*/ 552511 h 1097818"/>
                <a:gd name="connsiteX184" fmla="*/ 719295 w 1302702"/>
                <a:gd name="connsiteY184" fmla="*/ 557274 h 1097818"/>
                <a:gd name="connsiteX185" fmla="*/ 697864 w 1302702"/>
                <a:gd name="connsiteY185" fmla="*/ 566799 h 1097818"/>
                <a:gd name="connsiteX186" fmla="*/ 690720 w 1302702"/>
                <a:gd name="connsiteY186" fmla="*/ 569180 h 1097818"/>
                <a:gd name="connsiteX187" fmla="*/ 683577 w 1302702"/>
                <a:gd name="connsiteY187" fmla="*/ 571561 h 1097818"/>
                <a:gd name="connsiteX188" fmla="*/ 662145 w 1302702"/>
                <a:gd name="connsiteY188" fmla="*/ 581086 h 1097818"/>
                <a:gd name="connsiteX189" fmla="*/ 645477 w 1302702"/>
                <a:gd name="connsiteY189" fmla="*/ 590611 h 1097818"/>
                <a:gd name="connsiteX190" fmla="*/ 638333 w 1302702"/>
                <a:gd name="connsiteY190" fmla="*/ 607280 h 1097818"/>
                <a:gd name="connsiteX191" fmla="*/ 635952 w 1302702"/>
                <a:gd name="connsiteY191" fmla="*/ 614424 h 1097818"/>
                <a:gd name="connsiteX192" fmla="*/ 621664 w 1302702"/>
                <a:gd name="connsiteY192" fmla="*/ 619186 h 1097818"/>
                <a:gd name="connsiteX193" fmla="*/ 614520 w 1302702"/>
                <a:gd name="connsiteY193" fmla="*/ 621568 h 1097818"/>
                <a:gd name="connsiteX194" fmla="*/ 607377 w 1302702"/>
                <a:gd name="connsiteY194" fmla="*/ 623949 h 1097818"/>
                <a:gd name="connsiteX195" fmla="*/ 600233 w 1302702"/>
                <a:gd name="connsiteY195" fmla="*/ 628711 h 1097818"/>
                <a:gd name="connsiteX196" fmla="*/ 583564 w 1302702"/>
                <a:gd name="connsiteY196" fmla="*/ 633474 h 1097818"/>
                <a:gd name="connsiteX197" fmla="*/ 569277 w 1302702"/>
                <a:gd name="connsiteY197" fmla="*/ 642999 h 1097818"/>
                <a:gd name="connsiteX198" fmla="*/ 562133 w 1302702"/>
                <a:gd name="connsiteY198" fmla="*/ 647761 h 1097818"/>
                <a:gd name="connsiteX199" fmla="*/ 533558 w 1302702"/>
                <a:gd name="connsiteY199" fmla="*/ 657286 h 1097818"/>
                <a:gd name="connsiteX200" fmla="*/ 526414 w 1302702"/>
                <a:gd name="connsiteY200" fmla="*/ 659668 h 1097818"/>
                <a:gd name="connsiteX201" fmla="*/ 519270 w 1302702"/>
                <a:gd name="connsiteY201" fmla="*/ 662049 h 1097818"/>
                <a:gd name="connsiteX202" fmla="*/ 512127 w 1302702"/>
                <a:gd name="connsiteY202" fmla="*/ 666811 h 1097818"/>
                <a:gd name="connsiteX203" fmla="*/ 497839 w 1302702"/>
                <a:gd name="connsiteY203" fmla="*/ 678718 h 1097818"/>
                <a:gd name="connsiteX204" fmla="*/ 483552 w 1302702"/>
                <a:gd name="connsiteY204" fmla="*/ 683480 h 1097818"/>
                <a:gd name="connsiteX205" fmla="*/ 476408 w 1302702"/>
                <a:gd name="connsiteY205" fmla="*/ 685861 h 1097818"/>
                <a:gd name="connsiteX206" fmla="*/ 474027 w 1302702"/>
                <a:gd name="connsiteY206" fmla="*/ 693005 h 1097818"/>
                <a:gd name="connsiteX207" fmla="*/ 481170 w 1302702"/>
                <a:gd name="connsiteY207" fmla="*/ 695386 h 1097818"/>
                <a:gd name="connsiteX208" fmla="*/ 495458 w 1302702"/>
                <a:gd name="connsiteY208" fmla="*/ 704911 h 1097818"/>
                <a:gd name="connsiteX209" fmla="*/ 502602 w 1302702"/>
                <a:gd name="connsiteY209" fmla="*/ 707293 h 1097818"/>
                <a:gd name="connsiteX210" fmla="*/ 516889 w 1302702"/>
                <a:gd name="connsiteY210" fmla="*/ 716818 h 1097818"/>
                <a:gd name="connsiteX211" fmla="*/ 531177 w 1302702"/>
                <a:gd name="connsiteY211" fmla="*/ 723961 h 1097818"/>
                <a:gd name="connsiteX212" fmla="*/ 545464 w 1302702"/>
                <a:gd name="connsiteY212" fmla="*/ 733486 h 1097818"/>
                <a:gd name="connsiteX213" fmla="*/ 557370 w 1302702"/>
                <a:gd name="connsiteY213" fmla="*/ 743011 h 1097818"/>
                <a:gd name="connsiteX214" fmla="*/ 571658 w 1302702"/>
                <a:gd name="connsiteY214" fmla="*/ 752536 h 1097818"/>
                <a:gd name="connsiteX215" fmla="*/ 585945 w 1302702"/>
                <a:gd name="connsiteY215" fmla="*/ 757299 h 1097818"/>
                <a:gd name="connsiteX216" fmla="*/ 600233 w 1302702"/>
                <a:gd name="connsiteY216" fmla="*/ 764443 h 1097818"/>
                <a:gd name="connsiteX217" fmla="*/ 614520 w 1302702"/>
                <a:gd name="connsiteY217" fmla="*/ 773968 h 1097818"/>
                <a:gd name="connsiteX218" fmla="*/ 635952 w 1302702"/>
                <a:gd name="connsiteY218" fmla="*/ 785874 h 1097818"/>
                <a:gd name="connsiteX219" fmla="*/ 650239 w 1302702"/>
                <a:gd name="connsiteY219" fmla="*/ 795399 h 1097818"/>
                <a:gd name="connsiteX220" fmla="*/ 664527 w 1302702"/>
                <a:gd name="connsiteY220" fmla="*/ 800161 h 1097818"/>
                <a:gd name="connsiteX221" fmla="*/ 678814 w 1302702"/>
                <a:gd name="connsiteY221" fmla="*/ 809686 h 1097818"/>
                <a:gd name="connsiteX222" fmla="*/ 690720 w 1302702"/>
                <a:gd name="connsiteY222" fmla="*/ 819211 h 1097818"/>
                <a:gd name="connsiteX223" fmla="*/ 726439 w 1302702"/>
                <a:gd name="connsiteY223" fmla="*/ 843024 h 1097818"/>
                <a:gd name="connsiteX224" fmla="*/ 740727 w 1302702"/>
                <a:gd name="connsiteY224" fmla="*/ 852549 h 1097818"/>
                <a:gd name="connsiteX225" fmla="*/ 747870 w 1302702"/>
                <a:gd name="connsiteY225" fmla="*/ 859693 h 1097818"/>
                <a:gd name="connsiteX226" fmla="*/ 762158 w 1302702"/>
                <a:gd name="connsiteY226" fmla="*/ 869218 h 1097818"/>
                <a:gd name="connsiteX227" fmla="*/ 816927 w 1302702"/>
                <a:gd name="connsiteY227" fmla="*/ 866836 h 1097818"/>
                <a:gd name="connsiteX228" fmla="*/ 840739 w 1302702"/>
                <a:gd name="connsiteY228" fmla="*/ 857311 h 1097818"/>
                <a:gd name="connsiteX229" fmla="*/ 855027 w 1302702"/>
                <a:gd name="connsiteY229" fmla="*/ 852549 h 1097818"/>
                <a:gd name="connsiteX230" fmla="*/ 862170 w 1302702"/>
                <a:gd name="connsiteY230" fmla="*/ 847786 h 1097818"/>
                <a:gd name="connsiteX231" fmla="*/ 869314 w 1302702"/>
                <a:gd name="connsiteY231" fmla="*/ 845405 h 1097818"/>
                <a:gd name="connsiteX232" fmla="*/ 890745 w 1302702"/>
                <a:gd name="connsiteY232" fmla="*/ 833499 h 1097818"/>
                <a:gd name="connsiteX233" fmla="*/ 914558 w 1302702"/>
                <a:gd name="connsiteY233" fmla="*/ 821593 h 1097818"/>
                <a:gd name="connsiteX234" fmla="*/ 921702 w 1302702"/>
                <a:gd name="connsiteY234" fmla="*/ 816830 h 1097818"/>
                <a:gd name="connsiteX235" fmla="*/ 938370 w 1302702"/>
                <a:gd name="connsiteY235" fmla="*/ 809686 h 1097818"/>
                <a:gd name="connsiteX236" fmla="*/ 945514 w 1302702"/>
                <a:gd name="connsiteY236" fmla="*/ 802543 h 1097818"/>
                <a:gd name="connsiteX237" fmla="*/ 952658 w 1302702"/>
                <a:gd name="connsiteY237" fmla="*/ 797780 h 1097818"/>
                <a:gd name="connsiteX238" fmla="*/ 959802 w 1302702"/>
                <a:gd name="connsiteY238" fmla="*/ 790636 h 1097818"/>
                <a:gd name="connsiteX239" fmla="*/ 966945 w 1302702"/>
                <a:gd name="connsiteY239" fmla="*/ 788255 h 1097818"/>
                <a:gd name="connsiteX240" fmla="*/ 981233 w 1302702"/>
                <a:gd name="connsiteY240" fmla="*/ 778730 h 1097818"/>
                <a:gd name="connsiteX241" fmla="*/ 995520 w 1302702"/>
                <a:gd name="connsiteY241" fmla="*/ 769205 h 1097818"/>
                <a:gd name="connsiteX242" fmla="*/ 1009808 w 1302702"/>
                <a:gd name="connsiteY242" fmla="*/ 759680 h 1097818"/>
                <a:gd name="connsiteX243" fmla="*/ 1016952 w 1302702"/>
                <a:gd name="connsiteY243" fmla="*/ 754918 h 1097818"/>
                <a:gd name="connsiteX244" fmla="*/ 1031239 w 1302702"/>
                <a:gd name="connsiteY244" fmla="*/ 745393 h 1097818"/>
                <a:gd name="connsiteX245" fmla="*/ 1050289 w 1302702"/>
                <a:gd name="connsiteY245" fmla="*/ 728724 h 1097818"/>
                <a:gd name="connsiteX246" fmla="*/ 1057433 w 1302702"/>
                <a:gd name="connsiteY246" fmla="*/ 723961 h 1097818"/>
                <a:gd name="connsiteX247" fmla="*/ 1069339 w 1302702"/>
                <a:gd name="connsiteY247" fmla="*/ 714436 h 1097818"/>
                <a:gd name="connsiteX248" fmla="*/ 1083627 w 1302702"/>
                <a:gd name="connsiteY248" fmla="*/ 704911 h 1097818"/>
                <a:gd name="connsiteX249" fmla="*/ 1088389 w 1302702"/>
                <a:gd name="connsiteY249" fmla="*/ 697768 h 1097818"/>
                <a:gd name="connsiteX250" fmla="*/ 1102677 w 1302702"/>
                <a:gd name="connsiteY250" fmla="*/ 690624 h 1097818"/>
                <a:gd name="connsiteX251" fmla="*/ 1109820 w 1302702"/>
                <a:gd name="connsiteY251" fmla="*/ 683480 h 1097818"/>
                <a:gd name="connsiteX252" fmla="*/ 1116964 w 1302702"/>
                <a:gd name="connsiteY252" fmla="*/ 681099 h 1097818"/>
                <a:gd name="connsiteX253" fmla="*/ 1124108 w 1302702"/>
                <a:gd name="connsiteY253" fmla="*/ 676336 h 1097818"/>
                <a:gd name="connsiteX254" fmla="*/ 1131252 w 1302702"/>
                <a:gd name="connsiteY254" fmla="*/ 673955 h 1097818"/>
                <a:gd name="connsiteX255" fmla="*/ 1152683 w 1302702"/>
                <a:gd name="connsiteY255" fmla="*/ 669193 h 1097818"/>
                <a:gd name="connsiteX256" fmla="*/ 1169352 w 1302702"/>
                <a:gd name="connsiteY256" fmla="*/ 662049 h 1097818"/>
                <a:gd name="connsiteX257" fmla="*/ 1176495 w 1302702"/>
                <a:gd name="connsiteY257" fmla="*/ 659668 h 1097818"/>
                <a:gd name="connsiteX258" fmla="*/ 1183639 w 1302702"/>
                <a:gd name="connsiteY258" fmla="*/ 654905 h 1097818"/>
                <a:gd name="connsiteX259" fmla="*/ 1197927 w 1302702"/>
                <a:gd name="connsiteY259" fmla="*/ 650143 h 1097818"/>
                <a:gd name="connsiteX260" fmla="*/ 1214595 w 1302702"/>
                <a:gd name="connsiteY260" fmla="*/ 645380 h 1097818"/>
                <a:gd name="connsiteX261" fmla="*/ 1252695 w 1302702"/>
                <a:gd name="connsiteY261" fmla="*/ 657286 h 1097818"/>
                <a:gd name="connsiteX262" fmla="*/ 1259839 w 1302702"/>
                <a:gd name="connsiteY262" fmla="*/ 662049 h 1097818"/>
                <a:gd name="connsiteX263" fmla="*/ 1266983 w 1302702"/>
                <a:gd name="connsiteY263" fmla="*/ 666811 h 1097818"/>
                <a:gd name="connsiteX264" fmla="*/ 1274127 w 1302702"/>
                <a:gd name="connsiteY264" fmla="*/ 681099 h 1097818"/>
                <a:gd name="connsiteX265" fmla="*/ 1276508 w 1302702"/>
                <a:gd name="connsiteY265" fmla="*/ 688243 h 1097818"/>
                <a:gd name="connsiteX266" fmla="*/ 1281270 w 1302702"/>
                <a:gd name="connsiteY266" fmla="*/ 695386 h 1097818"/>
                <a:gd name="connsiteX267" fmla="*/ 1286033 w 1302702"/>
                <a:gd name="connsiteY267" fmla="*/ 709674 h 1097818"/>
                <a:gd name="connsiteX268" fmla="*/ 1288414 w 1302702"/>
                <a:gd name="connsiteY268" fmla="*/ 716818 h 1097818"/>
                <a:gd name="connsiteX269" fmla="*/ 1286033 w 1302702"/>
                <a:gd name="connsiteY269" fmla="*/ 738249 h 1097818"/>
                <a:gd name="connsiteX270" fmla="*/ 1281270 w 1302702"/>
                <a:gd name="connsiteY270" fmla="*/ 752536 h 1097818"/>
                <a:gd name="connsiteX271" fmla="*/ 1276508 w 1302702"/>
                <a:gd name="connsiteY271" fmla="*/ 766824 h 1097818"/>
                <a:gd name="connsiteX272" fmla="*/ 1274127 w 1302702"/>
                <a:gd name="connsiteY272" fmla="*/ 773968 h 1097818"/>
                <a:gd name="connsiteX273" fmla="*/ 1269364 w 1302702"/>
                <a:gd name="connsiteY273" fmla="*/ 781111 h 1097818"/>
                <a:gd name="connsiteX274" fmla="*/ 1266983 w 1302702"/>
                <a:gd name="connsiteY274" fmla="*/ 788255 h 1097818"/>
                <a:gd name="connsiteX275" fmla="*/ 1259839 w 1302702"/>
                <a:gd name="connsiteY275" fmla="*/ 793018 h 1097818"/>
                <a:gd name="connsiteX276" fmla="*/ 1247933 w 1302702"/>
                <a:gd name="connsiteY276" fmla="*/ 812068 h 1097818"/>
                <a:gd name="connsiteX277" fmla="*/ 1238408 w 1302702"/>
                <a:gd name="connsiteY277" fmla="*/ 826355 h 1097818"/>
                <a:gd name="connsiteX278" fmla="*/ 1233645 w 1302702"/>
                <a:gd name="connsiteY278" fmla="*/ 833499 h 1097818"/>
                <a:gd name="connsiteX279" fmla="*/ 1219358 w 1302702"/>
                <a:gd name="connsiteY279" fmla="*/ 845405 h 1097818"/>
                <a:gd name="connsiteX280" fmla="*/ 1200308 w 1302702"/>
                <a:gd name="connsiteY280" fmla="*/ 862074 h 1097818"/>
                <a:gd name="connsiteX281" fmla="*/ 1193164 w 1302702"/>
                <a:gd name="connsiteY281" fmla="*/ 869218 h 1097818"/>
                <a:gd name="connsiteX282" fmla="*/ 1169352 w 1302702"/>
                <a:gd name="connsiteY282" fmla="*/ 885886 h 1097818"/>
                <a:gd name="connsiteX283" fmla="*/ 1162208 w 1302702"/>
                <a:gd name="connsiteY283" fmla="*/ 893030 h 1097818"/>
                <a:gd name="connsiteX284" fmla="*/ 1159827 w 1302702"/>
                <a:gd name="connsiteY284" fmla="*/ 900174 h 1097818"/>
                <a:gd name="connsiteX285" fmla="*/ 1152683 w 1302702"/>
                <a:gd name="connsiteY285" fmla="*/ 904936 h 1097818"/>
                <a:gd name="connsiteX286" fmla="*/ 1131252 w 1302702"/>
                <a:gd name="connsiteY286" fmla="*/ 921605 h 1097818"/>
                <a:gd name="connsiteX287" fmla="*/ 1124108 w 1302702"/>
                <a:gd name="connsiteY287" fmla="*/ 926368 h 1097818"/>
                <a:gd name="connsiteX288" fmla="*/ 1105058 w 1302702"/>
                <a:gd name="connsiteY288" fmla="*/ 931130 h 1097818"/>
                <a:gd name="connsiteX289" fmla="*/ 1090770 w 1302702"/>
                <a:gd name="connsiteY289" fmla="*/ 940655 h 1097818"/>
                <a:gd name="connsiteX290" fmla="*/ 1078864 w 1302702"/>
                <a:gd name="connsiteY290" fmla="*/ 954943 h 1097818"/>
                <a:gd name="connsiteX291" fmla="*/ 1071720 w 1302702"/>
                <a:gd name="connsiteY291" fmla="*/ 959705 h 1097818"/>
                <a:gd name="connsiteX292" fmla="*/ 1064577 w 1302702"/>
                <a:gd name="connsiteY292" fmla="*/ 966849 h 1097818"/>
                <a:gd name="connsiteX293" fmla="*/ 1050289 w 1302702"/>
                <a:gd name="connsiteY293" fmla="*/ 976374 h 1097818"/>
                <a:gd name="connsiteX294" fmla="*/ 1036002 w 1302702"/>
                <a:gd name="connsiteY294" fmla="*/ 988280 h 1097818"/>
                <a:gd name="connsiteX295" fmla="*/ 1033620 w 1302702"/>
                <a:gd name="connsiteY295" fmla="*/ 995424 h 1097818"/>
                <a:gd name="connsiteX296" fmla="*/ 1028858 w 1302702"/>
                <a:gd name="connsiteY296" fmla="*/ 1002568 h 1097818"/>
                <a:gd name="connsiteX297" fmla="*/ 1045527 w 1302702"/>
                <a:gd name="connsiteY297" fmla="*/ 1019236 h 1097818"/>
                <a:gd name="connsiteX298" fmla="*/ 1062195 w 1302702"/>
                <a:gd name="connsiteY298" fmla="*/ 1026380 h 1097818"/>
                <a:gd name="connsiteX299" fmla="*/ 1083627 w 1302702"/>
                <a:gd name="connsiteY299" fmla="*/ 1040668 h 1097818"/>
                <a:gd name="connsiteX300" fmla="*/ 1090770 w 1302702"/>
                <a:gd name="connsiteY300" fmla="*/ 1045430 h 1097818"/>
                <a:gd name="connsiteX301" fmla="*/ 1097914 w 1302702"/>
                <a:gd name="connsiteY301" fmla="*/ 1052574 h 1097818"/>
                <a:gd name="connsiteX302" fmla="*/ 1107439 w 1302702"/>
                <a:gd name="connsiteY302" fmla="*/ 1066861 h 1097818"/>
                <a:gd name="connsiteX303" fmla="*/ 1114583 w 1302702"/>
                <a:gd name="connsiteY303" fmla="*/ 1069243 h 1097818"/>
                <a:gd name="connsiteX304" fmla="*/ 1128870 w 1302702"/>
                <a:gd name="connsiteY304" fmla="*/ 1078768 h 1097818"/>
                <a:gd name="connsiteX305" fmla="*/ 1150302 w 1302702"/>
                <a:gd name="connsiteY305" fmla="*/ 1085911 h 1097818"/>
                <a:gd name="connsiteX306" fmla="*/ 1157445 w 1302702"/>
                <a:gd name="connsiteY306" fmla="*/ 1088293 h 1097818"/>
                <a:gd name="connsiteX307" fmla="*/ 1164589 w 1302702"/>
                <a:gd name="connsiteY307" fmla="*/ 1093055 h 1097818"/>
                <a:gd name="connsiteX308" fmla="*/ 1178877 w 1302702"/>
                <a:gd name="connsiteY308" fmla="*/ 1097818 h 1097818"/>
                <a:gd name="connsiteX309" fmla="*/ 1197927 w 1302702"/>
                <a:gd name="connsiteY309" fmla="*/ 1095436 h 1097818"/>
                <a:gd name="connsiteX310" fmla="*/ 1214595 w 1302702"/>
                <a:gd name="connsiteY310" fmla="*/ 1090674 h 1097818"/>
                <a:gd name="connsiteX311" fmla="*/ 1224120 w 1302702"/>
                <a:gd name="connsiteY311" fmla="*/ 1078768 h 1097818"/>
                <a:gd name="connsiteX312" fmla="*/ 1236027 w 1302702"/>
                <a:gd name="connsiteY312" fmla="*/ 1066861 h 1097818"/>
                <a:gd name="connsiteX313" fmla="*/ 1240789 w 1302702"/>
                <a:gd name="connsiteY313" fmla="*/ 1059718 h 1097818"/>
                <a:gd name="connsiteX314" fmla="*/ 1247933 w 1302702"/>
                <a:gd name="connsiteY314" fmla="*/ 1054955 h 1097818"/>
                <a:gd name="connsiteX315" fmla="*/ 1252695 w 1302702"/>
                <a:gd name="connsiteY315" fmla="*/ 1045430 h 1097818"/>
                <a:gd name="connsiteX316" fmla="*/ 1257458 w 1302702"/>
                <a:gd name="connsiteY316" fmla="*/ 1028761 h 1097818"/>
                <a:gd name="connsiteX317" fmla="*/ 1262220 w 1302702"/>
                <a:gd name="connsiteY317" fmla="*/ 995424 h 1097818"/>
                <a:gd name="connsiteX318" fmla="*/ 1266983 w 1302702"/>
                <a:gd name="connsiteY318" fmla="*/ 981136 h 1097818"/>
                <a:gd name="connsiteX319" fmla="*/ 1271745 w 1302702"/>
                <a:gd name="connsiteY319" fmla="*/ 971611 h 1097818"/>
                <a:gd name="connsiteX320" fmla="*/ 1276508 w 1302702"/>
                <a:gd name="connsiteY320" fmla="*/ 957324 h 1097818"/>
                <a:gd name="connsiteX321" fmla="*/ 1278889 w 1302702"/>
                <a:gd name="connsiteY321" fmla="*/ 950180 h 1097818"/>
                <a:gd name="connsiteX322" fmla="*/ 1283652 w 1302702"/>
                <a:gd name="connsiteY322" fmla="*/ 943036 h 1097818"/>
                <a:gd name="connsiteX323" fmla="*/ 1286033 w 1302702"/>
                <a:gd name="connsiteY323" fmla="*/ 935893 h 1097818"/>
                <a:gd name="connsiteX324" fmla="*/ 1290795 w 1302702"/>
                <a:gd name="connsiteY324" fmla="*/ 912080 h 1097818"/>
                <a:gd name="connsiteX325" fmla="*/ 1297939 w 1302702"/>
                <a:gd name="connsiteY325" fmla="*/ 890649 h 1097818"/>
                <a:gd name="connsiteX326" fmla="*/ 1300320 w 1302702"/>
                <a:gd name="connsiteY326" fmla="*/ 883505 h 1097818"/>
                <a:gd name="connsiteX327" fmla="*/ 1302702 w 1302702"/>
                <a:gd name="connsiteY327" fmla="*/ 871599 h 1097818"/>
                <a:gd name="connsiteX328" fmla="*/ 1300320 w 1302702"/>
                <a:gd name="connsiteY328" fmla="*/ 802543 h 1097818"/>
                <a:gd name="connsiteX329" fmla="*/ 1295558 w 1302702"/>
                <a:gd name="connsiteY329" fmla="*/ 700149 h 1097818"/>
                <a:gd name="connsiteX330" fmla="*/ 1290795 w 1302702"/>
                <a:gd name="connsiteY330" fmla="*/ 673955 h 1097818"/>
                <a:gd name="connsiteX331" fmla="*/ 1286033 w 1302702"/>
                <a:gd name="connsiteY331" fmla="*/ 642999 h 1097818"/>
                <a:gd name="connsiteX332" fmla="*/ 1278889 w 1302702"/>
                <a:gd name="connsiteY332" fmla="*/ 626330 h 1097818"/>
                <a:gd name="connsiteX333" fmla="*/ 1276508 w 1302702"/>
                <a:gd name="connsiteY333" fmla="*/ 619186 h 1097818"/>
                <a:gd name="connsiteX334" fmla="*/ 1259839 w 1302702"/>
                <a:gd name="connsiteY334" fmla="*/ 597755 h 1097818"/>
                <a:gd name="connsiteX335" fmla="*/ 1250314 w 1302702"/>
                <a:gd name="connsiteY335" fmla="*/ 583468 h 1097818"/>
                <a:gd name="connsiteX336" fmla="*/ 1247933 w 1302702"/>
                <a:gd name="connsiteY336" fmla="*/ 576324 h 1097818"/>
                <a:gd name="connsiteX337" fmla="*/ 1243170 w 1302702"/>
                <a:gd name="connsiteY337" fmla="*/ 569180 h 1097818"/>
                <a:gd name="connsiteX338" fmla="*/ 1236027 w 1302702"/>
                <a:gd name="connsiteY338" fmla="*/ 554893 h 1097818"/>
                <a:gd name="connsiteX339" fmla="*/ 1231264 w 1302702"/>
                <a:gd name="connsiteY339" fmla="*/ 540605 h 1097818"/>
                <a:gd name="connsiteX340" fmla="*/ 1226502 w 1302702"/>
                <a:gd name="connsiteY340" fmla="*/ 533461 h 1097818"/>
                <a:gd name="connsiteX341" fmla="*/ 1221739 w 1302702"/>
                <a:gd name="connsiteY341" fmla="*/ 519174 h 1097818"/>
                <a:gd name="connsiteX342" fmla="*/ 1219358 w 1302702"/>
                <a:gd name="connsiteY342" fmla="*/ 512030 h 1097818"/>
                <a:gd name="connsiteX343" fmla="*/ 1188402 w 1302702"/>
                <a:gd name="connsiteY343" fmla="*/ 471549 h 1097818"/>
                <a:gd name="connsiteX344" fmla="*/ 1183639 w 1302702"/>
                <a:gd name="connsiteY344" fmla="*/ 464405 h 1097818"/>
                <a:gd name="connsiteX345" fmla="*/ 1178877 w 1302702"/>
                <a:gd name="connsiteY345" fmla="*/ 457261 h 1097818"/>
                <a:gd name="connsiteX346" fmla="*/ 1171733 w 1302702"/>
                <a:gd name="connsiteY346" fmla="*/ 452499 h 1097818"/>
                <a:gd name="connsiteX347" fmla="*/ 1166970 w 1302702"/>
                <a:gd name="connsiteY347" fmla="*/ 445355 h 1097818"/>
                <a:gd name="connsiteX348" fmla="*/ 1159827 w 1302702"/>
                <a:gd name="connsiteY348" fmla="*/ 442974 h 1097818"/>
                <a:gd name="connsiteX349" fmla="*/ 1152683 w 1302702"/>
                <a:gd name="connsiteY349" fmla="*/ 438211 h 1097818"/>
                <a:gd name="connsiteX350" fmla="*/ 1147920 w 1302702"/>
                <a:gd name="connsiteY350" fmla="*/ 431068 h 1097818"/>
                <a:gd name="connsiteX351" fmla="*/ 1140777 w 1302702"/>
                <a:gd name="connsiteY351" fmla="*/ 426305 h 1097818"/>
                <a:gd name="connsiteX352" fmla="*/ 1138395 w 1302702"/>
                <a:gd name="connsiteY352" fmla="*/ 419161 h 1097818"/>
                <a:gd name="connsiteX353" fmla="*/ 1128870 w 1302702"/>
                <a:gd name="connsiteY353" fmla="*/ 404874 h 1097818"/>
                <a:gd name="connsiteX354" fmla="*/ 1119345 w 1302702"/>
                <a:gd name="connsiteY354" fmla="*/ 390586 h 1097818"/>
                <a:gd name="connsiteX355" fmla="*/ 1097914 w 1302702"/>
                <a:gd name="connsiteY355" fmla="*/ 371536 h 1097818"/>
                <a:gd name="connsiteX356" fmla="*/ 1088389 w 1302702"/>
                <a:gd name="connsiteY356" fmla="*/ 357249 h 1097818"/>
                <a:gd name="connsiteX357" fmla="*/ 1064577 w 1302702"/>
                <a:gd name="connsiteY357" fmla="*/ 328674 h 1097818"/>
                <a:gd name="connsiteX358" fmla="*/ 1057433 w 1302702"/>
                <a:gd name="connsiteY358" fmla="*/ 323911 h 1097818"/>
                <a:gd name="connsiteX359" fmla="*/ 1050289 w 1302702"/>
                <a:gd name="connsiteY359" fmla="*/ 321530 h 1097818"/>
                <a:gd name="connsiteX360" fmla="*/ 1045527 w 1302702"/>
                <a:gd name="connsiteY360" fmla="*/ 314386 h 1097818"/>
                <a:gd name="connsiteX361" fmla="*/ 1038383 w 1302702"/>
                <a:gd name="connsiteY361" fmla="*/ 312005 h 1097818"/>
                <a:gd name="connsiteX362" fmla="*/ 1021714 w 1302702"/>
                <a:gd name="connsiteY362" fmla="*/ 295336 h 1097818"/>
                <a:gd name="connsiteX363" fmla="*/ 1012189 w 1302702"/>
                <a:gd name="connsiteY363" fmla="*/ 285811 h 1097818"/>
                <a:gd name="connsiteX364" fmla="*/ 993139 w 1302702"/>
                <a:gd name="connsiteY364" fmla="*/ 276286 h 1097818"/>
                <a:gd name="connsiteX365" fmla="*/ 985995 w 1302702"/>
                <a:gd name="connsiteY365" fmla="*/ 271524 h 1097818"/>
                <a:gd name="connsiteX366" fmla="*/ 983614 w 1302702"/>
                <a:gd name="connsiteY366" fmla="*/ 264380 h 1097818"/>
                <a:gd name="connsiteX367" fmla="*/ 1000283 w 1302702"/>
                <a:gd name="connsiteY367" fmla="*/ 261999 h 1097818"/>
                <a:gd name="connsiteX368" fmla="*/ 985995 w 1302702"/>
                <a:gd name="connsiteY368" fmla="*/ 252474 h 1097818"/>
                <a:gd name="connsiteX369" fmla="*/ 978852 w 1302702"/>
                <a:gd name="connsiteY369" fmla="*/ 247711 h 1097818"/>
                <a:gd name="connsiteX370" fmla="*/ 971708 w 1302702"/>
                <a:gd name="connsiteY370" fmla="*/ 233424 h 1097818"/>
                <a:gd name="connsiteX371" fmla="*/ 964564 w 1302702"/>
                <a:gd name="connsiteY371" fmla="*/ 219136 h 1097818"/>
                <a:gd name="connsiteX372" fmla="*/ 957420 w 1302702"/>
                <a:gd name="connsiteY372" fmla="*/ 216755 h 1097818"/>
                <a:gd name="connsiteX373" fmla="*/ 947895 w 1302702"/>
                <a:gd name="connsiteY373" fmla="*/ 204849 h 1097818"/>
                <a:gd name="connsiteX374" fmla="*/ 940752 w 1302702"/>
                <a:gd name="connsiteY374" fmla="*/ 190561 h 1097818"/>
                <a:gd name="connsiteX375" fmla="*/ 933608 w 1302702"/>
                <a:gd name="connsiteY375" fmla="*/ 185799 h 1097818"/>
                <a:gd name="connsiteX376" fmla="*/ 916939 w 1302702"/>
                <a:gd name="connsiteY376" fmla="*/ 166749 h 1097818"/>
                <a:gd name="connsiteX377" fmla="*/ 914558 w 1302702"/>
                <a:gd name="connsiteY377" fmla="*/ 159605 h 1097818"/>
                <a:gd name="connsiteX378" fmla="*/ 900270 w 1302702"/>
                <a:gd name="connsiteY378" fmla="*/ 150080 h 1097818"/>
                <a:gd name="connsiteX379" fmla="*/ 885983 w 1302702"/>
                <a:gd name="connsiteY379" fmla="*/ 121505 h 1097818"/>
                <a:gd name="connsiteX380" fmla="*/ 881220 w 1302702"/>
                <a:gd name="connsiteY380" fmla="*/ 114361 h 1097818"/>
                <a:gd name="connsiteX381" fmla="*/ 876458 w 1302702"/>
                <a:gd name="connsiteY381" fmla="*/ 107218 h 1097818"/>
                <a:gd name="connsiteX382" fmla="*/ 869314 w 1302702"/>
                <a:gd name="connsiteY382" fmla="*/ 102455 h 1097818"/>
                <a:gd name="connsiteX383" fmla="*/ 862170 w 1302702"/>
                <a:gd name="connsiteY383" fmla="*/ 100074 h 1097818"/>
                <a:gd name="connsiteX384" fmla="*/ 847883 w 1302702"/>
                <a:gd name="connsiteY384" fmla="*/ 85786 h 1097818"/>
                <a:gd name="connsiteX385" fmla="*/ 835977 w 1302702"/>
                <a:gd name="connsiteY385" fmla="*/ 73880 h 1097818"/>
                <a:gd name="connsiteX386" fmla="*/ 831214 w 1302702"/>
                <a:gd name="connsiteY386" fmla="*/ 59593 h 1097818"/>
                <a:gd name="connsiteX387" fmla="*/ 828833 w 1302702"/>
                <a:gd name="connsiteY387" fmla="*/ 52449 h 1097818"/>
                <a:gd name="connsiteX388" fmla="*/ 826452 w 1302702"/>
                <a:gd name="connsiteY388" fmla="*/ 45305 h 1097818"/>
                <a:gd name="connsiteX389" fmla="*/ 819308 w 1302702"/>
                <a:gd name="connsiteY389" fmla="*/ 38161 h 1097818"/>
                <a:gd name="connsiteX390" fmla="*/ 805020 w 1302702"/>
                <a:gd name="connsiteY390" fmla="*/ 28636 h 1097818"/>
                <a:gd name="connsiteX391" fmla="*/ 797877 w 1302702"/>
                <a:gd name="connsiteY391" fmla="*/ 23874 h 1097818"/>
                <a:gd name="connsiteX392" fmla="*/ 785970 w 1302702"/>
                <a:gd name="connsiteY392" fmla="*/ 14349 h 1097818"/>
                <a:gd name="connsiteX393" fmla="*/ 771683 w 1302702"/>
                <a:gd name="connsiteY393" fmla="*/ 4824 h 1097818"/>
                <a:gd name="connsiteX394" fmla="*/ 759777 w 1302702"/>
                <a:gd name="connsiteY394" fmla="*/ 61 h 1097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</a:cxnLst>
              <a:rect l="l" t="t" r="r" b="b"/>
              <a:pathLst>
                <a:path w="1302702" h="1097818">
                  <a:moveTo>
                    <a:pt x="759777" y="61"/>
                  </a:moveTo>
                  <a:cubicBezTo>
                    <a:pt x="755411" y="-336"/>
                    <a:pt x="750173" y="1272"/>
                    <a:pt x="745489" y="2443"/>
                  </a:cubicBezTo>
                  <a:cubicBezTo>
                    <a:pt x="740619" y="3661"/>
                    <a:pt x="731202" y="7205"/>
                    <a:pt x="731202" y="7205"/>
                  </a:cubicBezTo>
                  <a:cubicBezTo>
                    <a:pt x="715346" y="23061"/>
                    <a:pt x="732423" y="8114"/>
                    <a:pt x="716914" y="16730"/>
                  </a:cubicBezTo>
                  <a:cubicBezTo>
                    <a:pt x="711911" y="19510"/>
                    <a:pt x="702627" y="26255"/>
                    <a:pt x="702627" y="26255"/>
                  </a:cubicBezTo>
                  <a:cubicBezTo>
                    <a:pt x="701039" y="28636"/>
                    <a:pt x="700099" y="31611"/>
                    <a:pt x="697864" y="33399"/>
                  </a:cubicBezTo>
                  <a:cubicBezTo>
                    <a:pt x="695904" y="34967"/>
                    <a:pt x="692965" y="34657"/>
                    <a:pt x="690720" y="35780"/>
                  </a:cubicBezTo>
                  <a:cubicBezTo>
                    <a:pt x="688160" y="37060"/>
                    <a:pt x="686137" y="39263"/>
                    <a:pt x="683577" y="40543"/>
                  </a:cubicBezTo>
                  <a:cubicBezTo>
                    <a:pt x="681332" y="41666"/>
                    <a:pt x="678627" y="41705"/>
                    <a:pt x="676433" y="42924"/>
                  </a:cubicBezTo>
                  <a:cubicBezTo>
                    <a:pt x="671429" y="45704"/>
                    <a:pt x="662145" y="52449"/>
                    <a:pt x="662145" y="52449"/>
                  </a:cubicBezTo>
                  <a:cubicBezTo>
                    <a:pt x="660558" y="54830"/>
                    <a:pt x="659618" y="57805"/>
                    <a:pt x="657383" y="59593"/>
                  </a:cubicBezTo>
                  <a:cubicBezTo>
                    <a:pt x="655423" y="61161"/>
                    <a:pt x="652484" y="60852"/>
                    <a:pt x="650239" y="61974"/>
                  </a:cubicBezTo>
                  <a:cubicBezTo>
                    <a:pt x="647679" y="63254"/>
                    <a:pt x="645476" y="65149"/>
                    <a:pt x="643095" y="66736"/>
                  </a:cubicBezTo>
                  <a:cubicBezTo>
                    <a:pt x="641508" y="69117"/>
                    <a:pt x="640357" y="71856"/>
                    <a:pt x="638333" y="73880"/>
                  </a:cubicBezTo>
                  <a:cubicBezTo>
                    <a:pt x="633716" y="78497"/>
                    <a:pt x="629856" y="79087"/>
                    <a:pt x="624045" y="81024"/>
                  </a:cubicBezTo>
                  <a:cubicBezTo>
                    <a:pt x="621664" y="82611"/>
                    <a:pt x="619517" y="84624"/>
                    <a:pt x="616902" y="85786"/>
                  </a:cubicBezTo>
                  <a:cubicBezTo>
                    <a:pt x="612314" y="87825"/>
                    <a:pt x="602614" y="90549"/>
                    <a:pt x="602614" y="90549"/>
                  </a:cubicBezTo>
                  <a:cubicBezTo>
                    <a:pt x="600233" y="92930"/>
                    <a:pt x="598272" y="95825"/>
                    <a:pt x="595470" y="97693"/>
                  </a:cubicBezTo>
                  <a:cubicBezTo>
                    <a:pt x="593382" y="99085"/>
                    <a:pt x="590287" y="98506"/>
                    <a:pt x="588327" y="100074"/>
                  </a:cubicBezTo>
                  <a:cubicBezTo>
                    <a:pt x="572941" y="112383"/>
                    <a:pt x="594374" y="103615"/>
                    <a:pt x="576420" y="109599"/>
                  </a:cubicBezTo>
                  <a:cubicBezTo>
                    <a:pt x="555956" y="123242"/>
                    <a:pt x="581845" y="106887"/>
                    <a:pt x="562133" y="116743"/>
                  </a:cubicBezTo>
                  <a:cubicBezTo>
                    <a:pt x="559573" y="118023"/>
                    <a:pt x="557604" y="120343"/>
                    <a:pt x="554989" y="121505"/>
                  </a:cubicBezTo>
                  <a:cubicBezTo>
                    <a:pt x="550402" y="123544"/>
                    <a:pt x="545464" y="124680"/>
                    <a:pt x="540702" y="126268"/>
                  </a:cubicBezTo>
                  <a:lnTo>
                    <a:pt x="533558" y="128649"/>
                  </a:lnTo>
                  <a:lnTo>
                    <a:pt x="526414" y="131030"/>
                  </a:lnTo>
                  <a:cubicBezTo>
                    <a:pt x="521652" y="134205"/>
                    <a:pt x="515302" y="135793"/>
                    <a:pt x="512127" y="140555"/>
                  </a:cubicBezTo>
                  <a:cubicBezTo>
                    <a:pt x="505972" y="149787"/>
                    <a:pt x="510079" y="146794"/>
                    <a:pt x="500220" y="150080"/>
                  </a:cubicBezTo>
                  <a:cubicBezTo>
                    <a:pt x="497839" y="151668"/>
                    <a:pt x="495692" y="153681"/>
                    <a:pt x="493077" y="154843"/>
                  </a:cubicBezTo>
                  <a:cubicBezTo>
                    <a:pt x="488489" y="156882"/>
                    <a:pt x="478789" y="159605"/>
                    <a:pt x="478789" y="159605"/>
                  </a:cubicBezTo>
                  <a:cubicBezTo>
                    <a:pt x="477202" y="161986"/>
                    <a:pt x="476262" y="164961"/>
                    <a:pt x="474027" y="166749"/>
                  </a:cubicBezTo>
                  <a:cubicBezTo>
                    <a:pt x="472067" y="168317"/>
                    <a:pt x="469128" y="168007"/>
                    <a:pt x="466883" y="169130"/>
                  </a:cubicBezTo>
                  <a:cubicBezTo>
                    <a:pt x="448418" y="178362"/>
                    <a:pt x="470551" y="170289"/>
                    <a:pt x="452595" y="176274"/>
                  </a:cubicBezTo>
                  <a:cubicBezTo>
                    <a:pt x="450214" y="177861"/>
                    <a:pt x="448082" y="179909"/>
                    <a:pt x="445452" y="181036"/>
                  </a:cubicBezTo>
                  <a:cubicBezTo>
                    <a:pt x="434777" y="185612"/>
                    <a:pt x="438047" y="181168"/>
                    <a:pt x="428783" y="185799"/>
                  </a:cubicBezTo>
                  <a:cubicBezTo>
                    <a:pt x="426223" y="187079"/>
                    <a:pt x="424254" y="189399"/>
                    <a:pt x="421639" y="190561"/>
                  </a:cubicBezTo>
                  <a:cubicBezTo>
                    <a:pt x="417052" y="192600"/>
                    <a:pt x="411529" y="192540"/>
                    <a:pt x="407352" y="195324"/>
                  </a:cubicBezTo>
                  <a:cubicBezTo>
                    <a:pt x="404971" y="196911"/>
                    <a:pt x="402768" y="198806"/>
                    <a:pt x="400208" y="200086"/>
                  </a:cubicBezTo>
                  <a:cubicBezTo>
                    <a:pt x="397963" y="201209"/>
                    <a:pt x="395258" y="201249"/>
                    <a:pt x="393064" y="202468"/>
                  </a:cubicBezTo>
                  <a:cubicBezTo>
                    <a:pt x="388061" y="205248"/>
                    <a:pt x="384207" y="210183"/>
                    <a:pt x="378777" y="211993"/>
                  </a:cubicBezTo>
                  <a:cubicBezTo>
                    <a:pt x="376396" y="212787"/>
                    <a:pt x="373827" y="213155"/>
                    <a:pt x="371633" y="214374"/>
                  </a:cubicBezTo>
                  <a:cubicBezTo>
                    <a:pt x="366629" y="217154"/>
                    <a:pt x="362108" y="220724"/>
                    <a:pt x="357345" y="223899"/>
                  </a:cubicBezTo>
                  <a:cubicBezTo>
                    <a:pt x="354964" y="225486"/>
                    <a:pt x="352917" y="227756"/>
                    <a:pt x="350202" y="228661"/>
                  </a:cubicBezTo>
                  <a:cubicBezTo>
                    <a:pt x="347821" y="229455"/>
                    <a:pt x="345303" y="229920"/>
                    <a:pt x="343058" y="231043"/>
                  </a:cubicBezTo>
                  <a:cubicBezTo>
                    <a:pt x="340498" y="232323"/>
                    <a:pt x="338113" y="233973"/>
                    <a:pt x="335914" y="235805"/>
                  </a:cubicBezTo>
                  <a:cubicBezTo>
                    <a:pt x="328013" y="242389"/>
                    <a:pt x="330496" y="243276"/>
                    <a:pt x="321627" y="247711"/>
                  </a:cubicBezTo>
                  <a:cubicBezTo>
                    <a:pt x="319382" y="248834"/>
                    <a:pt x="316728" y="248970"/>
                    <a:pt x="314483" y="250093"/>
                  </a:cubicBezTo>
                  <a:cubicBezTo>
                    <a:pt x="311923" y="251373"/>
                    <a:pt x="309954" y="253693"/>
                    <a:pt x="307339" y="254855"/>
                  </a:cubicBezTo>
                  <a:cubicBezTo>
                    <a:pt x="302752" y="256894"/>
                    <a:pt x="297814" y="258030"/>
                    <a:pt x="293052" y="259618"/>
                  </a:cubicBezTo>
                  <a:lnTo>
                    <a:pt x="271620" y="266761"/>
                  </a:lnTo>
                  <a:lnTo>
                    <a:pt x="257333" y="271524"/>
                  </a:lnTo>
                  <a:lnTo>
                    <a:pt x="250189" y="273905"/>
                  </a:lnTo>
                  <a:cubicBezTo>
                    <a:pt x="247808" y="275493"/>
                    <a:pt x="245605" y="277388"/>
                    <a:pt x="243045" y="278668"/>
                  </a:cubicBezTo>
                  <a:cubicBezTo>
                    <a:pt x="240800" y="279790"/>
                    <a:pt x="237990" y="279657"/>
                    <a:pt x="235902" y="281049"/>
                  </a:cubicBezTo>
                  <a:cubicBezTo>
                    <a:pt x="233100" y="282917"/>
                    <a:pt x="231702" y="286558"/>
                    <a:pt x="228758" y="288193"/>
                  </a:cubicBezTo>
                  <a:cubicBezTo>
                    <a:pt x="224369" y="290631"/>
                    <a:pt x="219233" y="291368"/>
                    <a:pt x="214470" y="292955"/>
                  </a:cubicBezTo>
                  <a:lnTo>
                    <a:pt x="207327" y="295336"/>
                  </a:lnTo>
                  <a:cubicBezTo>
                    <a:pt x="204946" y="296924"/>
                    <a:pt x="202798" y="298937"/>
                    <a:pt x="200183" y="300099"/>
                  </a:cubicBezTo>
                  <a:cubicBezTo>
                    <a:pt x="195595" y="302138"/>
                    <a:pt x="185895" y="304861"/>
                    <a:pt x="185895" y="304861"/>
                  </a:cubicBezTo>
                  <a:cubicBezTo>
                    <a:pt x="183514" y="306449"/>
                    <a:pt x="181367" y="308462"/>
                    <a:pt x="178752" y="309624"/>
                  </a:cubicBezTo>
                  <a:cubicBezTo>
                    <a:pt x="174164" y="311663"/>
                    <a:pt x="164464" y="314386"/>
                    <a:pt x="164464" y="314386"/>
                  </a:cubicBezTo>
                  <a:cubicBezTo>
                    <a:pt x="162083" y="316767"/>
                    <a:pt x="159978" y="319462"/>
                    <a:pt x="157320" y="321530"/>
                  </a:cubicBezTo>
                  <a:cubicBezTo>
                    <a:pt x="152802" y="325044"/>
                    <a:pt x="147080" y="327008"/>
                    <a:pt x="143033" y="331055"/>
                  </a:cubicBezTo>
                  <a:cubicBezTo>
                    <a:pt x="140652" y="333436"/>
                    <a:pt x="138833" y="336564"/>
                    <a:pt x="135889" y="338199"/>
                  </a:cubicBezTo>
                  <a:cubicBezTo>
                    <a:pt x="131501" y="340637"/>
                    <a:pt x="121602" y="342961"/>
                    <a:pt x="121602" y="342961"/>
                  </a:cubicBezTo>
                  <a:cubicBezTo>
                    <a:pt x="116839" y="346136"/>
                    <a:pt x="111361" y="348438"/>
                    <a:pt x="107314" y="352486"/>
                  </a:cubicBezTo>
                  <a:cubicBezTo>
                    <a:pt x="102552" y="357249"/>
                    <a:pt x="98631" y="363038"/>
                    <a:pt x="93027" y="366774"/>
                  </a:cubicBezTo>
                  <a:cubicBezTo>
                    <a:pt x="90646" y="368361"/>
                    <a:pt x="88082" y="369704"/>
                    <a:pt x="85883" y="371536"/>
                  </a:cubicBezTo>
                  <a:cubicBezTo>
                    <a:pt x="78676" y="377541"/>
                    <a:pt x="74769" y="385626"/>
                    <a:pt x="64452" y="388205"/>
                  </a:cubicBezTo>
                  <a:cubicBezTo>
                    <a:pt x="61277" y="388999"/>
                    <a:pt x="58032" y="389551"/>
                    <a:pt x="54927" y="390586"/>
                  </a:cubicBezTo>
                  <a:cubicBezTo>
                    <a:pt x="30212" y="398824"/>
                    <a:pt x="53372" y="391363"/>
                    <a:pt x="35877" y="400111"/>
                  </a:cubicBezTo>
                  <a:cubicBezTo>
                    <a:pt x="33632" y="401234"/>
                    <a:pt x="30978" y="401370"/>
                    <a:pt x="28733" y="402493"/>
                  </a:cubicBezTo>
                  <a:cubicBezTo>
                    <a:pt x="26173" y="403773"/>
                    <a:pt x="24204" y="406093"/>
                    <a:pt x="21589" y="407255"/>
                  </a:cubicBezTo>
                  <a:cubicBezTo>
                    <a:pt x="17002" y="409294"/>
                    <a:pt x="7302" y="412018"/>
                    <a:pt x="7302" y="412018"/>
                  </a:cubicBezTo>
                  <a:cubicBezTo>
                    <a:pt x="5714" y="414399"/>
                    <a:pt x="3819" y="416601"/>
                    <a:pt x="2539" y="419161"/>
                  </a:cubicBezTo>
                  <a:cubicBezTo>
                    <a:pt x="12" y="424214"/>
                    <a:pt x="-1610" y="430644"/>
                    <a:pt x="2539" y="435830"/>
                  </a:cubicBezTo>
                  <a:cubicBezTo>
                    <a:pt x="4107" y="437790"/>
                    <a:pt x="7302" y="437417"/>
                    <a:pt x="9683" y="438211"/>
                  </a:cubicBezTo>
                  <a:cubicBezTo>
                    <a:pt x="30159" y="451862"/>
                    <a:pt x="4252" y="435495"/>
                    <a:pt x="23970" y="445355"/>
                  </a:cubicBezTo>
                  <a:cubicBezTo>
                    <a:pt x="26530" y="446635"/>
                    <a:pt x="28499" y="448956"/>
                    <a:pt x="31114" y="450118"/>
                  </a:cubicBezTo>
                  <a:cubicBezTo>
                    <a:pt x="35702" y="452157"/>
                    <a:pt x="40639" y="453293"/>
                    <a:pt x="45402" y="454880"/>
                  </a:cubicBezTo>
                  <a:lnTo>
                    <a:pt x="52545" y="457261"/>
                  </a:lnTo>
                  <a:lnTo>
                    <a:pt x="66833" y="466786"/>
                  </a:lnTo>
                  <a:cubicBezTo>
                    <a:pt x="69214" y="468374"/>
                    <a:pt x="71262" y="470644"/>
                    <a:pt x="73977" y="471549"/>
                  </a:cubicBezTo>
                  <a:lnTo>
                    <a:pt x="88264" y="476311"/>
                  </a:lnTo>
                  <a:lnTo>
                    <a:pt x="95408" y="478693"/>
                  </a:lnTo>
                  <a:cubicBezTo>
                    <a:pt x="104139" y="477899"/>
                    <a:pt x="112968" y="477835"/>
                    <a:pt x="121602" y="476311"/>
                  </a:cubicBezTo>
                  <a:cubicBezTo>
                    <a:pt x="126546" y="475439"/>
                    <a:pt x="135889" y="471549"/>
                    <a:pt x="135889" y="471549"/>
                  </a:cubicBezTo>
                  <a:cubicBezTo>
                    <a:pt x="138270" y="469961"/>
                    <a:pt x="140473" y="468066"/>
                    <a:pt x="143033" y="466786"/>
                  </a:cubicBezTo>
                  <a:cubicBezTo>
                    <a:pt x="145278" y="465663"/>
                    <a:pt x="147983" y="465624"/>
                    <a:pt x="150177" y="464405"/>
                  </a:cubicBezTo>
                  <a:cubicBezTo>
                    <a:pt x="155180" y="461625"/>
                    <a:pt x="159702" y="458055"/>
                    <a:pt x="164464" y="454880"/>
                  </a:cubicBezTo>
                  <a:cubicBezTo>
                    <a:pt x="164469" y="454877"/>
                    <a:pt x="178748" y="445359"/>
                    <a:pt x="178752" y="445355"/>
                  </a:cubicBezTo>
                  <a:cubicBezTo>
                    <a:pt x="181133" y="442974"/>
                    <a:pt x="183093" y="440079"/>
                    <a:pt x="185895" y="438211"/>
                  </a:cubicBezTo>
                  <a:cubicBezTo>
                    <a:pt x="187984" y="436819"/>
                    <a:pt x="190794" y="436952"/>
                    <a:pt x="193039" y="435830"/>
                  </a:cubicBezTo>
                  <a:cubicBezTo>
                    <a:pt x="195599" y="434550"/>
                    <a:pt x="197698" y="432488"/>
                    <a:pt x="200183" y="431068"/>
                  </a:cubicBezTo>
                  <a:cubicBezTo>
                    <a:pt x="208426" y="426358"/>
                    <a:pt x="208835" y="426596"/>
                    <a:pt x="216852" y="423924"/>
                  </a:cubicBezTo>
                  <a:cubicBezTo>
                    <a:pt x="228172" y="416376"/>
                    <a:pt x="221280" y="420066"/>
                    <a:pt x="238283" y="414399"/>
                  </a:cubicBezTo>
                  <a:lnTo>
                    <a:pt x="245427" y="412018"/>
                  </a:lnTo>
                  <a:cubicBezTo>
                    <a:pt x="256748" y="404469"/>
                    <a:pt x="249853" y="408161"/>
                    <a:pt x="266858" y="402493"/>
                  </a:cubicBezTo>
                  <a:cubicBezTo>
                    <a:pt x="269239" y="401699"/>
                    <a:pt x="271913" y="401503"/>
                    <a:pt x="274002" y="400111"/>
                  </a:cubicBezTo>
                  <a:cubicBezTo>
                    <a:pt x="276383" y="398524"/>
                    <a:pt x="278515" y="396476"/>
                    <a:pt x="281145" y="395349"/>
                  </a:cubicBezTo>
                  <a:cubicBezTo>
                    <a:pt x="284153" y="394060"/>
                    <a:pt x="287523" y="393867"/>
                    <a:pt x="290670" y="392968"/>
                  </a:cubicBezTo>
                  <a:cubicBezTo>
                    <a:pt x="293084" y="392278"/>
                    <a:pt x="295433" y="391380"/>
                    <a:pt x="297814" y="390586"/>
                  </a:cubicBezTo>
                  <a:cubicBezTo>
                    <a:pt x="304307" y="384094"/>
                    <a:pt x="306339" y="381390"/>
                    <a:pt x="314483" y="376299"/>
                  </a:cubicBezTo>
                  <a:cubicBezTo>
                    <a:pt x="321211" y="372094"/>
                    <a:pt x="324206" y="371470"/>
                    <a:pt x="331152" y="369155"/>
                  </a:cubicBezTo>
                  <a:lnTo>
                    <a:pt x="345439" y="359630"/>
                  </a:lnTo>
                  <a:cubicBezTo>
                    <a:pt x="347820" y="358043"/>
                    <a:pt x="349868" y="355773"/>
                    <a:pt x="352583" y="354868"/>
                  </a:cubicBezTo>
                  <a:lnTo>
                    <a:pt x="366870" y="350105"/>
                  </a:lnTo>
                  <a:cubicBezTo>
                    <a:pt x="380441" y="336534"/>
                    <a:pt x="366750" y="347774"/>
                    <a:pt x="383539" y="340580"/>
                  </a:cubicBezTo>
                  <a:cubicBezTo>
                    <a:pt x="386170" y="339453"/>
                    <a:pt x="388123" y="337098"/>
                    <a:pt x="390683" y="335818"/>
                  </a:cubicBezTo>
                  <a:cubicBezTo>
                    <a:pt x="392928" y="334695"/>
                    <a:pt x="395582" y="334559"/>
                    <a:pt x="397827" y="333436"/>
                  </a:cubicBezTo>
                  <a:cubicBezTo>
                    <a:pt x="416284" y="324207"/>
                    <a:pt x="394163" y="332276"/>
                    <a:pt x="412114" y="326293"/>
                  </a:cubicBezTo>
                  <a:cubicBezTo>
                    <a:pt x="414495" y="324705"/>
                    <a:pt x="416698" y="322810"/>
                    <a:pt x="419258" y="321530"/>
                  </a:cubicBezTo>
                  <a:cubicBezTo>
                    <a:pt x="421503" y="320407"/>
                    <a:pt x="424442" y="320717"/>
                    <a:pt x="426402" y="319149"/>
                  </a:cubicBezTo>
                  <a:cubicBezTo>
                    <a:pt x="441789" y="306839"/>
                    <a:pt x="420351" y="315609"/>
                    <a:pt x="438308" y="309624"/>
                  </a:cubicBezTo>
                  <a:cubicBezTo>
                    <a:pt x="440689" y="308036"/>
                    <a:pt x="443253" y="306693"/>
                    <a:pt x="445452" y="304861"/>
                  </a:cubicBezTo>
                  <a:cubicBezTo>
                    <a:pt x="456194" y="295909"/>
                    <a:pt x="448454" y="299403"/>
                    <a:pt x="459739" y="292955"/>
                  </a:cubicBezTo>
                  <a:cubicBezTo>
                    <a:pt x="485363" y="278313"/>
                    <a:pt x="448606" y="301967"/>
                    <a:pt x="483552" y="278668"/>
                  </a:cubicBezTo>
                  <a:cubicBezTo>
                    <a:pt x="485933" y="277081"/>
                    <a:pt x="488671" y="275929"/>
                    <a:pt x="490695" y="273905"/>
                  </a:cubicBezTo>
                  <a:cubicBezTo>
                    <a:pt x="493076" y="271524"/>
                    <a:pt x="495181" y="268829"/>
                    <a:pt x="497839" y="266761"/>
                  </a:cubicBezTo>
                  <a:cubicBezTo>
                    <a:pt x="502357" y="263247"/>
                    <a:pt x="507364" y="260411"/>
                    <a:pt x="512127" y="257236"/>
                  </a:cubicBezTo>
                  <a:lnTo>
                    <a:pt x="519270" y="252474"/>
                  </a:lnTo>
                  <a:cubicBezTo>
                    <a:pt x="519272" y="252472"/>
                    <a:pt x="533555" y="242950"/>
                    <a:pt x="533558" y="242949"/>
                  </a:cubicBezTo>
                  <a:cubicBezTo>
                    <a:pt x="545518" y="239959"/>
                    <a:pt x="539978" y="241603"/>
                    <a:pt x="550227" y="238186"/>
                  </a:cubicBezTo>
                  <a:cubicBezTo>
                    <a:pt x="573256" y="220916"/>
                    <a:pt x="548717" y="237751"/>
                    <a:pt x="566895" y="228661"/>
                  </a:cubicBezTo>
                  <a:cubicBezTo>
                    <a:pt x="569455" y="227381"/>
                    <a:pt x="571424" y="225061"/>
                    <a:pt x="574039" y="223899"/>
                  </a:cubicBezTo>
                  <a:cubicBezTo>
                    <a:pt x="578627" y="221860"/>
                    <a:pt x="584150" y="221921"/>
                    <a:pt x="588327" y="219136"/>
                  </a:cubicBezTo>
                  <a:cubicBezTo>
                    <a:pt x="595499" y="214354"/>
                    <a:pt x="596538" y="213235"/>
                    <a:pt x="604995" y="209611"/>
                  </a:cubicBezTo>
                  <a:cubicBezTo>
                    <a:pt x="610701" y="207165"/>
                    <a:pt x="615626" y="206574"/>
                    <a:pt x="621664" y="204849"/>
                  </a:cubicBezTo>
                  <a:cubicBezTo>
                    <a:pt x="624078" y="204159"/>
                    <a:pt x="626427" y="203262"/>
                    <a:pt x="628808" y="202468"/>
                  </a:cubicBezTo>
                  <a:cubicBezTo>
                    <a:pt x="631189" y="200880"/>
                    <a:pt x="633753" y="199537"/>
                    <a:pt x="635952" y="197705"/>
                  </a:cubicBezTo>
                  <a:cubicBezTo>
                    <a:pt x="638539" y="195549"/>
                    <a:pt x="640293" y="192429"/>
                    <a:pt x="643095" y="190561"/>
                  </a:cubicBezTo>
                  <a:cubicBezTo>
                    <a:pt x="645144" y="189195"/>
                    <a:pt x="658495" y="186116"/>
                    <a:pt x="659764" y="185799"/>
                  </a:cubicBezTo>
                  <a:cubicBezTo>
                    <a:pt x="662145" y="184211"/>
                    <a:pt x="664293" y="182198"/>
                    <a:pt x="666908" y="181036"/>
                  </a:cubicBezTo>
                  <a:cubicBezTo>
                    <a:pt x="671495" y="178997"/>
                    <a:pt x="681195" y="176274"/>
                    <a:pt x="681195" y="176274"/>
                  </a:cubicBezTo>
                  <a:cubicBezTo>
                    <a:pt x="692516" y="168726"/>
                    <a:pt x="685623" y="172416"/>
                    <a:pt x="702627" y="166749"/>
                  </a:cubicBezTo>
                  <a:lnTo>
                    <a:pt x="709770" y="164368"/>
                  </a:lnTo>
                  <a:cubicBezTo>
                    <a:pt x="735301" y="147346"/>
                    <a:pt x="696552" y="173855"/>
                    <a:pt x="724058" y="152461"/>
                  </a:cubicBezTo>
                  <a:cubicBezTo>
                    <a:pt x="745597" y="135708"/>
                    <a:pt x="731147" y="148931"/>
                    <a:pt x="745489" y="138174"/>
                  </a:cubicBezTo>
                  <a:cubicBezTo>
                    <a:pt x="748664" y="135793"/>
                    <a:pt x="751763" y="133306"/>
                    <a:pt x="755014" y="131030"/>
                  </a:cubicBezTo>
                  <a:cubicBezTo>
                    <a:pt x="759703" y="127748"/>
                    <a:pt x="765255" y="125553"/>
                    <a:pt x="769302" y="121505"/>
                  </a:cubicBezTo>
                  <a:lnTo>
                    <a:pt x="776445" y="114361"/>
                  </a:lnTo>
                  <a:cubicBezTo>
                    <a:pt x="783589" y="115155"/>
                    <a:pt x="790798" y="115494"/>
                    <a:pt x="797877" y="116743"/>
                  </a:cubicBezTo>
                  <a:cubicBezTo>
                    <a:pt x="804323" y="117881"/>
                    <a:pt x="816927" y="121505"/>
                    <a:pt x="816927" y="121505"/>
                  </a:cubicBezTo>
                  <a:cubicBezTo>
                    <a:pt x="819308" y="123886"/>
                    <a:pt x="821483" y="126493"/>
                    <a:pt x="824070" y="128649"/>
                  </a:cubicBezTo>
                  <a:cubicBezTo>
                    <a:pt x="826269" y="130481"/>
                    <a:pt x="829426" y="131176"/>
                    <a:pt x="831214" y="133411"/>
                  </a:cubicBezTo>
                  <a:cubicBezTo>
                    <a:pt x="832782" y="135371"/>
                    <a:pt x="832203" y="138466"/>
                    <a:pt x="833595" y="140555"/>
                  </a:cubicBezTo>
                  <a:cubicBezTo>
                    <a:pt x="835463" y="143357"/>
                    <a:pt x="838358" y="145318"/>
                    <a:pt x="840739" y="147699"/>
                  </a:cubicBezTo>
                  <a:cubicBezTo>
                    <a:pt x="842327" y="152461"/>
                    <a:pt x="842718" y="157809"/>
                    <a:pt x="845502" y="161986"/>
                  </a:cubicBezTo>
                  <a:cubicBezTo>
                    <a:pt x="847089" y="164367"/>
                    <a:pt x="849102" y="166515"/>
                    <a:pt x="850264" y="169130"/>
                  </a:cubicBezTo>
                  <a:cubicBezTo>
                    <a:pt x="852303" y="173718"/>
                    <a:pt x="853439" y="178655"/>
                    <a:pt x="855027" y="183418"/>
                  </a:cubicBezTo>
                  <a:cubicBezTo>
                    <a:pt x="855821" y="185799"/>
                    <a:pt x="856016" y="188473"/>
                    <a:pt x="857408" y="190561"/>
                  </a:cubicBezTo>
                  <a:lnTo>
                    <a:pt x="862170" y="197705"/>
                  </a:lnTo>
                  <a:cubicBezTo>
                    <a:pt x="861376" y="208024"/>
                    <a:pt x="861403" y="218438"/>
                    <a:pt x="859789" y="228661"/>
                  </a:cubicBezTo>
                  <a:cubicBezTo>
                    <a:pt x="859006" y="233620"/>
                    <a:pt x="856615" y="238186"/>
                    <a:pt x="855027" y="242949"/>
                  </a:cubicBezTo>
                  <a:lnTo>
                    <a:pt x="850264" y="257236"/>
                  </a:lnTo>
                  <a:cubicBezTo>
                    <a:pt x="849470" y="259617"/>
                    <a:pt x="849275" y="262292"/>
                    <a:pt x="847883" y="264380"/>
                  </a:cubicBezTo>
                  <a:lnTo>
                    <a:pt x="843120" y="271524"/>
                  </a:lnTo>
                  <a:cubicBezTo>
                    <a:pt x="840665" y="278890"/>
                    <a:pt x="838358" y="284574"/>
                    <a:pt x="838358" y="292955"/>
                  </a:cubicBezTo>
                  <a:cubicBezTo>
                    <a:pt x="838358" y="299526"/>
                    <a:pt x="840188" y="309927"/>
                    <a:pt x="843120" y="316768"/>
                  </a:cubicBezTo>
                  <a:cubicBezTo>
                    <a:pt x="844518" y="320031"/>
                    <a:pt x="845820" y="323404"/>
                    <a:pt x="847883" y="326293"/>
                  </a:cubicBezTo>
                  <a:cubicBezTo>
                    <a:pt x="849840" y="329033"/>
                    <a:pt x="852646" y="331055"/>
                    <a:pt x="855027" y="333436"/>
                  </a:cubicBezTo>
                  <a:cubicBezTo>
                    <a:pt x="855821" y="336611"/>
                    <a:pt x="855944" y="340034"/>
                    <a:pt x="857408" y="342961"/>
                  </a:cubicBezTo>
                  <a:cubicBezTo>
                    <a:pt x="859968" y="348081"/>
                    <a:pt x="863758" y="352486"/>
                    <a:pt x="866933" y="357249"/>
                  </a:cubicBezTo>
                  <a:cubicBezTo>
                    <a:pt x="868520" y="359630"/>
                    <a:pt x="870790" y="361678"/>
                    <a:pt x="871695" y="364393"/>
                  </a:cubicBezTo>
                  <a:lnTo>
                    <a:pt x="878839" y="385824"/>
                  </a:lnTo>
                  <a:cubicBezTo>
                    <a:pt x="878841" y="385829"/>
                    <a:pt x="883598" y="400106"/>
                    <a:pt x="883602" y="400111"/>
                  </a:cubicBezTo>
                  <a:lnTo>
                    <a:pt x="893127" y="414399"/>
                  </a:lnTo>
                  <a:lnTo>
                    <a:pt x="897889" y="428686"/>
                  </a:lnTo>
                  <a:lnTo>
                    <a:pt x="900270" y="435830"/>
                  </a:lnTo>
                  <a:cubicBezTo>
                    <a:pt x="899476" y="439799"/>
                    <a:pt x="899310" y="443946"/>
                    <a:pt x="897889" y="447736"/>
                  </a:cubicBezTo>
                  <a:cubicBezTo>
                    <a:pt x="896186" y="452278"/>
                    <a:pt x="889353" y="459216"/>
                    <a:pt x="885983" y="462024"/>
                  </a:cubicBezTo>
                  <a:cubicBezTo>
                    <a:pt x="883784" y="463856"/>
                    <a:pt x="881038" y="464954"/>
                    <a:pt x="878839" y="466786"/>
                  </a:cubicBezTo>
                  <a:cubicBezTo>
                    <a:pt x="866946" y="476696"/>
                    <a:pt x="877106" y="472126"/>
                    <a:pt x="864552" y="476311"/>
                  </a:cubicBezTo>
                  <a:cubicBezTo>
                    <a:pt x="850900" y="496788"/>
                    <a:pt x="869079" y="472688"/>
                    <a:pt x="852645" y="485836"/>
                  </a:cubicBezTo>
                  <a:cubicBezTo>
                    <a:pt x="837258" y="498146"/>
                    <a:pt x="858696" y="489376"/>
                    <a:pt x="840739" y="495361"/>
                  </a:cubicBezTo>
                  <a:cubicBezTo>
                    <a:pt x="839152" y="497742"/>
                    <a:pt x="838131" y="500620"/>
                    <a:pt x="835977" y="502505"/>
                  </a:cubicBezTo>
                  <a:cubicBezTo>
                    <a:pt x="831669" y="506274"/>
                    <a:pt x="826452" y="508855"/>
                    <a:pt x="821689" y="512030"/>
                  </a:cubicBezTo>
                  <a:cubicBezTo>
                    <a:pt x="819308" y="513618"/>
                    <a:pt x="817322" y="516099"/>
                    <a:pt x="814545" y="516793"/>
                  </a:cubicBezTo>
                  <a:lnTo>
                    <a:pt x="805020" y="519174"/>
                  </a:lnTo>
                  <a:cubicBezTo>
                    <a:pt x="797848" y="523956"/>
                    <a:pt x="796809" y="525075"/>
                    <a:pt x="788352" y="528699"/>
                  </a:cubicBezTo>
                  <a:cubicBezTo>
                    <a:pt x="786045" y="529688"/>
                    <a:pt x="783589" y="530286"/>
                    <a:pt x="781208" y="531080"/>
                  </a:cubicBezTo>
                  <a:cubicBezTo>
                    <a:pt x="778033" y="533461"/>
                    <a:pt x="775233" y="536449"/>
                    <a:pt x="771683" y="538224"/>
                  </a:cubicBezTo>
                  <a:cubicBezTo>
                    <a:pt x="764146" y="541992"/>
                    <a:pt x="755840" y="543091"/>
                    <a:pt x="747870" y="545368"/>
                  </a:cubicBezTo>
                  <a:cubicBezTo>
                    <a:pt x="745457" y="546058"/>
                    <a:pt x="742972" y="546627"/>
                    <a:pt x="740727" y="547749"/>
                  </a:cubicBezTo>
                  <a:cubicBezTo>
                    <a:pt x="738167" y="549029"/>
                    <a:pt x="736198" y="551349"/>
                    <a:pt x="733583" y="552511"/>
                  </a:cubicBezTo>
                  <a:cubicBezTo>
                    <a:pt x="728995" y="554550"/>
                    <a:pt x="719295" y="557274"/>
                    <a:pt x="719295" y="557274"/>
                  </a:cubicBezTo>
                  <a:cubicBezTo>
                    <a:pt x="707976" y="564820"/>
                    <a:pt x="714866" y="561132"/>
                    <a:pt x="697864" y="566799"/>
                  </a:cubicBezTo>
                  <a:lnTo>
                    <a:pt x="690720" y="569180"/>
                  </a:lnTo>
                  <a:lnTo>
                    <a:pt x="683577" y="571561"/>
                  </a:lnTo>
                  <a:cubicBezTo>
                    <a:pt x="662556" y="585576"/>
                    <a:pt x="696162" y="564076"/>
                    <a:pt x="662145" y="581086"/>
                  </a:cubicBezTo>
                  <a:cubicBezTo>
                    <a:pt x="650061" y="587129"/>
                    <a:pt x="655574" y="583880"/>
                    <a:pt x="645477" y="590611"/>
                  </a:cubicBezTo>
                  <a:cubicBezTo>
                    <a:pt x="640519" y="610438"/>
                    <a:pt x="646556" y="590832"/>
                    <a:pt x="638333" y="607280"/>
                  </a:cubicBezTo>
                  <a:cubicBezTo>
                    <a:pt x="637211" y="609525"/>
                    <a:pt x="637995" y="612965"/>
                    <a:pt x="635952" y="614424"/>
                  </a:cubicBezTo>
                  <a:cubicBezTo>
                    <a:pt x="631867" y="617342"/>
                    <a:pt x="626427" y="617598"/>
                    <a:pt x="621664" y="619186"/>
                  </a:cubicBezTo>
                  <a:lnTo>
                    <a:pt x="614520" y="621568"/>
                  </a:lnTo>
                  <a:cubicBezTo>
                    <a:pt x="612139" y="622362"/>
                    <a:pt x="609465" y="622557"/>
                    <a:pt x="607377" y="623949"/>
                  </a:cubicBezTo>
                  <a:cubicBezTo>
                    <a:pt x="604996" y="625536"/>
                    <a:pt x="602863" y="627584"/>
                    <a:pt x="600233" y="628711"/>
                  </a:cubicBezTo>
                  <a:cubicBezTo>
                    <a:pt x="594851" y="631018"/>
                    <a:pt x="588768" y="630583"/>
                    <a:pt x="583564" y="633474"/>
                  </a:cubicBezTo>
                  <a:cubicBezTo>
                    <a:pt x="578561" y="636254"/>
                    <a:pt x="574039" y="639824"/>
                    <a:pt x="569277" y="642999"/>
                  </a:cubicBezTo>
                  <a:cubicBezTo>
                    <a:pt x="566896" y="644586"/>
                    <a:pt x="564848" y="646856"/>
                    <a:pt x="562133" y="647761"/>
                  </a:cubicBezTo>
                  <a:lnTo>
                    <a:pt x="533558" y="657286"/>
                  </a:lnTo>
                  <a:lnTo>
                    <a:pt x="526414" y="659668"/>
                  </a:lnTo>
                  <a:lnTo>
                    <a:pt x="519270" y="662049"/>
                  </a:lnTo>
                  <a:cubicBezTo>
                    <a:pt x="516889" y="663636"/>
                    <a:pt x="514325" y="664979"/>
                    <a:pt x="512127" y="666811"/>
                  </a:cubicBezTo>
                  <a:cubicBezTo>
                    <a:pt x="505719" y="672151"/>
                    <a:pt x="505439" y="675340"/>
                    <a:pt x="497839" y="678718"/>
                  </a:cubicBezTo>
                  <a:cubicBezTo>
                    <a:pt x="493252" y="680757"/>
                    <a:pt x="488314" y="681893"/>
                    <a:pt x="483552" y="683480"/>
                  </a:cubicBezTo>
                  <a:lnTo>
                    <a:pt x="476408" y="685861"/>
                  </a:lnTo>
                  <a:cubicBezTo>
                    <a:pt x="475614" y="688242"/>
                    <a:pt x="472905" y="690760"/>
                    <a:pt x="474027" y="693005"/>
                  </a:cubicBezTo>
                  <a:cubicBezTo>
                    <a:pt x="475149" y="695250"/>
                    <a:pt x="478976" y="694167"/>
                    <a:pt x="481170" y="695386"/>
                  </a:cubicBezTo>
                  <a:cubicBezTo>
                    <a:pt x="486174" y="698166"/>
                    <a:pt x="490028" y="703100"/>
                    <a:pt x="495458" y="704911"/>
                  </a:cubicBezTo>
                  <a:cubicBezTo>
                    <a:pt x="497839" y="705705"/>
                    <a:pt x="500408" y="706074"/>
                    <a:pt x="502602" y="707293"/>
                  </a:cubicBezTo>
                  <a:cubicBezTo>
                    <a:pt x="507605" y="710073"/>
                    <a:pt x="511459" y="715008"/>
                    <a:pt x="516889" y="716818"/>
                  </a:cubicBezTo>
                  <a:cubicBezTo>
                    <a:pt x="524047" y="719204"/>
                    <a:pt x="525023" y="718833"/>
                    <a:pt x="531177" y="723961"/>
                  </a:cubicBezTo>
                  <a:cubicBezTo>
                    <a:pt x="543069" y="733871"/>
                    <a:pt x="532908" y="729301"/>
                    <a:pt x="545464" y="733486"/>
                  </a:cubicBezTo>
                  <a:cubicBezTo>
                    <a:pt x="554265" y="746686"/>
                    <a:pt x="545192" y="736246"/>
                    <a:pt x="557370" y="743011"/>
                  </a:cubicBezTo>
                  <a:cubicBezTo>
                    <a:pt x="562374" y="745791"/>
                    <a:pt x="566228" y="750726"/>
                    <a:pt x="571658" y="752536"/>
                  </a:cubicBezTo>
                  <a:cubicBezTo>
                    <a:pt x="576420" y="754124"/>
                    <a:pt x="581768" y="754515"/>
                    <a:pt x="585945" y="757299"/>
                  </a:cubicBezTo>
                  <a:cubicBezTo>
                    <a:pt x="595178" y="763453"/>
                    <a:pt x="590374" y="761156"/>
                    <a:pt x="600233" y="764443"/>
                  </a:cubicBezTo>
                  <a:cubicBezTo>
                    <a:pt x="616086" y="780294"/>
                    <a:pt x="599014" y="765353"/>
                    <a:pt x="614520" y="773968"/>
                  </a:cubicBezTo>
                  <a:cubicBezTo>
                    <a:pt x="639077" y="787612"/>
                    <a:pt x="619790" y="780488"/>
                    <a:pt x="635952" y="785874"/>
                  </a:cubicBezTo>
                  <a:cubicBezTo>
                    <a:pt x="640714" y="789049"/>
                    <a:pt x="644809" y="793589"/>
                    <a:pt x="650239" y="795399"/>
                  </a:cubicBezTo>
                  <a:lnTo>
                    <a:pt x="664527" y="800161"/>
                  </a:lnTo>
                  <a:cubicBezTo>
                    <a:pt x="669289" y="803336"/>
                    <a:pt x="675639" y="804924"/>
                    <a:pt x="678814" y="809686"/>
                  </a:cubicBezTo>
                  <a:cubicBezTo>
                    <a:pt x="684969" y="818918"/>
                    <a:pt x="680862" y="815925"/>
                    <a:pt x="690720" y="819211"/>
                  </a:cubicBezTo>
                  <a:lnTo>
                    <a:pt x="726439" y="843024"/>
                  </a:lnTo>
                  <a:cubicBezTo>
                    <a:pt x="726444" y="843027"/>
                    <a:pt x="740723" y="852545"/>
                    <a:pt x="740727" y="852549"/>
                  </a:cubicBezTo>
                  <a:cubicBezTo>
                    <a:pt x="743108" y="854930"/>
                    <a:pt x="745212" y="857626"/>
                    <a:pt x="747870" y="859693"/>
                  </a:cubicBezTo>
                  <a:cubicBezTo>
                    <a:pt x="752388" y="863207"/>
                    <a:pt x="762158" y="869218"/>
                    <a:pt x="762158" y="869218"/>
                  </a:cubicBezTo>
                  <a:cubicBezTo>
                    <a:pt x="780414" y="868424"/>
                    <a:pt x="798750" y="868716"/>
                    <a:pt x="816927" y="866836"/>
                  </a:cubicBezTo>
                  <a:cubicBezTo>
                    <a:pt x="827584" y="865733"/>
                    <a:pt x="831672" y="860938"/>
                    <a:pt x="840739" y="857311"/>
                  </a:cubicBezTo>
                  <a:cubicBezTo>
                    <a:pt x="845400" y="855447"/>
                    <a:pt x="855027" y="852549"/>
                    <a:pt x="855027" y="852549"/>
                  </a:cubicBezTo>
                  <a:cubicBezTo>
                    <a:pt x="857408" y="850961"/>
                    <a:pt x="859610" y="849066"/>
                    <a:pt x="862170" y="847786"/>
                  </a:cubicBezTo>
                  <a:cubicBezTo>
                    <a:pt x="864415" y="846663"/>
                    <a:pt x="867120" y="846624"/>
                    <a:pt x="869314" y="845405"/>
                  </a:cubicBezTo>
                  <a:cubicBezTo>
                    <a:pt x="893880" y="831758"/>
                    <a:pt x="874581" y="838887"/>
                    <a:pt x="890745" y="833499"/>
                  </a:cubicBezTo>
                  <a:cubicBezTo>
                    <a:pt x="907756" y="822159"/>
                    <a:pt x="899480" y="825362"/>
                    <a:pt x="914558" y="821593"/>
                  </a:cubicBezTo>
                  <a:cubicBezTo>
                    <a:pt x="916939" y="820005"/>
                    <a:pt x="919142" y="818110"/>
                    <a:pt x="921702" y="816830"/>
                  </a:cubicBezTo>
                  <a:cubicBezTo>
                    <a:pt x="932071" y="811645"/>
                    <a:pt x="926801" y="817949"/>
                    <a:pt x="938370" y="809686"/>
                  </a:cubicBezTo>
                  <a:cubicBezTo>
                    <a:pt x="941110" y="807729"/>
                    <a:pt x="942927" y="804699"/>
                    <a:pt x="945514" y="802543"/>
                  </a:cubicBezTo>
                  <a:cubicBezTo>
                    <a:pt x="947713" y="800711"/>
                    <a:pt x="950459" y="799612"/>
                    <a:pt x="952658" y="797780"/>
                  </a:cubicBezTo>
                  <a:cubicBezTo>
                    <a:pt x="955245" y="795624"/>
                    <a:pt x="957000" y="792504"/>
                    <a:pt x="959802" y="790636"/>
                  </a:cubicBezTo>
                  <a:cubicBezTo>
                    <a:pt x="961890" y="789244"/>
                    <a:pt x="964751" y="789474"/>
                    <a:pt x="966945" y="788255"/>
                  </a:cubicBezTo>
                  <a:cubicBezTo>
                    <a:pt x="971949" y="785475"/>
                    <a:pt x="976470" y="781905"/>
                    <a:pt x="981233" y="778730"/>
                  </a:cubicBezTo>
                  <a:lnTo>
                    <a:pt x="995520" y="769205"/>
                  </a:lnTo>
                  <a:lnTo>
                    <a:pt x="1009808" y="759680"/>
                  </a:lnTo>
                  <a:cubicBezTo>
                    <a:pt x="1012189" y="758093"/>
                    <a:pt x="1014928" y="756942"/>
                    <a:pt x="1016952" y="754918"/>
                  </a:cubicBezTo>
                  <a:cubicBezTo>
                    <a:pt x="1025870" y="745999"/>
                    <a:pt x="1020900" y="748839"/>
                    <a:pt x="1031239" y="745393"/>
                  </a:cubicBezTo>
                  <a:cubicBezTo>
                    <a:pt x="1039177" y="733487"/>
                    <a:pt x="1033620" y="739837"/>
                    <a:pt x="1050289" y="728724"/>
                  </a:cubicBezTo>
                  <a:lnTo>
                    <a:pt x="1057433" y="723961"/>
                  </a:lnTo>
                  <a:cubicBezTo>
                    <a:pt x="1066231" y="710764"/>
                    <a:pt x="1057161" y="721202"/>
                    <a:pt x="1069339" y="714436"/>
                  </a:cubicBezTo>
                  <a:cubicBezTo>
                    <a:pt x="1074343" y="711656"/>
                    <a:pt x="1083627" y="704911"/>
                    <a:pt x="1083627" y="704911"/>
                  </a:cubicBezTo>
                  <a:cubicBezTo>
                    <a:pt x="1085214" y="702530"/>
                    <a:pt x="1086366" y="699791"/>
                    <a:pt x="1088389" y="697768"/>
                  </a:cubicBezTo>
                  <a:cubicBezTo>
                    <a:pt x="1093006" y="693151"/>
                    <a:pt x="1096865" y="692561"/>
                    <a:pt x="1102677" y="690624"/>
                  </a:cubicBezTo>
                  <a:cubicBezTo>
                    <a:pt x="1105058" y="688243"/>
                    <a:pt x="1107018" y="685348"/>
                    <a:pt x="1109820" y="683480"/>
                  </a:cubicBezTo>
                  <a:cubicBezTo>
                    <a:pt x="1111909" y="682088"/>
                    <a:pt x="1114719" y="682222"/>
                    <a:pt x="1116964" y="681099"/>
                  </a:cubicBezTo>
                  <a:cubicBezTo>
                    <a:pt x="1119524" y="679819"/>
                    <a:pt x="1121548" y="677616"/>
                    <a:pt x="1124108" y="676336"/>
                  </a:cubicBezTo>
                  <a:cubicBezTo>
                    <a:pt x="1126353" y="675213"/>
                    <a:pt x="1128838" y="674645"/>
                    <a:pt x="1131252" y="673955"/>
                  </a:cubicBezTo>
                  <a:cubicBezTo>
                    <a:pt x="1148387" y="669060"/>
                    <a:pt x="1133012" y="674111"/>
                    <a:pt x="1152683" y="669193"/>
                  </a:cubicBezTo>
                  <a:cubicBezTo>
                    <a:pt x="1161613" y="666960"/>
                    <a:pt x="1159818" y="666135"/>
                    <a:pt x="1169352" y="662049"/>
                  </a:cubicBezTo>
                  <a:cubicBezTo>
                    <a:pt x="1171659" y="661060"/>
                    <a:pt x="1174114" y="660462"/>
                    <a:pt x="1176495" y="659668"/>
                  </a:cubicBezTo>
                  <a:cubicBezTo>
                    <a:pt x="1178876" y="658080"/>
                    <a:pt x="1181024" y="656067"/>
                    <a:pt x="1183639" y="654905"/>
                  </a:cubicBezTo>
                  <a:cubicBezTo>
                    <a:pt x="1188227" y="652866"/>
                    <a:pt x="1193164" y="651731"/>
                    <a:pt x="1197927" y="650143"/>
                  </a:cubicBezTo>
                  <a:cubicBezTo>
                    <a:pt x="1208190" y="646722"/>
                    <a:pt x="1202615" y="648375"/>
                    <a:pt x="1214595" y="645380"/>
                  </a:cubicBezTo>
                  <a:cubicBezTo>
                    <a:pt x="1244103" y="648330"/>
                    <a:pt x="1231771" y="643336"/>
                    <a:pt x="1252695" y="657286"/>
                  </a:cubicBezTo>
                  <a:lnTo>
                    <a:pt x="1259839" y="662049"/>
                  </a:lnTo>
                  <a:lnTo>
                    <a:pt x="1266983" y="666811"/>
                  </a:lnTo>
                  <a:cubicBezTo>
                    <a:pt x="1272968" y="684767"/>
                    <a:pt x="1264895" y="662634"/>
                    <a:pt x="1274127" y="681099"/>
                  </a:cubicBezTo>
                  <a:cubicBezTo>
                    <a:pt x="1275250" y="683344"/>
                    <a:pt x="1275386" y="685998"/>
                    <a:pt x="1276508" y="688243"/>
                  </a:cubicBezTo>
                  <a:cubicBezTo>
                    <a:pt x="1277788" y="690803"/>
                    <a:pt x="1280108" y="692771"/>
                    <a:pt x="1281270" y="695386"/>
                  </a:cubicBezTo>
                  <a:cubicBezTo>
                    <a:pt x="1283309" y="699974"/>
                    <a:pt x="1284445" y="704911"/>
                    <a:pt x="1286033" y="709674"/>
                  </a:cubicBezTo>
                  <a:lnTo>
                    <a:pt x="1288414" y="716818"/>
                  </a:lnTo>
                  <a:cubicBezTo>
                    <a:pt x="1287620" y="723962"/>
                    <a:pt x="1287443" y="731201"/>
                    <a:pt x="1286033" y="738249"/>
                  </a:cubicBezTo>
                  <a:cubicBezTo>
                    <a:pt x="1285048" y="743172"/>
                    <a:pt x="1282858" y="747774"/>
                    <a:pt x="1281270" y="752536"/>
                  </a:cubicBezTo>
                  <a:lnTo>
                    <a:pt x="1276508" y="766824"/>
                  </a:lnTo>
                  <a:cubicBezTo>
                    <a:pt x="1275714" y="769205"/>
                    <a:pt x="1275520" y="771880"/>
                    <a:pt x="1274127" y="773968"/>
                  </a:cubicBezTo>
                  <a:lnTo>
                    <a:pt x="1269364" y="781111"/>
                  </a:lnTo>
                  <a:cubicBezTo>
                    <a:pt x="1268570" y="783492"/>
                    <a:pt x="1268551" y="786295"/>
                    <a:pt x="1266983" y="788255"/>
                  </a:cubicBezTo>
                  <a:cubicBezTo>
                    <a:pt x="1265195" y="790490"/>
                    <a:pt x="1261356" y="790591"/>
                    <a:pt x="1259839" y="793018"/>
                  </a:cubicBezTo>
                  <a:cubicBezTo>
                    <a:pt x="1245670" y="815688"/>
                    <a:pt x="1264101" y="801289"/>
                    <a:pt x="1247933" y="812068"/>
                  </a:cubicBezTo>
                  <a:cubicBezTo>
                    <a:pt x="1243749" y="824621"/>
                    <a:pt x="1248317" y="814464"/>
                    <a:pt x="1238408" y="826355"/>
                  </a:cubicBezTo>
                  <a:cubicBezTo>
                    <a:pt x="1236576" y="828554"/>
                    <a:pt x="1235477" y="831300"/>
                    <a:pt x="1233645" y="833499"/>
                  </a:cubicBezTo>
                  <a:cubicBezTo>
                    <a:pt x="1227914" y="840377"/>
                    <a:pt x="1226385" y="840721"/>
                    <a:pt x="1219358" y="845405"/>
                  </a:cubicBezTo>
                  <a:cubicBezTo>
                    <a:pt x="1205863" y="865647"/>
                    <a:pt x="1228090" y="834292"/>
                    <a:pt x="1200308" y="862074"/>
                  </a:cubicBezTo>
                  <a:cubicBezTo>
                    <a:pt x="1197927" y="864455"/>
                    <a:pt x="1195822" y="867150"/>
                    <a:pt x="1193164" y="869218"/>
                  </a:cubicBezTo>
                  <a:cubicBezTo>
                    <a:pt x="1178423" y="880683"/>
                    <a:pt x="1181481" y="875490"/>
                    <a:pt x="1169352" y="885886"/>
                  </a:cubicBezTo>
                  <a:cubicBezTo>
                    <a:pt x="1166795" y="888078"/>
                    <a:pt x="1164589" y="890649"/>
                    <a:pt x="1162208" y="893030"/>
                  </a:cubicBezTo>
                  <a:cubicBezTo>
                    <a:pt x="1161414" y="895411"/>
                    <a:pt x="1161395" y="898214"/>
                    <a:pt x="1159827" y="900174"/>
                  </a:cubicBezTo>
                  <a:cubicBezTo>
                    <a:pt x="1158039" y="902409"/>
                    <a:pt x="1154882" y="903104"/>
                    <a:pt x="1152683" y="904936"/>
                  </a:cubicBezTo>
                  <a:cubicBezTo>
                    <a:pt x="1130292" y="923594"/>
                    <a:pt x="1167376" y="897521"/>
                    <a:pt x="1131252" y="921605"/>
                  </a:cubicBezTo>
                  <a:cubicBezTo>
                    <a:pt x="1128871" y="923193"/>
                    <a:pt x="1126885" y="925674"/>
                    <a:pt x="1124108" y="926368"/>
                  </a:cubicBezTo>
                  <a:lnTo>
                    <a:pt x="1105058" y="931130"/>
                  </a:lnTo>
                  <a:cubicBezTo>
                    <a:pt x="1100295" y="934305"/>
                    <a:pt x="1093945" y="935892"/>
                    <a:pt x="1090770" y="940655"/>
                  </a:cubicBezTo>
                  <a:cubicBezTo>
                    <a:pt x="1086088" y="947680"/>
                    <a:pt x="1085740" y="949213"/>
                    <a:pt x="1078864" y="954943"/>
                  </a:cubicBezTo>
                  <a:cubicBezTo>
                    <a:pt x="1076665" y="956775"/>
                    <a:pt x="1073919" y="957873"/>
                    <a:pt x="1071720" y="959705"/>
                  </a:cubicBezTo>
                  <a:cubicBezTo>
                    <a:pt x="1069133" y="961861"/>
                    <a:pt x="1067235" y="964782"/>
                    <a:pt x="1064577" y="966849"/>
                  </a:cubicBezTo>
                  <a:cubicBezTo>
                    <a:pt x="1060059" y="970363"/>
                    <a:pt x="1054336" y="972327"/>
                    <a:pt x="1050289" y="976374"/>
                  </a:cubicBezTo>
                  <a:cubicBezTo>
                    <a:pt x="1041122" y="985541"/>
                    <a:pt x="1045947" y="981650"/>
                    <a:pt x="1036002" y="988280"/>
                  </a:cubicBezTo>
                  <a:cubicBezTo>
                    <a:pt x="1035208" y="990661"/>
                    <a:pt x="1034743" y="993179"/>
                    <a:pt x="1033620" y="995424"/>
                  </a:cubicBezTo>
                  <a:cubicBezTo>
                    <a:pt x="1032340" y="997984"/>
                    <a:pt x="1029328" y="999745"/>
                    <a:pt x="1028858" y="1002568"/>
                  </a:cubicBezTo>
                  <a:cubicBezTo>
                    <a:pt x="1027391" y="1011370"/>
                    <a:pt x="1042054" y="1016921"/>
                    <a:pt x="1045527" y="1019236"/>
                  </a:cubicBezTo>
                  <a:cubicBezTo>
                    <a:pt x="1055395" y="1025815"/>
                    <a:pt x="1049891" y="1023304"/>
                    <a:pt x="1062195" y="1026380"/>
                  </a:cubicBezTo>
                  <a:lnTo>
                    <a:pt x="1083627" y="1040668"/>
                  </a:lnTo>
                  <a:cubicBezTo>
                    <a:pt x="1086008" y="1042255"/>
                    <a:pt x="1088747" y="1043407"/>
                    <a:pt x="1090770" y="1045430"/>
                  </a:cubicBezTo>
                  <a:cubicBezTo>
                    <a:pt x="1093151" y="1047811"/>
                    <a:pt x="1095846" y="1049916"/>
                    <a:pt x="1097914" y="1052574"/>
                  </a:cubicBezTo>
                  <a:cubicBezTo>
                    <a:pt x="1101428" y="1057092"/>
                    <a:pt x="1102009" y="1065051"/>
                    <a:pt x="1107439" y="1066861"/>
                  </a:cubicBezTo>
                  <a:cubicBezTo>
                    <a:pt x="1109820" y="1067655"/>
                    <a:pt x="1112389" y="1068024"/>
                    <a:pt x="1114583" y="1069243"/>
                  </a:cubicBezTo>
                  <a:cubicBezTo>
                    <a:pt x="1119586" y="1072023"/>
                    <a:pt x="1123440" y="1076958"/>
                    <a:pt x="1128870" y="1078768"/>
                  </a:cubicBezTo>
                  <a:lnTo>
                    <a:pt x="1150302" y="1085911"/>
                  </a:lnTo>
                  <a:cubicBezTo>
                    <a:pt x="1152683" y="1086705"/>
                    <a:pt x="1155357" y="1086901"/>
                    <a:pt x="1157445" y="1088293"/>
                  </a:cubicBezTo>
                  <a:cubicBezTo>
                    <a:pt x="1159826" y="1089880"/>
                    <a:pt x="1161974" y="1091893"/>
                    <a:pt x="1164589" y="1093055"/>
                  </a:cubicBezTo>
                  <a:cubicBezTo>
                    <a:pt x="1169177" y="1095094"/>
                    <a:pt x="1178877" y="1097818"/>
                    <a:pt x="1178877" y="1097818"/>
                  </a:cubicBezTo>
                  <a:cubicBezTo>
                    <a:pt x="1185227" y="1097024"/>
                    <a:pt x="1191615" y="1096488"/>
                    <a:pt x="1197927" y="1095436"/>
                  </a:cubicBezTo>
                  <a:cubicBezTo>
                    <a:pt x="1203909" y="1094439"/>
                    <a:pt x="1208931" y="1092562"/>
                    <a:pt x="1214595" y="1090674"/>
                  </a:cubicBezTo>
                  <a:cubicBezTo>
                    <a:pt x="1219232" y="1076766"/>
                    <a:pt x="1213349" y="1089539"/>
                    <a:pt x="1224120" y="1078768"/>
                  </a:cubicBezTo>
                  <a:cubicBezTo>
                    <a:pt x="1239996" y="1062892"/>
                    <a:pt x="1216976" y="1079562"/>
                    <a:pt x="1236027" y="1066861"/>
                  </a:cubicBezTo>
                  <a:cubicBezTo>
                    <a:pt x="1237614" y="1064480"/>
                    <a:pt x="1238766" y="1061741"/>
                    <a:pt x="1240789" y="1059718"/>
                  </a:cubicBezTo>
                  <a:cubicBezTo>
                    <a:pt x="1242813" y="1057694"/>
                    <a:pt x="1246101" y="1057154"/>
                    <a:pt x="1247933" y="1054955"/>
                  </a:cubicBezTo>
                  <a:cubicBezTo>
                    <a:pt x="1250205" y="1052228"/>
                    <a:pt x="1251297" y="1048693"/>
                    <a:pt x="1252695" y="1045430"/>
                  </a:cubicBezTo>
                  <a:cubicBezTo>
                    <a:pt x="1254241" y="1041823"/>
                    <a:pt x="1256908" y="1032063"/>
                    <a:pt x="1257458" y="1028761"/>
                  </a:cubicBezTo>
                  <a:cubicBezTo>
                    <a:pt x="1259303" y="1017689"/>
                    <a:pt x="1258670" y="1006073"/>
                    <a:pt x="1262220" y="995424"/>
                  </a:cubicBezTo>
                  <a:cubicBezTo>
                    <a:pt x="1263808" y="990661"/>
                    <a:pt x="1264738" y="985626"/>
                    <a:pt x="1266983" y="981136"/>
                  </a:cubicBezTo>
                  <a:cubicBezTo>
                    <a:pt x="1268570" y="977961"/>
                    <a:pt x="1270427" y="974907"/>
                    <a:pt x="1271745" y="971611"/>
                  </a:cubicBezTo>
                  <a:cubicBezTo>
                    <a:pt x="1273609" y="966950"/>
                    <a:pt x="1274920" y="962086"/>
                    <a:pt x="1276508" y="957324"/>
                  </a:cubicBezTo>
                  <a:cubicBezTo>
                    <a:pt x="1277302" y="954943"/>
                    <a:pt x="1277497" y="952268"/>
                    <a:pt x="1278889" y="950180"/>
                  </a:cubicBezTo>
                  <a:lnTo>
                    <a:pt x="1283652" y="943036"/>
                  </a:lnTo>
                  <a:cubicBezTo>
                    <a:pt x="1284446" y="940655"/>
                    <a:pt x="1285489" y="938343"/>
                    <a:pt x="1286033" y="935893"/>
                  </a:cubicBezTo>
                  <a:cubicBezTo>
                    <a:pt x="1289708" y="919352"/>
                    <a:pt x="1286730" y="925628"/>
                    <a:pt x="1290795" y="912080"/>
                  </a:cubicBezTo>
                  <a:cubicBezTo>
                    <a:pt x="1292959" y="904867"/>
                    <a:pt x="1295558" y="897793"/>
                    <a:pt x="1297939" y="890649"/>
                  </a:cubicBezTo>
                  <a:cubicBezTo>
                    <a:pt x="1298733" y="888268"/>
                    <a:pt x="1299828" y="885966"/>
                    <a:pt x="1300320" y="883505"/>
                  </a:cubicBezTo>
                  <a:lnTo>
                    <a:pt x="1302702" y="871599"/>
                  </a:lnTo>
                  <a:cubicBezTo>
                    <a:pt x="1301908" y="848580"/>
                    <a:pt x="1301018" y="825565"/>
                    <a:pt x="1300320" y="802543"/>
                  </a:cubicBezTo>
                  <a:cubicBezTo>
                    <a:pt x="1295733" y="651192"/>
                    <a:pt x="1303110" y="753016"/>
                    <a:pt x="1295558" y="700149"/>
                  </a:cubicBezTo>
                  <a:cubicBezTo>
                    <a:pt x="1292193" y="676590"/>
                    <a:pt x="1295465" y="687962"/>
                    <a:pt x="1290795" y="673955"/>
                  </a:cubicBezTo>
                  <a:cubicBezTo>
                    <a:pt x="1289349" y="662387"/>
                    <a:pt x="1288760" y="653908"/>
                    <a:pt x="1286033" y="642999"/>
                  </a:cubicBezTo>
                  <a:cubicBezTo>
                    <a:pt x="1283799" y="634060"/>
                    <a:pt x="1282980" y="635876"/>
                    <a:pt x="1278889" y="626330"/>
                  </a:cubicBezTo>
                  <a:cubicBezTo>
                    <a:pt x="1277900" y="624023"/>
                    <a:pt x="1277727" y="621380"/>
                    <a:pt x="1276508" y="619186"/>
                  </a:cubicBezTo>
                  <a:cubicBezTo>
                    <a:pt x="1269388" y="606370"/>
                    <a:pt x="1268516" y="606432"/>
                    <a:pt x="1259839" y="597755"/>
                  </a:cubicBezTo>
                  <a:cubicBezTo>
                    <a:pt x="1254177" y="580768"/>
                    <a:pt x="1262206" y="601305"/>
                    <a:pt x="1250314" y="583468"/>
                  </a:cubicBezTo>
                  <a:cubicBezTo>
                    <a:pt x="1248922" y="581379"/>
                    <a:pt x="1249056" y="578569"/>
                    <a:pt x="1247933" y="576324"/>
                  </a:cubicBezTo>
                  <a:cubicBezTo>
                    <a:pt x="1246653" y="573764"/>
                    <a:pt x="1244758" y="571561"/>
                    <a:pt x="1243170" y="569180"/>
                  </a:cubicBezTo>
                  <a:cubicBezTo>
                    <a:pt x="1234489" y="543134"/>
                    <a:pt x="1248332" y="582579"/>
                    <a:pt x="1236027" y="554893"/>
                  </a:cubicBezTo>
                  <a:cubicBezTo>
                    <a:pt x="1233988" y="550305"/>
                    <a:pt x="1234049" y="544782"/>
                    <a:pt x="1231264" y="540605"/>
                  </a:cubicBezTo>
                  <a:cubicBezTo>
                    <a:pt x="1229677" y="538224"/>
                    <a:pt x="1227664" y="536076"/>
                    <a:pt x="1226502" y="533461"/>
                  </a:cubicBezTo>
                  <a:cubicBezTo>
                    <a:pt x="1224463" y="528874"/>
                    <a:pt x="1223327" y="523936"/>
                    <a:pt x="1221739" y="519174"/>
                  </a:cubicBezTo>
                  <a:cubicBezTo>
                    <a:pt x="1220945" y="516793"/>
                    <a:pt x="1221133" y="513805"/>
                    <a:pt x="1219358" y="512030"/>
                  </a:cubicBezTo>
                  <a:cubicBezTo>
                    <a:pt x="1202812" y="495484"/>
                    <a:pt x="1213142" y="506597"/>
                    <a:pt x="1188402" y="471549"/>
                  </a:cubicBezTo>
                  <a:cubicBezTo>
                    <a:pt x="1186751" y="469211"/>
                    <a:pt x="1185227" y="466786"/>
                    <a:pt x="1183639" y="464405"/>
                  </a:cubicBezTo>
                  <a:cubicBezTo>
                    <a:pt x="1182052" y="462024"/>
                    <a:pt x="1181258" y="458848"/>
                    <a:pt x="1178877" y="457261"/>
                  </a:cubicBezTo>
                  <a:lnTo>
                    <a:pt x="1171733" y="452499"/>
                  </a:lnTo>
                  <a:cubicBezTo>
                    <a:pt x="1170145" y="450118"/>
                    <a:pt x="1169205" y="447143"/>
                    <a:pt x="1166970" y="445355"/>
                  </a:cubicBezTo>
                  <a:cubicBezTo>
                    <a:pt x="1165010" y="443787"/>
                    <a:pt x="1162072" y="444096"/>
                    <a:pt x="1159827" y="442974"/>
                  </a:cubicBezTo>
                  <a:cubicBezTo>
                    <a:pt x="1157267" y="441694"/>
                    <a:pt x="1155064" y="439799"/>
                    <a:pt x="1152683" y="438211"/>
                  </a:cubicBezTo>
                  <a:cubicBezTo>
                    <a:pt x="1151095" y="435830"/>
                    <a:pt x="1149944" y="433092"/>
                    <a:pt x="1147920" y="431068"/>
                  </a:cubicBezTo>
                  <a:cubicBezTo>
                    <a:pt x="1145896" y="429044"/>
                    <a:pt x="1142565" y="428540"/>
                    <a:pt x="1140777" y="426305"/>
                  </a:cubicBezTo>
                  <a:cubicBezTo>
                    <a:pt x="1139209" y="424345"/>
                    <a:pt x="1139614" y="421355"/>
                    <a:pt x="1138395" y="419161"/>
                  </a:cubicBezTo>
                  <a:cubicBezTo>
                    <a:pt x="1135615" y="414158"/>
                    <a:pt x="1132045" y="409636"/>
                    <a:pt x="1128870" y="404874"/>
                  </a:cubicBezTo>
                  <a:cubicBezTo>
                    <a:pt x="1128867" y="404869"/>
                    <a:pt x="1119349" y="390590"/>
                    <a:pt x="1119345" y="390586"/>
                  </a:cubicBezTo>
                  <a:cubicBezTo>
                    <a:pt x="1103034" y="374275"/>
                    <a:pt x="1110662" y="380035"/>
                    <a:pt x="1097914" y="371536"/>
                  </a:cubicBezTo>
                  <a:lnTo>
                    <a:pt x="1088389" y="357249"/>
                  </a:lnTo>
                  <a:cubicBezTo>
                    <a:pt x="1081458" y="346852"/>
                    <a:pt x="1075412" y="335898"/>
                    <a:pt x="1064577" y="328674"/>
                  </a:cubicBezTo>
                  <a:cubicBezTo>
                    <a:pt x="1062196" y="327086"/>
                    <a:pt x="1059993" y="325191"/>
                    <a:pt x="1057433" y="323911"/>
                  </a:cubicBezTo>
                  <a:cubicBezTo>
                    <a:pt x="1055188" y="322788"/>
                    <a:pt x="1052670" y="322324"/>
                    <a:pt x="1050289" y="321530"/>
                  </a:cubicBezTo>
                  <a:cubicBezTo>
                    <a:pt x="1048702" y="319149"/>
                    <a:pt x="1047762" y="316174"/>
                    <a:pt x="1045527" y="314386"/>
                  </a:cubicBezTo>
                  <a:cubicBezTo>
                    <a:pt x="1043567" y="312818"/>
                    <a:pt x="1040158" y="313780"/>
                    <a:pt x="1038383" y="312005"/>
                  </a:cubicBezTo>
                  <a:cubicBezTo>
                    <a:pt x="1019275" y="292899"/>
                    <a:pt x="1037880" y="300726"/>
                    <a:pt x="1021714" y="295336"/>
                  </a:cubicBezTo>
                  <a:cubicBezTo>
                    <a:pt x="1017179" y="281732"/>
                    <a:pt x="1023074" y="293068"/>
                    <a:pt x="1012189" y="285811"/>
                  </a:cubicBezTo>
                  <a:cubicBezTo>
                    <a:pt x="995037" y="274377"/>
                    <a:pt x="1016936" y="281047"/>
                    <a:pt x="993139" y="276286"/>
                  </a:cubicBezTo>
                  <a:cubicBezTo>
                    <a:pt x="990758" y="274699"/>
                    <a:pt x="987783" y="273759"/>
                    <a:pt x="985995" y="271524"/>
                  </a:cubicBezTo>
                  <a:cubicBezTo>
                    <a:pt x="984427" y="269564"/>
                    <a:pt x="981525" y="265772"/>
                    <a:pt x="983614" y="264380"/>
                  </a:cubicBezTo>
                  <a:cubicBezTo>
                    <a:pt x="988284" y="261267"/>
                    <a:pt x="994727" y="262793"/>
                    <a:pt x="1000283" y="261999"/>
                  </a:cubicBezTo>
                  <a:lnTo>
                    <a:pt x="985995" y="252474"/>
                  </a:lnTo>
                  <a:lnTo>
                    <a:pt x="978852" y="247711"/>
                  </a:lnTo>
                  <a:cubicBezTo>
                    <a:pt x="972862" y="229747"/>
                    <a:pt x="980944" y="251899"/>
                    <a:pt x="971708" y="233424"/>
                  </a:cubicBezTo>
                  <a:cubicBezTo>
                    <a:pt x="968832" y="227671"/>
                    <a:pt x="970252" y="223686"/>
                    <a:pt x="964564" y="219136"/>
                  </a:cubicBezTo>
                  <a:cubicBezTo>
                    <a:pt x="962604" y="217568"/>
                    <a:pt x="959801" y="217549"/>
                    <a:pt x="957420" y="216755"/>
                  </a:cubicBezTo>
                  <a:cubicBezTo>
                    <a:pt x="952784" y="202846"/>
                    <a:pt x="958667" y="215621"/>
                    <a:pt x="947895" y="204849"/>
                  </a:cubicBezTo>
                  <a:cubicBezTo>
                    <a:pt x="927822" y="184776"/>
                    <a:pt x="956246" y="209928"/>
                    <a:pt x="940752" y="190561"/>
                  </a:cubicBezTo>
                  <a:cubicBezTo>
                    <a:pt x="938964" y="188326"/>
                    <a:pt x="935989" y="187386"/>
                    <a:pt x="933608" y="185799"/>
                  </a:cubicBezTo>
                  <a:cubicBezTo>
                    <a:pt x="922496" y="169130"/>
                    <a:pt x="928846" y="174686"/>
                    <a:pt x="916939" y="166749"/>
                  </a:cubicBezTo>
                  <a:cubicBezTo>
                    <a:pt x="916145" y="164368"/>
                    <a:pt x="916333" y="161380"/>
                    <a:pt x="914558" y="159605"/>
                  </a:cubicBezTo>
                  <a:cubicBezTo>
                    <a:pt x="910511" y="155558"/>
                    <a:pt x="900270" y="150080"/>
                    <a:pt x="900270" y="150080"/>
                  </a:cubicBezTo>
                  <a:cubicBezTo>
                    <a:pt x="893698" y="130364"/>
                    <a:pt x="898292" y="139969"/>
                    <a:pt x="885983" y="121505"/>
                  </a:cubicBezTo>
                  <a:lnTo>
                    <a:pt x="881220" y="114361"/>
                  </a:lnTo>
                  <a:cubicBezTo>
                    <a:pt x="879633" y="111980"/>
                    <a:pt x="878839" y="108805"/>
                    <a:pt x="876458" y="107218"/>
                  </a:cubicBezTo>
                  <a:cubicBezTo>
                    <a:pt x="874077" y="105630"/>
                    <a:pt x="871874" y="103735"/>
                    <a:pt x="869314" y="102455"/>
                  </a:cubicBezTo>
                  <a:cubicBezTo>
                    <a:pt x="867069" y="101332"/>
                    <a:pt x="864551" y="100868"/>
                    <a:pt x="862170" y="100074"/>
                  </a:cubicBezTo>
                  <a:cubicBezTo>
                    <a:pt x="850951" y="83243"/>
                    <a:pt x="865599" y="103501"/>
                    <a:pt x="847883" y="85786"/>
                  </a:cubicBezTo>
                  <a:cubicBezTo>
                    <a:pt x="832005" y="69909"/>
                    <a:pt x="855028" y="86584"/>
                    <a:pt x="835977" y="73880"/>
                  </a:cubicBezTo>
                  <a:lnTo>
                    <a:pt x="831214" y="59593"/>
                  </a:lnTo>
                  <a:lnTo>
                    <a:pt x="828833" y="52449"/>
                  </a:lnTo>
                  <a:cubicBezTo>
                    <a:pt x="828039" y="50068"/>
                    <a:pt x="828227" y="47080"/>
                    <a:pt x="826452" y="45305"/>
                  </a:cubicBezTo>
                  <a:cubicBezTo>
                    <a:pt x="824071" y="42924"/>
                    <a:pt x="821966" y="40229"/>
                    <a:pt x="819308" y="38161"/>
                  </a:cubicBezTo>
                  <a:cubicBezTo>
                    <a:pt x="814790" y="34647"/>
                    <a:pt x="809783" y="31811"/>
                    <a:pt x="805020" y="28636"/>
                  </a:cubicBezTo>
                  <a:lnTo>
                    <a:pt x="797877" y="23874"/>
                  </a:lnTo>
                  <a:cubicBezTo>
                    <a:pt x="789076" y="10673"/>
                    <a:pt x="798150" y="21115"/>
                    <a:pt x="785970" y="14349"/>
                  </a:cubicBezTo>
                  <a:cubicBezTo>
                    <a:pt x="780967" y="11569"/>
                    <a:pt x="777113" y="6634"/>
                    <a:pt x="771683" y="4824"/>
                  </a:cubicBezTo>
                  <a:cubicBezTo>
                    <a:pt x="754383" y="-943"/>
                    <a:pt x="764143" y="458"/>
                    <a:pt x="759777" y="61"/>
                  </a:cubicBezTo>
                  <a:close/>
                </a:path>
              </a:pathLst>
            </a:custGeom>
            <a:solidFill>
              <a:srgbClr val="7030A0">
                <a:alpha val="27000"/>
              </a:srgb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20" name="Овал 19">
              <a:extLst>
                <a:ext uri="{FF2B5EF4-FFF2-40B4-BE49-F238E27FC236}">
                  <a16:creationId xmlns:a16="http://schemas.microsoft.com/office/drawing/2014/main" id="{8094595C-11AC-4F69-A8A9-FB5710232D1B}"/>
                </a:ext>
              </a:extLst>
            </p:cNvPr>
            <p:cNvSpPr/>
            <p:nvPr/>
          </p:nvSpPr>
          <p:spPr>
            <a:xfrm>
              <a:off x="1823455" y="2957149"/>
              <a:ext cx="909449" cy="961115"/>
            </a:xfrm>
            <a:prstGeom prst="ellipse">
              <a:avLst/>
            </a:prstGeom>
            <a:solidFill>
              <a:schemeClr val="accent1">
                <a:alpha val="50000"/>
              </a:schemeClr>
            </a:solidFill>
            <a:ln w="28575">
              <a:noFill/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4DA7E8D6-5339-481A-90CC-AEA1FAF6DCBB}"/>
              </a:ext>
            </a:extLst>
          </p:cNvPr>
          <p:cNvSpPr/>
          <p:nvPr/>
        </p:nvSpPr>
        <p:spPr>
          <a:xfrm>
            <a:off x="8344408" y="4108924"/>
            <a:ext cx="3769800" cy="3768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  <a:spcBef>
                <a:spcPts val="1000"/>
              </a:spcBef>
            </a:pPr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Структурная диаграмма Торнтона 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6C1534F4-5C92-47E6-8871-1D44E4479004}"/>
              </a:ext>
            </a:extLst>
          </p:cNvPr>
          <p:cNvGrpSpPr/>
          <p:nvPr/>
        </p:nvGrpSpPr>
        <p:grpSpPr>
          <a:xfrm>
            <a:off x="8497245" y="1914856"/>
            <a:ext cx="3171591" cy="1992528"/>
            <a:chOff x="144712" y="1192504"/>
            <a:chExt cx="5515858" cy="3127075"/>
          </a:xfrm>
        </p:grpSpPr>
        <p:pic>
          <p:nvPicPr>
            <p:cNvPr id="27" name="Picture 2">
              <a:extLst>
                <a:ext uri="{FF2B5EF4-FFF2-40B4-BE49-F238E27FC236}">
                  <a16:creationId xmlns:a16="http://schemas.microsoft.com/office/drawing/2014/main" id="{784CFF7A-EB8E-476E-B290-C34AEE093D5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 bwMode="auto">
            <a:xfrm>
              <a:off x="144712" y="1192504"/>
              <a:ext cx="5515858" cy="31270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E9EED097-9E86-4BF2-BD52-931C3E669DAD}"/>
                </a:ext>
              </a:extLst>
            </p:cNvPr>
            <p:cNvSpPr/>
            <p:nvPr/>
          </p:nvSpPr>
          <p:spPr>
            <a:xfrm>
              <a:off x="3506449" y="2589839"/>
              <a:ext cx="1861148" cy="821142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>
              <a:spAutoFit/>
            </a:bodyPr>
            <a:lstStyle/>
            <a:p>
              <a:r>
                <a:rPr lang="ru-RU" sz="1400" i="1" dirty="0">
                  <a:solidFill>
                    <a:schemeClr val="bg1"/>
                  </a:solidFill>
                </a:rPr>
                <a:t>р </a:t>
              </a:r>
              <a:r>
                <a:rPr lang="en-US" sz="1400" i="1" dirty="0">
                  <a:solidFill>
                    <a:schemeClr val="bg1"/>
                  </a:solidFill>
                </a:rPr>
                <a:t>= </a:t>
              </a:r>
              <a:r>
                <a:rPr lang="ru-RU" sz="1400" i="1" dirty="0">
                  <a:solidFill>
                    <a:schemeClr val="bg1"/>
                  </a:solidFill>
                </a:rPr>
                <a:t>0</a:t>
              </a:r>
              <a:r>
                <a:rPr lang="en-US" sz="1400" i="1" dirty="0">
                  <a:solidFill>
                    <a:schemeClr val="bg1"/>
                  </a:solidFill>
                </a:rPr>
                <a:t>,</a:t>
              </a:r>
              <a:r>
                <a:rPr lang="ru-RU" sz="1400" i="1" dirty="0">
                  <a:solidFill>
                    <a:schemeClr val="bg1"/>
                  </a:solidFill>
                </a:rPr>
                <a:t>27 </a:t>
              </a:r>
              <a:r>
                <a:rPr lang="en-US" sz="1400" i="1" dirty="0">
                  <a:solidFill>
                    <a:schemeClr val="bg1"/>
                  </a:solidFill>
                </a:rPr>
                <a:t>Pa</a:t>
              </a:r>
              <a:endParaRPr lang="ru-RU" sz="1400" i="1" dirty="0">
                <a:solidFill>
                  <a:schemeClr val="bg1"/>
                </a:solidFill>
              </a:endParaRPr>
            </a:p>
            <a:p>
              <a:r>
                <a:rPr lang="ru-RU" sz="1400" i="1" dirty="0">
                  <a:solidFill>
                    <a:schemeClr val="bg1"/>
                  </a:solidFill>
                </a:rPr>
                <a:t> </a:t>
              </a:r>
              <a:r>
                <a:rPr lang="en-US" sz="1400" i="1" dirty="0">
                  <a:solidFill>
                    <a:schemeClr val="bg1"/>
                  </a:solidFill>
                </a:rPr>
                <a:t>L</a:t>
              </a:r>
              <a:r>
                <a:rPr lang="ru-RU" sz="1400" i="1" baseline="-25000" dirty="0">
                  <a:solidFill>
                    <a:schemeClr val="bg1"/>
                  </a:solidFill>
                </a:rPr>
                <a:t> </a:t>
              </a:r>
              <a:r>
                <a:rPr lang="en-US" sz="1400" i="1" dirty="0">
                  <a:solidFill>
                    <a:schemeClr val="bg1"/>
                  </a:solidFill>
                </a:rPr>
                <a:t>=</a:t>
              </a:r>
              <a:r>
                <a:rPr lang="ru-RU" sz="1400" i="1" dirty="0">
                  <a:solidFill>
                    <a:schemeClr val="bg1"/>
                  </a:solidFill>
                </a:rPr>
                <a:t> </a:t>
              </a:r>
              <a:r>
                <a:rPr lang="en-US" sz="1400" i="1" dirty="0">
                  <a:solidFill>
                    <a:schemeClr val="bg1"/>
                  </a:solidFill>
                </a:rPr>
                <a:t>10</a:t>
              </a:r>
              <a:r>
                <a:rPr lang="ru-RU" sz="1400" i="1" dirty="0">
                  <a:solidFill>
                    <a:schemeClr val="bg1"/>
                  </a:solidFill>
                </a:rPr>
                <a:t> см</a:t>
              </a:r>
            </a:p>
          </p:txBody>
        </p:sp>
        <p:cxnSp>
          <p:nvCxnSpPr>
            <p:cNvPr id="29" name="Прямая соединительная линия 28">
              <a:extLst>
                <a:ext uri="{FF2B5EF4-FFF2-40B4-BE49-F238E27FC236}">
                  <a16:creationId xmlns:a16="http://schemas.microsoft.com/office/drawing/2014/main" id="{5880D345-D6CB-47A9-B055-6341FB1C3B19}"/>
                </a:ext>
              </a:extLst>
            </p:cNvPr>
            <p:cNvCxnSpPr/>
            <p:nvPr/>
          </p:nvCxnSpPr>
          <p:spPr>
            <a:xfrm flipV="1">
              <a:off x="3257006" y="1828800"/>
              <a:ext cx="40154" cy="2020390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>
              <a:extLst>
                <a:ext uri="{FF2B5EF4-FFF2-40B4-BE49-F238E27FC236}">
                  <a16:creationId xmlns:a16="http://schemas.microsoft.com/office/drawing/2014/main" id="{A6EBE3B2-B9FE-4341-9303-08DCCAC70884}"/>
                </a:ext>
              </a:extLst>
            </p:cNvPr>
            <p:cNvCxnSpPr/>
            <p:nvPr/>
          </p:nvCxnSpPr>
          <p:spPr>
            <a:xfrm flipV="1">
              <a:off x="679269" y="1820091"/>
              <a:ext cx="2621281" cy="8709"/>
            </a:xfrm>
            <a:prstGeom prst="line">
              <a:avLst/>
            </a:prstGeom>
            <a:ln w="19050"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3D703BE2-C4CF-4EB9-9173-44CB066C7ED9}"/>
              </a:ext>
            </a:extLst>
          </p:cNvPr>
          <p:cNvSpPr txBox="1"/>
          <p:nvPr/>
        </p:nvSpPr>
        <p:spPr>
          <a:xfrm>
            <a:off x="6920315" y="2211417"/>
            <a:ext cx="726570" cy="3691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</a:t>
            </a:r>
            <a:r>
              <a:rPr lang="en-US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Picture 16">
            <a:extLst>
              <a:ext uri="{FF2B5EF4-FFF2-40B4-BE49-F238E27FC236}">
                <a16:creationId xmlns:a16="http://schemas.microsoft.com/office/drawing/2014/main" id="{3EB5A2A5-3A4D-47D8-AC3D-4D49A881B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70" y="1903916"/>
            <a:ext cx="2006844" cy="20068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2" name="Picture 15" descr="C:\Users\111\Downloads\Без имени.jpg">
            <a:extLst>
              <a:ext uri="{FF2B5EF4-FFF2-40B4-BE49-F238E27FC236}">
                <a16:creationId xmlns:a16="http://schemas.microsoft.com/office/drawing/2014/main" id="{EA971309-A68D-40DC-875D-A73CE80784E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152658" y="3581819"/>
            <a:ext cx="1981394" cy="269790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8" descr="https://upload.wikimedia.org/wikipedia/commons/1/18/Magnetron_sputtering_source.jpg">
            <a:extLst>
              <a:ext uri="{FF2B5EF4-FFF2-40B4-BE49-F238E27FC236}">
                <a16:creationId xmlns:a16="http://schemas.microsoft.com/office/drawing/2014/main" id="{AAB1BD9C-1543-43D7-917E-75C3C73620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340648" y="4215427"/>
            <a:ext cx="2639674" cy="21462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C329976F-5CB5-40B8-9995-36F21C9FB01C}"/>
              </a:ext>
            </a:extLst>
          </p:cNvPr>
          <p:cNvSpPr/>
          <p:nvPr/>
        </p:nvSpPr>
        <p:spPr>
          <a:xfrm>
            <a:off x="5339050" y="1396808"/>
            <a:ext cx="290556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рабочего давления на </a:t>
            </a:r>
          </a:p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энергию ионов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01937F-85C8-E954-EAD4-418FB618B4BC}"/>
              </a:ext>
            </a:extLst>
          </p:cNvPr>
          <p:cNvSpPr txBox="1"/>
          <p:nvPr/>
        </p:nvSpPr>
        <p:spPr>
          <a:xfrm>
            <a:off x="6920315" y="4683183"/>
            <a:ext cx="7265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r>
              <a:rPr lang="en-US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endParaRPr lang="ru-RU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06EDEAA-F562-4075-78AA-EA66B12B73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081" y="1684375"/>
            <a:ext cx="1529283" cy="145460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4E5B412-A9A8-DB8E-E32F-106DB5D4B83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783649" y="1362812"/>
            <a:ext cx="1591438" cy="1454604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E255F57-20EE-C261-9708-B06F4FEBBBD0}"/>
              </a:ext>
            </a:extLst>
          </p:cNvPr>
          <p:cNvSpPr/>
          <p:nvPr/>
        </p:nvSpPr>
        <p:spPr>
          <a:xfrm>
            <a:off x="440733" y="1020501"/>
            <a:ext cx="39928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Примеры магнетронного напыления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69BDAE3-E7E2-AFA9-CAC0-649A5F814183}"/>
              </a:ext>
            </a:extLst>
          </p:cNvPr>
          <p:cNvSpPr/>
          <p:nvPr/>
        </p:nvSpPr>
        <p:spPr>
          <a:xfrm>
            <a:off x="5492166" y="993480"/>
            <a:ext cx="615860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Актуальность снижения рабочего давления магнетрона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AD076C3-3BBD-5B97-6856-E0F4BD5F7D0E}"/>
              </a:ext>
            </a:extLst>
          </p:cNvPr>
          <p:cNvSpPr/>
          <p:nvPr/>
        </p:nvSpPr>
        <p:spPr>
          <a:xfrm>
            <a:off x="10443904" y="6202603"/>
            <a:ext cx="1596155" cy="6924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300" b="1" i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Ранее недостижимая область</a:t>
            </a:r>
          </a:p>
        </p:txBody>
      </p:sp>
    </p:spTree>
    <p:extLst>
      <p:ext uri="{BB962C8B-B14F-4D97-AF65-F5344CB8AC3E}">
        <p14:creationId xmlns:p14="http://schemas.microsoft.com/office/powerpoint/2010/main" val="37848602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80C093-D34C-489C-9CF2-FE4D9ACCF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  <a:r>
              <a:rPr lang="en-US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9C72F5A-DED7-45D5-A5E4-18CACB237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F1FAF89-BD35-4DF3-9265-73368125997D}"/>
              </a:ext>
            </a:extLst>
          </p:cNvPr>
          <p:cNvSpPr txBox="1"/>
          <p:nvPr/>
        </p:nvSpPr>
        <p:spPr>
          <a:xfrm>
            <a:off x="234515" y="2379261"/>
            <a:ext cx="11599877" cy="16528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algn="ctr" defTabSz="914400">
              <a:lnSpc>
                <a:spcPct val="130000"/>
              </a:lnSpc>
              <a:spcBef>
                <a:spcPts val="1000"/>
              </a:spcBef>
              <a:spcAft>
                <a:spcPts val="800"/>
              </a:spcAft>
            </a:pPr>
            <a:r>
              <a:rPr lang="ru-RU" sz="2000" b="1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Цель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данной работы заключалась в реализации и комплексном исследовании сильноточного импульсного магнетронного разряда в планарной геометрии электродов с инжекцией электронов применительно к использованию данной разрядной системы для осаждения покрытий и генерации ионных пучков.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B7B056B9-280C-471A-AEAF-D6CA5500ACDE}"/>
              </a:ext>
            </a:extLst>
          </p:cNvPr>
          <p:cNvSpPr/>
          <p:nvPr/>
        </p:nvSpPr>
        <p:spPr>
          <a:xfrm>
            <a:off x="558800" y="1214651"/>
            <a:ext cx="260350" cy="18062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ln>
                <a:solidFill>
                  <a:schemeClr val="bg1"/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344636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5522" y="122220"/>
            <a:ext cx="7801799" cy="7073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Сильноточный импульсный</a:t>
            </a:r>
            <a:r>
              <a:rPr lang="ru-RU" altLang="en-US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магнетронный разряд  </a:t>
            </a:r>
            <a:br>
              <a:rPr lang="ru-RU" altLang="en-US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эмиттером электронов на основе вакуумной дуги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0947432" y="293339"/>
            <a:ext cx="788598" cy="365125"/>
          </a:xfrm>
        </p:spPr>
        <p:txBody>
          <a:bodyPr/>
          <a:lstStyle/>
          <a:p>
            <a:fld id="{CA156929-CA58-40CF-8E80-5C69451B9078}" type="slidenum"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4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8786" y="1083467"/>
            <a:ext cx="5008791" cy="31881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2846592" y="4636890"/>
            <a:ext cx="2497246" cy="209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190360" y="4636891"/>
            <a:ext cx="2513652" cy="209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164E050-F58C-43FE-9258-F096EC488B3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35942" y="930021"/>
            <a:ext cx="987638" cy="920576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4E233FE0-B350-46AA-9E9C-65265A538F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7321" y="1432544"/>
            <a:ext cx="3864319" cy="399291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3">
            <a:extLst>
              <a:ext uri="{FF2B5EF4-FFF2-40B4-BE49-F238E27FC236}">
                <a16:creationId xmlns:a16="http://schemas.microsoft.com/office/drawing/2014/main" id="{D16C032B-B3FB-45A1-B5CF-E20F9177C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497493" y="4636667"/>
            <a:ext cx="2497247" cy="20988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4082783-5798-435B-96CA-BA5468E697D9}"/>
              </a:ext>
            </a:extLst>
          </p:cNvPr>
          <p:cNvSpPr/>
          <p:nvPr/>
        </p:nvSpPr>
        <p:spPr>
          <a:xfrm>
            <a:off x="-307699" y="1116232"/>
            <a:ext cx="4007224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1- катод магнетрона</a:t>
            </a:r>
          </a:p>
          <a:p>
            <a:pPr indent="449580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2- анод магнетрона</a:t>
            </a:r>
          </a:p>
          <a:p>
            <a:pPr indent="449580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3- отражательный электрод</a:t>
            </a:r>
          </a:p>
          <a:p>
            <a:pPr indent="449580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4- эмиссионная апертура </a:t>
            </a:r>
          </a:p>
          <a:p>
            <a:pPr indent="449580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5- катод ВД разряда</a:t>
            </a:r>
          </a:p>
          <a:p>
            <a:pPr indent="449580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6- изолятор</a:t>
            </a:r>
          </a:p>
          <a:p>
            <a:pPr indent="449580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7- корпус магнетрона</a:t>
            </a:r>
          </a:p>
          <a:p>
            <a:pPr indent="449580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8- водяное охлаждение</a:t>
            </a:r>
          </a:p>
          <a:p>
            <a:pPr indent="449580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9- </a:t>
            </a:r>
            <a:r>
              <a:rPr lang="ru-RU" sz="1600" i="1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магнитропровод</a:t>
            </a:r>
            <a:endParaRPr lang="ru-RU" sz="1600" i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indent="449580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10- магнитная система </a:t>
            </a:r>
          </a:p>
          <a:p>
            <a:pPr indent="449580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11- изолятор</a:t>
            </a:r>
          </a:p>
          <a:p>
            <a:pPr indent="449580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12,13- электрические вводы</a:t>
            </a:r>
          </a:p>
        </p:txBody>
      </p: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8FC6A37C-F4AD-6392-9569-00B868E200AC}"/>
              </a:ext>
            </a:extLst>
          </p:cNvPr>
          <p:cNvCxnSpPr>
            <a:cxnSpLocks/>
          </p:cNvCxnSpPr>
          <p:nvPr/>
        </p:nvCxnSpPr>
        <p:spPr>
          <a:xfrm flipV="1">
            <a:off x="11139709" y="3885117"/>
            <a:ext cx="232851" cy="485198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>
            <a:extLst>
              <a:ext uri="{FF2B5EF4-FFF2-40B4-BE49-F238E27FC236}">
                <a16:creationId xmlns:a16="http://schemas.microsoft.com/office/drawing/2014/main" id="{8806189E-E2A0-A29E-492D-24AEC8A3989B}"/>
              </a:ext>
            </a:extLst>
          </p:cNvPr>
          <p:cNvCxnSpPr>
            <a:cxnSpLocks/>
            <a:stCxn id="8" idx="7"/>
          </p:cNvCxnSpPr>
          <p:nvPr/>
        </p:nvCxnSpPr>
        <p:spPr>
          <a:xfrm flipV="1">
            <a:off x="9981428" y="3608191"/>
            <a:ext cx="994904" cy="555142"/>
          </a:xfrm>
          <a:prstGeom prst="straightConnector1">
            <a:avLst/>
          </a:prstGeom>
          <a:ln w="190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3A157DE7-0D59-41A3-322A-22CE78B5BDFA}"/>
              </a:ext>
            </a:extLst>
          </p:cNvPr>
          <p:cNvSpPr txBox="1"/>
          <p:nvPr/>
        </p:nvSpPr>
        <p:spPr>
          <a:xfrm>
            <a:off x="1769845" y="4267899"/>
            <a:ext cx="434282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</a:rPr>
              <a:t>Катодный узел вакуумно-дугового эмиттера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0F6F30C5-D8EB-466E-B52D-866388D6161D}"/>
              </a:ext>
            </a:extLst>
          </p:cNvPr>
          <p:cNvSpPr/>
          <p:nvPr/>
        </p:nvSpPr>
        <p:spPr>
          <a:xfrm>
            <a:off x="8994531" y="2186567"/>
            <a:ext cx="1062112" cy="490990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Корпус</a:t>
            </a:r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0884B4E-76D6-4D44-8724-769B545050CC}"/>
              </a:ext>
            </a:extLst>
          </p:cNvPr>
          <p:cNvSpPr/>
          <p:nvPr/>
        </p:nvSpPr>
        <p:spPr>
          <a:xfrm>
            <a:off x="8503743" y="4070603"/>
            <a:ext cx="1731216" cy="633202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Эмиссионная апертура</a:t>
            </a:r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BE6F769-7F2E-4F12-8181-0EAE4B1043E0}"/>
              </a:ext>
            </a:extLst>
          </p:cNvPr>
          <p:cNvSpPr/>
          <p:nvPr/>
        </p:nvSpPr>
        <p:spPr>
          <a:xfrm>
            <a:off x="10393543" y="4364220"/>
            <a:ext cx="1557808" cy="439428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Отражатель</a:t>
            </a:r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B6ADFE4C-50F2-424D-828C-1D8539EFBABC}"/>
              </a:ext>
            </a:extLst>
          </p:cNvPr>
          <p:cNvSpPr/>
          <p:nvPr/>
        </p:nvSpPr>
        <p:spPr>
          <a:xfrm>
            <a:off x="9938199" y="2493780"/>
            <a:ext cx="2181885" cy="501853"/>
          </a:xfrm>
          <a:prstGeom prst="ellipse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Мишень-катод магнетрона</a:t>
            </a:r>
          </a:p>
        </p:txBody>
      </p:sp>
    </p:spTree>
    <p:extLst>
      <p:ext uri="{BB962C8B-B14F-4D97-AF65-F5344CB8AC3E}">
        <p14:creationId xmlns:p14="http://schemas.microsoft.com/office/powerpoint/2010/main" val="218482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7D4916-7016-45E4-8B79-328786628B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800" y="138026"/>
            <a:ext cx="6915791" cy="70736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инжекции электронов </a:t>
            </a:r>
            <a:b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kumimoji="0" lang="ru-RU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на параметры импульсного магнетронного разряда</a:t>
            </a:r>
            <a:endParaRPr lang="ru-RU" sz="2000" b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AE737F9-0A5F-4594-A3F8-2C0DD8EF81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588635" y="933477"/>
            <a:ext cx="691579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Осциллограммы тока магнетрона  </a:t>
            </a:r>
            <a:endParaRPr lang="en-US" sz="1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49580"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рабочего давления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-510389" y="998945"/>
            <a:ext cx="42909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Осциллограммы тока магнетрона  </a:t>
            </a:r>
          </a:p>
          <a:p>
            <a:pPr indent="449580"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тока инжекции</a:t>
            </a:r>
          </a:p>
        </p:txBody>
      </p:sp>
      <p:grpSp>
        <p:nvGrpSpPr>
          <p:cNvPr id="41" name="Группа 40">
            <a:extLst>
              <a:ext uri="{FF2B5EF4-FFF2-40B4-BE49-F238E27FC236}">
                <a16:creationId xmlns:a16="http://schemas.microsoft.com/office/drawing/2014/main" id="{96F71284-0486-DD71-C353-47115D0A72EF}"/>
              </a:ext>
            </a:extLst>
          </p:cNvPr>
          <p:cNvGrpSpPr/>
          <p:nvPr/>
        </p:nvGrpSpPr>
        <p:grpSpPr>
          <a:xfrm>
            <a:off x="82990" y="1529040"/>
            <a:ext cx="3477575" cy="2755151"/>
            <a:chOff x="693826" y="1604216"/>
            <a:chExt cx="3935541" cy="2991642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324028F1-1169-DE5D-EE8F-C627A9BC346F}"/>
                </a:ext>
              </a:extLst>
            </p:cNvPr>
            <p:cNvGrpSpPr/>
            <p:nvPr/>
          </p:nvGrpSpPr>
          <p:grpSpPr>
            <a:xfrm>
              <a:off x="693826" y="1604216"/>
              <a:ext cx="3935541" cy="2991642"/>
              <a:chOff x="717807" y="1294944"/>
              <a:chExt cx="4161826" cy="3297891"/>
            </a:xfrm>
          </p:grpSpPr>
          <p:pic>
            <p:nvPicPr>
              <p:cNvPr id="17" name="Рисунок 16">
                <a:extLst>
                  <a:ext uri="{FF2B5EF4-FFF2-40B4-BE49-F238E27FC236}">
                    <a16:creationId xmlns:a16="http://schemas.microsoft.com/office/drawing/2014/main" id="{E9488F59-B859-4D1F-8989-2233E328D5DE}"/>
                  </a:ext>
                </a:extLst>
              </p:cNvPr>
              <p:cNvPicPr/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17807" y="1294944"/>
                <a:ext cx="4161826" cy="3297891"/>
              </a:xfrm>
              <a:prstGeom prst="rect">
                <a:avLst/>
              </a:prstGeom>
            </p:spPr>
          </p:pic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5389517B-CC0A-443F-AF86-BC07973691D4}"/>
                  </a:ext>
                </a:extLst>
              </p:cNvPr>
              <p:cNvSpPr txBox="1"/>
              <p:nvPr/>
            </p:nvSpPr>
            <p:spPr>
              <a:xfrm>
                <a:off x="2580360" y="1366932"/>
                <a:ext cx="1136105" cy="373211"/>
              </a:xfrm>
              <a:prstGeom prst="rect">
                <a:avLst/>
              </a:prstGeom>
              <a:solidFill>
                <a:schemeClr val="tx2">
                  <a:lumMod val="20000"/>
                  <a:lumOff val="80000"/>
                </a:schemeClr>
              </a:soli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1600" i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p=</a:t>
                </a:r>
                <a:r>
                  <a:rPr lang="ru-RU" sz="1600" i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</a:t>
                </a:r>
                <a:r>
                  <a:rPr lang="en-US" sz="1600" i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,</a:t>
                </a:r>
                <a:r>
                  <a:rPr lang="ru-RU" sz="1600" i="1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04</a:t>
                </a:r>
                <a:r>
                  <a:rPr lang="ru-RU" sz="1600" dirty="0">
                    <a:solidFill>
                      <a:srgbClr val="002060"/>
                    </a:solidFill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Па</a:t>
                </a:r>
                <a:endParaRPr lang="ru-RU" sz="1600" i="1" dirty="0">
                  <a:solidFill>
                    <a:srgbClr val="00206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  <p:cxnSp>
          <p:nvCxnSpPr>
            <p:cNvPr id="31" name="Прямая соединительная линия 30">
              <a:extLst>
                <a:ext uri="{FF2B5EF4-FFF2-40B4-BE49-F238E27FC236}">
                  <a16:creationId xmlns:a16="http://schemas.microsoft.com/office/drawing/2014/main" id="{E69AF69A-6FB9-AC2E-CDF7-1A7B1227F118}"/>
                </a:ext>
              </a:extLst>
            </p:cNvPr>
            <p:cNvCxnSpPr/>
            <p:nvPr/>
          </p:nvCxnSpPr>
          <p:spPr>
            <a:xfrm flipH="1">
              <a:off x="2581275" y="2837872"/>
              <a:ext cx="261857" cy="1286453"/>
            </a:xfrm>
            <a:prstGeom prst="line">
              <a:avLst/>
            </a:prstGeom>
            <a:ln w="9525">
              <a:solidFill>
                <a:srgbClr val="A162D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Прямая соединительная линия 32">
              <a:extLst>
                <a:ext uri="{FF2B5EF4-FFF2-40B4-BE49-F238E27FC236}">
                  <a16:creationId xmlns:a16="http://schemas.microsoft.com/office/drawing/2014/main" id="{7BDB9453-512B-710C-9AC4-214BCC54F1A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455109" y="2666886"/>
              <a:ext cx="388023" cy="1286197"/>
            </a:xfrm>
            <a:prstGeom prst="line">
              <a:avLst/>
            </a:prstGeom>
            <a:ln w="9525">
              <a:solidFill>
                <a:schemeClr val="accent6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Прямая соединительная линия 34">
              <a:extLst>
                <a:ext uri="{FF2B5EF4-FFF2-40B4-BE49-F238E27FC236}">
                  <a16:creationId xmlns:a16="http://schemas.microsoft.com/office/drawing/2014/main" id="{968F3898-561E-5E24-6CA0-C06D3D9E6BE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4181" y="2531437"/>
              <a:ext cx="518950" cy="1361765"/>
            </a:xfrm>
            <a:prstGeom prst="line">
              <a:avLst/>
            </a:prstGeom>
            <a:ln w="9525">
              <a:solidFill>
                <a:srgbClr val="0070C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Прямая соединительная линия 36">
              <a:extLst>
                <a:ext uri="{FF2B5EF4-FFF2-40B4-BE49-F238E27FC236}">
                  <a16:creationId xmlns:a16="http://schemas.microsoft.com/office/drawing/2014/main" id="{66243D0B-2838-2B94-E409-075129C02E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24180" y="2395988"/>
              <a:ext cx="511153" cy="1085110"/>
            </a:xfrm>
            <a:prstGeom prst="line">
              <a:avLst/>
            </a:prstGeom>
            <a:ln w="9525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Прямая соединительная линия 38">
              <a:extLst>
                <a:ext uri="{FF2B5EF4-FFF2-40B4-BE49-F238E27FC236}">
                  <a16:creationId xmlns:a16="http://schemas.microsoft.com/office/drawing/2014/main" id="{2AF46505-B223-9FE3-48A8-1F30C3FB36F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382826" y="2265989"/>
              <a:ext cx="442437" cy="672554"/>
            </a:xfrm>
            <a:prstGeom prst="line">
              <a:avLst/>
            </a:prstGeom>
            <a:ln w="952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C4FF994C-3918-8F65-F2BB-9BBBAFC8D824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8547322" y="1500172"/>
            <a:ext cx="3504902" cy="2812885"/>
          </a:xfrm>
          <a:prstGeom prst="rect">
            <a:avLst/>
          </a:prstGeom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59DE2335-B810-0A8A-4D9D-437018CD9F24}"/>
              </a:ext>
            </a:extLst>
          </p:cNvPr>
          <p:cNvSpPr txBox="1"/>
          <p:nvPr/>
        </p:nvSpPr>
        <p:spPr>
          <a:xfrm>
            <a:off x="10611396" y="1984610"/>
            <a:ext cx="113191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p=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∙10</a:t>
            </a:r>
            <a:r>
              <a:rPr lang="ru-RU" sz="1400" baseline="300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ru-RU" sz="14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Па</a:t>
            </a:r>
            <a:endParaRPr lang="ru-RU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4BAEEF8-1067-8517-24F8-D10009C48BDE}"/>
              </a:ext>
            </a:extLst>
          </p:cNvPr>
          <p:cNvSpPr/>
          <p:nvPr/>
        </p:nvSpPr>
        <p:spPr>
          <a:xfrm>
            <a:off x="9859167" y="1724404"/>
            <a:ext cx="895879" cy="322813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Хром</a:t>
            </a:r>
          </a:p>
        </p:txBody>
      </p: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F0FA5BBF-37DF-4EA4-BB71-EDCE95BFC3C6}"/>
              </a:ext>
            </a:extLst>
          </p:cNvPr>
          <p:cNvGrpSpPr/>
          <p:nvPr/>
        </p:nvGrpSpPr>
        <p:grpSpPr>
          <a:xfrm>
            <a:off x="3568424" y="1511215"/>
            <a:ext cx="5258266" cy="2795143"/>
            <a:chOff x="3568424" y="1511215"/>
            <a:chExt cx="5258266" cy="2890851"/>
          </a:xfrm>
        </p:grpSpPr>
        <p:grpSp>
          <p:nvGrpSpPr>
            <p:cNvPr id="7" name="Группа 6"/>
            <p:cNvGrpSpPr/>
            <p:nvPr/>
          </p:nvGrpSpPr>
          <p:grpSpPr>
            <a:xfrm>
              <a:off x="3568424" y="1511215"/>
              <a:ext cx="5258266" cy="2890851"/>
              <a:chOff x="5877147" y="1300480"/>
              <a:chExt cx="5602476" cy="2851327"/>
            </a:xfrm>
          </p:grpSpPr>
          <p:grpSp>
            <p:nvGrpSpPr>
              <p:cNvPr id="3" name="Группа 2">
                <a:extLst>
                  <a:ext uri="{FF2B5EF4-FFF2-40B4-BE49-F238E27FC236}">
                    <a16:creationId xmlns:a16="http://schemas.microsoft.com/office/drawing/2014/main" id="{4D9F71AA-9F91-4586-8C53-848822FB0AB3}"/>
                  </a:ext>
                </a:extLst>
              </p:cNvPr>
              <p:cNvGrpSpPr/>
              <p:nvPr/>
            </p:nvGrpSpPr>
            <p:grpSpPr>
              <a:xfrm>
                <a:off x="5877147" y="1300480"/>
                <a:ext cx="5602476" cy="2851327"/>
                <a:chOff x="5877147" y="1322636"/>
                <a:chExt cx="5602476" cy="2851327"/>
              </a:xfrm>
            </p:grpSpPr>
            <p:grpSp>
              <p:nvGrpSpPr>
                <p:cNvPr id="15" name="Группа 14">
                  <a:extLst>
                    <a:ext uri="{FF2B5EF4-FFF2-40B4-BE49-F238E27FC236}">
                      <a16:creationId xmlns:a16="http://schemas.microsoft.com/office/drawing/2014/main" id="{3E115916-74A0-4529-B39D-79C5B7282E5A}"/>
                    </a:ext>
                  </a:extLst>
                </p:cNvPr>
                <p:cNvGrpSpPr/>
                <p:nvPr/>
              </p:nvGrpSpPr>
              <p:grpSpPr>
                <a:xfrm>
                  <a:off x="5877147" y="1339482"/>
                  <a:ext cx="5602476" cy="2834481"/>
                  <a:chOff x="0" y="1398233"/>
                  <a:chExt cx="5836745" cy="2985393"/>
                </a:xfrm>
              </p:grpSpPr>
              <p:pic>
                <p:nvPicPr>
                  <p:cNvPr id="14" name="Рисунок 13">
                    <a:extLst>
                      <a:ext uri="{FF2B5EF4-FFF2-40B4-BE49-F238E27FC236}">
                        <a16:creationId xmlns:a16="http://schemas.microsoft.com/office/drawing/2014/main" id="{27066397-9884-4D7E-9E27-5AEE7D6CF8C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4"/>
                  <a:srcRect t="7347"/>
                  <a:stretch/>
                </p:blipFill>
                <p:spPr>
                  <a:xfrm>
                    <a:off x="0" y="1398233"/>
                    <a:ext cx="3890488" cy="2985393"/>
                  </a:xfrm>
                  <a:prstGeom prst="rect">
                    <a:avLst/>
                  </a:prstGeom>
                </p:spPr>
              </p:pic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4168733C-4493-4BFA-BCF0-BB60F58EEB70}"/>
                      </a:ext>
                    </a:extLst>
                  </p:cNvPr>
                  <p:cNvSpPr txBox="1"/>
                  <p:nvPr/>
                </p:nvSpPr>
                <p:spPr>
                  <a:xfrm>
                    <a:off x="3930803" y="2092251"/>
                    <a:ext cx="1837960" cy="52322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ru-RU" sz="1400" b="1" i="1" kern="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Разряд с инжекцией </a:t>
                    </a:r>
                  </a:p>
                  <a:p>
                    <a:pPr algn="ctr"/>
                    <a:r>
                      <a:rPr lang="ru-RU" sz="1400" b="1" i="1" kern="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электронов</a:t>
                    </a:r>
                  </a:p>
                </p:txBody>
              </p:sp>
              <p:sp>
                <p:nvSpPr>
                  <p:cNvPr id="12" name="TextBox 11">
                    <a:extLst>
                      <a:ext uri="{FF2B5EF4-FFF2-40B4-BE49-F238E27FC236}">
                        <a16:creationId xmlns:a16="http://schemas.microsoft.com/office/drawing/2014/main" id="{429EDEE9-9C6B-4866-B16F-E1A75CA334C4}"/>
                      </a:ext>
                    </a:extLst>
                  </p:cNvPr>
                  <p:cNvSpPr txBox="1"/>
                  <p:nvPr/>
                </p:nvSpPr>
                <p:spPr>
                  <a:xfrm>
                    <a:off x="3890488" y="3445036"/>
                    <a:ext cx="1946257" cy="543543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r>
                      <a:rPr lang="ru-RU" sz="1400" b="1" i="1" kern="2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Разряд без</a:t>
                    </a:r>
                  </a:p>
                  <a:p>
                    <a:pPr algn="ctr"/>
                    <a:r>
                      <a:rPr lang="ru-RU" sz="1400" b="1" i="1" kern="200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rPr>
                      <a:t>инжекции</a:t>
                    </a:r>
                  </a:p>
                </p:txBody>
              </p:sp>
            </p:grpSp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0AC0EB1C-474D-433D-AC1A-A2BD227E5EE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>
                  <a:off x="6392339" y="1322636"/>
                  <a:ext cx="2994234" cy="2106363"/>
                </a:xfrm>
                <a:prstGeom prst="rect">
                  <a:avLst/>
                </a:prstGeom>
                <a:solidFill>
                  <a:srgbClr val="00B0F0">
                    <a:alpha val="0"/>
                  </a:srgbClr>
                </a:solidFill>
              </p:spPr>
            </p:pic>
          </p:grpSp>
          <p:pic>
            <p:nvPicPr>
              <p:cNvPr id="23" name="Рисунок 22">
                <a:extLst>
                  <a:ext uri="{FF2B5EF4-FFF2-40B4-BE49-F238E27FC236}">
                    <a16:creationId xmlns:a16="http://schemas.microsoft.com/office/drawing/2014/main" id="{345EEF04-7A0A-4B24-B321-343B60BEF26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401758" y="3406843"/>
                <a:ext cx="2994234" cy="315051"/>
              </a:xfrm>
              <a:prstGeom prst="rect">
                <a:avLst/>
              </a:prstGeom>
            </p:spPr>
          </p:pic>
        </p:grpSp>
        <p:sp>
          <p:nvSpPr>
            <p:cNvPr id="25" name="Правая фигурная скобка 24">
              <a:extLst>
                <a:ext uri="{FF2B5EF4-FFF2-40B4-BE49-F238E27FC236}">
                  <a16:creationId xmlns:a16="http://schemas.microsoft.com/office/drawing/2014/main" id="{ECABCDE4-A94B-4DBE-B354-0043989F406B}"/>
                </a:ext>
              </a:extLst>
            </p:cNvPr>
            <p:cNvSpPr/>
            <p:nvPr/>
          </p:nvSpPr>
          <p:spPr>
            <a:xfrm>
              <a:off x="6868279" y="1519755"/>
              <a:ext cx="462727" cy="2135561"/>
            </a:xfrm>
            <a:prstGeom prst="rightBrace">
              <a:avLst/>
            </a:prstGeom>
            <a:ln w="19050"/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0" name="Правая фигурная скобка 39">
              <a:extLst>
                <a:ext uri="{FF2B5EF4-FFF2-40B4-BE49-F238E27FC236}">
                  <a16:creationId xmlns:a16="http://schemas.microsoft.com/office/drawing/2014/main" id="{8A30FBED-688F-45B8-A0E5-B530256A3D29}"/>
                </a:ext>
              </a:extLst>
            </p:cNvPr>
            <p:cNvSpPr/>
            <p:nvPr/>
          </p:nvSpPr>
          <p:spPr>
            <a:xfrm>
              <a:off x="6868278" y="3670192"/>
              <a:ext cx="462727" cy="296002"/>
            </a:xfrm>
            <a:prstGeom prst="rightBrac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6"/>
            </a:lnRef>
            <a:fillRef idx="0">
              <a:schemeClr val="accent6"/>
            </a:fillRef>
            <a:effectRef idx="0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rgbClr val="C00000"/>
                </a:solidFill>
              </a:endParaRPr>
            </a:p>
          </p:txBody>
        </p:sp>
      </p:grp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2B6BADCB-99AE-4CA2-953D-8F7D7AC08933}"/>
              </a:ext>
            </a:extLst>
          </p:cNvPr>
          <p:cNvSpPr/>
          <p:nvPr/>
        </p:nvSpPr>
        <p:spPr>
          <a:xfrm>
            <a:off x="8292365" y="933477"/>
            <a:ext cx="414567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Осциллограммы тока магнетрона  </a:t>
            </a:r>
          </a:p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зависимости от мощности </a:t>
            </a:r>
          </a:p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низком давлении</a:t>
            </a:r>
          </a:p>
        </p:txBody>
      </p:sp>
      <p:grpSp>
        <p:nvGrpSpPr>
          <p:cNvPr id="32" name="Группа 31">
            <a:extLst>
              <a:ext uri="{FF2B5EF4-FFF2-40B4-BE49-F238E27FC236}">
                <a16:creationId xmlns:a16="http://schemas.microsoft.com/office/drawing/2014/main" id="{A83E2FD4-3A54-4D08-99FE-D022D87D7C13}"/>
              </a:ext>
            </a:extLst>
          </p:cNvPr>
          <p:cNvGrpSpPr/>
          <p:nvPr/>
        </p:nvGrpSpPr>
        <p:grpSpPr>
          <a:xfrm>
            <a:off x="16846" y="4605718"/>
            <a:ext cx="2887602" cy="2237637"/>
            <a:chOff x="-1850314" y="4030839"/>
            <a:chExt cx="3643657" cy="2772584"/>
          </a:xfrm>
        </p:grpSpPr>
        <p:pic>
          <p:nvPicPr>
            <p:cNvPr id="43" name="Рисунок 42">
              <a:extLst>
                <a:ext uri="{FF2B5EF4-FFF2-40B4-BE49-F238E27FC236}">
                  <a16:creationId xmlns:a16="http://schemas.microsoft.com/office/drawing/2014/main" id="{F0130B95-F6F3-41DD-9302-3287641BAEC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-1850314" y="4030839"/>
              <a:ext cx="3643657" cy="2772584"/>
            </a:xfrm>
            <a:prstGeom prst="rect">
              <a:avLst/>
            </a:prstGeom>
          </p:spPr>
        </p:pic>
        <p:pic>
          <p:nvPicPr>
            <p:cNvPr id="44" name="Рисунок 43">
              <a:extLst>
                <a:ext uri="{FF2B5EF4-FFF2-40B4-BE49-F238E27FC236}">
                  <a16:creationId xmlns:a16="http://schemas.microsoft.com/office/drawing/2014/main" id="{5EF85601-8E5A-4933-A361-E964B74F741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-1296454" y="4260741"/>
              <a:ext cx="663081" cy="2202898"/>
            </a:xfrm>
            <a:prstGeom prst="rect">
              <a:avLst/>
            </a:prstGeom>
          </p:spPr>
        </p:pic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3FDC26E3-60CB-4D8C-B89C-BE5BC680B464}"/>
                </a:ext>
              </a:extLst>
            </p:cNvPr>
            <p:cNvSpPr txBox="1"/>
            <p:nvPr/>
          </p:nvSpPr>
          <p:spPr>
            <a:xfrm rot="16200000">
              <a:off x="-2164769" y="5036778"/>
              <a:ext cx="2294984" cy="427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рабочий режим</a:t>
              </a:r>
            </a:p>
          </p:txBody>
        </p:sp>
      </p:grp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248BE1B1-D711-4E3B-A7FB-92BE4E153B90}"/>
              </a:ext>
            </a:extLst>
          </p:cNvPr>
          <p:cNvGrpSpPr/>
          <p:nvPr/>
        </p:nvGrpSpPr>
        <p:grpSpPr>
          <a:xfrm>
            <a:off x="2856638" y="4598828"/>
            <a:ext cx="3204774" cy="2243864"/>
            <a:chOff x="3208450" y="4114534"/>
            <a:chExt cx="3594569" cy="2737239"/>
          </a:xfrm>
        </p:grpSpPr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351A242A-2A00-4353-8C5F-7F896E0F7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208450" y="4114534"/>
              <a:ext cx="3594569" cy="2737239"/>
            </a:xfrm>
            <a:prstGeom prst="rect">
              <a:avLst/>
            </a:prstGeom>
          </p:spPr>
        </p:pic>
        <p:pic>
          <p:nvPicPr>
            <p:cNvPr id="47" name="Рисунок 46">
              <a:extLst>
                <a:ext uri="{FF2B5EF4-FFF2-40B4-BE49-F238E27FC236}">
                  <a16:creationId xmlns:a16="http://schemas.microsoft.com/office/drawing/2014/main" id="{FFB8821E-774E-4F55-9ED3-9A5F11FA65E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3760405" y="4337456"/>
              <a:ext cx="869777" cy="2179797"/>
            </a:xfrm>
            <a:prstGeom prst="rect">
              <a:avLst/>
            </a:prstGeom>
          </p:spPr>
        </p:pic>
      </p:grpSp>
      <p:sp>
        <p:nvSpPr>
          <p:cNvPr id="49" name="Прямоугольник 48">
            <a:extLst>
              <a:ext uri="{FF2B5EF4-FFF2-40B4-BE49-F238E27FC236}">
                <a16:creationId xmlns:a16="http://schemas.microsoft.com/office/drawing/2014/main" id="{1EA62DDE-9910-4B70-AC5A-74AB0D6A143A}"/>
              </a:ext>
            </a:extLst>
          </p:cNvPr>
          <p:cNvSpPr/>
          <p:nvPr/>
        </p:nvSpPr>
        <p:spPr>
          <a:xfrm>
            <a:off x="-694535" y="4291066"/>
            <a:ext cx="70519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Напряжение горения магнетрона при снижении рабочего давления (</a:t>
            </a: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Хром</a:t>
            </a:r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6FF17C9A-48C7-4875-BC17-D8229EB760EE}"/>
              </a:ext>
            </a:extLst>
          </p:cNvPr>
          <p:cNvCxnSpPr>
            <a:cxnSpLocks/>
          </p:cNvCxnSpPr>
          <p:nvPr/>
        </p:nvCxnSpPr>
        <p:spPr>
          <a:xfrm>
            <a:off x="3516" y="4342619"/>
            <a:ext cx="12188484" cy="0"/>
          </a:xfrm>
          <a:prstGeom prst="line">
            <a:avLst/>
          </a:prstGeom>
          <a:ln w="19050">
            <a:solidFill>
              <a:srgbClr val="383F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>
            <a:extLst>
              <a:ext uri="{FF2B5EF4-FFF2-40B4-BE49-F238E27FC236}">
                <a16:creationId xmlns:a16="http://schemas.microsoft.com/office/drawing/2014/main" id="{9C8BD503-99EC-4621-B19C-5952A44719E0}"/>
              </a:ext>
            </a:extLst>
          </p:cNvPr>
          <p:cNvCxnSpPr>
            <a:cxnSpLocks/>
          </p:cNvCxnSpPr>
          <p:nvPr/>
        </p:nvCxnSpPr>
        <p:spPr>
          <a:xfrm>
            <a:off x="6096000" y="4342617"/>
            <a:ext cx="0" cy="2568913"/>
          </a:xfrm>
          <a:prstGeom prst="line">
            <a:avLst/>
          </a:prstGeom>
          <a:ln w="19050">
            <a:solidFill>
              <a:srgbClr val="383F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Box 58">
            <a:extLst>
              <a:ext uri="{FF2B5EF4-FFF2-40B4-BE49-F238E27FC236}">
                <a16:creationId xmlns:a16="http://schemas.microsoft.com/office/drawing/2014/main" id="{99884DC6-1DD0-49CD-BF0A-26DD5D06B8DF}"/>
              </a:ext>
            </a:extLst>
          </p:cNvPr>
          <p:cNvSpPr txBox="1"/>
          <p:nvPr/>
        </p:nvSpPr>
        <p:spPr>
          <a:xfrm>
            <a:off x="507752" y="4490397"/>
            <a:ext cx="24396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Самостоятельный разряд* (</a:t>
            </a:r>
            <a:r>
              <a:rPr lang="en-US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400" b="1" i="1" kern="20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</a:t>
            </a:r>
            <a:r>
              <a:rPr lang="ru-RU" sz="1400" b="1" i="1" kern="2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en-US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2А)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B7A1221-1BD9-4E2C-B9B5-147291717D29}"/>
              </a:ext>
            </a:extLst>
          </p:cNvPr>
          <p:cNvSpPr txBox="1"/>
          <p:nvPr/>
        </p:nvSpPr>
        <p:spPr>
          <a:xfrm>
            <a:off x="3622704" y="4496507"/>
            <a:ext cx="21693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Разряд с </a:t>
            </a:r>
            <a:r>
              <a:rPr lang="ru-RU" sz="1400" b="1" i="1" kern="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инжекцией</a:t>
            </a:r>
          </a:p>
          <a:p>
            <a:pPr algn="ctr"/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400" b="1" i="1" kern="20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</a:t>
            </a:r>
            <a:r>
              <a:rPr lang="ru-RU" sz="1400" b="1" i="1" kern="2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en-US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3А)</a:t>
            </a:r>
          </a:p>
        </p:txBody>
      </p:sp>
      <p:grpSp>
        <p:nvGrpSpPr>
          <p:cNvPr id="72" name="Группа 71">
            <a:extLst>
              <a:ext uri="{FF2B5EF4-FFF2-40B4-BE49-F238E27FC236}">
                <a16:creationId xmlns:a16="http://schemas.microsoft.com/office/drawing/2014/main" id="{77B8A651-4582-4231-8860-6FE1437C949F}"/>
              </a:ext>
            </a:extLst>
          </p:cNvPr>
          <p:cNvGrpSpPr/>
          <p:nvPr/>
        </p:nvGrpSpPr>
        <p:grpSpPr>
          <a:xfrm>
            <a:off x="6130589" y="4605718"/>
            <a:ext cx="3156963" cy="2245309"/>
            <a:chOff x="-446825" y="4070182"/>
            <a:chExt cx="3665407" cy="2660606"/>
          </a:xfrm>
        </p:grpSpPr>
        <p:pic>
          <p:nvPicPr>
            <p:cNvPr id="73" name="Рисунок 72">
              <a:extLst>
                <a:ext uri="{FF2B5EF4-FFF2-40B4-BE49-F238E27FC236}">
                  <a16:creationId xmlns:a16="http://schemas.microsoft.com/office/drawing/2014/main" id="{E9517FB4-165A-4433-AD27-02D53FFD1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-446825" y="4070182"/>
              <a:ext cx="3665407" cy="2660606"/>
            </a:xfrm>
            <a:prstGeom prst="rect">
              <a:avLst/>
            </a:prstGeom>
          </p:spPr>
        </p:pic>
        <p:pic>
          <p:nvPicPr>
            <p:cNvPr id="74" name="Рисунок 73">
              <a:extLst>
                <a:ext uri="{FF2B5EF4-FFF2-40B4-BE49-F238E27FC236}">
                  <a16:creationId xmlns:a16="http://schemas.microsoft.com/office/drawing/2014/main" id="{5777B87B-40A9-4435-A679-48AB47B45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8454" y="4207200"/>
              <a:ext cx="473075" cy="2232886"/>
            </a:xfrm>
            <a:prstGeom prst="rect">
              <a:avLst/>
            </a:prstGeom>
          </p:spPr>
        </p:pic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FB6A4D7B-7955-46EB-8395-6D79FB08AE91}"/>
                </a:ext>
              </a:extLst>
            </p:cNvPr>
            <p:cNvSpPr txBox="1"/>
            <p:nvPr/>
          </p:nvSpPr>
          <p:spPr>
            <a:xfrm rot="16200000">
              <a:off x="-661439" y="5269829"/>
              <a:ext cx="182081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6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 рабочий режим</a:t>
              </a:r>
            </a:p>
          </p:txBody>
        </p:sp>
      </p:grpSp>
      <p:grpSp>
        <p:nvGrpSpPr>
          <p:cNvPr id="79" name="Группа 78">
            <a:extLst>
              <a:ext uri="{FF2B5EF4-FFF2-40B4-BE49-F238E27FC236}">
                <a16:creationId xmlns:a16="http://schemas.microsoft.com/office/drawing/2014/main" id="{050E4AF5-1FA6-4756-8174-49E4548574BD}"/>
              </a:ext>
            </a:extLst>
          </p:cNvPr>
          <p:cNvGrpSpPr/>
          <p:nvPr/>
        </p:nvGrpSpPr>
        <p:grpSpPr>
          <a:xfrm>
            <a:off x="9187963" y="4705489"/>
            <a:ext cx="2987191" cy="2152511"/>
            <a:chOff x="4022714" y="4097722"/>
            <a:chExt cx="3515515" cy="2716969"/>
          </a:xfrm>
        </p:grpSpPr>
        <p:pic>
          <p:nvPicPr>
            <p:cNvPr id="80" name="Рисунок 79">
              <a:extLst>
                <a:ext uri="{FF2B5EF4-FFF2-40B4-BE49-F238E27FC236}">
                  <a16:creationId xmlns:a16="http://schemas.microsoft.com/office/drawing/2014/main" id="{499A1327-7ACE-4CDC-92F3-C5D0CF8C3A2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4022714" y="4097722"/>
              <a:ext cx="3515515" cy="2716969"/>
            </a:xfrm>
            <a:prstGeom prst="rect">
              <a:avLst/>
            </a:prstGeom>
          </p:spPr>
        </p:pic>
        <p:pic>
          <p:nvPicPr>
            <p:cNvPr id="81" name="Рисунок 80">
              <a:extLst>
                <a:ext uri="{FF2B5EF4-FFF2-40B4-BE49-F238E27FC236}">
                  <a16:creationId xmlns:a16="http://schemas.microsoft.com/office/drawing/2014/main" id="{D76F3FAF-A71B-4C3B-BB18-E36E71E6E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</a:blip>
            <a:stretch>
              <a:fillRect/>
            </a:stretch>
          </p:blipFill>
          <p:spPr>
            <a:xfrm>
              <a:off x="4476750" y="4159250"/>
              <a:ext cx="463550" cy="2267744"/>
            </a:xfrm>
            <a:prstGeom prst="rect">
              <a:avLst/>
            </a:prstGeom>
            <a:ln>
              <a:solidFill>
                <a:srgbClr val="E1EBDA"/>
              </a:solidFill>
            </a:ln>
          </p:spPr>
        </p:pic>
      </p:grpSp>
      <p:sp>
        <p:nvSpPr>
          <p:cNvPr id="82" name="Прямоугольник 81">
            <a:extLst>
              <a:ext uri="{FF2B5EF4-FFF2-40B4-BE49-F238E27FC236}">
                <a16:creationId xmlns:a16="http://schemas.microsoft.com/office/drawing/2014/main" id="{1F15AEE4-4306-42AC-91D6-44764103631B}"/>
              </a:ext>
            </a:extLst>
          </p:cNvPr>
          <p:cNvSpPr/>
          <p:nvPr/>
        </p:nvSpPr>
        <p:spPr>
          <a:xfrm>
            <a:off x="5414043" y="4291066"/>
            <a:ext cx="705192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Напряжение горения магнетрона при снижении рабочего давления (</a:t>
            </a:r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Медь</a:t>
            </a:r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BD7C6850-BB38-49F8-BF25-76A753ED62CE}"/>
              </a:ext>
            </a:extLst>
          </p:cNvPr>
          <p:cNvSpPr txBox="1"/>
          <p:nvPr/>
        </p:nvSpPr>
        <p:spPr>
          <a:xfrm>
            <a:off x="9944135" y="4506464"/>
            <a:ext cx="216934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Разряд с </a:t>
            </a:r>
            <a:r>
              <a:rPr lang="ru-RU" sz="1400" b="1" i="1" kern="200" dirty="0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инжекцией</a:t>
            </a:r>
          </a:p>
          <a:p>
            <a:pPr algn="ctr"/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400" b="1" i="1" kern="20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</a:t>
            </a:r>
            <a:r>
              <a:rPr lang="ru-RU" sz="1400" b="1" i="1" kern="2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=2</a:t>
            </a:r>
            <a:r>
              <a:rPr lang="en-US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3А)</a:t>
            </a:r>
          </a:p>
          <a:p>
            <a:pPr algn="ctr"/>
            <a:endParaRPr lang="ru-RU" sz="1400" b="1" i="1" kern="200" dirty="0">
              <a:solidFill>
                <a:srgbClr val="C0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F9B0BC1C-7614-4895-85AD-E4023CF46CFF}"/>
              </a:ext>
            </a:extLst>
          </p:cNvPr>
          <p:cNvSpPr txBox="1"/>
          <p:nvPr/>
        </p:nvSpPr>
        <p:spPr>
          <a:xfrm>
            <a:off x="6813319" y="4476023"/>
            <a:ext cx="243964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Самостоятельный разряд* (</a:t>
            </a:r>
            <a:r>
              <a:rPr lang="en-US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1400" b="1" i="1" kern="200" baseline="-25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инж</a:t>
            </a:r>
            <a:r>
              <a:rPr lang="ru-RU" sz="1400" b="1" i="1" kern="200" baseline="-25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=0</a:t>
            </a:r>
            <a:r>
              <a:rPr lang="en-US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b="1" i="1" kern="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2А)</a:t>
            </a:r>
          </a:p>
        </p:txBody>
      </p:sp>
    </p:spTree>
    <p:extLst>
      <p:ext uri="{BB962C8B-B14F-4D97-AF65-F5344CB8AC3E}">
        <p14:creationId xmlns:p14="http://schemas.microsoft.com/office/powerpoint/2010/main" val="2793719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6C398A-D2F9-49ED-9901-B3C4FBC9A2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118" y="128877"/>
            <a:ext cx="7182840" cy="7073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инжекции электронов на параметры магнетрона в области предельно низкого рабочего давления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83F14E1-150C-4859-A192-C86F452401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3CF1D11-B9BA-4FEC-A2E0-73F2FC59AC88}"/>
              </a:ext>
            </a:extLst>
          </p:cNvPr>
          <p:cNvSpPr txBox="1"/>
          <p:nvPr/>
        </p:nvSpPr>
        <p:spPr>
          <a:xfrm>
            <a:off x="9159804" y="3218526"/>
            <a:ext cx="2876373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 V. </a:t>
            </a:r>
            <a:r>
              <a:rPr lang="en-US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Shandrikov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A. </a:t>
            </a:r>
            <a:r>
              <a:rPr lang="en-US" sz="1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Cherkasov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E. M. Oks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// 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Vacuum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Q1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– 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Vol. 200. – P. 111056</a:t>
            </a:r>
            <a:endParaRPr lang="ru-RU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9B8EBEC8-99C4-4E1F-B251-3EACA65D9FE7}"/>
              </a:ext>
            </a:extLst>
          </p:cNvPr>
          <p:cNvSpPr txBox="1"/>
          <p:nvPr/>
        </p:nvSpPr>
        <p:spPr>
          <a:xfrm>
            <a:off x="3073997" y="2327443"/>
            <a:ext cx="125616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50 % </a:t>
            </a:r>
          </a:p>
        </p:txBody>
      </p:sp>
      <p:grpSp>
        <p:nvGrpSpPr>
          <p:cNvPr id="23" name="Группа 22">
            <a:extLst>
              <a:ext uri="{FF2B5EF4-FFF2-40B4-BE49-F238E27FC236}">
                <a16:creationId xmlns:a16="http://schemas.microsoft.com/office/drawing/2014/main" id="{A8FFA4BB-3F77-4546-BD6E-D0A59767709E}"/>
              </a:ext>
            </a:extLst>
          </p:cNvPr>
          <p:cNvGrpSpPr/>
          <p:nvPr/>
        </p:nvGrpSpPr>
        <p:grpSpPr>
          <a:xfrm>
            <a:off x="9248427" y="1021840"/>
            <a:ext cx="2664244" cy="2172504"/>
            <a:chOff x="7945137" y="1405411"/>
            <a:chExt cx="3961014" cy="3562243"/>
          </a:xfrm>
        </p:grpSpPr>
        <p:pic>
          <p:nvPicPr>
            <p:cNvPr id="54" name="Picture 3" descr="C:\Users\Александр\Desktop\Конференции\Конкурс молодых ученых 2023\ФОТО\index.jpg">
              <a:extLst>
                <a:ext uri="{FF2B5EF4-FFF2-40B4-BE49-F238E27FC236}">
                  <a16:creationId xmlns:a16="http://schemas.microsoft.com/office/drawing/2014/main" id="{A8BC11CB-7472-484D-8BC0-DBCDEAB6BB6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700" t="13917" r="12652" b="7610"/>
            <a:stretch/>
          </p:blipFill>
          <p:spPr bwMode="auto">
            <a:xfrm>
              <a:off x="7945137" y="1549074"/>
              <a:ext cx="3961014" cy="3418580"/>
            </a:xfrm>
            <a:prstGeom prst="rect">
              <a:avLst/>
            </a:prstGeom>
            <a:ln>
              <a:noFill/>
            </a:ln>
            <a:effectLst>
              <a:outerShdw blurRad="190500" algn="tl" rotWithShape="0">
                <a:srgbClr val="000000">
                  <a:alpha val="70000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C16EF04-87F4-4304-94B9-134AFC0EA3C3}"/>
                </a:ext>
              </a:extLst>
            </p:cNvPr>
            <p:cNvSpPr txBox="1"/>
            <p:nvPr/>
          </p:nvSpPr>
          <p:spPr>
            <a:xfrm>
              <a:off x="11038173" y="1405411"/>
              <a:ext cx="60305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</a:t>
              </a:r>
              <a:endPara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7" name="TextBox 56">
            <a:extLst>
              <a:ext uri="{FF2B5EF4-FFF2-40B4-BE49-F238E27FC236}">
                <a16:creationId xmlns:a16="http://schemas.microsoft.com/office/drawing/2014/main" id="{CC9C653E-418C-4187-8661-D7F115C44C18}"/>
              </a:ext>
            </a:extLst>
          </p:cNvPr>
          <p:cNvSpPr txBox="1"/>
          <p:nvPr/>
        </p:nvSpPr>
        <p:spPr>
          <a:xfrm>
            <a:off x="9159804" y="6101204"/>
            <a:ext cx="2917192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pPr algn="just"/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 V. </a:t>
            </a:r>
            <a:r>
              <a:rPr lang="en-US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Shandrikov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A. </a:t>
            </a:r>
            <a:r>
              <a:rPr lang="en-US" sz="1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Cherkasov</a:t>
            </a:r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at. al. // 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Vacuum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Q1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– 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Vol. 219. – P. 112721.</a:t>
            </a:r>
            <a:endParaRPr lang="ru-RU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8" name="Picture 4" descr="C:\Users\Александр\Desktop\Конференции\Конкурс молодых ученых 2023\ФОТО\IMG_20230609_095915_750.jpg">
            <a:extLst>
              <a:ext uri="{FF2B5EF4-FFF2-40B4-BE49-F238E27FC236}">
                <a16:creationId xmlns:a16="http://schemas.microsoft.com/office/drawing/2014/main" id="{59EF96DA-EB4A-4F22-BAF3-EE97DE88355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63" t="19355" r="17032" b="21909"/>
          <a:stretch/>
        </p:blipFill>
        <p:spPr bwMode="auto">
          <a:xfrm>
            <a:off x="9248426" y="4092902"/>
            <a:ext cx="2739947" cy="19826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9" name="TextBox 58">
            <a:extLst>
              <a:ext uri="{FF2B5EF4-FFF2-40B4-BE49-F238E27FC236}">
                <a16:creationId xmlns:a16="http://schemas.microsoft.com/office/drawing/2014/main" id="{B7B5071C-EDCB-4BF1-88D6-2D756EB19772}"/>
              </a:ext>
            </a:extLst>
          </p:cNvPr>
          <p:cNvSpPr txBox="1"/>
          <p:nvPr/>
        </p:nvSpPr>
        <p:spPr>
          <a:xfrm>
            <a:off x="11359793" y="4197169"/>
            <a:ext cx="54373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Cr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A8B28E0-B9C5-463A-8F60-338DA40940DF}"/>
              </a:ext>
            </a:extLst>
          </p:cNvPr>
          <p:cNvGrpSpPr/>
          <p:nvPr/>
        </p:nvGrpSpPr>
        <p:grpSpPr>
          <a:xfrm>
            <a:off x="2684390" y="1045445"/>
            <a:ext cx="6475414" cy="2952693"/>
            <a:chOff x="269171" y="839129"/>
            <a:chExt cx="7803041" cy="3239995"/>
          </a:xfrm>
        </p:grpSpPr>
        <p:sp>
          <p:nvSpPr>
            <p:cNvPr id="35" name="Прямоугольник 34">
              <a:extLst>
                <a:ext uri="{FF2B5EF4-FFF2-40B4-BE49-F238E27FC236}">
                  <a16:creationId xmlns:a16="http://schemas.microsoft.com/office/drawing/2014/main" id="{52087C22-5EB6-4D20-88BA-AE9B222DD4E8}"/>
                </a:ext>
              </a:extLst>
            </p:cNvPr>
            <p:cNvSpPr/>
            <p:nvPr/>
          </p:nvSpPr>
          <p:spPr>
            <a:xfrm>
              <a:off x="501289" y="843492"/>
              <a:ext cx="3502167" cy="456225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i="1" dirty="0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Самостоятельный разряд* (</a:t>
              </a:r>
              <a:r>
                <a:rPr lang="en-US" sz="1400" b="1" i="1" dirty="0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I</a:t>
              </a:r>
              <a:r>
                <a:rPr lang="ru-RU" sz="1400" b="1" baseline="-25000" dirty="0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инж.</a:t>
              </a:r>
              <a:r>
                <a:rPr lang="ru-RU" sz="14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=0</a:t>
              </a:r>
              <a:r>
                <a:rPr lang="en-US" sz="14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,</a:t>
              </a:r>
              <a:r>
                <a:rPr lang="ru-RU" sz="14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2А)</a:t>
              </a:r>
            </a:p>
          </p:txBody>
        </p:sp>
        <p:sp>
          <p:nvSpPr>
            <p:cNvPr id="18" name="Прямоугольник 17">
              <a:extLst>
                <a:ext uri="{FF2B5EF4-FFF2-40B4-BE49-F238E27FC236}">
                  <a16:creationId xmlns:a16="http://schemas.microsoft.com/office/drawing/2014/main" id="{52087C22-5EB6-4D20-88BA-AE9B222DD4E8}"/>
                </a:ext>
              </a:extLst>
            </p:cNvPr>
            <p:cNvSpPr/>
            <p:nvPr/>
          </p:nvSpPr>
          <p:spPr>
            <a:xfrm>
              <a:off x="4362187" y="839129"/>
              <a:ext cx="3710025" cy="460587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1400" b="1" i="1" dirty="0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Разряд с инжекцией электронов (</a:t>
              </a:r>
              <a:r>
                <a:rPr lang="en-US" sz="1400" b="1" i="1" dirty="0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I</a:t>
              </a:r>
              <a:r>
                <a:rPr lang="ru-RU" sz="1400" b="1" baseline="-25000" dirty="0" err="1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инж</a:t>
              </a:r>
              <a:r>
                <a:rPr lang="ru-RU" sz="1400" b="1" baseline="-25000" dirty="0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.</a:t>
              </a:r>
              <a:r>
                <a:rPr lang="ru-RU" sz="14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=2</a:t>
              </a:r>
              <a:r>
                <a:rPr lang="en-US" sz="14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,</a:t>
              </a:r>
              <a:r>
                <a:rPr lang="ru-RU" sz="1400" b="1" dirty="0">
                  <a:solidFill>
                    <a:srgbClr val="00206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3А)</a:t>
              </a:r>
            </a:p>
          </p:txBody>
        </p:sp>
        <p:grpSp>
          <p:nvGrpSpPr>
            <p:cNvPr id="22" name="Группа 21">
              <a:extLst>
                <a:ext uri="{FF2B5EF4-FFF2-40B4-BE49-F238E27FC236}">
                  <a16:creationId xmlns:a16="http://schemas.microsoft.com/office/drawing/2014/main" id="{E49B588A-257C-48DC-A362-8736B45A09D2}"/>
                </a:ext>
              </a:extLst>
            </p:cNvPr>
            <p:cNvGrpSpPr/>
            <p:nvPr/>
          </p:nvGrpSpPr>
          <p:grpSpPr>
            <a:xfrm>
              <a:off x="4082437" y="1346425"/>
              <a:ext cx="3470818" cy="2687767"/>
              <a:chOff x="3964074" y="1308901"/>
              <a:chExt cx="3797578" cy="2902753"/>
            </a:xfrm>
          </p:grpSpPr>
          <p:grpSp>
            <p:nvGrpSpPr>
              <p:cNvPr id="15" name="Группа 14">
                <a:extLst>
                  <a:ext uri="{FF2B5EF4-FFF2-40B4-BE49-F238E27FC236}">
                    <a16:creationId xmlns:a16="http://schemas.microsoft.com/office/drawing/2014/main" id="{91D36BDE-7028-42E5-807C-624F20AA88D2}"/>
                  </a:ext>
                </a:extLst>
              </p:cNvPr>
              <p:cNvGrpSpPr/>
              <p:nvPr/>
            </p:nvGrpSpPr>
            <p:grpSpPr>
              <a:xfrm>
                <a:off x="3964074" y="1308901"/>
                <a:ext cx="3797578" cy="2902753"/>
                <a:chOff x="3964074" y="1308901"/>
                <a:chExt cx="3797578" cy="2902753"/>
              </a:xfrm>
            </p:grpSpPr>
            <p:pic>
              <p:nvPicPr>
                <p:cNvPr id="24" name="Рисунок 23">
                  <a:extLst>
                    <a:ext uri="{FF2B5EF4-FFF2-40B4-BE49-F238E27FC236}">
                      <a16:creationId xmlns:a16="http://schemas.microsoft.com/office/drawing/2014/main" id="{3560CBF0-7BDD-217E-0687-A4A1198043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3964074" y="1308901"/>
                  <a:ext cx="3797578" cy="2902753"/>
                </a:xfrm>
                <a:prstGeom prst="rect">
                  <a:avLst/>
                </a:prstGeom>
              </p:spPr>
            </p:pic>
            <p:pic>
              <p:nvPicPr>
                <p:cNvPr id="32" name="Рисунок 31">
                  <a:extLst>
                    <a:ext uri="{FF2B5EF4-FFF2-40B4-BE49-F238E27FC236}">
                      <a16:creationId xmlns:a16="http://schemas.microsoft.com/office/drawing/2014/main" id="{1B71960B-25A9-448B-83F4-E712A06A12E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duotone>
                    <a:schemeClr val="accent6">
                      <a:shade val="45000"/>
                      <a:satMod val="135000"/>
                    </a:schemeClr>
                    <a:prstClr val="white"/>
                  </a:duotone>
                </a:blip>
                <a:stretch>
                  <a:fillRect/>
                </a:stretch>
              </p:blipFill>
              <p:spPr>
                <a:xfrm>
                  <a:off x="4497796" y="1494685"/>
                  <a:ext cx="442504" cy="2321836"/>
                </a:xfrm>
                <a:prstGeom prst="rect">
                  <a:avLst/>
                </a:prstGeom>
                <a:ln>
                  <a:solidFill>
                    <a:srgbClr val="E1EBDA"/>
                  </a:solidFill>
                </a:ln>
              </p:spPr>
            </p:pic>
          </p:grpSp>
          <p:cxnSp>
            <p:nvCxnSpPr>
              <p:cNvPr id="20" name="Прямая соединительная линия 19">
                <a:extLst>
                  <a:ext uri="{FF2B5EF4-FFF2-40B4-BE49-F238E27FC236}">
                    <a16:creationId xmlns:a16="http://schemas.microsoft.com/office/drawing/2014/main" id="{6C132FA1-3425-43B2-8317-A9D87992CC5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484532" y="2553367"/>
                <a:ext cx="2609008" cy="0"/>
              </a:xfrm>
              <a:prstGeom prst="line">
                <a:avLst/>
              </a:prstGeom>
              <a:ln w="19050">
                <a:solidFill>
                  <a:srgbClr val="1F3B73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B8EBEC8-99C4-4E1F-B251-3EACA65D9FE7}"/>
                  </a:ext>
                </a:extLst>
              </p:cNvPr>
              <p:cNvSpPr txBox="1"/>
              <p:nvPr/>
            </p:nvSpPr>
            <p:spPr>
              <a:xfrm>
                <a:off x="5976279" y="2153257"/>
                <a:ext cx="151371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50 % </a:t>
                </a:r>
              </a:p>
            </p:txBody>
          </p:sp>
        </p:grpSp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2F8B4F4B-F906-4F4B-8E6A-0CF2BEF189BA}"/>
                </a:ext>
              </a:extLst>
            </p:cNvPr>
            <p:cNvGrpSpPr/>
            <p:nvPr/>
          </p:nvGrpSpPr>
          <p:grpSpPr>
            <a:xfrm>
              <a:off x="269171" y="1375999"/>
              <a:ext cx="3514783" cy="2703125"/>
              <a:chOff x="184936" y="1412397"/>
              <a:chExt cx="3665407" cy="2839802"/>
            </a:xfrm>
          </p:grpSpPr>
          <p:pic>
            <p:nvPicPr>
              <p:cNvPr id="6" name="Рисунок 5">
                <a:extLst>
                  <a:ext uri="{FF2B5EF4-FFF2-40B4-BE49-F238E27FC236}">
                    <a16:creationId xmlns:a16="http://schemas.microsoft.com/office/drawing/2014/main" id="{81105AAD-9B36-A87B-A28A-E2A9DD8238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84936" y="1412397"/>
                <a:ext cx="3665407" cy="2839802"/>
              </a:xfrm>
              <a:prstGeom prst="rect">
                <a:avLst/>
              </a:prstGeom>
            </p:spPr>
          </p:pic>
          <p:pic>
            <p:nvPicPr>
              <p:cNvPr id="38" name="Рисунок 37">
                <a:extLst>
                  <a:ext uri="{FF2B5EF4-FFF2-40B4-BE49-F238E27FC236}">
                    <a16:creationId xmlns:a16="http://schemas.microsoft.com/office/drawing/2014/main" id="{7667E2EC-0394-4C24-976C-6726B8C2251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3564" y="1523887"/>
                <a:ext cx="437356" cy="2357551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14777761-BA71-9796-F1BA-4AC6C060A19B}"/>
                  </a:ext>
                </a:extLst>
              </p:cNvPr>
              <p:cNvSpPr txBox="1"/>
              <p:nvPr/>
            </p:nvSpPr>
            <p:spPr>
              <a:xfrm rot="16200000">
                <a:off x="-406399" y="2491601"/>
                <a:ext cx="2399556" cy="464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Не рабочий режим</a:t>
                </a:r>
              </a:p>
            </p:txBody>
          </p:sp>
        </p:grpSp>
      </p:grpSp>
      <p:cxnSp>
        <p:nvCxnSpPr>
          <p:cNvPr id="46" name="Прямая соединительная линия 45">
            <a:extLst>
              <a:ext uri="{FF2B5EF4-FFF2-40B4-BE49-F238E27FC236}">
                <a16:creationId xmlns:a16="http://schemas.microsoft.com/office/drawing/2014/main" id="{6C132FA1-3425-43B2-8317-A9D87992CC51}"/>
              </a:ext>
            </a:extLst>
          </p:cNvPr>
          <p:cNvCxnSpPr>
            <a:cxnSpLocks/>
          </p:cNvCxnSpPr>
          <p:nvPr/>
        </p:nvCxnSpPr>
        <p:spPr>
          <a:xfrm>
            <a:off x="3028824" y="2668292"/>
            <a:ext cx="2165105" cy="0"/>
          </a:xfrm>
          <a:prstGeom prst="line">
            <a:avLst/>
          </a:prstGeom>
          <a:ln w="19050">
            <a:solidFill>
              <a:srgbClr val="1F3B73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C2144FCA-AF47-4104-B3C0-41FC772290FC}"/>
              </a:ext>
            </a:extLst>
          </p:cNvPr>
          <p:cNvGrpSpPr/>
          <p:nvPr/>
        </p:nvGrpSpPr>
        <p:grpSpPr>
          <a:xfrm>
            <a:off x="2772296" y="4429863"/>
            <a:ext cx="2923965" cy="2420696"/>
            <a:chOff x="2772296" y="4429863"/>
            <a:chExt cx="2923965" cy="2420696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31921B76-7899-42C8-BA88-6C376A380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772296" y="4429863"/>
              <a:ext cx="2923965" cy="2420696"/>
            </a:xfrm>
            <a:prstGeom prst="rect">
              <a:avLst/>
            </a:prstGeom>
          </p:spPr>
        </p:pic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364B5EB-685A-4CC7-BBBA-981EE86F8F72}"/>
                </a:ext>
              </a:extLst>
            </p:cNvPr>
            <p:cNvSpPr txBox="1"/>
            <p:nvPr/>
          </p:nvSpPr>
          <p:spPr>
            <a:xfrm>
              <a:off x="3940538" y="5640211"/>
              <a:ext cx="544186" cy="52322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Cr</a:t>
              </a:r>
              <a:endPara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7553AD06-DD84-4E60-BAD4-729D154990F5}"/>
              </a:ext>
            </a:extLst>
          </p:cNvPr>
          <p:cNvGrpSpPr/>
          <p:nvPr/>
        </p:nvGrpSpPr>
        <p:grpSpPr>
          <a:xfrm>
            <a:off x="5892029" y="4496378"/>
            <a:ext cx="2848164" cy="2316275"/>
            <a:chOff x="4111377" y="4475208"/>
            <a:chExt cx="3412937" cy="2364661"/>
          </a:xfrm>
        </p:grpSpPr>
        <p:grpSp>
          <p:nvGrpSpPr>
            <p:cNvPr id="49" name="Группа 48">
              <a:extLst>
                <a:ext uri="{FF2B5EF4-FFF2-40B4-BE49-F238E27FC236}">
                  <a16:creationId xmlns:a16="http://schemas.microsoft.com/office/drawing/2014/main" id="{56565DA8-4BC1-43D2-AD65-B9571BD48EC7}"/>
                </a:ext>
              </a:extLst>
            </p:cNvPr>
            <p:cNvGrpSpPr/>
            <p:nvPr/>
          </p:nvGrpSpPr>
          <p:grpSpPr>
            <a:xfrm>
              <a:off x="4111377" y="4475208"/>
              <a:ext cx="3412937" cy="2364661"/>
              <a:chOff x="4080554" y="1357612"/>
              <a:chExt cx="3511590" cy="2767828"/>
            </a:xfrm>
          </p:grpSpPr>
          <p:pic>
            <p:nvPicPr>
              <p:cNvPr id="50" name="Рисунок 49">
                <a:extLst>
                  <a:ext uri="{FF2B5EF4-FFF2-40B4-BE49-F238E27FC236}">
                    <a16:creationId xmlns:a16="http://schemas.microsoft.com/office/drawing/2014/main" id="{A0607B10-ABE1-4350-B26A-A268F126BE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080554" y="1357612"/>
                <a:ext cx="3452036" cy="2767828"/>
              </a:xfrm>
              <a:prstGeom prst="rect">
                <a:avLst/>
              </a:prstGeom>
            </p:spPr>
          </p:pic>
          <p:pic>
            <p:nvPicPr>
              <p:cNvPr id="51" name="Рисунок 50">
                <a:extLst>
                  <a:ext uri="{FF2B5EF4-FFF2-40B4-BE49-F238E27FC236}">
                    <a16:creationId xmlns:a16="http://schemas.microsoft.com/office/drawing/2014/main" id="{7819F7DE-0312-4345-885E-AB2019F927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duotone>
                  <a:schemeClr val="accent6">
                    <a:shade val="45000"/>
                    <a:satMod val="135000"/>
                  </a:schemeClr>
                  <a:prstClr val="white"/>
                </a:duotone>
              </a:blip>
              <a:stretch>
                <a:fillRect/>
              </a:stretch>
            </p:blipFill>
            <p:spPr>
              <a:xfrm>
                <a:off x="4504129" y="1482873"/>
                <a:ext cx="869776" cy="2292768"/>
              </a:xfrm>
              <a:prstGeom prst="rect">
                <a:avLst/>
              </a:prstGeom>
            </p:spPr>
          </p:pic>
          <p:cxnSp>
            <p:nvCxnSpPr>
              <p:cNvPr id="52" name="Прямая соединительная линия 51">
                <a:extLst>
                  <a:ext uri="{FF2B5EF4-FFF2-40B4-BE49-F238E27FC236}">
                    <a16:creationId xmlns:a16="http://schemas.microsoft.com/office/drawing/2014/main" id="{056161ED-AFA2-4BB0-9F91-4F330E0F2A6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20094" y="2619364"/>
                <a:ext cx="2972050" cy="8919"/>
              </a:xfrm>
              <a:prstGeom prst="line">
                <a:avLst/>
              </a:prstGeom>
              <a:ln w="19050">
                <a:solidFill>
                  <a:srgbClr val="1F3B73"/>
                </a:solidFill>
                <a:prstDash val="lg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B9939CFF-6366-415C-B72B-0270CC94D595}"/>
                  </a:ext>
                </a:extLst>
              </p:cNvPr>
              <p:cNvSpPr txBox="1"/>
              <p:nvPr/>
            </p:nvSpPr>
            <p:spPr>
              <a:xfrm>
                <a:off x="5696390" y="2643997"/>
                <a:ext cx="1513715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ru-RU" sz="2000" dirty="0">
                    <a:solidFill>
                      <a:srgbClr val="002060"/>
                    </a:solidFill>
                    <a:latin typeface="Times New Roman" panose="02020603050405020304" pitchFamily="18" charset="0"/>
                    <a:ea typeface="Cambria" panose="02040503050406030204" pitchFamily="18" charset="0"/>
                    <a:cs typeface="Times New Roman" panose="02020603050405020304" pitchFamily="18" charset="0"/>
                  </a:rPr>
                  <a:t>50 % </a:t>
                </a:r>
              </a:p>
            </p:txBody>
          </p:sp>
        </p:grp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AE8CEFD-D405-4581-9EB5-B8F613726C3B}"/>
                </a:ext>
              </a:extLst>
            </p:cNvPr>
            <p:cNvSpPr txBox="1"/>
            <p:nvPr/>
          </p:nvSpPr>
          <p:spPr>
            <a:xfrm>
              <a:off x="6014654" y="4675126"/>
              <a:ext cx="669544" cy="534150"/>
            </a:xfrm>
            <a:prstGeom prst="rect">
              <a:avLst/>
            </a:prstGeom>
            <a:noFill/>
            <a:ln>
              <a:solidFill>
                <a:srgbClr val="C00000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800" dirty="0">
                  <a:solidFill>
                    <a:srgbClr val="C0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Cr</a:t>
              </a:r>
              <a:endParaRPr lang="ru-RU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55" name="Прямоугольник 54">
            <a:extLst>
              <a:ext uri="{FF2B5EF4-FFF2-40B4-BE49-F238E27FC236}">
                <a16:creationId xmlns:a16="http://schemas.microsoft.com/office/drawing/2014/main" id="{0DCA5BE3-AFE5-4137-897E-C551854AC885}"/>
              </a:ext>
            </a:extLst>
          </p:cNvPr>
          <p:cNvSpPr/>
          <p:nvPr/>
        </p:nvSpPr>
        <p:spPr>
          <a:xfrm>
            <a:off x="6066585" y="4056849"/>
            <a:ext cx="3062829" cy="46537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Разряд с инжекцией электронов (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ru-RU" sz="1400" b="1" baseline="-25000" dirty="0" err="1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инж</a:t>
            </a:r>
            <a:r>
              <a:rPr lang="ru-RU" sz="1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.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=1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3А)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25B2244C-1097-4E2B-9DAA-C12DD94D99EC}"/>
              </a:ext>
            </a:extLst>
          </p:cNvPr>
          <p:cNvSpPr txBox="1"/>
          <p:nvPr/>
        </p:nvSpPr>
        <p:spPr>
          <a:xfrm>
            <a:off x="7080939" y="2981861"/>
            <a:ext cx="60305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9CFBAF1-3067-4727-802C-95EAE0C7ED10}"/>
              </a:ext>
            </a:extLst>
          </p:cNvPr>
          <p:cNvSpPr txBox="1"/>
          <p:nvPr/>
        </p:nvSpPr>
        <p:spPr>
          <a:xfrm>
            <a:off x="4092774" y="2922405"/>
            <a:ext cx="603050" cy="52322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</a:t>
            </a:r>
            <a:endParaRPr lang="ru-RU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8" name="Рисунок 47">
            <a:extLst>
              <a:ext uri="{FF2B5EF4-FFF2-40B4-BE49-F238E27FC236}">
                <a16:creationId xmlns:a16="http://schemas.microsoft.com/office/drawing/2014/main" id="{5AC0038C-05EE-4108-A662-1BEA1B21E9DF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8669" y="1108197"/>
            <a:ext cx="1942070" cy="2335612"/>
          </a:xfrm>
          <a:prstGeom prst="rect">
            <a:avLst/>
          </a:prstGeom>
        </p:spPr>
      </p:pic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4DBBB559-B46A-4A0B-9936-B374AC68F70A}"/>
              </a:ext>
            </a:extLst>
          </p:cNvPr>
          <p:cNvSpPr/>
          <p:nvPr/>
        </p:nvSpPr>
        <p:spPr>
          <a:xfrm>
            <a:off x="2877015" y="4056849"/>
            <a:ext cx="2906300" cy="4653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Самостоятельный разряд* (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I</a:t>
            </a:r>
            <a:r>
              <a:rPr lang="ru-RU" sz="1400" b="1" baseline="-250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инж.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=0</a:t>
            </a:r>
            <a:r>
              <a:rPr lang="en-US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,</a:t>
            </a:r>
            <a:r>
              <a:rPr lang="ru-RU" sz="14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2А)</a:t>
            </a:r>
          </a:p>
        </p:txBody>
      </p:sp>
      <p:cxnSp>
        <p:nvCxnSpPr>
          <p:cNvPr id="27" name="Прямая соединительная линия 26">
            <a:extLst>
              <a:ext uri="{FF2B5EF4-FFF2-40B4-BE49-F238E27FC236}">
                <a16:creationId xmlns:a16="http://schemas.microsoft.com/office/drawing/2014/main" id="{005CDDFC-946B-4D2C-9C94-A006F8986B48}"/>
              </a:ext>
            </a:extLst>
          </p:cNvPr>
          <p:cNvCxnSpPr>
            <a:cxnSpLocks/>
          </p:cNvCxnSpPr>
          <p:nvPr/>
        </p:nvCxnSpPr>
        <p:spPr>
          <a:xfrm flipH="1">
            <a:off x="0" y="3989832"/>
            <a:ext cx="12192001" cy="27533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>
            <a:extLst>
              <a:ext uri="{FF2B5EF4-FFF2-40B4-BE49-F238E27FC236}">
                <a16:creationId xmlns:a16="http://schemas.microsoft.com/office/drawing/2014/main" id="{A1B98224-7085-41B1-8EA2-5051D5BAE164}"/>
              </a:ext>
            </a:extLst>
          </p:cNvPr>
          <p:cNvSpPr txBox="1"/>
          <p:nvPr/>
        </p:nvSpPr>
        <p:spPr>
          <a:xfrm>
            <a:off x="98491" y="3529276"/>
            <a:ext cx="2504547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sz="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M.V. </a:t>
            </a:r>
            <a:r>
              <a:rPr lang="en-US" sz="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Shandrikov</a:t>
            </a:r>
            <a:r>
              <a:rPr lang="ru-RU" sz="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A.A. </a:t>
            </a:r>
            <a:r>
              <a:rPr lang="en-US" sz="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Cherkasov</a:t>
            </a:r>
            <a:r>
              <a:rPr lang="en-US" sz="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at. al..// </a:t>
            </a:r>
            <a:r>
              <a:rPr lang="en-US" sz="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Vacuum (Q1)</a:t>
            </a:r>
            <a:r>
              <a:rPr lang="ru-RU" sz="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2024. – Vol.228. – P. 113512</a:t>
            </a:r>
            <a:endParaRPr lang="ru-RU" sz="8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4" name="Рисунок 43">
            <a:extLst>
              <a:ext uri="{FF2B5EF4-FFF2-40B4-BE49-F238E27FC236}">
                <a16:creationId xmlns:a16="http://schemas.microsoft.com/office/drawing/2014/main" id="{D1978DBC-EED5-4FF5-98D8-68840A0034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4185" y="4092902"/>
            <a:ext cx="2144841" cy="1920559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6C88E948-DFAE-4CA1-A539-7FD603D6E21C}"/>
              </a:ext>
            </a:extLst>
          </p:cNvPr>
          <p:cNvSpPr txBox="1"/>
          <p:nvPr/>
        </p:nvSpPr>
        <p:spPr>
          <a:xfrm>
            <a:off x="160356" y="6108945"/>
            <a:ext cx="2512497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sz="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M.V. </a:t>
            </a:r>
            <a:r>
              <a:rPr lang="en-US" sz="8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Shandrikov</a:t>
            </a:r>
            <a:r>
              <a:rPr lang="en-US" sz="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A.A. </a:t>
            </a:r>
            <a:r>
              <a:rPr lang="en-US" sz="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Cherkasov</a:t>
            </a:r>
            <a:r>
              <a:rPr lang="en-US" sz="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E.M. Oks, A.V. Vizir, Modified residual gas analyzer for measuring the ion mass-to-charge composition of a repetitively pulsed plasma // </a:t>
            </a:r>
            <a:r>
              <a:rPr lang="en-US" sz="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AIP Advances</a:t>
            </a:r>
            <a:r>
              <a:rPr lang="en-US" sz="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</a:t>
            </a:r>
            <a:r>
              <a:rPr lang="en-US" sz="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2022</a:t>
            </a:r>
            <a:r>
              <a:rPr lang="en-US" sz="8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Vol. 12. – №. 2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24049037-AE97-49FF-9933-89615F56859D}"/>
              </a:ext>
            </a:extLst>
          </p:cNvPr>
          <p:cNvSpPr txBox="1"/>
          <p:nvPr/>
        </p:nvSpPr>
        <p:spPr>
          <a:xfrm>
            <a:off x="203627" y="5740315"/>
            <a:ext cx="2512497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</a:rPr>
              <a:t>масс-спектрометр </a:t>
            </a:r>
            <a:r>
              <a:rPr lang="en-US" sz="1200" i="1" dirty="0">
                <a:latin typeface="Times New Roman" panose="02020603050405020304" pitchFamily="18" charset="0"/>
              </a:rPr>
              <a:t>RGA-200</a:t>
            </a:r>
            <a:endParaRPr lang="ru-RU" sz="1200" i="1" dirty="0">
              <a:latin typeface="Times New Roman" panose="02020603050405020304" pitchFamily="18" charset="0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408313C4-5269-4D50-A67E-65F3A23B04BD}"/>
              </a:ext>
            </a:extLst>
          </p:cNvPr>
          <p:cNvSpPr txBox="1"/>
          <p:nvPr/>
        </p:nvSpPr>
        <p:spPr>
          <a:xfrm>
            <a:off x="125868" y="3212625"/>
            <a:ext cx="2512497" cy="27699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200" i="1" dirty="0">
                <a:latin typeface="Times New Roman" panose="02020603050405020304" pitchFamily="18" charset="0"/>
              </a:rPr>
              <a:t>Времяпролетный спектрометр</a:t>
            </a:r>
          </a:p>
        </p:txBody>
      </p:sp>
    </p:spTree>
    <p:extLst>
      <p:ext uri="{BB962C8B-B14F-4D97-AF65-F5344CB8AC3E}">
        <p14:creationId xmlns:p14="http://schemas.microsoft.com/office/powerpoint/2010/main" val="1179756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E5D485-6C84-4DE1-A9B5-1ACEDA7891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1417" y="124266"/>
            <a:ext cx="6959600" cy="707364"/>
          </a:xfrm>
        </p:spPr>
        <p:txBody>
          <a:bodyPr>
            <a:noAutofit/>
          </a:bodyPr>
          <a:lstStyle/>
          <a:p>
            <a:r>
              <a:rPr lang="ru-RU" sz="20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Масс-зарядовый состав ионов плазмы магнетронного разряда в режиме стабилизации тока</a:t>
            </a:r>
            <a:endParaRPr lang="ru-RU" sz="2000" b="0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98BEEBD4-B496-49DD-B302-B7F01ADB9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7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3DE20DA-DE57-4C91-A737-12FECE0CFF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82" y="1321334"/>
            <a:ext cx="3090187" cy="258102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625E5BA-3EF0-4964-8B2B-23272A2041D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561"/>
          <a:stretch/>
        </p:blipFill>
        <p:spPr>
          <a:xfrm>
            <a:off x="3120188" y="1363627"/>
            <a:ext cx="3090187" cy="2550971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5D9D63CF-3A6C-436F-B2F5-EBCE280C98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464" y="4284879"/>
            <a:ext cx="3090188" cy="2549903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ECE9636-BEBE-4CBC-AC61-9B5C35C4FF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4603" y="4284880"/>
            <a:ext cx="3072041" cy="257167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B276FA00-5669-4AD8-B832-8B607139B49E}"/>
              </a:ext>
            </a:extLst>
          </p:cNvPr>
          <p:cNvSpPr txBox="1"/>
          <p:nvPr/>
        </p:nvSpPr>
        <p:spPr>
          <a:xfrm>
            <a:off x="259823" y="93822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с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высоким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коэффициентом распыления (</a:t>
            </a:r>
            <a:r>
              <a:rPr lang="en-US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&gt;1)</a:t>
            </a:r>
            <a:endParaRPr lang="ru-RU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2EED325-BF5D-48A6-AC67-9C68BAB3B95D}"/>
              </a:ext>
            </a:extLst>
          </p:cNvPr>
          <p:cNvSpPr txBox="1"/>
          <p:nvPr/>
        </p:nvSpPr>
        <p:spPr>
          <a:xfrm>
            <a:off x="558800" y="396893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с</a:t>
            </a:r>
            <a:r>
              <a:rPr lang="en-US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низким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коэффициентом распыления (</a:t>
            </a:r>
            <a:r>
              <a:rPr lang="en-US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&lt;1)</a:t>
            </a:r>
            <a:r>
              <a:rPr lang="ru-RU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cxnSp>
        <p:nvCxnSpPr>
          <p:cNvPr id="23" name="Прямая соединительная линия 22">
            <a:extLst>
              <a:ext uri="{FF2B5EF4-FFF2-40B4-BE49-F238E27FC236}">
                <a16:creationId xmlns:a16="http://schemas.microsoft.com/office/drawing/2014/main" id="{E745B9D0-C821-486F-AFF1-2F630E79240B}"/>
              </a:ext>
            </a:extLst>
          </p:cNvPr>
          <p:cNvCxnSpPr>
            <a:cxnSpLocks/>
          </p:cNvCxnSpPr>
          <p:nvPr/>
        </p:nvCxnSpPr>
        <p:spPr>
          <a:xfrm flipV="1">
            <a:off x="33383" y="3914598"/>
            <a:ext cx="6322440" cy="13650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1EC61BEA-5093-4CAE-BE75-4D6FD80DB5E6}"/>
              </a:ext>
            </a:extLst>
          </p:cNvPr>
          <p:cNvSpPr/>
          <p:nvPr/>
        </p:nvSpPr>
        <p:spPr>
          <a:xfrm>
            <a:off x="488265" y="1414280"/>
            <a:ext cx="1108123" cy="300326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Медь</a:t>
            </a:r>
          </a:p>
        </p:txBody>
      </p:sp>
      <p:sp>
        <p:nvSpPr>
          <p:cNvPr id="35" name="Прямоугольник 34">
            <a:extLst>
              <a:ext uri="{FF2B5EF4-FFF2-40B4-BE49-F238E27FC236}">
                <a16:creationId xmlns:a16="http://schemas.microsoft.com/office/drawing/2014/main" id="{C00EF056-A31F-480F-BCC3-745BDCE93D82}"/>
              </a:ext>
            </a:extLst>
          </p:cNvPr>
          <p:cNvSpPr/>
          <p:nvPr/>
        </p:nvSpPr>
        <p:spPr>
          <a:xfrm>
            <a:off x="3509533" y="1432124"/>
            <a:ext cx="1108123" cy="304032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Серебро</a:t>
            </a:r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7406A023-EA9E-4804-B680-668E2C09B3B7}"/>
              </a:ext>
            </a:extLst>
          </p:cNvPr>
          <p:cNvSpPr/>
          <p:nvPr/>
        </p:nvSpPr>
        <p:spPr>
          <a:xfrm>
            <a:off x="502695" y="4440465"/>
            <a:ext cx="1143863" cy="300326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Цирконий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C9F71F72-178F-47A2-9BA7-D08F63B4C316}"/>
              </a:ext>
            </a:extLst>
          </p:cNvPr>
          <p:cNvSpPr/>
          <p:nvPr/>
        </p:nvSpPr>
        <p:spPr>
          <a:xfrm>
            <a:off x="3657720" y="4467887"/>
            <a:ext cx="1108123" cy="300326"/>
          </a:xfrm>
          <a:prstGeom prst="rect">
            <a:avLst/>
          </a:prstGeom>
          <a:ln w="19050">
            <a:solidFill>
              <a:srgbClr val="00206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Тантал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A797FD-ACBF-4777-B95D-3965E224DCE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21374" y="1820778"/>
            <a:ext cx="4967931" cy="4503822"/>
          </a:xfrm>
          <a:prstGeom prst="rect">
            <a:avLst/>
          </a:prstGeom>
        </p:spPr>
      </p:pic>
      <p:cxnSp>
        <p:nvCxnSpPr>
          <p:cNvPr id="11" name="Прямая соединительная линия 10">
            <a:extLst>
              <a:ext uri="{FF2B5EF4-FFF2-40B4-BE49-F238E27FC236}">
                <a16:creationId xmlns:a16="http://schemas.microsoft.com/office/drawing/2014/main" id="{03B50644-B1DB-4B7A-B8B5-E2DD43788499}"/>
              </a:ext>
            </a:extLst>
          </p:cNvPr>
          <p:cNvCxnSpPr>
            <a:cxnSpLocks/>
          </p:cNvCxnSpPr>
          <p:nvPr/>
        </p:nvCxnSpPr>
        <p:spPr>
          <a:xfrm>
            <a:off x="6355823" y="995363"/>
            <a:ext cx="0" cy="5862637"/>
          </a:xfrm>
          <a:prstGeom prst="line">
            <a:avLst/>
          </a:prstGeom>
          <a:ln>
            <a:solidFill>
              <a:srgbClr val="002060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единительная линия 20">
            <a:extLst>
              <a:ext uri="{FF2B5EF4-FFF2-40B4-BE49-F238E27FC236}">
                <a16:creationId xmlns:a16="http://schemas.microsoft.com/office/drawing/2014/main" id="{8D785246-5499-48F2-A588-A727B2A2B657}"/>
              </a:ext>
            </a:extLst>
          </p:cNvPr>
          <p:cNvCxnSpPr/>
          <p:nvPr/>
        </p:nvCxnSpPr>
        <p:spPr>
          <a:xfrm>
            <a:off x="10163175" y="1820778"/>
            <a:ext cx="0" cy="4503822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99E6222D-2EE0-4B26-BE0F-82690E74298F}"/>
              </a:ext>
            </a:extLst>
          </p:cNvPr>
          <p:cNvSpPr txBox="1"/>
          <p:nvPr/>
        </p:nvSpPr>
        <p:spPr>
          <a:xfrm>
            <a:off x="10121600" y="3694720"/>
            <a:ext cx="202385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Типичный диапазон </a:t>
            </a:r>
            <a:br>
              <a:rPr 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давления </a:t>
            </a:r>
            <a:r>
              <a:rPr lang="en-US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HiPIMS</a:t>
            </a:r>
            <a:endParaRPr lang="ru-RU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A5AB55-9F61-470E-B102-64F2C21AA413}"/>
              </a:ext>
            </a:extLst>
          </p:cNvPr>
          <p:cNvSpPr txBox="1"/>
          <p:nvPr/>
        </p:nvSpPr>
        <p:spPr>
          <a:xfrm>
            <a:off x="7811166" y="2022859"/>
            <a:ext cx="202385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Многозарядные</a:t>
            </a:r>
          </a:p>
          <a:p>
            <a:pPr algn="ctr"/>
            <a:r>
              <a:rPr lang="ru-RU" b="1" i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ионы</a:t>
            </a:r>
          </a:p>
        </p:txBody>
      </p:sp>
      <p:sp>
        <p:nvSpPr>
          <p:cNvPr id="3" name="Стрелка: влево 2">
            <a:extLst>
              <a:ext uri="{FF2B5EF4-FFF2-40B4-BE49-F238E27FC236}">
                <a16:creationId xmlns:a16="http://schemas.microsoft.com/office/drawing/2014/main" id="{EC162B2E-7A79-DB77-5B71-196D9C3E7AEE}"/>
              </a:ext>
            </a:extLst>
          </p:cNvPr>
          <p:cNvSpPr/>
          <p:nvPr/>
        </p:nvSpPr>
        <p:spPr>
          <a:xfrm>
            <a:off x="8011949" y="2639112"/>
            <a:ext cx="1622284" cy="318194"/>
          </a:xfrm>
          <a:prstGeom prst="leftArrow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: влево 5">
            <a:extLst>
              <a:ext uri="{FF2B5EF4-FFF2-40B4-BE49-F238E27FC236}">
                <a16:creationId xmlns:a16="http://schemas.microsoft.com/office/drawing/2014/main" id="{78EF9E97-29DA-5154-B432-90F7311A065E}"/>
              </a:ext>
            </a:extLst>
          </p:cNvPr>
          <p:cNvSpPr/>
          <p:nvPr/>
        </p:nvSpPr>
        <p:spPr>
          <a:xfrm>
            <a:off x="10395179" y="4740791"/>
            <a:ext cx="1622284" cy="318194"/>
          </a:xfrm>
          <a:prstGeom prst="leftArrow">
            <a:avLst/>
          </a:prstGeom>
          <a:solidFill>
            <a:srgbClr val="C00000">
              <a:alpha val="61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7" name="Прямая соединительная линия 6">
            <a:extLst>
              <a:ext uri="{FF2B5EF4-FFF2-40B4-BE49-F238E27FC236}">
                <a16:creationId xmlns:a16="http://schemas.microsoft.com/office/drawing/2014/main" id="{DBA62605-DF20-17D8-1611-735E752A784D}"/>
              </a:ext>
            </a:extLst>
          </p:cNvPr>
          <p:cNvCxnSpPr>
            <a:cxnSpLocks/>
          </p:cNvCxnSpPr>
          <p:nvPr/>
        </p:nvCxnSpPr>
        <p:spPr>
          <a:xfrm>
            <a:off x="7240555" y="5439747"/>
            <a:ext cx="2922620" cy="0"/>
          </a:xfrm>
          <a:prstGeom prst="line">
            <a:avLst/>
          </a:prstGeom>
          <a:ln w="28575">
            <a:solidFill>
              <a:srgbClr val="C0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единительная линия 13">
            <a:extLst>
              <a:ext uri="{FF2B5EF4-FFF2-40B4-BE49-F238E27FC236}">
                <a16:creationId xmlns:a16="http://schemas.microsoft.com/office/drawing/2014/main" id="{121A01D5-D0D5-BEFD-AB36-8D9FB9399889}"/>
              </a:ext>
            </a:extLst>
          </p:cNvPr>
          <p:cNvCxnSpPr>
            <a:cxnSpLocks/>
          </p:cNvCxnSpPr>
          <p:nvPr/>
        </p:nvCxnSpPr>
        <p:spPr>
          <a:xfrm>
            <a:off x="7240555" y="2611847"/>
            <a:ext cx="771394" cy="0"/>
          </a:xfrm>
          <a:prstGeom prst="line">
            <a:avLst/>
          </a:prstGeom>
          <a:ln w="28575"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31376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Прямоугольник 68">
            <a:extLst>
              <a:ext uri="{FF2B5EF4-FFF2-40B4-BE49-F238E27FC236}">
                <a16:creationId xmlns:a16="http://schemas.microsoft.com/office/drawing/2014/main" id="{463C4D22-7B48-4A61-9199-CD07CDAB0E45}"/>
              </a:ext>
            </a:extLst>
          </p:cNvPr>
          <p:cNvSpPr/>
          <p:nvPr/>
        </p:nvSpPr>
        <p:spPr>
          <a:xfrm>
            <a:off x="7520655" y="6278628"/>
            <a:ext cx="2123635" cy="523220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i="1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отслоение пленки, полученной при высоком давлении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E455FC2-FAD7-06FD-C616-85003DE6B8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68" y="1060884"/>
            <a:ext cx="2938161" cy="3001667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E0246-8A09-4AC2-A61F-20EA9BDB7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964" y="138028"/>
            <a:ext cx="8183497" cy="7073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Магнетронное напыление в области предельно низкого рабочего давления в режиме стабилизации напряжения магнетрона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614C9BA-0CDC-4AAA-B1B3-0DFF2277F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8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6993525F-866B-458D-AEC0-4608BDF462B2}"/>
              </a:ext>
            </a:extLst>
          </p:cNvPr>
          <p:cNvGrpSpPr/>
          <p:nvPr/>
        </p:nvGrpSpPr>
        <p:grpSpPr>
          <a:xfrm>
            <a:off x="2550631" y="4197997"/>
            <a:ext cx="2535299" cy="2139193"/>
            <a:chOff x="6845300" y="1710347"/>
            <a:chExt cx="4518025" cy="3919831"/>
          </a:xfrm>
        </p:grpSpPr>
        <p:pic>
          <p:nvPicPr>
            <p:cNvPr id="6" name="Рисунок 5">
              <a:extLst>
                <a:ext uri="{FF2B5EF4-FFF2-40B4-BE49-F238E27FC236}">
                  <a16:creationId xmlns:a16="http://schemas.microsoft.com/office/drawing/2014/main" id="{27D496C2-7F05-4183-AD09-B55BD10195B6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6845300" y="1824008"/>
              <a:ext cx="4518025" cy="3806170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94F5BDE-B2D4-4C58-9869-5509D498B7C6}"/>
                </a:ext>
              </a:extLst>
            </p:cNvPr>
            <p:cNvSpPr txBox="1"/>
            <p:nvPr/>
          </p:nvSpPr>
          <p:spPr>
            <a:xfrm>
              <a:off x="9708887" y="1710347"/>
              <a:ext cx="484428" cy="40010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Cu</a:t>
              </a:r>
              <a:endParaRPr lang="ru-RU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40EF362-097B-4CEA-9D9F-0ED42F082AA0}"/>
                </a:ext>
              </a:extLst>
            </p:cNvPr>
            <p:cNvSpPr txBox="1"/>
            <p:nvPr/>
          </p:nvSpPr>
          <p:spPr>
            <a:xfrm>
              <a:off x="10124629" y="3710649"/>
              <a:ext cx="441146" cy="40010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Fe</a:t>
              </a:r>
              <a:endParaRPr lang="ru-RU" sz="2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2DA0289F-3836-4F61-A57A-99FD6D85AB0E}"/>
              </a:ext>
            </a:extLst>
          </p:cNvPr>
          <p:cNvSpPr txBox="1"/>
          <p:nvPr/>
        </p:nvSpPr>
        <p:spPr>
          <a:xfrm>
            <a:off x="1449361" y="3739144"/>
            <a:ext cx="47800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инжекции электронов </a:t>
            </a:r>
          </a:p>
          <a:p>
            <a:pPr indent="449580"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скорость осаждения покрытий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F26CB85D-428D-0356-7038-0579868A15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25323"/>
          <a:stretch>
            <a:fillRect/>
          </a:stretch>
        </p:blipFill>
        <p:spPr>
          <a:xfrm>
            <a:off x="342891" y="4723218"/>
            <a:ext cx="1820456" cy="1761558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3F061CE7-8728-4B9B-B713-CD834929603A}"/>
              </a:ext>
            </a:extLst>
          </p:cNvPr>
          <p:cNvGrpSpPr/>
          <p:nvPr/>
        </p:nvGrpSpPr>
        <p:grpSpPr>
          <a:xfrm>
            <a:off x="3204388" y="1304418"/>
            <a:ext cx="2167401" cy="1865471"/>
            <a:chOff x="3257453" y="1318850"/>
            <a:chExt cx="2167401" cy="1745673"/>
          </a:xfrm>
        </p:grpSpPr>
        <p:sp>
          <p:nvSpPr>
            <p:cNvPr id="12" name="Облачко с текстом: прямоугольное 11">
              <a:extLst>
                <a:ext uri="{FF2B5EF4-FFF2-40B4-BE49-F238E27FC236}">
                  <a16:creationId xmlns:a16="http://schemas.microsoft.com/office/drawing/2014/main" id="{CFE97A98-927E-433F-8FFE-B811A3EDD044}"/>
                </a:ext>
              </a:extLst>
            </p:cNvPr>
            <p:cNvSpPr/>
            <p:nvPr/>
          </p:nvSpPr>
          <p:spPr>
            <a:xfrm rot="5400000">
              <a:off x="3468317" y="1107986"/>
              <a:ext cx="1745673" cy="2167401"/>
            </a:xfrm>
            <a:prstGeom prst="wedgeRectCallout">
              <a:avLst>
                <a:gd name="adj1" fmla="val -49961"/>
                <a:gd name="adj2" fmla="val 86450"/>
              </a:avLst>
            </a:prstGeom>
            <a:noFill/>
            <a:ln w="190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C73F16FC-05C2-F698-0C26-EC6CF0263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3389218" y="1424216"/>
              <a:ext cx="1861352" cy="1495667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A2D1B4D0-3792-0959-A524-2E5863AD6691}"/>
              </a:ext>
            </a:extLst>
          </p:cNvPr>
          <p:cNvSpPr txBox="1"/>
          <p:nvPr/>
        </p:nvSpPr>
        <p:spPr>
          <a:xfrm>
            <a:off x="7211563" y="1147217"/>
            <a:ext cx="9322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Магнетрон</a:t>
            </a:r>
          </a:p>
        </p:txBody>
      </p:sp>
      <p:sp>
        <p:nvSpPr>
          <p:cNvPr id="20" name="Облачко с текстом: прямоугольное 19">
            <a:extLst>
              <a:ext uri="{FF2B5EF4-FFF2-40B4-BE49-F238E27FC236}">
                <a16:creationId xmlns:a16="http://schemas.microsoft.com/office/drawing/2014/main" id="{A55ACDFD-6EDD-4E7A-82CD-8D0D422FD34D}"/>
              </a:ext>
            </a:extLst>
          </p:cNvPr>
          <p:cNvSpPr/>
          <p:nvPr/>
        </p:nvSpPr>
        <p:spPr>
          <a:xfrm rot="10800000">
            <a:off x="229033" y="4570338"/>
            <a:ext cx="2048169" cy="1985722"/>
          </a:xfrm>
          <a:prstGeom prst="wedgeRectCallout">
            <a:avLst>
              <a:gd name="adj1" fmla="val 14604"/>
              <a:gd name="adj2" fmla="val 135287"/>
            </a:avLst>
          </a:prstGeom>
          <a:noFill/>
          <a:ln w="190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83CDAC8F-4ED3-4126-B605-DCD713F05EA9}"/>
              </a:ext>
            </a:extLst>
          </p:cNvPr>
          <p:cNvSpPr/>
          <p:nvPr/>
        </p:nvSpPr>
        <p:spPr>
          <a:xfrm>
            <a:off x="5034816" y="3940451"/>
            <a:ext cx="43013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Фотография пленок хрома, </a:t>
            </a:r>
          </a:p>
          <a:p>
            <a:pPr indent="449580"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полученных при различном рабочем давлении</a:t>
            </a:r>
          </a:p>
        </p:txBody>
      </p: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70301BDC-C427-44F0-99D6-E04190FB8544}"/>
              </a:ext>
            </a:extLst>
          </p:cNvPr>
          <p:cNvGrpSpPr/>
          <p:nvPr/>
        </p:nvGrpSpPr>
        <p:grpSpPr>
          <a:xfrm>
            <a:off x="5432312" y="4557225"/>
            <a:ext cx="3958664" cy="1401288"/>
            <a:chOff x="7881735" y="4822348"/>
            <a:chExt cx="4123682" cy="1846880"/>
          </a:xfrm>
        </p:grpSpPr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D1E3198D-FA42-40E5-8B1B-9321EF4C700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81735" y="4822348"/>
              <a:ext cx="4123682" cy="1764223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A3E9B11-4C41-4F86-BAF0-8A50C110B3FC}"/>
                </a:ext>
              </a:extLst>
            </p:cNvPr>
            <p:cNvSpPr txBox="1"/>
            <p:nvPr/>
          </p:nvSpPr>
          <p:spPr>
            <a:xfrm>
              <a:off x="8209862" y="6172452"/>
              <a:ext cx="1108799" cy="4462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i="1" dirty="0">
                  <a:solidFill>
                    <a:schemeClr val="bg1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0,07Па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CDF6EE1B-E224-4CDC-A3CE-166B453962AA}"/>
                </a:ext>
              </a:extLst>
            </p:cNvPr>
            <p:cNvSpPr txBox="1"/>
            <p:nvPr/>
          </p:nvSpPr>
          <p:spPr>
            <a:xfrm>
              <a:off x="9494518" y="6191996"/>
              <a:ext cx="959475" cy="4462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i="1" dirty="0">
                  <a:solidFill>
                    <a:schemeClr val="bg1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0,27Па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65FC446-7AF4-44C9-B77C-2F77370565A3}"/>
                </a:ext>
              </a:extLst>
            </p:cNvPr>
            <p:cNvSpPr txBox="1"/>
            <p:nvPr/>
          </p:nvSpPr>
          <p:spPr>
            <a:xfrm>
              <a:off x="10873964" y="6223018"/>
              <a:ext cx="855057" cy="4462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ru-RU" sz="1600" i="1" dirty="0">
                  <a:solidFill>
                    <a:schemeClr val="bg1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0,4 Па</a:t>
              </a:r>
              <a:endParaRPr lang="ru-RU" sz="16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DDDED857-793E-402F-84C8-F79A9B42C0AD}"/>
              </a:ext>
            </a:extLst>
          </p:cNvPr>
          <p:cNvGrpSpPr/>
          <p:nvPr/>
        </p:nvGrpSpPr>
        <p:grpSpPr>
          <a:xfrm>
            <a:off x="5815429" y="1552863"/>
            <a:ext cx="2692300" cy="2292537"/>
            <a:chOff x="4628117" y="1626291"/>
            <a:chExt cx="3202465" cy="2541567"/>
          </a:xfrm>
        </p:grpSpPr>
        <p:grpSp>
          <p:nvGrpSpPr>
            <p:cNvPr id="36" name="Группа 35">
              <a:extLst>
                <a:ext uri="{FF2B5EF4-FFF2-40B4-BE49-F238E27FC236}">
                  <a16:creationId xmlns:a16="http://schemas.microsoft.com/office/drawing/2014/main" id="{874476E3-ECF1-4726-ADBA-D1842EF495B7}"/>
                </a:ext>
              </a:extLst>
            </p:cNvPr>
            <p:cNvGrpSpPr/>
            <p:nvPr/>
          </p:nvGrpSpPr>
          <p:grpSpPr>
            <a:xfrm>
              <a:off x="4628117" y="1626291"/>
              <a:ext cx="3202465" cy="2541567"/>
              <a:chOff x="4468789" y="1530914"/>
              <a:chExt cx="3202465" cy="2541567"/>
            </a:xfrm>
          </p:grpSpPr>
          <p:pic>
            <p:nvPicPr>
              <p:cNvPr id="43" name="Рисунок 42">
                <a:extLst>
                  <a:ext uri="{FF2B5EF4-FFF2-40B4-BE49-F238E27FC236}">
                    <a16:creationId xmlns:a16="http://schemas.microsoft.com/office/drawing/2014/main" id="{CC0A4191-3D60-4CD3-A0C9-F2C497A89ECF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468789" y="1530914"/>
                <a:ext cx="3202465" cy="2541567"/>
              </a:xfrm>
              <a:prstGeom prst="rect">
                <a:avLst/>
              </a:prstGeom>
            </p:spPr>
          </p:pic>
          <p:grpSp>
            <p:nvGrpSpPr>
              <p:cNvPr id="44" name="Группа 43">
                <a:extLst>
                  <a:ext uri="{FF2B5EF4-FFF2-40B4-BE49-F238E27FC236}">
                    <a16:creationId xmlns:a16="http://schemas.microsoft.com/office/drawing/2014/main" id="{1B5D8A47-EB7D-4A03-A99F-EC2F47D4FE35}"/>
                  </a:ext>
                </a:extLst>
              </p:cNvPr>
              <p:cNvGrpSpPr/>
              <p:nvPr/>
            </p:nvGrpSpPr>
            <p:grpSpPr>
              <a:xfrm flipH="1">
                <a:off x="4774402" y="1918459"/>
                <a:ext cx="550071" cy="169644"/>
                <a:chOff x="5855629" y="5472997"/>
                <a:chExt cx="461963" cy="487272"/>
              </a:xfrm>
            </p:grpSpPr>
            <p:cxnSp>
              <p:nvCxnSpPr>
                <p:cNvPr id="48" name="Прямая соединительная линия 47">
                  <a:extLst>
                    <a:ext uri="{FF2B5EF4-FFF2-40B4-BE49-F238E27FC236}">
                      <a16:creationId xmlns:a16="http://schemas.microsoft.com/office/drawing/2014/main" id="{B6722D25-C1BE-4A07-873D-7C41D67CB9E4}"/>
                    </a:ext>
                  </a:extLst>
                </p:cNvPr>
                <p:cNvCxnSpPr/>
                <p:nvPr/>
              </p:nvCxnSpPr>
              <p:spPr>
                <a:xfrm rot="16200000">
                  <a:off x="5611993" y="5716633"/>
                  <a:ext cx="487272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Прямая со стрелкой 48">
                  <a:extLst>
                    <a:ext uri="{FF2B5EF4-FFF2-40B4-BE49-F238E27FC236}">
                      <a16:creationId xmlns:a16="http://schemas.microsoft.com/office/drawing/2014/main" id="{ED9D1AB8-055A-4580-8D21-FAEE9C2AB5EE}"/>
                    </a:ext>
                  </a:extLst>
                </p:cNvPr>
                <p:cNvCxnSpPr/>
                <p:nvPr/>
              </p:nvCxnSpPr>
              <p:spPr>
                <a:xfrm>
                  <a:off x="5855629" y="5955507"/>
                  <a:ext cx="461963" cy="0"/>
                </a:xfrm>
                <a:prstGeom prst="straightConnector1">
                  <a:avLst/>
                </a:prstGeom>
                <a:ln w="127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5" name="Группа 44">
                <a:extLst>
                  <a:ext uri="{FF2B5EF4-FFF2-40B4-BE49-F238E27FC236}">
                    <a16:creationId xmlns:a16="http://schemas.microsoft.com/office/drawing/2014/main" id="{B4686586-FA9E-4A4C-B67A-C874717EBD99}"/>
                  </a:ext>
                </a:extLst>
              </p:cNvPr>
              <p:cNvGrpSpPr/>
              <p:nvPr/>
            </p:nvGrpSpPr>
            <p:grpSpPr>
              <a:xfrm>
                <a:off x="6622391" y="2801697"/>
                <a:ext cx="652328" cy="306169"/>
                <a:chOff x="5855629" y="5472997"/>
                <a:chExt cx="461963" cy="487272"/>
              </a:xfrm>
            </p:grpSpPr>
            <p:cxnSp>
              <p:nvCxnSpPr>
                <p:cNvPr id="46" name="Прямая соединительная линия 45">
                  <a:extLst>
                    <a:ext uri="{FF2B5EF4-FFF2-40B4-BE49-F238E27FC236}">
                      <a16:creationId xmlns:a16="http://schemas.microsoft.com/office/drawing/2014/main" id="{5108E551-EA45-40EA-AF87-95ACFFE80F24}"/>
                    </a:ext>
                  </a:extLst>
                </p:cNvPr>
                <p:cNvCxnSpPr/>
                <p:nvPr/>
              </p:nvCxnSpPr>
              <p:spPr>
                <a:xfrm rot="16200000">
                  <a:off x="5611993" y="5716633"/>
                  <a:ext cx="487272" cy="0"/>
                </a:xfrm>
                <a:prstGeom prst="line">
                  <a:avLst/>
                </a:prstGeom>
                <a:ln w="12700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" name="Прямая со стрелкой 46">
                  <a:extLst>
                    <a:ext uri="{FF2B5EF4-FFF2-40B4-BE49-F238E27FC236}">
                      <a16:creationId xmlns:a16="http://schemas.microsoft.com/office/drawing/2014/main" id="{2EBBA17E-1ABC-4BFD-8C99-280876BB8E39}"/>
                    </a:ext>
                  </a:extLst>
                </p:cNvPr>
                <p:cNvCxnSpPr/>
                <p:nvPr/>
              </p:nvCxnSpPr>
              <p:spPr>
                <a:xfrm>
                  <a:off x="5855629" y="5955507"/>
                  <a:ext cx="461963" cy="0"/>
                </a:xfrm>
                <a:prstGeom prst="straightConnector1">
                  <a:avLst/>
                </a:prstGeom>
                <a:ln w="12700">
                  <a:solidFill>
                    <a:srgbClr val="0000FF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7" name="Прямоугольник 36">
              <a:extLst>
                <a:ext uri="{FF2B5EF4-FFF2-40B4-BE49-F238E27FC236}">
                  <a16:creationId xmlns:a16="http://schemas.microsoft.com/office/drawing/2014/main" id="{44E71E87-58E1-4249-9997-5C57814B997B}"/>
                </a:ext>
              </a:extLst>
            </p:cNvPr>
            <p:cNvSpPr/>
            <p:nvPr/>
          </p:nvSpPr>
          <p:spPr>
            <a:xfrm>
              <a:off x="5636168" y="3273050"/>
              <a:ext cx="1116537" cy="325894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Медь</a:t>
              </a:r>
            </a:p>
          </p:txBody>
        </p:sp>
        <p:sp>
          <p:nvSpPr>
            <p:cNvPr id="38" name="Прямоугольник 37">
              <a:extLst>
                <a:ext uri="{FF2B5EF4-FFF2-40B4-BE49-F238E27FC236}">
                  <a16:creationId xmlns:a16="http://schemas.microsoft.com/office/drawing/2014/main" id="{AE0EAA71-A46A-4FE3-9078-38E37E00127D}"/>
                </a:ext>
              </a:extLst>
            </p:cNvPr>
            <p:cNvSpPr/>
            <p:nvPr/>
          </p:nvSpPr>
          <p:spPr>
            <a:xfrm>
              <a:off x="6054595" y="2516883"/>
              <a:ext cx="109665" cy="1619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C3129603-E57C-4E25-937A-583BC6D935B8}"/>
                </a:ext>
              </a:extLst>
            </p:cNvPr>
            <p:cNvSpPr txBox="1"/>
            <p:nvPr/>
          </p:nvSpPr>
          <p:spPr>
            <a:xfrm>
              <a:off x="5983137" y="2462780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endParaRPr lang="ru-RU" sz="16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0" name="Прямоугольник 39">
              <a:extLst>
                <a:ext uri="{FF2B5EF4-FFF2-40B4-BE49-F238E27FC236}">
                  <a16:creationId xmlns:a16="http://schemas.microsoft.com/office/drawing/2014/main" id="{0338E626-72EF-4DBC-9F9B-F014F5DA9769}"/>
                </a:ext>
              </a:extLst>
            </p:cNvPr>
            <p:cNvSpPr/>
            <p:nvPr/>
          </p:nvSpPr>
          <p:spPr>
            <a:xfrm>
              <a:off x="5983137" y="1799594"/>
              <a:ext cx="241451" cy="1212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AA4AE50-66AA-4A3D-886D-1ADBB5F607A9}"/>
                </a:ext>
              </a:extLst>
            </p:cNvPr>
            <p:cNvSpPr txBox="1"/>
            <p:nvPr/>
          </p:nvSpPr>
          <p:spPr>
            <a:xfrm>
              <a:off x="5976344" y="1680150"/>
              <a:ext cx="2872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ru-RU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Прямоугольник 41">
              <a:extLst>
                <a:ext uri="{FF2B5EF4-FFF2-40B4-BE49-F238E27FC236}">
                  <a16:creationId xmlns:a16="http://schemas.microsoft.com/office/drawing/2014/main" id="{0E9A84AF-5070-4337-9CCA-BA22D22BE6B8}"/>
                </a:ext>
              </a:extLst>
            </p:cNvPr>
            <p:cNvSpPr/>
            <p:nvPr/>
          </p:nvSpPr>
          <p:spPr>
            <a:xfrm>
              <a:off x="7067550" y="1660625"/>
              <a:ext cx="275511" cy="32589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50" name="Группа 49">
            <a:extLst>
              <a:ext uri="{FF2B5EF4-FFF2-40B4-BE49-F238E27FC236}">
                <a16:creationId xmlns:a16="http://schemas.microsoft.com/office/drawing/2014/main" id="{758FED4D-7E7A-4217-BE9D-B4EDAC1FA937}"/>
              </a:ext>
            </a:extLst>
          </p:cNvPr>
          <p:cNvGrpSpPr/>
          <p:nvPr/>
        </p:nvGrpSpPr>
        <p:grpSpPr>
          <a:xfrm>
            <a:off x="8839713" y="1449144"/>
            <a:ext cx="2793487" cy="2376190"/>
            <a:chOff x="4587508" y="4211374"/>
            <a:chExt cx="3202466" cy="2569391"/>
          </a:xfrm>
        </p:grpSpPr>
        <p:grpSp>
          <p:nvGrpSpPr>
            <p:cNvPr id="51" name="Группа 50">
              <a:extLst>
                <a:ext uri="{FF2B5EF4-FFF2-40B4-BE49-F238E27FC236}">
                  <a16:creationId xmlns:a16="http://schemas.microsoft.com/office/drawing/2014/main" id="{43639FE1-8653-4BA4-9F96-561855B56BFE}"/>
                </a:ext>
              </a:extLst>
            </p:cNvPr>
            <p:cNvGrpSpPr/>
            <p:nvPr/>
          </p:nvGrpSpPr>
          <p:grpSpPr>
            <a:xfrm>
              <a:off x="4587508" y="4211374"/>
              <a:ext cx="3202466" cy="2569391"/>
              <a:chOff x="4468789" y="4172886"/>
              <a:chExt cx="3202466" cy="2569391"/>
            </a:xfrm>
          </p:grpSpPr>
          <p:pic>
            <p:nvPicPr>
              <p:cNvPr id="58" name="Рисунок 57">
                <a:extLst>
                  <a:ext uri="{FF2B5EF4-FFF2-40B4-BE49-F238E27FC236}">
                    <a16:creationId xmlns:a16="http://schemas.microsoft.com/office/drawing/2014/main" id="{CA5F26EB-6497-4E7C-A3C2-B7C591790C2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68789" y="4172886"/>
                <a:ext cx="3202466" cy="2569391"/>
              </a:xfrm>
              <a:prstGeom prst="rect">
                <a:avLst/>
              </a:prstGeom>
            </p:spPr>
          </p:pic>
          <p:grpSp>
            <p:nvGrpSpPr>
              <p:cNvPr id="59" name="Группа 58">
                <a:extLst>
                  <a:ext uri="{FF2B5EF4-FFF2-40B4-BE49-F238E27FC236}">
                    <a16:creationId xmlns:a16="http://schemas.microsoft.com/office/drawing/2014/main" id="{43D73D0B-8554-41E7-9158-3A232FC01E6D}"/>
                  </a:ext>
                </a:extLst>
              </p:cNvPr>
              <p:cNvGrpSpPr/>
              <p:nvPr/>
            </p:nvGrpSpPr>
            <p:grpSpPr>
              <a:xfrm>
                <a:off x="6622391" y="5338353"/>
                <a:ext cx="652328" cy="306169"/>
                <a:chOff x="5855629" y="5472997"/>
                <a:chExt cx="461963" cy="487272"/>
              </a:xfrm>
            </p:grpSpPr>
            <p:cxnSp>
              <p:nvCxnSpPr>
                <p:cNvPr id="63" name="Прямая соединительная линия 62">
                  <a:extLst>
                    <a:ext uri="{FF2B5EF4-FFF2-40B4-BE49-F238E27FC236}">
                      <a16:creationId xmlns:a16="http://schemas.microsoft.com/office/drawing/2014/main" id="{DFE494CA-DEBF-4248-A465-0CC6C3A2BF83}"/>
                    </a:ext>
                  </a:extLst>
                </p:cNvPr>
                <p:cNvCxnSpPr/>
                <p:nvPr/>
              </p:nvCxnSpPr>
              <p:spPr>
                <a:xfrm rot="16200000">
                  <a:off x="5611993" y="5716633"/>
                  <a:ext cx="487272" cy="0"/>
                </a:xfrm>
                <a:prstGeom prst="line">
                  <a:avLst/>
                </a:prstGeom>
                <a:ln w="12700">
                  <a:solidFill>
                    <a:srgbClr val="0000FF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Прямая со стрелкой 63">
                  <a:extLst>
                    <a:ext uri="{FF2B5EF4-FFF2-40B4-BE49-F238E27FC236}">
                      <a16:creationId xmlns:a16="http://schemas.microsoft.com/office/drawing/2014/main" id="{401ECA83-A8A2-4C43-A883-01C12B471A7E}"/>
                    </a:ext>
                  </a:extLst>
                </p:cNvPr>
                <p:cNvCxnSpPr/>
                <p:nvPr/>
              </p:nvCxnSpPr>
              <p:spPr>
                <a:xfrm>
                  <a:off x="5855629" y="5955507"/>
                  <a:ext cx="461963" cy="0"/>
                </a:xfrm>
                <a:prstGeom prst="straightConnector1">
                  <a:avLst/>
                </a:prstGeom>
                <a:ln w="12700">
                  <a:solidFill>
                    <a:srgbClr val="0000FF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0" name="Группа 59">
                <a:extLst>
                  <a:ext uri="{FF2B5EF4-FFF2-40B4-BE49-F238E27FC236}">
                    <a16:creationId xmlns:a16="http://schemas.microsoft.com/office/drawing/2014/main" id="{9F4FB994-2E50-490E-8E62-CF34495D9265}"/>
                  </a:ext>
                </a:extLst>
              </p:cNvPr>
              <p:cNvGrpSpPr/>
              <p:nvPr/>
            </p:nvGrpSpPr>
            <p:grpSpPr>
              <a:xfrm flipH="1">
                <a:off x="4774402" y="4514851"/>
                <a:ext cx="550071" cy="169644"/>
                <a:chOff x="5855629" y="5472997"/>
                <a:chExt cx="461963" cy="487272"/>
              </a:xfrm>
            </p:grpSpPr>
            <p:cxnSp>
              <p:nvCxnSpPr>
                <p:cNvPr id="61" name="Прямая соединительная линия 60">
                  <a:extLst>
                    <a:ext uri="{FF2B5EF4-FFF2-40B4-BE49-F238E27FC236}">
                      <a16:creationId xmlns:a16="http://schemas.microsoft.com/office/drawing/2014/main" id="{BB5EAB7E-BACA-4814-8150-D60FF5A62451}"/>
                    </a:ext>
                  </a:extLst>
                </p:cNvPr>
                <p:cNvCxnSpPr/>
                <p:nvPr/>
              </p:nvCxnSpPr>
              <p:spPr>
                <a:xfrm rot="16200000">
                  <a:off x="5611993" y="5716633"/>
                  <a:ext cx="487272" cy="0"/>
                </a:xfrm>
                <a:prstGeom prst="line">
                  <a:avLst/>
                </a:prstGeom>
                <a:ln w="12700">
                  <a:solidFill>
                    <a:srgbClr val="FF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Прямая со стрелкой 61">
                  <a:extLst>
                    <a:ext uri="{FF2B5EF4-FFF2-40B4-BE49-F238E27FC236}">
                      <a16:creationId xmlns:a16="http://schemas.microsoft.com/office/drawing/2014/main" id="{B47470A5-5D50-4629-B524-A25E11D22591}"/>
                    </a:ext>
                  </a:extLst>
                </p:cNvPr>
                <p:cNvCxnSpPr/>
                <p:nvPr/>
              </p:nvCxnSpPr>
              <p:spPr>
                <a:xfrm>
                  <a:off x="5855629" y="5955507"/>
                  <a:ext cx="461963" cy="0"/>
                </a:xfrm>
                <a:prstGeom prst="straightConnector1">
                  <a:avLst/>
                </a:prstGeom>
                <a:ln w="12700"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52" name="Прямоугольник 51">
              <a:extLst>
                <a:ext uri="{FF2B5EF4-FFF2-40B4-BE49-F238E27FC236}">
                  <a16:creationId xmlns:a16="http://schemas.microsoft.com/office/drawing/2014/main" id="{FC45C57F-88CA-467F-A537-DD09BE027624}"/>
                </a:ext>
              </a:extLst>
            </p:cNvPr>
            <p:cNvSpPr/>
            <p:nvPr/>
          </p:nvSpPr>
          <p:spPr>
            <a:xfrm>
              <a:off x="5541675" y="5947202"/>
              <a:ext cx="1116537" cy="325894"/>
            </a:xfrm>
            <a:prstGeom prst="rect">
              <a:avLst/>
            </a:prstGeom>
            <a:ln w="19050"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b="1" i="1" dirty="0">
                  <a:solidFill>
                    <a:srgbClr val="C00000"/>
                  </a:solidFill>
                  <a:latin typeface="Times New Roman" panose="02020603050405020304" pitchFamily="18" charset="0"/>
                  <a:ea typeface="Cambria" panose="02040503050406030204" pitchFamily="18" charset="0"/>
                  <a:cs typeface="Times New Roman" panose="02020603050405020304" pitchFamily="18" charset="0"/>
                </a:rPr>
                <a:t>Хром</a:t>
              </a:r>
            </a:p>
          </p:txBody>
        </p:sp>
        <p:sp>
          <p:nvSpPr>
            <p:cNvPr id="53" name="Прямоугольник 52">
              <a:extLst>
                <a:ext uri="{FF2B5EF4-FFF2-40B4-BE49-F238E27FC236}">
                  <a16:creationId xmlns:a16="http://schemas.microsoft.com/office/drawing/2014/main" id="{B38BB8FD-E688-4525-9F4D-B4324550F550}"/>
                </a:ext>
              </a:extLst>
            </p:cNvPr>
            <p:cNvSpPr/>
            <p:nvPr/>
          </p:nvSpPr>
          <p:spPr>
            <a:xfrm>
              <a:off x="6847638" y="4241724"/>
              <a:ext cx="439271" cy="4115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4" name="Прямоугольник 53">
              <a:extLst>
                <a:ext uri="{FF2B5EF4-FFF2-40B4-BE49-F238E27FC236}">
                  <a16:creationId xmlns:a16="http://schemas.microsoft.com/office/drawing/2014/main" id="{2AFADE1B-3771-4787-B9FE-47C8D7A1B470}"/>
                </a:ext>
              </a:extLst>
            </p:cNvPr>
            <p:cNvSpPr/>
            <p:nvPr/>
          </p:nvSpPr>
          <p:spPr>
            <a:xfrm>
              <a:off x="6188741" y="5053013"/>
              <a:ext cx="109665" cy="1619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43AB456-7B57-4029-A97B-950E8A1ED79A}"/>
                </a:ext>
              </a:extLst>
            </p:cNvPr>
            <p:cNvSpPr txBox="1"/>
            <p:nvPr/>
          </p:nvSpPr>
          <p:spPr>
            <a:xfrm>
              <a:off x="6022669" y="4911362"/>
              <a:ext cx="33214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0000FF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U</a:t>
              </a:r>
              <a:endParaRPr lang="ru-RU" sz="16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56" name="Прямоугольник 55">
              <a:extLst>
                <a:ext uri="{FF2B5EF4-FFF2-40B4-BE49-F238E27FC236}">
                  <a16:creationId xmlns:a16="http://schemas.microsoft.com/office/drawing/2014/main" id="{AC082FC0-FF1B-4B7E-BA13-80FF739F07D0}"/>
                </a:ext>
              </a:extLst>
            </p:cNvPr>
            <p:cNvSpPr/>
            <p:nvPr/>
          </p:nvSpPr>
          <p:spPr>
            <a:xfrm>
              <a:off x="6174516" y="4513079"/>
              <a:ext cx="109665" cy="16192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9B41D582-AA24-4B24-AB7A-D34504D4493D}"/>
                </a:ext>
              </a:extLst>
            </p:cNvPr>
            <p:cNvSpPr txBox="1"/>
            <p:nvPr/>
          </p:nvSpPr>
          <p:spPr>
            <a:xfrm>
              <a:off x="6099945" y="4424764"/>
              <a:ext cx="28725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S</a:t>
              </a:r>
              <a:endParaRPr lang="ru-RU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3D6B8691-6624-4DAA-BADD-3661B7866E29}"/>
              </a:ext>
            </a:extLst>
          </p:cNvPr>
          <p:cNvSpPr/>
          <p:nvPr/>
        </p:nvSpPr>
        <p:spPr>
          <a:xfrm>
            <a:off x="10963747" y="3638399"/>
            <a:ext cx="594122" cy="33607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919892AD-52F1-4979-9B39-76B5563F2CE2}"/>
              </a:ext>
            </a:extLst>
          </p:cNvPr>
          <p:cNvSpPr/>
          <p:nvPr/>
        </p:nvSpPr>
        <p:spPr>
          <a:xfrm>
            <a:off x="5594336" y="1064713"/>
            <a:ext cx="610218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14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рабочего давления приводит к увеличению скорости осаждения покрытий</a:t>
            </a:r>
          </a:p>
        </p:txBody>
      </p:sp>
      <p:cxnSp>
        <p:nvCxnSpPr>
          <p:cNvPr id="5" name="Прямая со стрелкой 4">
            <a:extLst>
              <a:ext uri="{FF2B5EF4-FFF2-40B4-BE49-F238E27FC236}">
                <a16:creationId xmlns:a16="http://schemas.microsoft.com/office/drawing/2014/main" id="{272BF28C-79D4-269B-7B1F-EE366E4A17B6}"/>
              </a:ext>
            </a:extLst>
          </p:cNvPr>
          <p:cNvCxnSpPr>
            <a:cxnSpLocks/>
          </p:cNvCxnSpPr>
          <p:nvPr/>
        </p:nvCxnSpPr>
        <p:spPr>
          <a:xfrm flipV="1">
            <a:off x="8297308" y="5502905"/>
            <a:ext cx="108732" cy="657857"/>
          </a:xfrm>
          <a:prstGeom prst="straightConnector1">
            <a:avLst/>
          </a:prstGeom>
          <a:ln w="952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Прямоугольник 21">
            <a:extLst>
              <a:ext uri="{FF2B5EF4-FFF2-40B4-BE49-F238E27FC236}">
                <a16:creationId xmlns:a16="http://schemas.microsoft.com/office/drawing/2014/main" id="{8CC2D52C-E4C7-F142-2737-070D3BD9F1C3}"/>
              </a:ext>
            </a:extLst>
          </p:cNvPr>
          <p:cNvSpPr/>
          <p:nvPr/>
        </p:nvSpPr>
        <p:spPr>
          <a:xfrm>
            <a:off x="5154091" y="6184613"/>
            <a:ext cx="2123635" cy="523220"/>
          </a:xfrm>
          <a:prstGeom prst="rect">
            <a:avLst/>
          </a:prstGeom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i="1" dirty="0">
                <a:solidFill>
                  <a:srgbClr val="00B05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пленка, полученная при низком давлении</a:t>
            </a:r>
          </a:p>
        </p:txBody>
      </p:sp>
      <p:cxnSp>
        <p:nvCxnSpPr>
          <p:cNvPr id="23" name="Прямая со стрелкой 22">
            <a:extLst>
              <a:ext uri="{FF2B5EF4-FFF2-40B4-BE49-F238E27FC236}">
                <a16:creationId xmlns:a16="http://schemas.microsoft.com/office/drawing/2014/main" id="{F09147FC-43D7-5F52-947A-AEDF8F98EA38}"/>
              </a:ext>
            </a:extLst>
          </p:cNvPr>
          <p:cNvCxnSpPr>
            <a:cxnSpLocks/>
          </p:cNvCxnSpPr>
          <p:nvPr/>
        </p:nvCxnSpPr>
        <p:spPr>
          <a:xfrm flipV="1">
            <a:off x="5685954" y="5502905"/>
            <a:ext cx="136063" cy="681708"/>
          </a:xfrm>
          <a:prstGeom prst="straightConnector1">
            <a:avLst/>
          </a:prstGeom>
          <a:ln w="9525"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363B9320-EAEB-6DB8-8346-B69D55071830}"/>
              </a:ext>
            </a:extLst>
          </p:cNvPr>
          <p:cNvSpPr/>
          <p:nvPr/>
        </p:nvSpPr>
        <p:spPr>
          <a:xfrm>
            <a:off x="9665842" y="4062551"/>
            <a:ext cx="245208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шероховатости покрытий при снижении рабочего давления</a:t>
            </a:r>
          </a:p>
        </p:txBody>
      </p:sp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3A6EBEB3-D404-668B-E610-7860688FAA18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28784"/>
          <a:stretch/>
        </p:blipFill>
        <p:spPr>
          <a:xfrm>
            <a:off x="9526456" y="4760582"/>
            <a:ext cx="2569502" cy="17427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6040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DEE0246-8A09-4AC2-A61F-20EA9BDB7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964" y="138028"/>
            <a:ext cx="8183497" cy="7073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Магнетронная разрядная система с инжекцией электронов </a:t>
            </a:r>
            <a:b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реактивном режиме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614C9BA-0CDC-4AAA-B1B3-0DFF2277F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9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47E1E25-D5E9-FC27-9B9F-3CDA2187A7B3}"/>
              </a:ext>
            </a:extLst>
          </p:cNvPr>
          <p:cNvSpPr txBox="1"/>
          <p:nvPr/>
        </p:nvSpPr>
        <p:spPr>
          <a:xfrm>
            <a:off x="432964" y="1094108"/>
            <a:ext cx="5947211" cy="33855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Совместный проект РНФ-БРФФИ</a:t>
            </a:r>
            <a:r>
              <a:rPr lang="en-US" sz="1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(2026-2028)</a:t>
            </a:r>
            <a:endParaRPr lang="ru-RU" sz="16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4E7EB57-98B4-92B7-4B26-B0148A16B8A2}"/>
              </a:ext>
            </a:extLst>
          </p:cNvPr>
          <p:cNvSpPr txBox="1"/>
          <p:nvPr/>
        </p:nvSpPr>
        <p:spPr>
          <a:xfrm>
            <a:off x="285797" y="1542868"/>
            <a:ext cx="609437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Институт сильноточной </a:t>
            </a:r>
          </a:p>
          <a:p>
            <a:r>
              <a:rPr lang="ru-RU" sz="1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электроники СО РАН </a:t>
            </a:r>
          </a:p>
          <a:p>
            <a:r>
              <a:rPr lang="ru-RU" sz="1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(ИСЭ СО РАН)</a:t>
            </a:r>
          </a:p>
          <a:p>
            <a:r>
              <a:rPr lang="ru-RU" sz="1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(г.Томск)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DCBCD6-C1DA-3928-3839-D1AA0048B7B4}"/>
              </a:ext>
            </a:extLst>
          </p:cNvPr>
          <p:cNvSpPr txBox="1"/>
          <p:nvPr/>
        </p:nvSpPr>
        <p:spPr>
          <a:xfrm>
            <a:off x="3184676" y="1542868"/>
            <a:ext cx="35670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Белорусский государственный </a:t>
            </a:r>
          </a:p>
          <a:p>
            <a:pPr algn="r"/>
            <a:r>
              <a:rPr lang="ru-RU" sz="1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университет информатики и </a:t>
            </a:r>
          </a:p>
          <a:p>
            <a:pPr algn="r"/>
            <a:r>
              <a:rPr lang="ru-RU" sz="1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радиоэлектроники</a:t>
            </a:r>
          </a:p>
          <a:p>
            <a:pPr algn="r"/>
            <a:r>
              <a:rPr lang="ru-RU" sz="16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(г.Минск) 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9212D68-FE74-FF57-1CFF-FC4EFEDAE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2570" y="3212249"/>
            <a:ext cx="2580374" cy="207468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ED10AF19-20AF-F75A-DCFA-80B558FC5F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026" y="3188225"/>
            <a:ext cx="2058396" cy="2111467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C8CBDCEB-E820-1B94-3022-AD03D79C2AD2}"/>
              </a:ext>
            </a:extLst>
          </p:cNvPr>
          <p:cNvSpPr txBox="1"/>
          <p:nvPr/>
        </p:nvSpPr>
        <p:spPr>
          <a:xfrm>
            <a:off x="285797" y="5380658"/>
            <a:ext cx="646591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  <a:r>
              <a:rPr lang="ru-RU" sz="1200" b="1" u="sng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совместные исследования методов реактивного  магнетронного  нанесения компонентных слоев в переходных режимах распыления с целью увеличения скорости нанесения и достижения  параметров  покрытий  для  получения  сверхтонких  пленок (например т.н. </a:t>
            </a:r>
            <a:r>
              <a:rPr lang="ru-RU" sz="1200" b="1" i="1" dirty="0" err="1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</a:t>
            </a:r>
            <a:r>
              <a:rPr lang="ru-RU" sz="12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-k</a:t>
            </a:r>
            <a:r>
              <a:rPr lang="ru-RU" sz="1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диэлектриков для МОП структур).</a:t>
            </a:r>
            <a:endParaRPr lang="en-US" sz="1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типы покрытий</a:t>
            </a:r>
            <a:r>
              <a:rPr lang="ru-RU" sz="1200" b="1" u="sng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</a:t>
            </a:r>
            <a:r>
              <a:rPr lang="en-US" sz="1200" b="1" baseline="-25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1200" b="1" baseline="-25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TiO</a:t>
            </a:r>
            <a:r>
              <a:rPr lang="en-US" sz="1200" b="1" baseline="-25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ZrO</a:t>
            </a:r>
            <a:r>
              <a:rPr lang="en-US" sz="1200" b="1" baseline="-250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ru-RU" sz="1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1200" b="1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ɛ</a:t>
            </a:r>
            <a:r>
              <a:rPr lang="ru-RU" sz="1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&gt; 20 )</a:t>
            </a:r>
            <a:endParaRPr lang="ru-RU" sz="1200" b="1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FB1FEF0-FBF8-317C-EB12-C0E59AC1BC3E}"/>
              </a:ext>
            </a:extLst>
          </p:cNvPr>
          <p:cNvSpPr txBox="1"/>
          <p:nvPr/>
        </p:nvSpPr>
        <p:spPr>
          <a:xfrm>
            <a:off x="298934" y="2645594"/>
            <a:ext cx="298868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№1: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магнетрон + инжекция электронов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668853B-FD12-FA89-5770-E8E0543FABA7}"/>
              </a:ext>
            </a:extLst>
          </p:cNvPr>
          <p:cNvSpPr txBox="1"/>
          <p:nvPr/>
        </p:nvSpPr>
        <p:spPr>
          <a:xfrm>
            <a:off x="3763030" y="2607067"/>
            <a:ext cx="298868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Подход №2:</a:t>
            </a:r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1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магнетрон + торцевой холловский ускоритель</a:t>
            </a:r>
            <a:endParaRPr lang="ru-RU" sz="12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97462953-2FCC-4EDE-AC1D-3FD07868A60A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6826082" y="1559785"/>
            <a:ext cx="2580374" cy="2171617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903F0DC5-059B-4751-97FB-BA0D535D1024}"/>
              </a:ext>
            </a:extLst>
          </p:cNvPr>
          <p:cNvPicPr/>
          <p:nvPr/>
        </p:nvPicPr>
        <p:blipFill rotWithShape="1">
          <a:blip r:embed="rId5"/>
          <a:srcRect t="-1445"/>
          <a:stretch/>
        </p:blipFill>
        <p:spPr bwMode="auto">
          <a:xfrm>
            <a:off x="9427841" y="1566660"/>
            <a:ext cx="2580374" cy="217161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4A4F553-ED3E-449D-8628-4A561C42CD01}"/>
              </a:ext>
            </a:extLst>
          </p:cNvPr>
          <p:cNvPicPr/>
          <p:nvPr/>
        </p:nvPicPr>
        <p:blipFill>
          <a:blip r:embed="rId6"/>
          <a:stretch>
            <a:fillRect/>
          </a:stretch>
        </p:blipFill>
        <p:spPr>
          <a:xfrm>
            <a:off x="6847467" y="4545860"/>
            <a:ext cx="2580374" cy="2171617"/>
          </a:xfrm>
          <a:prstGeom prst="rect">
            <a:avLst/>
          </a:prstGeom>
        </p:spPr>
      </p:pic>
      <p:pic>
        <p:nvPicPr>
          <p:cNvPr id="32" name="Рисунок 31">
            <a:extLst>
              <a:ext uri="{FF2B5EF4-FFF2-40B4-BE49-F238E27FC236}">
                <a16:creationId xmlns:a16="http://schemas.microsoft.com/office/drawing/2014/main" id="{9AF0304D-4FF3-41FB-8337-1146994BFC7B}"/>
              </a:ext>
            </a:extLst>
          </p:cNvPr>
          <p:cNvPicPr/>
          <p:nvPr/>
        </p:nvPicPr>
        <p:blipFill>
          <a:blip r:embed="rId7"/>
          <a:stretch>
            <a:fillRect/>
          </a:stretch>
        </p:blipFill>
        <p:spPr>
          <a:xfrm>
            <a:off x="9523594" y="4545860"/>
            <a:ext cx="2580374" cy="2171617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78BF058-4B49-46E6-BEE4-6E9ABBD554DF}"/>
              </a:ext>
            </a:extLst>
          </p:cNvPr>
          <p:cNvSpPr txBox="1"/>
          <p:nvPr/>
        </p:nvSpPr>
        <p:spPr>
          <a:xfrm>
            <a:off x="6422944" y="1251254"/>
            <a:ext cx="609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Спектры масс-зарядового состава ионов и оптического излучения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4D11D92-DE41-4174-80C3-19E6C4444E16}"/>
              </a:ext>
            </a:extLst>
          </p:cNvPr>
          <p:cNvSpPr txBox="1"/>
          <p:nvPr/>
        </p:nvSpPr>
        <p:spPr>
          <a:xfrm>
            <a:off x="7112459" y="3873583"/>
            <a:ext cx="489575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ионов тантала  и кислорода  в плазме магнетронного разряда в зависимости от расхода кислорода</a:t>
            </a:r>
          </a:p>
        </p:txBody>
      </p:sp>
    </p:spTree>
    <p:extLst>
      <p:ext uri="{BB962C8B-B14F-4D97-AF65-F5344CB8AC3E}">
        <p14:creationId xmlns:p14="http://schemas.microsoft.com/office/powerpoint/2010/main" val="30396689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4AF41D-4145-40F6-856B-F308454E1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0984" y="132809"/>
            <a:ext cx="7528187" cy="707364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defRPr/>
            </a:pPr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Влияние инжекции электронов </a:t>
            </a:r>
            <a:b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параметры магнетронного разряда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D1D393E8-DF1B-47B7-B9A8-B7C087DC4E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10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1214FD54-99C5-8BE1-9C86-D6267C604E75}"/>
              </a:ext>
            </a:extLst>
          </p:cNvPr>
          <p:cNvGrpSpPr/>
          <p:nvPr/>
        </p:nvGrpSpPr>
        <p:grpSpPr>
          <a:xfrm>
            <a:off x="58482" y="1603768"/>
            <a:ext cx="2793595" cy="2462161"/>
            <a:chOff x="282266" y="1488957"/>
            <a:chExt cx="3581754" cy="2900953"/>
          </a:xfrm>
        </p:grpSpPr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7B337517-6A07-4E39-AD2C-13951428BB7D}"/>
                </a:ext>
              </a:extLst>
            </p:cNvPr>
            <p:cNvPicPr/>
            <p:nvPr/>
          </p:nvPicPr>
          <p:blipFill>
            <a:blip r:embed="rId3"/>
            <a:stretch>
              <a:fillRect/>
            </a:stretch>
          </p:blipFill>
          <p:spPr>
            <a:xfrm>
              <a:off x="282266" y="1540789"/>
              <a:ext cx="3581754" cy="2849121"/>
            </a:xfrm>
            <a:prstGeom prst="rect">
              <a:avLst/>
            </a:prstGeom>
          </p:spPr>
        </p:pic>
        <p:sp>
          <p:nvSpPr>
            <p:cNvPr id="26" name="Овал 25">
              <a:extLst>
                <a:ext uri="{FF2B5EF4-FFF2-40B4-BE49-F238E27FC236}">
                  <a16:creationId xmlns:a16="http://schemas.microsoft.com/office/drawing/2014/main" id="{E1BE63EB-B259-4D6D-AC92-701C69410FA8}"/>
                </a:ext>
              </a:extLst>
            </p:cNvPr>
            <p:cNvSpPr/>
            <p:nvPr/>
          </p:nvSpPr>
          <p:spPr>
            <a:xfrm>
              <a:off x="2720748" y="1488957"/>
              <a:ext cx="1143272" cy="1386139"/>
            </a:xfrm>
            <a:prstGeom prst="ellipse">
              <a:avLst/>
            </a:prstGeom>
            <a:noFill/>
            <a:ln w="19050"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8C5CDF84-EB1C-DE4F-BF0B-AEA79FBF6088}"/>
              </a:ext>
            </a:extLst>
          </p:cNvPr>
          <p:cNvGrpSpPr/>
          <p:nvPr/>
        </p:nvGrpSpPr>
        <p:grpSpPr>
          <a:xfrm>
            <a:off x="5949781" y="1614408"/>
            <a:ext cx="2814683" cy="2569668"/>
            <a:chOff x="8363372" y="1494558"/>
            <a:chExt cx="3517856" cy="2938583"/>
          </a:xfrm>
        </p:grpSpPr>
        <p:pic>
          <p:nvPicPr>
            <p:cNvPr id="51" name="Рисунок 50">
              <a:extLst>
                <a:ext uri="{FF2B5EF4-FFF2-40B4-BE49-F238E27FC236}">
                  <a16:creationId xmlns:a16="http://schemas.microsoft.com/office/drawing/2014/main" id="{59F1592D-221C-4CB6-AFB4-AA8598BA3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63372" y="1527546"/>
              <a:ext cx="3517856" cy="2905595"/>
            </a:xfrm>
            <a:prstGeom prst="rect">
              <a:avLst/>
            </a:prstGeom>
          </p:spPr>
        </p:pic>
        <p:sp>
          <p:nvSpPr>
            <p:cNvPr id="52" name="Овал 51">
              <a:extLst>
                <a:ext uri="{FF2B5EF4-FFF2-40B4-BE49-F238E27FC236}">
                  <a16:creationId xmlns:a16="http://schemas.microsoft.com/office/drawing/2014/main" id="{9D4906C9-C9C1-4027-8AC2-CA8704742086}"/>
                </a:ext>
              </a:extLst>
            </p:cNvPr>
            <p:cNvSpPr/>
            <p:nvPr/>
          </p:nvSpPr>
          <p:spPr>
            <a:xfrm>
              <a:off x="8950849" y="1494558"/>
              <a:ext cx="1776825" cy="2698375"/>
            </a:xfrm>
            <a:prstGeom prst="ellipse">
              <a:avLst/>
            </a:prstGeom>
            <a:noFill/>
            <a:ln w="19050">
              <a:solidFill>
                <a:srgbClr val="FF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sp>
        <p:nvSpPr>
          <p:cNvPr id="33" name="Прямоугольник 32">
            <a:extLst>
              <a:ext uri="{FF2B5EF4-FFF2-40B4-BE49-F238E27FC236}">
                <a16:creationId xmlns:a16="http://schemas.microsoft.com/office/drawing/2014/main" id="{CF547912-7362-4903-BE52-5DAD7D3E30AE}"/>
              </a:ext>
            </a:extLst>
          </p:cNvPr>
          <p:cNvSpPr/>
          <p:nvPr/>
        </p:nvSpPr>
        <p:spPr>
          <a:xfrm>
            <a:off x="232454" y="1012418"/>
            <a:ext cx="2613390" cy="584775"/>
          </a:xfrm>
          <a:prstGeom prst="rect">
            <a:avLst/>
          </a:prstGeom>
          <a:solidFill>
            <a:srgbClr val="ADC1E5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Режим самораспыления</a:t>
            </a:r>
            <a:endParaRPr lang="en-US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ионы металла</a:t>
            </a:r>
            <a:r>
              <a:rPr lang="en-US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867E62FB-5610-4D9F-BDDF-70F9EDAF95B5}"/>
              </a:ext>
            </a:extLst>
          </p:cNvPr>
          <p:cNvSpPr/>
          <p:nvPr/>
        </p:nvSpPr>
        <p:spPr>
          <a:xfrm>
            <a:off x="6197376" y="1012418"/>
            <a:ext cx="2613389" cy="584775"/>
          </a:xfrm>
          <a:prstGeom prst="rect">
            <a:avLst/>
          </a:prstGeom>
          <a:solidFill>
            <a:srgbClr val="FF70FF"/>
          </a:solidFill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Нераспыляющий режим (ионы газа) </a:t>
            </a:r>
          </a:p>
        </p:txBody>
      </p:sp>
      <p:grpSp>
        <p:nvGrpSpPr>
          <p:cNvPr id="36" name="Группа 35">
            <a:extLst>
              <a:ext uri="{FF2B5EF4-FFF2-40B4-BE49-F238E27FC236}">
                <a16:creationId xmlns:a16="http://schemas.microsoft.com/office/drawing/2014/main" id="{411AF5E4-6B9A-75FA-930E-1D945D1CAA24}"/>
              </a:ext>
            </a:extLst>
          </p:cNvPr>
          <p:cNvGrpSpPr/>
          <p:nvPr/>
        </p:nvGrpSpPr>
        <p:grpSpPr>
          <a:xfrm>
            <a:off x="-127786" y="4712322"/>
            <a:ext cx="9443879" cy="2023537"/>
            <a:chOff x="-116525" y="4714293"/>
            <a:chExt cx="9443879" cy="2023537"/>
          </a:xfrm>
        </p:grpSpPr>
        <p:sp>
          <p:nvSpPr>
            <p:cNvPr id="8" name="Прямоугольник: скругленные углы 7">
              <a:extLst>
                <a:ext uri="{FF2B5EF4-FFF2-40B4-BE49-F238E27FC236}">
                  <a16:creationId xmlns:a16="http://schemas.microsoft.com/office/drawing/2014/main" id="{B9BD95AB-6A3D-53E9-2DB4-6537ACCAA5B5}"/>
                </a:ext>
              </a:extLst>
            </p:cNvPr>
            <p:cNvSpPr/>
            <p:nvPr/>
          </p:nvSpPr>
          <p:spPr>
            <a:xfrm>
              <a:off x="58482" y="4714293"/>
              <a:ext cx="8827641" cy="2023537"/>
            </a:xfrm>
            <a:prstGeom prst="roundRect">
              <a:avLst>
                <a:gd name="adj" fmla="val 5609"/>
              </a:avLst>
            </a:prstGeom>
            <a:gradFill>
              <a:gsLst>
                <a:gs pos="100000">
                  <a:srgbClr val="FF3EFF">
                    <a:alpha val="86000"/>
                  </a:srgbClr>
                </a:gs>
                <a:gs pos="0">
                  <a:schemeClr val="accent1">
                    <a:lumMod val="75000"/>
                    <a:lumOff val="25000"/>
                    <a:alpha val="62000"/>
                  </a:schemeClr>
                </a:gs>
                <a:gs pos="52000">
                  <a:srgbClr val="1B6FDF">
                    <a:lumMod val="0"/>
                    <a:lumOff val="100000"/>
                    <a:alpha val="15000"/>
                  </a:srgbClr>
                </a:gs>
                <a:gs pos="100000">
                  <a:srgbClr val="FF00FF"/>
                </a:gs>
                <a:gs pos="100000">
                  <a:schemeClr val="accent1">
                    <a:alpha val="59000"/>
                    <a:lumMod val="0"/>
                    <a:lumOff val="100000"/>
                  </a:schemeClr>
                </a:gs>
              </a:gsLst>
              <a:lin ang="0" scaled="0"/>
            </a:gradFill>
            <a:ln>
              <a:solidFill>
                <a:schemeClr val="accent1">
                  <a:shade val="15000"/>
                  <a:alpha val="43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31" name="Группа 30">
              <a:extLst>
                <a:ext uri="{FF2B5EF4-FFF2-40B4-BE49-F238E27FC236}">
                  <a16:creationId xmlns:a16="http://schemas.microsoft.com/office/drawing/2014/main" id="{F28DAA65-AE98-4E3C-B2DB-7874AFB42020}"/>
                </a:ext>
              </a:extLst>
            </p:cNvPr>
            <p:cNvGrpSpPr/>
            <p:nvPr/>
          </p:nvGrpSpPr>
          <p:grpSpPr>
            <a:xfrm>
              <a:off x="-116525" y="4850276"/>
              <a:ext cx="3431556" cy="1759449"/>
              <a:chOff x="86732" y="1183541"/>
              <a:chExt cx="3720129" cy="1755514"/>
            </a:xfrm>
          </p:grpSpPr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517E917-C34C-4303-B957-56AC4E0F914A}"/>
                  </a:ext>
                </a:extLst>
              </p:cNvPr>
              <p:cNvSpPr txBox="1"/>
              <p:nvPr/>
            </p:nvSpPr>
            <p:spPr>
              <a:xfrm>
                <a:off x="86732" y="1373837"/>
                <a:ext cx="3614229" cy="24567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ru-RU" sz="16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Источник ионов металла:</a:t>
                </a:r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AA8897A7-EFD3-429B-ADA8-A36E0D24544F}"/>
                  </a:ext>
                </a:extLst>
              </p:cNvPr>
              <p:cNvSpPr txBox="1"/>
              <p:nvPr/>
            </p:nvSpPr>
            <p:spPr>
              <a:xfrm>
                <a:off x="330637" y="1726111"/>
                <a:ext cx="3293281" cy="82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16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Минимальный ток инжекции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16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Высокое напряжение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ru-RU" sz="16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Низкое давление </a:t>
                </a:r>
              </a:p>
            </p:txBody>
          </p:sp>
          <p:sp>
            <p:nvSpPr>
              <p:cNvPr id="13" name="Прямоугольник 12">
                <a:extLst>
                  <a:ext uri="{FF2B5EF4-FFF2-40B4-BE49-F238E27FC236}">
                    <a16:creationId xmlns:a16="http://schemas.microsoft.com/office/drawing/2014/main" id="{9CFAB5B4-F60B-426B-A65F-CA4930A13AA4}"/>
                  </a:ext>
                </a:extLst>
              </p:cNvPr>
              <p:cNvSpPr/>
              <p:nvPr/>
            </p:nvSpPr>
            <p:spPr>
              <a:xfrm>
                <a:off x="182817" y="1183541"/>
                <a:ext cx="3624044" cy="1755514"/>
              </a:xfrm>
              <a:prstGeom prst="rect">
                <a:avLst/>
              </a:prstGeom>
              <a:noFill/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0" name="Группа 29">
              <a:extLst>
                <a:ext uri="{FF2B5EF4-FFF2-40B4-BE49-F238E27FC236}">
                  <a16:creationId xmlns:a16="http://schemas.microsoft.com/office/drawing/2014/main" id="{A2FF8791-250C-4135-977F-0EB66ACE0D39}"/>
                </a:ext>
              </a:extLst>
            </p:cNvPr>
            <p:cNvGrpSpPr/>
            <p:nvPr/>
          </p:nvGrpSpPr>
          <p:grpSpPr>
            <a:xfrm>
              <a:off x="2637429" y="4846338"/>
              <a:ext cx="3624044" cy="1759449"/>
              <a:chOff x="4283978" y="1183542"/>
              <a:chExt cx="3624044" cy="1755513"/>
            </a:xfrm>
          </p:grpSpPr>
          <p:grpSp>
            <p:nvGrpSpPr>
              <p:cNvPr id="18" name="Группа 17">
                <a:extLst>
                  <a:ext uri="{FF2B5EF4-FFF2-40B4-BE49-F238E27FC236}">
                    <a16:creationId xmlns:a16="http://schemas.microsoft.com/office/drawing/2014/main" id="{08108D55-9B08-4885-93C5-B3F9B6A8A77B}"/>
                  </a:ext>
                </a:extLst>
              </p:cNvPr>
              <p:cNvGrpSpPr/>
              <p:nvPr/>
            </p:nvGrpSpPr>
            <p:grpSpPr>
              <a:xfrm>
                <a:off x="4283978" y="1183542"/>
                <a:ext cx="3624044" cy="1755513"/>
                <a:chOff x="4422968" y="4829613"/>
                <a:chExt cx="3624044" cy="824818"/>
              </a:xfrm>
            </p:grpSpPr>
            <p:sp>
              <p:nvSpPr>
                <p:cNvPr id="19" name="Прямоугольник 18">
                  <a:extLst>
                    <a:ext uri="{FF2B5EF4-FFF2-40B4-BE49-F238E27FC236}">
                      <a16:creationId xmlns:a16="http://schemas.microsoft.com/office/drawing/2014/main" id="{CB02E088-9E6D-41AA-A4E9-C0592C01BD23}"/>
                    </a:ext>
                  </a:extLst>
                </p:cNvPr>
                <p:cNvSpPr/>
                <p:nvPr/>
              </p:nvSpPr>
              <p:spPr>
                <a:xfrm>
                  <a:off x="4422968" y="4829613"/>
                  <a:ext cx="3624044" cy="824818"/>
                </a:xfrm>
                <a:prstGeom prst="rect">
                  <a:avLst/>
                </a:prstGeom>
                <a:noFill/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A7CF652F-F2A5-4E0D-9FC7-2A04771DB542}"/>
                    </a:ext>
                  </a:extLst>
                </p:cNvPr>
                <p:cNvSpPr txBox="1"/>
                <p:nvPr/>
              </p:nvSpPr>
              <p:spPr>
                <a:xfrm>
                  <a:off x="4647369" y="4894029"/>
                  <a:ext cx="3185057" cy="158712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1600" b="1" dirty="0">
                      <a:solidFill>
                        <a:srgbClr val="C0000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Комбинированные режимы</a:t>
                  </a:r>
                </a:p>
              </p:txBody>
            </p:sp>
          </p:grp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4F82DBCC-15C7-4966-B707-FCC3EFAE084B}"/>
                  </a:ext>
                </a:extLst>
              </p:cNvPr>
              <p:cNvSpPr txBox="1"/>
              <p:nvPr/>
            </p:nvSpPr>
            <p:spPr>
              <a:xfrm>
                <a:off x="4710517" y="1748237"/>
                <a:ext cx="2885813" cy="8291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1600" dirty="0">
                    <a:solidFill>
                      <a:srgbClr val="00206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Произвольное соотношение ионов газа и металла в широком диапазоне </a:t>
                </a:r>
              </a:p>
            </p:txBody>
          </p:sp>
        </p:grpSp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8EAF44C4-743D-EA49-00B0-06F94E5E5171}"/>
                </a:ext>
              </a:extLst>
            </p:cNvPr>
            <p:cNvGrpSpPr/>
            <p:nvPr/>
          </p:nvGrpSpPr>
          <p:grpSpPr>
            <a:xfrm>
              <a:off x="5638089" y="4850276"/>
              <a:ext cx="3689265" cy="1755513"/>
              <a:chOff x="8401699" y="4944658"/>
              <a:chExt cx="3689265" cy="1755513"/>
            </a:xfrm>
          </p:grpSpPr>
          <p:grpSp>
            <p:nvGrpSpPr>
              <p:cNvPr id="32" name="Группа 31">
                <a:extLst>
                  <a:ext uri="{FF2B5EF4-FFF2-40B4-BE49-F238E27FC236}">
                    <a16:creationId xmlns:a16="http://schemas.microsoft.com/office/drawing/2014/main" id="{0C45C355-22F9-436A-892A-90CC309D2634}"/>
                  </a:ext>
                </a:extLst>
              </p:cNvPr>
              <p:cNvGrpSpPr/>
              <p:nvPr/>
            </p:nvGrpSpPr>
            <p:grpSpPr>
              <a:xfrm>
                <a:off x="8466920" y="4944658"/>
                <a:ext cx="3624044" cy="1755513"/>
                <a:chOff x="8385139" y="1183542"/>
                <a:chExt cx="3624044" cy="1755513"/>
              </a:xfrm>
            </p:grpSpPr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C4B5040E-33F0-42DE-B5B3-8F4FBEB46C47}"/>
                    </a:ext>
                  </a:extLst>
                </p:cNvPr>
                <p:cNvSpPr txBox="1"/>
                <p:nvPr/>
              </p:nvSpPr>
              <p:spPr>
                <a:xfrm>
                  <a:off x="8504611" y="1717230"/>
                  <a:ext cx="3093604" cy="83099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ru-RU" sz="16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Максимальный ток инжекции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ru-RU" sz="16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Низкое напряжение</a:t>
                  </a:r>
                </a:p>
                <a:p>
                  <a:pPr marL="285750" indent="-285750">
                    <a:buFont typeface="Arial" panose="020B0604020202020204" pitchFamily="34" charset="0"/>
                    <a:buChar char="•"/>
                  </a:pPr>
                  <a:r>
                    <a:rPr lang="ru-RU" sz="1600" dirty="0">
                      <a:solidFill>
                        <a:srgbClr val="002060"/>
                      </a:solidFill>
                      <a:latin typeface="Times New Roman" panose="02020603050405020304" pitchFamily="18" charset="0"/>
                      <a:cs typeface="Times New Roman" panose="02020603050405020304" pitchFamily="18" charset="0"/>
                    </a:rPr>
                    <a:t>Низкое давление </a:t>
                  </a:r>
                </a:p>
              </p:txBody>
            </p:sp>
            <p:sp>
              <p:nvSpPr>
                <p:cNvPr id="16" name="Прямоугольник 15">
                  <a:extLst>
                    <a:ext uri="{FF2B5EF4-FFF2-40B4-BE49-F238E27FC236}">
                      <a16:creationId xmlns:a16="http://schemas.microsoft.com/office/drawing/2014/main" id="{B9F763C7-6CF3-4597-8927-AFD88B409C28}"/>
                    </a:ext>
                  </a:extLst>
                </p:cNvPr>
                <p:cNvSpPr/>
                <p:nvPr/>
              </p:nvSpPr>
              <p:spPr>
                <a:xfrm>
                  <a:off x="8385139" y="1183542"/>
                  <a:ext cx="3624044" cy="1755513"/>
                </a:xfrm>
                <a:prstGeom prst="rect">
                  <a:avLst/>
                </a:prstGeom>
                <a:noFill/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062FD72-7AD7-FC2E-A138-590C3B84D5E2}"/>
                  </a:ext>
                </a:extLst>
              </p:cNvPr>
              <p:cNvSpPr txBox="1"/>
              <p:nvPr/>
            </p:nvSpPr>
            <p:spPr>
              <a:xfrm>
                <a:off x="8401699" y="5110939"/>
                <a:ext cx="3614229" cy="24622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lIns="0" tIns="0" rIns="0" bIns="0" rtlCol="0">
                <a:spAutoFit/>
              </a:bodyPr>
              <a:lstStyle/>
              <a:p>
                <a:pPr algn="ctr"/>
                <a:r>
                  <a:rPr lang="ru-RU" sz="1600" b="1" dirty="0">
                    <a:solidFill>
                      <a:srgbClr val="C0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Источник ионов газа:</a:t>
                </a:r>
              </a:p>
            </p:txBody>
          </p:sp>
        </p:grpSp>
      </p:grp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5B686266-932E-4102-B2D6-87581B3034A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982" t="2720"/>
          <a:stretch>
            <a:fillRect/>
          </a:stretch>
        </p:blipFill>
        <p:spPr>
          <a:xfrm>
            <a:off x="8972866" y="2780243"/>
            <a:ext cx="3121935" cy="3674878"/>
          </a:xfrm>
          <a:prstGeom prst="rect">
            <a:avLst/>
          </a:prstGeom>
          <a:ln w="15875">
            <a:solidFill>
              <a:srgbClr val="1B6FDF"/>
            </a:solidFill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9CA81D0E-759D-4DC0-A305-CFC3BD159CF0}"/>
              </a:ext>
            </a:extLst>
          </p:cNvPr>
          <p:cNvSpPr txBox="1"/>
          <p:nvPr/>
        </p:nvSpPr>
        <p:spPr>
          <a:xfrm>
            <a:off x="8823345" y="1643255"/>
            <a:ext cx="340236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Универсальный источник ионов газа и металла на основе магнетронного разряда с инжекцией электронов (2025 г.)</a:t>
            </a:r>
          </a:p>
          <a:p>
            <a:br>
              <a:rPr lang="ru-RU" sz="1600" b="1" i="1" dirty="0">
                <a:solidFill>
                  <a:srgbClr val="00206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i="1" dirty="0">
              <a:solidFill>
                <a:srgbClr val="002060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4" name="Группа 23">
            <a:extLst>
              <a:ext uri="{FF2B5EF4-FFF2-40B4-BE49-F238E27FC236}">
                <a16:creationId xmlns:a16="http://schemas.microsoft.com/office/drawing/2014/main" id="{8D9A1210-28CA-0982-5936-BDDDDC055AB0}"/>
              </a:ext>
            </a:extLst>
          </p:cNvPr>
          <p:cNvGrpSpPr/>
          <p:nvPr/>
        </p:nvGrpSpPr>
        <p:grpSpPr>
          <a:xfrm>
            <a:off x="2877244" y="1279566"/>
            <a:ext cx="3047369" cy="2882536"/>
            <a:chOff x="4091301" y="1267118"/>
            <a:chExt cx="3683191" cy="3185829"/>
          </a:xfrm>
        </p:grpSpPr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F8BF041B-9F98-4618-83A1-73548F118F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5748"/>
            <a:stretch/>
          </p:blipFill>
          <p:spPr>
            <a:xfrm>
              <a:off x="4091301" y="1277783"/>
              <a:ext cx="3683191" cy="3175164"/>
            </a:xfrm>
            <a:prstGeom prst="rect">
              <a:avLst/>
            </a:prstGeom>
          </p:spPr>
        </p:pic>
        <p:sp>
          <p:nvSpPr>
            <p:cNvPr id="10" name="Прямоугольник: скругленные углы 9">
              <a:extLst>
                <a:ext uri="{FF2B5EF4-FFF2-40B4-BE49-F238E27FC236}">
                  <a16:creationId xmlns:a16="http://schemas.microsoft.com/office/drawing/2014/main" id="{09848645-81D7-7E91-3894-70EAE994CB7B}"/>
                </a:ext>
              </a:extLst>
            </p:cNvPr>
            <p:cNvSpPr/>
            <p:nvPr/>
          </p:nvSpPr>
          <p:spPr>
            <a:xfrm>
              <a:off x="4558384" y="1267118"/>
              <a:ext cx="3216108" cy="2686664"/>
            </a:xfrm>
            <a:prstGeom prst="roundRect">
              <a:avLst>
                <a:gd name="adj" fmla="val 5609"/>
              </a:avLst>
            </a:prstGeom>
            <a:gradFill>
              <a:gsLst>
                <a:gs pos="100000">
                  <a:srgbClr val="FF3EFF">
                    <a:alpha val="86000"/>
                  </a:srgbClr>
                </a:gs>
                <a:gs pos="7000">
                  <a:schemeClr val="accent1">
                    <a:lumMod val="75000"/>
                    <a:lumOff val="25000"/>
                    <a:alpha val="62000"/>
                  </a:schemeClr>
                </a:gs>
                <a:gs pos="50000">
                  <a:srgbClr val="1B6FDF">
                    <a:lumMod val="2000"/>
                    <a:lumOff val="98000"/>
                    <a:alpha val="18000"/>
                  </a:srgbClr>
                </a:gs>
                <a:gs pos="99000">
                  <a:srgbClr val="FF00FF">
                    <a:alpha val="38000"/>
                  </a:srgbClr>
                </a:gs>
                <a:gs pos="51000">
                  <a:schemeClr val="accent1">
                    <a:alpha val="59000"/>
                    <a:lumMod val="0"/>
                    <a:lumOff val="100000"/>
                  </a:schemeClr>
                </a:gs>
              </a:gsLst>
              <a:lin ang="0" scaled="0"/>
            </a:gradFill>
            <a:ln>
              <a:solidFill>
                <a:schemeClr val="accent1">
                  <a:shade val="15000"/>
                  <a:alpha val="43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28" name="Стрелка: влево 27">
            <a:extLst>
              <a:ext uri="{FF2B5EF4-FFF2-40B4-BE49-F238E27FC236}">
                <a16:creationId xmlns:a16="http://schemas.microsoft.com/office/drawing/2014/main" id="{FECB5C1B-35F7-E621-2081-28B74AC5BC9F}"/>
              </a:ext>
            </a:extLst>
          </p:cNvPr>
          <p:cNvSpPr/>
          <p:nvPr/>
        </p:nvSpPr>
        <p:spPr>
          <a:xfrm rot="5400000" flipH="1">
            <a:off x="4366431" y="3097855"/>
            <a:ext cx="461805" cy="2587130"/>
          </a:xfrm>
          <a:prstGeom prst="leftArrow">
            <a:avLst/>
          </a:prstGeom>
          <a:gradFill flip="none" rotWithShape="1">
            <a:gsLst>
              <a:gs pos="100000">
                <a:srgbClr val="FF3EFF"/>
              </a:gs>
              <a:gs pos="37000">
                <a:schemeClr val="accent1">
                  <a:lumMod val="75000"/>
                  <a:lumOff val="25000"/>
                  <a:alpha val="62000"/>
                </a:schemeClr>
              </a:gs>
              <a:gs pos="52000">
                <a:srgbClr val="1B6FDF">
                  <a:lumMod val="0"/>
                  <a:lumOff val="100000"/>
                  <a:alpha val="15000"/>
                </a:srgbClr>
              </a:gs>
              <a:gs pos="22905">
                <a:schemeClr val="accent1">
                  <a:lumMod val="75000"/>
                  <a:lumOff val="25000"/>
                  <a:alpha val="62000"/>
                </a:schemeClr>
              </a:gs>
              <a:gs pos="91000">
                <a:srgbClr val="FF00FF"/>
              </a:gs>
              <a:gs pos="53000">
                <a:schemeClr val="accent1">
                  <a:lumMod val="5000"/>
                  <a:lumOff val="95000"/>
                </a:schemeClr>
              </a:gs>
            </a:gsLst>
            <a:lin ang="16200000" scaled="1"/>
            <a:tileRect/>
          </a:gradFill>
          <a:ln>
            <a:solidFill>
              <a:schemeClr val="accent1">
                <a:shade val="15000"/>
                <a:alpha val="43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47725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A3BC33E-B859-0226-090B-8BFF4AF135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003" y="996950"/>
            <a:ext cx="5508247" cy="3458018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9B650F-AEA9-49B7-971D-D206DACAA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03" y="138028"/>
            <a:ext cx="7549528" cy="70736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Ионный источник на основе сильноточного </a:t>
            </a:r>
            <a:b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магнетронного разряда с инжекцией электронов 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9234CF5F-0CFA-4311-B1DF-1D579798CD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11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87C1721-E00A-4530-A4C9-D4BF69005B6E}"/>
              </a:ext>
            </a:extLst>
          </p:cNvPr>
          <p:cNvSpPr txBox="1"/>
          <p:nvPr/>
        </p:nvSpPr>
        <p:spPr>
          <a:xfrm>
            <a:off x="6542985" y="3849985"/>
            <a:ext cx="446509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Радиальное распределение плотности ионного тока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041A43F-6BC3-443A-94A5-4B44D00420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5860" y="4295030"/>
            <a:ext cx="3047969" cy="253171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37D1350-1458-4E44-B26C-36F632A2CA9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77372" y="4247370"/>
            <a:ext cx="3047969" cy="2573313"/>
          </a:xfrm>
          <a:prstGeom prst="rect">
            <a:avLst/>
          </a:prstGeom>
        </p:spPr>
      </p:pic>
      <p:graphicFrame>
        <p:nvGraphicFramePr>
          <p:cNvPr id="4" name="Таблица 6">
            <a:extLst>
              <a:ext uri="{FF2B5EF4-FFF2-40B4-BE49-F238E27FC236}">
                <a16:creationId xmlns:a16="http://schemas.microsoft.com/office/drawing/2014/main" id="{C80B393C-5612-484F-8528-8A6FD8FCF3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5691806"/>
              </p:ext>
            </p:extLst>
          </p:nvPr>
        </p:nvGraphicFramePr>
        <p:xfrm>
          <a:off x="117361" y="4454968"/>
          <a:ext cx="5251344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03204">
                  <a:extLst>
                    <a:ext uri="{9D8B030D-6E8A-4147-A177-3AD203B41FA5}">
                      <a16:colId xmlns:a16="http://schemas.microsoft.com/office/drawing/2014/main" val="3570612041"/>
                    </a:ext>
                  </a:extLst>
                </a:gridCol>
                <a:gridCol w="2248140">
                  <a:extLst>
                    <a:ext uri="{9D8B030D-6E8A-4147-A177-3AD203B41FA5}">
                      <a16:colId xmlns:a16="http://schemas.microsoft.com/office/drawing/2014/main" val="1079106630"/>
                    </a:ext>
                  </a:extLst>
                </a:gridCol>
              </a:tblGrid>
              <a:tr h="269207"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Рабочие параметры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0071450"/>
                  </a:ext>
                </a:extLst>
              </a:tr>
              <a:tr h="26920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 магнетрона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10 ÷ 100 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182346"/>
                  </a:ext>
                </a:extLst>
              </a:tr>
              <a:tr h="26920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Ток эмиттера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10 ÷ 120А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8983621"/>
                  </a:ext>
                </a:extLst>
              </a:tr>
              <a:tr h="26920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Макс. плотность ионного тока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до </a:t>
                      </a:r>
                      <a:r>
                        <a:rPr lang="en-US" sz="14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20</a:t>
                      </a: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 мА/см</a:t>
                      </a:r>
                      <a:r>
                        <a:rPr lang="ru-RU" sz="1400" i="1" baseline="30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2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2061951"/>
                  </a:ext>
                </a:extLst>
              </a:tr>
              <a:tr h="26920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Доля ионов металла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0 ÷ 90%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04331"/>
                  </a:ext>
                </a:extLst>
              </a:tr>
              <a:tr h="457652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Давление в области транспортировки пучка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0,5∙10</a:t>
                      </a:r>
                      <a:r>
                        <a:rPr lang="ru-RU" sz="1400" i="1" baseline="30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-2</a:t>
                      </a: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 ÷ 3 ∙10</a:t>
                      </a:r>
                      <a:r>
                        <a:rPr lang="ru-RU" sz="1400" i="1" baseline="300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-2</a:t>
                      </a:r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Па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0259077"/>
                  </a:ext>
                </a:extLst>
              </a:tr>
              <a:tr h="269207"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Ускоряющее напряжение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i="1" dirty="0">
                          <a:solidFill>
                            <a:srgbClr val="002060"/>
                          </a:solidFill>
                          <a:latin typeface="Times New Roman" panose="02020603050405020304" pitchFamily="18" charset="0"/>
                        </a:rPr>
                        <a:t>10÷30кВ</a:t>
                      </a:r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6219941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E311567-F68E-5EEA-20CB-E888D67D9E3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7619" y="1326585"/>
            <a:ext cx="2538937" cy="238613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CEF19AC-25A0-876C-F080-D54F0957CC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4263" y="1326585"/>
            <a:ext cx="2538937" cy="2386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54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9771C78-F492-B9ED-91AA-CD668CABF86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4735398" y="3434706"/>
            <a:ext cx="3206620" cy="2288241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609DC3-6B76-4253-8225-A89AFE44C7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911" y="149015"/>
            <a:ext cx="6959600" cy="70736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Имплантация стали ВСН-5 ионами хрома </a:t>
            </a:r>
            <a:b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(совместно с МФТИ и ИФПМ)</a:t>
            </a:r>
          </a:p>
        </p:txBody>
      </p:sp>
      <p:sp>
        <p:nvSpPr>
          <p:cNvPr id="3" name="Номер слайда 2">
            <a:extLst>
              <a:ext uri="{FF2B5EF4-FFF2-40B4-BE49-F238E27FC236}">
                <a16:creationId xmlns:a16="http://schemas.microsoft.com/office/drawing/2014/main" id="{8756641E-094E-451C-8014-ECB9B9450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12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74ADA01-69E0-4809-A23F-7F152FA3B7C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2" t="1001" r="740" b="717"/>
          <a:stretch/>
        </p:blipFill>
        <p:spPr>
          <a:xfrm>
            <a:off x="531060" y="1312332"/>
            <a:ext cx="3813175" cy="25654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D90A5AE-7CE6-4B30-AD0D-FEA7B6E3ED1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30" t="2051" r="72"/>
          <a:stretch/>
        </p:blipFill>
        <p:spPr>
          <a:xfrm>
            <a:off x="531061" y="4247064"/>
            <a:ext cx="3813174" cy="2565400"/>
          </a:xfrm>
          <a:prstGeom prst="rect">
            <a:avLst/>
          </a:prstGeom>
        </p:spPr>
      </p:pic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B66E25AA-B68E-4244-9AB8-3D1A0DE6BF71}"/>
              </a:ext>
            </a:extLst>
          </p:cNvPr>
          <p:cNvSpPr/>
          <p:nvPr/>
        </p:nvSpPr>
        <p:spPr>
          <a:xfrm>
            <a:off x="614546" y="943000"/>
            <a:ext cx="34570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имплантации</a:t>
            </a:r>
          </a:p>
        </p:txBody>
      </p:sp>
      <p:sp>
        <p:nvSpPr>
          <p:cNvPr id="18" name="Прямоугольник 17">
            <a:extLst>
              <a:ext uri="{FF2B5EF4-FFF2-40B4-BE49-F238E27FC236}">
                <a16:creationId xmlns:a16="http://schemas.microsoft.com/office/drawing/2014/main" id="{0FF9A527-4FAC-4E90-B87D-DD0D3737FD2E}"/>
              </a:ext>
            </a:extLst>
          </p:cNvPr>
          <p:cNvSpPr/>
          <p:nvPr/>
        </p:nvSpPr>
        <p:spPr>
          <a:xfrm>
            <a:off x="637336" y="3877732"/>
            <a:ext cx="345701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имплантации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A18773F-D55A-494D-AAA1-F91DEE06E1AF}"/>
              </a:ext>
            </a:extLst>
          </p:cNvPr>
          <p:cNvSpPr txBox="1"/>
          <p:nvPr/>
        </p:nvSpPr>
        <p:spPr>
          <a:xfrm>
            <a:off x="5187009" y="6000206"/>
            <a:ext cx="6959600" cy="7386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noFill/>
          </a:ln>
        </p:spPr>
        <p:txBody>
          <a:bodyPr wrap="square">
            <a:spAutoFit/>
          </a:bodyPr>
          <a:lstStyle/>
          <a:p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V. Semin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A. </a:t>
            </a:r>
            <a:r>
              <a:rPr lang="en-US" sz="1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Cherkasov</a:t>
            </a:r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 </a:t>
            </a:r>
            <a:r>
              <a:rPr lang="en-US" sz="14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Shandrikov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[et al.], Corrosion Performance of Chemically Passivated and Ion Beam-Treated Austenitic–Martensitic Steel in the Marine Environment //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Journal of Manufacturing and Materials Processing 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</a:t>
            </a:r>
            <a:r>
              <a:rPr lang="en-US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– Т. 9. – №. 5. – С. 167.</a:t>
            </a:r>
            <a:endParaRPr lang="ru-RU" sz="1400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5979E3E0-C574-A0CA-B060-D6C33E8B1490}"/>
              </a:ext>
            </a:extLst>
          </p:cNvPr>
          <p:cNvGrpSpPr/>
          <p:nvPr/>
        </p:nvGrpSpPr>
        <p:grpSpPr>
          <a:xfrm>
            <a:off x="11300447" y="2293814"/>
            <a:ext cx="148995" cy="721946"/>
            <a:chOff x="9100037" y="2233152"/>
            <a:chExt cx="175848" cy="800194"/>
          </a:xfrm>
        </p:grpSpPr>
        <p:sp>
          <p:nvSpPr>
            <p:cNvPr id="6" name="Прямоугольник 5">
              <a:extLst>
                <a:ext uri="{FF2B5EF4-FFF2-40B4-BE49-F238E27FC236}">
                  <a16:creationId xmlns:a16="http://schemas.microsoft.com/office/drawing/2014/main" id="{9D167255-D145-47B7-890D-63147517FEAA}"/>
                </a:ext>
              </a:extLst>
            </p:cNvPr>
            <p:cNvSpPr/>
            <p:nvPr/>
          </p:nvSpPr>
          <p:spPr>
            <a:xfrm>
              <a:off x="9100038" y="2857500"/>
              <a:ext cx="175847" cy="1758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6" name="Прямоугольник 15">
              <a:extLst>
                <a:ext uri="{FF2B5EF4-FFF2-40B4-BE49-F238E27FC236}">
                  <a16:creationId xmlns:a16="http://schemas.microsoft.com/office/drawing/2014/main" id="{0D26A2C4-3A00-48F6-8492-90D7A0DF966E}"/>
                </a:ext>
              </a:extLst>
            </p:cNvPr>
            <p:cNvSpPr/>
            <p:nvPr/>
          </p:nvSpPr>
          <p:spPr>
            <a:xfrm>
              <a:off x="9100037" y="2233152"/>
              <a:ext cx="175847" cy="22535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21A1AE7-A344-6421-1303-352FF78E715A}"/>
              </a:ext>
            </a:extLst>
          </p:cNvPr>
          <p:cNvSpPr/>
          <p:nvPr/>
        </p:nvSpPr>
        <p:spPr>
          <a:xfrm>
            <a:off x="4914007" y="5502513"/>
            <a:ext cx="7172843" cy="3693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увеличение коррозионной стойкости стали в 8 раз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42B0C11C-E2FF-F48B-5890-5E69037A07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0631" y="1929476"/>
            <a:ext cx="3622569" cy="30939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B8BD3E7B-A022-9BBF-C1B3-AB484582BC3F}"/>
              </a:ext>
            </a:extLst>
          </p:cNvPr>
          <p:cNvSpPr/>
          <p:nvPr/>
        </p:nvSpPr>
        <p:spPr>
          <a:xfrm>
            <a:off x="8333181" y="1434408"/>
            <a:ext cx="3388573" cy="430887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>
            <a:spAutoFit/>
          </a:bodyPr>
          <a:lstStyle/>
          <a:p>
            <a:pPr algn="ctr"/>
            <a:r>
              <a:rPr lang="ru-RU" sz="1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Потенциодинамические</a:t>
            </a:r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поляризационные кривые образца стали в растворе </a:t>
            </a:r>
            <a:r>
              <a:rPr lang="en-US" sz="1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endParaRPr lang="ru-RU" sz="1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110DC7B7-8B98-E6FF-89CF-B8A1A667178E}"/>
              </a:ext>
            </a:extLst>
          </p:cNvPr>
          <p:cNvSpPr/>
          <p:nvPr/>
        </p:nvSpPr>
        <p:spPr>
          <a:xfrm>
            <a:off x="4344235" y="2953214"/>
            <a:ext cx="3813174" cy="52322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Масс-зарядовый состав пучка ионов из плазмы магнетронного разряда</a:t>
            </a:r>
          </a:p>
        </p:txBody>
      </p:sp>
      <p:pic>
        <p:nvPicPr>
          <p:cNvPr id="21" name="Рисунок 20" descr="IMG_20231030_155742_384">
            <a:extLst>
              <a:ext uri="{FF2B5EF4-FFF2-40B4-BE49-F238E27FC236}">
                <a16:creationId xmlns:a16="http://schemas.microsoft.com/office/drawing/2014/main" id="{DDE643C5-8F9B-0B38-1101-07BA36067976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487017" y="816167"/>
            <a:ext cx="1703382" cy="218138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435003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4656" y="120453"/>
            <a:ext cx="6959600" cy="707364"/>
          </a:xfrm>
        </p:spPr>
        <p:txBody>
          <a:bodyPr>
            <a:normAutofit/>
          </a:bodyPr>
          <a:lstStyle/>
          <a:p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Имплантация образцов полимеров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13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-340539" y="1350243"/>
            <a:ext cx="435808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Контактный угол смачиваемости капли воды 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8FA31D65-1471-4BE5-8F10-6E8D4BA03B6B}"/>
              </a:ext>
            </a:extLst>
          </p:cNvPr>
          <p:cNvGrpSpPr/>
          <p:nvPr/>
        </p:nvGrpSpPr>
        <p:grpSpPr>
          <a:xfrm>
            <a:off x="196808" y="1734708"/>
            <a:ext cx="3686333" cy="1307132"/>
            <a:chOff x="5645441" y="2241949"/>
            <a:chExt cx="4519519" cy="1685215"/>
          </a:xfrm>
        </p:grpSpPr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45441" y="2241949"/>
              <a:ext cx="4519519" cy="16852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1" name="TextBox 10"/>
            <p:cNvSpPr txBox="1"/>
            <p:nvPr/>
          </p:nvSpPr>
          <p:spPr>
            <a:xfrm>
              <a:off x="6060918" y="3474542"/>
              <a:ext cx="1113233" cy="3968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исходный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8031735" y="3460793"/>
              <a:ext cx="2078910" cy="39680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имплантированный</a:t>
              </a:r>
            </a:p>
          </p:txBody>
        </p:sp>
      </p:grpSp>
      <p:grpSp>
        <p:nvGrpSpPr>
          <p:cNvPr id="7" name="Группа 6">
            <a:extLst>
              <a:ext uri="{FF2B5EF4-FFF2-40B4-BE49-F238E27FC236}">
                <a16:creationId xmlns:a16="http://schemas.microsoft.com/office/drawing/2014/main" id="{AB1212E2-2A22-4BDE-8CA1-606B32BBC767}"/>
              </a:ext>
            </a:extLst>
          </p:cNvPr>
          <p:cNvGrpSpPr/>
          <p:nvPr/>
        </p:nvGrpSpPr>
        <p:grpSpPr>
          <a:xfrm>
            <a:off x="167606" y="3429000"/>
            <a:ext cx="3775606" cy="1592604"/>
            <a:chOff x="5715642" y="4783080"/>
            <a:chExt cx="4519519" cy="1837765"/>
          </a:xfrm>
        </p:grpSpPr>
        <p:pic>
          <p:nvPicPr>
            <p:cNvPr id="2052" name="Picture 4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440"/>
            <a:stretch/>
          </p:blipFill>
          <p:spPr bwMode="auto">
            <a:xfrm>
              <a:off x="5715642" y="4783080"/>
              <a:ext cx="4454433" cy="183776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5" name="TextBox 14"/>
            <p:cNvSpPr txBox="1"/>
            <p:nvPr/>
          </p:nvSpPr>
          <p:spPr>
            <a:xfrm>
              <a:off x="6156236" y="6242910"/>
              <a:ext cx="1113232" cy="3551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исходный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8156251" y="6183049"/>
              <a:ext cx="2078910" cy="3551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1400" i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имплантированный</a:t>
              </a:r>
            </a:p>
          </p:txBody>
        </p:sp>
      </p:grpSp>
      <p:sp>
        <p:nvSpPr>
          <p:cNvPr id="22" name="Прямоугольник 21"/>
          <p:cNvSpPr/>
          <p:nvPr/>
        </p:nvSpPr>
        <p:spPr>
          <a:xfrm>
            <a:off x="-330180" y="3068301"/>
            <a:ext cx="442253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1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Контактный угол смачиваемости капли масла</a:t>
            </a: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B70B3357-52E7-4EBF-8F28-4EB3AB6BE727}"/>
              </a:ext>
            </a:extLst>
          </p:cNvPr>
          <p:cNvSpPr/>
          <p:nvPr/>
        </p:nvSpPr>
        <p:spPr>
          <a:xfrm>
            <a:off x="7444740" y="2026444"/>
            <a:ext cx="3756659" cy="4762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19" name="Таблица 18">
            <a:extLst>
              <a:ext uri="{FF2B5EF4-FFF2-40B4-BE49-F238E27FC236}">
                <a16:creationId xmlns:a16="http://schemas.microsoft.com/office/drawing/2014/main" id="{B2702E05-6759-4E93-8B7B-538371F148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479434"/>
              </p:ext>
            </p:extLst>
          </p:nvPr>
        </p:nvGraphicFramePr>
        <p:xfrm>
          <a:off x="4538325" y="1398838"/>
          <a:ext cx="7501066" cy="28013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14500">
                  <a:extLst>
                    <a:ext uri="{9D8B030D-6E8A-4147-A177-3AD203B41FA5}">
                      <a16:colId xmlns:a16="http://schemas.microsoft.com/office/drawing/2014/main" val="2620044146"/>
                    </a:ext>
                  </a:extLst>
                </a:gridCol>
                <a:gridCol w="956867">
                  <a:extLst>
                    <a:ext uri="{9D8B030D-6E8A-4147-A177-3AD203B41FA5}">
                      <a16:colId xmlns:a16="http://schemas.microsoft.com/office/drawing/2014/main" val="3596974012"/>
                    </a:ext>
                  </a:extLst>
                </a:gridCol>
                <a:gridCol w="994137">
                  <a:extLst>
                    <a:ext uri="{9D8B030D-6E8A-4147-A177-3AD203B41FA5}">
                      <a16:colId xmlns:a16="http://schemas.microsoft.com/office/drawing/2014/main" val="1403200730"/>
                    </a:ext>
                  </a:extLst>
                </a:gridCol>
                <a:gridCol w="1034600">
                  <a:extLst>
                    <a:ext uri="{9D8B030D-6E8A-4147-A177-3AD203B41FA5}">
                      <a16:colId xmlns:a16="http://schemas.microsoft.com/office/drawing/2014/main" val="211133648"/>
                    </a:ext>
                  </a:extLst>
                </a:gridCol>
                <a:gridCol w="1253629">
                  <a:extLst>
                    <a:ext uri="{9D8B030D-6E8A-4147-A177-3AD203B41FA5}">
                      <a16:colId xmlns:a16="http://schemas.microsoft.com/office/drawing/2014/main" val="1748615341"/>
                    </a:ext>
                  </a:extLst>
                </a:gridCol>
                <a:gridCol w="1547333">
                  <a:extLst>
                    <a:ext uri="{9D8B030D-6E8A-4147-A177-3AD203B41FA5}">
                      <a16:colId xmlns:a16="http://schemas.microsoft.com/office/drawing/2014/main" val="3539946330"/>
                    </a:ext>
                  </a:extLst>
                </a:gridCol>
              </a:tblGrid>
              <a:tr h="779715">
                <a:tc row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Имплантационная доза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</a:t>
                      </a:r>
                      <a:r>
                        <a:rPr lang="ru-RU" sz="14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/см</a:t>
                      </a:r>
                      <a:r>
                        <a:rPr lang="ru-RU" sz="14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Краевой угол смачиваемости, Ѳ град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ru-RU" sz="1400" kern="1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Поверхностная энергия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мН/м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3355640"/>
                  </a:ext>
                </a:extLst>
              </a:tr>
              <a:tr h="51537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Вода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Глицерин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Общая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Полярная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Дисперсионная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50452968"/>
                  </a:ext>
                </a:extLst>
              </a:tr>
              <a:tr h="25103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122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1,5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8060929"/>
                  </a:ext>
                </a:extLst>
              </a:tr>
              <a:tr h="2510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1,25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⋅10</a:t>
                      </a:r>
                      <a:r>
                        <a:rPr lang="en-US" sz="14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3601941"/>
                  </a:ext>
                </a:extLst>
              </a:tr>
              <a:tr h="2510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2,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5⋅10</a:t>
                      </a:r>
                      <a:r>
                        <a:rPr lang="en-US" sz="14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73715712"/>
                  </a:ext>
                </a:extLst>
              </a:tr>
              <a:tr h="2510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5⋅10</a:t>
                      </a:r>
                      <a:r>
                        <a:rPr lang="en-US" sz="14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83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endParaRPr lang="ru-RU" sz="1400" kern="10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8578975"/>
                  </a:ext>
                </a:extLst>
              </a:tr>
              <a:tr h="2510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</a:t>
                      </a: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7,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5⋅10</a:t>
                      </a:r>
                      <a:r>
                        <a:rPr lang="en-US" sz="14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68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4,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79364428"/>
                  </a:ext>
                </a:extLst>
              </a:tr>
              <a:tr h="251035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3⋅10</a:t>
                      </a:r>
                      <a:r>
                        <a:rPr lang="en-US" sz="1400" kern="100" baseline="300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77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ea typeface="Cambria" panose="020405030504060302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kern="100" dirty="0">
                        <a:effectLst/>
                        <a:latin typeface="Times New Roman" panose="02020603050405020304" pitchFamily="18" charset="0"/>
                        <a:ea typeface="Cambria" panose="020405030504060302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9930492"/>
                  </a:ext>
                </a:extLst>
              </a:tr>
            </a:tbl>
          </a:graphicData>
        </a:graphic>
      </p:graphicFrame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60DF333A-EF27-41E3-8DE8-A1284D71B88A}"/>
              </a:ext>
            </a:extLst>
          </p:cNvPr>
          <p:cNvSpPr/>
          <p:nvPr/>
        </p:nvSpPr>
        <p:spPr>
          <a:xfrm>
            <a:off x="-458224" y="1002753"/>
            <a:ext cx="467861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sz="1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Имплантация фторопласта ионами хрома</a:t>
            </a:r>
          </a:p>
        </p:txBody>
      </p:sp>
      <p:cxnSp>
        <p:nvCxnSpPr>
          <p:cNvPr id="26" name="Прямая соединительная линия 25">
            <a:extLst>
              <a:ext uri="{FF2B5EF4-FFF2-40B4-BE49-F238E27FC236}">
                <a16:creationId xmlns:a16="http://schemas.microsoft.com/office/drawing/2014/main" id="{3AFFA29E-7F11-4078-AC8D-FCE224F4916E}"/>
              </a:ext>
            </a:extLst>
          </p:cNvPr>
          <p:cNvCxnSpPr>
            <a:cxnSpLocks/>
          </p:cNvCxnSpPr>
          <p:nvPr/>
        </p:nvCxnSpPr>
        <p:spPr>
          <a:xfrm flipV="1">
            <a:off x="4229640" y="966196"/>
            <a:ext cx="22257" cy="6014896"/>
          </a:xfrm>
          <a:prstGeom prst="lin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Прямоугольник 28">
            <a:extLst>
              <a:ext uri="{FF2B5EF4-FFF2-40B4-BE49-F238E27FC236}">
                <a16:creationId xmlns:a16="http://schemas.microsoft.com/office/drawing/2014/main" id="{C4DC9709-9E79-4780-A8C5-AEB3D8F2AAD8}"/>
              </a:ext>
            </a:extLst>
          </p:cNvPr>
          <p:cNvSpPr/>
          <p:nvPr/>
        </p:nvSpPr>
        <p:spPr>
          <a:xfrm>
            <a:off x="4056668" y="971975"/>
            <a:ext cx="776687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 algn="ctr"/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Имплантация </a:t>
            </a:r>
            <a:r>
              <a:rPr lang="ru-RU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поликапролактона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ионами азота (совместно с ТГУ)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4EB533BF-6696-4A9F-8039-7E0BE8AC07E4}"/>
              </a:ext>
            </a:extLst>
          </p:cNvPr>
          <p:cNvPicPr/>
          <p:nvPr/>
        </p:nvPicPr>
        <p:blipFill>
          <a:blip r:embed="rId4"/>
          <a:stretch>
            <a:fillRect/>
          </a:stretch>
        </p:blipFill>
        <p:spPr>
          <a:xfrm>
            <a:off x="4684031" y="4666350"/>
            <a:ext cx="3103748" cy="2151956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B7D53E22-145C-4C7F-9072-899A9D031D35}"/>
              </a:ext>
            </a:extLst>
          </p:cNvPr>
          <p:cNvSpPr txBox="1"/>
          <p:nvPr/>
        </p:nvSpPr>
        <p:spPr>
          <a:xfrm>
            <a:off x="4184754" y="4226408"/>
            <a:ext cx="424742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Ионный состав пучка для имплантации </a:t>
            </a:r>
            <a:r>
              <a:rPr lang="ru-RU" sz="14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поликапролактона</a:t>
            </a:r>
            <a:endParaRPr lang="ru-RU" sz="1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Стрелка: вниз 9">
            <a:extLst>
              <a:ext uri="{FF2B5EF4-FFF2-40B4-BE49-F238E27FC236}">
                <a16:creationId xmlns:a16="http://schemas.microsoft.com/office/drawing/2014/main" id="{7530C84C-97FA-2F7C-73CA-CCA3F12D2FA1}"/>
              </a:ext>
            </a:extLst>
          </p:cNvPr>
          <p:cNvSpPr/>
          <p:nvPr/>
        </p:nvSpPr>
        <p:spPr>
          <a:xfrm>
            <a:off x="6989275" y="2944577"/>
            <a:ext cx="194981" cy="1027348"/>
          </a:xfrm>
          <a:prstGeom prst="downArrow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30A7E9B9-B32B-D846-8679-4FA79EE77F80}"/>
              </a:ext>
            </a:extLst>
          </p:cNvPr>
          <p:cNvSpPr/>
          <p:nvPr/>
        </p:nvSpPr>
        <p:spPr>
          <a:xfrm>
            <a:off x="4837175" y="2643806"/>
            <a:ext cx="2517650" cy="3312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DCB03612-BDB5-D570-491F-61165386AA43}"/>
              </a:ext>
            </a:extLst>
          </p:cNvPr>
          <p:cNvSpPr/>
          <p:nvPr/>
        </p:nvSpPr>
        <p:spPr>
          <a:xfrm>
            <a:off x="4837175" y="3918216"/>
            <a:ext cx="2517650" cy="33122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92711271-C39F-4D85-B3F5-8B6432E68AFA}"/>
              </a:ext>
            </a:extLst>
          </p:cNvPr>
          <p:cNvSpPr/>
          <p:nvPr/>
        </p:nvSpPr>
        <p:spPr>
          <a:xfrm>
            <a:off x="-1443240" y="5299457"/>
            <a:ext cx="7172843" cy="64633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увеличение гидрофобности </a:t>
            </a:r>
          </a:p>
          <a:p>
            <a:pPr algn="ctr"/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олеофбности</a:t>
            </a:r>
            <a:r>
              <a:rPr lang="ru-RU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фторопласта</a:t>
            </a:r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296633DA-6140-4B5F-9639-58B6C5089AE6}"/>
              </a:ext>
            </a:extLst>
          </p:cNvPr>
          <p:cNvSpPr/>
          <p:nvPr/>
        </p:nvSpPr>
        <p:spPr>
          <a:xfrm>
            <a:off x="7726756" y="4251958"/>
            <a:ext cx="4465244" cy="58477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</p:spPr>
        <p:txBody>
          <a:bodyPr wrap="square">
            <a:spAutoFit/>
          </a:bodyPr>
          <a:lstStyle/>
          <a:p>
            <a:pPr algn="ctr"/>
            <a:r>
              <a:rPr lang="ru-RU" sz="1600" b="1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Результат: увеличение гидрофильности </a:t>
            </a:r>
          </a:p>
          <a:p>
            <a:pPr algn="ctr"/>
            <a:r>
              <a:rPr lang="ru-RU" sz="1600" b="1" i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поликапролактона</a:t>
            </a:r>
            <a:endParaRPr lang="ru-RU" sz="1600" b="1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7D139D5D-803F-2DE3-42E2-DCACB31833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576"/>
          <a:stretch/>
        </p:blipFill>
        <p:spPr bwMode="auto">
          <a:xfrm rot="16200000">
            <a:off x="8458625" y="5330738"/>
            <a:ext cx="1728888" cy="111057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B59051-5E7F-F0AB-BA57-5A24B3C4F4D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45" t="4682" r="21846" b="5173"/>
          <a:stretch/>
        </p:blipFill>
        <p:spPr bwMode="auto">
          <a:xfrm flipH="1">
            <a:off x="10395162" y="5072650"/>
            <a:ext cx="1110573" cy="16267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58937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56CCF7-4756-4D12-8E77-0D8BE54034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основных публикаций</a:t>
            </a:r>
            <a:r>
              <a:rPr lang="en-US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000" b="0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46CDE00-56F2-42F4-965A-3BC8D11D9C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14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A4AFF27-681B-4A4D-BC77-5FF5AA5354C2}"/>
              </a:ext>
            </a:extLst>
          </p:cNvPr>
          <p:cNvSpPr txBox="1"/>
          <p:nvPr/>
        </p:nvSpPr>
        <p:spPr>
          <a:xfrm>
            <a:off x="2849462" y="171135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522FF6-0F90-4159-B4CE-7EE8F3F18A7A}"/>
              </a:ext>
            </a:extLst>
          </p:cNvPr>
          <p:cNvSpPr txBox="1"/>
          <p:nvPr/>
        </p:nvSpPr>
        <p:spPr>
          <a:xfrm>
            <a:off x="75960" y="909654"/>
            <a:ext cx="11826975" cy="67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just">
              <a:lnSpc>
                <a:spcPct val="150000"/>
              </a:lnSpc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1) 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M. V. </a:t>
            </a:r>
            <a:r>
              <a:rPr lang="en-US" sz="13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Shandrikov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300" b="1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A. </a:t>
            </a:r>
            <a:r>
              <a:rPr lang="en-US" sz="1300" b="1" u="sng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Cherkasov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E. M. Oks, Parameters and ion mass-to-charge composition of a high-power impulse magnetron discharge with electron injection //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Vacuum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Q1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). 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2022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Vol. 200. – P. 111056. </a:t>
            </a: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2)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M. V. </a:t>
            </a:r>
            <a:r>
              <a:rPr lang="en-US" sz="13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Shandrikov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300" b="1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A. </a:t>
            </a:r>
            <a:r>
              <a:rPr lang="en-US" sz="1300" b="1" u="sng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Cherkasov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E. M. Oks [et al.], Low-pressure high-current pulsed magnetron discharge with electron injection from a vacuum arc plasma emitter / // 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Vacuum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Q1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2024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Vol. 219. – P. 112721. </a:t>
            </a: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3)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M.V. </a:t>
            </a:r>
            <a:r>
              <a:rPr lang="en-US" sz="13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Shandrikov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300" b="1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A.A. Cherkasov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E.M. Oks , K.P. </a:t>
            </a:r>
            <a:r>
              <a:rPr lang="en-US" sz="13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Savkin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Low-pressure high-current magnetron discharge with electron injection: From self-sputtering with multiply charged metal ions to non-sputtering with “pure” gas ions.// 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Vacuum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Q1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–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2024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Vol.228. – P. 113512.</a:t>
            </a: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4)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V. Semin, </a:t>
            </a:r>
            <a:r>
              <a:rPr lang="en-US" sz="1300" b="1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Cherkasov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M. </a:t>
            </a:r>
            <a:r>
              <a:rPr lang="en-US" sz="13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Shandrikov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[et al.], Corrosion Performance of Chemically Passivated and Ion Beam-Treated Austenitic–Martensitic Steel in the Marine Environment //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Journal of Manufacturing and Materials Processing 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Q2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)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2025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Vol. 9. – №. 5. – P. 167.</a:t>
            </a: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5)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M.V. </a:t>
            </a:r>
            <a:r>
              <a:rPr lang="en-US" sz="13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Shandrikov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300" b="1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A.A. </a:t>
            </a:r>
            <a:r>
              <a:rPr lang="en-US" sz="1300" b="1" u="sng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Cherkasov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, E.M. Oks , A.V. Vizir, Modified residual gas analyzer for measuring the ion mass-to-charge composition of a repetitively pulsed plasma //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AIP Advances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2022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Vol. 12. – №. 2</a:t>
            </a: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6)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M. V. </a:t>
            </a:r>
            <a:r>
              <a:rPr lang="en-US" sz="13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Shandrikov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E. M. Oks, </a:t>
            </a:r>
            <a:r>
              <a:rPr lang="en-US" sz="1300" b="1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A.A.</a:t>
            </a:r>
            <a:r>
              <a:rPr lang="en-US" sz="1300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300" b="1" u="sng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Cherkasov</a:t>
            </a:r>
            <a:r>
              <a:rPr lang="en-US" sz="13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Special Features of Electron Injection from an Emitter Discharge Plasma into a Planar Magnetron Sputtering System //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Plasma Physics Reports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2022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Vol. 48. – №. 11. – P. 1333-1338</a:t>
            </a: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7) 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M. V. </a:t>
            </a:r>
            <a:r>
              <a:rPr lang="en-US" sz="13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Shandrikov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n-US" sz="1300" b="1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A. A. </a:t>
            </a:r>
            <a:r>
              <a:rPr lang="en-US" sz="1300" b="1" u="sng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Cherkasov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, E. M. Oks High-Current Pulsed Planar Magnetron Discharge with Electron Injection //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Plasma Physics Reports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2024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. – Vol. 50. – №. 1. – P. 169-172.</a:t>
            </a: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8)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М. В. </a:t>
            </a:r>
            <a:r>
              <a:rPr lang="ru-RU" sz="1300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Шандриков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, А. В. Визирь, Е. </a:t>
            </a:r>
            <a:r>
              <a:rPr lang="ru-RU" sz="1300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М.Окс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, </a:t>
            </a:r>
            <a:r>
              <a:rPr lang="ru-RU" sz="1300" b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А. А. Черкасов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Сильноточный импульсный магнетронный разряд низкого давления с инжекцией электронов из вакуумной дуги // </a:t>
            </a:r>
            <a:r>
              <a:rPr lang="ru-RU" sz="1300" b="1" dirty="0" err="1">
                <a:solidFill>
                  <a:srgbClr val="C00000"/>
                </a:solidFill>
                <a:latin typeface="Times New Roman" panose="02020603050405020304" pitchFamily="18" charset="0"/>
              </a:rPr>
              <a:t>Materials</a:t>
            </a:r>
            <a:r>
              <a:rPr lang="ru-RU" sz="13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. Technologies. Design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. – </a:t>
            </a:r>
            <a:r>
              <a:rPr lang="ru-RU" sz="13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2023</a:t>
            </a: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. – Т. 5. – №. 3 (13). – С. 79-89.</a:t>
            </a:r>
          </a:p>
          <a:p>
            <a:pPr indent="449580" algn="just">
              <a:lnSpc>
                <a:spcPct val="150000"/>
              </a:lnSpc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9) </a:t>
            </a:r>
            <a:r>
              <a:rPr lang="en-US" sz="1300" b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A. A. Cherkasov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, 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A. A. E. M. Oks, K. P. Savkin, M. V. </a:t>
            </a:r>
            <a:r>
              <a:rPr lang="en-US" sz="1300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Shandrikov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, Gas and Metal Ion Source Based on a High-Power Pulsed Magnetron with Electron Injection //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Technical Physics Letters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. 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– 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2025.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 – Vol. 51. – №. 6. – P. 231-239.</a:t>
            </a: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r>
              <a:rPr lang="ru-RU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10)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sz="1300" b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A. A. </a:t>
            </a:r>
            <a:r>
              <a:rPr lang="en-US" sz="1300" b="1" u="sng" dirty="0" err="1">
                <a:solidFill>
                  <a:srgbClr val="002060"/>
                </a:solidFill>
                <a:latin typeface="Times New Roman" panose="02020603050405020304" pitchFamily="18" charset="0"/>
              </a:rPr>
              <a:t>Cherkasov</a:t>
            </a:r>
            <a:r>
              <a:rPr lang="en-US" sz="1300" b="1" u="sng" dirty="0">
                <a:solidFill>
                  <a:srgbClr val="002060"/>
                </a:solidFill>
                <a:latin typeface="Times New Roman" panose="02020603050405020304" pitchFamily="18" charset="0"/>
              </a:rPr>
              <a:t> 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et al. Time-resolved optical plasma diagnostics of the cathode region of a vacuum (gasless) magnetron sputter //</a:t>
            </a:r>
            <a:r>
              <a:rPr lang="en-US" sz="1300" b="1" dirty="0">
                <a:solidFill>
                  <a:srgbClr val="C00000"/>
                </a:solidFill>
                <a:latin typeface="Times New Roman" panose="02020603050405020304" pitchFamily="18" charset="0"/>
              </a:rPr>
              <a:t>High Temperature Material Processes: An International Quarterly of High-Technology Plasma Processes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. – </a:t>
            </a:r>
            <a:r>
              <a:rPr lang="en-US" sz="1300" b="1" dirty="0">
                <a:solidFill>
                  <a:srgbClr val="002060"/>
                </a:solidFill>
                <a:latin typeface="Times New Roman" panose="02020603050405020304" pitchFamily="18" charset="0"/>
              </a:rPr>
              <a:t>2025. </a:t>
            </a:r>
            <a:r>
              <a:rPr lang="en-US" sz="1300" dirty="0">
                <a:solidFill>
                  <a:srgbClr val="002060"/>
                </a:solidFill>
                <a:latin typeface="Times New Roman" panose="02020603050405020304" pitchFamily="18" charset="0"/>
              </a:rPr>
              <a:t>– Т. 29.</a:t>
            </a: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endParaRPr lang="ru-RU" sz="1300" dirty="0">
              <a:solidFill>
                <a:srgbClr val="002060"/>
              </a:solidFill>
              <a:latin typeface="Times New Roman" panose="02020603050405020304" pitchFamily="18" charset="0"/>
            </a:endParaRPr>
          </a:p>
          <a:p>
            <a:pPr indent="449580" algn="just">
              <a:lnSpc>
                <a:spcPct val="150000"/>
              </a:lnSpc>
            </a:pPr>
            <a:endParaRPr lang="ru-RU" sz="1400" dirty="0">
              <a:solidFill>
                <a:srgbClr val="00206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4128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2AEDAE2-8429-429F-B56D-97F5F2170C9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5228" y="1558740"/>
            <a:ext cx="2842400" cy="3927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5CCE581-2143-4B92-BEF8-CDD25700EC61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1694" y="3385846"/>
            <a:ext cx="2547875" cy="337877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A6821B-3ECA-4319-A909-050A2CE5D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6929-CA58-40CF-8E80-5C69451B9078}" type="slidenum"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15</a:t>
            </a:fld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AEA280C-E21B-40FC-B5C8-215817F1DD85}"/>
              </a:ext>
            </a:extLst>
          </p:cNvPr>
          <p:cNvSpPr txBox="1"/>
          <p:nvPr/>
        </p:nvSpPr>
        <p:spPr>
          <a:xfrm>
            <a:off x="7819073" y="1663967"/>
            <a:ext cx="4227408" cy="3293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Исследования по работе были поддержаны:</a:t>
            </a:r>
          </a:p>
          <a:p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pPr marL="342900" indent="-342900">
              <a:buAutoNum type="arabicPeriod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Стипендией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Президента Российской Федерации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для аспирантов и адъюнктов</a:t>
            </a:r>
            <a:r>
              <a:rPr lang="en-US" sz="16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 (2024-2025)</a:t>
            </a:r>
          </a:p>
          <a:p>
            <a:pPr marL="342900" indent="-342900">
              <a:buAutoNum type="arabicPeriod"/>
            </a:pP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2.  Грантами: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РНФ № 21-19-00136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РНФ № 24-19-00031 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	РНФ № 25-49-10005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ea typeface="Cambria" panose="02040503050406030204" pitchFamily="18" charset="0"/>
              <a:cs typeface="Times New Roman" panose="02020603050405020304" pitchFamily="18" charset="0"/>
            </a:endParaRPr>
          </a:p>
          <a:p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3.  Государственным заданием ИСЭ СО РАН, проект </a:t>
            </a:r>
            <a:r>
              <a:rPr lang="en-US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FWRM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-2021-0006</a:t>
            </a:r>
          </a:p>
        </p:txBody>
      </p:sp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6ED5A4E-D507-8C25-A88B-C84EE76811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Приложения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5DF0E0D-5DB8-4B22-BAC1-62AABADB1BF0}"/>
              </a:ext>
            </a:extLst>
          </p:cNvPr>
          <p:cNvSpPr/>
          <p:nvPr/>
        </p:nvSpPr>
        <p:spPr>
          <a:xfrm>
            <a:off x="-990600" y="1019967"/>
            <a:ext cx="10058400" cy="452378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cap="all" dirty="0">
                <a:solidFill>
                  <a:srgbClr val="C81F1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17-я международная выставка вакуумного и криогенного оборудования, </a:t>
            </a:r>
            <a:endParaRPr lang="en-US" sz="1400" b="1" cap="all" dirty="0">
              <a:solidFill>
                <a:srgbClr val="C81F1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400" i="1" dirty="0">
                <a:solidFill>
                  <a:srgbClr val="C00000"/>
                </a:solidFill>
                <a:latin typeface="Times New Roman" panose="020206030504050203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Москва, ВДНХ, 2023г.   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0DE5CD70-D01E-6583-46F3-44D0B13F88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19" y="1547620"/>
            <a:ext cx="1706175" cy="17629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42430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B31E1A27-00AB-3E0D-14FD-CDAF90397C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279140" y="1901229"/>
            <a:ext cx="4495211" cy="3950527"/>
          </a:xfrm>
          <a:prstGeom prst="roundRect">
            <a:avLst>
              <a:gd name="adj" fmla="val 3532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0" name="Заголовок 9"/>
          <p:cNvSpPr>
            <a:spLocks noGrp="1"/>
          </p:cNvSpPr>
          <p:nvPr>
            <p:ph type="ctrTitle"/>
          </p:nvPr>
        </p:nvSpPr>
        <p:spPr>
          <a:xfrm>
            <a:off x="3333875" y="662213"/>
            <a:ext cx="7050449" cy="912840"/>
          </a:xfrm>
        </p:spPr>
        <p:txBody>
          <a:bodyPr>
            <a:normAutofit/>
          </a:bodyPr>
          <a:lstStyle/>
          <a:p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</a:t>
            </a:r>
            <a:r>
              <a:rPr lang="en-US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ВНИМАНИЕ</a:t>
            </a: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A01DAD9-3F8F-05B5-FCCA-B991F927D18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95" t="8046" r="2204" b="8160"/>
          <a:stretch/>
        </p:blipFill>
        <p:spPr>
          <a:xfrm>
            <a:off x="6657402" y="2156967"/>
            <a:ext cx="4495209" cy="426118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58874182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ИСЭ 3 на 4 - Шаблон" id="{5866B8F6-3C2A-4ADB-AE3E-D6BE508AEB12}" vid="{CC6C9C31-7A33-466C-A0C3-6AF449926908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91714</TotalTime>
  <Words>1814</Words>
  <Application>Microsoft Office PowerPoint</Application>
  <PresentationFormat>Широкоэкранный</PresentationFormat>
  <Paragraphs>272</Paragraphs>
  <Slides>16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Russisch Sans</vt:lpstr>
      <vt:lpstr>Times New Roman</vt:lpstr>
      <vt:lpstr>Wingdings</vt:lpstr>
      <vt:lpstr>Тема Office</vt:lpstr>
      <vt:lpstr>Презентация PowerPoint</vt:lpstr>
      <vt:lpstr>Магнетронное напыление </vt:lpstr>
      <vt:lpstr>Цель работы</vt:lpstr>
      <vt:lpstr>Сильноточный импульсный магнетронный разряд   с эмиттером электронов на основе вакуумной дуги</vt:lpstr>
      <vt:lpstr>Влияние инжекции электронов  на параметры импульсного магнетронного разряда</vt:lpstr>
      <vt:lpstr>Влияние инжекции электронов на параметры магнетрона в области предельно низкого рабочего давления</vt:lpstr>
      <vt:lpstr>Масс-зарядовый состав ионов плазмы магнетронного разряда в режиме стабилизации тока</vt:lpstr>
      <vt:lpstr>Магнетронное напыление в области предельно низкого рабочего давления в режиме стабилизации напряжения магнетрона</vt:lpstr>
      <vt:lpstr>Магнетронная разрядная система с инжекцией электронов  в реактивном режиме</vt:lpstr>
      <vt:lpstr>Влияние инжекции электронов  на параметры магнетронного разряда</vt:lpstr>
      <vt:lpstr>Ионный источник на основе сильноточного  магнетронного разряда с инжекцией электронов </vt:lpstr>
      <vt:lpstr>Имплантация стали ВСН-5 ионами хрома  (совместно с МФТИ и ИФПМ)</vt:lpstr>
      <vt:lpstr>Имплантация образцов полимеров</vt:lpstr>
      <vt:lpstr>Список основных публикаций: </vt:lpstr>
      <vt:lpstr>Приложения</vt:lpstr>
      <vt:lpstr>СПАСИБО ЗА ВНИМАНИЕ!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Калинова</dc:creator>
  <cp:lastModifiedBy>Черкасов Александр Алексеевич</cp:lastModifiedBy>
  <cp:revision>935</cp:revision>
  <cp:lastPrinted>2025-12-10T10:25:21Z</cp:lastPrinted>
  <dcterms:created xsi:type="dcterms:W3CDTF">2022-04-28T06:23:04Z</dcterms:created>
  <dcterms:modified xsi:type="dcterms:W3CDTF">2026-09-22T05:38:09Z</dcterms:modified>
</cp:coreProperties>
</file>