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4" r:id="rId4"/>
    <p:sldId id="286" r:id="rId5"/>
    <p:sldId id="289" r:id="rId6"/>
    <p:sldId id="290" r:id="rId7"/>
    <p:sldId id="275" r:id="rId8"/>
    <p:sldId id="276" r:id="rId9"/>
    <p:sldId id="277" r:id="rId10"/>
    <p:sldId id="278" r:id="rId11"/>
    <p:sldId id="293" r:id="rId12"/>
    <p:sldId id="279" r:id="rId13"/>
    <p:sldId id="280" r:id="rId14"/>
    <p:sldId id="294" r:id="rId15"/>
    <p:sldId id="269" r:id="rId16"/>
    <p:sldId id="270" r:id="rId17"/>
    <p:sldId id="271" r:id="rId18"/>
    <p:sldId id="272" r:id="rId19"/>
    <p:sldId id="273" r:id="rId20"/>
    <p:sldId id="274" r:id="rId21"/>
    <p:sldId id="295" r:id="rId22"/>
    <p:sldId id="282" r:id="rId23"/>
    <p:sldId id="265" r:id="rId24"/>
    <p:sldId id="296" r:id="rId25"/>
    <p:sldId id="258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image" Target="../media/image28.emf"/><Relationship Id="rId4" Type="http://schemas.openxmlformats.org/officeDocument/2006/relationships/image" Target="../media/image31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image" Target="../media/image35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image" Target="../media/image42.emf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1.tif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tiff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4.emf"/><Relationship Id="rId7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6.emf"/><Relationship Id="rId4" Type="http://schemas.openxmlformats.org/officeDocument/2006/relationships/image" Target="../media/image15.emf"/><Relationship Id="rId9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16/j.snb.2025.138355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e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25.emf"/><Relationship Id="rId4" Type="http://schemas.openxmlformats.org/officeDocument/2006/relationships/image" Target="../media/image22.e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116/6.0000723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9.emf"/><Relationship Id="rId11" Type="http://schemas.openxmlformats.org/officeDocument/2006/relationships/image" Target="../media/image7.jpeg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31.emf"/><Relationship Id="rId4" Type="http://schemas.openxmlformats.org/officeDocument/2006/relationships/image" Target="../media/image28.emf"/><Relationship Id="rId9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2.emf"/><Relationship Id="rId9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oleObject" Target="../embeddings/oleObject19.bin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6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5.emf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1.e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40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4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3.e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45.emf"/><Relationship Id="rId4" Type="http://schemas.openxmlformats.org/officeDocument/2006/relationships/image" Target="../media/image42.e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47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16/j.mseb.2026.119622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4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6/6.0000723" TargetMode="External"/><Relationship Id="rId2" Type="http://schemas.openxmlformats.org/officeDocument/2006/relationships/hyperlink" Target="https://doi.org/10.1016/j.snb.2025.138355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1016/j.mseb.2026.119622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almaev.alex@mail.tsu.ru" TargetMode="External"/><Relationship Id="rId2" Type="http://schemas.openxmlformats.org/officeDocument/2006/relationships/hyperlink" Target="mailto:almaev_alex@mail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676707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Физические основы методов усиления газовой чувствительности сенсоров </a:t>
            </a:r>
            <a:endParaRPr lang="en-US" b="1" dirty="0" smtClean="0"/>
          </a:p>
          <a:p>
            <a:pPr algn="ctr"/>
            <a:r>
              <a:rPr lang="ru-RU" b="1" dirty="0" smtClean="0"/>
              <a:t>на </a:t>
            </a:r>
            <a:r>
              <a:rPr lang="ru-RU" b="1" dirty="0"/>
              <a:t>основе плёнок оксида </a:t>
            </a:r>
            <a:r>
              <a:rPr lang="ru-RU" b="1" dirty="0" smtClean="0"/>
              <a:t>галлия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Алексей Викторович </a:t>
            </a:r>
            <a:r>
              <a:rPr lang="ru-RU" dirty="0" err="1" smtClean="0"/>
              <a:t>Алмаев</a:t>
            </a:r>
            <a:endParaRPr lang="ru-RU" dirty="0" smtClean="0"/>
          </a:p>
          <a:p>
            <a:pPr algn="ctr"/>
            <a:r>
              <a:rPr lang="ru-RU" dirty="0"/>
              <a:t>Доцент кафедры полупроводниковой </a:t>
            </a:r>
            <a:r>
              <a:rPr lang="ru-RU" dirty="0" smtClean="0"/>
              <a:t>электроники</a:t>
            </a:r>
          </a:p>
          <a:p>
            <a:pPr algn="ctr"/>
            <a:r>
              <a:rPr lang="ru-RU" dirty="0" smtClean="0"/>
              <a:t>Национальный </a:t>
            </a:r>
            <a:r>
              <a:rPr lang="ru-RU" dirty="0"/>
              <a:t>исследовательский Томский государственный университет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5613047"/>
            <a:ext cx="8856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Премия имени А.В. </a:t>
            </a:r>
            <a:r>
              <a:rPr lang="ru-RU" dirty="0" err="1"/>
              <a:t>Ржанова</a:t>
            </a:r>
            <a:r>
              <a:rPr lang="ru-RU" dirty="0"/>
              <a:t> – за работы в области физических основ и элементной базы микро- и </a:t>
            </a:r>
            <a:r>
              <a:rPr lang="ru-RU" dirty="0" err="1" smtClean="0"/>
              <a:t>наноэлектроники</a:t>
            </a:r>
            <a:endParaRPr lang="ru-RU" dirty="0" smtClean="0"/>
          </a:p>
          <a:p>
            <a:pPr algn="ctr"/>
            <a:endParaRPr lang="en-US" dirty="0"/>
          </a:p>
          <a:p>
            <a:pPr algn="ctr"/>
            <a:r>
              <a:rPr lang="ru-RU" dirty="0" smtClean="0"/>
              <a:t>ТОМСК - 2026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067" y="3789040"/>
            <a:ext cx="2092476" cy="117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64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800" b="1" smtClean="0">
                <a:solidFill>
                  <a:schemeClr val="tx1"/>
                </a:solidFill>
              </a:rPr>
              <a:t>2</a:t>
            </a:fld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232" y="479569"/>
            <a:ext cx="8900256" cy="489364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Ga</a:t>
            </a:r>
            <a:r>
              <a:rPr lang="en-US" sz="1600" baseline="-25000" dirty="0"/>
              <a:t>2</a:t>
            </a:r>
            <a:r>
              <a:rPr lang="en-US" sz="1600" dirty="0"/>
              <a:t>O</a:t>
            </a:r>
            <a:r>
              <a:rPr lang="en-US" sz="1600" baseline="-25000" dirty="0"/>
              <a:t>3</a:t>
            </a:r>
            <a:r>
              <a:rPr lang="en-US" sz="1600" dirty="0"/>
              <a:t>: </a:t>
            </a:r>
            <a:r>
              <a:rPr lang="ru-RU" sz="1600" b="1" dirty="0"/>
              <a:t>α</a:t>
            </a:r>
            <a:r>
              <a:rPr lang="ru-RU" sz="1600" dirty="0"/>
              <a:t>, </a:t>
            </a:r>
            <a:r>
              <a:rPr lang="ru-RU" sz="1600" b="1" dirty="0"/>
              <a:t>β</a:t>
            </a:r>
            <a:r>
              <a:rPr lang="ru-RU" sz="1600" dirty="0"/>
              <a:t>, γ, δ и </a:t>
            </a:r>
            <a:r>
              <a:rPr lang="ru-RU" sz="1600" b="1" dirty="0" smtClean="0"/>
              <a:t>κ.</a:t>
            </a:r>
            <a:r>
              <a:rPr lang="ru-RU" sz="1600" b="1" dirty="0" smtClean="0"/>
              <a:t>    </a:t>
            </a:r>
            <a:r>
              <a:rPr lang="en-US" sz="1600" i="1" dirty="0" err="1" smtClean="0"/>
              <a:t>E</a:t>
            </a:r>
            <a:r>
              <a:rPr lang="en-US" sz="1600" baseline="-25000" dirty="0" err="1" smtClean="0"/>
              <a:t>g</a:t>
            </a:r>
            <a:r>
              <a:rPr lang="en-US" sz="1600" dirty="0" smtClean="0"/>
              <a:t> </a:t>
            </a:r>
            <a:r>
              <a:rPr lang="en-US" sz="1600" dirty="0"/>
              <a:t>= 4.5 – 5.</a:t>
            </a:r>
            <a:r>
              <a:rPr lang="ru-RU" sz="1600" dirty="0"/>
              <a:t>3</a:t>
            </a:r>
            <a:r>
              <a:rPr lang="en-US" sz="1600" dirty="0"/>
              <a:t>(5.6) </a:t>
            </a:r>
            <a:r>
              <a:rPr lang="ru-RU" sz="1600" dirty="0"/>
              <a:t>эВ</a:t>
            </a:r>
            <a:endParaRPr lang="en-US" sz="1600" dirty="0"/>
          </a:p>
          <a:p>
            <a:endParaRPr lang="ru-RU" sz="800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1600" dirty="0" smtClean="0"/>
              <a:t>MOSFET</a:t>
            </a:r>
            <a:r>
              <a:rPr lang="ru-RU" sz="1600" dirty="0" smtClean="0"/>
              <a:t> </a:t>
            </a:r>
            <a:r>
              <a:rPr lang="ru-RU" sz="1600" dirty="0"/>
              <a:t>и </a:t>
            </a:r>
            <a:r>
              <a:rPr lang="en-US" sz="1600" dirty="0"/>
              <a:t>SBD </a:t>
            </a:r>
            <a:r>
              <a:rPr lang="ru-RU" sz="1600" dirty="0"/>
              <a:t>для силовой электроники</a:t>
            </a: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ru-RU" sz="1600" dirty="0" smtClean="0"/>
              <a:t>1</a:t>
            </a:r>
            <a:r>
              <a:rPr lang="en-US" sz="1600" dirty="0" smtClean="0"/>
              <a:t>,</a:t>
            </a:r>
            <a:r>
              <a:rPr lang="ru-RU" sz="1600" dirty="0" smtClean="0"/>
              <a:t>2</a:t>
            </a:r>
            <a:r>
              <a:rPr lang="en-US" sz="1600" dirty="0" smtClean="0"/>
              <a:t>]</a:t>
            </a:r>
            <a:r>
              <a:rPr lang="ru-RU" sz="1600" dirty="0" smtClean="0"/>
              <a:t> </a:t>
            </a:r>
            <a:r>
              <a:rPr lang="en-US" sz="1600" dirty="0" smtClean="0"/>
              <a:t> </a:t>
            </a:r>
            <a:endParaRPr lang="en-US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600" dirty="0"/>
              <a:t>УФ</a:t>
            </a:r>
            <a:r>
              <a:rPr lang="en-US" sz="1600" dirty="0"/>
              <a:t> </a:t>
            </a:r>
            <a:r>
              <a:rPr lang="ru-RU" sz="1600" dirty="0"/>
              <a:t>солнечно-слепые детекторы</a:t>
            </a:r>
            <a:r>
              <a:rPr lang="en-US" sz="1600" dirty="0"/>
              <a:t> </a:t>
            </a:r>
            <a:r>
              <a:rPr lang="en-US" sz="1600" dirty="0" smtClean="0"/>
              <a:t>[</a:t>
            </a:r>
            <a:r>
              <a:rPr lang="ru-RU" sz="1600" dirty="0" smtClean="0"/>
              <a:t>3,4</a:t>
            </a:r>
            <a:r>
              <a:rPr lang="en-US" sz="1600" dirty="0" smtClean="0"/>
              <a:t>]</a:t>
            </a:r>
            <a:endParaRPr lang="ru-RU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600" b="1" dirty="0"/>
              <a:t>Газовые </a:t>
            </a:r>
            <a:r>
              <a:rPr lang="ru-RU" sz="1600" b="1" dirty="0" smtClean="0"/>
              <a:t>сенсоры</a:t>
            </a:r>
            <a:endParaRPr lang="ru-RU" sz="1600" b="1" dirty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600" dirty="0"/>
              <a:t>ППЭ/</a:t>
            </a:r>
            <a:r>
              <a:rPr lang="en-US" sz="1600" dirty="0" smtClean="0"/>
              <a:t>TCO</a:t>
            </a:r>
          </a:p>
          <a:p>
            <a:endParaRPr lang="ru-RU" sz="800" dirty="0" smtClean="0"/>
          </a:p>
          <a:p>
            <a:r>
              <a:rPr lang="ru-RU" sz="1600" dirty="0" smtClean="0"/>
              <a:t>Газовые </a:t>
            </a:r>
            <a:r>
              <a:rPr lang="ru-RU" sz="1600" dirty="0"/>
              <a:t>сенсоры на основе</a:t>
            </a:r>
            <a:r>
              <a:rPr lang="ru-RU" sz="1600" b="1" dirty="0"/>
              <a:t> </a:t>
            </a:r>
            <a:r>
              <a:rPr lang="en-US" sz="1600" dirty="0"/>
              <a:t>Ga</a:t>
            </a:r>
            <a:r>
              <a:rPr lang="en-US" sz="1600" baseline="-25000" dirty="0"/>
              <a:t>2</a:t>
            </a:r>
            <a:r>
              <a:rPr lang="en-US" sz="1600" dirty="0"/>
              <a:t>O</a:t>
            </a:r>
            <a:r>
              <a:rPr lang="en-US" sz="1600" baseline="-25000" dirty="0"/>
              <a:t>3</a:t>
            </a:r>
            <a:r>
              <a:rPr lang="ru-RU" sz="1600" dirty="0"/>
              <a:t>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b="1" dirty="0"/>
              <a:t>β-</a:t>
            </a:r>
            <a:r>
              <a:rPr lang="en-US" sz="1600" b="1" dirty="0"/>
              <a:t>Ga</a:t>
            </a:r>
            <a:r>
              <a:rPr lang="en-US" sz="1600" b="1" baseline="-25000" dirty="0"/>
              <a:t>2</a:t>
            </a:r>
            <a:r>
              <a:rPr lang="en-US" sz="1600" b="1" dirty="0"/>
              <a:t>O</a:t>
            </a:r>
            <a:r>
              <a:rPr lang="en-US" sz="1600" b="1" baseline="-25000" dirty="0"/>
              <a:t>3</a:t>
            </a:r>
            <a:r>
              <a:rPr lang="ru-RU" sz="1600" b="1" dirty="0"/>
              <a:t>: сенсоры для экстремальных </a:t>
            </a:r>
            <a:r>
              <a:rPr lang="ru-RU" sz="1600" b="1" dirty="0" smtClean="0"/>
              <a:t>условий; Λ-зонды </a:t>
            </a:r>
            <a:r>
              <a:rPr lang="ru-RU" sz="1600" b="1" dirty="0"/>
              <a:t>и анализ выхлопных газов энергетических </a:t>
            </a:r>
            <a:r>
              <a:rPr lang="ru-RU" sz="1600" b="1" dirty="0" smtClean="0"/>
              <a:t>установок</a:t>
            </a:r>
            <a:r>
              <a:rPr lang="ru-RU" sz="1600" b="1" dirty="0"/>
              <a:t> </a:t>
            </a:r>
            <a:r>
              <a:rPr lang="ru-RU" sz="1600" b="1" dirty="0" smtClean="0"/>
              <a:t>→ </a:t>
            </a:r>
            <a:r>
              <a:rPr lang="ru-RU" sz="1600" dirty="0"/>
              <a:t>Высокие базовые сопротивления, низкая чувствительность к </a:t>
            </a:r>
            <a:r>
              <a:rPr lang="ru-RU" sz="1600" dirty="0" smtClean="0"/>
              <a:t>газам.</a:t>
            </a:r>
            <a:endParaRPr lang="ru-RU" sz="16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b="1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800" b="1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800" dirty="0" smtClean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smtClean="0"/>
              <a:t>Метастабильные </a:t>
            </a:r>
            <a:r>
              <a:rPr lang="ru-RU" sz="1600" dirty="0" err="1"/>
              <a:t>полиморфы</a:t>
            </a:r>
            <a:r>
              <a:rPr lang="ru-RU" sz="1600" dirty="0"/>
              <a:t> → неэквивалентность </a:t>
            </a:r>
            <a:r>
              <a:rPr lang="ru-RU" sz="1600" dirty="0" err="1"/>
              <a:t>газочувствительных</a:t>
            </a:r>
            <a:r>
              <a:rPr lang="ru-RU" sz="1600" dirty="0"/>
              <a:t> свойств </a:t>
            </a:r>
            <a:r>
              <a:rPr lang="ru-RU" sz="1600" dirty="0" err="1" smtClean="0"/>
              <a:t>металлооксидов</a:t>
            </a:r>
            <a:r>
              <a:rPr lang="ru-RU" sz="1600" dirty="0" smtClean="0"/>
              <a:t> </a:t>
            </a:r>
            <a:r>
              <a:rPr lang="ru-RU" sz="1600" dirty="0"/>
              <a:t>при изменении строения и ориентации кристаллической решётки </a:t>
            </a:r>
            <a:r>
              <a:rPr lang="ru-RU" sz="1600" dirty="0" smtClean="0"/>
              <a:t>[</a:t>
            </a:r>
            <a:r>
              <a:rPr lang="ru-RU" sz="1600" dirty="0"/>
              <a:t>5</a:t>
            </a:r>
            <a:r>
              <a:rPr lang="ru-RU" sz="1600" dirty="0" smtClean="0"/>
              <a:t>] </a:t>
            </a:r>
            <a:r>
              <a:rPr lang="ru-RU" sz="1600" dirty="0"/>
              <a:t>→ усиление </a:t>
            </a:r>
            <a:r>
              <a:rPr lang="ru-RU" sz="1600" dirty="0" err="1"/>
              <a:t>газочувствительных</a:t>
            </a:r>
            <a:r>
              <a:rPr lang="ru-RU" sz="1600" dirty="0"/>
              <a:t> свойств сенсоров на основе метастабильных </a:t>
            </a:r>
            <a:r>
              <a:rPr lang="ru-RU" sz="1600" dirty="0" err="1"/>
              <a:t>полиморфов</a:t>
            </a:r>
            <a:r>
              <a:rPr lang="ru-RU" sz="1600" dirty="0"/>
              <a:t> </a:t>
            </a:r>
            <a:r>
              <a:rPr lang="en-US" sz="1600" dirty="0" err="1"/>
              <a:t>TiO</a:t>
            </a:r>
            <a:r>
              <a:rPr lang="ru-RU" sz="1600" baseline="-25000" dirty="0"/>
              <a:t>2</a:t>
            </a:r>
            <a:r>
              <a:rPr lang="ru-RU" sz="1600" dirty="0"/>
              <a:t>, </a:t>
            </a:r>
            <a:r>
              <a:rPr lang="en-US" sz="1600" dirty="0"/>
              <a:t>In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и </a:t>
            </a:r>
            <a:r>
              <a:rPr lang="en-US" sz="1600" dirty="0"/>
              <a:t>WO</a:t>
            </a:r>
            <a:r>
              <a:rPr lang="ru-RU" sz="1600" baseline="-25000" dirty="0"/>
              <a:t>3</a:t>
            </a:r>
            <a:r>
              <a:rPr lang="ru-RU" sz="1600" dirty="0"/>
              <a:t> </a:t>
            </a:r>
            <a:r>
              <a:rPr lang="ru-RU" sz="1600" dirty="0" smtClean="0"/>
              <a:t>[6,7] </a:t>
            </a:r>
            <a:r>
              <a:rPr lang="ru-RU" sz="1600" dirty="0"/>
              <a:t>и </a:t>
            </a:r>
            <a:r>
              <a:rPr lang="ru-RU" sz="1600" b="1" dirty="0" err="1"/>
              <a:t>гетерополиморфных</a:t>
            </a:r>
            <a:r>
              <a:rPr lang="ru-RU" sz="1600" b="1" dirty="0"/>
              <a:t> структур </a:t>
            </a:r>
            <a:r>
              <a:rPr lang="ru-RU" sz="1600" b="1" dirty="0" err="1" smtClean="0"/>
              <a:t>металлооксидов</a:t>
            </a:r>
            <a:r>
              <a:rPr lang="ru-RU" sz="1600" b="1" dirty="0" smtClean="0"/>
              <a:t> </a:t>
            </a:r>
            <a:r>
              <a:rPr lang="ru-RU" sz="1600" dirty="0" smtClean="0"/>
              <a:t>[8,9]</a:t>
            </a:r>
            <a:r>
              <a:rPr lang="en-US" sz="1600" dirty="0" smtClean="0"/>
              <a:t>.</a:t>
            </a:r>
            <a:r>
              <a:rPr lang="ru-RU" sz="1600" dirty="0"/>
              <a:t> →</a:t>
            </a:r>
            <a:r>
              <a:rPr lang="ru-RU" sz="1600" dirty="0" smtClean="0"/>
              <a:t> </a:t>
            </a:r>
            <a:r>
              <a:rPr lang="ru-RU" sz="1600" dirty="0" err="1" smtClean="0"/>
              <a:t>Газочувствительные</a:t>
            </a:r>
            <a:r>
              <a:rPr lang="ru-RU" sz="1600" dirty="0" smtClean="0"/>
              <a:t> свойства метастабильных </a:t>
            </a:r>
            <a:r>
              <a:rPr lang="ru-RU" sz="1600" dirty="0" err="1"/>
              <a:t>полиморфов</a:t>
            </a:r>
            <a:r>
              <a:rPr lang="ru-RU" sz="1600" dirty="0"/>
              <a:t> 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до </a:t>
            </a:r>
            <a:r>
              <a:rPr lang="ru-RU" sz="1600" dirty="0" smtClean="0"/>
              <a:t>начала этих исследований не </a:t>
            </a:r>
            <a:r>
              <a:rPr lang="ru-RU" sz="1600" dirty="0"/>
              <a:t>были </a:t>
            </a:r>
            <a:r>
              <a:rPr lang="ru-RU" sz="1600" dirty="0" smtClean="0"/>
              <a:t>изучены.</a:t>
            </a:r>
          </a:p>
          <a:p>
            <a:pPr algn="ctr"/>
            <a:r>
              <a:rPr lang="ru-RU" sz="1600" dirty="0" smtClean="0"/>
              <a:t>Хлоридная </a:t>
            </a:r>
            <a:r>
              <a:rPr lang="ru-RU" sz="1600" dirty="0" err="1"/>
              <a:t>газофазная</a:t>
            </a:r>
            <a:r>
              <a:rPr lang="ru-RU" sz="1600" dirty="0"/>
              <a:t> эпитаксия (ХГФЭ/</a:t>
            </a:r>
            <a:r>
              <a:rPr lang="en-US" sz="1600" dirty="0"/>
              <a:t>HVPE</a:t>
            </a:r>
            <a:r>
              <a:rPr lang="ru-RU" sz="1600" dirty="0"/>
              <a:t>)</a:t>
            </a:r>
            <a:r>
              <a:rPr lang="en-US" sz="1600" dirty="0"/>
              <a:t> </a:t>
            </a:r>
            <a:r>
              <a:rPr lang="ru-RU" sz="1600" dirty="0"/>
              <a:t>2014/2015 гг</a:t>
            </a:r>
            <a:r>
              <a:rPr lang="ru-RU" sz="1600" dirty="0" smtClean="0"/>
              <a:t>.</a:t>
            </a:r>
            <a:endParaRPr lang="en-US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1980" y="5336048"/>
            <a:ext cx="9015536" cy="14773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dirty="0" smtClean="0"/>
              <a:t>[</a:t>
            </a:r>
            <a:r>
              <a:rPr lang="ru-RU" sz="1000" dirty="0" smtClean="0"/>
              <a:t>1</a:t>
            </a:r>
            <a:r>
              <a:rPr lang="en-US" sz="1000" dirty="0" smtClean="0"/>
              <a:t>] </a:t>
            </a:r>
            <a:r>
              <a:rPr lang="en-US" sz="1000" b="1" u="sng" dirty="0"/>
              <a:t>A. </a:t>
            </a:r>
            <a:r>
              <a:rPr lang="en-US" sz="1000" b="1" u="sng" dirty="0" err="1"/>
              <a:t>Almaev</a:t>
            </a:r>
            <a:r>
              <a:rPr lang="en-US" sz="1000" dirty="0"/>
              <a:t>, V. </a:t>
            </a:r>
            <a:r>
              <a:rPr lang="en-US" sz="1000" dirty="0" err="1"/>
              <a:t>Nikolaev</a:t>
            </a:r>
            <a:r>
              <a:rPr lang="en-US" sz="1000" dirty="0"/>
              <a:t>, N. Yakovlev [et. al.] // Journal of Vacuum Science &amp; Technology A. – 2024. – Vol. 42, is. 4. – P. 042802.</a:t>
            </a:r>
          </a:p>
          <a:p>
            <a:pPr algn="just"/>
            <a:r>
              <a:rPr lang="en-US" sz="1000" dirty="0" smtClean="0"/>
              <a:t>[</a:t>
            </a:r>
            <a:r>
              <a:rPr lang="ru-RU" sz="1000" dirty="0" smtClean="0"/>
              <a:t>2</a:t>
            </a:r>
            <a:r>
              <a:rPr lang="en-US" sz="1000" dirty="0" smtClean="0"/>
              <a:t>] </a:t>
            </a:r>
            <a:r>
              <a:rPr lang="en-US" sz="1000" dirty="0"/>
              <a:t>N. N. Yakovlev, </a:t>
            </a:r>
            <a:r>
              <a:rPr lang="en-US" sz="1000" b="1" u="sng" dirty="0"/>
              <a:t>A. V. </a:t>
            </a:r>
            <a:r>
              <a:rPr lang="en-US" sz="1000" b="1" u="sng" dirty="0" err="1"/>
              <a:t>Almaev</a:t>
            </a:r>
            <a:r>
              <a:rPr lang="en-US" sz="1000" dirty="0"/>
              <a:t>, B. O. </a:t>
            </a:r>
            <a:r>
              <a:rPr lang="en-US" sz="1000" dirty="0" err="1"/>
              <a:t>Kushnarev</a:t>
            </a:r>
            <a:r>
              <a:rPr lang="en-US" sz="1000" dirty="0"/>
              <a:t> [et. al.] // Crystals. – 2024. – Vol. 14. – P. 123.</a:t>
            </a:r>
          </a:p>
          <a:p>
            <a:pPr algn="just"/>
            <a:r>
              <a:rPr lang="en-US" sz="1000" dirty="0" smtClean="0"/>
              <a:t>[</a:t>
            </a:r>
            <a:r>
              <a:rPr lang="ru-RU" sz="1000" dirty="0"/>
              <a:t>3</a:t>
            </a:r>
            <a:r>
              <a:rPr lang="en-US" sz="1000" dirty="0" smtClean="0"/>
              <a:t>] </a:t>
            </a:r>
            <a:r>
              <a:rPr lang="en-US" sz="1000" b="1" u="sng" dirty="0"/>
              <a:t>A. V. </a:t>
            </a:r>
            <a:r>
              <a:rPr lang="en-US" sz="1000" b="1" u="sng" dirty="0" err="1"/>
              <a:t>Almaev</a:t>
            </a:r>
            <a:r>
              <a:rPr lang="en-US" sz="1000" dirty="0"/>
              <a:t>, V. V. </a:t>
            </a:r>
            <a:r>
              <a:rPr lang="en-US" sz="1000" dirty="0" err="1"/>
              <a:t>Kopyev</a:t>
            </a:r>
            <a:r>
              <a:rPr lang="en-US" sz="1000" dirty="0"/>
              <a:t>, N. N. Yakovlev [et. al.] // IEEE Sensors Journal. – 2023. – Vol. 23, is. 17. – P. 19245–19255.</a:t>
            </a:r>
          </a:p>
          <a:p>
            <a:pPr algn="just"/>
            <a:r>
              <a:rPr lang="en-US" sz="1000" dirty="0" smtClean="0"/>
              <a:t>[</a:t>
            </a:r>
            <a:r>
              <a:rPr lang="ru-RU" sz="1000" dirty="0"/>
              <a:t>4</a:t>
            </a:r>
            <a:r>
              <a:rPr lang="en-US" sz="1000" dirty="0" smtClean="0"/>
              <a:t>] </a:t>
            </a:r>
            <a:r>
              <a:rPr lang="en-US" sz="1000" b="1" u="sng" dirty="0"/>
              <a:t>A. </a:t>
            </a:r>
            <a:r>
              <a:rPr lang="en-US" sz="1000" b="1" u="sng" dirty="0" err="1"/>
              <a:t>Almaev</a:t>
            </a:r>
            <a:r>
              <a:rPr lang="en-US" sz="1000" dirty="0"/>
              <a:t>, A. </a:t>
            </a:r>
            <a:r>
              <a:rPr lang="en-US" sz="1000" dirty="0" err="1"/>
              <a:t>Tsymbalov</a:t>
            </a:r>
            <a:r>
              <a:rPr lang="en-US" sz="1000" dirty="0"/>
              <a:t>, B. </a:t>
            </a:r>
            <a:r>
              <a:rPr lang="en-US" sz="1000" dirty="0" err="1"/>
              <a:t>Kushnarev</a:t>
            </a:r>
            <a:r>
              <a:rPr lang="en-US" sz="1000" dirty="0"/>
              <a:t> [et. al.] // Journal of Semiconductors. – 2024. – Vol. 45, is. 4. – P. 042502.</a:t>
            </a:r>
          </a:p>
          <a:p>
            <a:pPr algn="just"/>
            <a:r>
              <a:rPr lang="en-US" sz="1000" dirty="0" smtClean="0"/>
              <a:t>[</a:t>
            </a:r>
            <a:r>
              <a:rPr lang="ru-RU" sz="1000" dirty="0" smtClean="0"/>
              <a:t>5</a:t>
            </a:r>
            <a:r>
              <a:rPr lang="en-US" sz="1000" dirty="0" smtClean="0"/>
              <a:t>] </a:t>
            </a:r>
            <a:r>
              <a:rPr lang="en-US" sz="1000" dirty="0"/>
              <a:t>H. </a:t>
            </a:r>
            <a:r>
              <a:rPr lang="en-US" sz="1000" dirty="0" err="1"/>
              <a:t>Zhai</a:t>
            </a:r>
            <a:r>
              <a:rPr lang="en-US" sz="1000" dirty="0"/>
              <a:t>, Z. Wu, </a:t>
            </a:r>
            <a:r>
              <a:rPr lang="en-US" sz="1000" dirty="0" err="1"/>
              <a:t>Z.i</a:t>
            </a:r>
            <a:r>
              <a:rPr lang="en-US" sz="1000" dirty="0"/>
              <a:t> Fang // Ceramics International. – 2022. – Vol. 48, № 17. – P. 24213–24233.</a:t>
            </a:r>
          </a:p>
          <a:p>
            <a:pPr lvl="0"/>
            <a:r>
              <a:rPr lang="en-US" sz="1000" dirty="0" smtClean="0"/>
              <a:t>[</a:t>
            </a:r>
            <a:r>
              <a:rPr lang="ru-RU" sz="1000" dirty="0" smtClean="0"/>
              <a:t>6</a:t>
            </a:r>
            <a:r>
              <a:rPr lang="en-US" sz="1000" dirty="0" smtClean="0"/>
              <a:t>] </a:t>
            </a:r>
            <a:r>
              <a:rPr lang="en-US" sz="1000" dirty="0"/>
              <a:t>X. Li, L. Fu, H. </a:t>
            </a:r>
            <a:r>
              <a:rPr lang="en-US" sz="1000" dirty="0" err="1"/>
              <a:t>Karimi-Maleh</a:t>
            </a:r>
            <a:r>
              <a:rPr lang="en-US" sz="1000" dirty="0"/>
              <a:t> [et. al.] // </a:t>
            </a:r>
            <a:r>
              <a:rPr lang="en-US" sz="1000" dirty="0" err="1"/>
              <a:t>Heliyon</a:t>
            </a:r>
            <a:r>
              <a:rPr lang="en-US" sz="1000" dirty="0"/>
              <a:t>. – 2024. Vol. 10, is. 6. – P. e2774.</a:t>
            </a:r>
            <a:endParaRPr lang="ru-RU" sz="1000" dirty="0"/>
          </a:p>
          <a:p>
            <a:pPr lvl="0"/>
            <a:r>
              <a:rPr lang="en-US" sz="1000" dirty="0" smtClean="0"/>
              <a:t>[</a:t>
            </a:r>
            <a:r>
              <a:rPr lang="ru-RU" sz="1000" dirty="0"/>
              <a:t>7</a:t>
            </a:r>
            <a:r>
              <a:rPr lang="en-US" sz="1000" dirty="0" smtClean="0"/>
              <a:t>] </a:t>
            </a:r>
            <a:r>
              <a:rPr lang="en-US" sz="1000" dirty="0"/>
              <a:t>J. Zhao, H. Wang, Y. </a:t>
            </a:r>
            <a:r>
              <a:rPr lang="en-US" sz="1000" dirty="0" err="1"/>
              <a:t>Cai</a:t>
            </a:r>
            <a:r>
              <a:rPr lang="en-US" sz="1000" dirty="0"/>
              <a:t> [et. al.] // ACS Sensors. – 2024. – Vol. 9, is. 4. – P. 1644–1655.</a:t>
            </a:r>
            <a:endParaRPr lang="ru-RU" sz="1000" dirty="0"/>
          </a:p>
          <a:p>
            <a:pPr lvl="0"/>
            <a:r>
              <a:rPr lang="en-US" sz="1000" dirty="0" smtClean="0"/>
              <a:t>[</a:t>
            </a:r>
            <a:r>
              <a:rPr lang="ru-RU" sz="1000" dirty="0" smtClean="0"/>
              <a:t>8</a:t>
            </a:r>
            <a:r>
              <a:rPr lang="en-US" sz="1000" dirty="0" smtClean="0"/>
              <a:t>] </a:t>
            </a:r>
            <a:r>
              <a:rPr lang="en-US" sz="1000" dirty="0"/>
              <a:t>H. Tang, K. Prasad, R. </a:t>
            </a:r>
            <a:r>
              <a:rPr lang="en-US" sz="1000" dirty="0" err="1"/>
              <a:t>Sanjinés</a:t>
            </a:r>
            <a:r>
              <a:rPr lang="en-US" sz="1000" dirty="0"/>
              <a:t>, F. </a:t>
            </a:r>
            <a:r>
              <a:rPr lang="en-US" sz="1000" dirty="0" err="1"/>
              <a:t>Lévy</a:t>
            </a:r>
            <a:r>
              <a:rPr lang="en-US" sz="1000" dirty="0"/>
              <a:t> // Sensors and Actuators B: Chemical. – 1995. – Vol. 26, is. 1–3. – P. 71–75.</a:t>
            </a:r>
            <a:endParaRPr lang="ru-RU" sz="1000" dirty="0"/>
          </a:p>
          <a:p>
            <a:pPr lvl="0"/>
            <a:r>
              <a:rPr lang="en-US" sz="1000" dirty="0" smtClean="0"/>
              <a:t>[</a:t>
            </a:r>
            <a:r>
              <a:rPr lang="ru-RU" sz="1000" dirty="0"/>
              <a:t>9</a:t>
            </a:r>
            <a:r>
              <a:rPr lang="en-US" sz="1000" dirty="0" smtClean="0"/>
              <a:t>] </a:t>
            </a:r>
            <a:r>
              <a:rPr lang="en-US" sz="1000" dirty="0"/>
              <a:t>D. </a:t>
            </a:r>
            <a:r>
              <a:rPr lang="en-US" sz="1000" dirty="0" err="1"/>
              <a:t>Mardare</a:t>
            </a:r>
            <a:r>
              <a:rPr lang="en-US" sz="1000" dirty="0"/>
              <a:t>, N. </a:t>
            </a:r>
            <a:r>
              <a:rPr lang="en-US" sz="1000" dirty="0" err="1"/>
              <a:t>Iftimie</a:t>
            </a:r>
            <a:r>
              <a:rPr lang="en-US" sz="1000" dirty="0"/>
              <a:t>, D. Luca // Journal of Non-Crystalline Solids. – 2008. – Vol. 354, is. 35–39. – P. 4396–4400</a:t>
            </a:r>
            <a:r>
              <a:rPr lang="en-US" sz="1000" dirty="0" smtClean="0"/>
              <a:t>.</a:t>
            </a:r>
            <a:endParaRPr lang="ru-RU" sz="1000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5301208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995936" y="-67454"/>
            <a:ext cx="821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Ga</a:t>
            </a:r>
            <a:r>
              <a:rPr lang="en-US" sz="2000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</a:t>
            </a:r>
            <a:r>
              <a:rPr lang="en-US" sz="2000" b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3065" y="2814027"/>
            <a:ext cx="35428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/>
              <a:t>M</a:t>
            </a:r>
            <a:r>
              <a:rPr lang="ru-RU" sz="1600" b="1" dirty="0"/>
              <a:t>. </a:t>
            </a:r>
            <a:r>
              <a:rPr lang="en-US" sz="1600" b="1" dirty="0"/>
              <a:t>Fleischer</a:t>
            </a:r>
            <a:r>
              <a:rPr lang="en-US" sz="1600" dirty="0"/>
              <a:t> </a:t>
            </a:r>
            <a:r>
              <a:rPr lang="ru-RU" sz="1600" dirty="0"/>
              <a:t>из компании </a:t>
            </a:r>
            <a:r>
              <a:rPr lang="ru-RU" sz="1600" dirty="0" err="1"/>
              <a:t>Siemens</a:t>
            </a:r>
            <a:r>
              <a:rPr lang="ru-RU" sz="1600" dirty="0"/>
              <a:t> AG</a:t>
            </a:r>
            <a:r>
              <a:rPr lang="en-US" sz="1600" dirty="0"/>
              <a:t>:</a:t>
            </a:r>
          </a:p>
          <a:p>
            <a:pPr algn="just"/>
            <a:r>
              <a:rPr lang="ru-RU" sz="1600" dirty="0"/>
              <a:t>Λ-зонды и высокотемпературные сенсоры </a:t>
            </a:r>
            <a:r>
              <a:rPr lang="en-US" sz="1600" dirty="0"/>
              <a:t>H</a:t>
            </a:r>
            <a:r>
              <a:rPr lang="ru-RU" sz="1600" baseline="-25000" dirty="0"/>
              <a:t>2</a:t>
            </a:r>
            <a:r>
              <a:rPr lang="ru-RU" sz="1600" dirty="0"/>
              <a:t> и </a:t>
            </a:r>
            <a:r>
              <a:rPr lang="en-US" sz="1600" dirty="0"/>
              <a:t>CH</a:t>
            </a:r>
            <a:r>
              <a:rPr lang="ru-RU" sz="1600" baseline="-25000" dirty="0"/>
              <a:t>4</a:t>
            </a:r>
            <a:r>
              <a:rPr lang="ru-RU" sz="1600" dirty="0"/>
              <a:t> на основе β-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.</a:t>
            </a:r>
            <a:endParaRPr lang="en-US" sz="1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283968" y="2742019"/>
            <a:ext cx="47880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Высокочастотное магнетронное напыление (ВЧМН)</a:t>
            </a:r>
            <a:r>
              <a:rPr lang="en-US" sz="1600" dirty="0"/>
              <a:t>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/>
              <a:t>Тонкоплёночная технология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/>
              <a:t>Требуется разработка методов модификации </a:t>
            </a:r>
          </a:p>
        </p:txBody>
      </p:sp>
      <p:sp>
        <p:nvSpPr>
          <p:cNvPr id="13" name="Стрелка вправо 12"/>
          <p:cNvSpPr/>
          <p:nvPr/>
        </p:nvSpPr>
        <p:spPr>
          <a:xfrm>
            <a:off x="3995936" y="3183046"/>
            <a:ext cx="278942" cy="1211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481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3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"/>
          <a:stretch/>
        </p:blipFill>
        <p:spPr bwMode="auto">
          <a:xfrm>
            <a:off x="179512" y="0"/>
            <a:ext cx="3752497" cy="2964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67944" y="6381328"/>
            <a:ext cx="45031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[</a:t>
            </a:r>
            <a:r>
              <a:rPr lang="ru-RU" sz="1000" dirty="0" smtClean="0"/>
              <a:t>10</a:t>
            </a:r>
            <a:r>
              <a:rPr lang="en-US" sz="1000" dirty="0" smtClean="0"/>
              <a:t>] </a:t>
            </a:r>
            <a:r>
              <a:rPr lang="en-US" sz="1000" dirty="0"/>
              <a:t>M</a:t>
            </a:r>
            <a:r>
              <a:rPr lang="ru-RU" sz="1000" dirty="0"/>
              <a:t>. </a:t>
            </a:r>
            <a:r>
              <a:rPr lang="en-US" sz="1000" dirty="0"/>
              <a:t>Fleischer Meas. Sci. Technol. 19 (2008) 042001 (18pp)</a:t>
            </a:r>
            <a:endParaRPr lang="ru-RU" sz="1000" dirty="0"/>
          </a:p>
          <a:p>
            <a:r>
              <a:rPr lang="en-US" sz="1000" dirty="0" smtClean="0"/>
              <a:t>[</a:t>
            </a:r>
            <a:r>
              <a:rPr lang="ru-RU" sz="1000" dirty="0" smtClean="0"/>
              <a:t>11</a:t>
            </a:r>
            <a:r>
              <a:rPr lang="en-US" sz="1000" dirty="0" smtClean="0"/>
              <a:t>] </a:t>
            </a:r>
            <a:r>
              <a:rPr lang="en-US" sz="1000" dirty="0"/>
              <a:t>Y. Liu et al. Journal of Materials Chemistry A. – 2014. – Vol. 2. – P. 9919–9943. </a:t>
            </a:r>
            <a:endParaRPr lang="ru-RU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35496" y="2852936"/>
            <a:ext cx="3896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Рис. </a:t>
            </a:r>
            <a:r>
              <a:rPr lang="ru-RU" sz="1600" dirty="0"/>
              <a:t>1</a:t>
            </a:r>
            <a:r>
              <a:rPr lang="ru-RU" sz="1600" dirty="0" smtClean="0"/>
              <a:t>. </a:t>
            </a:r>
            <a:r>
              <a:rPr lang="ru-RU" sz="1600" dirty="0"/>
              <a:t>Процессы на поверхности </a:t>
            </a:r>
            <a:r>
              <a:rPr lang="en-US" sz="1600" dirty="0"/>
              <a:t>Ga</a:t>
            </a:r>
            <a:r>
              <a:rPr lang="en-US" sz="1600" baseline="-25000" dirty="0"/>
              <a:t>2</a:t>
            </a:r>
            <a:r>
              <a:rPr lang="en-US" sz="1600" dirty="0"/>
              <a:t>O</a:t>
            </a:r>
            <a:r>
              <a:rPr lang="en-US" sz="1600" baseline="-25000" dirty="0"/>
              <a:t>3</a:t>
            </a:r>
            <a:r>
              <a:rPr lang="ru-RU" sz="1600" dirty="0"/>
              <a:t> при адсорбции газов </a:t>
            </a:r>
            <a:r>
              <a:rPr lang="en-US" sz="1600" dirty="0" smtClean="0"/>
              <a:t>[</a:t>
            </a:r>
            <a:r>
              <a:rPr lang="ru-RU" sz="1600" dirty="0" smtClean="0"/>
              <a:t>10</a:t>
            </a:r>
            <a:r>
              <a:rPr lang="en-US" sz="1600" dirty="0" smtClean="0"/>
              <a:t>]</a:t>
            </a:r>
            <a:r>
              <a:rPr lang="ru-RU" sz="1600" dirty="0" smtClean="0"/>
              <a:t> </a:t>
            </a:r>
            <a:endParaRPr lang="ru-RU" sz="16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935348"/>
              </p:ext>
            </p:extLst>
          </p:nvPr>
        </p:nvGraphicFramePr>
        <p:xfrm>
          <a:off x="4067945" y="260648"/>
          <a:ext cx="4968552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9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24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421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Δ</a:t>
                      </a:r>
                      <a:r>
                        <a:rPr lang="en-US" sz="16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6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°C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/>
                        <a:t>Механизм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/>
                        <a:t>Применение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800–1100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err="1"/>
                        <a:t>Залечивание</a:t>
                      </a:r>
                      <a:r>
                        <a:rPr lang="ru-RU" sz="1600" dirty="0"/>
                        <a:t>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ru-RU" sz="160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ru-RU" sz="1600" dirty="0"/>
                        <a:t> в объёме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160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селективные сенсоры при 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16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900–1100 °С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500–800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Взаимодействие газовых молекул с дефектами на поверхности</a:t>
                      </a:r>
                      <a:endParaRPr lang="ru-RU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Сенсоры</a:t>
                      </a: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</a:t>
                      </a:r>
                      <a:r>
                        <a:rPr lang="ru-RU" sz="160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восстановительных</a:t>
                      </a:r>
                      <a:r>
                        <a:rPr lang="ru-RU" sz="16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газов (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ru-RU" sz="160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</a:t>
                      </a:r>
                      <a:r>
                        <a:rPr lang="ru-RU" sz="160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ru-RU" sz="160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ru-RU" sz="160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OH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25–</a:t>
                      </a:r>
                      <a:r>
                        <a:rPr lang="ru-RU" sz="1600" dirty="0"/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Хемосорбция газовых молекул</a:t>
                      </a:r>
                      <a:endParaRPr lang="ru-RU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-36512" y="4797152"/>
            <a:ext cx="72556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/>
              <a:t>L</a:t>
            </a:r>
            <a:r>
              <a:rPr lang="en-US" sz="1600" baseline="-25000" dirty="0"/>
              <a:t>D</a:t>
            </a:r>
            <a:r>
              <a:rPr lang="ru-RU" sz="1600" dirty="0"/>
              <a:t> – </a:t>
            </a:r>
            <a:r>
              <a:rPr lang="ru-RU" sz="1600" dirty="0" err="1"/>
              <a:t>дебаевская</a:t>
            </a:r>
            <a:r>
              <a:rPr lang="ru-RU" sz="1600" dirty="0"/>
              <a:t> длина экранирования; </a:t>
            </a:r>
            <a:r>
              <a:rPr lang="en-US" sz="1600" i="1" dirty="0"/>
              <a:t>d</a:t>
            </a:r>
            <a:r>
              <a:rPr lang="en-US" sz="1600" baseline="-25000" dirty="0"/>
              <a:t>g</a:t>
            </a:r>
            <a:r>
              <a:rPr lang="ru-RU" sz="1600" dirty="0"/>
              <a:t> – размер зерна или кристаллита;</a:t>
            </a:r>
            <a:endParaRPr lang="ru-RU" sz="1600" i="1" dirty="0"/>
          </a:p>
          <a:p>
            <a:r>
              <a:rPr lang="en-US" sz="1600" i="1" dirty="0"/>
              <a:t>L</a:t>
            </a:r>
            <a:r>
              <a:rPr lang="en-US" sz="1600" baseline="-25000" dirty="0"/>
              <a:t>D</a:t>
            </a:r>
            <a:r>
              <a:rPr lang="de-DE" sz="1600" dirty="0"/>
              <a:t> = [</a:t>
            </a:r>
            <a:r>
              <a:rPr lang="en-US" sz="1600" dirty="0"/>
              <a:t>ε</a:t>
            </a:r>
            <a:r>
              <a:rPr lang="de-DE" sz="1600" baseline="-25000" dirty="0"/>
              <a:t>0</a:t>
            </a:r>
            <a:r>
              <a:rPr lang="en-US" sz="1600" dirty="0" err="1"/>
              <a:t>ε</a:t>
            </a:r>
            <a:r>
              <a:rPr lang="en-US" sz="1600" baseline="-25000" dirty="0" err="1"/>
              <a:t>r</a:t>
            </a:r>
            <a:r>
              <a:rPr lang="en-US" sz="1600" i="1" dirty="0" err="1"/>
              <a:t>k</a:t>
            </a:r>
            <a:r>
              <a:rPr lang="ru-RU" sz="1600" baseline="-25000" dirty="0"/>
              <a:t>В</a:t>
            </a:r>
            <a:r>
              <a:rPr lang="en-US" sz="1600" i="1" dirty="0"/>
              <a:t>T</a:t>
            </a:r>
            <a:r>
              <a:rPr lang="en-US" sz="1600" baseline="-25000" dirty="0"/>
              <a:t>K</a:t>
            </a:r>
            <a:r>
              <a:rPr lang="de-DE" sz="1600" dirty="0"/>
              <a:t>/(</a:t>
            </a:r>
            <a:r>
              <a:rPr lang="en-US" sz="1600" i="1" dirty="0"/>
              <a:t>e</a:t>
            </a:r>
            <a:r>
              <a:rPr lang="de-DE" sz="1600" baseline="30000" dirty="0"/>
              <a:t>2</a:t>
            </a:r>
            <a:r>
              <a:rPr lang="en-US" sz="1600" i="1" dirty="0"/>
              <a:t>n</a:t>
            </a:r>
            <a:r>
              <a:rPr lang="en-US" sz="1600" baseline="-25000" dirty="0"/>
              <a:t>0</a:t>
            </a:r>
            <a:r>
              <a:rPr lang="de-DE" sz="1600" dirty="0"/>
              <a:t>)]</a:t>
            </a:r>
            <a:r>
              <a:rPr lang="de-DE" sz="1600" baseline="30000" dirty="0"/>
              <a:t>0</a:t>
            </a:r>
            <a:r>
              <a:rPr lang="ru-RU" sz="1600" baseline="30000" dirty="0"/>
              <a:t>,</a:t>
            </a:r>
            <a:r>
              <a:rPr lang="de-DE" sz="1600" baseline="30000" dirty="0"/>
              <a:t>5</a:t>
            </a:r>
            <a:endParaRPr lang="ru-RU" sz="1600" baseline="30000" dirty="0"/>
          </a:p>
          <a:p>
            <a:r>
              <a:rPr lang="en-US" sz="1600" dirty="0"/>
              <a:t>ε</a:t>
            </a:r>
            <a:r>
              <a:rPr lang="de-DE" sz="1600" baseline="-25000" dirty="0"/>
              <a:t>0</a:t>
            </a:r>
            <a:r>
              <a:rPr lang="de-DE" sz="1600" dirty="0"/>
              <a:t> – </a:t>
            </a:r>
            <a:r>
              <a:rPr lang="de-DE" sz="1600" dirty="0" err="1"/>
              <a:t>электрическая</a:t>
            </a:r>
            <a:r>
              <a:rPr lang="de-DE" sz="1600" dirty="0"/>
              <a:t> </a:t>
            </a:r>
            <a:r>
              <a:rPr lang="de-DE" sz="1600" dirty="0" err="1"/>
              <a:t>постоянная</a:t>
            </a:r>
            <a:r>
              <a:rPr lang="de-DE" sz="1600" dirty="0"/>
              <a:t>;</a:t>
            </a:r>
          </a:p>
          <a:p>
            <a:r>
              <a:rPr lang="en-US" sz="1600" dirty="0" err="1"/>
              <a:t>ε</a:t>
            </a:r>
            <a:r>
              <a:rPr lang="en-US" sz="1600" baseline="-25000" dirty="0" err="1"/>
              <a:t>r</a:t>
            </a:r>
            <a:r>
              <a:rPr lang="de-DE" sz="1600" dirty="0"/>
              <a:t> – </a:t>
            </a:r>
            <a:r>
              <a:rPr lang="de-DE" sz="1600" dirty="0" err="1"/>
              <a:t>относительная</a:t>
            </a:r>
            <a:r>
              <a:rPr lang="de-DE" sz="1600" dirty="0"/>
              <a:t> </a:t>
            </a:r>
            <a:r>
              <a:rPr lang="de-DE" sz="1600" dirty="0" err="1"/>
              <a:t>диэлектрическая</a:t>
            </a:r>
            <a:r>
              <a:rPr lang="de-DE" sz="1600" dirty="0"/>
              <a:t> </a:t>
            </a:r>
            <a:r>
              <a:rPr lang="de-DE" sz="1600" dirty="0" err="1"/>
              <a:t>проницаемость</a:t>
            </a:r>
            <a:r>
              <a:rPr lang="de-DE" sz="1600" dirty="0"/>
              <a:t>; </a:t>
            </a:r>
          </a:p>
          <a:p>
            <a:r>
              <a:rPr lang="en-US" sz="1600" i="1" dirty="0"/>
              <a:t>n</a:t>
            </a:r>
            <a:r>
              <a:rPr lang="ru-RU" sz="1600" baseline="-25000" dirty="0"/>
              <a:t>0</a:t>
            </a:r>
            <a:r>
              <a:rPr lang="de-DE" sz="1600" dirty="0"/>
              <a:t> – </a:t>
            </a:r>
            <a:r>
              <a:rPr lang="ru-RU" sz="1600" dirty="0"/>
              <a:t>равновесная </a:t>
            </a:r>
            <a:r>
              <a:rPr lang="de-DE" sz="1600" dirty="0" err="1"/>
              <a:t>концентрация</a:t>
            </a:r>
            <a:r>
              <a:rPr lang="de-DE" sz="1600" dirty="0"/>
              <a:t> </a:t>
            </a:r>
            <a:r>
              <a:rPr lang="de-DE" sz="1600" dirty="0" err="1"/>
              <a:t>электронов</a:t>
            </a:r>
            <a:r>
              <a:rPr lang="ru-RU" sz="1600" dirty="0"/>
              <a:t>; </a:t>
            </a:r>
            <a:endParaRPr lang="en-US" sz="1600" dirty="0"/>
          </a:p>
          <a:p>
            <a:r>
              <a:rPr lang="en-US" sz="1600" i="1" dirty="0"/>
              <a:t>k</a:t>
            </a:r>
            <a:r>
              <a:rPr lang="ru-RU" sz="1600" baseline="-25000" dirty="0"/>
              <a:t>В </a:t>
            </a:r>
            <a:r>
              <a:rPr lang="de-DE" sz="1600" dirty="0"/>
              <a:t>– </a:t>
            </a:r>
            <a:r>
              <a:rPr lang="ru-RU" sz="1600" dirty="0"/>
              <a:t>постоянная Больцмана; </a:t>
            </a:r>
            <a:endParaRPr lang="en-US" sz="1600" dirty="0"/>
          </a:p>
          <a:p>
            <a:r>
              <a:rPr lang="en-US" sz="1600" i="1" dirty="0"/>
              <a:t>T</a:t>
            </a:r>
            <a:r>
              <a:rPr lang="en-US" sz="1600" baseline="-25000" dirty="0"/>
              <a:t>K</a:t>
            </a:r>
            <a:r>
              <a:rPr lang="ru-RU" sz="1600" dirty="0"/>
              <a:t> </a:t>
            </a:r>
            <a:r>
              <a:rPr lang="de-DE" sz="1600" dirty="0"/>
              <a:t>– </a:t>
            </a:r>
            <a:r>
              <a:rPr lang="ru-RU" sz="1600" dirty="0"/>
              <a:t>абсолютная температура; </a:t>
            </a:r>
            <a:endParaRPr lang="en-US" sz="1600" dirty="0"/>
          </a:p>
          <a:p>
            <a:r>
              <a:rPr lang="en-US" sz="1600" i="1" dirty="0"/>
              <a:t>e</a:t>
            </a:r>
            <a:r>
              <a:rPr lang="en-US" sz="1600" dirty="0"/>
              <a:t> </a:t>
            </a:r>
            <a:r>
              <a:rPr lang="de-DE" sz="1600" dirty="0"/>
              <a:t>– </a:t>
            </a:r>
            <a:r>
              <a:rPr lang="ru-RU" sz="1600" dirty="0"/>
              <a:t>элементарный заряд</a:t>
            </a:r>
            <a:r>
              <a:rPr lang="de-DE" sz="1600" dirty="0"/>
              <a:t>.</a:t>
            </a:r>
            <a:endParaRPr lang="ru-RU" sz="1600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992413"/>
              </p:ext>
            </p:extLst>
          </p:nvPr>
        </p:nvGraphicFramePr>
        <p:xfrm>
          <a:off x="35496" y="3437711"/>
          <a:ext cx="9001000" cy="14020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513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516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0980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/>
                        <a:t>L</a:t>
                      </a:r>
                      <a:r>
                        <a:rPr lang="en-US" sz="1600" b="0" baseline="-25000" dirty="0"/>
                        <a:t>D</a:t>
                      </a:r>
                      <a:r>
                        <a:rPr lang="en-US" sz="1600" b="0" dirty="0"/>
                        <a:t> </a:t>
                      </a:r>
                      <a:r>
                        <a:rPr lang="ru-RU" sz="1600" b="0" dirty="0"/>
                        <a:t>&lt; </a:t>
                      </a:r>
                      <a:r>
                        <a:rPr lang="en-US" sz="1600" b="0" dirty="0"/>
                        <a:t>d</a:t>
                      </a:r>
                      <a:r>
                        <a:rPr lang="en-US" sz="1600" b="0" baseline="-25000" dirty="0"/>
                        <a:t>g</a:t>
                      </a:r>
                      <a:r>
                        <a:rPr lang="ru-RU" sz="1600" b="0" dirty="0"/>
                        <a:t>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err="1"/>
                        <a:t>надбарьерный</a:t>
                      </a:r>
                      <a:r>
                        <a:rPr lang="ru-RU" sz="1600" b="0" dirty="0"/>
                        <a:t> механизм проводимости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пористые структуры, высокие </a:t>
                      </a:r>
                      <a:r>
                        <a:rPr lang="en-US" sz="1600" b="0" kern="1200" dirty="0">
                          <a:effectLst/>
                        </a:rPr>
                        <a:t>d</a:t>
                      </a:r>
                      <a:r>
                        <a:rPr lang="en-US" sz="1600" b="0" kern="1200" baseline="-25000" dirty="0">
                          <a:effectLst/>
                        </a:rPr>
                        <a:t>g</a:t>
                      </a:r>
                      <a:r>
                        <a:rPr lang="ru-RU" sz="1600" b="0" kern="1200" dirty="0">
                          <a:effectLst/>
                        </a:rPr>
                        <a:t>/2 и </a:t>
                      </a:r>
                      <a:r>
                        <a:rPr lang="en-US" sz="1600" b="0" dirty="0"/>
                        <a:t>n</a:t>
                      </a:r>
                      <a:r>
                        <a:rPr lang="en-US" sz="1600" b="0" baseline="-25000" dirty="0"/>
                        <a:t>0</a:t>
                      </a:r>
                      <a:r>
                        <a:rPr lang="ru-RU" sz="1600" b="0" kern="1200" dirty="0">
                          <a:effectLst/>
                        </a:rPr>
                        <a:t>, молекулы газов и их осколки способны проникать в границы между зёрнами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</a:t>
                      </a:r>
                      <a:r>
                        <a:rPr lang="en-US" sz="1600" baseline="-25000" dirty="0"/>
                        <a:t>D</a:t>
                      </a:r>
                      <a:r>
                        <a:rPr lang="en-US" sz="1600" dirty="0"/>
                        <a:t> </a:t>
                      </a:r>
                      <a:r>
                        <a:rPr lang="ru-RU" sz="1600" dirty="0"/>
                        <a:t>≥ </a:t>
                      </a:r>
                      <a:r>
                        <a:rPr lang="en-US" sz="1600" dirty="0"/>
                        <a:t>d</a:t>
                      </a:r>
                      <a:r>
                        <a:rPr lang="en-US" sz="1600" baseline="-25000" dirty="0"/>
                        <a:t>g</a:t>
                      </a:r>
                      <a:r>
                        <a:rPr lang="ru-RU" sz="1600" dirty="0"/>
                        <a:t>/2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п/п, прыжковый механизм при полном истощении зёрен,</a:t>
                      </a:r>
                      <a:r>
                        <a:rPr lang="ru-RU" sz="1600" baseline="0" dirty="0"/>
                        <a:t> мостики проводимости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/>
                        <a:t>Сплошные тонкие плёнки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5781041"/>
              </p:ext>
            </p:extLst>
          </p:nvPr>
        </p:nvGraphicFramePr>
        <p:xfrm>
          <a:off x="4644008" y="5157192"/>
          <a:ext cx="4464496" cy="11125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834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810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≥ 600 °С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Высокие температуры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= 250 – 450 (600) °С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Умеренные температуры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= 25 – 250 °С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/>
                        <a:t>Низкие температуры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4838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4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008" y="-27384"/>
            <a:ext cx="9036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Экспериментальные методы и материалы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29" y="275164"/>
            <a:ext cx="89550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Хлоридная </a:t>
            </a:r>
            <a:r>
              <a:rPr lang="ru-RU" sz="1600" b="1" dirty="0" err="1"/>
              <a:t>газофазная</a:t>
            </a:r>
            <a:r>
              <a:rPr lang="ru-RU" sz="1600" b="1" dirty="0"/>
              <a:t> эпитаксия</a:t>
            </a:r>
            <a:r>
              <a:rPr lang="en-US" sz="1600" b="1" i="1" dirty="0"/>
              <a:t> </a:t>
            </a:r>
            <a:r>
              <a:rPr lang="en-US" sz="1600" b="1" dirty="0"/>
              <a:t>(</a:t>
            </a:r>
            <a:r>
              <a:rPr lang="ru-RU" sz="1600" b="1" dirty="0"/>
              <a:t>ХГФЭ</a:t>
            </a:r>
            <a:r>
              <a:rPr lang="en-US" sz="1600" b="1" dirty="0"/>
              <a:t>)</a:t>
            </a:r>
          </a:p>
          <a:p>
            <a:r>
              <a:rPr lang="ru-RU" sz="1600" dirty="0" err="1" smtClean="0"/>
              <a:t>Прекурсоры</a:t>
            </a:r>
            <a:r>
              <a:rPr lang="en-US" sz="1600" dirty="0"/>
              <a:t>:</a:t>
            </a:r>
            <a:r>
              <a:rPr lang="ru-RU" sz="1600" dirty="0"/>
              <a:t> Газообразные</a:t>
            </a:r>
            <a:r>
              <a:rPr lang="en-US" sz="1600" dirty="0"/>
              <a:t> O₂ (99</a:t>
            </a:r>
            <a:r>
              <a:rPr lang="ru-RU" sz="1600" dirty="0"/>
              <a:t>,</a:t>
            </a:r>
            <a:r>
              <a:rPr lang="en-US" sz="1600" dirty="0"/>
              <a:t>998 %) </a:t>
            </a:r>
            <a:r>
              <a:rPr lang="ru-RU" sz="1600" dirty="0"/>
              <a:t>и</a:t>
            </a:r>
            <a:r>
              <a:rPr lang="en-US" sz="1600" dirty="0"/>
              <a:t> </a:t>
            </a:r>
            <a:r>
              <a:rPr lang="en-US" sz="1600" dirty="0" err="1"/>
              <a:t>GaCl</a:t>
            </a:r>
            <a:r>
              <a:rPr lang="en-US" sz="1600" dirty="0"/>
              <a:t>ₓ.</a:t>
            </a:r>
          </a:p>
          <a:p>
            <a:r>
              <a:rPr lang="en-US" sz="1600" dirty="0" err="1"/>
              <a:t>GaCl</a:t>
            </a:r>
            <a:r>
              <a:rPr lang="en-US" sz="1600" dirty="0"/>
              <a:t>ₓ = </a:t>
            </a:r>
            <a:r>
              <a:rPr lang="ru-RU" sz="1600" dirty="0"/>
              <a:t>газообразный</a:t>
            </a:r>
            <a:r>
              <a:rPr lang="en-US" sz="1600" dirty="0"/>
              <a:t> </a:t>
            </a:r>
            <a:r>
              <a:rPr lang="en-US" sz="1600" dirty="0" err="1"/>
              <a:t>HCl</a:t>
            </a:r>
            <a:r>
              <a:rPr lang="en-US" sz="1600" dirty="0"/>
              <a:t> (99</a:t>
            </a:r>
            <a:r>
              <a:rPr lang="ru-RU" sz="1600" dirty="0"/>
              <a:t>,</a:t>
            </a:r>
            <a:r>
              <a:rPr lang="en-US" sz="1600" dirty="0"/>
              <a:t>999 %) + </a:t>
            </a:r>
            <a:r>
              <a:rPr lang="en-US" sz="1600" dirty="0" err="1" smtClean="0"/>
              <a:t>Ga</a:t>
            </a:r>
            <a:r>
              <a:rPr lang="en-US" sz="1600" dirty="0" smtClean="0"/>
              <a:t> </a:t>
            </a:r>
            <a:r>
              <a:rPr lang="en-US" sz="1600" dirty="0"/>
              <a:t>(99</a:t>
            </a:r>
            <a:r>
              <a:rPr lang="ru-RU" sz="1600" dirty="0"/>
              <a:t>,</a:t>
            </a:r>
            <a:r>
              <a:rPr lang="en-US" sz="1600" dirty="0"/>
              <a:t>9999 %) </a:t>
            </a:r>
            <a:r>
              <a:rPr lang="ru-RU" sz="1600" dirty="0"/>
              <a:t>при</a:t>
            </a:r>
            <a:r>
              <a:rPr lang="en-US" sz="1600" dirty="0"/>
              <a:t> </a:t>
            </a:r>
            <a:r>
              <a:rPr lang="en-US" sz="1600" i="1" dirty="0"/>
              <a:t>T</a:t>
            </a:r>
            <a:r>
              <a:rPr lang="en-US" sz="1600" dirty="0"/>
              <a:t> = 600 °C.</a:t>
            </a:r>
          </a:p>
          <a:p>
            <a:r>
              <a:rPr lang="ru-RU" sz="1600" dirty="0"/>
              <a:t>Потоки </a:t>
            </a:r>
            <a:r>
              <a:rPr lang="ru-RU" sz="1600" dirty="0" err="1"/>
              <a:t>HCl</a:t>
            </a:r>
            <a:r>
              <a:rPr lang="ru-RU" sz="1600" dirty="0"/>
              <a:t> и O</a:t>
            </a:r>
            <a:r>
              <a:rPr lang="ru-RU" sz="1600" baseline="-25000" dirty="0"/>
              <a:t>2</a:t>
            </a:r>
            <a:r>
              <a:rPr lang="ru-RU" sz="1600" dirty="0"/>
              <a:t> составляли 50 и 300 см</a:t>
            </a:r>
            <a:r>
              <a:rPr lang="ru-RU" sz="1600" baseline="30000" dirty="0"/>
              <a:t>3</a:t>
            </a:r>
            <a:r>
              <a:rPr lang="ru-RU" sz="1600" dirty="0"/>
              <a:t>/мин, соответственно.</a:t>
            </a:r>
            <a:r>
              <a:rPr lang="en-US" sz="1600" dirty="0"/>
              <a:t> </a:t>
            </a:r>
          </a:p>
          <a:p>
            <a:r>
              <a:rPr lang="ru-RU" sz="1600" dirty="0"/>
              <a:t>Молярное отношение потоков компонентов Ⅴ/Ⅲ составляло 4,2. </a:t>
            </a:r>
          </a:p>
          <a:p>
            <a:r>
              <a:rPr lang="ru-RU" sz="1600" dirty="0"/>
              <a:t>В качестве транспортного газа использовался </a:t>
            </a:r>
            <a:r>
              <a:rPr lang="en-US" sz="1600" dirty="0" err="1"/>
              <a:t>Ar</a:t>
            </a:r>
            <a:r>
              <a:rPr lang="en-US" sz="1600" dirty="0"/>
              <a:t> </a:t>
            </a:r>
            <a:r>
              <a:rPr lang="ru-RU" sz="1600" dirty="0" smtClean="0"/>
              <a:t>(99,998 %), 10 </a:t>
            </a:r>
            <a:r>
              <a:rPr lang="ru-RU" sz="1600" dirty="0"/>
              <a:t>л/мин.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3501008"/>
            <a:ext cx="36724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 smtClean="0"/>
              <a:t>2. </a:t>
            </a:r>
            <a:r>
              <a:rPr lang="ru-RU" sz="1600" dirty="0"/>
              <a:t>Принципиальная схема </a:t>
            </a:r>
            <a:r>
              <a:rPr lang="ru-RU" sz="1600" dirty="0" smtClean="0"/>
              <a:t>ХГФЭ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smtClean="0"/>
              <a:t>[</a:t>
            </a:r>
            <a:r>
              <a:rPr lang="ru-RU" sz="1600" dirty="0" smtClean="0"/>
              <a:t>12</a:t>
            </a:r>
            <a:r>
              <a:rPr lang="ru-RU" sz="1600" dirty="0" smtClean="0"/>
              <a:t>]</a:t>
            </a:r>
            <a:endParaRPr lang="ru-RU" sz="16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73281"/>
              </p:ext>
            </p:extLst>
          </p:nvPr>
        </p:nvGraphicFramePr>
        <p:xfrm>
          <a:off x="656853" y="1772816"/>
          <a:ext cx="3267075" cy="169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Точечный рисунок" r:id="rId3" imgW="2819794" imgH="1552792" progId="Paint.Picture">
                  <p:embed/>
                </p:oleObj>
              </mc:Choice>
              <mc:Fallback>
                <p:oleObj name="Точечный рисунок" r:id="rId3" imgW="2819794" imgH="1552792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968"/>
                      <a:stretch>
                        <a:fillRect/>
                      </a:stretch>
                    </p:blipFill>
                    <p:spPr bwMode="auto">
                      <a:xfrm>
                        <a:off x="656853" y="1772816"/>
                        <a:ext cx="3267075" cy="16954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Рисунок 6" descr="Описание: G:\Совершенные_кристаллы\ФОТО____________________________________\IMG_5169d (1)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67588"/>
            <a:ext cx="2385060" cy="16916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0" y="6381328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81436" y="6453336"/>
            <a:ext cx="89550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/>
              <a:t>[</a:t>
            </a:r>
            <a:r>
              <a:rPr lang="ru-RU" sz="1000" dirty="0" smtClean="0"/>
              <a:t>12</a:t>
            </a:r>
            <a:r>
              <a:rPr lang="en-US" sz="1000" dirty="0" smtClean="0"/>
              <a:t>] </a:t>
            </a:r>
            <a:r>
              <a:rPr lang="en-US" sz="1000" dirty="0"/>
              <a:t>E Ahmadi</a:t>
            </a:r>
            <a:r>
              <a:rPr lang="ru-RU" sz="1000" dirty="0"/>
              <a:t> </a:t>
            </a:r>
            <a:r>
              <a:rPr lang="en-US" sz="1000" dirty="0"/>
              <a:t>et al.  J. Appl. Phys. – 2019. – Vol. 126, is. 16. – P. 160901.</a:t>
            </a:r>
          </a:p>
          <a:p>
            <a:r>
              <a:rPr lang="en-US" sz="1000" dirty="0" smtClean="0"/>
              <a:t>[</a:t>
            </a:r>
            <a:r>
              <a:rPr lang="ru-RU" sz="1000" dirty="0" smtClean="0"/>
              <a:t>13</a:t>
            </a:r>
            <a:r>
              <a:rPr lang="en-US" sz="1000" dirty="0" smtClean="0"/>
              <a:t>] </a:t>
            </a:r>
            <a:r>
              <a:rPr lang="ru-RU" sz="1000" dirty="0"/>
              <a:t>В.И. Николаев</a:t>
            </a:r>
            <a:r>
              <a:rPr lang="en-US" sz="1000" dirty="0"/>
              <a:t> </a:t>
            </a:r>
            <a:r>
              <a:rPr lang="ru-RU" sz="1000" dirty="0"/>
              <a:t>и др. Журнал технической физики. – 2023. – Т. 93, </a:t>
            </a:r>
            <a:r>
              <a:rPr lang="ru-RU" sz="1000" dirty="0" err="1"/>
              <a:t>вып</a:t>
            </a:r>
            <a:r>
              <a:rPr lang="ru-RU" sz="1000" dirty="0"/>
              <a:t>. 3. – С. 403–408.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79913" y="3509511"/>
            <a:ext cx="50333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 smtClean="0"/>
              <a:t>3. Фото </a:t>
            </a:r>
            <a:r>
              <a:rPr lang="ru-RU" sz="1600" dirty="0"/>
              <a:t>экспериментального реактора </a:t>
            </a:r>
            <a:r>
              <a:rPr lang="ru-RU" sz="1600" dirty="0" smtClean="0"/>
              <a:t>[</a:t>
            </a:r>
            <a:r>
              <a:rPr lang="ru-RU" sz="1600" dirty="0" smtClean="0"/>
              <a:t>13</a:t>
            </a:r>
            <a:r>
              <a:rPr lang="ru-RU" sz="1600" dirty="0" smtClean="0"/>
              <a:t>]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814724"/>
              </p:ext>
            </p:extLst>
          </p:nvPr>
        </p:nvGraphicFramePr>
        <p:xfrm>
          <a:off x="107504" y="4149080"/>
          <a:ext cx="896448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438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/>
                        <a:t>Фаза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lang="ru-RU" sz="1600" b="0" kern="1200" baseline="-250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lang="ru-RU" sz="1600" b="0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ru-RU" sz="1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°</a:t>
                      </a:r>
                      <a:r>
                        <a:rPr lang="en-US" sz="16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/>
                        <a:t>Подложка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/>
                        <a:t>Особенности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55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κ-Ga</a:t>
                      </a:r>
                      <a:r>
                        <a:rPr lang="ru-RU" sz="1600" b="0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ru-RU" sz="1600" b="0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600–630</a:t>
                      </a:r>
                      <a:endParaRPr lang="en-US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SI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GaN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/c-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срез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α-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</a:t>
                      </a:r>
                      <a:r>
                        <a:rPr lang="ru-RU" sz="1600" b="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ru-RU" sz="1600" b="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1,2–1,6</a:t>
                      </a:r>
                      <a:r>
                        <a:rPr lang="en-US" sz="1600" b="0" dirty="0"/>
                        <a:t> 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мкм/ч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4760"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поликристаллическая 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</a:t>
                      </a:r>
                      <a:r>
                        <a:rPr lang="ru-RU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</a:t>
                      </a:r>
                      <a:r>
                        <a:rPr lang="ru-RU" sz="1600" b="0" i="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ru-RU" sz="1600" b="0" i="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600" b="0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c-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срез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α-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</a:t>
                      </a:r>
                      <a:r>
                        <a:rPr lang="ru-RU" sz="1600" b="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ru-RU" sz="1600" b="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49560"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микрокристаллическая 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</a:t>
                      </a:r>
                      <a:r>
                        <a:rPr lang="ru-RU" sz="1600" b="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ru-RU" sz="1600" b="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600–630</a:t>
                      </a:r>
                      <a:endParaRPr lang="en-US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SI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GaN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/c-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срез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α-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</a:t>
                      </a:r>
                      <a:r>
                        <a:rPr lang="ru-RU" sz="1600" b="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ru-RU" sz="1600" b="0" kern="1200" baseline="-25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κ-Ga</a:t>
                      </a:r>
                      <a:r>
                        <a:rPr lang="ru-RU" sz="1600" b="0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ru-RU" sz="1600" b="0" i="0" kern="1200" baseline="-25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6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отжиг</a:t>
                      </a:r>
                      <a:r>
                        <a:rPr lang="ru-RU" sz="16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 </a:t>
                      </a:r>
                      <a:r>
                        <a:rPr lang="en-US" sz="1600" b="0" dirty="0"/>
                        <a:t>1000</a:t>
                      </a:r>
                      <a:r>
                        <a:rPr lang="ru-RU" sz="1600" b="0" dirty="0"/>
                        <a:t> </a:t>
                      </a:r>
                      <a:r>
                        <a:rPr lang="en-US" sz="1600" b="0" dirty="0"/>
                        <a:t>°C </a:t>
                      </a:r>
                      <a:r>
                        <a:rPr lang="ru-RU" sz="1600" b="0" dirty="0"/>
                        <a:t>в</a:t>
                      </a:r>
                      <a:r>
                        <a:rPr lang="ru-RU" sz="1600" b="0" baseline="0" dirty="0"/>
                        <a:t> воздухе в течение 30 мин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657785" y="3789040"/>
            <a:ext cx="37144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Плёнки, выращенные при помощи ХГФЭ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504" y="6021288"/>
            <a:ext cx="3749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Pt</a:t>
            </a:r>
            <a:r>
              <a:rPr lang="en-US" sz="1600" dirty="0" smtClean="0"/>
              <a:t> </a:t>
            </a:r>
            <a:r>
              <a:rPr lang="ru-RU" sz="1600" dirty="0" smtClean="0"/>
              <a:t>ВШП контакты на поверхности плёнок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2241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5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008" y="44624"/>
            <a:ext cx="896448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Высокочастотное магнетронное распыление (ВЧМН)</a:t>
            </a:r>
            <a:endParaRPr lang="en-US" sz="1600" b="1" dirty="0"/>
          </a:p>
          <a:p>
            <a:r>
              <a:rPr lang="ru-RU" sz="1600" dirty="0" smtClean="0"/>
              <a:t>Тонкие плёнки </a:t>
            </a:r>
            <a:r>
              <a:rPr lang="ru-RU" sz="1600" dirty="0" smtClean="0"/>
              <a:t>β-Ga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O</a:t>
            </a:r>
            <a:r>
              <a:rPr lang="ru-RU" sz="1600" baseline="-25000" dirty="0" smtClean="0"/>
              <a:t>3</a:t>
            </a:r>
            <a:r>
              <a:rPr lang="ru-RU" sz="1600" dirty="0"/>
              <a:t>:</a:t>
            </a:r>
          </a:p>
          <a:p>
            <a:r>
              <a:rPr lang="ru-RU" sz="1600" dirty="0" smtClean="0"/>
              <a:t>Сапфировые </a:t>
            </a:r>
            <a:r>
              <a:rPr lang="ru-RU" sz="1600" dirty="0"/>
              <a:t>подложки</a:t>
            </a:r>
            <a:endParaRPr lang="en-US" sz="1600" dirty="0"/>
          </a:p>
          <a:p>
            <a:pPr algn="just"/>
            <a:r>
              <a:rPr lang="ru-RU" sz="1600" dirty="0"/>
              <a:t>Мишени</a:t>
            </a:r>
            <a:r>
              <a:rPr lang="en-US" sz="1600" dirty="0"/>
              <a:t>:</a:t>
            </a:r>
          </a:p>
          <a:p>
            <a:pPr algn="just"/>
            <a:r>
              <a:rPr lang="ru-RU" sz="1600" dirty="0"/>
              <a:t>1 Коммерчески доступная керамическая мишень</a:t>
            </a:r>
            <a:r>
              <a:rPr lang="en-US" sz="1600" dirty="0"/>
              <a:t> </a:t>
            </a:r>
            <a:r>
              <a:rPr lang="en-US" sz="1600" dirty="0" err="1"/>
              <a:t>Ga₂O</a:t>
            </a:r>
            <a:r>
              <a:rPr lang="en-US" sz="1600" dirty="0"/>
              <a:t>₃ (99</a:t>
            </a:r>
            <a:r>
              <a:rPr lang="ru-RU" sz="1600" dirty="0"/>
              <a:t>,</a:t>
            </a:r>
            <a:r>
              <a:rPr lang="en-US" sz="1600" dirty="0"/>
              <a:t>99 %, Super Conductor Materials, Inc., USA)</a:t>
            </a:r>
          </a:p>
          <a:p>
            <a:pPr algn="just"/>
            <a:r>
              <a:rPr lang="ru-RU" sz="1600" dirty="0"/>
              <a:t>2 Экспериментальная мишень, спрессованная из порошка </a:t>
            </a:r>
            <a:r>
              <a:rPr lang="en-US" sz="1600" dirty="0" err="1"/>
              <a:t>Ga₂O</a:t>
            </a:r>
            <a:r>
              <a:rPr lang="en-US" sz="1600" dirty="0"/>
              <a:t>₃ (99</a:t>
            </a:r>
            <a:r>
              <a:rPr lang="ru-RU" sz="1600" dirty="0"/>
              <a:t>,</a:t>
            </a:r>
            <a:r>
              <a:rPr lang="en-US" sz="1600" dirty="0"/>
              <a:t>995 %). </a:t>
            </a:r>
            <a:r>
              <a:rPr lang="ru-RU" sz="1600" dirty="0"/>
              <a:t>Порошок прессовался в течение 3 часов под нагрузкой 60 тонн при комнатной температуре</a:t>
            </a:r>
            <a:r>
              <a:rPr lang="en-US" sz="1600" dirty="0"/>
              <a:t>.</a:t>
            </a:r>
          </a:p>
          <a:p>
            <a:pPr algn="just"/>
            <a:r>
              <a:rPr lang="ru-RU" sz="1600" dirty="0"/>
              <a:t>Распыление мишени проходило в кислородно-аргоновой плазме при</a:t>
            </a:r>
            <a:r>
              <a:rPr lang="en-US" sz="1600" dirty="0"/>
              <a:t> </a:t>
            </a:r>
            <a:r>
              <a:rPr lang="en-US" sz="1600" i="1" dirty="0" err="1"/>
              <a:t>n</a:t>
            </a:r>
            <a:r>
              <a:rPr lang="en-US" sz="1600" baseline="-25000" dirty="0" err="1"/>
              <a:t>ox</a:t>
            </a:r>
            <a:r>
              <a:rPr lang="en-US" sz="1600" dirty="0"/>
              <a:t> = 56</a:t>
            </a:r>
            <a:r>
              <a:rPr lang="ru-RU" sz="1600" dirty="0"/>
              <a:t>,</a:t>
            </a:r>
            <a:r>
              <a:rPr lang="en-US" sz="1600" dirty="0"/>
              <a:t>1 ± 0</a:t>
            </a:r>
            <a:r>
              <a:rPr lang="ru-RU" sz="1600" dirty="0"/>
              <a:t>,</a:t>
            </a:r>
            <a:r>
              <a:rPr lang="en-US" sz="1600" dirty="0"/>
              <a:t>5 %.</a:t>
            </a:r>
          </a:p>
          <a:p>
            <a:pPr algn="just"/>
            <a:endParaRPr lang="en-US" sz="1600" dirty="0"/>
          </a:p>
          <a:p>
            <a:pPr algn="just"/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1600" dirty="0"/>
          </a:p>
        </p:txBody>
      </p:sp>
      <p:pic>
        <p:nvPicPr>
          <p:cNvPr id="4" name="Рисунок 3" descr="H:\28.09.2025\no science\Фото чувствительных элементов на основе оксида галлия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0" t="57517" r="42900" b="939"/>
          <a:stretch/>
        </p:blipFill>
        <p:spPr bwMode="auto">
          <a:xfrm>
            <a:off x="5796136" y="2132856"/>
            <a:ext cx="2880320" cy="36004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2008" y="2204864"/>
            <a:ext cx="55081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Полное давление в камере и мощность установки составляли 7·10</a:t>
            </a:r>
            <a:r>
              <a:rPr lang="ru-RU" sz="1600" baseline="30000" dirty="0"/>
              <a:t>–3</a:t>
            </a:r>
            <a:r>
              <a:rPr lang="ru-RU" sz="1600" dirty="0"/>
              <a:t> </a:t>
            </a:r>
            <a:r>
              <a:rPr lang="ru-RU" sz="1600" dirty="0" err="1"/>
              <a:t>мбар</a:t>
            </a:r>
            <a:r>
              <a:rPr lang="ru-RU" sz="1600" dirty="0"/>
              <a:t> и 70 Вт, соответственно. </a:t>
            </a:r>
          </a:p>
          <a:p>
            <a:pPr algn="just"/>
            <a:r>
              <a:rPr lang="ru-RU" sz="1600" dirty="0"/>
              <a:t>Подложки при нанесении плёнок специально не</a:t>
            </a:r>
            <a:r>
              <a:rPr lang="en-US" sz="1600" dirty="0"/>
              <a:t> </a:t>
            </a:r>
            <a:r>
              <a:rPr lang="ru-RU" sz="1600" dirty="0"/>
              <a:t>нагревались. </a:t>
            </a:r>
          </a:p>
          <a:p>
            <a:pPr algn="just"/>
            <a:r>
              <a:rPr lang="ru-RU" sz="1600" dirty="0" smtClean="0"/>
              <a:t> </a:t>
            </a:r>
            <a:endParaRPr lang="en-US" sz="1600" dirty="0"/>
          </a:p>
          <a:p>
            <a:pPr algn="just"/>
            <a:r>
              <a:rPr lang="ru-RU" sz="1600" dirty="0"/>
              <a:t>Керамическая мишень</a:t>
            </a:r>
            <a:r>
              <a:rPr lang="en-US" sz="1600" dirty="0"/>
              <a:t>: </a:t>
            </a:r>
            <a:r>
              <a:rPr lang="en-US" sz="1600" i="1" dirty="0"/>
              <a:t> </a:t>
            </a:r>
            <a:r>
              <a:rPr lang="en-US" sz="1600" i="1" dirty="0" err="1"/>
              <a:t>t</a:t>
            </a:r>
            <a:r>
              <a:rPr lang="en-US" sz="1600" baseline="-25000" dirty="0" err="1"/>
              <a:t>s</a:t>
            </a:r>
            <a:r>
              <a:rPr lang="en-US" sz="1600" dirty="0"/>
              <a:t> = 20–24 </a:t>
            </a:r>
            <a:r>
              <a:rPr lang="ru-RU" sz="1600" dirty="0"/>
              <a:t>мин</a:t>
            </a:r>
            <a:r>
              <a:rPr lang="en-US" sz="1600" dirty="0"/>
              <a:t>, </a:t>
            </a:r>
            <a:r>
              <a:rPr lang="en-US" sz="1600" i="1" dirty="0"/>
              <a:t>w</a:t>
            </a:r>
            <a:r>
              <a:rPr lang="en-US" sz="1600" dirty="0"/>
              <a:t> = 150–200 </a:t>
            </a:r>
            <a:r>
              <a:rPr lang="ru-RU" sz="1600" dirty="0" err="1"/>
              <a:t>нм</a:t>
            </a:r>
            <a:r>
              <a:rPr lang="en-US" sz="1600" dirty="0"/>
              <a:t>.</a:t>
            </a:r>
          </a:p>
          <a:p>
            <a:pPr algn="just"/>
            <a:r>
              <a:rPr lang="ru-RU" sz="1600" dirty="0"/>
              <a:t>Порошковая мишень</a:t>
            </a:r>
            <a:r>
              <a:rPr lang="en-US" sz="1600" dirty="0"/>
              <a:t>: </a:t>
            </a:r>
            <a:r>
              <a:rPr lang="en-US" sz="1600" i="1" dirty="0"/>
              <a:t> </a:t>
            </a:r>
            <a:r>
              <a:rPr lang="en-US" sz="1600" i="1" dirty="0" err="1"/>
              <a:t>t</a:t>
            </a:r>
            <a:r>
              <a:rPr lang="en-US" sz="1600" baseline="-25000" dirty="0" err="1"/>
              <a:t>s</a:t>
            </a:r>
            <a:r>
              <a:rPr lang="en-US" sz="1600" dirty="0"/>
              <a:t> = 15 </a:t>
            </a:r>
            <a:r>
              <a:rPr lang="ru-RU" sz="1600" dirty="0"/>
              <a:t>мин</a:t>
            </a:r>
            <a:r>
              <a:rPr lang="en-US" sz="1600" dirty="0"/>
              <a:t>, </a:t>
            </a:r>
            <a:r>
              <a:rPr lang="en-US" sz="1600" i="1" dirty="0"/>
              <a:t>w</a:t>
            </a:r>
            <a:r>
              <a:rPr lang="en-US" sz="1600" dirty="0"/>
              <a:t> = 100 </a:t>
            </a:r>
            <a:r>
              <a:rPr lang="ru-RU" sz="1600" dirty="0" err="1"/>
              <a:t>нм</a:t>
            </a:r>
            <a:r>
              <a:rPr lang="en-US" sz="1600" dirty="0"/>
              <a:t>.</a:t>
            </a:r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Нанесенные </a:t>
            </a:r>
            <a:r>
              <a:rPr lang="ru-RU" sz="1600" dirty="0"/>
              <a:t>плёнки </a:t>
            </a:r>
            <a:r>
              <a:rPr lang="en-US" sz="1600" dirty="0" err="1"/>
              <a:t>Ga₂O</a:t>
            </a:r>
            <a:r>
              <a:rPr lang="en-US" sz="1600" dirty="0"/>
              <a:t>₃ </a:t>
            </a:r>
            <a:r>
              <a:rPr lang="ru-RU" sz="1600" dirty="0"/>
              <a:t>являются аморфными</a:t>
            </a:r>
            <a:r>
              <a:rPr lang="en-US" sz="1600" dirty="0"/>
              <a:t>. </a:t>
            </a:r>
            <a:r>
              <a:rPr lang="ru-RU" sz="1600" dirty="0"/>
              <a:t> Для кристаллизации плёнок в β-Ga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фазе их подвергали отжигу при </a:t>
            </a:r>
            <a:r>
              <a:rPr lang="en-US" sz="1600" i="1" dirty="0"/>
              <a:t>T</a:t>
            </a:r>
            <a:r>
              <a:rPr lang="en-US" sz="1600" baseline="-25000" dirty="0"/>
              <a:t>ann</a:t>
            </a:r>
            <a:r>
              <a:rPr lang="en-US" sz="1600" dirty="0"/>
              <a:t> </a:t>
            </a:r>
            <a:r>
              <a:rPr lang="ru-RU" sz="1600" dirty="0"/>
              <a:t>= 900 °С в течение 30–480 мин в атмосфере </a:t>
            </a:r>
            <a:r>
              <a:rPr lang="en-US" sz="1600" dirty="0" err="1"/>
              <a:t>Ar</a:t>
            </a:r>
            <a:r>
              <a:rPr lang="ru-RU" sz="1600" dirty="0"/>
              <a:t> или воздуха.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5733256"/>
            <a:ext cx="50333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/>
              <a:t>4</a:t>
            </a:r>
            <a:r>
              <a:rPr lang="ru-RU" sz="1600" dirty="0" smtClean="0"/>
              <a:t>. Фото сенсоров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4967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6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21972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Модификация</a:t>
            </a:r>
            <a:r>
              <a:rPr lang="en-US" sz="1600" b="1" dirty="0"/>
              <a:t> </a:t>
            </a:r>
            <a:r>
              <a:rPr lang="ru-RU" sz="1600" b="1" dirty="0"/>
              <a:t>тонких плёнок </a:t>
            </a:r>
            <a:r>
              <a:rPr lang="el-GR" sz="1600" b="1" dirty="0"/>
              <a:t>β-</a:t>
            </a:r>
            <a:r>
              <a:rPr lang="en-US" sz="1600" b="1" dirty="0" err="1"/>
              <a:t>Ga₂O</a:t>
            </a:r>
            <a:r>
              <a:rPr lang="en-US" sz="1600" b="1" dirty="0"/>
              <a:t>₃:</a:t>
            </a:r>
          </a:p>
          <a:p>
            <a:r>
              <a:rPr lang="en-US" sz="1600" dirty="0"/>
              <a:t>1. </a:t>
            </a:r>
            <a:r>
              <a:rPr lang="ru-RU" sz="1600" dirty="0"/>
              <a:t>Совместное распыление</a:t>
            </a:r>
            <a:r>
              <a:rPr lang="en-US" sz="1600" dirty="0"/>
              <a:t> </a:t>
            </a:r>
            <a:r>
              <a:rPr lang="en-US" sz="1600" dirty="0" err="1"/>
              <a:t>Ga₂O</a:t>
            </a:r>
            <a:r>
              <a:rPr lang="en-US" sz="1600" dirty="0"/>
              <a:t>₃ </a:t>
            </a:r>
            <a:r>
              <a:rPr lang="ru-RU" sz="1600" dirty="0"/>
              <a:t>и</a:t>
            </a:r>
            <a:r>
              <a:rPr lang="en-US" sz="1600" dirty="0"/>
              <a:t> </a:t>
            </a:r>
            <a:r>
              <a:rPr lang="en-US" sz="1600" dirty="0" smtClean="0"/>
              <a:t>Cr.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i="1" dirty="0"/>
              <a:t>m</a:t>
            </a:r>
            <a:r>
              <a:rPr lang="ru-RU" sz="1600" baseline="-25000" dirty="0"/>
              <a:t>0</a:t>
            </a:r>
            <a:r>
              <a:rPr lang="en-US" sz="1600" baseline="-25000" dirty="0"/>
              <a:t>Cr </a:t>
            </a:r>
            <a:r>
              <a:rPr lang="en-US" sz="1600" dirty="0"/>
              <a:t>: </a:t>
            </a:r>
            <a:r>
              <a:rPr lang="en-US" sz="1600" dirty="0" err="1"/>
              <a:t>Ga₂O</a:t>
            </a:r>
            <a:r>
              <a:rPr lang="en-US" sz="1600" dirty="0"/>
              <a:t>₃–Cr1 </a:t>
            </a:r>
            <a:r>
              <a:rPr lang="ru-RU" sz="1600" dirty="0"/>
              <a:t>при</a:t>
            </a:r>
            <a:r>
              <a:rPr lang="en-US" sz="1600" dirty="0"/>
              <a:t> </a:t>
            </a:r>
            <a:r>
              <a:rPr lang="en-US" sz="1600" i="1" dirty="0"/>
              <a:t>m</a:t>
            </a:r>
            <a:r>
              <a:rPr lang="ru-RU" sz="1600" baseline="-25000" dirty="0"/>
              <a:t>0</a:t>
            </a:r>
            <a:r>
              <a:rPr lang="en-US" sz="1600" baseline="-25000" dirty="0"/>
              <a:t>Cr</a:t>
            </a:r>
            <a:r>
              <a:rPr lang="en-US" sz="1600" dirty="0"/>
              <a:t> = 13</a:t>
            </a:r>
            <a:r>
              <a:rPr lang="ru-RU" sz="1600" dirty="0"/>
              <a:t>,</a:t>
            </a:r>
            <a:r>
              <a:rPr lang="en-US" sz="1600" dirty="0"/>
              <a:t>9 </a:t>
            </a:r>
            <a:r>
              <a:rPr lang="ru-RU" sz="1600" dirty="0"/>
              <a:t>мг</a:t>
            </a:r>
            <a:r>
              <a:rPr lang="en-US" sz="1600" dirty="0"/>
              <a:t>; </a:t>
            </a:r>
            <a:r>
              <a:rPr lang="en-US" sz="1600" dirty="0" err="1"/>
              <a:t>Ga₂O</a:t>
            </a:r>
            <a:r>
              <a:rPr lang="en-US" sz="1600" dirty="0"/>
              <a:t>₃–Cr2 </a:t>
            </a:r>
            <a:r>
              <a:rPr lang="ru-RU" sz="1600" dirty="0"/>
              <a:t>при</a:t>
            </a:r>
            <a:r>
              <a:rPr lang="en-US" sz="1600" dirty="0"/>
              <a:t> </a:t>
            </a:r>
            <a:r>
              <a:rPr lang="en-US" sz="1600" i="1" dirty="0"/>
              <a:t>m</a:t>
            </a:r>
            <a:r>
              <a:rPr lang="ru-RU" sz="1600" baseline="-25000" dirty="0"/>
              <a:t>0</a:t>
            </a:r>
            <a:r>
              <a:rPr lang="en-US" sz="1600" baseline="-25000" dirty="0"/>
              <a:t>Cr</a:t>
            </a:r>
            <a:r>
              <a:rPr lang="en-US" sz="1600" dirty="0"/>
              <a:t> = 19</a:t>
            </a:r>
            <a:r>
              <a:rPr lang="ru-RU" sz="1600" dirty="0"/>
              <a:t>,</a:t>
            </a:r>
            <a:r>
              <a:rPr lang="en-US" sz="1600" dirty="0"/>
              <a:t>9 </a:t>
            </a:r>
            <a:r>
              <a:rPr lang="ru-RU" sz="1600" dirty="0"/>
              <a:t>мг</a:t>
            </a:r>
            <a:r>
              <a:rPr lang="en-US" sz="1600" dirty="0"/>
              <a:t>; </a:t>
            </a:r>
            <a:r>
              <a:rPr lang="en-US" sz="1600" dirty="0" err="1"/>
              <a:t>Ga₂O</a:t>
            </a:r>
            <a:r>
              <a:rPr lang="en-US" sz="1600" dirty="0"/>
              <a:t>₃–Cr3 </a:t>
            </a:r>
            <a:r>
              <a:rPr lang="ru-RU" sz="1600" dirty="0"/>
              <a:t>при</a:t>
            </a:r>
            <a:r>
              <a:rPr lang="en-US" sz="1600" dirty="0"/>
              <a:t> </a:t>
            </a:r>
            <a:r>
              <a:rPr lang="en-US" sz="1600" i="1" dirty="0"/>
              <a:t>m</a:t>
            </a:r>
            <a:r>
              <a:rPr lang="ru-RU" sz="1600" baseline="-25000" dirty="0"/>
              <a:t>0</a:t>
            </a:r>
            <a:r>
              <a:rPr lang="en-US" sz="1600" baseline="-25000" dirty="0"/>
              <a:t>Cr</a:t>
            </a:r>
            <a:r>
              <a:rPr lang="en-US" sz="1600" dirty="0"/>
              <a:t> = 26</a:t>
            </a:r>
            <a:r>
              <a:rPr lang="ru-RU" sz="1600" dirty="0"/>
              <a:t>,</a:t>
            </a:r>
            <a:r>
              <a:rPr lang="en-US" sz="1600" dirty="0"/>
              <a:t>4 </a:t>
            </a:r>
            <a:r>
              <a:rPr lang="ru-RU" sz="1600" dirty="0"/>
              <a:t>мг</a:t>
            </a:r>
            <a:r>
              <a:rPr lang="en-US" sz="1600" dirty="0"/>
              <a:t>; </a:t>
            </a:r>
            <a:r>
              <a:rPr lang="en-US" sz="1600" dirty="0" err="1"/>
              <a:t>Ga₂O</a:t>
            </a:r>
            <a:r>
              <a:rPr lang="en-US" sz="1600" dirty="0"/>
              <a:t>₃–Cr4 </a:t>
            </a:r>
            <a:r>
              <a:rPr lang="ru-RU" sz="1600" dirty="0"/>
              <a:t>при</a:t>
            </a:r>
            <a:r>
              <a:rPr lang="en-US" sz="1600" dirty="0"/>
              <a:t> </a:t>
            </a:r>
            <a:r>
              <a:rPr lang="en-US" sz="1600" i="1" dirty="0"/>
              <a:t>m</a:t>
            </a:r>
            <a:r>
              <a:rPr lang="ru-RU" sz="1600" baseline="-25000" dirty="0"/>
              <a:t>0</a:t>
            </a:r>
            <a:r>
              <a:rPr lang="en-US" sz="1600" baseline="-25000" dirty="0"/>
              <a:t>Cr</a:t>
            </a:r>
            <a:r>
              <a:rPr lang="en-US" sz="1600" dirty="0"/>
              <a:t> = 39</a:t>
            </a:r>
            <a:r>
              <a:rPr lang="ru-RU" sz="1600" dirty="0"/>
              <a:t>,</a:t>
            </a:r>
            <a:r>
              <a:rPr lang="en-US" sz="1600" dirty="0"/>
              <a:t>7 </a:t>
            </a:r>
            <a:r>
              <a:rPr lang="ru-RU" sz="1600" dirty="0"/>
              <a:t>мг</a:t>
            </a:r>
            <a:r>
              <a:rPr lang="en-US" sz="1600" dirty="0"/>
              <a:t>. </a:t>
            </a:r>
            <a:r>
              <a:rPr lang="ru-RU" sz="1600" dirty="0"/>
              <a:t>Отжиг</a:t>
            </a:r>
            <a:r>
              <a:rPr lang="en-US" sz="1600" dirty="0"/>
              <a:t> </a:t>
            </a:r>
            <a:r>
              <a:rPr lang="ru-RU" sz="1600" dirty="0"/>
              <a:t>при</a:t>
            </a:r>
            <a:r>
              <a:rPr lang="en-US" sz="1600" dirty="0"/>
              <a:t> </a:t>
            </a:r>
            <a:r>
              <a:rPr lang="ru-RU" sz="1600" i="1" dirty="0"/>
              <a:t>Т</a:t>
            </a:r>
            <a:r>
              <a:rPr lang="en-US" sz="1600" baseline="-25000" dirty="0" err="1"/>
              <a:t>ann</a:t>
            </a:r>
            <a:r>
              <a:rPr lang="en-US" sz="1600" baseline="-25000" dirty="0"/>
              <a:t>  </a:t>
            </a:r>
            <a:r>
              <a:rPr lang="en-US" sz="1600" dirty="0"/>
              <a:t>= 900 °C </a:t>
            </a:r>
            <a:r>
              <a:rPr lang="ru-RU" sz="1600" dirty="0"/>
              <a:t>в течение </a:t>
            </a:r>
            <a:r>
              <a:rPr lang="en-US" sz="1600" dirty="0"/>
              <a:t>90 </a:t>
            </a:r>
            <a:r>
              <a:rPr lang="ru-RU" sz="1600" dirty="0"/>
              <a:t>мин в атмосфере</a:t>
            </a:r>
            <a:r>
              <a:rPr lang="en-US" sz="1600" dirty="0"/>
              <a:t> Ar.</a:t>
            </a:r>
          </a:p>
          <a:p>
            <a:endParaRPr lang="ru-RU" sz="800" dirty="0" smtClean="0"/>
          </a:p>
          <a:p>
            <a:r>
              <a:rPr lang="ru-RU" sz="1600" dirty="0" smtClean="0"/>
              <a:t>2</a:t>
            </a:r>
            <a:r>
              <a:rPr lang="en-US" sz="1600" dirty="0" smtClean="0"/>
              <a:t>. </a:t>
            </a:r>
            <a:r>
              <a:rPr lang="ru-RU" sz="1600" dirty="0"/>
              <a:t>Изготовление</a:t>
            </a:r>
            <a:r>
              <a:rPr lang="en-US" sz="1600" dirty="0"/>
              <a:t> </a:t>
            </a:r>
            <a:r>
              <a:rPr lang="ru-RU" sz="1600" dirty="0"/>
              <a:t>многослойных структур</a:t>
            </a:r>
            <a:r>
              <a:rPr lang="en-US" sz="1600" dirty="0"/>
              <a:t>: </a:t>
            </a:r>
            <a:r>
              <a:rPr lang="en-US" sz="1600" dirty="0" err="1"/>
              <a:t>Ga₂O</a:t>
            </a:r>
            <a:r>
              <a:rPr lang="en-US" sz="1600" dirty="0"/>
              <a:t>₃/</a:t>
            </a:r>
            <a:r>
              <a:rPr lang="en-US" sz="1600" dirty="0" err="1"/>
              <a:t>SiO</a:t>
            </a:r>
            <a:r>
              <a:rPr lang="en-US" sz="1600" dirty="0"/>
              <a:t>₂, </a:t>
            </a:r>
            <a:r>
              <a:rPr lang="en-US" sz="1600" dirty="0" err="1"/>
              <a:t>Ga₂O</a:t>
            </a:r>
            <a:r>
              <a:rPr lang="en-US" sz="1600" dirty="0"/>
              <a:t>₃/</a:t>
            </a:r>
            <a:r>
              <a:rPr lang="en-US" sz="1600" dirty="0" err="1"/>
              <a:t>SnO</a:t>
            </a:r>
            <a:r>
              <a:rPr lang="en-US" sz="1600" dirty="0"/>
              <a:t>₂/</a:t>
            </a:r>
            <a:r>
              <a:rPr lang="en-US" sz="1600" dirty="0" err="1"/>
              <a:t>Ga₂O</a:t>
            </a:r>
            <a:r>
              <a:rPr lang="en-US" sz="1600" dirty="0"/>
              <a:t>₃/</a:t>
            </a:r>
            <a:r>
              <a:rPr lang="en-US" sz="1600" dirty="0" err="1"/>
              <a:t>SiO</a:t>
            </a:r>
            <a:r>
              <a:rPr lang="en-US" sz="1600" dirty="0"/>
              <a:t>₂ </a:t>
            </a:r>
            <a:r>
              <a:rPr lang="ru-RU" sz="1600" dirty="0"/>
              <a:t>и</a:t>
            </a:r>
            <a:r>
              <a:rPr lang="en-US" sz="1600" dirty="0"/>
              <a:t> </a:t>
            </a:r>
            <a:r>
              <a:rPr lang="en-US" sz="1600" dirty="0" err="1"/>
              <a:t>SiO</a:t>
            </a:r>
            <a:r>
              <a:rPr lang="en-US" sz="1600" dirty="0"/>
              <a:t>₂/</a:t>
            </a:r>
            <a:r>
              <a:rPr lang="en-US" sz="1600" dirty="0" err="1"/>
              <a:t>Ga₂O</a:t>
            </a:r>
            <a:r>
              <a:rPr lang="en-US" sz="1600" dirty="0"/>
              <a:t>₃/</a:t>
            </a:r>
            <a:r>
              <a:rPr lang="en-US" sz="1600" dirty="0" err="1"/>
              <a:t>SnO</a:t>
            </a:r>
            <a:r>
              <a:rPr lang="en-US" sz="1600" dirty="0"/>
              <a:t>₂/</a:t>
            </a:r>
            <a:r>
              <a:rPr lang="en-US" sz="1600" dirty="0" err="1"/>
              <a:t>Ga₂O</a:t>
            </a:r>
            <a:r>
              <a:rPr lang="en-US" sz="1600" dirty="0"/>
              <a:t>₃/</a:t>
            </a:r>
            <a:r>
              <a:rPr lang="en-US" sz="1600" dirty="0" err="1"/>
              <a:t>SiO</a:t>
            </a:r>
            <a:r>
              <a:rPr lang="en-US" sz="1600" dirty="0"/>
              <a:t>₂.</a:t>
            </a:r>
            <a:r>
              <a:rPr lang="ru-RU" sz="1600" dirty="0"/>
              <a:t> Отжиг</a:t>
            </a:r>
            <a:r>
              <a:rPr lang="en-US" sz="1600" dirty="0"/>
              <a:t> </a:t>
            </a:r>
            <a:r>
              <a:rPr lang="ru-RU" sz="1600" dirty="0"/>
              <a:t>при</a:t>
            </a:r>
            <a:r>
              <a:rPr lang="en-US" sz="1600" dirty="0"/>
              <a:t> </a:t>
            </a:r>
            <a:r>
              <a:rPr lang="ru-RU" sz="1600" i="1" dirty="0"/>
              <a:t>Т</a:t>
            </a:r>
            <a:r>
              <a:rPr lang="en-US" sz="1600" baseline="-25000" dirty="0" err="1"/>
              <a:t>ann</a:t>
            </a:r>
            <a:r>
              <a:rPr lang="en-US" sz="1600" baseline="-25000" dirty="0"/>
              <a:t>  </a:t>
            </a:r>
            <a:r>
              <a:rPr lang="en-US" sz="1600" dirty="0"/>
              <a:t>= 900 °C </a:t>
            </a:r>
            <a:r>
              <a:rPr lang="ru-RU" sz="1600" dirty="0"/>
              <a:t>в течение 48</a:t>
            </a:r>
            <a:r>
              <a:rPr lang="en-US" sz="1600" dirty="0"/>
              <a:t>0 </a:t>
            </a:r>
            <a:r>
              <a:rPr lang="ru-RU" sz="1600" dirty="0"/>
              <a:t>мин в атмосфере</a:t>
            </a:r>
            <a:r>
              <a:rPr lang="en-US" sz="1600" dirty="0"/>
              <a:t> </a:t>
            </a:r>
            <a:r>
              <a:rPr lang="ru-RU" sz="1600" dirty="0"/>
              <a:t>воздуха</a:t>
            </a:r>
            <a:r>
              <a:rPr lang="en-US" sz="1600" dirty="0"/>
              <a:t>.</a:t>
            </a:r>
          </a:p>
          <a:p>
            <a:pPr algn="just"/>
            <a:endParaRPr lang="en-US" sz="1600" dirty="0"/>
          </a:p>
        </p:txBody>
      </p:sp>
      <p:pic>
        <p:nvPicPr>
          <p:cNvPr id="4" name="Рисунок 3" descr="Fig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17" y="3004792"/>
            <a:ext cx="3056255" cy="19411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0" y="495568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/>
              <a:t>Рис. </a:t>
            </a:r>
            <a:r>
              <a:rPr lang="ru-RU" sz="1600" dirty="0" smtClean="0"/>
              <a:t>5. </a:t>
            </a:r>
            <a:r>
              <a:rPr lang="ru-RU" sz="1600" dirty="0"/>
              <a:t>Сенсорный чип: 1 – Сапфировая подложка; 2 – </a:t>
            </a:r>
            <a:r>
              <a:rPr lang="en-US" sz="1600" dirty="0"/>
              <a:t>Pt</a:t>
            </a:r>
            <a:r>
              <a:rPr lang="ru-RU" sz="1600" dirty="0"/>
              <a:t> электроды; 3 – </a:t>
            </a:r>
            <a:r>
              <a:rPr lang="en-US" sz="1600" dirty="0"/>
              <a:t>Pt</a:t>
            </a:r>
            <a:r>
              <a:rPr lang="ru-RU" sz="1600" dirty="0"/>
              <a:t> нагреватель на обратной стороне подложки; 4 – плёнка </a:t>
            </a:r>
            <a:r>
              <a:rPr lang="en-US" sz="1600" dirty="0" err="1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endParaRPr lang="en-US" sz="1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sz="1600" dirty="0"/>
              <a:t>Размер сенсорного чипа</a:t>
            </a:r>
            <a:r>
              <a:rPr lang="en-US" sz="1600" dirty="0"/>
              <a:t> – 1</a:t>
            </a:r>
            <a:r>
              <a:rPr lang="ru-RU" sz="1600" dirty="0"/>
              <a:t>,</a:t>
            </a:r>
            <a:r>
              <a:rPr lang="en-US" sz="1600" dirty="0"/>
              <a:t>5×1</a:t>
            </a:r>
            <a:r>
              <a:rPr lang="ru-RU" sz="1600" dirty="0"/>
              <a:t>,</a:t>
            </a:r>
            <a:r>
              <a:rPr lang="en-US" sz="1600" dirty="0"/>
              <a:t>5 </a:t>
            </a:r>
            <a:r>
              <a:rPr lang="ru-RU" sz="1600" dirty="0"/>
              <a:t>мм</a:t>
            </a:r>
            <a:r>
              <a:rPr lang="en-US" sz="1600" dirty="0"/>
              <a:t>², </a:t>
            </a:r>
            <a:endParaRPr lang="ru-RU" sz="1600" dirty="0"/>
          </a:p>
          <a:p>
            <a:pPr algn="just"/>
            <a:r>
              <a:rPr lang="ru-RU" sz="1600" dirty="0"/>
              <a:t>Размер чувствительного элемента</a:t>
            </a:r>
            <a:r>
              <a:rPr lang="en-US" sz="1600" dirty="0"/>
              <a:t> – 0</a:t>
            </a:r>
            <a:r>
              <a:rPr lang="ru-RU" sz="1600" dirty="0"/>
              <a:t>,</a:t>
            </a:r>
            <a:r>
              <a:rPr lang="en-US" sz="1600" dirty="0"/>
              <a:t>8×0</a:t>
            </a:r>
            <a:r>
              <a:rPr lang="ru-RU" sz="1600" dirty="0"/>
              <a:t>,</a:t>
            </a:r>
            <a:r>
              <a:rPr lang="en-US" sz="1600" dirty="0"/>
              <a:t>6 </a:t>
            </a:r>
            <a:r>
              <a:rPr lang="ru-RU" sz="1600" dirty="0"/>
              <a:t>мм</a:t>
            </a:r>
            <a:r>
              <a:rPr lang="en-US" sz="1600" dirty="0"/>
              <a:t>².</a:t>
            </a:r>
            <a:endParaRPr lang="ru-RU" sz="16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533561"/>
              </p:ext>
            </p:extLst>
          </p:nvPr>
        </p:nvGraphicFramePr>
        <p:xfrm>
          <a:off x="1403648" y="1812424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Плёнка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Ga₂O</a:t>
                      </a:r>
                      <a:r>
                        <a:rPr lang="en-US" sz="1600" dirty="0"/>
                        <a:t>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SnO</a:t>
                      </a:r>
                      <a:r>
                        <a:rPr lang="en-US" sz="1600" dirty="0"/>
                        <a:t>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SiO</a:t>
                      </a:r>
                      <a:r>
                        <a:rPr lang="en-US" sz="1600" dirty="0"/>
                        <a:t>₂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 err="1"/>
                        <a:t>t</a:t>
                      </a:r>
                      <a:r>
                        <a:rPr lang="en-US" sz="1600" baseline="-25000" dirty="0" err="1"/>
                        <a:t>s</a:t>
                      </a:r>
                      <a:r>
                        <a:rPr lang="en-US" sz="1600" dirty="0"/>
                        <a:t> </a:t>
                      </a:r>
                      <a:r>
                        <a:rPr lang="ru-RU" sz="1600" dirty="0"/>
                        <a:t>,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i="1" dirty="0"/>
                        <a:t>w</a:t>
                      </a:r>
                      <a:r>
                        <a:rPr lang="ru-RU" sz="1600" dirty="0"/>
                        <a:t>,</a:t>
                      </a:r>
                      <a:r>
                        <a:rPr lang="en-US" sz="1600" dirty="0"/>
                        <a:t> </a:t>
                      </a:r>
                      <a:r>
                        <a:rPr lang="ru-RU" sz="1600" dirty="0" err="1"/>
                        <a:t>нм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499992" y="4949008"/>
            <a:ext cx="464400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Рис. </a:t>
            </a:r>
            <a:r>
              <a:rPr lang="ru-RU" sz="1600" dirty="0" smtClean="0"/>
              <a:t>6. </a:t>
            </a:r>
            <a:r>
              <a:rPr lang="ru-RU" sz="1600" dirty="0"/>
              <a:t>Схематические изображения сколов многослойных тонкоплёночных </a:t>
            </a:r>
            <a:r>
              <a:rPr lang="ru-RU" sz="1600" dirty="0" smtClean="0"/>
              <a:t>структур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/>
              <a:t>Размер сенсорного чипа</a:t>
            </a:r>
            <a:r>
              <a:rPr lang="en-US" sz="1600" dirty="0"/>
              <a:t> – </a:t>
            </a:r>
            <a:r>
              <a:rPr lang="ru-RU" sz="1600" dirty="0"/>
              <a:t>3</a:t>
            </a:r>
            <a:r>
              <a:rPr lang="en-US" sz="1600" dirty="0"/>
              <a:t>×</a:t>
            </a:r>
            <a:r>
              <a:rPr lang="ru-RU" sz="1600" dirty="0"/>
              <a:t>3</a:t>
            </a:r>
            <a:r>
              <a:rPr lang="en-US" sz="1600" dirty="0"/>
              <a:t> </a:t>
            </a:r>
            <a:r>
              <a:rPr lang="ru-RU" sz="1600" dirty="0"/>
              <a:t>мм</a:t>
            </a:r>
            <a:r>
              <a:rPr lang="en-US" sz="1600" dirty="0"/>
              <a:t>², </a:t>
            </a:r>
            <a:endParaRPr lang="ru-RU" sz="1600" dirty="0"/>
          </a:p>
          <a:p>
            <a:pPr algn="just"/>
            <a:r>
              <a:rPr lang="ru-RU" sz="1600" dirty="0"/>
              <a:t>Размер чувствительного элемента</a:t>
            </a:r>
            <a:r>
              <a:rPr lang="en-US" sz="1600" dirty="0"/>
              <a:t> – </a:t>
            </a:r>
            <a:r>
              <a:rPr lang="ru-RU" sz="1600" dirty="0"/>
              <a:t>1,</a:t>
            </a:r>
            <a:r>
              <a:rPr lang="en-US" sz="1600" dirty="0"/>
              <a:t>8</a:t>
            </a:r>
            <a:r>
              <a:rPr lang="ru-RU" sz="1600" dirty="0"/>
              <a:t>5</a:t>
            </a:r>
            <a:r>
              <a:rPr lang="en-US" sz="1600" dirty="0"/>
              <a:t>×</a:t>
            </a:r>
            <a:r>
              <a:rPr lang="ru-RU" sz="1600" dirty="0"/>
              <a:t>1,3</a:t>
            </a:r>
            <a:r>
              <a:rPr lang="en-US" sz="1600" dirty="0"/>
              <a:t> </a:t>
            </a:r>
            <a:r>
              <a:rPr lang="ru-RU" sz="1600" dirty="0"/>
              <a:t>мм</a:t>
            </a:r>
            <a:r>
              <a:rPr lang="en-US" sz="1600" dirty="0"/>
              <a:t>²</a:t>
            </a:r>
            <a:r>
              <a:rPr lang="en-US" sz="1600" dirty="0" smtClean="0"/>
              <a:t>.</a:t>
            </a:r>
            <a:endParaRPr lang="ru-RU" sz="1600" dirty="0"/>
          </a:p>
        </p:txBody>
      </p:sp>
      <p:pic>
        <p:nvPicPr>
          <p:cNvPr id="10" name="Рисунок 9" descr="G:\DSci\Оригинальные главы докторской диссертации\рисунки\1.6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2"/>
          <a:stretch/>
        </p:blipFill>
        <p:spPr bwMode="auto">
          <a:xfrm>
            <a:off x="5403248" y="3508848"/>
            <a:ext cx="2840355" cy="1259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44815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7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-2738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Сенсоры кислорода для Λ-зонда на основе микрокристаллов </a:t>
            </a:r>
            <a:r>
              <a:rPr lang="en-US" b="1" dirty="0"/>
              <a:t>β</a:t>
            </a:r>
            <a:r>
              <a:rPr lang="ru-RU" b="1" dirty="0"/>
              <a:t>-</a:t>
            </a:r>
            <a:r>
              <a:rPr lang="en-US" b="1" dirty="0"/>
              <a:t>Ga</a:t>
            </a:r>
            <a:r>
              <a:rPr lang="ru-RU" b="1" baseline="-25000" dirty="0"/>
              <a:t>2</a:t>
            </a:r>
            <a:r>
              <a:rPr lang="en-US" b="1" dirty="0"/>
              <a:t>O</a:t>
            </a:r>
            <a:r>
              <a:rPr lang="ru-RU" b="1" baseline="-25000" dirty="0"/>
              <a:t>3</a:t>
            </a:r>
            <a:r>
              <a:rPr lang="ru-RU" b="1" dirty="0"/>
              <a:t>, полученных при термическом отжиге эпитаксиальных плёнок </a:t>
            </a:r>
            <a:r>
              <a:rPr lang="ru-RU" b="1" dirty="0" smtClean="0">
                <a:sym typeface="Symbol"/>
              </a:rPr>
              <a:t></a:t>
            </a:r>
            <a:r>
              <a:rPr lang="ru-RU" b="1" dirty="0" smtClean="0"/>
              <a:t>-</a:t>
            </a:r>
            <a:r>
              <a:rPr lang="en-US" b="1" dirty="0"/>
              <a:t>Ga</a:t>
            </a:r>
            <a:r>
              <a:rPr lang="ru-RU" b="1" baseline="-25000" dirty="0"/>
              <a:t>2</a:t>
            </a:r>
            <a:r>
              <a:rPr lang="en-US" b="1" dirty="0"/>
              <a:t>O</a:t>
            </a:r>
            <a:r>
              <a:rPr lang="ru-RU" b="1" baseline="-25000" dirty="0"/>
              <a:t>3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4868" y="683985"/>
            <a:ext cx="91853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Задача Λ-зонда заключается в анализе состава ВГ для контроля смеси топливо/воздух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5644" y="1454913"/>
            <a:ext cx="26581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Λ</a:t>
            </a:r>
            <a:r>
              <a:rPr lang="en-US" sz="1600" dirty="0"/>
              <a:t> = (</a:t>
            </a:r>
            <a:r>
              <a:rPr lang="en-US" sz="1600" dirty="0" err="1"/>
              <a:t>M</a:t>
            </a:r>
            <a:r>
              <a:rPr lang="en-US" sz="1600" baseline="-25000" dirty="0" err="1"/>
              <a:t>air</a:t>
            </a:r>
            <a:r>
              <a:rPr lang="en-US" sz="1600" dirty="0"/>
              <a:t>/</a:t>
            </a:r>
            <a:r>
              <a:rPr lang="en-US" sz="1600" dirty="0" err="1"/>
              <a:t>M</a:t>
            </a:r>
            <a:r>
              <a:rPr lang="en-US" sz="1600" baseline="-25000" dirty="0" err="1"/>
              <a:t>fuel</a:t>
            </a:r>
            <a:r>
              <a:rPr lang="en-US" sz="1600" dirty="0"/>
              <a:t>)</a:t>
            </a:r>
            <a:r>
              <a:rPr lang="en-US" sz="1600" baseline="-25000" dirty="0"/>
              <a:t>m</a:t>
            </a:r>
            <a:r>
              <a:rPr lang="en-US" sz="1600" dirty="0"/>
              <a:t>/(</a:t>
            </a:r>
            <a:r>
              <a:rPr lang="en-US" sz="1600" dirty="0" err="1"/>
              <a:t>M</a:t>
            </a:r>
            <a:r>
              <a:rPr lang="en-US" sz="1600" baseline="-25000" dirty="0" err="1"/>
              <a:t>air</a:t>
            </a:r>
            <a:r>
              <a:rPr lang="en-US" sz="1600" dirty="0"/>
              <a:t>/</a:t>
            </a:r>
            <a:r>
              <a:rPr lang="en-US" sz="1600" dirty="0" err="1"/>
              <a:t>M</a:t>
            </a:r>
            <a:r>
              <a:rPr lang="en-US" sz="1600" baseline="-25000" dirty="0" err="1"/>
              <a:t>fuel</a:t>
            </a:r>
            <a:r>
              <a:rPr lang="en-US" sz="1600" dirty="0"/>
              <a:t>)</a:t>
            </a:r>
            <a:r>
              <a:rPr lang="en-US" sz="1600" baseline="-25000" dirty="0" err="1"/>
              <a:t>st</a:t>
            </a:r>
            <a:r>
              <a:rPr lang="en-US" sz="1600" dirty="0"/>
              <a:t>,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43808" y="1008637"/>
            <a:ext cx="58326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где (</a:t>
            </a:r>
            <a:r>
              <a:rPr lang="en-US" sz="1600" dirty="0" err="1"/>
              <a:t>M</a:t>
            </a:r>
            <a:r>
              <a:rPr lang="en-US" sz="1600" baseline="-25000" dirty="0" err="1"/>
              <a:t>air</a:t>
            </a:r>
            <a:r>
              <a:rPr lang="ru-RU" sz="1600" dirty="0"/>
              <a:t>/</a:t>
            </a:r>
            <a:r>
              <a:rPr lang="en-US" sz="1600" dirty="0" err="1"/>
              <a:t>M</a:t>
            </a:r>
            <a:r>
              <a:rPr lang="en-US" sz="1600" baseline="-25000" dirty="0" err="1"/>
              <a:t>fuel</a:t>
            </a:r>
            <a:r>
              <a:rPr lang="ru-RU" sz="1600" dirty="0"/>
              <a:t>)</a:t>
            </a:r>
            <a:r>
              <a:rPr lang="en-US" sz="1600" baseline="-25000" dirty="0"/>
              <a:t>m</a:t>
            </a:r>
            <a:r>
              <a:rPr lang="ru-RU" sz="1600" dirty="0"/>
              <a:t> – отношение мольных долей воздуха и топлива в анализируемой смеси</a:t>
            </a:r>
            <a:r>
              <a:rPr lang="en-US" sz="1600" dirty="0"/>
              <a:t> </a:t>
            </a:r>
            <a:r>
              <a:rPr lang="ru-RU" sz="1600" dirty="0"/>
              <a:t>ВГ; (</a:t>
            </a:r>
            <a:r>
              <a:rPr lang="en-US" sz="1600" dirty="0" err="1"/>
              <a:t>M</a:t>
            </a:r>
            <a:r>
              <a:rPr lang="en-US" sz="1600" baseline="-25000" dirty="0" err="1"/>
              <a:t>air</a:t>
            </a:r>
            <a:r>
              <a:rPr lang="ru-RU" sz="1600" dirty="0"/>
              <a:t>/</a:t>
            </a:r>
            <a:r>
              <a:rPr lang="en-US" sz="1600" dirty="0" err="1"/>
              <a:t>M</a:t>
            </a:r>
            <a:r>
              <a:rPr lang="en-US" sz="1600" baseline="-25000" dirty="0" err="1"/>
              <a:t>fuel</a:t>
            </a:r>
            <a:r>
              <a:rPr lang="ru-RU" sz="1600" dirty="0"/>
              <a:t>)</a:t>
            </a:r>
            <a:r>
              <a:rPr lang="en-US" sz="1600" baseline="-25000" dirty="0" err="1"/>
              <a:t>st</a:t>
            </a:r>
            <a:r>
              <a:rPr lang="ru-RU" sz="1600" dirty="0"/>
              <a:t> – отношение мольных долей воздуха и топлива в</a:t>
            </a:r>
            <a:r>
              <a:rPr lang="en-US" sz="1600" dirty="0"/>
              <a:t> </a:t>
            </a:r>
            <a:r>
              <a:rPr lang="ru-RU" sz="1600" dirty="0"/>
              <a:t>стехиометрической смеси ВГ. (</a:t>
            </a:r>
            <a:r>
              <a:rPr lang="en-US" sz="1600" dirty="0" err="1"/>
              <a:t>M</a:t>
            </a:r>
            <a:r>
              <a:rPr lang="en-US" sz="1600" baseline="-25000" dirty="0" err="1"/>
              <a:t>air</a:t>
            </a:r>
            <a:r>
              <a:rPr lang="ru-RU" sz="1600" dirty="0"/>
              <a:t>/</a:t>
            </a:r>
            <a:r>
              <a:rPr lang="en-US" sz="1600" dirty="0" err="1"/>
              <a:t>M</a:t>
            </a:r>
            <a:r>
              <a:rPr lang="en-US" sz="1600" baseline="-25000" dirty="0" err="1"/>
              <a:t>fuel</a:t>
            </a:r>
            <a:r>
              <a:rPr lang="ru-RU" sz="1600" dirty="0"/>
              <a:t>)</a:t>
            </a:r>
            <a:r>
              <a:rPr lang="en-US" sz="1600" baseline="-25000" dirty="0" err="1"/>
              <a:t>st</a:t>
            </a:r>
            <a:r>
              <a:rPr lang="ru-RU" sz="1600" dirty="0"/>
              <a:t> = 14,7. Для Λ &lt; 1, имеет место избыток топлива, а при Λ &gt; 1 – избыток воздуха. При правильной работе двигателя внутреннего сгорания значение Λ = 1.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780928"/>
            <a:ext cx="792088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Сенсоры </a:t>
            </a:r>
            <a:r>
              <a:rPr lang="ru-RU" sz="1600" dirty="0" smtClean="0"/>
              <a:t>для </a:t>
            </a:r>
            <a:r>
              <a:rPr lang="ru-RU" sz="1600" dirty="0"/>
              <a:t>Λ-зонда должны удовлетворять следующим требованиям: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Характеристики сенсоров должны быть стабильными в интервале </a:t>
            </a:r>
            <a:r>
              <a:rPr lang="en-US" sz="1600" i="1" dirty="0"/>
              <a:t>T</a:t>
            </a:r>
            <a:r>
              <a:rPr lang="ru-RU" sz="1600" dirty="0"/>
              <a:t> = 600–900 °</a:t>
            </a:r>
            <a:r>
              <a:rPr lang="en-US" sz="1600" dirty="0"/>
              <a:t>C</a:t>
            </a:r>
            <a:r>
              <a:rPr lang="ru-RU" sz="1600" dirty="0"/>
              <a:t>, что обусловлено высокими рабочими температурами Λ-зонда;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Сенсоры должны позволять измерять Λ в области максимально стехиометрического состава горючей смеси (Λ = 1);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На показания сенсоров не должны оказывать существенного влияния изменения концентраций других составляющих смеси ВГ;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Динамический диапазон сенсора Δ</a:t>
            </a:r>
            <a:r>
              <a:rPr lang="en-US" sz="1600" i="1" dirty="0" err="1"/>
              <a:t>n</a:t>
            </a:r>
            <a:r>
              <a:rPr lang="en-US" sz="1600" baseline="-25000" dirty="0" err="1"/>
              <a:t>ox</a:t>
            </a:r>
            <a:r>
              <a:rPr lang="ru-RU" sz="1600" dirty="0"/>
              <a:t> должен составлять от 0 до 10 % О</a:t>
            </a:r>
            <a:r>
              <a:rPr lang="ru-RU" sz="1600" baseline="-25000" dirty="0"/>
              <a:t>2</a:t>
            </a:r>
            <a:r>
              <a:rPr lang="ru-RU" sz="1600" dirty="0"/>
              <a:t>;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В указанном диапазоне Δ</a:t>
            </a:r>
            <a:r>
              <a:rPr lang="en-US" sz="1600" i="1" dirty="0" err="1"/>
              <a:t>n</a:t>
            </a:r>
            <a:r>
              <a:rPr lang="en-US" sz="1600" baseline="-25000" dirty="0" err="1"/>
              <a:t>ox</a:t>
            </a:r>
            <a:r>
              <a:rPr lang="ru-RU" sz="1600" dirty="0"/>
              <a:t> сенсор должен реагировать на изменение </a:t>
            </a:r>
            <a:r>
              <a:rPr lang="en-US" sz="1600" i="1" dirty="0" err="1"/>
              <a:t>n</a:t>
            </a:r>
            <a:r>
              <a:rPr lang="en-US" sz="1600" baseline="-25000" dirty="0" err="1"/>
              <a:t>ox</a:t>
            </a:r>
            <a:r>
              <a:rPr lang="ru-RU" sz="1600" dirty="0"/>
              <a:t>, соответствующее 0,01 % (100 </a:t>
            </a:r>
            <a:r>
              <a:rPr lang="en-US" sz="1600" dirty="0"/>
              <a:t>ppm</a:t>
            </a:r>
            <a:r>
              <a:rPr lang="ru-RU" sz="1600" dirty="0"/>
              <a:t>).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xmlns="" id="{A472D08E-47C9-4835-ACEB-9A82AF77ACFD}"/>
              </a:ext>
            </a:extLst>
          </p:cNvPr>
          <p:cNvCxnSpPr/>
          <p:nvPr/>
        </p:nvCxnSpPr>
        <p:spPr>
          <a:xfrm>
            <a:off x="-36512" y="6093296"/>
            <a:ext cx="918051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04055" y="6119336"/>
            <a:ext cx="81369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O</a:t>
            </a:r>
            <a:r>
              <a:rPr lang="en-US" sz="1400" baseline="-25000" dirty="0"/>
              <a:t>2</a:t>
            </a:r>
            <a:r>
              <a:rPr lang="en-US" sz="1400" dirty="0"/>
              <a:t> sensors for </a:t>
            </a:r>
            <a:r>
              <a:rPr lang="ru-RU" sz="1400" dirty="0"/>
              <a:t>λ</a:t>
            </a:r>
            <a:r>
              <a:rPr lang="en-US" sz="1400" dirty="0"/>
              <a:t>-probe based on </a:t>
            </a:r>
            <a:r>
              <a:rPr lang="ru-RU" sz="1400" dirty="0"/>
              <a:t>β</a:t>
            </a:r>
            <a:r>
              <a:rPr lang="en-US" sz="1400" dirty="0"/>
              <a:t>-Ga</a:t>
            </a:r>
            <a:r>
              <a:rPr lang="en-US" sz="1400" baseline="-25000" dirty="0"/>
              <a:t>2</a:t>
            </a:r>
            <a:r>
              <a:rPr lang="en-US" sz="1400" dirty="0"/>
              <a:t>O</a:t>
            </a:r>
            <a:r>
              <a:rPr lang="en-US" sz="1400" baseline="-25000" dirty="0"/>
              <a:t>3</a:t>
            </a:r>
            <a:r>
              <a:rPr lang="en-US" sz="1400" dirty="0"/>
              <a:t> microcrystals fabricated from </a:t>
            </a:r>
            <a:r>
              <a:rPr lang="ru-RU" sz="1400" dirty="0"/>
              <a:t>к</a:t>
            </a:r>
            <a:r>
              <a:rPr lang="en-US" sz="1400" dirty="0"/>
              <a:t>-Ga</a:t>
            </a:r>
            <a:r>
              <a:rPr lang="en-US" sz="1400" baseline="-25000" dirty="0"/>
              <a:t>2</a:t>
            </a:r>
            <a:r>
              <a:rPr lang="en-US" sz="1400" dirty="0"/>
              <a:t>O</a:t>
            </a:r>
            <a:r>
              <a:rPr lang="en-US" sz="1400" baseline="-25000" dirty="0"/>
              <a:t>3</a:t>
            </a:r>
            <a:r>
              <a:rPr lang="en-US" sz="1400" dirty="0"/>
              <a:t> epitaxial film by thermal annealing / </a:t>
            </a:r>
            <a:r>
              <a:rPr lang="en-US" sz="1400" b="1" dirty="0"/>
              <a:t>A. V. </a:t>
            </a:r>
            <a:r>
              <a:rPr lang="en-US" sz="1400" b="1" dirty="0" err="1"/>
              <a:t>Almaev</a:t>
            </a:r>
            <a:r>
              <a:rPr lang="en-US" sz="1400" dirty="0"/>
              <a:t>, N. N. Yakovlev, B. O. </a:t>
            </a:r>
            <a:r>
              <a:rPr lang="en-US" sz="1400" dirty="0" err="1"/>
              <a:t>Kushnarev</a:t>
            </a:r>
            <a:r>
              <a:rPr lang="en-US" sz="1400" dirty="0"/>
              <a:t> [et. al.] // Sensors and Actuators B: Chemical. – 2025. – Vol. 444, Part 1. – P. 138355.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12001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8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829652"/>
              </p:ext>
            </p:extLst>
          </p:nvPr>
        </p:nvGraphicFramePr>
        <p:xfrm>
          <a:off x="179512" y="44624"/>
          <a:ext cx="3952875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Graph" r:id="rId3" imgW="5849261" imgH="3222294" progId="Origin95.Graph">
                  <p:embed/>
                </p:oleObj>
              </mc:Choice>
              <mc:Fallback>
                <p:oleObj name="Graph" r:id="rId3" imgW="5849261" imgH="3222294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917" t="1369" r="2950"/>
                      <a:stretch>
                        <a:fillRect/>
                      </a:stretch>
                    </p:blipFill>
                    <p:spPr bwMode="auto">
                      <a:xfrm>
                        <a:off x="179512" y="44624"/>
                        <a:ext cx="3952875" cy="215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418102" y="188640"/>
            <a:ext cx="4283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 smtClean="0"/>
              <a:t>7. </a:t>
            </a:r>
            <a:r>
              <a:rPr lang="ru-RU" sz="1600" dirty="0"/>
              <a:t>РДА-спектр </a:t>
            </a:r>
            <a:r>
              <a:rPr lang="ru-RU" sz="1600" dirty="0" err="1"/>
              <a:t>гетероэпитаксиальных</a:t>
            </a:r>
            <a:r>
              <a:rPr lang="ru-RU" sz="1600" dirty="0"/>
              <a:t> структур 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/</a:t>
            </a:r>
            <a:r>
              <a:rPr lang="en-US" sz="1600" dirty="0" err="1"/>
              <a:t>GaN</a:t>
            </a:r>
            <a:r>
              <a:rPr lang="ru-RU" sz="1600" dirty="0"/>
              <a:t>/</a:t>
            </a:r>
            <a:r>
              <a:rPr lang="en-US" sz="1600" dirty="0"/>
              <a:t>Al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, выращенных методом ХГФЭ при 630 °</a:t>
            </a:r>
            <a:r>
              <a:rPr lang="en-US" sz="1600" dirty="0"/>
              <a:t>C</a:t>
            </a:r>
            <a:r>
              <a:rPr lang="ru-RU" sz="1600" dirty="0"/>
              <a:t>: до отжига (голубая кривая); после отжига при </a:t>
            </a:r>
            <a:r>
              <a:rPr lang="en-US" sz="1600" i="1" dirty="0"/>
              <a:t>T</a:t>
            </a:r>
            <a:r>
              <a:rPr lang="en-US" sz="1600" baseline="-25000" dirty="0"/>
              <a:t>ann</a:t>
            </a:r>
            <a:r>
              <a:rPr lang="ru-RU" sz="1600" dirty="0"/>
              <a:t> = 1000 °</a:t>
            </a:r>
            <a:r>
              <a:rPr lang="en-US" sz="1600" dirty="0"/>
              <a:t>C</a:t>
            </a:r>
            <a:r>
              <a:rPr lang="ru-RU" sz="1600" dirty="0"/>
              <a:t> в воздухе в течение 30 мин (красная кривая)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576780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/>
              <a:t>(001)κ(ε)-/(̅201) β-Ga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плёнка трансформируется в однофазный массив микрокристаллов β-Ga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с ориентацией (̅201).</a:t>
            </a:r>
          </a:p>
        </p:txBody>
      </p:sp>
      <p:pic>
        <p:nvPicPr>
          <p:cNvPr id="7" name="Рисунок 6" descr="H:\22.12.2025\current scientific work\Лямбда-зонд\эксперимент каппа лямбда\СЭМ\4a — копия (3)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2"/>
          <a:stretch/>
        </p:blipFill>
        <p:spPr bwMode="auto">
          <a:xfrm>
            <a:off x="467544" y="2286202"/>
            <a:ext cx="2152015" cy="2159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H:\22.12.2025\current scientific work\Лямбда-зонд\эксперимент каппа лямбда\СЭМ\GO8495_se_004 — копия (3).t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494" y="2286202"/>
            <a:ext cx="2506980" cy="2159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:\22.12.2025\current scientific work\Лямбда-зонд\эксперимент каппа лямбда\СЭМ\GO8495_006 — копия (2).ti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636" y="2276872"/>
            <a:ext cx="2496820" cy="215963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" y="4690591"/>
            <a:ext cx="9143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/>
              <a:t>8</a:t>
            </a:r>
            <a:r>
              <a:rPr lang="ru-RU" sz="1600" dirty="0" smtClean="0"/>
              <a:t>. </a:t>
            </a:r>
            <a:r>
              <a:rPr lang="ru-RU" sz="1600" dirty="0"/>
              <a:t>СЭМ-снимки поверхности плёнки κ(ε)-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до отжига (</a:t>
            </a:r>
            <a:r>
              <a:rPr lang="en-US" sz="1600" dirty="0"/>
              <a:t>a</a:t>
            </a:r>
            <a:r>
              <a:rPr lang="ru-RU" sz="1600" dirty="0"/>
              <a:t>), МК </a:t>
            </a:r>
            <a:r>
              <a:rPr lang="en-US" sz="1600" dirty="0"/>
              <a:t>β</a:t>
            </a:r>
            <a:r>
              <a:rPr lang="ru-RU" sz="1600" dirty="0"/>
              <a:t>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, сформированных при отжиге плёнки κ(ε)-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с </a:t>
            </a:r>
            <a:r>
              <a:rPr lang="en-US" sz="1600" dirty="0"/>
              <a:t>Pt</a:t>
            </a:r>
            <a:r>
              <a:rPr lang="ru-RU" sz="1600" dirty="0"/>
              <a:t>-контактами, включающий обе области (свободная поверхность плёнки, без </a:t>
            </a:r>
            <a:r>
              <a:rPr lang="en-US" sz="1600" dirty="0"/>
              <a:t>Pt</a:t>
            </a:r>
            <a:r>
              <a:rPr lang="ru-RU" sz="1600" dirty="0"/>
              <a:t>, и поверхность, покрытая </a:t>
            </a:r>
            <a:r>
              <a:rPr lang="en-US" sz="1600" dirty="0"/>
              <a:t>Pt</a:t>
            </a:r>
            <a:r>
              <a:rPr lang="ru-RU" sz="1600" dirty="0"/>
              <a:t>-контактом) (б), увеличенное изображение свободной поверхности плёнки (в)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206" y="2286202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</a:t>
            </a:r>
            <a:r>
              <a:rPr lang="en-US" sz="1600" dirty="0"/>
              <a:t>a</a:t>
            </a:r>
            <a:r>
              <a:rPr lang="ru-RU" sz="1600" dirty="0"/>
              <a:t>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725332" y="2286202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(б)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743298" y="2286202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(в)</a:t>
            </a:r>
          </a:p>
        </p:txBody>
      </p:sp>
    </p:spTree>
    <p:extLst>
      <p:ext uri="{BB962C8B-B14F-4D97-AF65-F5344CB8AC3E}">
        <p14:creationId xmlns:p14="http://schemas.microsoft.com/office/powerpoint/2010/main" val="4137260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9</a:t>
            </a:fld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6" t="8823" r="13526" b="4622"/>
          <a:stretch/>
        </p:blipFill>
        <p:spPr bwMode="auto">
          <a:xfrm>
            <a:off x="384071" y="207600"/>
            <a:ext cx="2531745" cy="2159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t="9033" r="10467"/>
          <a:stretch/>
        </p:blipFill>
        <p:spPr bwMode="auto">
          <a:xfrm>
            <a:off x="3271590" y="261253"/>
            <a:ext cx="2563495" cy="2159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2" t="10924" r="10467"/>
          <a:stretch/>
        </p:blipFill>
        <p:spPr bwMode="auto">
          <a:xfrm>
            <a:off x="6161980" y="270587"/>
            <a:ext cx="2730500" cy="2159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9129147"/>
              </p:ext>
            </p:extLst>
          </p:nvPr>
        </p:nvGraphicFramePr>
        <p:xfrm>
          <a:off x="664265" y="3933056"/>
          <a:ext cx="3857625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Graph" r:id="rId6" imgW="3946005" imgH="3019452" progId="Origin95.Graph">
                  <p:embed/>
                </p:oleObj>
              </mc:Choice>
              <mc:Fallback>
                <p:oleObj name="Graph" r:id="rId6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47417" b="3764"/>
                      <a:stretch>
                        <a:fillRect/>
                      </a:stretch>
                    </p:blipFill>
                    <p:spPr bwMode="auto">
                      <a:xfrm>
                        <a:off x="664265" y="3933056"/>
                        <a:ext cx="3857625" cy="1438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4061077"/>
              </p:ext>
            </p:extLst>
          </p:nvPr>
        </p:nvGraphicFramePr>
        <p:xfrm>
          <a:off x="5364088" y="4005064"/>
          <a:ext cx="2409825" cy="140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Graph" r:id="rId8" imgW="2934776" imgH="4198835" progId="Origin95.Graph">
                  <p:embed/>
                </p:oleObj>
              </mc:Choice>
              <mc:Fallback>
                <p:oleObj name="Graph" r:id="rId8" imgW="2934776" imgH="4198835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181" t="63994" r="14729" b="2724"/>
                      <a:stretch>
                        <a:fillRect/>
                      </a:stretch>
                    </p:blipFill>
                    <p:spPr bwMode="auto">
                      <a:xfrm>
                        <a:off x="5364088" y="4005064"/>
                        <a:ext cx="2409825" cy="1400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-36512" y="2405206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Рис. </a:t>
            </a:r>
            <a:r>
              <a:rPr lang="ru-RU" sz="1600" dirty="0"/>
              <a:t>9</a:t>
            </a:r>
            <a:r>
              <a:rPr lang="ru-RU" sz="1600" dirty="0" smtClean="0"/>
              <a:t>. </a:t>
            </a:r>
            <a:r>
              <a:rPr lang="ru-RU" sz="1600" dirty="0"/>
              <a:t>Зависимости </a:t>
            </a:r>
            <a:r>
              <a:rPr lang="en-US" sz="1600" dirty="0" err="1"/>
              <a:t>ln</a:t>
            </a:r>
            <a:r>
              <a:rPr lang="en-US" sz="1600" i="1" dirty="0" err="1"/>
              <a:t>R</a:t>
            </a:r>
            <a:r>
              <a:rPr lang="en-US" sz="1600" baseline="-25000" dirty="0" err="1"/>
              <a:t>N</a:t>
            </a:r>
            <a:r>
              <a:rPr lang="ru-RU" sz="1600" dirty="0"/>
              <a:t> от обратной температуры (а),  температурные зависимости отклика на 5 % 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 (б) для МК β-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в</a:t>
            </a:r>
            <a:r>
              <a:rPr lang="en-US" sz="1600" dirty="0"/>
              <a:t> </a:t>
            </a:r>
            <a:r>
              <a:rPr lang="ru-RU" sz="1600" dirty="0"/>
              <a:t>интервале </a:t>
            </a:r>
            <a:r>
              <a:rPr lang="en-US" sz="1600" i="1" dirty="0"/>
              <a:t>T</a:t>
            </a:r>
            <a:r>
              <a:rPr lang="ru-RU" sz="1600" dirty="0"/>
              <a:t> = 625–750 ºС и</a:t>
            </a:r>
            <a:r>
              <a:rPr lang="en-US" sz="1600" dirty="0"/>
              <a:t> </a:t>
            </a:r>
            <a:r>
              <a:rPr lang="ru-RU" sz="1600" dirty="0"/>
              <a:t>для</a:t>
            </a:r>
            <a:r>
              <a:rPr lang="en-US" sz="1600" dirty="0"/>
              <a:t> </a:t>
            </a:r>
            <a:r>
              <a:rPr lang="ru-RU" sz="1600" dirty="0"/>
              <a:t>МК</a:t>
            </a:r>
            <a:r>
              <a:rPr lang="en-US" sz="1600" dirty="0"/>
              <a:t> </a:t>
            </a:r>
            <a:r>
              <a:rPr lang="ru-RU" sz="1600" dirty="0"/>
              <a:t>β-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, толстых плёнок β-Ga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, κ(ε)-Ga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и тонких плёнок κ(ε)-Ga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в</a:t>
            </a:r>
            <a:r>
              <a:rPr lang="en-US" sz="1600" dirty="0"/>
              <a:t> </a:t>
            </a:r>
            <a:r>
              <a:rPr lang="ru-RU" sz="1600" dirty="0"/>
              <a:t>более широких температурных интервалах (вставки); Температурные зависимости времен отклика и восстановления для</a:t>
            </a:r>
            <a:r>
              <a:rPr lang="en-US" sz="1600" dirty="0"/>
              <a:t> </a:t>
            </a:r>
            <a:r>
              <a:rPr lang="ru-RU" sz="1600" dirty="0"/>
              <a:t>плёнок МК β-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при воздействии 5</a:t>
            </a:r>
            <a:r>
              <a:rPr lang="en-US" sz="1600" dirty="0"/>
              <a:t> </a:t>
            </a:r>
            <a:r>
              <a:rPr lang="ru-RU" sz="1600" dirty="0"/>
              <a:t>% 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 (в)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" y="562368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Рис. </a:t>
            </a:r>
            <a:r>
              <a:rPr lang="ru-RU" sz="1600" dirty="0" smtClean="0"/>
              <a:t>10</a:t>
            </a:r>
            <a:r>
              <a:rPr lang="ru-RU" sz="1600" dirty="0" smtClean="0"/>
              <a:t>. </a:t>
            </a:r>
            <a:r>
              <a:rPr lang="ru-RU" sz="1600" dirty="0"/>
              <a:t>Зависимости изменения базового сопротивления, сопротивления в смеси </a:t>
            </a:r>
            <a:r>
              <a:rPr lang="en-US" sz="1600" dirty="0"/>
              <a:t>N</a:t>
            </a:r>
            <a:r>
              <a:rPr lang="ru-RU" sz="1600" baseline="-25000" dirty="0"/>
              <a:t>2</a:t>
            </a:r>
            <a:r>
              <a:rPr lang="ru-RU" sz="1600" dirty="0"/>
              <a:t> + 5 % 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 и отклика на 5 % 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 при </a:t>
            </a:r>
            <a:r>
              <a:rPr lang="en-US" sz="1600" i="1" dirty="0"/>
              <a:t>T</a:t>
            </a:r>
            <a:r>
              <a:rPr lang="en-US" sz="1600" dirty="0"/>
              <a:t> </a:t>
            </a:r>
            <a:r>
              <a:rPr lang="ru-RU" sz="1600" dirty="0"/>
              <a:t>=</a:t>
            </a:r>
            <a:r>
              <a:rPr lang="en-US" sz="1600" dirty="0"/>
              <a:t> </a:t>
            </a:r>
            <a:r>
              <a:rPr lang="ru-RU" sz="1600" dirty="0"/>
              <a:t>650 ºС при циклическом воздействии 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 (а); Зависимости отклика МК β-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от концентрации 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 при </a:t>
            </a:r>
            <a:r>
              <a:rPr lang="en-US" sz="1600" i="1" dirty="0"/>
              <a:t>T</a:t>
            </a:r>
            <a:r>
              <a:rPr lang="ru-RU" sz="1600" dirty="0"/>
              <a:t> = 650 ºС и </a:t>
            </a:r>
            <a:r>
              <a:rPr lang="en-US" sz="1600" i="1" dirty="0"/>
              <a:t>U</a:t>
            </a:r>
            <a:r>
              <a:rPr lang="ru-RU" sz="1600" dirty="0"/>
              <a:t> = ±5 В (б).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-36512" y="261253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(а)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915816" y="270587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(б)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865714" y="270587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(в)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331640" y="3717032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(а)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712818" y="3717032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(б)</a:t>
            </a:r>
          </a:p>
        </p:txBody>
      </p:sp>
    </p:spTree>
    <p:extLst>
      <p:ext uri="{BB962C8B-B14F-4D97-AF65-F5344CB8AC3E}">
        <p14:creationId xmlns:p14="http://schemas.microsoft.com/office/powerpoint/2010/main" val="118209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10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Значения откликов МК β-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на концентрации газов, близких к концентрациям в смесях ВГ, соответствующих Λ = 1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191982"/>
              </p:ext>
            </p:extLst>
          </p:nvPr>
        </p:nvGraphicFramePr>
        <p:xfrm>
          <a:off x="755576" y="614184"/>
          <a:ext cx="7920880" cy="1950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89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148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848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6228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Газ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Референтная</a:t>
                      </a:r>
                      <a:r>
                        <a:rPr lang="ru-RU" sz="1600" dirty="0">
                          <a:effectLst/>
                        </a:rPr>
                        <a:t> концентрация газа, %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Концентрация газа при эксперименте, %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Отклик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</a:t>
                      </a:r>
                      <a:r>
                        <a:rPr lang="ru-RU" sz="1600" baseline="-250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1,82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4,8 при </a:t>
                      </a:r>
                      <a:r>
                        <a:rPr lang="en-US" sz="1600">
                          <a:effectLst/>
                        </a:rPr>
                        <a:t>U</a:t>
                      </a:r>
                      <a:r>
                        <a:rPr lang="ru-RU" sz="1600">
                          <a:effectLst/>
                        </a:rPr>
                        <a:t> = 5 В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9,2 при </a:t>
                      </a:r>
                      <a:r>
                        <a:rPr lang="en-US" sz="1600">
                          <a:effectLst/>
                        </a:rPr>
                        <a:t>U</a:t>
                      </a:r>
                      <a:r>
                        <a:rPr lang="ru-RU" sz="1600">
                          <a:effectLst/>
                        </a:rPr>
                        <a:t> = –5 В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</a:t>
                      </a:r>
                      <a:r>
                        <a:rPr lang="ru-RU" sz="1600" baseline="-250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12,7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10,8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1,82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3,53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NO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36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25·10</a:t>
                      </a:r>
                      <a:r>
                        <a:rPr lang="en-US" sz="1600" baseline="30000">
                          <a:effectLst/>
                        </a:rPr>
                        <a:t>-3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CH</a:t>
                      </a:r>
                      <a:r>
                        <a:rPr lang="en-US" sz="1600" baseline="-250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  <a:r>
                        <a:rPr lang="en-US" sz="1600" dirty="0">
                          <a:effectLst/>
                        </a:rPr>
                        <a:t>25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  <a:r>
                        <a:rPr lang="en-US" sz="16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9565702"/>
              </p:ext>
            </p:extLst>
          </p:nvPr>
        </p:nvGraphicFramePr>
        <p:xfrm>
          <a:off x="1199257" y="3249729"/>
          <a:ext cx="2676525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Graph" r:id="rId3" imgW="3946005" imgH="3019452" progId="Origin95.Graph">
                  <p:embed/>
                </p:oleObj>
              </mc:Choice>
              <mc:Fallback>
                <p:oleObj name="Graph" r:id="rId3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356" t="10258" r="13342" b="4572"/>
                      <a:stretch>
                        <a:fillRect/>
                      </a:stretch>
                    </p:blipFill>
                    <p:spPr bwMode="auto">
                      <a:xfrm>
                        <a:off x="1199257" y="3249729"/>
                        <a:ext cx="2676525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51520" y="5411904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 smtClean="0"/>
              <a:t>11</a:t>
            </a:r>
            <a:r>
              <a:rPr lang="ru-RU" sz="1600" dirty="0" smtClean="0"/>
              <a:t>. </a:t>
            </a:r>
            <a:r>
              <a:rPr lang="ru-RU" sz="1600" dirty="0"/>
              <a:t>Временная зависимость сопротивления при воздействии различных концентраций О</a:t>
            </a:r>
            <a:r>
              <a:rPr lang="ru-RU" sz="1600" baseline="-25000" dirty="0"/>
              <a:t>2</a:t>
            </a:r>
            <a:r>
              <a:rPr lang="ru-RU" sz="1600" dirty="0"/>
              <a:t> на МК β-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, расположенные в атмосфере смеси, имитирующей ВГ при Λ = 1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58606" y="3501008"/>
            <a:ext cx="4824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Сенсорный механизм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err="1"/>
              <a:t>Надбарьерная</a:t>
            </a:r>
            <a:r>
              <a:rPr lang="ru-RU" sz="1600" dirty="0"/>
              <a:t> </a:t>
            </a:r>
            <a:r>
              <a:rPr lang="ru-RU" sz="1600" dirty="0" smtClean="0"/>
              <a:t>модель проводимости </a:t>
            </a:r>
            <a:r>
              <a:rPr lang="en-US" sz="1600" i="1" dirty="0" err="1"/>
              <a:t>S</a:t>
            </a:r>
            <a:r>
              <a:rPr lang="en-US" sz="1600" baseline="-25000" dirty="0" err="1"/>
              <a:t>R</a:t>
            </a:r>
            <a:r>
              <a:rPr lang="en-US" sz="1600" baseline="30000" dirty="0" err="1"/>
              <a:t>ox</a:t>
            </a:r>
            <a:r>
              <a:rPr lang="en-US" sz="1600" dirty="0"/>
              <a:t> </a:t>
            </a:r>
            <a:r>
              <a:rPr lang="ru-RU" sz="1600" dirty="0"/>
              <a:t>=</a:t>
            </a:r>
            <a:r>
              <a:rPr lang="en-US" sz="1600" dirty="0"/>
              <a:t> </a:t>
            </a:r>
            <a:r>
              <a:rPr lang="en-US" sz="1600" i="1" dirty="0" err="1"/>
              <a:t>R</a:t>
            </a:r>
            <a:r>
              <a:rPr lang="en-US" sz="1600" baseline="-25000" dirty="0" err="1"/>
              <a:t>ox</a:t>
            </a:r>
            <a:r>
              <a:rPr lang="ru-RU" sz="1600" dirty="0"/>
              <a:t>/</a:t>
            </a:r>
            <a:r>
              <a:rPr lang="en-US" sz="1600" i="1" dirty="0"/>
              <a:t>R</a:t>
            </a:r>
            <a:r>
              <a:rPr lang="en-US" sz="1600" baseline="-25000" dirty="0"/>
              <a:t>N</a:t>
            </a:r>
            <a:r>
              <a:rPr lang="en-US" sz="1600" dirty="0"/>
              <a:t> </a:t>
            </a:r>
            <a:r>
              <a:rPr lang="ru-RU" sz="1600" dirty="0"/>
              <a:t>=</a:t>
            </a:r>
            <a:r>
              <a:rPr lang="en-US" sz="1600" dirty="0"/>
              <a:t> </a:t>
            </a:r>
            <a:r>
              <a:rPr lang="en-US" sz="1600" dirty="0" err="1"/>
              <a:t>exp</a:t>
            </a:r>
            <a:r>
              <a:rPr lang="ru-RU" sz="1600" dirty="0"/>
              <a:t>(</a:t>
            </a:r>
            <a:r>
              <a:rPr lang="en-US" sz="1600" i="1" dirty="0"/>
              <a:t>eV</a:t>
            </a:r>
            <a:r>
              <a:rPr lang="en-US" sz="1600" baseline="-25000" dirty="0"/>
              <a:t>s</a:t>
            </a:r>
            <a:r>
              <a:rPr lang="ru-RU" sz="1600" dirty="0"/>
              <a:t>/(</a:t>
            </a:r>
            <a:r>
              <a:rPr lang="en-US" sz="1600" i="1" dirty="0" err="1"/>
              <a:t>k</a:t>
            </a:r>
            <a:r>
              <a:rPr lang="en-US" sz="1600" baseline="-25000" dirty="0" err="1"/>
              <a:t>B</a:t>
            </a:r>
            <a:r>
              <a:rPr lang="en-US" sz="1600" i="1" dirty="0" err="1"/>
              <a:t>T</a:t>
            </a:r>
            <a:r>
              <a:rPr lang="en-US" sz="1600" baseline="-25000" dirty="0" err="1"/>
              <a:t>K</a:t>
            </a:r>
            <a:r>
              <a:rPr lang="ru-RU" sz="1600" dirty="0"/>
              <a:t>))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Хемосорбция кислорода в</a:t>
            </a:r>
            <a:r>
              <a:rPr lang="en-US" sz="1600" dirty="0"/>
              <a:t> </a:t>
            </a:r>
            <a:r>
              <a:rPr lang="ru-RU" sz="1600" dirty="0"/>
              <a:t>форме О</a:t>
            </a:r>
            <a:r>
              <a:rPr lang="ru-RU" sz="1600" baseline="30000" dirty="0"/>
              <a:t>2–</a:t>
            </a:r>
            <a:endParaRPr lang="ru-RU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/>
              <a:t>Ключевая роль структурных изменений, вызванных высокотемпературным отжигом</a:t>
            </a:r>
          </a:p>
        </p:txBody>
      </p:sp>
    </p:spTree>
    <p:extLst>
      <p:ext uri="{BB962C8B-B14F-4D97-AF65-F5344CB8AC3E}">
        <p14:creationId xmlns:p14="http://schemas.microsoft.com/office/powerpoint/2010/main" val="1854044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052736"/>
            <a:ext cx="89289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/>
              <a:t>Вывод</a:t>
            </a:r>
          </a:p>
          <a:p>
            <a:pPr lvl="0" algn="just"/>
            <a:r>
              <a:rPr lang="ru-RU" sz="1600" dirty="0" smtClean="0"/>
              <a:t>Высокотемпературный </a:t>
            </a:r>
            <a:r>
              <a:rPr lang="ru-RU" sz="1600" dirty="0"/>
              <a:t>отжиг </a:t>
            </a:r>
            <a:r>
              <a:rPr lang="ru-RU" sz="1600" dirty="0" err="1"/>
              <a:t>гетероструктур</a:t>
            </a:r>
            <a:r>
              <a:rPr lang="ru-RU" sz="1600" dirty="0"/>
              <a:t> </a:t>
            </a:r>
            <a:r>
              <a:rPr lang="ru-RU" sz="1600" dirty="0" smtClean="0"/>
              <a:t>κ-Ga</a:t>
            </a:r>
            <a:r>
              <a:rPr lang="ru-RU" sz="1600" baseline="-25000" dirty="0" smtClean="0"/>
              <a:t>2</a:t>
            </a:r>
            <a:r>
              <a:rPr lang="ru-RU" sz="1600" dirty="0" smtClean="0"/>
              <a:t>O</a:t>
            </a:r>
            <a:r>
              <a:rPr lang="ru-RU" sz="1600" baseline="-25000" dirty="0" smtClean="0"/>
              <a:t>3</a:t>
            </a:r>
            <a:r>
              <a:rPr lang="ru-RU" sz="1600" dirty="0" smtClean="0"/>
              <a:t>/</a:t>
            </a:r>
            <a:r>
              <a:rPr lang="ru-RU" sz="1600" dirty="0" err="1" smtClean="0"/>
              <a:t>GaN</a:t>
            </a:r>
            <a:r>
              <a:rPr lang="ru-RU" sz="1600" dirty="0" smtClean="0"/>
              <a:t> </a:t>
            </a:r>
            <a:r>
              <a:rPr lang="ru-RU" sz="1600" dirty="0"/>
              <a:t>при 1000 °C в воздухе в течение 30 мин приводит к формированию массива микрокристаллов β-Ga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, с латеральным размером 4–12 мкм, которые в силу полиморфной трансформации и структурных изменений отличаются повышенными электропроводностью и газовой чувствительностью к 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, </a:t>
            </a:r>
            <a:r>
              <a:rPr lang="en-US" sz="1600" dirty="0"/>
              <a:t>NO </a:t>
            </a:r>
            <a:r>
              <a:rPr lang="ru-RU" sz="1600" dirty="0"/>
              <a:t>и </a:t>
            </a:r>
            <a:r>
              <a:rPr lang="en-US" sz="1600" dirty="0"/>
              <a:t>CO</a:t>
            </a:r>
            <a:r>
              <a:rPr lang="ru-RU" sz="1600" baseline="-25000" dirty="0"/>
              <a:t>2</a:t>
            </a:r>
            <a:r>
              <a:rPr lang="ru-RU" sz="1600" dirty="0"/>
              <a:t> в сравнении с эпитаксиальными плёнками κ(ε)-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и </a:t>
            </a:r>
            <a:r>
              <a:rPr lang="en-US" sz="1600" dirty="0"/>
              <a:t>β</a:t>
            </a:r>
            <a:r>
              <a:rPr lang="ru-RU" sz="1600" dirty="0"/>
              <a:t>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, а также способностью регистрировать изменение концентрации O</a:t>
            </a:r>
            <a:r>
              <a:rPr lang="ru-RU" sz="1600" baseline="-25000" dirty="0"/>
              <a:t>2</a:t>
            </a:r>
            <a:r>
              <a:rPr lang="ru-RU" sz="1600" dirty="0"/>
              <a:t> в смеси, имитирующей выхлопные газы, при Λ = 1</a:t>
            </a:r>
            <a:r>
              <a:rPr lang="ru-RU" sz="1600" dirty="0" smtClean="0"/>
              <a:t>.</a:t>
            </a:r>
          </a:p>
          <a:p>
            <a:pPr lvl="0" algn="just"/>
            <a:endParaRPr lang="ru-RU" sz="1600" dirty="0"/>
          </a:p>
          <a:p>
            <a:pPr lvl="0" algn="just"/>
            <a:endParaRPr lang="ru-RU" sz="1600" dirty="0" smtClean="0"/>
          </a:p>
          <a:p>
            <a:pPr lvl="0" algn="just"/>
            <a:endParaRPr lang="ru-RU" sz="1600" dirty="0"/>
          </a:p>
          <a:p>
            <a:pPr lvl="0" algn="just"/>
            <a:endParaRPr lang="ru-RU" sz="1600" dirty="0" smtClean="0"/>
          </a:p>
          <a:p>
            <a:pPr lvl="0" algn="just"/>
            <a:endParaRPr lang="ru-RU" sz="1600" dirty="0"/>
          </a:p>
          <a:p>
            <a:pPr lvl="0" algn="just"/>
            <a:endParaRPr lang="ru-RU" sz="1600" dirty="0" smtClean="0"/>
          </a:p>
          <a:p>
            <a:pPr algn="just"/>
            <a:r>
              <a:rPr lang="en-US" sz="1600" dirty="0" err="1"/>
              <a:t>Almaev</a:t>
            </a:r>
            <a:r>
              <a:rPr lang="en-US" sz="1600" dirty="0"/>
              <a:t> A</a:t>
            </a:r>
            <a:r>
              <a:rPr lang="ru-RU" sz="1600" dirty="0"/>
              <a:t>.</a:t>
            </a:r>
            <a:r>
              <a:rPr lang="en-US" sz="1600" dirty="0"/>
              <a:t>V</a:t>
            </a:r>
            <a:r>
              <a:rPr lang="ru-RU" sz="1600" dirty="0"/>
              <a:t>., </a:t>
            </a:r>
            <a:r>
              <a:rPr lang="en-US" sz="1600" dirty="0" err="1"/>
              <a:t>Yakovlev</a:t>
            </a:r>
            <a:r>
              <a:rPr lang="en-US" sz="1600" dirty="0"/>
              <a:t> N</a:t>
            </a:r>
            <a:r>
              <a:rPr lang="ru-RU" sz="1600" dirty="0"/>
              <a:t>.</a:t>
            </a:r>
            <a:r>
              <a:rPr lang="en-US" sz="1600" dirty="0"/>
              <a:t>N</a:t>
            </a:r>
            <a:r>
              <a:rPr lang="ru-RU" sz="1600" dirty="0"/>
              <a:t>., </a:t>
            </a:r>
            <a:r>
              <a:rPr lang="en-US" sz="1600" dirty="0" err="1"/>
              <a:t>Kushnarev</a:t>
            </a:r>
            <a:r>
              <a:rPr lang="en-US" sz="1600" dirty="0"/>
              <a:t> B</a:t>
            </a:r>
            <a:r>
              <a:rPr lang="ru-RU" sz="1600" dirty="0"/>
              <a:t>.</a:t>
            </a:r>
            <a:r>
              <a:rPr lang="en-US" sz="1600" dirty="0"/>
              <a:t>O</a:t>
            </a:r>
            <a:r>
              <a:rPr lang="ru-RU" sz="1600" dirty="0"/>
              <a:t>., </a:t>
            </a:r>
            <a:r>
              <a:rPr lang="en-US" sz="1600" dirty="0" err="1"/>
              <a:t>Nikolaev</a:t>
            </a:r>
            <a:r>
              <a:rPr lang="en-US" sz="1600" dirty="0"/>
              <a:t> V</a:t>
            </a:r>
            <a:r>
              <a:rPr lang="ru-RU" sz="1600" dirty="0"/>
              <a:t>.</a:t>
            </a:r>
            <a:r>
              <a:rPr lang="en-US" sz="1600" dirty="0"/>
              <a:t>I</a:t>
            </a:r>
            <a:r>
              <a:rPr lang="ru-RU" sz="1600" dirty="0"/>
              <a:t>., </a:t>
            </a:r>
            <a:r>
              <a:rPr lang="en-US" sz="1600" dirty="0" err="1"/>
              <a:t>Butenko</a:t>
            </a:r>
            <a:r>
              <a:rPr lang="en-US" sz="1600" dirty="0"/>
              <a:t> P</a:t>
            </a:r>
            <a:r>
              <a:rPr lang="ru-RU" sz="1600" dirty="0"/>
              <a:t>.</a:t>
            </a:r>
            <a:r>
              <a:rPr lang="en-US" sz="1600" dirty="0"/>
              <a:t>N</a:t>
            </a:r>
            <a:r>
              <a:rPr lang="ru-RU" sz="1600" dirty="0"/>
              <a:t>., </a:t>
            </a:r>
            <a:r>
              <a:rPr lang="en-US" sz="1600" dirty="0" err="1"/>
              <a:t>Yatsenko</a:t>
            </a:r>
            <a:r>
              <a:rPr lang="en-US" sz="1600" dirty="0"/>
              <a:t> A</a:t>
            </a:r>
            <a:r>
              <a:rPr lang="ru-RU" sz="1600" dirty="0"/>
              <a:t>.</a:t>
            </a:r>
            <a:r>
              <a:rPr lang="en-US" sz="1600" dirty="0"/>
              <a:t>A</a:t>
            </a:r>
            <a:r>
              <a:rPr lang="ru-RU" sz="1600" dirty="0"/>
              <a:t>., </a:t>
            </a:r>
            <a:r>
              <a:rPr lang="en-US" sz="1600" dirty="0" err="1"/>
              <a:t>Sharkov</a:t>
            </a:r>
            <a:r>
              <a:rPr lang="en-US" sz="1600" dirty="0"/>
              <a:t> M</a:t>
            </a:r>
            <a:r>
              <a:rPr lang="ru-RU" sz="1600" dirty="0"/>
              <a:t>.</a:t>
            </a:r>
            <a:r>
              <a:rPr lang="en-US" sz="1600" dirty="0"/>
              <a:t>D</a:t>
            </a:r>
            <a:r>
              <a:rPr lang="ru-RU" sz="1600" dirty="0"/>
              <a:t>., </a:t>
            </a:r>
            <a:r>
              <a:rPr lang="en-US" sz="1600" dirty="0" err="1"/>
              <a:t>Pechnikov</a:t>
            </a:r>
            <a:r>
              <a:rPr lang="en-US" sz="1600" dirty="0"/>
              <a:t> A</a:t>
            </a:r>
            <a:r>
              <a:rPr lang="ru-RU" sz="1600" dirty="0"/>
              <a:t>.</a:t>
            </a:r>
            <a:r>
              <a:rPr lang="en-US" sz="1600" dirty="0"/>
              <a:t>I</a:t>
            </a:r>
            <a:r>
              <a:rPr lang="ru-RU" sz="1600" dirty="0"/>
              <a:t>., </a:t>
            </a:r>
            <a:r>
              <a:rPr lang="en-US" sz="1600" dirty="0" err="1"/>
              <a:t>Ankudinov</a:t>
            </a:r>
            <a:r>
              <a:rPr lang="en-US" sz="1600" dirty="0"/>
              <a:t> A</a:t>
            </a:r>
            <a:r>
              <a:rPr lang="ru-RU" sz="1600" dirty="0"/>
              <a:t>.</a:t>
            </a:r>
            <a:r>
              <a:rPr lang="en-US" sz="1600" dirty="0"/>
              <a:t>V</a:t>
            </a:r>
            <a:r>
              <a:rPr lang="ru-RU" sz="1600" dirty="0"/>
              <a:t>., </a:t>
            </a:r>
            <a:r>
              <a:rPr lang="en-US" sz="1600" dirty="0" err="1"/>
              <a:t>Sergienko</a:t>
            </a:r>
            <a:r>
              <a:rPr lang="en-US" sz="1600" dirty="0"/>
              <a:t> E</a:t>
            </a:r>
            <a:r>
              <a:rPr lang="ru-RU" sz="1600" dirty="0"/>
              <a:t>.</a:t>
            </a:r>
            <a:r>
              <a:rPr lang="en-US" sz="1600" dirty="0"/>
              <a:t>S</a:t>
            </a:r>
            <a:r>
              <a:rPr lang="ru-RU" sz="1600" dirty="0"/>
              <a:t>., </a:t>
            </a:r>
            <a:r>
              <a:rPr lang="en-US" sz="1600" dirty="0" err="1"/>
              <a:t>Chikiryaka</a:t>
            </a:r>
            <a:r>
              <a:rPr lang="en-US" sz="1600" dirty="0"/>
              <a:t> A</a:t>
            </a:r>
            <a:r>
              <a:rPr lang="ru-RU" sz="1600" dirty="0"/>
              <a:t>.</a:t>
            </a:r>
            <a:r>
              <a:rPr lang="en-US" sz="1600" dirty="0"/>
              <a:t>V</a:t>
            </a:r>
            <a:r>
              <a:rPr lang="ru-RU" sz="1600" dirty="0"/>
              <a:t>. 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 </a:t>
            </a:r>
            <a:r>
              <a:rPr lang="en-US" sz="1600" dirty="0"/>
              <a:t>sensors for λ</a:t>
            </a:r>
            <a:r>
              <a:rPr lang="ru-RU" sz="1600" dirty="0"/>
              <a:t>-</a:t>
            </a:r>
            <a:r>
              <a:rPr lang="en-US" sz="1600" dirty="0"/>
              <a:t>probe based on β</a:t>
            </a:r>
            <a:r>
              <a:rPr lang="ru-RU" sz="1600" dirty="0"/>
              <a:t>-</a:t>
            </a:r>
            <a:r>
              <a:rPr lang="en-US" sz="1600" dirty="0" err="1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</a:t>
            </a:r>
            <a:r>
              <a:rPr lang="en-US" sz="1600" dirty="0"/>
              <a:t>microcrystals fabricated from</a:t>
            </a:r>
            <a:r>
              <a:rPr lang="ru-RU" sz="1600" dirty="0"/>
              <a:t> к-</a:t>
            </a:r>
            <a:r>
              <a:rPr lang="en-US" sz="1600" dirty="0" err="1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</a:t>
            </a:r>
            <a:r>
              <a:rPr lang="en-US" sz="1600" dirty="0"/>
              <a:t>epitaxial film by thermal annealing</a:t>
            </a:r>
            <a:r>
              <a:rPr lang="ru-RU" sz="1600" dirty="0"/>
              <a:t> // </a:t>
            </a:r>
            <a:r>
              <a:rPr lang="en-US" sz="1600" dirty="0"/>
              <a:t>Sensors and Actuators B</a:t>
            </a:r>
            <a:r>
              <a:rPr lang="ru-RU" sz="1600" dirty="0"/>
              <a:t>: </a:t>
            </a:r>
            <a:r>
              <a:rPr lang="en-US" sz="1600" dirty="0"/>
              <a:t>Chemical</a:t>
            </a:r>
            <a:r>
              <a:rPr lang="ru-RU" sz="1600" dirty="0"/>
              <a:t>. 2025. </a:t>
            </a:r>
            <a:r>
              <a:rPr lang="en-US" sz="1600" dirty="0"/>
              <a:t>V</a:t>
            </a:r>
            <a:r>
              <a:rPr lang="ru-RU" sz="1600" dirty="0"/>
              <a:t>. 444, </a:t>
            </a:r>
            <a:r>
              <a:rPr lang="en-US" sz="1600" dirty="0"/>
              <a:t>Part</a:t>
            </a:r>
            <a:r>
              <a:rPr lang="ru-RU" sz="1600" dirty="0"/>
              <a:t> 1. </a:t>
            </a:r>
            <a:r>
              <a:rPr lang="en-US" sz="1600" dirty="0"/>
              <a:t>Paper No</a:t>
            </a:r>
            <a:r>
              <a:rPr lang="ru-RU" sz="1600" dirty="0"/>
              <a:t> 138355.</a:t>
            </a:r>
            <a:r>
              <a:rPr lang="en-US" sz="1600" dirty="0"/>
              <a:t> </a:t>
            </a:r>
            <a:r>
              <a:rPr lang="en-US" sz="1600" dirty="0">
                <a:hlinkClick r:id="rId2"/>
              </a:rPr>
              <a:t>https://doi.org/10.1016/j.snb.2025.138355</a:t>
            </a:r>
            <a:r>
              <a:rPr lang="en-US" sz="1600" dirty="0"/>
              <a:t> </a:t>
            </a:r>
          </a:p>
          <a:p>
            <a:pPr lvl="0"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08791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12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632" y="4462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Зависимость </a:t>
            </a:r>
            <a:r>
              <a:rPr lang="ru-RU" b="1" dirty="0" err="1" smtClean="0"/>
              <a:t>газочувствительных</a:t>
            </a:r>
            <a:r>
              <a:rPr lang="ru-RU" b="1" dirty="0" smtClean="0"/>
              <a:t> </a:t>
            </a:r>
            <a:r>
              <a:rPr lang="ru-RU" b="1" dirty="0"/>
              <a:t>свойств </a:t>
            </a:r>
            <a:r>
              <a:rPr lang="ru-RU" b="1" dirty="0" smtClean="0"/>
              <a:t>тонких</a:t>
            </a:r>
            <a:r>
              <a:rPr lang="ru-RU" b="1" dirty="0"/>
              <a:t> плёнок </a:t>
            </a:r>
            <a:r>
              <a:rPr lang="en-US" b="1" dirty="0"/>
              <a:t>β</a:t>
            </a:r>
            <a:r>
              <a:rPr lang="ru-RU" b="1" dirty="0"/>
              <a:t>-</a:t>
            </a:r>
            <a:r>
              <a:rPr lang="en-US" b="1" dirty="0"/>
              <a:t>Ga</a:t>
            </a:r>
            <a:r>
              <a:rPr lang="ru-RU" b="1" baseline="-25000" dirty="0"/>
              <a:t>2</a:t>
            </a:r>
            <a:r>
              <a:rPr lang="en-US" b="1" dirty="0"/>
              <a:t>O</a:t>
            </a:r>
            <a:r>
              <a:rPr lang="ru-RU" b="1" baseline="-25000" dirty="0"/>
              <a:t>3</a:t>
            </a:r>
            <a:r>
              <a:rPr lang="ru-RU" b="1" dirty="0"/>
              <a:t> </a:t>
            </a:r>
            <a:endParaRPr lang="ru-RU" b="1" dirty="0" smtClean="0"/>
          </a:p>
          <a:p>
            <a:pPr algn="ctr"/>
            <a:r>
              <a:rPr lang="ru-RU" b="1" dirty="0" smtClean="0"/>
              <a:t>от </a:t>
            </a:r>
            <a:r>
              <a:rPr lang="ru-RU" b="1" dirty="0"/>
              <a:t>концентрации </a:t>
            </a:r>
            <a:r>
              <a:rPr lang="ru-RU" b="1" dirty="0">
                <a:sym typeface="Symbol"/>
              </a:rPr>
              <a:t></a:t>
            </a:r>
            <a:r>
              <a:rPr lang="ru-RU" b="1" dirty="0"/>
              <a:t>-</a:t>
            </a:r>
            <a:r>
              <a:rPr lang="en-US" b="1" dirty="0"/>
              <a:t>Cr</a:t>
            </a:r>
            <a:r>
              <a:rPr lang="ru-RU" b="1" baseline="-25000" dirty="0"/>
              <a:t>2</a:t>
            </a:r>
            <a:r>
              <a:rPr lang="en-US" b="1" dirty="0"/>
              <a:t>O</a:t>
            </a:r>
            <a:r>
              <a:rPr lang="ru-RU" b="1" baseline="-25000" dirty="0"/>
              <a:t>3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00400" y="3140968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 smtClean="0"/>
              <a:t>12</a:t>
            </a:r>
            <a:r>
              <a:rPr lang="ru-RU" sz="1600" dirty="0" smtClean="0"/>
              <a:t>. </a:t>
            </a:r>
            <a:r>
              <a:rPr lang="ru-RU" sz="1600" dirty="0"/>
              <a:t>АСМ-снимки поверхности плёнок 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с различным содержанием Cr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endParaRPr lang="ru-RU" sz="1600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xmlns="" id="{A472D08E-47C9-4835-ACEB-9A82AF77ACFD}"/>
              </a:ext>
            </a:extLst>
          </p:cNvPr>
          <p:cNvCxnSpPr/>
          <p:nvPr/>
        </p:nvCxnSpPr>
        <p:spPr>
          <a:xfrm>
            <a:off x="0" y="6021288"/>
            <a:ext cx="918051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89294"/>
              </p:ext>
            </p:extLst>
          </p:nvPr>
        </p:nvGraphicFramePr>
        <p:xfrm>
          <a:off x="2987825" y="4486240"/>
          <a:ext cx="5976663" cy="1463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02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639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Серия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</a:t>
                      </a:r>
                      <a:r>
                        <a:rPr lang="en-US" sz="1600" baseline="-25000" dirty="0">
                          <a:effectLst/>
                        </a:rPr>
                        <a:t>0Cr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мг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</a:t>
                      </a:r>
                      <a:r>
                        <a:rPr lang="en-US" sz="1600" baseline="-25000" dirty="0">
                          <a:effectLst/>
                        </a:rPr>
                        <a:t>g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нм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</a:t>
                      </a:r>
                      <a:r>
                        <a:rPr lang="en-US" sz="1600" baseline="-25000" dirty="0">
                          <a:effectLst/>
                        </a:rPr>
                        <a:t>a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нм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</a:t>
                      </a:r>
                      <a:r>
                        <a:rPr lang="en-US" sz="1600" baseline="-25000" dirty="0">
                          <a:effectLst/>
                        </a:rPr>
                        <a:t>a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нм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</a:t>
                      </a:r>
                      <a:r>
                        <a:rPr lang="en-US" sz="1600" baseline="-25000" dirty="0">
                          <a:effectLst/>
                        </a:rPr>
                        <a:t>f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мкм</a:t>
                      </a:r>
                      <a:r>
                        <a:rPr lang="en-US" sz="1600" baseline="300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Содержание</a:t>
                      </a:r>
                      <a:r>
                        <a:rPr lang="en-US" sz="1600">
                          <a:effectLst/>
                        </a:rPr>
                        <a:t> Cr</a:t>
                      </a:r>
                      <a:r>
                        <a:rPr lang="ru-RU" sz="1600">
                          <a:effectLst/>
                        </a:rPr>
                        <a:t>, масс</a:t>
                      </a:r>
                      <a:r>
                        <a:rPr lang="en-US" sz="1600">
                          <a:effectLst/>
                        </a:rPr>
                        <a:t>. %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Ga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r>
                        <a:rPr lang="en-US" sz="1600">
                          <a:effectLst/>
                        </a:rPr>
                        <a:t>O</a:t>
                      </a:r>
                      <a:r>
                        <a:rPr lang="en-US" sz="1600" baseline="-25000">
                          <a:effectLst/>
                        </a:rPr>
                        <a:t>3</a:t>
                      </a:r>
                      <a:r>
                        <a:rPr lang="en-US" sz="1600">
                          <a:effectLst/>
                        </a:rPr>
                        <a:t>-Cr1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40–95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200–325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48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14215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04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Ga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r>
                        <a:rPr lang="en-US" sz="1600">
                          <a:effectLst/>
                        </a:rPr>
                        <a:t>O</a:t>
                      </a:r>
                      <a:r>
                        <a:rPr lang="en-US" sz="1600" baseline="-25000">
                          <a:effectLst/>
                        </a:rPr>
                        <a:t>3</a:t>
                      </a:r>
                      <a:r>
                        <a:rPr lang="en-US" sz="1600">
                          <a:effectLst/>
                        </a:rPr>
                        <a:t>-Cr2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24–83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270–370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06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15063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06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Ga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r>
                        <a:rPr lang="en-US" sz="1600">
                          <a:effectLst/>
                        </a:rPr>
                        <a:t>O</a:t>
                      </a:r>
                      <a:r>
                        <a:rPr lang="en-US" sz="1600" baseline="-25000">
                          <a:effectLst/>
                        </a:rPr>
                        <a:t>3</a:t>
                      </a:r>
                      <a:r>
                        <a:rPr lang="en-US" sz="1600">
                          <a:effectLst/>
                        </a:rPr>
                        <a:t>-Cr3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26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36–68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295–425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80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16669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14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Ga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r>
                        <a:rPr lang="en-US" sz="1600">
                          <a:effectLst/>
                        </a:rPr>
                        <a:t>O</a:t>
                      </a:r>
                      <a:r>
                        <a:rPr lang="en-US" sz="1600" baseline="-25000">
                          <a:effectLst/>
                        </a:rPr>
                        <a:t>3</a:t>
                      </a:r>
                      <a:r>
                        <a:rPr lang="en-US" sz="1600">
                          <a:effectLst/>
                        </a:rPr>
                        <a:t>-Cr4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39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42–90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270–400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16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25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13289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0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  <a:r>
                        <a:rPr lang="en-US" sz="1600" dirty="0">
                          <a:effectLst/>
                        </a:rPr>
                        <a:t>22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350" marR="635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843808" y="3694152"/>
            <a:ext cx="6300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Сопоставление начальной массы кусочков </a:t>
            </a:r>
            <a:r>
              <a:rPr lang="en-US" sz="1600" dirty="0"/>
              <a:t>Cr</a:t>
            </a:r>
            <a:r>
              <a:rPr lang="ru-RU" sz="1600" dirty="0"/>
              <a:t>, размеров зёрен и</a:t>
            </a:r>
            <a:r>
              <a:rPr lang="en-US" sz="1600" dirty="0"/>
              <a:t> </a:t>
            </a:r>
            <a:r>
              <a:rPr lang="ru-RU" sz="1600" dirty="0"/>
              <a:t>агломератов, параметров микрорельефа и содержания </a:t>
            </a:r>
            <a:r>
              <a:rPr lang="en-US" sz="1600" dirty="0"/>
              <a:t>Cr</a:t>
            </a:r>
            <a:r>
              <a:rPr lang="ru-RU" sz="1600" dirty="0"/>
              <a:t> для различных серий образцов тонких плёнок β-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endParaRPr lang="ru-RU" sz="1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07920" y="6074712"/>
            <a:ext cx="8443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Impact </a:t>
            </a:r>
            <a:r>
              <a:rPr lang="en-US" sz="1400" dirty="0"/>
              <a:t>of Cr</a:t>
            </a:r>
            <a:r>
              <a:rPr lang="en-US" sz="1400" baseline="-25000" dirty="0"/>
              <a:t>2</a:t>
            </a:r>
            <a:r>
              <a:rPr lang="en-US" sz="1400" dirty="0"/>
              <a:t>O</a:t>
            </a:r>
            <a:r>
              <a:rPr lang="en-US" sz="1400" baseline="-25000" dirty="0"/>
              <a:t>3</a:t>
            </a:r>
            <a:r>
              <a:rPr lang="en-US" sz="1400" dirty="0"/>
              <a:t> additives on the gas-sensitive properties of </a:t>
            </a:r>
            <a:r>
              <a:rPr lang="ru-RU" sz="1400" dirty="0"/>
              <a:t>β</a:t>
            </a:r>
            <a:r>
              <a:rPr lang="en-US" sz="1400" dirty="0"/>
              <a:t>-Ga</a:t>
            </a:r>
            <a:r>
              <a:rPr lang="en-US" sz="1400" baseline="-25000" dirty="0"/>
              <a:t>2</a:t>
            </a:r>
            <a:r>
              <a:rPr lang="en-US" sz="1400" dirty="0"/>
              <a:t>O</a:t>
            </a:r>
            <a:r>
              <a:rPr lang="en-US" sz="1400" baseline="-25000" dirty="0"/>
              <a:t>3</a:t>
            </a:r>
            <a:r>
              <a:rPr lang="en-US" sz="1400" dirty="0"/>
              <a:t> thin films to oxygen, hydrogen, carbon monoxide, and toluene vapors / </a:t>
            </a:r>
            <a:r>
              <a:rPr lang="en-US" sz="1400" b="1" dirty="0"/>
              <a:t>A. V. </a:t>
            </a:r>
            <a:r>
              <a:rPr lang="en-US" sz="1400" b="1" dirty="0" err="1"/>
              <a:t>Almaev</a:t>
            </a:r>
            <a:r>
              <a:rPr lang="en-US" sz="1400" dirty="0"/>
              <a:t>, E. V. </a:t>
            </a:r>
            <a:r>
              <a:rPr lang="en-US" sz="1400" dirty="0" err="1"/>
              <a:t>Chernikov</a:t>
            </a:r>
            <a:r>
              <a:rPr lang="en-US" sz="1400" dirty="0"/>
              <a:t>, V. A. </a:t>
            </a:r>
            <a:r>
              <a:rPr lang="en-US" sz="1400" dirty="0" err="1"/>
              <a:t>Novikov</a:t>
            </a:r>
            <a:r>
              <a:rPr lang="en-US" sz="1400" dirty="0"/>
              <a:t> [et. al.] // Journal of Vacuum Science &amp; Technology A. – 2021. – Vol. 39, is. 2. – P. 023405.</a:t>
            </a:r>
          </a:p>
        </p:txBody>
      </p:sp>
      <p:pic>
        <p:nvPicPr>
          <p:cNvPr id="14" name="Рисунок 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51262"/>
            <a:ext cx="2878455" cy="2345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87" y="651262"/>
            <a:ext cx="2901950" cy="2329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643324"/>
            <a:ext cx="2917825" cy="2345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4" y="3027526"/>
            <a:ext cx="2894330" cy="23456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6034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13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3777428"/>
              </p:ext>
            </p:extLst>
          </p:nvPr>
        </p:nvGraphicFramePr>
        <p:xfrm>
          <a:off x="302915" y="332656"/>
          <a:ext cx="2828925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Graph" r:id="rId3" imgW="3946005" imgH="3019452" progId="Origin95.Graph">
                  <p:embed/>
                </p:oleObj>
              </mc:Choice>
              <mc:Fallback>
                <p:oleObj name="Graph" r:id="rId3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799" t="10629" r="13315" b="2505"/>
                      <a:stretch>
                        <a:fillRect/>
                      </a:stretch>
                    </p:blipFill>
                    <p:spPr bwMode="auto">
                      <a:xfrm>
                        <a:off x="302915" y="332656"/>
                        <a:ext cx="2828925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0248160"/>
              </p:ext>
            </p:extLst>
          </p:nvPr>
        </p:nvGraphicFramePr>
        <p:xfrm>
          <a:off x="3430885" y="334591"/>
          <a:ext cx="2581275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Graph" r:id="rId5" imgW="3946005" imgH="3019452" progId="Origin95.Graph">
                  <p:embed/>
                </p:oleObj>
              </mc:Choice>
              <mc:Fallback>
                <p:oleObj name="Graph" r:id="rId5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7556" t="9033" r="13506" b="4202"/>
                      <a:stretch>
                        <a:fillRect/>
                      </a:stretch>
                    </p:blipFill>
                    <p:spPr bwMode="auto">
                      <a:xfrm>
                        <a:off x="3430885" y="334591"/>
                        <a:ext cx="2581275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787732"/>
              </p:ext>
            </p:extLst>
          </p:nvPr>
        </p:nvGraphicFramePr>
        <p:xfrm>
          <a:off x="6239197" y="334591"/>
          <a:ext cx="2581275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Graph" r:id="rId7" imgW="3946005" imgH="3019452" progId="Origin95.Graph">
                  <p:embed/>
                </p:oleObj>
              </mc:Choice>
              <mc:Fallback>
                <p:oleObj name="Graph" r:id="rId7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7878" t="8824" r="13506" b="4622"/>
                      <a:stretch>
                        <a:fillRect/>
                      </a:stretch>
                    </p:blipFill>
                    <p:spPr bwMode="auto">
                      <a:xfrm>
                        <a:off x="6239197" y="334591"/>
                        <a:ext cx="2581275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119708" y="6043647"/>
            <a:ext cx="345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[</a:t>
            </a:r>
            <a:r>
              <a:rPr lang="en-US" sz="1600" dirty="0" err="1"/>
              <a:t>lg</a:t>
            </a:r>
            <a:r>
              <a:rPr lang="en-US" sz="1600" i="1" dirty="0" err="1"/>
              <a:t>G</a:t>
            </a:r>
            <a:r>
              <a:rPr lang="en-US" sz="1600" baseline="-25000" dirty="0" err="1"/>
              <a:t>ox</a:t>
            </a:r>
            <a:r>
              <a:rPr lang="en-US" sz="1600" dirty="0"/>
              <a:t> – </a:t>
            </a:r>
            <a:r>
              <a:rPr lang="en-US" sz="1600" dirty="0" err="1"/>
              <a:t>lg</a:t>
            </a:r>
            <a:r>
              <a:rPr lang="en-US" sz="1600" dirty="0"/>
              <a:t>(1 – </a:t>
            </a:r>
            <a:r>
              <a:rPr lang="en-US" sz="1600" i="1" dirty="0" err="1"/>
              <a:t>G</a:t>
            </a:r>
            <a:r>
              <a:rPr lang="en-US" sz="1600" baseline="-25000" dirty="0" err="1"/>
              <a:t>ox</a:t>
            </a:r>
            <a:r>
              <a:rPr lang="en-US" sz="1600" dirty="0"/>
              <a:t>/</a:t>
            </a:r>
            <a:r>
              <a:rPr lang="en-US" sz="1600" i="1" dirty="0"/>
              <a:t>G</a:t>
            </a:r>
            <a:r>
              <a:rPr lang="en-US" sz="1600" baseline="-25000" dirty="0"/>
              <a:t>N</a:t>
            </a:r>
            <a:r>
              <a:rPr lang="en-US" sz="1600" dirty="0"/>
              <a:t>)] = </a:t>
            </a:r>
            <a:r>
              <a:rPr lang="en-US" sz="1600" dirty="0" err="1"/>
              <a:t>const</a:t>
            </a:r>
            <a:r>
              <a:rPr lang="en-US" sz="1600" dirty="0"/>
              <a:t> – </a:t>
            </a:r>
            <a:r>
              <a:rPr lang="en-US" sz="1600" i="1" dirty="0"/>
              <a:t>z</a:t>
            </a:r>
            <a:r>
              <a:rPr lang="en-US" sz="1600" dirty="0"/>
              <a:t>(</a:t>
            </a:r>
            <a:r>
              <a:rPr lang="en-US" sz="1600" dirty="0" err="1"/>
              <a:t>lg</a:t>
            </a:r>
            <a:r>
              <a:rPr lang="en-US" sz="1600" i="1" dirty="0" err="1"/>
              <a:t>n</a:t>
            </a:r>
            <a:r>
              <a:rPr lang="en-US" sz="1600" baseline="-25000" dirty="0" err="1"/>
              <a:t>ox</a:t>
            </a:r>
            <a:r>
              <a:rPr lang="en-US" sz="1600" dirty="0"/>
              <a:t>)</a:t>
            </a:r>
            <a:endParaRPr lang="ru-RU" sz="1600" dirty="0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Объект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352156"/>
              </p:ext>
            </p:extLst>
          </p:nvPr>
        </p:nvGraphicFramePr>
        <p:xfrm>
          <a:off x="336823" y="2636912"/>
          <a:ext cx="2867025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3" name="Graph" r:id="rId9" imgW="3946005" imgH="3019452" progId="Origin95.Graph">
                  <p:embed/>
                </p:oleObj>
              </mc:Choice>
              <mc:Fallback>
                <p:oleObj name="Graph" r:id="rId9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594" t="8202" r="15082" b="4854"/>
                      <a:stretch>
                        <a:fillRect/>
                      </a:stretch>
                    </p:blipFill>
                    <p:spPr bwMode="auto">
                      <a:xfrm>
                        <a:off x="336823" y="2636912"/>
                        <a:ext cx="2867025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6" name="Объект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510238"/>
              </p:ext>
            </p:extLst>
          </p:nvPr>
        </p:nvGraphicFramePr>
        <p:xfrm>
          <a:off x="3419872" y="2636912"/>
          <a:ext cx="2562225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Graph" r:id="rId11" imgW="3946005" imgH="3019452" progId="Origin95.Graph">
                  <p:embed/>
                </p:oleObj>
              </mc:Choice>
              <mc:Fallback>
                <p:oleObj name="Graph" r:id="rId11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521" t="9412" r="13666" b="4411"/>
                      <a:stretch>
                        <a:fillRect/>
                      </a:stretch>
                    </p:blipFill>
                    <p:spPr bwMode="auto">
                      <a:xfrm>
                        <a:off x="3419872" y="2636912"/>
                        <a:ext cx="2562225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963632"/>
              </p:ext>
            </p:extLst>
          </p:nvPr>
        </p:nvGraphicFramePr>
        <p:xfrm>
          <a:off x="6228184" y="2638847"/>
          <a:ext cx="2609850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5" name="Graph" r:id="rId13" imgW="3946005" imgH="3019452" progId="Origin95.Graph">
                  <p:embed/>
                </p:oleObj>
              </mc:Choice>
              <mc:Fallback>
                <p:oleObj name="Graph" r:id="rId13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7716" t="9412" r="12701" b="4411"/>
                      <a:stretch>
                        <a:fillRect/>
                      </a:stretch>
                    </p:blipFill>
                    <p:spPr bwMode="auto">
                      <a:xfrm>
                        <a:off x="6228184" y="2638847"/>
                        <a:ext cx="2609850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0" y="4797152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Рис. </a:t>
            </a:r>
            <a:r>
              <a:rPr lang="ru-RU" sz="1600" dirty="0" smtClean="0"/>
              <a:t>13</a:t>
            </a:r>
            <a:r>
              <a:rPr lang="ru-RU" sz="1600" dirty="0" smtClean="0"/>
              <a:t>. </a:t>
            </a:r>
            <a:r>
              <a:rPr lang="ru-RU" sz="1600" dirty="0"/>
              <a:t>Зависимости сопротивлений плёнок β-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в атмосфере азота от </a:t>
            </a:r>
            <a:r>
              <a:rPr lang="en-US" sz="1600" i="1" dirty="0"/>
              <a:t>m</a:t>
            </a:r>
            <a:r>
              <a:rPr lang="ru-RU" sz="1600" baseline="-25000" dirty="0"/>
              <a:t>0</a:t>
            </a:r>
            <a:r>
              <a:rPr lang="en-US" sz="1600" baseline="-25000" dirty="0"/>
              <a:t>Cr</a:t>
            </a:r>
            <a:r>
              <a:rPr lang="ru-RU" sz="1600" dirty="0"/>
              <a:t> (а); Температурные зависимости откликов сенсоров на 2 (б) и 10 (в) % 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; Температурная зависимость преобладания </a:t>
            </a:r>
            <a:r>
              <a:rPr lang="ru-RU" sz="1600" dirty="0" err="1"/>
              <a:t>хемосорбированных</a:t>
            </a:r>
            <a:r>
              <a:rPr lang="ru-RU" sz="1600" dirty="0"/>
              <a:t> форм О</a:t>
            </a:r>
            <a:r>
              <a:rPr lang="ru-RU" sz="1600" baseline="-25000" dirty="0"/>
              <a:t>2</a:t>
            </a:r>
            <a:r>
              <a:rPr lang="ru-RU" sz="1600" dirty="0"/>
              <a:t> (г); Температурные зависимости откликов сенсоров 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-</a:t>
            </a:r>
            <a:r>
              <a:rPr lang="en-US" sz="1600" dirty="0"/>
              <a:t>Cr</a:t>
            </a:r>
            <a:r>
              <a:rPr lang="ru-RU" sz="1600" dirty="0"/>
              <a:t> на фиксированные концентрации </a:t>
            </a:r>
            <a:r>
              <a:rPr lang="en-US" sz="1600" dirty="0"/>
              <a:t>H</a:t>
            </a:r>
            <a:r>
              <a:rPr lang="ru-RU" sz="1600" baseline="-25000" dirty="0"/>
              <a:t>2</a:t>
            </a:r>
            <a:r>
              <a:rPr lang="ru-RU" sz="1600" dirty="0"/>
              <a:t> (д) и пары толуола (е).</a:t>
            </a: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677132"/>
              </p:ext>
            </p:extLst>
          </p:nvPr>
        </p:nvGraphicFramePr>
        <p:xfrm>
          <a:off x="5796136" y="5664284"/>
          <a:ext cx="1512168" cy="1097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92616">
                <a:tc>
                  <a:txBody>
                    <a:bodyPr/>
                    <a:lstStyle/>
                    <a:p>
                      <a:pPr algn="ctr"/>
                      <a:r>
                        <a:rPr lang="en-US" b="0" i="1" dirty="0"/>
                        <a:t>z</a:t>
                      </a:r>
                      <a:r>
                        <a:rPr lang="ru-RU" b="0" dirty="0"/>
                        <a:t>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</a:t>
                      </a:r>
                      <a:r>
                        <a:rPr lang="ru-RU" b="0" baseline="-25000" dirty="0"/>
                        <a:t>2</a:t>
                      </a:r>
                      <a:r>
                        <a:rPr lang="ru-RU" b="0" baseline="30000" dirty="0"/>
                        <a:t>–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4888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z</a:t>
                      </a:r>
                      <a:r>
                        <a:rPr lang="ru-RU" dirty="0"/>
                        <a:t> = 0,5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</a:t>
                      </a:r>
                      <a:r>
                        <a:rPr lang="ru-RU" baseline="30000" dirty="0"/>
                        <a:t>–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9168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z</a:t>
                      </a:r>
                      <a:r>
                        <a:rPr lang="ru-RU" dirty="0"/>
                        <a:t> = 0,25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</a:t>
                      </a:r>
                      <a:r>
                        <a:rPr lang="ru-RU" baseline="30000" dirty="0"/>
                        <a:t>2–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755576" y="0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(а)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779912" y="0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(б)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516216" y="0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(в)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83199" y="2348880"/>
            <a:ext cx="3802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(г)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707904" y="2348880"/>
            <a:ext cx="4235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(д)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516216" y="2348880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(е)</a:t>
            </a:r>
          </a:p>
        </p:txBody>
      </p:sp>
    </p:spTree>
    <p:extLst>
      <p:ext uri="{BB962C8B-B14F-4D97-AF65-F5344CB8AC3E}">
        <p14:creationId xmlns:p14="http://schemas.microsoft.com/office/powerpoint/2010/main" val="2859965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052736"/>
            <a:ext cx="892899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Вывод</a:t>
            </a:r>
            <a:endParaRPr lang="ru-RU" sz="1600" dirty="0"/>
          </a:p>
          <a:p>
            <a:pPr algn="just"/>
            <a:r>
              <a:rPr lang="ru-RU" sz="1600" dirty="0"/>
              <a:t>Совместное магнетронное распыление 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и </a:t>
            </a:r>
            <a:r>
              <a:rPr lang="ru-RU" sz="1600" dirty="0" err="1"/>
              <a:t>Cr</a:t>
            </a:r>
            <a:r>
              <a:rPr lang="ru-RU" sz="1600" dirty="0"/>
              <a:t> приводит к формированию сторонней фазы α-Cr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в поликристаллических тонких плёнках β-Ga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. Увеличение содержания </a:t>
            </a:r>
            <a:r>
              <a:rPr lang="en-US" sz="1600" dirty="0"/>
              <a:t>Cr</a:t>
            </a:r>
            <a:r>
              <a:rPr lang="ru-RU" sz="1600" dirty="0"/>
              <a:t> вызывает изменения поверхности тонких плёнок β-Ga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(особенностей микрорельефа, размера зёрен, агломератов и их плотность), в результате которых изменяются преобладающая форма </a:t>
            </a:r>
            <a:r>
              <a:rPr lang="ru-RU" sz="1600" dirty="0" err="1"/>
              <a:t>хемосорбированного</a:t>
            </a:r>
            <a:r>
              <a:rPr lang="ru-RU" sz="1600" dirty="0"/>
              <a:t> кислорода и </a:t>
            </a:r>
            <a:r>
              <a:rPr lang="ru-RU" sz="1600" dirty="0" err="1"/>
              <a:t>газочувствительные</a:t>
            </a:r>
            <a:r>
              <a:rPr lang="ru-RU" sz="1600" dirty="0"/>
              <a:t> свойства плёнок. При низком содержании </a:t>
            </a:r>
            <a:r>
              <a:rPr lang="ru-RU" sz="1600" dirty="0" err="1"/>
              <a:t>Cr</a:t>
            </a:r>
            <a:r>
              <a:rPr lang="ru-RU" sz="1600" dirty="0"/>
              <a:t> (0,04–0,06 масс. %) в интервале </a:t>
            </a:r>
            <a:r>
              <a:rPr lang="ru-RU" sz="1600" i="1" dirty="0"/>
              <a:t>T</a:t>
            </a:r>
            <a:r>
              <a:rPr lang="ru-RU" sz="1600" dirty="0"/>
              <a:t> = 250–500 °С на поверхности тонкой плёнки β-Ga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преобладает атомарная форма O</a:t>
            </a:r>
            <a:r>
              <a:rPr lang="ru-RU" sz="1600" baseline="30000" dirty="0"/>
              <a:t>–</a:t>
            </a:r>
            <a:r>
              <a:rPr lang="ru-RU" sz="1600" dirty="0"/>
              <a:t> и усиливается чувствительность к парам толуола. Увеличение содержания </a:t>
            </a:r>
            <a:r>
              <a:rPr lang="ru-RU" sz="1600" dirty="0" err="1"/>
              <a:t>Cr</a:t>
            </a:r>
            <a:r>
              <a:rPr lang="ru-RU" sz="1600" dirty="0"/>
              <a:t> (до 0,14–0,22 масс. %) приводит к преобладанию молекулярного и О</a:t>
            </a:r>
            <a:r>
              <a:rPr lang="ru-RU" sz="1600" baseline="30000" dirty="0"/>
              <a:t>2–</a:t>
            </a:r>
            <a:r>
              <a:rPr lang="ru-RU" sz="1600" dirty="0"/>
              <a:t> </a:t>
            </a:r>
            <a:r>
              <a:rPr lang="ru-RU" sz="1600" dirty="0" err="1"/>
              <a:t>хемосорбированного</a:t>
            </a:r>
            <a:r>
              <a:rPr lang="ru-RU" sz="1600" dirty="0"/>
              <a:t> кислорода на поверхности тонкой плёнки β-Ga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и усилению чувствительности к </a:t>
            </a:r>
            <a:r>
              <a:rPr lang="en-US" sz="1600" dirty="0"/>
              <a:t>O</a:t>
            </a:r>
            <a:r>
              <a:rPr lang="ru-RU" sz="1600" baseline="-25000" dirty="0"/>
              <a:t>2</a:t>
            </a:r>
            <a:r>
              <a:rPr lang="ru-RU" sz="1600" dirty="0"/>
              <a:t> и Н</a:t>
            </a:r>
            <a:r>
              <a:rPr lang="ru-RU" sz="1600" baseline="-25000" dirty="0"/>
              <a:t>2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r>
              <a:rPr lang="en-US" sz="1600" dirty="0" err="1"/>
              <a:t>Almaev</a:t>
            </a:r>
            <a:r>
              <a:rPr lang="en-US" sz="1600" dirty="0"/>
              <a:t> A.V., </a:t>
            </a:r>
            <a:r>
              <a:rPr lang="en-US" sz="1600" dirty="0" err="1"/>
              <a:t>Chernikov</a:t>
            </a:r>
            <a:r>
              <a:rPr lang="en-US" sz="1600" dirty="0"/>
              <a:t> E.V., </a:t>
            </a:r>
            <a:r>
              <a:rPr lang="en-US" sz="1600" dirty="0" err="1"/>
              <a:t>Novikov</a:t>
            </a:r>
            <a:r>
              <a:rPr lang="en-US" sz="1600" dirty="0"/>
              <a:t> V.V., </a:t>
            </a:r>
            <a:r>
              <a:rPr lang="en-US" sz="1600" dirty="0" err="1"/>
              <a:t>Kushnarev</a:t>
            </a:r>
            <a:r>
              <a:rPr lang="en-US" sz="1600" dirty="0"/>
              <a:t> B.O., </a:t>
            </a:r>
            <a:r>
              <a:rPr lang="en-US" sz="1600" dirty="0" err="1"/>
              <a:t>Yakovlev</a:t>
            </a:r>
            <a:r>
              <a:rPr lang="en-US" sz="1600" dirty="0"/>
              <a:t> N.N., </a:t>
            </a:r>
            <a:r>
              <a:rPr lang="en-US" sz="1600" dirty="0" err="1"/>
              <a:t>Chuprakova</a:t>
            </a:r>
            <a:r>
              <a:rPr lang="en-US" sz="1600" dirty="0"/>
              <a:t> E.V., </a:t>
            </a:r>
            <a:r>
              <a:rPr lang="en-US" sz="1600" dirty="0" err="1"/>
              <a:t>Oleinik</a:t>
            </a:r>
            <a:r>
              <a:rPr lang="en-US" sz="1600" dirty="0"/>
              <a:t> V.L., </a:t>
            </a:r>
            <a:r>
              <a:rPr lang="en-US" sz="1600" dirty="0" err="1"/>
              <a:t>Lozinskaya</a:t>
            </a:r>
            <a:r>
              <a:rPr lang="en-US" sz="1600" dirty="0"/>
              <a:t> A.D., </a:t>
            </a:r>
            <a:r>
              <a:rPr lang="en-US" sz="1600" dirty="0" err="1"/>
              <a:t>Gogova</a:t>
            </a:r>
            <a:r>
              <a:rPr lang="en-US" sz="1600" dirty="0"/>
              <a:t> D.S. Impact of Cr</a:t>
            </a:r>
            <a:r>
              <a:rPr lang="en-US" sz="1600" baseline="-25000" dirty="0"/>
              <a:t>2</a:t>
            </a:r>
            <a:r>
              <a:rPr lang="en-US" sz="1600" dirty="0"/>
              <a:t>O</a:t>
            </a:r>
            <a:r>
              <a:rPr lang="en-US" sz="1600" baseline="-25000" dirty="0"/>
              <a:t>3</a:t>
            </a:r>
            <a:r>
              <a:rPr lang="en-US" sz="1600" dirty="0"/>
              <a:t> additives on the gas-sensitive properties of </a:t>
            </a:r>
            <a:r>
              <a:rPr lang="el-GR" sz="1600" dirty="0"/>
              <a:t>β-</a:t>
            </a:r>
            <a:r>
              <a:rPr lang="en-US" sz="1600" dirty="0"/>
              <a:t>Ga</a:t>
            </a:r>
            <a:r>
              <a:rPr lang="en-US" sz="1600" baseline="-25000" dirty="0"/>
              <a:t>2</a:t>
            </a:r>
            <a:r>
              <a:rPr lang="en-US" sz="1600" dirty="0"/>
              <a:t>O</a:t>
            </a:r>
            <a:r>
              <a:rPr lang="en-US" sz="1600" baseline="-25000" dirty="0"/>
              <a:t>3</a:t>
            </a:r>
            <a:r>
              <a:rPr lang="en-US" sz="1600" dirty="0"/>
              <a:t> thin films to oxygen, hydrogen, carbon monoxide, and toluene vapors // Journal of Vacuum Science &amp; Technology A. 2021. V. 39, is. 2. Paper No 023405. </a:t>
            </a:r>
            <a:r>
              <a:rPr lang="en-US" sz="1600" dirty="0">
                <a:hlinkClick r:id="rId2"/>
              </a:rPr>
              <a:t>https://doi.org/10.1116/6.0000723</a:t>
            </a:r>
            <a:endParaRPr lang="en-US" sz="1600" dirty="0"/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1797346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974904" y="6525344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15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0" y="10991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Реализация стратегий улучшения </a:t>
            </a:r>
            <a:r>
              <a:rPr lang="ru-RU" b="1" dirty="0" err="1"/>
              <a:t>газочувствительных</a:t>
            </a:r>
            <a:r>
              <a:rPr lang="ru-RU" b="1" dirty="0"/>
              <a:t> свойств сенсоров на</a:t>
            </a:r>
            <a:r>
              <a:rPr lang="en-US" b="1" dirty="0"/>
              <a:t> </a:t>
            </a:r>
            <a:r>
              <a:rPr lang="ru-RU" b="1" dirty="0"/>
              <a:t>основе тонкие плёнок </a:t>
            </a:r>
            <a:r>
              <a:rPr lang="en-US" b="1" dirty="0"/>
              <a:t>Ga</a:t>
            </a:r>
            <a:r>
              <a:rPr lang="ru-RU" b="1" baseline="-25000" dirty="0"/>
              <a:t>2</a:t>
            </a:r>
            <a:r>
              <a:rPr lang="en-US" b="1" dirty="0"/>
              <a:t>O</a:t>
            </a:r>
            <a:r>
              <a:rPr lang="ru-RU" b="1" baseline="-25000" dirty="0"/>
              <a:t>3</a:t>
            </a:r>
            <a:r>
              <a:rPr lang="ru-RU" b="1" dirty="0"/>
              <a:t>, нанесённых методом магнетронного распыления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991" y="572926"/>
            <a:ext cx="22060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+ барьерный слой </a:t>
            </a:r>
            <a:r>
              <a:rPr lang="en-US" sz="1600" dirty="0" err="1"/>
              <a:t>SiO</a:t>
            </a:r>
            <a:r>
              <a:rPr lang="ru-RU" sz="1600" baseline="-25000" dirty="0"/>
              <a:t>2</a:t>
            </a:r>
            <a:r>
              <a:rPr lang="ru-RU" sz="1600" dirty="0"/>
              <a:t> 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557685"/>
              </p:ext>
            </p:extLst>
          </p:nvPr>
        </p:nvGraphicFramePr>
        <p:xfrm>
          <a:off x="244624" y="1095003"/>
          <a:ext cx="2743200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Graph" r:id="rId3" imgW="2934776" imgH="4198835" progId="Origin95.Graph">
                  <p:embed/>
                </p:oleObj>
              </mc:Choice>
              <mc:Fallback>
                <p:oleObj name="Graph" r:id="rId3" imgW="2934776" imgH="4198835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753" t="2451" r="4762" b="57640"/>
                      <a:stretch>
                        <a:fillRect/>
                      </a:stretch>
                    </p:blipFill>
                    <p:spPr bwMode="auto">
                      <a:xfrm>
                        <a:off x="244624" y="1095003"/>
                        <a:ext cx="2743200" cy="168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Объект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948833"/>
              </p:ext>
            </p:extLst>
          </p:nvPr>
        </p:nvGraphicFramePr>
        <p:xfrm>
          <a:off x="3059832" y="1095003"/>
          <a:ext cx="2867025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Graph" r:id="rId5" imgW="2934776" imgH="4198835" progId="Origin95.Graph">
                  <p:embed/>
                </p:oleObj>
              </mc:Choice>
              <mc:Fallback>
                <p:oleObj name="Graph" r:id="rId5" imgW="2934776" imgH="4198835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705" t="30440" r="3030" b="29619"/>
                      <a:stretch>
                        <a:fillRect/>
                      </a:stretch>
                    </p:blipFill>
                    <p:spPr bwMode="auto">
                      <a:xfrm>
                        <a:off x="3059832" y="1095003"/>
                        <a:ext cx="2867025" cy="168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5" name="Объект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0053156"/>
              </p:ext>
            </p:extLst>
          </p:nvPr>
        </p:nvGraphicFramePr>
        <p:xfrm>
          <a:off x="6044505" y="1056903"/>
          <a:ext cx="2847975" cy="172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Graph" r:id="rId7" imgW="2934776" imgH="4198835" progId="Origin95.Graph">
                  <p:embed/>
                </p:oleObj>
              </mc:Choice>
              <mc:Fallback>
                <p:oleObj name="Graph" r:id="rId7" imgW="2934776" imgH="4198835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04" t="57516" r="3030" b="1794"/>
                      <a:stretch>
                        <a:fillRect/>
                      </a:stretch>
                    </p:blipFill>
                    <p:spPr bwMode="auto">
                      <a:xfrm>
                        <a:off x="6044505" y="1056903"/>
                        <a:ext cx="2847975" cy="1724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" y="2814027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Рис. </a:t>
            </a:r>
            <a:r>
              <a:rPr lang="ru-RU" sz="1600" dirty="0" smtClean="0"/>
              <a:t>14</a:t>
            </a:r>
            <a:r>
              <a:rPr lang="ru-RU" sz="1600" dirty="0" smtClean="0"/>
              <a:t>. </a:t>
            </a:r>
            <a:r>
              <a:rPr lang="ru-RU" sz="1600" dirty="0"/>
              <a:t>ВИМС-профили тонких плёнок 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на сапфировой подложке (а), на сапфировой подложке со слоем </a:t>
            </a:r>
            <a:r>
              <a:rPr lang="en-US" sz="1600" dirty="0" err="1"/>
              <a:t>SiO</a:t>
            </a:r>
            <a:r>
              <a:rPr lang="ru-RU" sz="1600" baseline="-25000" dirty="0"/>
              <a:t>2</a:t>
            </a:r>
            <a:r>
              <a:rPr lang="ru-RU" sz="1600" dirty="0"/>
              <a:t> (б) и на сапфировой подложке со слоем </a:t>
            </a:r>
            <a:r>
              <a:rPr lang="en-US" sz="1600" dirty="0" err="1"/>
              <a:t>SiO</a:t>
            </a:r>
            <a:r>
              <a:rPr lang="ru-RU" sz="1600" baseline="-25000" dirty="0"/>
              <a:t>2</a:t>
            </a:r>
            <a:r>
              <a:rPr lang="ru-RU" sz="1600" dirty="0"/>
              <a:t>, предварительно подвергнутым отжигу перед нанесением плёнки 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(в)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11560" y="911480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(а)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419872" y="911480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(б)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444208" y="930206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(в)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8229" y="3594502"/>
            <a:ext cx="19014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+ 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/</a:t>
            </a:r>
            <a:r>
              <a:rPr lang="en-US" sz="1600" dirty="0" err="1"/>
              <a:t>SnO</a:t>
            </a:r>
            <a:r>
              <a:rPr lang="ru-RU" sz="1600" baseline="-25000" dirty="0"/>
              <a:t>2</a:t>
            </a:r>
            <a:r>
              <a:rPr lang="ru-RU" sz="1600" dirty="0"/>
              <a:t>/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endParaRPr lang="ru-RU" sz="1600" dirty="0"/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A472D08E-47C9-4835-ACEB-9A82AF77ACFD}"/>
              </a:ext>
            </a:extLst>
          </p:cNvPr>
          <p:cNvCxnSpPr/>
          <p:nvPr/>
        </p:nvCxnSpPr>
        <p:spPr>
          <a:xfrm>
            <a:off x="1" y="6237312"/>
            <a:ext cx="918051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2" y="6290156"/>
            <a:ext cx="88204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High-temperature CH</a:t>
            </a:r>
            <a:r>
              <a:rPr lang="en-US" sz="1400" baseline="-25000" dirty="0"/>
              <a:t>4</a:t>
            </a:r>
            <a:r>
              <a:rPr lang="en-US" sz="1400" dirty="0"/>
              <a:t> sensors based on multilayer Ga</a:t>
            </a:r>
            <a:r>
              <a:rPr lang="en-US" sz="1400" baseline="-25000" dirty="0"/>
              <a:t>2</a:t>
            </a:r>
            <a:r>
              <a:rPr lang="en-US" sz="1400" dirty="0"/>
              <a:t>O</a:t>
            </a:r>
            <a:r>
              <a:rPr lang="en-US" sz="1400" baseline="-25000" dirty="0"/>
              <a:t>3</a:t>
            </a:r>
            <a:r>
              <a:rPr lang="en-US" sz="1400" dirty="0"/>
              <a:t>/SnO</a:t>
            </a:r>
            <a:r>
              <a:rPr lang="en-US" sz="1400" baseline="-25000" dirty="0"/>
              <a:t>2</a:t>
            </a:r>
            <a:r>
              <a:rPr lang="en-US" sz="1400" dirty="0"/>
              <a:t>/Ga</a:t>
            </a:r>
            <a:r>
              <a:rPr lang="en-US" sz="1400" baseline="-25000" dirty="0"/>
              <a:t>2</a:t>
            </a:r>
            <a:r>
              <a:rPr lang="en-US" sz="1400" dirty="0"/>
              <a:t>O</a:t>
            </a:r>
            <a:r>
              <a:rPr lang="en-US" sz="1400" baseline="-25000" dirty="0"/>
              <a:t>3</a:t>
            </a:r>
            <a:r>
              <a:rPr lang="en-US" sz="1400" dirty="0"/>
              <a:t> thin-film structures with SiO</a:t>
            </a:r>
            <a:r>
              <a:rPr lang="en-US" sz="1400" baseline="-25000" dirty="0"/>
              <a:t>2</a:t>
            </a:r>
            <a:r>
              <a:rPr lang="en-US" sz="1400" dirty="0"/>
              <a:t> barrier layers / </a:t>
            </a:r>
            <a:r>
              <a:rPr lang="en-US" sz="1400" b="1" dirty="0"/>
              <a:t>A. V. </a:t>
            </a:r>
            <a:r>
              <a:rPr lang="en-US" sz="1400" b="1" dirty="0" err="1"/>
              <a:t>Almaev</a:t>
            </a:r>
            <a:r>
              <a:rPr lang="en-US" sz="1400" dirty="0"/>
              <a:t>, B. O. </a:t>
            </a:r>
            <a:r>
              <a:rPr lang="en-US" sz="1400" dirty="0" err="1"/>
              <a:t>Kushnarev</a:t>
            </a:r>
            <a:r>
              <a:rPr lang="en-US" sz="1400" dirty="0"/>
              <a:t>, P. A. </a:t>
            </a:r>
            <a:r>
              <a:rPr lang="en-US" sz="1400" dirty="0" err="1"/>
              <a:t>Yunin</a:t>
            </a:r>
            <a:r>
              <a:rPr lang="en-US" sz="1400" dirty="0"/>
              <a:t> [et. al.] // Materials Science &amp; Engineering B. – 2026. – Vol. 332. – P. 119622.</a:t>
            </a:r>
            <a:endParaRPr lang="ru-RU" sz="1400" dirty="0"/>
          </a:p>
        </p:txBody>
      </p:sp>
      <p:sp>
        <p:nvSpPr>
          <p:cNvPr id="23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4" name="Объект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9473206"/>
              </p:ext>
            </p:extLst>
          </p:nvPr>
        </p:nvGraphicFramePr>
        <p:xfrm>
          <a:off x="539552" y="3933056"/>
          <a:ext cx="3648075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3" name="Graph" r:id="rId9" imgW="3946005" imgH="3019452" progId="Origin95.Graph">
                  <p:embed/>
                </p:oleObj>
              </mc:Choice>
              <mc:Fallback>
                <p:oleObj name="Graph" r:id="rId9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4348" r="7716" b="15549"/>
                      <a:stretch>
                        <a:fillRect/>
                      </a:stretch>
                    </p:blipFill>
                    <p:spPr bwMode="auto">
                      <a:xfrm>
                        <a:off x="539552" y="3933056"/>
                        <a:ext cx="3648075" cy="180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" name="Рисунок 24" descr="G:\DSci\Оригинальные главы докторской диссертации\рисунки\1.6.jpg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38"/>
          <a:stretch/>
        </p:blipFill>
        <p:spPr bwMode="auto">
          <a:xfrm>
            <a:off x="5316438" y="3537312"/>
            <a:ext cx="2842895" cy="1259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 descr="G:\DSci\Оригинальные главы докторской диссертации\рисунки\1.6.jpg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2"/>
          <a:stretch/>
        </p:blipFill>
        <p:spPr bwMode="auto">
          <a:xfrm>
            <a:off x="5316438" y="4797152"/>
            <a:ext cx="2840355" cy="1259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8159333" y="3717032"/>
            <a:ext cx="8771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Серия А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156793" y="4797152"/>
            <a:ext cx="8771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Серия В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27080" y="5682734"/>
            <a:ext cx="39288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Рис. </a:t>
            </a:r>
            <a:r>
              <a:rPr lang="ru-RU" sz="1600" dirty="0" smtClean="0"/>
              <a:t>15</a:t>
            </a:r>
            <a:r>
              <a:rPr lang="ru-RU" sz="1600" dirty="0" smtClean="0"/>
              <a:t>. </a:t>
            </a:r>
            <a:r>
              <a:rPr lang="ru-RU" sz="1600" dirty="0"/>
              <a:t>РДА-спектры образцов серий А и В</a:t>
            </a:r>
          </a:p>
        </p:txBody>
      </p:sp>
    </p:spTree>
    <p:extLst>
      <p:ext uri="{BB962C8B-B14F-4D97-AF65-F5344CB8AC3E}">
        <p14:creationId xmlns:p14="http://schemas.microsoft.com/office/powerpoint/2010/main" val="2576010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16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476796"/>
              </p:ext>
            </p:extLst>
          </p:nvPr>
        </p:nvGraphicFramePr>
        <p:xfrm>
          <a:off x="467544" y="44624"/>
          <a:ext cx="2486025" cy="379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Graph" r:id="rId3" imgW="2572458" imgH="4199921" progId="Origin95.Graph">
                  <p:embed/>
                </p:oleObj>
              </mc:Choice>
              <mc:Fallback>
                <p:oleObj name="Graph" r:id="rId3" imgW="2572458" imgH="4199921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5144" r="247" b="1361"/>
                      <a:stretch>
                        <a:fillRect/>
                      </a:stretch>
                    </p:blipFill>
                    <p:spPr bwMode="auto">
                      <a:xfrm>
                        <a:off x="467544" y="44624"/>
                        <a:ext cx="2486025" cy="3790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1429647"/>
              </p:ext>
            </p:extLst>
          </p:nvPr>
        </p:nvGraphicFramePr>
        <p:xfrm>
          <a:off x="3450282" y="74290"/>
          <a:ext cx="2486025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Graph" r:id="rId5" imgW="2615936" imgH="4199921" progId="Origin95.Graph">
                  <p:embed/>
                </p:oleObj>
              </mc:Choice>
              <mc:Fallback>
                <p:oleObj name="Graph" r:id="rId5" imgW="2615936" imgH="4199921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4993" b="1512"/>
                      <a:stretch>
                        <a:fillRect/>
                      </a:stretch>
                    </p:blipFill>
                    <p:spPr bwMode="auto">
                      <a:xfrm>
                        <a:off x="3450282" y="74290"/>
                        <a:ext cx="2486025" cy="3714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8583720"/>
              </p:ext>
            </p:extLst>
          </p:nvPr>
        </p:nvGraphicFramePr>
        <p:xfrm>
          <a:off x="6300192" y="44624"/>
          <a:ext cx="2524125" cy="379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Graph" r:id="rId7" imgW="2601081" imgH="4199921" progId="Origin95.Graph">
                  <p:embed/>
                </p:oleObj>
              </mc:Choice>
              <mc:Fallback>
                <p:oleObj name="Graph" r:id="rId7" imgW="2601081" imgH="4199921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5144" b="1512"/>
                      <a:stretch>
                        <a:fillRect/>
                      </a:stretch>
                    </p:blipFill>
                    <p:spPr bwMode="auto">
                      <a:xfrm>
                        <a:off x="6300192" y="44624"/>
                        <a:ext cx="2524125" cy="3790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-36512" y="378904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 smtClean="0"/>
              <a:t>16</a:t>
            </a:r>
            <a:r>
              <a:rPr lang="ru-RU" sz="1600" dirty="0" smtClean="0"/>
              <a:t>. </a:t>
            </a:r>
            <a:r>
              <a:rPr lang="ru-RU" sz="1600" dirty="0"/>
              <a:t>ФЭ-спектры тонкоплёночной структуры (серия В): область </a:t>
            </a:r>
            <a:r>
              <a:rPr lang="en-US" sz="1600" dirty="0"/>
              <a:t>Si</a:t>
            </a:r>
            <a:r>
              <a:rPr lang="ru-RU" sz="1600" dirty="0"/>
              <a:t> 2</a:t>
            </a:r>
            <a:r>
              <a:rPr lang="en-US" sz="1600" i="1" dirty="0"/>
              <a:t>p</a:t>
            </a:r>
            <a:r>
              <a:rPr lang="ru-RU" sz="1600" dirty="0"/>
              <a:t> и </a:t>
            </a:r>
            <a:r>
              <a:rPr lang="en-US" sz="1600" dirty="0"/>
              <a:t>Ga</a:t>
            </a:r>
            <a:r>
              <a:rPr lang="ru-RU" sz="1600" dirty="0"/>
              <a:t> 3</a:t>
            </a:r>
            <a:r>
              <a:rPr lang="en-US" sz="1600" i="1" dirty="0"/>
              <a:t>p </a:t>
            </a:r>
            <a:r>
              <a:rPr lang="ru-RU" sz="1600" dirty="0"/>
              <a:t>(а); область </a:t>
            </a:r>
            <a:r>
              <a:rPr lang="en-US" sz="1600" dirty="0"/>
              <a:t>Ga</a:t>
            </a:r>
            <a:r>
              <a:rPr lang="ru-RU" sz="1600" dirty="0"/>
              <a:t> 2</a:t>
            </a:r>
            <a:r>
              <a:rPr lang="en-US" sz="1600" i="1" dirty="0"/>
              <a:t>p </a:t>
            </a:r>
            <a:r>
              <a:rPr lang="ru-RU" sz="1600" dirty="0"/>
              <a:t>(б); область </a:t>
            </a:r>
            <a:r>
              <a:rPr lang="en-US" sz="1600" dirty="0"/>
              <a:t>Sn</a:t>
            </a:r>
            <a:r>
              <a:rPr lang="ru-RU" sz="1600" dirty="0"/>
              <a:t> 3</a:t>
            </a:r>
            <a:r>
              <a:rPr lang="en-US" sz="1600" i="1" dirty="0"/>
              <a:t>d</a:t>
            </a:r>
            <a:r>
              <a:rPr lang="ru-RU" sz="1600" dirty="0"/>
              <a:t> (в)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188640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(а)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87824" y="188640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(б)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868144" y="188640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(в)</a:t>
            </a:r>
          </a:p>
        </p:txBody>
      </p:sp>
      <p:pic>
        <p:nvPicPr>
          <p:cNvPr id="13" name="Рисунок 12" descr="G:\DSci\Оригинальные главы докторской диссертации\рисунки\1.6.jpg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2"/>
          <a:stretch/>
        </p:blipFill>
        <p:spPr bwMode="auto">
          <a:xfrm>
            <a:off x="1331640" y="4689440"/>
            <a:ext cx="2840355" cy="1259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6606995"/>
              </p:ext>
            </p:extLst>
          </p:nvPr>
        </p:nvGraphicFramePr>
        <p:xfrm>
          <a:off x="5346684" y="4322400"/>
          <a:ext cx="2825716" cy="23469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9535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9321">
                <a:tc>
                  <a:txBody>
                    <a:bodyPr/>
                    <a:lstStyle/>
                    <a:p>
                      <a:r>
                        <a:rPr lang="ru-RU" sz="1600" b="0" dirty="0"/>
                        <a:t>1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/>
                        <a:t>SiO</a:t>
                      </a:r>
                      <a:r>
                        <a:rPr lang="ru-RU" sz="1600" b="0" baseline="-25000" dirty="0"/>
                        <a:t>2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2073">
                <a:tc>
                  <a:txBody>
                    <a:bodyPr/>
                    <a:lstStyle/>
                    <a:p>
                      <a:r>
                        <a:rPr lang="ru-RU" sz="1600" b="0" dirty="0"/>
                        <a:t>40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Ga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dirty="0"/>
                        <a:t>O</a:t>
                      </a:r>
                      <a:r>
                        <a:rPr lang="ru-RU" sz="1600" baseline="-25000" dirty="0"/>
                        <a:t>3</a:t>
                      </a:r>
                      <a:r>
                        <a:rPr lang="ru-RU" sz="1600" dirty="0"/>
                        <a:t>+SiO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dirty="0"/>
                        <a:t> /</a:t>
                      </a:r>
                      <a:r>
                        <a:rPr lang="ru-RU" sz="1600" dirty="0" err="1"/>
                        <a:t>SiO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6833">
                <a:tc>
                  <a:txBody>
                    <a:bodyPr/>
                    <a:lstStyle/>
                    <a:p>
                      <a:r>
                        <a:rPr lang="ru-RU" sz="1600" b="0" dirty="0"/>
                        <a:t>50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SnO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dirty="0"/>
                        <a:t>+Ga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dirty="0"/>
                        <a:t>O</a:t>
                      </a:r>
                      <a:r>
                        <a:rPr lang="ru-RU" sz="1600" baseline="-25000" dirty="0"/>
                        <a:t>3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1593">
                <a:tc>
                  <a:txBody>
                    <a:bodyPr/>
                    <a:lstStyle/>
                    <a:p>
                      <a:r>
                        <a:rPr lang="ru-RU" sz="1600" b="0" dirty="0"/>
                        <a:t>70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Ga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dirty="0"/>
                        <a:t>O</a:t>
                      </a:r>
                      <a:r>
                        <a:rPr lang="ru-RU" sz="1600" baseline="-25000" dirty="0"/>
                        <a:t>3</a:t>
                      </a:r>
                      <a:r>
                        <a:rPr lang="ru-RU" sz="1600" dirty="0"/>
                        <a:t>+ </a:t>
                      </a:r>
                      <a:r>
                        <a:rPr lang="ru-RU" sz="1600" dirty="0" err="1"/>
                        <a:t>SnO</a:t>
                      </a:r>
                      <a:r>
                        <a:rPr lang="ru-RU" sz="1600" baseline="-25000" dirty="0" err="1"/>
                        <a:t>x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4345">
                <a:tc>
                  <a:txBody>
                    <a:bodyPr/>
                    <a:lstStyle/>
                    <a:p>
                      <a:r>
                        <a:rPr lang="ru-RU" sz="1600" b="0" dirty="0"/>
                        <a:t>80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Ga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dirty="0"/>
                        <a:t>O</a:t>
                      </a:r>
                      <a:r>
                        <a:rPr lang="ru-RU" sz="1600" baseline="-25000" dirty="0"/>
                        <a:t>3</a:t>
                      </a:r>
                      <a:r>
                        <a:rPr lang="ru-RU" sz="1600" dirty="0"/>
                        <a:t>+SiO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dirty="0"/>
                        <a:t> /</a:t>
                      </a:r>
                      <a:r>
                        <a:rPr lang="ru-RU"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SiO</a:t>
                      </a:r>
                      <a:r>
                        <a:rPr lang="ru-RU" sz="1600" kern="1200" baseline="-25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9105">
                <a:tc>
                  <a:txBody>
                    <a:bodyPr/>
                    <a:lstStyle/>
                    <a:p>
                      <a:r>
                        <a:rPr lang="ru-RU" sz="1600" b="0" dirty="0"/>
                        <a:t>90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SiO</a:t>
                      </a:r>
                      <a:r>
                        <a:rPr lang="ru-RU" sz="160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ru-RU" sz="1600" dirty="0"/>
                        <a:t>+Ga</a:t>
                      </a:r>
                      <a:r>
                        <a:rPr lang="ru-RU" sz="1600" baseline="-25000" dirty="0"/>
                        <a:t>2</a:t>
                      </a:r>
                      <a:r>
                        <a:rPr lang="ru-RU" sz="1600" dirty="0"/>
                        <a:t>O</a:t>
                      </a:r>
                      <a:r>
                        <a:rPr lang="ru-RU" sz="1600" baseline="-25000" dirty="0"/>
                        <a:t>3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83865">
                <a:tc>
                  <a:txBody>
                    <a:bodyPr/>
                    <a:lstStyle/>
                    <a:p>
                      <a:r>
                        <a:rPr lang="ru-RU" sz="1600" b="0" dirty="0"/>
                        <a:t>120 мин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SiO</a:t>
                      </a:r>
                      <a:r>
                        <a:rPr lang="ru-RU" sz="1600" kern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913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17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6757944"/>
              </p:ext>
            </p:extLst>
          </p:nvPr>
        </p:nvGraphicFramePr>
        <p:xfrm>
          <a:off x="683568" y="116632"/>
          <a:ext cx="3019425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Graph" r:id="rId3" imgW="4181512" imgH="2919480" progId="Origin95.Graph">
                  <p:embed/>
                </p:oleObj>
              </mc:Choice>
              <mc:Fallback>
                <p:oleObj name="Graph" r:id="rId3" imgW="4181512" imgH="2919480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008" t="25652" r="12747" b="18044"/>
                      <a:stretch>
                        <a:fillRect/>
                      </a:stretch>
                    </p:blipFill>
                    <p:spPr bwMode="auto">
                      <a:xfrm>
                        <a:off x="683568" y="116632"/>
                        <a:ext cx="3019425" cy="1438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277701"/>
              </p:ext>
            </p:extLst>
          </p:nvPr>
        </p:nvGraphicFramePr>
        <p:xfrm>
          <a:off x="4130005" y="116632"/>
          <a:ext cx="2962275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Graph" r:id="rId5" imgW="4181512" imgH="2919480" progId="Origin95.Graph">
                  <p:embed/>
                </p:oleObj>
              </mc:Choice>
              <mc:Fallback>
                <p:oleObj name="Graph" r:id="rId5" imgW="4181512" imgH="2919480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312" t="24565" r="12747" b="18260"/>
                      <a:stretch>
                        <a:fillRect/>
                      </a:stretch>
                    </p:blipFill>
                    <p:spPr bwMode="auto">
                      <a:xfrm>
                        <a:off x="4130005" y="116632"/>
                        <a:ext cx="2962275" cy="1438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547664" y="1556792"/>
            <a:ext cx="46630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Рис. </a:t>
            </a:r>
            <a:r>
              <a:rPr lang="ru-RU" sz="1600" dirty="0" smtClean="0"/>
              <a:t>17</a:t>
            </a:r>
            <a:r>
              <a:rPr lang="ru-RU" sz="1600" dirty="0" smtClean="0"/>
              <a:t>. </a:t>
            </a:r>
            <a:r>
              <a:rPr lang="ru-RU" sz="1600" dirty="0"/>
              <a:t>ВИМС-спектры образцов серий А (а) и В (б)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116632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(а)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80266" y="128682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(б)</a:t>
            </a:r>
          </a:p>
        </p:txBody>
      </p:sp>
      <p:pic>
        <p:nvPicPr>
          <p:cNvPr id="10" name="Рисунок 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26" y="2301067"/>
            <a:ext cx="4862830" cy="3239770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16947" y="5682734"/>
            <a:ext cx="43592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Рис. </a:t>
            </a:r>
            <a:r>
              <a:rPr lang="ru-RU" sz="1600" dirty="0" smtClean="0"/>
              <a:t>18</a:t>
            </a:r>
            <a:r>
              <a:rPr lang="ru-RU" sz="1600" dirty="0" smtClean="0"/>
              <a:t>.ЭДС-картирование </a:t>
            </a:r>
            <a:r>
              <a:rPr lang="ru-RU" sz="1600" dirty="0"/>
              <a:t>серии </a:t>
            </a:r>
            <a:r>
              <a:rPr lang="en-US" sz="1600" dirty="0"/>
              <a:t>B</a:t>
            </a:r>
            <a:r>
              <a:rPr lang="ru-RU" sz="1600" dirty="0"/>
              <a:t> вне контакта</a:t>
            </a:r>
          </a:p>
        </p:txBody>
      </p:sp>
      <p:pic>
        <p:nvPicPr>
          <p:cNvPr id="12" name="Рисунок 1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95346"/>
            <a:ext cx="2158365" cy="2158365"/>
          </a:xfrm>
          <a:prstGeom prst="rect">
            <a:avLst/>
          </a:prstGeom>
          <a:noFill/>
        </p:spPr>
      </p:pic>
      <p:pic>
        <p:nvPicPr>
          <p:cNvPr id="13" name="Рисунок 1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55933"/>
            <a:ext cx="2164080" cy="2158365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4788024" y="6211669"/>
            <a:ext cx="3476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 smtClean="0"/>
              <a:t>19</a:t>
            </a:r>
            <a:r>
              <a:rPr lang="ru-RU" sz="1600" dirty="0" smtClean="0"/>
              <a:t>. </a:t>
            </a:r>
            <a:r>
              <a:rPr lang="ru-RU" sz="1600" dirty="0"/>
              <a:t>СЭМ-снимки поверхностей образцов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812360" y="2204864"/>
            <a:ext cx="10550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d</a:t>
            </a:r>
            <a:r>
              <a:rPr lang="en-US" sz="1600" baseline="-25000" dirty="0"/>
              <a:t>g</a:t>
            </a:r>
            <a:r>
              <a:rPr lang="en-US" sz="1600" dirty="0"/>
              <a:t> </a:t>
            </a:r>
            <a:r>
              <a:rPr lang="ru-RU" sz="1600" dirty="0"/>
              <a:t>= 20 </a:t>
            </a:r>
            <a:r>
              <a:rPr lang="ru-RU" sz="1600" dirty="0" err="1"/>
              <a:t>нм</a:t>
            </a:r>
            <a:endParaRPr lang="ru-RU" sz="1600" dirty="0"/>
          </a:p>
          <a:p>
            <a:r>
              <a:rPr lang="en-US" sz="1600" i="1" dirty="0"/>
              <a:t>d</a:t>
            </a:r>
            <a:r>
              <a:rPr lang="en-US" sz="1600" baseline="-25000" dirty="0"/>
              <a:t>a</a:t>
            </a:r>
            <a:r>
              <a:rPr lang="ru-RU" sz="1600" dirty="0"/>
              <a:t> = 60 </a:t>
            </a:r>
            <a:r>
              <a:rPr lang="ru-RU" sz="1600" dirty="0" err="1"/>
              <a:t>нм</a:t>
            </a:r>
            <a:endParaRPr lang="ru-RU" sz="16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812360" y="4067983"/>
            <a:ext cx="10534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d</a:t>
            </a:r>
            <a:r>
              <a:rPr lang="en-US" sz="1600" baseline="-25000" dirty="0"/>
              <a:t>g</a:t>
            </a:r>
            <a:r>
              <a:rPr lang="ru-RU" sz="1600" dirty="0"/>
              <a:t> = 70 </a:t>
            </a:r>
            <a:r>
              <a:rPr lang="ru-RU" sz="1600" dirty="0" err="1"/>
              <a:t>нм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436096" y="1895346"/>
            <a:ext cx="11464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Серия </a:t>
            </a:r>
            <a:r>
              <a:rPr lang="en-US" sz="1600" dirty="0">
                <a:solidFill>
                  <a:schemeClr val="bg1"/>
                </a:solidFill>
              </a:rPr>
              <a:t>A</a:t>
            </a:r>
            <a:r>
              <a:rPr lang="ru-RU" sz="1600" dirty="0">
                <a:solidFill>
                  <a:schemeClr val="bg1"/>
                </a:solidFill>
              </a:rPr>
              <a:t> (а)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436096" y="4067983"/>
            <a:ext cx="11400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Серия </a:t>
            </a:r>
            <a:r>
              <a:rPr lang="en-US" sz="1600" dirty="0">
                <a:solidFill>
                  <a:schemeClr val="bg1"/>
                </a:solidFill>
              </a:rPr>
              <a:t>B</a:t>
            </a:r>
            <a:r>
              <a:rPr lang="ru-RU" sz="1600" dirty="0">
                <a:solidFill>
                  <a:schemeClr val="bg1"/>
                </a:solidFill>
              </a:rPr>
              <a:t> (а)</a:t>
            </a:r>
          </a:p>
        </p:txBody>
      </p:sp>
    </p:spTree>
    <p:extLst>
      <p:ext uri="{BB962C8B-B14F-4D97-AF65-F5344CB8AC3E}">
        <p14:creationId xmlns:p14="http://schemas.microsoft.com/office/powerpoint/2010/main" val="2930189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18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3818873"/>
              </p:ext>
            </p:extLst>
          </p:nvPr>
        </p:nvGraphicFramePr>
        <p:xfrm>
          <a:off x="563885" y="116632"/>
          <a:ext cx="3648075" cy="288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Graph" r:id="rId3" imgW="3946005" imgH="3019452" progId="Origin95.Graph">
                  <p:embed/>
                </p:oleObj>
              </mc:Choice>
              <mc:Fallback>
                <p:oleObj name="Graph" r:id="rId3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866"/>
                      <a:stretch>
                        <a:fillRect/>
                      </a:stretch>
                    </p:blipFill>
                    <p:spPr bwMode="auto">
                      <a:xfrm>
                        <a:off x="563885" y="116632"/>
                        <a:ext cx="3648075" cy="2886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504" y="2964295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 smtClean="0"/>
              <a:t>20</a:t>
            </a:r>
            <a:r>
              <a:rPr lang="ru-RU" sz="1600" dirty="0" smtClean="0"/>
              <a:t>. </a:t>
            </a:r>
            <a:r>
              <a:rPr lang="ru-RU" sz="1600" dirty="0"/>
              <a:t>Температурные зависимости откликов структур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007402"/>
              </p:ext>
            </p:extLst>
          </p:nvPr>
        </p:nvGraphicFramePr>
        <p:xfrm>
          <a:off x="360041" y="4214584"/>
          <a:ext cx="8532439" cy="1950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15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Газ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</a:t>
                      </a:r>
                      <a:r>
                        <a:rPr lang="en-US" sz="1600" baseline="-25000">
                          <a:effectLst/>
                        </a:rPr>
                        <a:t>g</a:t>
                      </a:r>
                      <a:r>
                        <a:rPr lang="ru-RU" sz="1600">
                          <a:effectLst/>
                        </a:rPr>
                        <a:t>, %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Серия </a:t>
                      </a:r>
                      <a:r>
                        <a:rPr lang="en-US" sz="1600" dirty="0">
                          <a:effectLst/>
                        </a:rPr>
                        <a:t>A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Серия </a:t>
                      </a:r>
                      <a:r>
                        <a:rPr lang="en-US" sz="1600">
                          <a:effectLst/>
                        </a:rPr>
                        <a:t>B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</a:t>
                      </a:r>
                      <a:r>
                        <a:rPr lang="en-US" sz="1600" baseline="-25000">
                          <a:effectLst/>
                        </a:rPr>
                        <a:t>MAX</a:t>
                      </a:r>
                      <a:r>
                        <a:rPr lang="ru-RU" sz="1600">
                          <a:effectLst/>
                        </a:rPr>
                        <a:t>, º</a:t>
                      </a:r>
                      <a:r>
                        <a:rPr lang="en-US" sz="1600">
                          <a:effectLst/>
                        </a:rPr>
                        <a:t>C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</a:t>
                      </a:r>
                      <a:r>
                        <a:rPr lang="en-US" sz="1600" baseline="-25000">
                          <a:effectLst/>
                        </a:rPr>
                        <a:t>b</a:t>
                      </a:r>
                      <a:r>
                        <a:rPr lang="ru-RU" sz="1600">
                          <a:effectLst/>
                        </a:rPr>
                        <a:t>, МОм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</a:t>
                      </a:r>
                      <a:r>
                        <a:rPr lang="en-US" sz="1600" baseline="-25000" dirty="0">
                          <a:effectLst/>
                        </a:rPr>
                        <a:t>R</a:t>
                      </a:r>
                      <a:r>
                        <a:rPr lang="en-US" sz="1600" baseline="30000" dirty="0">
                          <a:effectLst/>
                        </a:rPr>
                        <a:t>MAX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</a:t>
                      </a:r>
                      <a:r>
                        <a:rPr lang="en-US" sz="1600" baseline="-25000">
                          <a:effectLst/>
                        </a:rPr>
                        <a:t>res</a:t>
                      </a:r>
                      <a:r>
                        <a:rPr lang="ru-RU" sz="1600">
                          <a:effectLst/>
                        </a:rPr>
                        <a:t>, с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t</a:t>
                      </a:r>
                      <a:r>
                        <a:rPr lang="en-US" sz="1600" baseline="-25000" dirty="0">
                          <a:effectLst/>
                        </a:rPr>
                        <a:t>rec</a:t>
                      </a:r>
                      <a:r>
                        <a:rPr lang="ru-RU" sz="1600" dirty="0">
                          <a:effectLst/>
                        </a:rPr>
                        <a:t>, с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</a:t>
                      </a:r>
                      <a:r>
                        <a:rPr lang="en-US" sz="1600" baseline="-25000">
                          <a:effectLst/>
                        </a:rPr>
                        <a:t>MAX</a:t>
                      </a:r>
                      <a:r>
                        <a:rPr lang="ru-RU" sz="1600">
                          <a:effectLst/>
                        </a:rPr>
                        <a:t>, º</a:t>
                      </a:r>
                      <a:r>
                        <a:rPr lang="en-US" sz="1600">
                          <a:effectLst/>
                        </a:rPr>
                        <a:t>C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</a:t>
                      </a:r>
                      <a:r>
                        <a:rPr lang="en-US" sz="1600" baseline="-25000">
                          <a:effectLst/>
                        </a:rPr>
                        <a:t>b</a:t>
                      </a:r>
                      <a:r>
                        <a:rPr lang="ru-RU" sz="1600">
                          <a:effectLst/>
                        </a:rPr>
                        <a:t>, МОм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</a:t>
                      </a:r>
                      <a:r>
                        <a:rPr lang="en-US" sz="1600" baseline="-25000">
                          <a:effectLst/>
                        </a:rPr>
                        <a:t>R</a:t>
                      </a:r>
                      <a:r>
                        <a:rPr lang="en-US" sz="1600" baseline="30000">
                          <a:effectLst/>
                        </a:rPr>
                        <a:t>MAX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</a:t>
                      </a:r>
                      <a:r>
                        <a:rPr lang="en-US" sz="1600" baseline="-25000">
                          <a:effectLst/>
                        </a:rPr>
                        <a:t>res</a:t>
                      </a:r>
                      <a:r>
                        <a:rPr lang="ru-RU" sz="1600">
                          <a:effectLst/>
                        </a:rPr>
                        <a:t>, с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</a:t>
                      </a:r>
                      <a:r>
                        <a:rPr lang="en-US" sz="1600" baseline="-25000">
                          <a:effectLst/>
                        </a:rPr>
                        <a:t>rec</a:t>
                      </a:r>
                      <a:r>
                        <a:rPr lang="ru-RU" sz="1600">
                          <a:effectLst/>
                        </a:rPr>
                        <a:t>, с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O</a:t>
                      </a:r>
                      <a:r>
                        <a:rPr lang="ru-RU" sz="1600" baseline="-250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r>
                        <a:rPr lang="en-US" sz="1600">
                          <a:effectLst/>
                        </a:rPr>
                        <a:t>50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72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55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55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137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750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13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6</a:t>
                      </a:r>
                      <a:r>
                        <a:rPr lang="ru-RU" sz="1600" dirty="0">
                          <a:effectLst/>
                        </a:rPr>
                        <a:t>,</a:t>
                      </a:r>
                      <a:r>
                        <a:rPr lang="en-US" sz="1600" dirty="0">
                          <a:effectLst/>
                        </a:rPr>
                        <a:t>12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181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</a:t>
                      </a:r>
                      <a:r>
                        <a:rPr lang="ru-RU" sz="1600" baseline="-250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500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74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87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78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60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55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76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CH</a:t>
                      </a:r>
                      <a:r>
                        <a:rPr lang="ru-RU" sz="1600" b="1" baseline="-25000" dirty="0">
                          <a:effectLst/>
                        </a:rPr>
                        <a:t>4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</a:t>
                      </a:r>
                      <a:r>
                        <a:rPr lang="ru-RU" sz="1600" b="1" dirty="0">
                          <a:effectLst/>
                        </a:rPr>
                        <a:t>,</a:t>
                      </a:r>
                      <a:r>
                        <a:rPr lang="en-US" sz="1600" b="1" dirty="0">
                          <a:effectLst/>
                        </a:rPr>
                        <a:t>2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750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12</a:t>
                      </a:r>
                      <a:r>
                        <a:rPr lang="ru-RU" sz="1600" b="1" dirty="0">
                          <a:effectLst/>
                        </a:rPr>
                        <a:t>,</a:t>
                      </a:r>
                      <a:r>
                        <a:rPr lang="en-US" sz="1600" b="1" dirty="0">
                          <a:effectLst/>
                        </a:rPr>
                        <a:t>65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8</a:t>
                      </a:r>
                      <a:r>
                        <a:rPr lang="ru-RU" sz="1600" b="1" dirty="0">
                          <a:effectLst/>
                        </a:rPr>
                        <a:t>,</a:t>
                      </a:r>
                      <a:r>
                        <a:rPr lang="en-US" sz="1600" b="1" dirty="0">
                          <a:effectLst/>
                        </a:rPr>
                        <a:t>53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4</a:t>
                      </a:r>
                      <a:r>
                        <a:rPr lang="ru-RU" sz="1600" b="1" dirty="0">
                          <a:effectLst/>
                        </a:rPr>
                        <a:t>,</a:t>
                      </a:r>
                      <a:r>
                        <a:rPr lang="en-US" sz="1600" b="1" dirty="0">
                          <a:effectLst/>
                        </a:rPr>
                        <a:t>01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72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550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181</a:t>
                      </a:r>
                      <a:r>
                        <a:rPr lang="ru-RU" sz="1600" b="1" dirty="0">
                          <a:effectLst/>
                        </a:rPr>
                        <a:t>,</a:t>
                      </a:r>
                      <a:r>
                        <a:rPr lang="en-US" sz="1600" b="1" dirty="0">
                          <a:effectLst/>
                        </a:rPr>
                        <a:t>93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9</a:t>
                      </a:r>
                      <a:r>
                        <a:rPr lang="ru-RU" sz="1600" b="1" dirty="0">
                          <a:effectLst/>
                        </a:rPr>
                        <a:t>,</a:t>
                      </a:r>
                      <a:r>
                        <a:rPr lang="en-US" sz="1600" b="1" dirty="0">
                          <a:effectLst/>
                        </a:rPr>
                        <a:t>46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12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140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NH</a:t>
                      </a:r>
                      <a:r>
                        <a:rPr lang="en-US" sz="1600" b="1" baseline="-25000" dirty="0">
                          <a:effectLst/>
                        </a:rPr>
                        <a:t>3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0</a:t>
                      </a:r>
                      <a:r>
                        <a:rPr lang="ru-RU" sz="1600" b="1" dirty="0">
                          <a:effectLst/>
                        </a:rPr>
                        <a:t>,</a:t>
                      </a:r>
                      <a:r>
                        <a:rPr lang="en-US" sz="1600" b="1" dirty="0">
                          <a:effectLst/>
                        </a:rPr>
                        <a:t>2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450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990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40</a:t>
                      </a:r>
                      <a:r>
                        <a:rPr lang="ru-RU" sz="1600" b="1" dirty="0">
                          <a:effectLst/>
                        </a:rPr>
                        <a:t>,</a:t>
                      </a:r>
                      <a:r>
                        <a:rPr lang="en-US" sz="1600" b="1" dirty="0">
                          <a:effectLst/>
                        </a:rPr>
                        <a:t>59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10</a:t>
                      </a:r>
                      <a:r>
                        <a:rPr lang="ru-RU" sz="1600" b="1" dirty="0">
                          <a:effectLst/>
                        </a:rPr>
                        <a:t>,</a:t>
                      </a:r>
                      <a:r>
                        <a:rPr lang="en-US" sz="1600" b="1" dirty="0">
                          <a:effectLst/>
                        </a:rPr>
                        <a:t>9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64</a:t>
                      </a:r>
                      <a:r>
                        <a:rPr lang="ru-RU" sz="1600" b="1" dirty="0">
                          <a:effectLst/>
                        </a:rPr>
                        <a:t>,</a:t>
                      </a:r>
                      <a:r>
                        <a:rPr lang="en-US" sz="1600" b="1" dirty="0">
                          <a:effectLst/>
                        </a:rPr>
                        <a:t>6</a:t>
                      </a:r>
                      <a:endParaRPr lang="ru-RU" sz="16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8·10</a:t>
                      </a:r>
                      <a:r>
                        <a:rPr lang="en-US" sz="1600" baseline="300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74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28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</a:t>
                      </a:r>
                      <a:r>
                        <a:rPr lang="en-US" sz="1600" baseline="-250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650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95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91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450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4·10</a:t>
                      </a:r>
                      <a:r>
                        <a:rPr lang="en-US" sz="1600" baseline="300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59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21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137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550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36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113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400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24,3</a:t>
                      </a:r>
                      <a:r>
                        <a:rPr lang="en-US" sz="1600">
                          <a:effectLst/>
                        </a:rPr>
                        <a:t>·10</a:t>
                      </a:r>
                      <a:r>
                        <a:rPr lang="en-US" sz="1600" baseline="300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</a:t>
                      </a:r>
                      <a:r>
                        <a:rPr lang="ru-RU" sz="1600">
                          <a:effectLst/>
                        </a:rPr>
                        <a:t>,</a:t>
                      </a:r>
                      <a:r>
                        <a:rPr lang="en-US" sz="1600">
                          <a:effectLst/>
                        </a:rPr>
                        <a:t>31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</a:t>
                      </a:r>
                      <a:endParaRPr lang="ru-RU" sz="16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214</a:t>
                      </a:r>
                      <a:endParaRPr lang="ru-RU" sz="16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23528" y="3854544"/>
            <a:ext cx="85689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err="1"/>
              <a:t>Газочувствительные</a:t>
            </a:r>
            <a:r>
              <a:rPr lang="ru-RU" sz="1600" dirty="0"/>
              <a:t> характеристики структур серий </a:t>
            </a:r>
            <a:r>
              <a:rPr lang="en-US" sz="1600" dirty="0"/>
              <a:t>A</a:t>
            </a:r>
            <a:r>
              <a:rPr lang="ru-RU" sz="1600" dirty="0"/>
              <a:t> и </a:t>
            </a:r>
            <a:r>
              <a:rPr lang="en-US" sz="1600" dirty="0"/>
              <a:t>B</a:t>
            </a:r>
            <a:r>
              <a:rPr lang="ru-RU" sz="1600" dirty="0"/>
              <a:t> при воздействии различных газов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616231"/>
              </p:ext>
            </p:extLst>
          </p:nvPr>
        </p:nvGraphicFramePr>
        <p:xfrm>
          <a:off x="4693702" y="260648"/>
          <a:ext cx="39243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Graph" r:id="rId5" imgW="3946005" imgH="3019452" progId="Origin95.Graph">
                  <p:embed/>
                </p:oleObj>
              </mc:Choice>
              <mc:Fallback>
                <p:oleObj name="Graph" r:id="rId5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22" t="11362" b="22824"/>
                      <a:stretch>
                        <a:fillRect/>
                      </a:stretch>
                    </p:blipFill>
                    <p:spPr bwMode="auto">
                      <a:xfrm>
                        <a:off x="4693702" y="260648"/>
                        <a:ext cx="3924300" cy="199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211960" y="2317964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 smtClean="0"/>
              <a:t>21</a:t>
            </a:r>
            <a:r>
              <a:rPr lang="ru-RU" sz="1600" dirty="0" smtClean="0"/>
              <a:t>. </a:t>
            </a:r>
            <a:r>
              <a:rPr lang="ru-RU" sz="1600" dirty="0"/>
              <a:t>Отклики на низкие концентрации газов при </a:t>
            </a:r>
            <a:r>
              <a:rPr lang="ru-RU" sz="1600" i="1" dirty="0"/>
              <a:t>Т</a:t>
            </a:r>
            <a:r>
              <a:rPr lang="ru-RU" sz="1600" dirty="0"/>
              <a:t> = </a:t>
            </a:r>
            <a:r>
              <a:rPr lang="en-US" sz="1600" i="1" dirty="0"/>
              <a:t>T</a:t>
            </a:r>
            <a:r>
              <a:rPr lang="en-US" sz="1600" baseline="-25000" dirty="0"/>
              <a:t>MAX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48715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19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2623221"/>
              </p:ext>
            </p:extLst>
          </p:nvPr>
        </p:nvGraphicFramePr>
        <p:xfrm>
          <a:off x="542925" y="44624"/>
          <a:ext cx="4029075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0" name="Graph" r:id="rId3" imgW="3946005" imgH="3019452" progId="Origin95.Graph">
                  <p:embed/>
                </p:oleObj>
              </mc:Choice>
              <mc:Fallback>
                <p:oleObj name="Graph" r:id="rId3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5393"/>
                      <a:stretch>
                        <a:fillRect/>
                      </a:stretch>
                    </p:blipFill>
                    <p:spPr bwMode="auto">
                      <a:xfrm>
                        <a:off x="542925" y="44624"/>
                        <a:ext cx="4029075" cy="168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5629911"/>
              </p:ext>
            </p:extLst>
          </p:nvPr>
        </p:nvGraphicFramePr>
        <p:xfrm>
          <a:off x="4935378" y="116632"/>
          <a:ext cx="3305175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1" name="Graph" r:id="rId5" imgW="3946005" imgH="3019452" progId="Origin95.Graph">
                  <p:embed/>
                </p:oleObj>
              </mc:Choice>
              <mc:Fallback>
                <p:oleObj name="Graph" r:id="rId5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764" t="51283" r="14153"/>
                      <a:stretch>
                        <a:fillRect/>
                      </a:stretch>
                    </p:blipFill>
                    <p:spPr bwMode="auto">
                      <a:xfrm>
                        <a:off x="4935378" y="116632"/>
                        <a:ext cx="3305175" cy="1504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8362612"/>
              </p:ext>
            </p:extLst>
          </p:nvPr>
        </p:nvGraphicFramePr>
        <p:xfrm>
          <a:off x="755576" y="3335635"/>
          <a:ext cx="3352800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Graph" r:id="rId7" imgW="3946005" imgH="3019452" progId="Origin95.Graph">
                  <p:embed/>
                </p:oleObj>
              </mc:Choice>
              <mc:Fallback>
                <p:oleObj name="Graph" r:id="rId7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49580" r="15027"/>
                      <a:stretch>
                        <a:fillRect/>
                      </a:stretch>
                    </p:blipFill>
                    <p:spPr bwMode="auto">
                      <a:xfrm>
                        <a:off x="755576" y="3335635"/>
                        <a:ext cx="3352800" cy="153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4984545"/>
              </p:ext>
            </p:extLst>
          </p:nvPr>
        </p:nvGraphicFramePr>
        <p:xfrm>
          <a:off x="4932040" y="3212976"/>
          <a:ext cx="3381375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Graph" r:id="rId9" imgW="3946005" imgH="3019452" progId="Origin95.Graph">
                  <p:embed/>
                </p:oleObj>
              </mc:Choice>
              <mc:Fallback>
                <p:oleObj name="Graph" r:id="rId9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071" t="27428" r="8165" b="18642"/>
                      <a:stretch>
                        <a:fillRect/>
                      </a:stretch>
                    </p:blipFill>
                    <p:spPr bwMode="auto">
                      <a:xfrm>
                        <a:off x="4932040" y="3212976"/>
                        <a:ext cx="3381375" cy="162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7" name="Объект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7750053"/>
              </p:ext>
            </p:extLst>
          </p:nvPr>
        </p:nvGraphicFramePr>
        <p:xfrm>
          <a:off x="899592" y="1844824"/>
          <a:ext cx="3114675" cy="143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" name="Graph" r:id="rId11" imgW="3946005" imgH="3019452" progId="Origin95.Graph">
                  <p:embed/>
                </p:oleObj>
              </mc:Choice>
              <mc:Fallback>
                <p:oleObj name="Graph" r:id="rId11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737" t="47226" r="13728" b="2647"/>
                      <a:stretch>
                        <a:fillRect/>
                      </a:stretch>
                    </p:blipFill>
                    <p:spPr bwMode="auto">
                      <a:xfrm>
                        <a:off x="899592" y="1844824"/>
                        <a:ext cx="3114675" cy="1438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325119"/>
              </p:ext>
            </p:extLst>
          </p:nvPr>
        </p:nvGraphicFramePr>
        <p:xfrm>
          <a:off x="4883155" y="1700808"/>
          <a:ext cx="3457575" cy="153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" name="Graph" r:id="rId13" imgW="3946005" imgH="3019452" progId="Origin95.Graph">
                  <p:embed/>
                </p:oleObj>
              </mc:Choice>
              <mc:Fallback>
                <p:oleObj name="Graph" r:id="rId13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622" t="46721" r="7603" b="2670"/>
                      <a:stretch>
                        <a:fillRect/>
                      </a:stretch>
                    </p:blipFill>
                    <p:spPr bwMode="auto">
                      <a:xfrm>
                        <a:off x="4883155" y="1700808"/>
                        <a:ext cx="3457575" cy="153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35496" y="4841865"/>
            <a:ext cx="91066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Рис. </a:t>
            </a:r>
            <a:r>
              <a:rPr lang="ru-RU" sz="1600" dirty="0" smtClean="0"/>
              <a:t>22</a:t>
            </a:r>
            <a:r>
              <a:rPr lang="ru-RU" sz="1600" dirty="0" smtClean="0"/>
              <a:t>. </a:t>
            </a:r>
            <a:r>
              <a:rPr lang="ru-RU" sz="1600" dirty="0"/>
              <a:t>Зависимость сопротивления от времени при изменении концентрации </a:t>
            </a:r>
            <a:r>
              <a:rPr lang="en-US" sz="1600" dirty="0"/>
              <a:t>CH</a:t>
            </a:r>
            <a:r>
              <a:rPr lang="ru-RU" sz="1600" baseline="-25000" dirty="0"/>
              <a:t>4</a:t>
            </a:r>
            <a:r>
              <a:rPr lang="ru-RU" sz="1600" dirty="0"/>
              <a:t> (а); Зависимость отклика от концентрации </a:t>
            </a:r>
            <a:r>
              <a:rPr lang="en-US" sz="1600" dirty="0"/>
              <a:t>CH</a:t>
            </a:r>
            <a:r>
              <a:rPr lang="ru-RU" sz="1600" baseline="-25000" dirty="0"/>
              <a:t>4</a:t>
            </a:r>
            <a:r>
              <a:rPr lang="ru-RU" sz="1600" dirty="0"/>
              <a:t> (б); Изменение отклика на</a:t>
            </a:r>
            <a:r>
              <a:rPr lang="en-US" sz="1600" dirty="0"/>
              <a:t> </a:t>
            </a:r>
            <a:r>
              <a:rPr lang="ru-RU" sz="1600" dirty="0"/>
              <a:t>500 </a:t>
            </a:r>
            <a:r>
              <a:rPr lang="en-US" sz="1600" dirty="0"/>
              <a:t>ppm CH</a:t>
            </a:r>
            <a:r>
              <a:rPr lang="ru-RU" sz="1600" baseline="-25000" dirty="0"/>
              <a:t>4</a:t>
            </a:r>
            <a:r>
              <a:rPr lang="ru-RU" sz="1600" dirty="0"/>
              <a:t> при циклическом воздействии газа (в); Зависимость отклика на 2000 </a:t>
            </a:r>
            <a:r>
              <a:rPr lang="en-US" sz="1600" dirty="0"/>
              <a:t>ppm CH</a:t>
            </a:r>
            <a:r>
              <a:rPr lang="ru-RU" sz="1600" baseline="-25000" dirty="0"/>
              <a:t>4</a:t>
            </a:r>
            <a:r>
              <a:rPr lang="ru-RU" sz="1600" dirty="0"/>
              <a:t> от длительности долговременных испытаний (г) для структур серии </a:t>
            </a:r>
            <a:r>
              <a:rPr lang="en-US" sz="1600" dirty="0"/>
              <a:t>B</a:t>
            </a:r>
            <a:r>
              <a:rPr lang="ru-RU" sz="1600" dirty="0"/>
              <a:t> при </a:t>
            </a:r>
            <a:r>
              <a:rPr lang="ru-RU" sz="1600" i="1" dirty="0"/>
              <a:t>Т</a:t>
            </a:r>
            <a:r>
              <a:rPr lang="ru-RU" sz="1600" dirty="0"/>
              <a:t> = 550 º</a:t>
            </a:r>
            <a:r>
              <a:rPr lang="en-US" sz="1600" dirty="0"/>
              <a:t>C</a:t>
            </a:r>
            <a:r>
              <a:rPr lang="ru-RU" sz="1600" dirty="0"/>
              <a:t>; Зависимости отклика на 2000 </a:t>
            </a:r>
            <a:r>
              <a:rPr lang="en-US" sz="1600" dirty="0"/>
              <a:t>ppm CH</a:t>
            </a:r>
            <a:r>
              <a:rPr lang="ru-RU" sz="1600" baseline="-25000" dirty="0"/>
              <a:t>4</a:t>
            </a:r>
            <a:r>
              <a:rPr lang="ru-RU" sz="1600" dirty="0"/>
              <a:t> от</a:t>
            </a:r>
            <a:r>
              <a:rPr lang="en-US" sz="1600" dirty="0"/>
              <a:t> </a:t>
            </a:r>
            <a:r>
              <a:rPr lang="ru-RU" sz="1600" dirty="0"/>
              <a:t>относительной влажности (д) для структур серий А и </a:t>
            </a:r>
            <a:r>
              <a:rPr lang="en-US" sz="1600" dirty="0"/>
              <a:t>B</a:t>
            </a:r>
            <a:r>
              <a:rPr lang="ru-RU" sz="1600" dirty="0"/>
              <a:t> при </a:t>
            </a:r>
            <a:r>
              <a:rPr lang="en-US" sz="1600" i="1" dirty="0"/>
              <a:t>T</a:t>
            </a:r>
            <a:r>
              <a:rPr lang="en-US" sz="1600" baseline="-25000" dirty="0"/>
              <a:t>MAX</a:t>
            </a:r>
            <a:r>
              <a:rPr lang="ru-RU" sz="1600" dirty="0"/>
              <a:t>; Зависимости отклика на 2000 </a:t>
            </a:r>
            <a:r>
              <a:rPr lang="en-US" sz="1600" dirty="0"/>
              <a:t>ppm H</a:t>
            </a:r>
            <a:r>
              <a:rPr lang="ru-RU" sz="1600" baseline="-25000" dirty="0"/>
              <a:t>2</a:t>
            </a:r>
            <a:r>
              <a:rPr lang="ru-RU" sz="1600" dirty="0"/>
              <a:t> от относительной влажности для</a:t>
            </a:r>
            <a:r>
              <a:rPr lang="en-US" sz="1600" dirty="0"/>
              <a:t> </a:t>
            </a:r>
            <a:r>
              <a:rPr lang="ru-RU" sz="1600" dirty="0"/>
              <a:t>структур серии А и </a:t>
            </a:r>
            <a:r>
              <a:rPr lang="en-US" sz="1600" dirty="0"/>
              <a:t>B</a:t>
            </a:r>
            <a:r>
              <a:rPr lang="ru-RU" sz="1600" dirty="0"/>
              <a:t> при </a:t>
            </a:r>
            <a:r>
              <a:rPr lang="en-US" sz="1600" i="1" dirty="0"/>
              <a:t>T</a:t>
            </a:r>
            <a:r>
              <a:rPr lang="en-US" sz="1600" baseline="-25000" dirty="0"/>
              <a:t>MAX</a:t>
            </a:r>
            <a:r>
              <a:rPr lang="ru-RU" sz="1600" dirty="0"/>
              <a:t> (е)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51520" y="188640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(а)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558613" y="172698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(б)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51520" y="1844824"/>
            <a:ext cx="4074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(в)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535895" y="1844824"/>
            <a:ext cx="3802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(г)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42704" y="3356992"/>
            <a:ext cx="4235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(д)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500629" y="3356992"/>
            <a:ext cx="4122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(е)</a:t>
            </a:r>
          </a:p>
        </p:txBody>
      </p:sp>
    </p:spTree>
    <p:extLst>
      <p:ext uri="{BB962C8B-B14F-4D97-AF65-F5344CB8AC3E}">
        <p14:creationId xmlns:p14="http://schemas.microsoft.com/office/powerpoint/2010/main" val="11520547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20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1380"/>
            <a:ext cx="21836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/>
              <a:t>Сенсорный механизм </a:t>
            </a:r>
          </a:p>
        </p:txBody>
      </p:sp>
      <p:pic>
        <p:nvPicPr>
          <p:cNvPr id="4" name="Рисунок 3" descr="G:\DSci\Оригинальные главы докторской диссертации\рисунки\1.6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82"/>
          <a:stretch/>
        </p:blipFill>
        <p:spPr bwMode="auto">
          <a:xfrm>
            <a:off x="5116021" y="588945"/>
            <a:ext cx="2840355" cy="1259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G:\DSci\Оригинальные главы докторской диссертации\рисунки\1.6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38"/>
          <a:stretch/>
        </p:blipFill>
        <p:spPr bwMode="auto">
          <a:xfrm>
            <a:off x="1522208" y="588945"/>
            <a:ext cx="2842895" cy="1259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1521" y="1988840"/>
            <a:ext cx="88924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 err="1"/>
              <a:t>SiO</a:t>
            </a:r>
            <a:r>
              <a:rPr lang="ru-RU" sz="1600" baseline="-25000" dirty="0"/>
              <a:t>2 </a:t>
            </a:r>
            <a:r>
              <a:rPr lang="ru-RU" sz="1600" dirty="0"/>
              <a:t>– диффузионный барьер для атомов </a:t>
            </a:r>
            <a:r>
              <a:rPr lang="en-US" sz="1600" dirty="0"/>
              <a:t>Al </a:t>
            </a:r>
            <a:r>
              <a:rPr lang="ru-RU" sz="1600" dirty="0"/>
              <a:t>подложки;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/</a:t>
            </a:r>
            <a:r>
              <a:rPr lang="en-US" sz="1600" dirty="0" err="1"/>
              <a:t>SnO</a:t>
            </a:r>
            <a:r>
              <a:rPr lang="ru-RU" sz="1600" baseline="-25000" dirty="0"/>
              <a:t>2</a:t>
            </a:r>
            <a:r>
              <a:rPr lang="ru-RU" sz="1600" dirty="0"/>
              <a:t>/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представляет собой композит поликристаллов β-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и </a:t>
            </a:r>
            <a:r>
              <a:rPr lang="en-US" sz="1600" dirty="0" err="1"/>
              <a:t>SnO</a:t>
            </a:r>
            <a:r>
              <a:rPr lang="ru-RU" sz="1600" baseline="-25000" dirty="0"/>
              <a:t>2</a:t>
            </a:r>
            <a:r>
              <a:rPr lang="ru-RU" sz="1600" dirty="0"/>
              <a:t> с высоким содержанием </a:t>
            </a:r>
            <a:r>
              <a:rPr lang="en-US" sz="1600" dirty="0"/>
              <a:t>Si</a:t>
            </a:r>
            <a:r>
              <a:rPr lang="ru-RU" sz="1600" dirty="0"/>
              <a:t>, который также формирует области аморфных фаз. </a:t>
            </a:r>
            <a:r>
              <a:rPr lang="en-US" sz="1600" dirty="0"/>
              <a:t>Sn</a:t>
            </a:r>
            <a:r>
              <a:rPr lang="ru-RU" sz="1600" dirty="0"/>
              <a:t>, в отличие от </a:t>
            </a:r>
            <a:r>
              <a:rPr lang="en-US" sz="1600" dirty="0"/>
              <a:t>Si</a:t>
            </a:r>
            <a:r>
              <a:rPr lang="ru-RU" sz="1600" dirty="0"/>
              <a:t> и </a:t>
            </a:r>
            <a:r>
              <a:rPr lang="en-US" sz="1600" dirty="0"/>
              <a:t>Ga</a:t>
            </a:r>
            <a:r>
              <a:rPr lang="ru-RU" sz="1600" dirty="0"/>
              <a:t> практически не диффундирует в слои 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, которые являются смесью 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и </a:t>
            </a:r>
            <a:r>
              <a:rPr lang="en-US" sz="1600" dirty="0" err="1"/>
              <a:t>SiO</a:t>
            </a:r>
            <a:r>
              <a:rPr lang="ru-RU" sz="1600" baseline="-25000" dirty="0"/>
              <a:t>2</a:t>
            </a:r>
            <a:r>
              <a:rPr lang="ru-RU" sz="1600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/>
              <a:t>Сенсорный эффект серии А – </a:t>
            </a:r>
            <a:r>
              <a:rPr lang="ru-RU" sz="1600" dirty="0" err="1"/>
              <a:t>хемосорбционное</a:t>
            </a:r>
            <a:r>
              <a:rPr lang="ru-RU" sz="1600" dirty="0"/>
              <a:t> изменение сопротивления плёнки подобно </a:t>
            </a:r>
            <a:r>
              <a:rPr lang="de-DE" sz="1600" dirty="0" smtClean="0">
                <a:sym typeface="Symbol"/>
              </a:rPr>
              <a:t></a:t>
            </a:r>
            <a:r>
              <a:rPr lang="de-DE" sz="1600" dirty="0" smtClean="0"/>
              <a:t>-Ga</a:t>
            </a:r>
            <a:r>
              <a:rPr lang="de-DE" sz="1600" baseline="-25000" dirty="0" smtClean="0"/>
              <a:t>2</a:t>
            </a:r>
            <a:r>
              <a:rPr lang="de-DE" sz="1600" dirty="0" smtClean="0"/>
              <a:t>O</a:t>
            </a:r>
            <a:r>
              <a:rPr lang="de-DE" sz="1600" baseline="-25000" dirty="0" smtClean="0"/>
              <a:t>3</a:t>
            </a:r>
            <a:endParaRPr lang="ru-RU" sz="1600" baseline="-25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/>
              <a:t>Преобладание на поверхности О</a:t>
            </a:r>
            <a:r>
              <a:rPr lang="ru-RU" sz="1600" baseline="30000" dirty="0"/>
              <a:t>2–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baseline="30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baseline="30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ru-RU" sz="1600" baseline="300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/>
              <a:t>Высокие стабильность и </a:t>
            </a:r>
            <a:r>
              <a:rPr lang="ru-RU" sz="1600" dirty="0" err="1"/>
              <a:t>газочувствительные</a:t>
            </a:r>
            <a:r>
              <a:rPr lang="ru-RU" sz="1600" dirty="0"/>
              <a:t> характеристики многослойных структур, подвергнутых высокотемпературному длительному отжигу в</a:t>
            </a:r>
            <a:r>
              <a:rPr lang="en-US" sz="1600" dirty="0"/>
              <a:t> </a:t>
            </a:r>
            <a:r>
              <a:rPr lang="ru-RU" sz="1600" dirty="0"/>
              <a:t>воздухе, обеспечиваются, с</a:t>
            </a:r>
            <a:r>
              <a:rPr lang="en-US" sz="1600" dirty="0"/>
              <a:t> </a:t>
            </a:r>
            <a:r>
              <a:rPr lang="ru-RU" sz="1600" dirty="0"/>
              <a:t>одной стороны, </a:t>
            </a:r>
            <a:r>
              <a:rPr lang="ru-RU" sz="1600" dirty="0" err="1"/>
              <a:t>залечиванием</a:t>
            </a:r>
            <a:r>
              <a:rPr lang="ru-RU" sz="1600" dirty="0"/>
              <a:t> </a:t>
            </a:r>
            <a:r>
              <a:rPr lang="en-US" sz="1600" dirty="0"/>
              <a:t>V</a:t>
            </a:r>
            <a:r>
              <a:rPr lang="en-US" sz="1600" baseline="-25000" dirty="0"/>
              <a:t>O</a:t>
            </a:r>
            <a:r>
              <a:rPr lang="ru-RU" sz="1600" dirty="0"/>
              <a:t>, а</a:t>
            </a:r>
            <a:r>
              <a:rPr lang="en-US" sz="1600" dirty="0"/>
              <a:t> </a:t>
            </a:r>
            <a:r>
              <a:rPr lang="ru-RU" sz="1600" dirty="0"/>
              <a:t>с</a:t>
            </a:r>
            <a:r>
              <a:rPr lang="en-US" sz="1600" dirty="0"/>
              <a:t> </a:t>
            </a:r>
            <a:r>
              <a:rPr lang="ru-RU" sz="1600" dirty="0"/>
              <a:t>другой</a:t>
            </a:r>
            <a:r>
              <a:rPr lang="en-US" sz="1600" dirty="0"/>
              <a:t> </a:t>
            </a:r>
            <a:r>
              <a:rPr lang="ru-RU" sz="1600" dirty="0"/>
              <a:t>– усилением взаимной диффузии атомов </a:t>
            </a:r>
            <a:r>
              <a:rPr lang="en-US" sz="1600" dirty="0"/>
              <a:t>Ga</a:t>
            </a:r>
            <a:r>
              <a:rPr lang="ru-RU" sz="1600" dirty="0"/>
              <a:t>, </a:t>
            </a:r>
            <a:r>
              <a:rPr lang="en-US" sz="1600" dirty="0"/>
              <a:t>Sn</a:t>
            </a:r>
            <a:r>
              <a:rPr lang="ru-RU" sz="1600" dirty="0"/>
              <a:t> и </a:t>
            </a:r>
            <a:r>
              <a:rPr lang="en-US" sz="1600" dirty="0"/>
              <a:t>Si</a:t>
            </a:r>
            <a:r>
              <a:rPr lang="ru-RU" sz="1600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err="1"/>
              <a:t>Надслой</a:t>
            </a:r>
            <a:r>
              <a:rPr lang="ru-RU" sz="1600" dirty="0"/>
              <a:t> </a:t>
            </a:r>
            <a:r>
              <a:rPr lang="en-US" sz="1600" dirty="0" err="1"/>
              <a:t>SiO</a:t>
            </a:r>
            <a:r>
              <a:rPr lang="ru-RU" sz="1600" baseline="-25000" dirty="0"/>
              <a:t>2</a:t>
            </a:r>
            <a:r>
              <a:rPr lang="ru-RU" sz="1600" dirty="0"/>
              <a:t> является сплошным, аморфным, без проявления чёткого микрорельефа, каких-либо пор.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 err="1"/>
              <a:t>Надслой</a:t>
            </a:r>
            <a:r>
              <a:rPr lang="ru-RU" sz="1600" dirty="0"/>
              <a:t> </a:t>
            </a:r>
            <a:r>
              <a:rPr lang="en-US" sz="1600" dirty="0" err="1"/>
              <a:t>SiO</a:t>
            </a:r>
            <a:r>
              <a:rPr lang="ru-RU" sz="1600" baseline="-25000" dirty="0"/>
              <a:t>2</a:t>
            </a:r>
            <a:r>
              <a:rPr lang="ru-RU" sz="1600" dirty="0"/>
              <a:t> выступает в качестве диффузионного барьера для газовых молекул.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/>
              <a:t>Стратегия использования </a:t>
            </a:r>
            <a:r>
              <a:rPr lang="ru-RU" sz="1600" dirty="0" err="1"/>
              <a:t>надслоя</a:t>
            </a:r>
            <a:r>
              <a:rPr lang="ru-RU" sz="1600" dirty="0"/>
              <a:t> </a:t>
            </a:r>
            <a:r>
              <a:rPr lang="en-US" sz="1600" dirty="0" err="1"/>
              <a:t>SiO</a:t>
            </a:r>
            <a:r>
              <a:rPr lang="ru-RU" sz="1600" baseline="-25000" dirty="0"/>
              <a:t>2</a:t>
            </a:r>
            <a:r>
              <a:rPr lang="ru-RU" sz="1600" dirty="0"/>
              <a:t> может быть использована для</a:t>
            </a:r>
            <a:r>
              <a:rPr lang="en-US" sz="1600" dirty="0"/>
              <a:t> </a:t>
            </a:r>
            <a:r>
              <a:rPr lang="ru-RU" sz="1600" dirty="0"/>
              <a:t>повышения селективности сенсоров на основе 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к </a:t>
            </a:r>
            <a:r>
              <a:rPr lang="en-US" sz="1600" dirty="0"/>
              <a:t>CH</a:t>
            </a:r>
            <a:r>
              <a:rPr lang="ru-RU" sz="1600" baseline="-25000" dirty="0"/>
              <a:t>4</a:t>
            </a:r>
            <a:r>
              <a:rPr lang="ru-RU" sz="1600" dirty="0"/>
              <a:t>, Н</a:t>
            </a:r>
            <a:r>
              <a:rPr lang="ru-RU" sz="1600" baseline="-25000" dirty="0"/>
              <a:t>2</a:t>
            </a:r>
            <a:r>
              <a:rPr lang="ru-RU" sz="1600" dirty="0"/>
              <a:t> и О</a:t>
            </a:r>
            <a:r>
              <a:rPr lang="ru-RU" sz="1600" baseline="-25000" dirty="0"/>
              <a:t>2</a:t>
            </a:r>
            <a:r>
              <a:rPr lang="ru-RU" sz="1600" dirty="0"/>
              <a:t>. Кроме этого, </a:t>
            </a:r>
            <a:r>
              <a:rPr lang="ru-RU" sz="1600" dirty="0" err="1"/>
              <a:t>надслой</a:t>
            </a:r>
            <a:r>
              <a:rPr lang="ru-RU" sz="1600" dirty="0"/>
              <a:t> </a:t>
            </a:r>
            <a:r>
              <a:rPr lang="en-US" sz="1600" dirty="0" err="1"/>
              <a:t>SiO</a:t>
            </a:r>
            <a:r>
              <a:rPr lang="ru-RU" sz="1600" baseline="-25000" dirty="0"/>
              <a:t>2</a:t>
            </a:r>
            <a:r>
              <a:rPr lang="ru-RU" sz="1600" dirty="0"/>
              <a:t> позволяет снизить эффект влияния влажности на чувствительность многослойных структур к восстановительным газам.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27594" y="3717032"/>
            <a:ext cx="31275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/>
              <a:t>CH</a:t>
            </a:r>
            <a:r>
              <a:rPr lang="en-US" sz="1600" baseline="-25000" dirty="0"/>
              <a:t>4</a:t>
            </a:r>
            <a:r>
              <a:rPr lang="en-US" sz="1600" dirty="0"/>
              <a:t> → CH</a:t>
            </a:r>
            <a:r>
              <a:rPr lang="en-US" sz="1600" baseline="-25000" dirty="0"/>
              <a:t>3</a:t>
            </a:r>
            <a:r>
              <a:rPr lang="en-US" sz="1600" dirty="0"/>
              <a:t> + H</a:t>
            </a:r>
            <a:r>
              <a:rPr lang="ru-RU" sz="1600" dirty="0"/>
              <a:t>,</a:t>
            </a:r>
          </a:p>
          <a:p>
            <a:pPr algn="ctr"/>
            <a:r>
              <a:rPr lang="en-US" sz="1600" dirty="0"/>
              <a:t>CH</a:t>
            </a:r>
            <a:r>
              <a:rPr lang="en-US" sz="1600" baseline="-25000" dirty="0"/>
              <a:t>3</a:t>
            </a:r>
            <a:r>
              <a:rPr lang="en-US" sz="1600" dirty="0"/>
              <a:t> + H + 4O</a:t>
            </a:r>
            <a:r>
              <a:rPr lang="en-US" sz="1600" baseline="30000" dirty="0"/>
              <a:t>2</a:t>
            </a:r>
            <a:r>
              <a:rPr lang="ru-RU" sz="1600" baseline="30000" dirty="0"/>
              <a:t>–</a:t>
            </a:r>
            <a:r>
              <a:rPr lang="en-US" sz="1600" dirty="0"/>
              <a:t> → CO</a:t>
            </a:r>
            <a:r>
              <a:rPr lang="en-US" sz="1600" baseline="-25000" dirty="0"/>
              <a:t>2</a:t>
            </a:r>
            <a:r>
              <a:rPr lang="en-US" sz="1600" dirty="0"/>
              <a:t> + 2H</a:t>
            </a:r>
            <a:r>
              <a:rPr lang="en-US" sz="1600" baseline="-25000" dirty="0"/>
              <a:t>2</a:t>
            </a:r>
            <a:r>
              <a:rPr lang="en-US" sz="1600" dirty="0"/>
              <a:t>O + 8</a:t>
            </a:r>
            <a:r>
              <a:rPr lang="en-US" sz="1600" i="1" dirty="0"/>
              <a:t>e</a:t>
            </a:r>
            <a:r>
              <a:rPr lang="ru-RU" sz="1600" baseline="30000" dirty="0"/>
              <a:t>–</a:t>
            </a:r>
            <a:r>
              <a:rPr lang="en-US" sz="1600" dirty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474856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885698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Вывод</a:t>
            </a:r>
            <a:endParaRPr lang="ru-RU" sz="1600" dirty="0"/>
          </a:p>
          <a:p>
            <a:pPr algn="just"/>
            <a:r>
              <a:rPr lang="ru-RU" sz="1600" dirty="0"/>
              <a:t>Получение многослойных тонкоплёночных структур 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/SnO</a:t>
            </a:r>
            <a:r>
              <a:rPr lang="ru-RU" sz="1600" baseline="-25000" dirty="0"/>
              <a:t>2</a:t>
            </a:r>
            <a:r>
              <a:rPr lang="ru-RU" sz="1600" dirty="0"/>
              <a:t>/Ga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при помощи ВЧМН с последующим высокотемпературным отжигом при температуре 900 ºС в течение 480 мин в атмосфере воздуха позволяет создать композицию поликристаллов фаз β-Ga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и SnO</a:t>
            </a:r>
            <a:r>
              <a:rPr lang="ru-RU" sz="1600" baseline="-25000" dirty="0"/>
              <a:t>2</a:t>
            </a:r>
            <a:r>
              <a:rPr lang="ru-RU" sz="1600" dirty="0"/>
              <a:t> со структурой касситерита, с размерами зёрен 20 и 60 </a:t>
            </a:r>
            <a:r>
              <a:rPr lang="ru-RU" sz="1600" dirty="0" err="1"/>
              <a:t>нм</a:t>
            </a:r>
            <a:r>
              <a:rPr lang="ru-RU" sz="1600" dirty="0"/>
              <a:t>, которая отличается высокими откликами и быстродействием при воздействии NH</a:t>
            </a:r>
            <a:r>
              <a:rPr lang="ru-RU" sz="1600" baseline="-25000" dirty="0"/>
              <a:t>3</a:t>
            </a:r>
            <a:r>
              <a:rPr lang="ru-RU" sz="1600" dirty="0"/>
              <a:t> в интервале умеренных рабочих температур сенсоров, а также способностью регистрировать изменение концентрации O</a:t>
            </a:r>
            <a:r>
              <a:rPr lang="ru-RU" sz="1600" baseline="-25000" dirty="0"/>
              <a:t>2</a:t>
            </a:r>
            <a:r>
              <a:rPr lang="ru-RU" sz="1600" dirty="0"/>
              <a:t> в смеси выхлопных газов двигателя внутреннего сгорания. Нанесение аморфных тонких слоёв SiO</a:t>
            </a:r>
            <a:r>
              <a:rPr lang="ru-RU" sz="1600" baseline="-25000" dirty="0"/>
              <a:t>2</a:t>
            </a:r>
            <a:r>
              <a:rPr lang="ru-RU" sz="1600" dirty="0"/>
              <a:t> на сапфировую подложку и на поверхность формируемой тонкоплёночной структуры 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/SnO</a:t>
            </a:r>
            <a:r>
              <a:rPr lang="ru-RU" sz="1600" baseline="-25000" dirty="0"/>
              <a:t>2</a:t>
            </a:r>
            <a:r>
              <a:rPr lang="ru-RU" sz="1600" dirty="0"/>
              <a:t>/Ga</a:t>
            </a:r>
            <a:r>
              <a:rPr lang="ru-RU" sz="1600" baseline="-25000" dirty="0"/>
              <a:t>2</a:t>
            </a:r>
            <a:r>
              <a:rPr lang="ru-RU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с последующим высокотемпературным отжигом, позволяет ограничить диффузию атомов </a:t>
            </a:r>
            <a:r>
              <a:rPr lang="en-US" sz="1600" dirty="0"/>
              <a:t>Al </a:t>
            </a:r>
            <a:r>
              <a:rPr lang="ru-RU" sz="1600" dirty="0"/>
              <a:t>из подложки, увеличить чувствительность и селективность к воздействию </a:t>
            </a:r>
            <a:r>
              <a:rPr lang="en-US" sz="1600" dirty="0"/>
              <a:t>CH</a:t>
            </a:r>
            <a:r>
              <a:rPr lang="ru-RU" sz="1600" baseline="-25000" dirty="0"/>
              <a:t>4</a:t>
            </a:r>
            <a:r>
              <a:rPr lang="ru-RU" sz="1600" dirty="0"/>
              <a:t> в интервалах умеренных и высоких рабочих температур сенсоров, а также снизить эффект влияния влажности сенсоров на чувствительность к восстановительным газам</a:t>
            </a:r>
            <a:r>
              <a:rPr lang="ru-RU" sz="1600" dirty="0" smtClean="0"/>
              <a:t>.</a:t>
            </a:r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r>
              <a:rPr lang="en-US" sz="1600" dirty="0" err="1"/>
              <a:t>Almaev</a:t>
            </a:r>
            <a:r>
              <a:rPr lang="en-US" sz="1600" dirty="0"/>
              <a:t> A</a:t>
            </a:r>
            <a:r>
              <a:rPr lang="ru-RU" sz="1600" dirty="0"/>
              <a:t>.</a:t>
            </a:r>
            <a:r>
              <a:rPr lang="en-US" sz="1600" dirty="0"/>
              <a:t>V</a:t>
            </a:r>
            <a:r>
              <a:rPr lang="ru-RU" sz="1600" dirty="0"/>
              <a:t>., </a:t>
            </a:r>
            <a:r>
              <a:rPr lang="en-US" sz="1600" dirty="0" err="1"/>
              <a:t>Kushnarev</a:t>
            </a:r>
            <a:r>
              <a:rPr lang="en-US" sz="1600" dirty="0"/>
              <a:t> B</a:t>
            </a:r>
            <a:r>
              <a:rPr lang="ru-RU" sz="1600" dirty="0"/>
              <a:t>.</a:t>
            </a:r>
            <a:r>
              <a:rPr lang="en-US" sz="1600" dirty="0"/>
              <a:t>O</a:t>
            </a:r>
            <a:r>
              <a:rPr lang="ru-RU" sz="1600" dirty="0"/>
              <a:t>., </a:t>
            </a:r>
            <a:r>
              <a:rPr lang="en-US" sz="1600" dirty="0" err="1"/>
              <a:t>Yunin</a:t>
            </a:r>
            <a:r>
              <a:rPr lang="en-US" sz="1600" dirty="0"/>
              <a:t> P</a:t>
            </a:r>
            <a:r>
              <a:rPr lang="ru-RU" sz="1600" dirty="0"/>
              <a:t>.</a:t>
            </a:r>
            <a:r>
              <a:rPr lang="en-US" sz="1600" dirty="0"/>
              <a:t>A</a:t>
            </a:r>
            <a:r>
              <a:rPr lang="ru-RU" sz="1600" dirty="0"/>
              <a:t>., </a:t>
            </a:r>
            <a:r>
              <a:rPr lang="en-US" sz="1600" dirty="0" err="1"/>
              <a:t>Korusenko</a:t>
            </a:r>
            <a:r>
              <a:rPr lang="en-US" sz="1600" dirty="0"/>
              <a:t> P</a:t>
            </a:r>
            <a:r>
              <a:rPr lang="ru-RU" sz="1600" dirty="0"/>
              <a:t>.</a:t>
            </a:r>
            <a:r>
              <a:rPr lang="en-US" sz="1600" dirty="0"/>
              <a:t>M</a:t>
            </a:r>
            <a:r>
              <a:rPr lang="ru-RU" sz="1600" dirty="0"/>
              <a:t>., </a:t>
            </a:r>
            <a:r>
              <a:rPr lang="en-US" sz="1600" dirty="0" err="1"/>
              <a:t>Yakovlev</a:t>
            </a:r>
            <a:r>
              <a:rPr lang="en-US" sz="1600" dirty="0"/>
              <a:t> N</a:t>
            </a:r>
            <a:r>
              <a:rPr lang="ru-RU" sz="1600" dirty="0"/>
              <a:t>.</a:t>
            </a:r>
            <a:r>
              <a:rPr lang="en-US" sz="1600" dirty="0"/>
              <a:t>N</a:t>
            </a:r>
            <a:r>
              <a:rPr lang="ru-RU" sz="1600" dirty="0"/>
              <a:t>., </a:t>
            </a:r>
            <a:r>
              <a:rPr lang="en-US" sz="1600" dirty="0" err="1"/>
              <a:t>Koroleva</a:t>
            </a:r>
            <a:r>
              <a:rPr lang="en-US" sz="1600" dirty="0"/>
              <a:t> A</a:t>
            </a:r>
            <a:r>
              <a:rPr lang="ru-RU" sz="1600" dirty="0"/>
              <a:t>.</a:t>
            </a:r>
            <a:r>
              <a:rPr lang="en-US" sz="1600" dirty="0"/>
              <a:t>V</a:t>
            </a:r>
            <a:r>
              <a:rPr lang="ru-RU" sz="1600" dirty="0"/>
              <a:t>., </a:t>
            </a:r>
            <a:r>
              <a:rPr lang="en-US" sz="1600" dirty="0" err="1"/>
              <a:t>Zhizhin</a:t>
            </a:r>
            <a:r>
              <a:rPr lang="en-US" sz="1600" dirty="0"/>
              <a:t> E</a:t>
            </a:r>
            <a:r>
              <a:rPr lang="ru-RU" sz="1600" dirty="0"/>
              <a:t>.</a:t>
            </a:r>
            <a:r>
              <a:rPr lang="en-US" sz="1600" dirty="0"/>
              <a:t>V</a:t>
            </a:r>
            <a:r>
              <a:rPr lang="ru-RU" sz="1600" dirty="0"/>
              <a:t>., </a:t>
            </a:r>
            <a:r>
              <a:rPr lang="en-US" sz="1600" dirty="0" err="1"/>
              <a:t>Yudin</a:t>
            </a:r>
            <a:r>
              <a:rPr lang="en-US" sz="1600" dirty="0"/>
              <a:t> N</a:t>
            </a:r>
            <a:r>
              <a:rPr lang="ru-RU" sz="1600" dirty="0"/>
              <a:t>.</a:t>
            </a:r>
            <a:r>
              <a:rPr lang="en-US" sz="1600" dirty="0"/>
              <a:t>N</a:t>
            </a:r>
            <a:r>
              <a:rPr lang="ru-RU" sz="1600" dirty="0"/>
              <a:t>. </a:t>
            </a:r>
            <a:r>
              <a:rPr lang="en-US" sz="1600" dirty="0"/>
              <a:t>High</a:t>
            </a:r>
            <a:r>
              <a:rPr lang="ru-RU" sz="1600" dirty="0"/>
              <a:t>-</a:t>
            </a:r>
            <a:r>
              <a:rPr lang="en-US" sz="1600" dirty="0"/>
              <a:t>temperature CH</a:t>
            </a:r>
            <a:r>
              <a:rPr lang="ru-RU" sz="1600" baseline="-25000" dirty="0"/>
              <a:t>4</a:t>
            </a:r>
            <a:r>
              <a:rPr lang="ru-RU" sz="1600" dirty="0"/>
              <a:t> </a:t>
            </a:r>
            <a:r>
              <a:rPr lang="en-US" sz="1600" dirty="0"/>
              <a:t>sensors based on multilayer </a:t>
            </a:r>
            <a:r>
              <a:rPr lang="en-US" sz="1600" dirty="0" err="1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/</a:t>
            </a:r>
            <a:r>
              <a:rPr lang="en-US" sz="1600" dirty="0" err="1"/>
              <a:t>SnO</a:t>
            </a:r>
            <a:r>
              <a:rPr lang="ru-RU" sz="1600" baseline="-25000" dirty="0"/>
              <a:t>2</a:t>
            </a:r>
            <a:r>
              <a:rPr lang="ru-RU" sz="1600" dirty="0"/>
              <a:t>/</a:t>
            </a:r>
            <a:r>
              <a:rPr lang="en-US" sz="1600" dirty="0" err="1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</a:t>
            </a:r>
            <a:r>
              <a:rPr lang="en-US" sz="1600" dirty="0"/>
              <a:t>thin</a:t>
            </a:r>
            <a:r>
              <a:rPr lang="ru-RU" sz="1600" dirty="0"/>
              <a:t>-</a:t>
            </a:r>
            <a:r>
              <a:rPr lang="en-US" sz="1600" dirty="0"/>
              <a:t>film structures with </a:t>
            </a:r>
            <a:r>
              <a:rPr lang="en-US" sz="1600" dirty="0" err="1"/>
              <a:t>SiO</a:t>
            </a:r>
            <a:r>
              <a:rPr lang="ru-RU" sz="1600" baseline="-25000" dirty="0"/>
              <a:t>2</a:t>
            </a:r>
            <a:r>
              <a:rPr lang="ru-RU" sz="1600" dirty="0"/>
              <a:t> </a:t>
            </a:r>
            <a:r>
              <a:rPr lang="en-US" sz="1600" dirty="0"/>
              <a:t>barrier layers</a:t>
            </a:r>
            <a:r>
              <a:rPr lang="ru-RU" sz="1600" dirty="0"/>
              <a:t> // </a:t>
            </a:r>
            <a:r>
              <a:rPr lang="en-US" sz="1600" dirty="0"/>
              <a:t>Materials Science</a:t>
            </a:r>
            <a:r>
              <a:rPr lang="ru-RU" sz="1600" dirty="0"/>
              <a:t> &amp; </a:t>
            </a:r>
            <a:r>
              <a:rPr lang="en-US" sz="1600" dirty="0"/>
              <a:t>Engineering B</a:t>
            </a:r>
            <a:r>
              <a:rPr lang="ru-RU" sz="1600" dirty="0"/>
              <a:t>. 2026. </a:t>
            </a:r>
            <a:r>
              <a:rPr lang="en-US" sz="1600" dirty="0"/>
              <a:t>V</a:t>
            </a:r>
            <a:r>
              <a:rPr lang="ru-RU" sz="1600" dirty="0"/>
              <a:t>. 332. </a:t>
            </a:r>
            <a:r>
              <a:rPr lang="en-US" sz="1600" dirty="0"/>
              <a:t>Paper No</a:t>
            </a:r>
            <a:r>
              <a:rPr lang="ru-RU" sz="1600" dirty="0"/>
              <a:t> 119622. </a:t>
            </a:r>
            <a:r>
              <a:rPr lang="en-US" sz="1600" dirty="0">
                <a:hlinkClick r:id="rId2"/>
              </a:rPr>
              <a:t>https://doi.org/10.1016/j.mseb.2026.119622</a:t>
            </a:r>
            <a:r>
              <a:rPr lang="en-US" sz="1600" dirty="0"/>
              <a:t> </a:t>
            </a: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8668621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22</a:t>
            </a:fld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-2738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Установление возможности функционирования сенсоров на основе тонких плёнок </a:t>
            </a:r>
            <a:r>
              <a:rPr lang="en-US" b="1" dirty="0"/>
              <a:t>β</a:t>
            </a:r>
            <a:r>
              <a:rPr lang="ru-RU" b="1" dirty="0"/>
              <a:t>-</a:t>
            </a:r>
            <a:r>
              <a:rPr lang="en-US" b="1" dirty="0"/>
              <a:t>Ga</a:t>
            </a:r>
            <a:r>
              <a:rPr lang="ru-RU" b="1" baseline="-25000" dirty="0"/>
              <a:t>2</a:t>
            </a:r>
            <a:r>
              <a:rPr lang="en-US" b="1" dirty="0"/>
              <a:t>O</a:t>
            </a:r>
            <a:r>
              <a:rPr lang="ru-RU" b="1" baseline="-25000" dirty="0"/>
              <a:t>3</a:t>
            </a:r>
            <a:r>
              <a:rPr lang="ru-RU" b="1" dirty="0"/>
              <a:t> в качестве Λ-зонда в условиях выхлопа двигателя внутреннего </a:t>
            </a:r>
            <a:r>
              <a:rPr lang="ru-RU" b="1" dirty="0" smtClean="0"/>
              <a:t>сгорания</a:t>
            </a:r>
            <a:endParaRPr lang="ru-RU" b="1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8" r="50668"/>
          <a:stretch/>
        </p:blipFill>
        <p:spPr bwMode="auto">
          <a:xfrm>
            <a:off x="1187624" y="660710"/>
            <a:ext cx="1861820" cy="2159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1" t="13866"/>
          <a:stretch/>
        </p:blipFill>
        <p:spPr bwMode="auto">
          <a:xfrm>
            <a:off x="3575546" y="670649"/>
            <a:ext cx="1860550" cy="21596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6774" y="3645024"/>
            <a:ext cx="391317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Стенд: </a:t>
            </a:r>
          </a:p>
          <a:p>
            <a:pPr algn="just"/>
            <a:r>
              <a:rPr lang="ru-RU" sz="1600" dirty="0"/>
              <a:t>- четырехтактный ДВС </a:t>
            </a:r>
            <a:r>
              <a:rPr lang="ru-RU" sz="1600" dirty="0" err="1"/>
              <a:t>Lifan</a:t>
            </a:r>
            <a:r>
              <a:rPr lang="ru-RU" sz="1600" dirty="0"/>
              <a:t> 168 F-2 (Китай), мощностью примерно 4,78 кВт; </a:t>
            </a:r>
          </a:p>
          <a:p>
            <a:pPr algn="just"/>
            <a:r>
              <a:rPr lang="ru-RU" sz="1600" dirty="0"/>
              <a:t>- контрольный Λ-зонд фирмы </a:t>
            </a:r>
            <a:r>
              <a:rPr lang="en-US" sz="1600" dirty="0" err="1"/>
              <a:t>Bos</a:t>
            </a:r>
            <a:r>
              <a:rPr lang="ru-RU" sz="1600" dirty="0"/>
              <a:t>с</a:t>
            </a:r>
            <a:r>
              <a:rPr lang="en-US" sz="1600" dirty="0"/>
              <a:t>h LSU</a:t>
            </a:r>
            <a:r>
              <a:rPr lang="ru-RU" sz="1600" dirty="0"/>
              <a:t> 4.9 (Германия);</a:t>
            </a:r>
          </a:p>
          <a:p>
            <a:pPr algn="just"/>
            <a:r>
              <a:rPr lang="ru-RU" sz="1600" dirty="0"/>
              <a:t>- микроконтроллер широкополосного датчика Λ-зонда; </a:t>
            </a:r>
          </a:p>
          <a:p>
            <a:pPr algn="just"/>
            <a:r>
              <a:rPr lang="ru-RU" sz="1600" dirty="0"/>
              <a:t>- лабораторный источник питания </a:t>
            </a:r>
            <a:r>
              <a:rPr lang="en-US" sz="1600" dirty="0" err="1"/>
              <a:t>Maisheng</a:t>
            </a:r>
            <a:r>
              <a:rPr lang="en-US" sz="1600" dirty="0"/>
              <a:t> MP</a:t>
            </a:r>
            <a:r>
              <a:rPr lang="ru-RU" sz="1600" dirty="0"/>
              <a:t> 1560</a:t>
            </a:r>
            <a:r>
              <a:rPr lang="en-US" sz="1600" dirty="0"/>
              <a:t>D</a:t>
            </a:r>
            <a:r>
              <a:rPr lang="ru-RU" sz="1600" dirty="0"/>
              <a:t> (Китай);</a:t>
            </a:r>
          </a:p>
          <a:p>
            <a:pPr algn="just"/>
            <a:r>
              <a:rPr lang="ru-RU" sz="1600" dirty="0"/>
              <a:t>- источник-измеритель </a:t>
            </a:r>
            <a:r>
              <a:rPr lang="en-US" sz="1600" dirty="0" err="1"/>
              <a:t>Keithley</a:t>
            </a:r>
            <a:r>
              <a:rPr lang="ru-RU" sz="1600" dirty="0"/>
              <a:t> 2636</a:t>
            </a:r>
            <a:r>
              <a:rPr lang="en-US" sz="1600" dirty="0"/>
              <a:t>A</a:t>
            </a:r>
            <a:r>
              <a:rPr lang="ru-RU" sz="1600" dirty="0"/>
              <a:t> (США). Выхлопная труба ДВС была удлинена на 1 м.</a:t>
            </a:r>
          </a:p>
        </p:txBody>
      </p:sp>
      <p:pic>
        <p:nvPicPr>
          <p:cNvPr id="7" name="Рисунок 6" descr="Описание: C:\current scientific work\Лямбда-зонд\эксперименты с двигателем\Видео- и фотоматериал\-5224447980801749354_12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899" y="985979"/>
            <a:ext cx="2102485" cy="157924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546414"/>
              </p:ext>
            </p:extLst>
          </p:nvPr>
        </p:nvGraphicFramePr>
        <p:xfrm>
          <a:off x="5356543" y="3571081"/>
          <a:ext cx="2552700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name="Graph" r:id="rId6" imgW="3946005" imgH="3019452" progId="Origin95.Graph">
                  <p:embed/>
                </p:oleObj>
              </mc:Choice>
              <mc:Fallback>
                <p:oleObj name="Graph" r:id="rId6" imgW="3946005" imgH="3019452" progId="Origin95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360" r="3859" b="3697"/>
                      <a:stretch>
                        <a:fillRect/>
                      </a:stretch>
                    </p:blipFill>
                    <p:spPr bwMode="auto">
                      <a:xfrm>
                        <a:off x="5356543" y="3571081"/>
                        <a:ext cx="2552700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0" y="2791375"/>
            <a:ext cx="91405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Рис. </a:t>
            </a:r>
            <a:r>
              <a:rPr lang="ru-RU" sz="1600" dirty="0" smtClean="0"/>
              <a:t>23</a:t>
            </a:r>
            <a:r>
              <a:rPr lang="ru-RU" sz="1600" dirty="0" smtClean="0"/>
              <a:t>. </a:t>
            </a:r>
            <a:r>
              <a:rPr lang="ru-RU" sz="1600" dirty="0"/>
              <a:t>Стенд для испытания образцов сенсорных чипов в условиях работы Λ-зондов (а); образец сенсорного чипа в корпусе Λ-зонда (б); Образцы сенсорных чипов на этапе подготовки фотолитографии и нанесения чувствительного элемента 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/</a:t>
            </a:r>
            <a:r>
              <a:rPr lang="en-US" sz="1600" dirty="0" err="1"/>
              <a:t>SnO</a:t>
            </a:r>
            <a:r>
              <a:rPr lang="ru-RU" sz="1600" baseline="-25000" dirty="0"/>
              <a:t>2</a:t>
            </a:r>
            <a:r>
              <a:rPr lang="ru-RU" sz="1600" dirty="0"/>
              <a:t>/</a:t>
            </a:r>
            <a:r>
              <a:rPr lang="en-US" sz="1600" dirty="0"/>
              <a:t>Ga</a:t>
            </a:r>
            <a:r>
              <a:rPr lang="ru-RU" sz="1600" baseline="-25000" dirty="0"/>
              <a:t>2</a:t>
            </a:r>
            <a:r>
              <a:rPr lang="en-US" sz="1600" dirty="0"/>
              <a:t>O</a:t>
            </a:r>
            <a:r>
              <a:rPr lang="ru-RU" sz="1600" baseline="-25000" dirty="0"/>
              <a:t>3</a:t>
            </a:r>
            <a:r>
              <a:rPr lang="ru-RU" sz="1600" dirty="0"/>
              <a:t> (в).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427984" y="5733256"/>
            <a:ext cx="42733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Рис. </a:t>
            </a:r>
            <a:r>
              <a:rPr lang="ru-RU" sz="1600" dirty="0" smtClean="0"/>
              <a:t>24</a:t>
            </a:r>
            <a:r>
              <a:rPr lang="ru-RU" sz="1600" dirty="0" smtClean="0"/>
              <a:t>. </a:t>
            </a:r>
            <a:r>
              <a:rPr lang="ru-RU" sz="1600" dirty="0"/>
              <a:t>Временные зависимости Λ и</a:t>
            </a:r>
            <a:r>
              <a:rPr lang="en-US" sz="1600" dirty="0"/>
              <a:t> </a:t>
            </a:r>
            <a:r>
              <a:rPr lang="ru-RU" sz="1600" dirty="0"/>
              <a:t>усредненной силы тока тестового образца при</a:t>
            </a:r>
            <a:r>
              <a:rPr lang="en-US" sz="1600" dirty="0"/>
              <a:t> </a:t>
            </a:r>
            <a:r>
              <a:rPr lang="ru-RU" sz="1600" dirty="0"/>
              <a:t>измерениях в</a:t>
            </a:r>
            <a:r>
              <a:rPr lang="en-US" sz="1600" dirty="0"/>
              <a:t> </a:t>
            </a:r>
            <a:r>
              <a:rPr lang="ru-RU" sz="1600" dirty="0"/>
              <a:t>выхлопной трубе.</a:t>
            </a:r>
          </a:p>
        </p:txBody>
      </p:sp>
    </p:spTree>
    <p:extLst>
      <p:ext uri="{BB962C8B-B14F-4D97-AF65-F5344CB8AC3E}">
        <p14:creationId xmlns:p14="http://schemas.microsoft.com/office/powerpoint/2010/main" val="30469611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71296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Публикации: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err="1"/>
              <a:t>Almaev</a:t>
            </a:r>
            <a:r>
              <a:rPr lang="en-US" dirty="0"/>
              <a:t> A</a:t>
            </a:r>
            <a:r>
              <a:rPr lang="ru-RU" dirty="0"/>
              <a:t>.</a:t>
            </a:r>
            <a:r>
              <a:rPr lang="en-US" dirty="0"/>
              <a:t>V</a:t>
            </a:r>
            <a:r>
              <a:rPr lang="ru-RU" dirty="0"/>
              <a:t>., </a:t>
            </a:r>
            <a:r>
              <a:rPr lang="en-US" dirty="0" err="1"/>
              <a:t>Yakovlev</a:t>
            </a:r>
            <a:r>
              <a:rPr lang="en-US" dirty="0"/>
              <a:t> N</a:t>
            </a:r>
            <a:r>
              <a:rPr lang="ru-RU" dirty="0"/>
              <a:t>.</a:t>
            </a:r>
            <a:r>
              <a:rPr lang="en-US" dirty="0"/>
              <a:t>N</a:t>
            </a:r>
            <a:r>
              <a:rPr lang="ru-RU" dirty="0"/>
              <a:t>., </a:t>
            </a:r>
            <a:r>
              <a:rPr lang="en-US" dirty="0" err="1"/>
              <a:t>Kushnarev</a:t>
            </a:r>
            <a:r>
              <a:rPr lang="en-US" dirty="0"/>
              <a:t> B</a:t>
            </a:r>
            <a:r>
              <a:rPr lang="ru-RU" dirty="0"/>
              <a:t>.</a:t>
            </a:r>
            <a:r>
              <a:rPr lang="en-US" dirty="0"/>
              <a:t>O</a:t>
            </a:r>
            <a:r>
              <a:rPr lang="ru-RU" dirty="0"/>
              <a:t>., </a:t>
            </a:r>
            <a:r>
              <a:rPr lang="en-US" dirty="0" err="1"/>
              <a:t>Nikolaev</a:t>
            </a:r>
            <a:r>
              <a:rPr lang="en-US" dirty="0"/>
              <a:t> V</a:t>
            </a:r>
            <a:r>
              <a:rPr lang="ru-RU" dirty="0"/>
              <a:t>.</a:t>
            </a:r>
            <a:r>
              <a:rPr lang="en-US" dirty="0"/>
              <a:t>I</a:t>
            </a:r>
            <a:r>
              <a:rPr lang="ru-RU" dirty="0"/>
              <a:t>., </a:t>
            </a:r>
            <a:r>
              <a:rPr lang="en-US" dirty="0" err="1"/>
              <a:t>Butenko</a:t>
            </a:r>
            <a:r>
              <a:rPr lang="en-US" dirty="0"/>
              <a:t> P</a:t>
            </a:r>
            <a:r>
              <a:rPr lang="ru-RU" dirty="0"/>
              <a:t>.</a:t>
            </a:r>
            <a:r>
              <a:rPr lang="en-US" dirty="0"/>
              <a:t>N</a:t>
            </a:r>
            <a:r>
              <a:rPr lang="ru-RU" dirty="0"/>
              <a:t>., </a:t>
            </a:r>
            <a:r>
              <a:rPr lang="en-US" dirty="0" err="1"/>
              <a:t>Yatsenko</a:t>
            </a:r>
            <a:r>
              <a:rPr lang="en-US" dirty="0"/>
              <a:t> A</a:t>
            </a:r>
            <a:r>
              <a:rPr lang="ru-RU" dirty="0"/>
              <a:t>.</a:t>
            </a:r>
            <a:r>
              <a:rPr lang="en-US" dirty="0"/>
              <a:t>A</a:t>
            </a:r>
            <a:r>
              <a:rPr lang="ru-RU" dirty="0"/>
              <a:t>., </a:t>
            </a:r>
            <a:r>
              <a:rPr lang="en-US" dirty="0" err="1"/>
              <a:t>Sharkov</a:t>
            </a:r>
            <a:r>
              <a:rPr lang="en-US" dirty="0"/>
              <a:t> M</a:t>
            </a:r>
            <a:r>
              <a:rPr lang="ru-RU" dirty="0"/>
              <a:t>.</a:t>
            </a:r>
            <a:r>
              <a:rPr lang="en-US" dirty="0"/>
              <a:t>D</a:t>
            </a:r>
            <a:r>
              <a:rPr lang="ru-RU" dirty="0"/>
              <a:t>., </a:t>
            </a:r>
            <a:r>
              <a:rPr lang="en-US" dirty="0" err="1"/>
              <a:t>Pechnikov</a:t>
            </a:r>
            <a:r>
              <a:rPr lang="en-US" dirty="0"/>
              <a:t> A</a:t>
            </a:r>
            <a:r>
              <a:rPr lang="ru-RU" dirty="0"/>
              <a:t>.</a:t>
            </a:r>
            <a:r>
              <a:rPr lang="en-US" dirty="0"/>
              <a:t>I</a:t>
            </a:r>
            <a:r>
              <a:rPr lang="ru-RU" dirty="0"/>
              <a:t>., </a:t>
            </a:r>
            <a:r>
              <a:rPr lang="en-US" dirty="0" err="1"/>
              <a:t>Ankudinov</a:t>
            </a:r>
            <a:r>
              <a:rPr lang="en-US" dirty="0"/>
              <a:t> A</a:t>
            </a:r>
            <a:r>
              <a:rPr lang="ru-RU" dirty="0"/>
              <a:t>.</a:t>
            </a:r>
            <a:r>
              <a:rPr lang="en-US" dirty="0"/>
              <a:t>V</a:t>
            </a:r>
            <a:r>
              <a:rPr lang="ru-RU" dirty="0"/>
              <a:t>., </a:t>
            </a:r>
            <a:r>
              <a:rPr lang="en-US" dirty="0" err="1"/>
              <a:t>Sergienko</a:t>
            </a:r>
            <a:r>
              <a:rPr lang="en-US" dirty="0"/>
              <a:t> E</a:t>
            </a:r>
            <a:r>
              <a:rPr lang="ru-RU" dirty="0"/>
              <a:t>.</a:t>
            </a:r>
            <a:r>
              <a:rPr lang="en-US" dirty="0"/>
              <a:t>S</a:t>
            </a:r>
            <a:r>
              <a:rPr lang="ru-RU" dirty="0"/>
              <a:t>., </a:t>
            </a:r>
            <a:r>
              <a:rPr lang="en-US" dirty="0" err="1"/>
              <a:t>Chikiryaka</a:t>
            </a:r>
            <a:r>
              <a:rPr lang="en-US" dirty="0"/>
              <a:t> A</a:t>
            </a:r>
            <a:r>
              <a:rPr lang="ru-RU" dirty="0"/>
              <a:t>.</a:t>
            </a:r>
            <a:r>
              <a:rPr lang="en-US" dirty="0"/>
              <a:t>V</a:t>
            </a:r>
            <a:r>
              <a:rPr lang="ru-RU" dirty="0"/>
              <a:t>. </a:t>
            </a:r>
            <a:r>
              <a:rPr lang="en-US" dirty="0"/>
              <a:t>O</a:t>
            </a:r>
            <a:r>
              <a:rPr lang="ru-RU" baseline="-25000" dirty="0"/>
              <a:t>2</a:t>
            </a:r>
            <a:r>
              <a:rPr lang="ru-RU" dirty="0"/>
              <a:t> </a:t>
            </a:r>
            <a:r>
              <a:rPr lang="en-US" dirty="0"/>
              <a:t>sensors for λ</a:t>
            </a:r>
            <a:r>
              <a:rPr lang="ru-RU" dirty="0"/>
              <a:t>-</a:t>
            </a:r>
            <a:r>
              <a:rPr lang="en-US" dirty="0"/>
              <a:t>probe based on β</a:t>
            </a:r>
            <a:r>
              <a:rPr lang="ru-RU" dirty="0"/>
              <a:t>-</a:t>
            </a:r>
            <a:r>
              <a:rPr lang="en-US" dirty="0" err="1"/>
              <a:t>Ga</a:t>
            </a:r>
            <a:r>
              <a:rPr lang="ru-RU" baseline="-25000" dirty="0"/>
              <a:t>2</a:t>
            </a:r>
            <a:r>
              <a:rPr lang="en-US" dirty="0"/>
              <a:t>O</a:t>
            </a:r>
            <a:r>
              <a:rPr lang="ru-RU" baseline="-25000" dirty="0"/>
              <a:t>3</a:t>
            </a:r>
            <a:r>
              <a:rPr lang="ru-RU" dirty="0"/>
              <a:t> </a:t>
            </a:r>
            <a:r>
              <a:rPr lang="en-US" dirty="0"/>
              <a:t>microcrystals fabricated from</a:t>
            </a:r>
            <a:r>
              <a:rPr lang="ru-RU" dirty="0"/>
              <a:t> к-</a:t>
            </a:r>
            <a:r>
              <a:rPr lang="en-US" dirty="0" err="1"/>
              <a:t>Ga</a:t>
            </a:r>
            <a:r>
              <a:rPr lang="ru-RU" baseline="-25000" dirty="0"/>
              <a:t>2</a:t>
            </a:r>
            <a:r>
              <a:rPr lang="en-US" dirty="0"/>
              <a:t>O</a:t>
            </a:r>
            <a:r>
              <a:rPr lang="ru-RU" baseline="-25000" dirty="0"/>
              <a:t>3</a:t>
            </a:r>
            <a:r>
              <a:rPr lang="ru-RU" dirty="0"/>
              <a:t> </a:t>
            </a:r>
            <a:r>
              <a:rPr lang="en-US" dirty="0"/>
              <a:t>epitaxial film by thermal annealing</a:t>
            </a:r>
            <a:r>
              <a:rPr lang="ru-RU" dirty="0"/>
              <a:t> // </a:t>
            </a:r>
            <a:r>
              <a:rPr lang="en-US" dirty="0"/>
              <a:t>Sensors and Actuators B</a:t>
            </a:r>
            <a:r>
              <a:rPr lang="ru-RU" dirty="0"/>
              <a:t>: </a:t>
            </a:r>
            <a:r>
              <a:rPr lang="en-US" dirty="0"/>
              <a:t>Chemical</a:t>
            </a:r>
            <a:r>
              <a:rPr lang="ru-RU" dirty="0"/>
              <a:t>. 2025. </a:t>
            </a:r>
            <a:r>
              <a:rPr lang="en-US" dirty="0"/>
              <a:t>V</a:t>
            </a:r>
            <a:r>
              <a:rPr lang="ru-RU" dirty="0"/>
              <a:t>. 444, </a:t>
            </a:r>
            <a:r>
              <a:rPr lang="en-US" dirty="0"/>
              <a:t>Part</a:t>
            </a:r>
            <a:r>
              <a:rPr lang="ru-RU" dirty="0"/>
              <a:t> 1. </a:t>
            </a:r>
            <a:r>
              <a:rPr lang="en-US" dirty="0"/>
              <a:t>Paper No</a:t>
            </a:r>
            <a:r>
              <a:rPr lang="ru-RU" dirty="0"/>
              <a:t> 138355</a:t>
            </a:r>
            <a:r>
              <a:rPr lang="ru-RU" dirty="0" smtClean="0"/>
              <a:t>.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doi.org/10.1016/j.snb.2025.138355</a:t>
            </a:r>
            <a:r>
              <a:rPr lang="en-US" dirty="0" smtClean="0"/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err="1" smtClean="0"/>
              <a:t>Almaev</a:t>
            </a:r>
            <a:r>
              <a:rPr lang="en-US" dirty="0" smtClean="0"/>
              <a:t> </a:t>
            </a:r>
            <a:r>
              <a:rPr lang="en-US" dirty="0"/>
              <a:t>A.V.</a:t>
            </a:r>
            <a:r>
              <a:rPr lang="en-US" dirty="0" smtClean="0"/>
              <a:t>, </a:t>
            </a:r>
            <a:r>
              <a:rPr lang="en-US" dirty="0" err="1" smtClean="0"/>
              <a:t>Chernikov</a:t>
            </a:r>
            <a:r>
              <a:rPr lang="en-US" dirty="0" smtClean="0"/>
              <a:t> </a:t>
            </a:r>
            <a:r>
              <a:rPr lang="en-US" dirty="0"/>
              <a:t>E.V.</a:t>
            </a:r>
            <a:r>
              <a:rPr lang="en-US" dirty="0" smtClean="0"/>
              <a:t>, </a:t>
            </a:r>
            <a:r>
              <a:rPr lang="en-US" dirty="0" err="1" smtClean="0"/>
              <a:t>Novikov</a:t>
            </a:r>
            <a:r>
              <a:rPr lang="en-US" dirty="0" smtClean="0"/>
              <a:t> </a:t>
            </a:r>
            <a:r>
              <a:rPr lang="en-US" dirty="0"/>
              <a:t>V.V.</a:t>
            </a:r>
            <a:r>
              <a:rPr lang="en-US" dirty="0" smtClean="0"/>
              <a:t>, </a:t>
            </a:r>
            <a:r>
              <a:rPr lang="en-US" dirty="0" err="1" smtClean="0"/>
              <a:t>Kushnarev</a:t>
            </a:r>
            <a:r>
              <a:rPr lang="en-US" dirty="0" smtClean="0"/>
              <a:t> </a:t>
            </a:r>
            <a:r>
              <a:rPr lang="en-US" dirty="0"/>
              <a:t>B.O.</a:t>
            </a:r>
            <a:r>
              <a:rPr lang="en-US" dirty="0" smtClean="0"/>
              <a:t>, </a:t>
            </a:r>
            <a:r>
              <a:rPr lang="en-US" dirty="0" err="1" smtClean="0"/>
              <a:t>Yakovlev</a:t>
            </a:r>
            <a:r>
              <a:rPr lang="en-US" dirty="0" smtClean="0"/>
              <a:t> </a:t>
            </a:r>
            <a:r>
              <a:rPr lang="en-US" dirty="0"/>
              <a:t>N.N.</a:t>
            </a:r>
            <a:r>
              <a:rPr lang="en-US" dirty="0" smtClean="0"/>
              <a:t>, </a:t>
            </a:r>
            <a:r>
              <a:rPr lang="en-US" dirty="0" err="1" smtClean="0"/>
              <a:t>Chuprakova</a:t>
            </a:r>
            <a:r>
              <a:rPr lang="en-US" dirty="0" smtClean="0"/>
              <a:t> </a:t>
            </a:r>
            <a:r>
              <a:rPr lang="en-US" dirty="0"/>
              <a:t>E.V.</a:t>
            </a:r>
            <a:r>
              <a:rPr lang="en-US" dirty="0" smtClean="0"/>
              <a:t>, </a:t>
            </a:r>
            <a:r>
              <a:rPr lang="en-US" dirty="0" err="1" smtClean="0"/>
              <a:t>Oleinik</a:t>
            </a:r>
            <a:r>
              <a:rPr lang="en-US" dirty="0" smtClean="0"/>
              <a:t> </a:t>
            </a:r>
            <a:r>
              <a:rPr lang="en-US" dirty="0"/>
              <a:t>V.L.</a:t>
            </a:r>
            <a:r>
              <a:rPr lang="en-US" dirty="0" smtClean="0"/>
              <a:t>, </a:t>
            </a:r>
            <a:r>
              <a:rPr lang="en-US" dirty="0" err="1" smtClean="0"/>
              <a:t>Lozinskaya</a:t>
            </a:r>
            <a:r>
              <a:rPr lang="en-US" dirty="0" smtClean="0"/>
              <a:t> </a:t>
            </a:r>
            <a:r>
              <a:rPr lang="en-US" dirty="0"/>
              <a:t>A.D.</a:t>
            </a:r>
            <a:r>
              <a:rPr lang="en-US" dirty="0" smtClean="0"/>
              <a:t>, </a:t>
            </a:r>
            <a:r>
              <a:rPr lang="en-US" dirty="0" err="1" smtClean="0"/>
              <a:t>Gogova</a:t>
            </a:r>
            <a:r>
              <a:rPr lang="en-US" dirty="0"/>
              <a:t> D.S</a:t>
            </a:r>
            <a:r>
              <a:rPr lang="en-US" dirty="0" smtClean="0"/>
              <a:t>. </a:t>
            </a:r>
            <a:r>
              <a:rPr lang="en-US" dirty="0"/>
              <a:t>Impact of Cr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additives on the gas-sensitive properties of </a:t>
            </a:r>
            <a:r>
              <a:rPr lang="el-GR" dirty="0"/>
              <a:t>β-</a:t>
            </a:r>
            <a:r>
              <a:rPr lang="en-US" dirty="0"/>
              <a:t>Ga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thin films to oxygen, hydrogen, carbon monoxide, and toluene </a:t>
            </a:r>
            <a:r>
              <a:rPr lang="en-US" dirty="0" smtClean="0"/>
              <a:t>vapors </a:t>
            </a:r>
            <a:r>
              <a:rPr lang="en-US" dirty="0"/>
              <a:t>// Journal of Vacuum Science &amp; Technology A</a:t>
            </a:r>
            <a:r>
              <a:rPr lang="en-US" dirty="0" smtClean="0"/>
              <a:t>. 2021. V. </a:t>
            </a:r>
            <a:r>
              <a:rPr lang="en-US" dirty="0"/>
              <a:t>39, is. 2. </a:t>
            </a:r>
            <a:r>
              <a:rPr lang="en-US" dirty="0" smtClean="0"/>
              <a:t>Paper No </a:t>
            </a:r>
            <a:r>
              <a:rPr lang="en-US" dirty="0"/>
              <a:t>023405. </a:t>
            </a:r>
            <a:r>
              <a:rPr lang="en-US" dirty="0">
                <a:hlinkClick r:id="rId3"/>
              </a:rPr>
              <a:t>https://doi.org/10.1116/6.0000723</a:t>
            </a: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endParaRPr lang="ru-RU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en-US" dirty="0" err="1" smtClean="0"/>
              <a:t>Almaev</a:t>
            </a:r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ru-RU" dirty="0"/>
              <a:t>.</a:t>
            </a:r>
            <a:r>
              <a:rPr lang="en-US" dirty="0"/>
              <a:t>V</a:t>
            </a:r>
            <a:r>
              <a:rPr lang="ru-RU" dirty="0"/>
              <a:t>., </a:t>
            </a:r>
            <a:r>
              <a:rPr lang="en-US" dirty="0" err="1"/>
              <a:t>Kushnarev</a:t>
            </a:r>
            <a:r>
              <a:rPr lang="en-US" dirty="0"/>
              <a:t> B</a:t>
            </a:r>
            <a:r>
              <a:rPr lang="ru-RU" dirty="0"/>
              <a:t>.</a:t>
            </a:r>
            <a:r>
              <a:rPr lang="en-US" dirty="0"/>
              <a:t>O</a:t>
            </a:r>
            <a:r>
              <a:rPr lang="ru-RU" dirty="0"/>
              <a:t>., </a:t>
            </a:r>
            <a:r>
              <a:rPr lang="en-US" dirty="0" err="1"/>
              <a:t>Yunin</a:t>
            </a:r>
            <a:r>
              <a:rPr lang="en-US" dirty="0"/>
              <a:t> P</a:t>
            </a:r>
            <a:r>
              <a:rPr lang="ru-RU" dirty="0"/>
              <a:t>.</a:t>
            </a:r>
            <a:r>
              <a:rPr lang="en-US" dirty="0"/>
              <a:t>A</a:t>
            </a:r>
            <a:r>
              <a:rPr lang="ru-RU" dirty="0"/>
              <a:t>., </a:t>
            </a:r>
            <a:r>
              <a:rPr lang="en-US" dirty="0" err="1"/>
              <a:t>Korusenko</a:t>
            </a:r>
            <a:r>
              <a:rPr lang="en-US" dirty="0"/>
              <a:t> P</a:t>
            </a:r>
            <a:r>
              <a:rPr lang="ru-RU" dirty="0"/>
              <a:t>.</a:t>
            </a:r>
            <a:r>
              <a:rPr lang="en-US" dirty="0"/>
              <a:t>M</a:t>
            </a:r>
            <a:r>
              <a:rPr lang="ru-RU" dirty="0"/>
              <a:t>., </a:t>
            </a:r>
            <a:r>
              <a:rPr lang="en-US" dirty="0" err="1"/>
              <a:t>Yakovlev</a:t>
            </a:r>
            <a:r>
              <a:rPr lang="en-US" dirty="0"/>
              <a:t> N</a:t>
            </a:r>
            <a:r>
              <a:rPr lang="ru-RU" dirty="0"/>
              <a:t>.</a:t>
            </a:r>
            <a:r>
              <a:rPr lang="en-US" dirty="0"/>
              <a:t>N</a:t>
            </a:r>
            <a:r>
              <a:rPr lang="ru-RU" dirty="0"/>
              <a:t>., </a:t>
            </a:r>
            <a:r>
              <a:rPr lang="en-US" dirty="0" err="1"/>
              <a:t>Koroleva</a:t>
            </a:r>
            <a:r>
              <a:rPr lang="en-US" dirty="0"/>
              <a:t> A</a:t>
            </a:r>
            <a:r>
              <a:rPr lang="ru-RU" dirty="0"/>
              <a:t>.</a:t>
            </a:r>
            <a:r>
              <a:rPr lang="en-US" dirty="0"/>
              <a:t>V</a:t>
            </a:r>
            <a:r>
              <a:rPr lang="ru-RU" dirty="0"/>
              <a:t>., </a:t>
            </a:r>
            <a:r>
              <a:rPr lang="en-US" dirty="0" err="1"/>
              <a:t>Zhizhin</a:t>
            </a:r>
            <a:r>
              <a:rPr lang="en-US" dirty="0"/>
              <a:t> E</a:t>
            </a:r>
            <a:r>
              <a:rPr lang="ru-RU" dirty="0"/>
              <a:t>.</a:t>
            </a:r>
            <a:r>
              <a:rPr lang="en-US" dirty="0"/>
              <a:t>V</a:t>
            </a:r>
            <a:r>
              <a:rPr lang="ru-RU" dirty="0"/>
              <a:t>., </a:t>
            </a:r>
            <a:r>
              <a:rPr lang="en-US" dirty="0" err="1"/>
              <a:t>Yudin</a:t>
            </a:r>
            <a:r>
              <a:rPr lang="en-US" dirty="0"/>
              <a:t> N</a:t>
            </a:r>
            <a:r>
              <a:rPr lang="ru-RU" dirty="0"/>
              <a:t>.</a:t>
            </a:r>
            <a:r>
              <a:rPr lang="en-US" dirty="0"/>
              <a:t>N</a:t>
            </a:r>
            <a:r>
              <a:rPr lang="ru-RU" dirty="0"/>
              <a:t>. </a:t>
            </a:r>
            <a:r>
              <a:rPr lang="en-US" dirty="0"/>
              <a:t>High</a:t>
            </a:r>
            <a:r>
              <a:rPr lang="ru-RU" dirty="0"/>
              <a:t>-</a:t>
            </a:r>
            <a:r>
              <a:rPr lang="en-US" dirty="0"/>
              <a:t>temperature CH</a:t>
            </a:r>
            <a:r>
              <a:rPr lang="ru-RU" baseline="-25000" dirty="0"/>
              <a:t>4</a:t>
            </a:r>
            <a:r>
              <a:rPr lang="ru-RU" dirty="0"/>
              <a:t> </a:t>
            </a:r>
            <a:r>
              <a:rPr lang="en-US" dirty="0"/>
              <a:t>sensors based on multilayer </a:t>
            </a:r>
            <a:r>
              <a:rPr lang="en-US" dirty="0" err="1"/>
              <a:t>Ga</a:t>
            </a:r>
            <a:r>
              <a:rPr lang="ru-RU" baseline="-25000" dirty="0"/>
              <a:t>2</a:t>
            </a:r>
            <a:r>
              <a:rPr lang="en-US" dirty="0"/>
              <a:t>O</a:t>
            </a:r>
            <a:r>
              <a:rPr lang="ru-RU" baseline="-25000" dirty="0"/>
              <a:t>3</a:t>
            </a:r>
            <a:r>
              <a:rPr lang="ru-RU" dirty="0"/>
              <a:t>/</a:t>
            </a:r>
            <a:r>
              <a:rPr lang="en-US" dirty="0" err="1"/>
              <a:t>SnO</a:t>
            </a:r>
            <a:r>
              <a:rPr lang="ru-RU" baseline="-25000" dirty="0"/>
              <a:t>2</a:t>
            </a:r>
            <a:r>
              <a:rPr lang="ru-RU" dirty="0"/>
              <a:t>/</a:t>
            </a:r>
            <a:r>
              <a:rPr lang="en-US" dirty="0" err="1"/>
              <a:t>Ga</a:t>
            </a:r>
            <a:r>
              <a:rPr lang="ru-RU" baseline="-25000" dirty="0"/>
              <a:t>2</a:t>
            </a:r>
            <a:r>
              <a:rPr lang="en-US" dirty="0"/>
              <a:t>O</a:t>
            </a:r>
            <a:r>
              <a:rPr lang="ru-RU" baseline="-25000" dirty="0"/>
              <a:t>3</a:t>
            </a:r>
            <a:r>
              <a:rPr lang="ru-RU" dirty="0"/>
              <a:t> </a:t>
            </a:r>
            <a:r>
              <a:rPr lang="en-US" dirty="0"/>
              <a:t>thin</a:t>
            </a:r>
            <a:r>
              <a:rPr lang="ru-RU" dirty="0"/>
              <a:t>-</a:t>
            </a:r>
            <a:r>
              <a:rPr lang="en-US" dirty="0"/>
              <a:t>film structures with </a:t>
            </a:r>
            <a:r>
              <a:rPr lang="en-US" dirty="0" err="1"/>
              <a:t>SiO</a:t>
            </a:r>
            <a:r>
              <a:rPr lang="ru-RU" baseline="-25000" dirty="0"/>
              <a:t>2</a:t>
            </a:r>
            <a:r>
              <a:rPr lang="ru-RU" dirty="0"/>
              <a:t> </a:t>
            </a:r>
            <a:r>
              <a:rPr lang="en-US" dirty="0"/>
              <a:t>barrier layers</a:t>
            </a:r>
            <a:r>
              <a:rPr lang="ru-RU" dirty="0"/>
              <a:t> // </a:t>
            </a:r>
            <a:r>
              <a:rPr lang="en-US" dirty="0"/>
              <a:t>Materials Science</a:t>
            </a:r>
            <a:r>
              <a:rPr lang="ru-RU" dirty="0"/>
              <a:t> &amp; </a:t>
            </a:r>
            <a:r>
              <a:rPr lang="en-US" dirty="0"/>
              <a:t>Engineering B</a:t>
            </a:r>
            <a:r>
              <a:rPr lang="ru-RU" dirty="0"/>
              <a:t>. 2026. </a:t>
            </a:r>
            <a:r>
              <a:rPr lang="en-US" dirty="0"/>
              <a:t>V</a:t>
            </a:r>
            <a:r>
              <a:rPr lang="ru-RU" dirty="0"/>
              <a:t>. 332. </a:t>
            </a:r>
            <a:r>
              <a:rPr lang="en-US" dirty="0"/>
              <a:t>Paper No</a:t>
            </a:r>
            <a:r>
              <a:rPr lang="ru-RU" dirty="0"/>
              <a:t> </a:t>
            </a:r>
            <a:r>
              <a:rPr lang="ru-RU" dirty="0" smtClean="0"/>
              <a:t>119622. </a:t>
            </a: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</a:t>
            </a:r>
            <a:r>
              <a:rPr lang="en-US" dirty="0" smtClean="0">
                <a:hlinkClick r:id="rId4"/>
              </a:rPr>
              <a:t>doi.org/10.1016/j.mseb.2026.119622</a:t>
            </a:r>
            <a:r>
              <a:rPr lang="en-US" dirty="0" smtClean="0"/>
              <a:t> </a:t>
            </a:r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80541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188640"/>
            <a:ext cx="1682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Благодарности</a:t>
            </a:r>
          </a:p>
          <a:p>
            <a:pPr algn="ctr"/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1015568"/>
            <a:ext cx="8892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Коллективу лаборатории физики профилированных кристаллов ФТИ им. А. Ф. Иоффе РАН, под руководством В. И. Николаева, ХГФЭ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П. А. </a:t>
            </a:r>
            <a:r>
              <a:rPr lang="ru-RU" dirty="0" err="1" smtClean="0"/>
              <a:t>Юнину</a:t>
            </a:r>
            <a:r>
              <a:rPr lang="ru-RU" dirty="0" smtClean="0"/>
              <a:t>, ИФМ РАН, за проведение ВИМС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 smtClean="0"/>
              <a:t>П. М. Корусенко, СПбГУ, за анализ РФЭС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1722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600" b="1" smtClean="0">
                <a:solidFill>
                  <a:schemeClr val="tx1"/>
                </a:solidFill>
              </a:rPr>
              <a:t>25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867471"/>
            <a:ext cx="8784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/>
              <a:t>С</a:t>
            </a:r>
            <a:r>
              <a:rPr lang="ru-RU" sz="4400" dirty="0" smtClean="0"/>
              <a:t>пасибо </a:t>
            </a:r>
            <a:r>
              <a:rPr lang="ru-RU" sz="4400" dirty="0"/>
              <a:t>за </a:t>
            </a:r>
            <a:r>
              <a:rPr lang="ru-RU" sz="4400" dirty="0" smtClean="0"/>
              <a:t>внимание</a:t>
            </a:r>
            <a:r>
              <a:rPr lang="ru-RU" sz="4400" dirty="0"/>
              <a:t>!</a:t>
            </a:r>
            <a:endParaRPr lang="ru-RU" sz="44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3044858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Алексей Викторович </a:t>
            </a:r>
            <a:r>
              <a:rPr lang="ru-RU" sz="2400" b="1" dirty="0" err="1"/>
              <a:t>Алмаев</a:t>
            </a:r>
            <a:r>
              <a:rPr lang="ru-RU" sz="2400" b="1" dirty="0"/>
              <a:t>,</a:t>
            </a:r>
          </a:p>
          <a:p>
            <a:r>
              <a:rPr lang="ru-RU" sz="2400" b="1" dirty="0"/>
              <a:t>Доцент кафедры полупроводниковой электроники ТГУ</a:t>
            </a:r>
          </a:p>
          <a:p>
            <a:r>
              <a:rPr lang="en-US" sz="2400" b="1" dirty="0">
                <a:hlinkClick r:id="rId2"/>
              </a:rPr>
              <a:t>almaev_alex@mail.ru</a:t>
            </a:r>
            <a:r>
              <a:rPr lang="en-US" sz="2400" b="1" dirty="0"/>
              <a:t>, </a:t>
            </a:r>
            <a:r>
              <a:rPr lang="en-US" sz="2400" b="1" dirty="0">
                <a:hlinkClick r:id="rId3"/>
              </a:rPr>
              <a:t>almaev.alex@mail.tsu.ru</a:t>
            </a:r>
            <a:r>
              <a:rPr lang="en-US" sz="2400" b="1" dirty="0"/>
              <a:t> </a:t>
            </a:r>
            <a:r>
              <a:rPr lang="ru-RU" sz="2400" b="1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4637198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2761</Words>
  <Application>Microsoft Office PowerPoint</Application>
  <PresentationFormat>Экран (4:3)</PresentationFormat>
  <Paragraphs>476</Paragraphs>
  <Slides>25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Тема Office</vt:lpstr>
      <vt:lpstr>Graph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Наташа</dc:creator>
  <cp:lastModifiedBy>Наташа</cp:lastModifiedBy>
  <cp:revision>16</cp:revision>
  <dcterms:created xsi:type="dcterms:W3CDTF">2026-09-22T03:09:19Z</dcterms:created>
  <dcterms:modified xsi:type="dcterms:W3CDTF">2026-09-22T08:31:41Z</dcterms:modified>
</cp:coreProperties>
</file>