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02" r:id="rId3"/>
    <p:sldId id="258" r:id="rId4"/>
    <p:sldId id="259" r:id="rId5"/>
    <p:sldId id="275" r:id="rId6"/>
    <p:sldId id="392" r:id="rId7"/>
    <p:sldId id="393" r:id="rId8"/>
    <p:sldId id="269" r:id="rId9"/>
    <p:sldId id="272" r:id="rId10"/>
    <p:sldId id="279" r:id="rId11"/>
    <p:sldId id="330" r:id="rId12"/>
    <p:sldId id="287" r:id="rId13"/>
    <p:sldId id="337" r:id="rId14"/>
    <p:sldId id="320" r:id="rId15"/>
    <p:sldId id="325" r:id="rId16"/>
    <p:sldId id="307" r:id="rId17"/>
    <p:sldId id="293" r:id="rId18"/>
    <p:sldId id="370" r:id="rId19"/>
    <p:sldId id="292" r:id="rId20"/>
    <p:sldId id="289" r:id="rId21"/>
    <p:sldId id="333" r:id="rId22"/>
    <p:sldId id="334" r:id="rId23"/>
    <p:sldId id="260" r:id="rId24"/>
    <p:sldId id="274" r:id="rId25"/>
    <p:sldId id="327" r:id="rId26"/>
    <p:sldId id="270" r:id="rId27"/>
    <p:sldId id="328" r:id="rId28"/>
    <p:sldId id="283" r:id="rId29"/>
    <p:sldId id="311" r:id="rId30"/>
  </p:sldIdLst>
  <p:sldSz cx="9144000" cy="5143500" type="screen16x9"/>
  <p:notesSz cx="7099300" cy="10234613"/>
  <p:defaultTextStyle>
    <a:defPPr>
      <a:defRPr lang="ru-RU"/>
    </a:defPPr>
    <a:lvl1pPr marL="0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9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7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5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3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2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58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67" algn="l" defTabSz="9142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67" autoAdjust="0"/>
    <p:restoredTop sz="84158" autoAdjust="0"/>
  </p:normalViewPr>
  <p:slideViewPr>
    <p:cSldViewPr>
      <p:cViewPr varScale="1">
        <p:scale>
          <a:sx n="211" d="100"/>
          <a:sy n="211" d="100"/>
        </p:scale>
        <p:origin x="198" y="1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87AB8-F527-4D60-8091-E0106B19D78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C9B41-15AF-4008-85A9-69151B9C6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565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A9C7525-11C3-4425-8C08-29DD7AFE1BE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7C74F17-14BA-4F0F-8E78-F0C80694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935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14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42859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023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1) Фазовая стабильность в легированном </a:t>
            </a:r>
            <a:r>
              <a:rPr lang="en-US" sz="1300" b="1" dirty="0" err="1"/>
              <a:t>Ti</a:t>
            </a:r>
            <a:r>
              <a:rPr lang="en-US" sz="1300" b="1" dirty="0"/>
              <a:t> (0 </a:t>
            </a:r>
            <a:r>
              <a:rPr lang="ru-RU" sz="1300" b="1" dirty="0"/>
              <a:t>К):</a:t>
            </a:r>
            <a:endParaRPr lang="ru-RU" sz="1300" dirty="0"/>
          </a:p>
          <a:p>
            <a:r>
              <a:rPr lang="ru-RU" sz="1300" b="1" dirty="0"/>
              <a:t>Без примесей:</a:t>
            </a:r>
            <a:r>
              <a:rPr lang="ru-RU" sz="1300" dirty="0"/>
              <a:t> </a:t>
            </a:r>
            <a:r>
              <a:rPr lang="el-GR" sz="1300" dirty="0"/>
              <a:t>α </a:t>
            </a:r>
            <a:r>
              <a:rPr lang="ru-RU" sz="1300" dirty="0"/>
              <a:t>стабильна (</a:t>
            </a:r>
            <a:r>
              <a:rPr lang="en-US" sz="1300" dirty="0"/>
              <a:t>E</a:t>
            </a:r>
            <a:r>
              <a:rPr lang="el-GR" sz="1300" dirty="0"/>
              <a:t>β</a:t>
            </a:r>
            <a:r>
              <a:rPr lang="en-US" sz="1300" dirty="0"/>
              <a:t> &gt; E</a:t>
            </a:r>
            <a:r>
              <a:rPr lang="el-GR" sz="1300" dirty="0"/>
              <a:t>α</a:t>
            </a:r>
            <a:r>
              <a:rPr lang="en-US" sz="1300" dirty="0"/>
              <a:t> </a:t>
            </a:r>
            <a:r>
              <a:rPr lang="ru-RU" sz="1300" dirty="0"/>
              <a:t>на 0.1 эВ/атом, </a:t>
            </a:r>
            <a:r>
              <a:rPr lang="en-US" sz="1300" dirty="0"/>
              <a:t>E</a:t>
            </a:r>
            <a:r>
              <a:rPr lang="el-GR" sz="1300" dirty="0"/>
              <a:t>α''</a:t>
            </a:r>
            <a:r>
              <a:rPr lang="en-US" sz="1300" dirty="0"/>
              <a:t> ≈ E</a:t>
            </a:r>
            <a:r>
              <a:rPr lang="el-GR" sz="1300" dirty="0"/>
              <a:t>α</a:t>
            </a:r>
            <a:r>
              <a:rPr lang="en-US" sz="1300" dirty="0"/>
              <a:t>).</a:t>
            </a:r>
          </a:p>
          <a:p>
            <a:r>
              <a:rPr lang="ru-RU" sz="1300" b="1" dirty="0"/>
              <a:t>Крит. концентрации </a:t>
            </a:r>
            <a:r>
              <a:rPr lang="el-GR" sz="1300" b="1" dirty="0"/>
              <a:t>α→α'':</a:t>
            </a:r>
            <a:endParaRPr lang="el-GR" sz="1300" dirty="0"/>
          </a:p>
          <a:p>
            <a:pPr lvl="1"/>
            <a:r>
              <a:rPr lang="en-US" sz="1300" dirty="0"/>
              <a:t>V: </a:t>
            </a:r>
            <a:r>
              <a:rPr lang="en-US" sz="1300" b="1" dirty="0"/>
              <a:t>9.4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pPr lvl="1"/>
            <a:r>
              <a:rPr lang="en-US" sz="1300" dirty="0" err="1"/>
              <a:t>Nb</a:t>
            </a:r>
            <a:r>
              <a:rPr lang="en-US" sz="1300" dirty="0"/>
              <a:t>: </a:t>
            </a:r>
            <a:r>
              <a:rPr lang="en-US" sz="1300" b="1" dirty="0"/>
              <a:t>10.4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pPr lvl="1"/>
            <a:r>
              <a:rPr lang="en-US" sz="1300" dirty="0"/>
              <a:t>Mo: </a:t>
            </a:r>
            <a:r>
              <a:rPr lang="en-US" sz="1300" b="1" dirty="0"/>
              <a:t>4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r>
              <a:rPr lang="ru-RU" sz="1300" b="1" dirty="0"/>
              <a:t>Крит. концентрации </a:t>
            </a:r>
            <a:r>
              <a:rPr lang="el-GR" sz="1300" b="1" dirty="0"/>
              <a:t>β-</a:t>
            </a:r>
            <a:r>
              <a:rPr lang="ru-RU" sz="1300" b="1" dirty="0"/>
              <a:t>стабилизации:</a:t>
            </a:r>
            <a:endParaRPr lang="ru-RU" sz="1300" dirty="0"/>
          </a:p>
          <a:p>
            <a:pPr lvl="1"/>
            <a:r>
              <a:rPr lang="en-US" sz="1300" dirty="0"/>
              <a:t>V: </a:t>
            </a:r>
            <a:r>
              <a:rPr lang="en-US" sz="1300" b="1" dirty="0"/>
              <a:t>16.3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pPr lvl="1"/>
            <a:r>
              <a:rPr lang="en-US" sz="1300" dirty="0" err="1"/>
              <a:t>Nb</a:t>
            </a:r>
            <a:r>
              <a:rPr lang="en-US" sz="1300" dirty="0"/>
              <a:t>: </a:t>
            </a:r>
            <a:r>
              <a:rPr lang="en-US" sz="1300" b="1" dirty="0"/>
              <a:t>20.8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pPr lvl="1"/>
            <a:r>
              <a:rPr lang="en-US" sz="1300" dirty="0"/>
              <a:t>Mo: </a:t>
            </a:r>
            <a:r>
              <a:rPr lang="en-US" sz="1300" b="1" dirty="0"/>
              <a:t>7.5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endParaRPr lang="ru-RU" sz="1300" dirty="0"/>
          </a:p>
          <a:p>
            <a:r>
              <a:rPr lang="en-US" sz="1300" b="1" dirty="0"/>
              <a:t>Mo — </a:t>
            </a:r>
            <a:r>
              <a:rPr lang="ru-RU" sz="1300" b="1" dirty="0"/>
              <a:t>сильнейший </a:t>
            </a:r>
            <a:r>
              <a:rPr lang="el-GR" sz="1300" b="1" dirty="0"/>
              <a:t>β-</a:t>
            </a:r>
            <a:r>
              <a:rPr lang="ru-RU" sz="1300" b="1" dirty="0"/>
              <a:t>стабилизатор</a:t>
            </a:r>
            <a:r>
              <a:rPr lang="ru-RU" sz="1300" dirty="0"/>
              <a:t> (↓ </a:t>
            </a:r>
            <a:r>
              <a:rPr lang="ru-RU" sz="1300" dirty="0" err="1"/>
              <a:t>конц</a:t>
            </a:r>
            <a:r>
              <a:rPr lang="ru-RU" sz="1300" dirty="0"/>
              <a:t>. из-за ↑ </a:t>
            </a:r>
            <a:r>
              <a:rPr lang="en-US" sz="1300" dirty="0"/>
              <a:t>d-</a:t>
            </a:r>
            <a:r>
              <a:rPr lang="ru-RU" sz="1300" dirty="0"/>
              <a:t>электронов).</a:t>
            </a:r>
          </a:p>
          <a:p>
            <a:r>
              <a:rPr lang="ru-RU" sz="1300" dirty="0"/>
              <a:t>Согласуется с </a:t>
            </a:r>
            <a:r>
              <a:rPr lang="ru-RU" sz="1300" dirty="0" err="1"/>
              <a:t>эксп</a:t>
            </a:r>
            <a:r>
              <a:rPr lang="ru-RU" sz="1300" dirty="0"/>
              <a:t>. [</a:t>
            </a:r>
            <a:r>
              <a:rPr lang="ru-RU" sz="1300" dirty="0">
                <a:solidFill>
                  <a:srgbClr val="FF0000"/>
                </a:solidFill>
              </a:rPr>
              <a:t>?</a:t>
            </a:r>
            <a:r>
              <a:rPr lang="ru-RU" sz="1300" dirty="0"/>
              <a:t>].</a:t>
            </a:r>
          </a:p>
          <a:p>
            <a:r>
              <a:rPr lang="ru-RU" sz="1300" b="1" dirty="0"/>
              <a:t>2) Влияние легирования на </a:t>
            </a:r>
            <a:r>
              <a:rPr lang="en-US" sz="1300" b="1" dirty="0"/>
              <a:t>N(E</a:t>
            </a:r>
            <a:r>
              <a:rPr lang="en-US" sz="1300" b="1" baseline="-25000" dirty="0"/>
              <a:t>F</a:t>
            </a:r>
            <a:r>
              <a:rPr lang="en-US" sz="1300" b="1" dirty="0"/>
              <a:t>) </a:t>
            </a:r>
            <a:r>
              <a:rPr lang="ru-RU" sz="1300" b="1" dirty="0"/>
              <a:t>и стабильность </a:t>
            </a:r>
            <a:r>
              <a:rPr lang="el-GR" sz="1300" b="1" dirty="0"/>
              <a:t>α-</a:t>
            </a:r>
            <a:r>
              <a:rPr lang="en-US" sz="1300" b="1" dirty="0" err="1"/>
              <a:t>Ti</a:t>
            </a:r>
            <a:r>
              <a:rPr lang="en-US" sz="1300" b="1" dirty="0"/>
              <a:t>:</a:t>
            </a:r>
            <a:endParaRPr lang="en-US" sz="1300" dirty="0"/>
          </a:p>
          <a:p>
            <a:r>
              <a:rPr lang="en-US" sz="1300" b="1" dirty="0"/>
              <a:t>V, </a:t>
            </a:r>
            <a:r>
              <a:rPr lang="en-US" sz="1300" b="1" dirty="0" err="1"/>
              <a:t>Nb</a:t>
            </a:r>
            <a:r>
              <a:rPr lang="en-US" sz="1300" b="1" dirty="0"/>
              <a:t>:</a:t>
            </a:r>
            <a:r>
              <a:rPr lang="en-US" sz="1300" dirty="0"/>
              <a:t> ↑ N(E</a:t>
            </a:r>
            <a:r>
              <a:rPr lang="en-US" sz="1300" b="1" baseline="-25000" dirty="0"/>
              <a:t>F</a:t>
            </a:r>
            <a:r>
              <a:rPr lang="en-US" sz="1300" dirty="0"/>
              <a:t>) </a:t>
            </a:r>
            <a:r>
              <a:rPr lang="ru-RU" sz="1300" dirty="0"/>
              <a:t>и смещение </a:t>
            </a:r>
            <a:r>
              <a:rPr lang="en-US" sz="1300" dirty="0"/>
              <a:t>E</a:t>
            </a:r>
            <a:r>
              <a:rPr lang="en-US" sz="1300" b="1" baseline="-25000" dirty="0"/>
              <a:t>F</a:t>
            </a:r>
            <a:r>
              <a:rPr lang="en-US" sz="1300" dirty="0"/>
              <a:t> → </a:t>
            </a:r>
            <a:r>
              <a:rPr lang="ru-RU" sz="1300" b="1" dirty="0"/>
              <a:t>нестабильность </a:t>
            </a:r>
            <a:r>
              <a:rPr lang="el-GR" sz="1300" b="1" dirty="0"/>
              <a:t>α</a:t>
            </a:r>
            <a:r>
              <a:rPr lang="el-GR" sz="1300" dirty="0"/>
              <a:t> (</a:t>
            </a:r>
            <a:r>
              <a:rPr lang="ru-RU" sz="1300" dirty="0"/>
              <a:t>критерий </a:t>
            </a:r>
            <a:r>
              <a:rPr lang="ru-RU" sz="1300" dirty="0" err="1"/>
              <a:t>Ямашиты</a:t>
            </a:r>
            <a:r>
              <a:rPr lang="ru-RU" sz="1300" dirty="0"/>
              <a:t>).</a:t>
            </a:r>
          </a:p>
          <a:p>
            <a:pPr lvl="1"/>
            <a:r>
              <a:rPr lang="ru-RU" sz="1300" i="1" dirty="0"/>
              <a:t>Причина:</a:t>
            </a:r>
            <a:r>
              <a:rPr lang="ru-RU" sz="1300" dirty="0"/>
              <a:t> ↑ </a:t>
            </a:r>
            <a:r>
              <a:rPr lang="en-US" sz="1300" dirty="0"/>
              <a:t>d-</a:t>
            </a:r>
            <a:r>
              <a:rPr lang="ru-RU" sz="1300" dirty="0"/>
              <a:t>электроны примеси → состояния ниже </a:t>
            </a:r>
            <a:r>
              <a:rPr lang="en-US" sz="1300" dirty="0"/>
              <a:t>E</a:t>
            </a:r>
            <a:r>
              <a:rPr lang="en-US" sz="1300" b="1" baseline="-25000" dirty="0"/>
              <a:t>F</a:t>
            </a:r>
            <a:r>
              <a:rPr lang="en-US" sz="1300" dirty="0"/>
              <a:t>.</a:t>
            </a:r>
          </a:p>
          <a:p>
            <a:pPr lvl="1"/>
            <a:r>
              <a:rPr lang="ru-RU" sz="1300" i="1" dirty="0"/>
              <a:t>Для </a:t>
            </a:r>
            <a:r>
              <a:rPr lang="en-US" sz="1300" i="1" dirty="0" err="1"/>
              <a:t>Nb</a:t>
            </a:r>
            <a:r>
              <a:rPr lang="en-US" sz="1300" i="1" dirty="0"/>
              <a:t>:</a:t>
            </a:r>
            <a:r>
              <a:rPr lang="en-US" sz="1300" dirty="0"/>
              <a:t> E</a:t>
            </a:r>
            <a:r>
              <a:rPr lang="en-US" sz="1300" b="1" baseline="-25000" dirty="0"/>
              <a:t>F</a:t>
            </a:r>
            <a:r>
              <a:rPr lang="en-US" sz="1300" dirty="0"/>
              <a:t> </a:t>
            </a:r>
            <a:r>
              <a:rPr lang="ru-RU" sz="1300" dirty="0"/>
              <a:t>на перегибе пика (размытая ПЭС </a:t>
            </a:r>
            <a:r>
              <a:rPr lang="en-US" sz="1300" dirty="0" err="1"/>
              <a:t>Nb</a:t>
            </a:r>
            <a:r>
              <a:rPr lang="en-US" sz="1300" dirty="0"/>
              <a:t>).</a:t>
            </a:r>
          </a:p>
          <a:p>
            <a:r>
              <a:rPr lang="en-US" sz="1300" b="1" dirty="0"/>
              <a:t>Mo:</a:t>
            </a:r>
            <a:r>
              <a:rPr lang="en-US" sz="1300" dirty="0"/>
              <a:t> E</a:t>
            </a:r>
            <a:r>
              <a:rPr lang="en-US" sz="1300" b="1" baseline="-25000" dirty="0"/>
              <a:t>F</a:t>
            </a:r>
            <a:r>
              <a:rPr lang="ru-RU" sz="1300" dirty="0"/>
              <a:t> в </a:t>
            </a:r>
            <a:r>
              <a:rPr lang="ru-RU" sz="1300" b="1" dirty="0" err="1"/>
              <a:t>лок</a:t>
            </a:r>
            <a:r>
              <a:rPr lang="ru-RU" sz="1300" b="1" dirty="0"/>
              <a:t>. максимуме уже при 12.5 </a:t>
            </a:r>
            <a:r>
              <a:rPr lang="ru-RU" sz="1300" b="1" dirty="0" err="1"/>
              <a:t>ат</a:t>
            </a:r>
            <a:r>
              <a:rPr lang="ru-RU" sz="1300" b="1" dirty="0"/>
              <a:t>.%</a:t>
            </a:r>
            <a:r>
              <a:rPr lang="ru-RU" sz="1300" dirty="0"/>
              <a:t> → сильная </a:t>
            </a:r>
            <a:r>
              <a:rPr lang="ru-RU" sz="1300" b="1" dirty="0"/>
              <a:t>нестабильность</a:t>
            </a:r>
            <a:r>
              <a:rPr lang="ru-RU" sz="1300" dirty="0"/>
              <a:t>.</a:t>
            </a:r>
          </a:p>
          <a:p>
            <a:pPr lvl="1"/>
            <a:r>
              <a:rPr lang="ru-RU" sz="1300" i="1" dirty="0"/>
              <a:t>Причина:</a:t>
            </a:r>
            <a:r>
              <a:rPr lang="ru-RU" sz="1300" dirty="0"/>
              <a:t> ↑↑ сдвиг состояний </a:t>
            </a:r>
            <a:r>
              <a:rPr lang="en-US" sz="1300" dirty="0"/>
              <a:t>Mo </a:t>
            </a:r>
            <a:r>
              <a:rPr lang="ru-RU" sz="1300" dirty="0"/>
              <a:t>под </a:t>
            </a:r>
            <a:r>
              <a:rPr lang="en-US" sz="1300" dirty="0"/>
              <a:t>E</a:t>
            </a:r>
            <a:r>
              <a:rPr lang="en-US" sz="1300" b="1" baseline="-25000" dirty="0"/>
              <a:t>F </a:t>
            </a:r>
            <a:r>
              <a:rPr lang="en-US" sz="1300" dirty="0"/>
              <a:t>(vs VB-</a:t>
            </a:r>
            <a:r>
              <a:rPr lang="ru-RU" sz="1300" dirty="0"/>
              <a:t>группа).</a:t>
            </a:r>
          </a:p>
          <a:p>
            <a:r>
              <a:rPr lang="ru-RU" sz="1300" b="1" dirty="0"/>
              <a:t>Механизм:</a:t>
            </a:r>
            <a:r>
              <a:rPr lang="ru-RU" sz="1300" dirty="0"/>
              <a:t> Гибридизация состояний примесь-матрица → металлическая связь.</a:t>
            </a:r>
          </a:p>
          <a:p>
            <a:endParaRPr lang="ru-RU" sz="13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313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Упругие свойства бинарных сплавов </a:t>
            </a:r>
            <a:r>
              <a:rPr lang="en-US" sz="1300" b="1" dirty="0" err="1"/>
              <a:t>Ti</a:t>
            </a:r>
            <a:r>
              <a:rPr lang="en-US" sz="1300" b="1" dirty="0"/>
              <a:t>-Me (0 K):</a:t>
            </a:r>
            <a:endParaRPr lang="en-US" sz="1300" dirty="0"/>
          </a:p>
          <a:p>
            <a:r>
              <a:rPr lang="ru-RU" sz="1300" b="1" dirty="0"/>
              <a:t>Общие тенденции:</a:t>
            </a:r>
            <a:endParaRPr lang="ru-RU" sz="1300" dirty="0"/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11</a:t>
            </a:r>
            <a:r>
              <a:rPr lang="en-US" sz="1300" b="1" dirty="0"/>
              <a:t>↑↑</a:t>
            </a:r>
            <a:r>
              <a:rPr lang="en-US" sz="1300" dirty="0"/>
              <a:t> </a:t>
            </a:r>
            <a:r>
              <a:rPr lang="ru-RU" sz="1300" dirty="0"/>
              <a:t>резко с </a:t>
            </a:r>
            <a:r>
              <a:rPr lang="ru-RU" sz="1300" dirty="0" err="1"/>
              <a:t>конц</a:t>
            </a:r>
            <a:r>
              <a:rPr lang="ru-RU" sz="1300" dirty="0"/>
              <a:t>. </a:t>
            </a:r>
            <a:r>
              <a:rPr lang="en-US" sz="1300" dirty="0"/>
              <a:t>Me</a:t>
            </a:r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1</a:t>
            </a:r>
            <a:r>
              <a:rPr lang="ru-RU" sz="1300" baseline="-25000" dirty="0"/>
              <a:t>2</a:t>
            </a:r>
            <a:r>
              <a:rPr lang="en-US" sz="1300" dirty="0"/>
              <a:t> </a:t>
            </a:r>
            <a:r>
              <a:rPr lang="en-US" sz="1300" b="1" dirty="0"/>
              <a:t>↑</a:t>
            </a:r>
            <a:r>
              <a:rPr lang="en-US" sz="1300" dirty="0"/>
              <a:t> </a:t>
            </a:r>
            <a:r>
              <a:rPr lang="ru-RU" sz="1300" dirty="0"/>
              <a:t>незначительно</a:t>
            </a:r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44</a:t>
            </a:r>
            <a:r>
              <a:rPr lang="en-US" sz="1300" dirty="0"/>
              <a:t> </a:t>
            </a:r>
            <a:r>
              <a:rPr lang="en-US" sz="1300" b="1" dirty="0"/>
              <a:t>↓ </a:t>
            </a:r>
            <a:r>
              <a:rPr lang="ru-RU" sz="1300" b="1" dirty="0"/>
              <a:t>или ↑</a:t>
            </a:r>
            <a:r>
              <a:rPr lang="ru-RU" sz="1300" dirty="0"/>
              <a:t> (зависит от </a:t>
            </a:r>
            <a:r>
              <a:rPr lang="en-US" sz="1300" dirty="0"/>
              <a:t>Me)</a:t>
            </a:r>
          </a:p>
          <a:p>
            <a:r>
              <a:rPr lang="ru-RU" sz="1300" b="1" dirty="0"/>
              <a:t>Модуль Юнга (</a:t>
            </a:r>
            <a:r>
              <a:rPr lang="en-US" sz="1300" b="1" dirty="0"/>
              <a:t>E):</a:t>
            </a:r>
            <a:endParaRPr lang="en-US" sz="1300" dirty="0"/>
          </a:p>
          <a:p>
            <a:pPr lvl="1"/>
            <a:r>
              <a:rPr lang="ru-RU" sz="1300" b="1" dirty="0"/>
              <a:t>Расхождение для </a:t>
            </a:r>
            <a:r>
              <a:rPr lang="en-US" sz="1300" b="1" dirty="0" err="1"/>
              <a:t>Nb</a:t>
            </a:r>
            <a:r>
              <a:rPr lang="en-US" sz="1300" b="1" dirty="0"/>
              <a:t>:</a:t>
            </a:r>
            <a:r>
              <a:rPr lang="en-US" sz="1300" dirty="0"/>
              <a:t> </a:t>
            </a:r>
            <a:r>
              <a:rPr lang="ru-RU" sz="1300" dirty="0" err="1"/>
              <a:t>Теор</a:t>
            </a:r>
            <a:r>
              <a:rPr lang="ru-RU" sz="1300" dirty="0"/>
              <a:t>. </a:t>
            </a:r>
            <a:r>
              <a:rPr lang="en-US" sz="1300" dirty="0"/>
              <a:t>E &gt; </a:t>
            </a:r>
            <a:r>
              <a:rPr lang="ru-RU" sz="1300" dirty="0" err="1"/>
              <a:t>эксп</a:t>
            </a:r>
            <a:r>
              <a:rPr lang="ru-RU" sz="1300" dirty="0"/>
              <a:t>. на </a:t>
            </a:r>
            <a:r>
              <a:rPr lang="ru-RU" sz="1300" b="1" dirty="0"/>
              <a:t>45 ГПа</a:t>
            </a:r>
            <a:r>
              <a:rPr lang="ru-RU" sz="1300" dirty="0"/>
              <a:t> для </a:t>
            </a:r>
            <a:r>
              <a:rPr lang="en-US" sz="1300" dirty="0"/>
              <a:t>Ti</a:t>
            </a:r>
            <a:r>
              <a:rPr lang="en-US" sz="1300" baseline="-25000" dirty="0"/>
              <a:t>0.7</a:t>
            </a:r>
            <a:r>
              <a:rPr lang="en-US" sz="1300" dirty="0"/>
              <a:t>Nb</a:t>
            </a:r>
            <a:r>
              <a:rPr lang="en-US" sz="1300" baseline="-25000" dirty="0"/>
              <a:t>0.3</a:t>
            </a:r>
            <a:r>
              <a:rPr lang="en-US" sz="1300" dirty="0"/>
              <a:t> [53].</a:t>
            </a:r>
          </a:p>
          <a:p>
            <a:pPr lvl="1"/>
            <a:r>
              <a:rPr lang="ru-RU" sz="1300" dirty="0"/>
              <a:t>Хор. </a:t>
            </a:r>
            <a:r>
              <a:rPr lang="ru-RU" sz="1300" dirty="0" err="1"/>
              <a:t>согл</a:t>
            </a:r>
            <a:r>
              <a:rPr lang="ru-RU" sz="1300" dirty="0"/>
              <a:t>. для:</a:t>
            </a:r>
          </a:p>
          <a:p>
            <a:pPr lvl="2"/>
            <a:r>
              <a:rPr lang="ru-RU" sz="1300" dirty="0"/>
              <a:t>Чистого </a:t>
            </a:r>
            <a:r>
              <a:rPr lang="en-US" sz="1300" dirty="0" err="1"/>
              <a:t>Nb</a:t>
            </a:r>
            <a:r>
              <a:rPr lang="en-US" sz="1300" dirty="0"/>
              <a:t> (E = 15 </a:t>
            </a:r>
            <a:r>
              <a:rPr lang="ru-RU" sz="1300" dirty="0"/>
              <a:t>ГПа [52])</a:t>
            </a:r>
          </a:p>
          <a:p>
            <a:pPr lvl="2"/>
            <a:r>
              <a:rPr lang="ru-RU" sz="1300" dirty="0"/>
              <a:t>Низких </a:t>
            </a:r>
            <a:r>
              <a:rPr lang="ru-RU" sz="1300" dirty="0" err="1"/>
              <a:t>конц</a:t>
            </a:r>
            <a:r>
              <a:rPr lang="ru-RU" sz="1300" dirty="0"/>
              <a:t>. </a:t>
            </a:r>
            <a:r>
              <a:rPr lang="en-US" sz="1300" dirty="0"/>
              <a:t>Mo, Ta [47,55,57,58]</a:t>
            </a:r>
          </a:p>
          <a:p>
            <a:r>
              <a:rPr lang="ru-RU" sz="1300" b="1" dirty="0"/>
              <a:t>Ключевой вывод:</a:t>
            </a:r>
            <a:r>
              <a:rPr lang="ru-RU" sz="1300" dirty="0"/>
              <a:t> В зоне </a:t>
            </a:r>
            <a:r>
              <a:rPr lang="ru-RU" sz="1300" b="1" dirty="0"/>
              <a:t>нестабильности </a:t>
            </a:r>
            <a:r>
              <a:rPr lang="el-GR" sz="1300" b="1" dirty="0"/>
              <a:t>β-</a:t>
            </a:r>
            <a:r>
              <a:rPr lang="ru-RU" sz="1300" b="1" dirty="0"/>
              <a:t>фазы</a:t>
            </a:r>
            <a:r>
              <a:rPr lang="ru-RU" sz="1300" dirty="0"/>
              <a:t> → </a:t>
            </a:r>
            <a:r>
              <a:rPr lang="ru-RU" sz="1300" b="1" dirty="0"/>
              <a:t>резкое ↓ </a:t>
            </a:r>
            <a:r>
              <a:rPr lang="en-US" sz="1300" b="1" dirty="0"/>
              <a:t>E</a:t>
            </a:r>
            <a:r>
              <a:rPr lang="en-US" sz="1300" dirty="0"/>
              <a:t> </a:t>
            </a:r>
            <a:r>
              <a:rPr lang="ru-RU" sz="1300" dirty="0"/>
              <a:t>для всех сплавов.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8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Упругие свойства бинарных сплавов </a:t>
            </a:r>
            <a:r>
              <a:rPr lang="en-US" sz="1300" b="1" dirty="0" err="1"/>
              <a:t>Ti</a:t>
            </a:r>
            <a:r>
              <a:rPr lang="en-US" sz="1300" b="1" dirty="0"/>
              <a:t>-Me (0 K):</a:t>
            </a:r>
            <a:endParaRPr lang="en-US" sz="1300" dirty="0"/>
          </a:p>
          <a:p>
            <a:r>
              <a:rPr lang="ru-RU" sz="1300" b="1" dirty="0"/>
              <a:t>Общие тенденции:</a:t>
            </a:r>
            <a:endParaRPr lang="ru-RU" sz="1300" dirty="0"/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11</a:t>
            </a:r>
            <a:r>
              <a:rPr lang="en-US" sz="1300" b="1" dirty="0"/>
              <a:t>↑↑</a:t>
            </a:r>
            <a:r>
              <a:rPr lang="en-US" sz="1300" dirty="0"/>
              <a:t> </a:t>
            </a:r>
            <a:r>
              <a:rPr lang="ru-RU" sz="1300" dirty="0"/>
              <a:t>резко с </a:t>
            </a:r>
            <a:r>
              <a:rPr lang="ru-RU" sz="1300" dirty="0" err="1"/>
              <a:t>конц</a:t>
            </a:r>
            <a:r>
              <a:rPr lang="ru-RU" sz="1300" dirty="0"/>
              <a:t>. </a:t>
            </a:r>
            <a:r>
              <a:rPr lang="en-US" sz="1300" dirty="0"/>
              <a:t>Me</a:t>
            </a:r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1</a:t>
            </a:r>
            <a:r>
              <a:rPr lang="ru-RU" sz="1300" baseline="-25000" dirty="0"/>
              <a:t>2</a:t>
            </a:r>
            <a:r>
              <a:rPr lang="en-US" sz="1300" dirty="0"/>
              <a:t> </a:t>
            </a:r>
            <a:r>
              <a:rPr lang="en-US" sz="1300" b="1" dirty="0"/>
              <a:t>↑</a:t>
            </a:r>
            <a:r>
              <a:rPr lang="en-US" sz="1300" dirty="0"/>
              <a:t> </a:t>
            </a:r>
            <a:r>
              <a:rPr lang="ru-RU" sz="1300" dirty="0"/>
              <a:t>незначительно</a:t>
            </a:r>
          </a:p>
          <a:p>
            <a:pPr lvl="1"/>
            <a:r>
              <a:rPr lang="en-US" sz="1300" dirty="0"/>
              <a:t>C</a:t>
            </a:r>
            <a:r>
              <a:rPr lang="en-US" sz="1300" baseline="-25000" dirty="0"/>
              <a:t>44</a:t>
            </a:r>
            <a:r>
              <a:rPr lang="en-US" sz="1300" dirty="0"/>
              <a:t> </a:t>
            </a:r>
            <a:r>
              <a:rPr lang="en-US" sz="1300" b="1" dirty="0"/>
              <a:t>↓ </a:t>
            </a:r>
            <a:r>
              <a:rPr lang="ru-RU" sz="1300" b="1" dirty="0"/>
              <a:t>или ↑</a:t>
            </a:r>
            <a:r>
              <a:rPr lang="ru-RU" sz="1300" dirty="0"/>
              <a:t> (зависит от </a:t>
            </a:r>
            <a:r>
              <a:rPr lang="en-US" sz="1300" dirty="0"/>
              <a:t>Me)</a:t>
            </a:r>
          </a:p>
          <a:p>
            <a:r>
              <a:rPr lang="ru-RU" sz="1300" b="1" dirty="0"/>
              <a:t>Модуль Юнга (</a:t>
            </a:r>
            <a:r>
              <a:rPr lang="en-US" sz="1300" b="1" dirty="0"/>
              <a:t>E):</a:t>
            </a:r>
            <a:endParaRPr lang="en-US" sz="1300" dirty="0"/>
          </a:p>
          <a:p>
            <a:pPr lvl="1"/>
            <a:r>
              <a:rPr lang="ru-RU" sz="1300" b="1" dirty="0"/>
              <a:t>Расхождение для </a:t>
            </a:r>
            <a:r>
              <a:rPr lang="en-US" sz="1300" b="1" dirty="0" err="1"/>
              <a:t>Nb</a:t>
            </a:r>
            <a:r>
              <a:rPr lang="en-US" sz="1300" b="1" dirty="0"/>
              <a:t>:</a:t>
            </a:r>
            <a:r>
              <a:rPr lang="en-US" sz="1300" dirty="0"/>
              <a:t> </a:t>
            </a:r>
            <a:r>
              <a:rPr lang="ru-RU" sz="1300" dirty="0" err="1"/>
              <a:t>Теор</a:t>
            </a:r>
            <a:r>
              <a:rPr lang="ru-RU" sz="1300" dirty="0"/>
              <a:t>. </a:t>
            </a:r>
            <a:r>
              <a:rPr lang="en-US" sz="1300" dirty="0"/>
              <a:t>E &gt; </a:t>
            </a:r>
            <a:r>
              <a:rPr lang="ru-RU" sz="1300" dirty="0" err="1"/>
              <a:t>эксп</a:t>
            </a:r>
            <a:r>
              <a:rPr lang="ru-RU" sz="1300" dirty="0"/>
              <a:t>. на </a:t>
            </a:r>
            <a:r>
              <a:rPr lang="ru-RU" sz="1300" b="1" dirty="0"/>
              <a:t>45 ГПа</a:t>
            </a:r>
            <a:r>
              <a:rPr lang="ru-RU" sz="1300" dirty="0"/>
              <a:t> для </a:t>
            </a:r>
            <a:r>
              <a:rPr lang="en-US" sz="1300" dirty="0"/>
              <a:t>Ti</a:t>
            </a:r>
            <a:r>
              <a:rPr lang="en-US" sz="1300" baseline="-25000" dirty="0"/>
              <a:t>0.7</a:t>
            </a:r>
            <a:r>
              <a:rPr lang="en-US" sz="1300" dirty="0"/>
              <a:t>Nb</a:t>
            </a:r>
            <a:r>
              <a:rPr lang="en-US" sz="1300" baseline="-25000" dirty="0"/>
              <a:t>0.3</a:t>
            </a:r>
            <a:r>
              <a:rPr lang="en-US" sz="1300" dirty="0"/>
              <a:t> [53].</a:t>
            </a:r>
          </a:p>
          <a:p>
            <a:pPr lvl="1"/>
            <a:r>
              <a:rPr lang="ru-RU" sz="1300" dirty="0"/>
              <a:t>Хор. </a:t>
            </a:r>
            <a:r>
              <a:rPr lang="ru-RU" sz="1300" dirty="0" err="1"/>
              <a:t>согл</a:t>
            </a:r>
            <a:r>
              <a:rPr lang="ru-RU" sz="1300" dirty="0"/>
              <a:t>. для:</a:t>
            </a:r>
          </a:p>
          <a:p>
            <a:pPr lvl="2"/>
            <a:r>
              <a:rPr lang="ru-RU" sz="1300" dirty="0"/>
              <a:t>Чистого </a:t>
            </a:r>
            <a:r>
              <a:rPr lang="en-US" sz="1300" dirty="0" err="1"/>
              <a:t>Nb</a:t>
            </a:r>
            <a:r>
              <a:rPr lang="en-US" sz="1300" dirty="0"/>
              <a:t> (E = 15 </a:t>
            </a:r>
            <a:r>
              <a:rPr lang="ru-RU" sz="1300" dirty="0"/>
              <a:t>ГПа [52])</a:t>
            </a:r>
          </a:p>
          <a:p>
            <a:pPr lvl="2"/>
            <a:r>
              <a:rPr lang="ru-RU" sz="1300" dirty="0"/>
              <a:t>Низких </a:t>
            </a:r>
            <a:r>
              <a:rPr lang="ru-RU" sz="1300" dirty="0" err="1"/>
              <a:t>конц</a:t>
            </a:r>
            <a:r>
              <a:rPr lang="ru-RU" sz="1300" dirty="0"/>
              <a:t>. </a:t>
            </a:r>
            <a:r>
              <a:rPr lang="en-US" sz="1300" dirty="0"/>
              <a:t>Mo, Ta [47,55,57,58]</a:t>
            </a:r>
          </a:p>
          <a:p>
            <a:r>
              <a:rPr lang="ru-RU" sz="1300" b="1" dirty="0"/>
              <a:t>Ключевой вывод:</a:t>
            </a:r>
            <a:r>
              <a:rPr lang="ru-RU" sz="1300" dirty="0"/>
              <a:t> В зоне </a:t>
            </a:r>
            <a:r>
              <a:rPr lang="ru-RU" sz="1300" b="1" dirty="0"/>
              <a:t>нестабильности </a:t>
            </a:r>
            <a:r>
              <a:rPr lang="el-GR" sz="1300" b="1" dirty="0"/>
              <a:t>β-</a:t>
            </a:r>
            <a:r>
              <a:rPr lang="ru-RU" sz="1300" b="1" dirty="0"/>
              <a:t>фазы</a:t>
            </a:r>
            <a:r>
              <a:rPr lang="ru-RU" sz="1300" dirty="0"/>
              <a:t> → </a:t>
            </a:r>
            <a:r>
              <a:rPr lang="ru-RU" sz="1300" b="1" dirty="0"/>
              <a:t>резкое ↓ </a:t>
            </a:r>
            <a:r>
              <a:rPr lang="en-US" sz="1300" b="1" dirty="0"/>
              <a:t>E</a:t>
            </a:r>
            <a:r>
              <a:rPr lang="en-US" sz="1300" dirty="0"/>
              <a:t> </a:t>
            </a:r>
            <a:r>
              <a:rPr lang="ru-RU" sz="1300" dirty="0"/>
              <a:t>для всех сплавов.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8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Анизотропия модуля Юнга (</a:t>
            </a:r>
            <a:r>
              <a:rPr lang="en-US" sz="1300" b="1" dirty="0"/>
              <a:t>E) </a:t>
            </a:r>
            <a:r>
              <a:rPr lang="ru-RU" sz="1300" b="1" dirty="0"/>
              <a:t>в </a:t>
            </a:r>
            <a:r>
              <a:rPr lang="el-GR" sz="1300" b="1" dirty="0"/>
              <a:t>β-</a:t>
            </a:r>
            <a:r>
              <a:rPr lang="en-US" sz="1300" b="1" dirty="0" err="1"/>
              <a:t>Ti</a:t>
            </a:r>
            <a:r>
              <a:rPr lang="en-US" sz="1300" b="1" dirty="0"/>
              <a:t> </a:t>
            </a:r>
            <a:r>
              <a:rPr lang="ru-RU" sz="1300" b="1" dirty="0"/>
              <a:t>сплавах:</a:t>
            </a:r>
            <a:endParaRPr lang="ru-RU" sz="1300" dirty="0"/>
          </a:p>
          <a:p>
            <a:r>
              <a:rPr lang="ru-RU" sz="1300" b="1" dirty="0"/>
              <a:t>Общая тенденция:</a:t>
            </a:r>
            <a:r>
              <a:rPr lang="ru-RU" sz="1300" dirty="0"/>
              <a:t> ↑Концентрации </a:t>
            </a:r>
            <a:r>
              <a:rPr lang="en-US" sz="1300" dirty="0"/>
              <a:t>Me → </a:t>
            </a:r>
            <a:r>
              <a:rPr lang="en-US" sz="1300" b="1" dirty="0"/>
              <a:t>↓ </a:t>
            </a:r>
            <a:r>
              <a:rPr lang="ru-RU" sz="1300" b="1" dirty="0"/>
              <a:t>анизотропии </a:t>
            </a:r>
            <a:r>
              <a:rPr lang="en-US" sz="1300" b="1" dirty="0"/>
              <a:t>E</a:t>
            </a:r>
            <a:r>
              <a:rPr lang="en-US" sz="1300" dirty="0"/>
              <a:t>.</a:t>
            </a:r>
          </a:p>
          <a:p>
            <a:r>
              <a:rPr lang="en-US" sz="1300" b="1" dirty="0" err="1"/>
              <a:t>E</a:t>
            </a:r>
            <a:r>
              <a:rPr lang="en-US" sz="1300" b="1" baseline="-25000" dirty="0" err="1"/>
              <a:t>min</a:t>
            </a:r>
            <a:r>
              <a:rPr lang="en-US" sz="1300" b="1" dirty="0"/>
              <a:t> </a:t>
            </a:r>
            <a:r>
              <a:rPr lang="ru-RU" sz="1300" b="1" dirty="0"/>
              <a:t>всегда вдоль &lt;100&gt;</a:t>
            </a:r>
            <a:r>
              <a:rPr lang="ru-RU" sz="1300" dirty="0"/>
              <a:t> (30–55 ГПа при 20–30 </a:t>
            </a:r>
            <a:r>
              <a:rPr lang="ru-RU" sz="1300" dirty="0" err="1"/>
              <a:t>ат</a:t>
            </a:r>
            <a:r>
              <a:rPr lang="ru-RU" sz="1300" dirty="0"/>
              <a:t>.% </a:t>
            </a:r>
            <a:r>
              <a:rPr lang="en-US" sz="1300" dirty="0"/>
              <a:t>V/</a:t>
            </a:r>
            <a:r>
              <a:rPr lang="en-US" sz="1300" dirty="0" err="1"/>
              <a:t>Nb</a:t>
            </a:r>
            <a:r>
              <a:rPr lang="en-US" sz="1300" dirty="0"/>
              <a:t>/Ta).</a:t>
            </a:r>
          </a:p>
          <a:p>
            <a:r>
              <a:rPr lang="ru-RU" sz="1300" b="1" dirty="0"/>
              <a:t>Контраст элементов:</a:t>
            </a:r>
            <a:endParaRPr lang="ru-RU" sz="1300" dirty="0"/>
          </a:p>
          <a:p>
            <a:pPr lvl="1"/>
            <a:r>
              <a:rPr lang="en-US" sz="1300" b="1" dirty="0"/>
              <a:t>Ta:</a:t>
            </a:r>
            <a:r>
              <a:rPr lang="en-US" sz="1300" dirty="0"/>
              <a:t> </a:t>
            </a:r>
            <a:r>
              <a:rPr lang="en-US" sz="1300" dirty="0" err="1"/>
              <a:t>E</a:t>
            </a:r>
            <a:r>
              <a:rPr lang="en-US" sz="1300" baseline="-25000" dirty="0" err="1"/>
              <a:t>max</a:t>
            </a:r>
            <a:r>
              <a:rPr lang="en-US" sz="1300" dirty="0"/>
              <a:t> </a:t>
            </a:r>
            <a:r>
              <a:rPr lang="ru-RU" sz="1300" dirty="0"/>
              <a:t>вдоль &lt;111&gt; (</a:t>
            </a:r>
            <a:r>
              <a:rPr lang="en-US" sz="1300" dirty="0"/>
              <a:t>A&gt;1). </a:t>
            </a:r>
            <a:r>
              <a:rPr lang="ru-RU" sz="1300" dirty="0"/>
              <a:t>Анизотропия ↓ с </a:t>
            </a:r>
            <a:r>
              <a:rPr lang="ru-RU" sz="1300" dirty="0" err="1"/>
              <a:t>конц</a:t>
            </a:r>
            <a:r>
              <a:rPr lang="ru-RU" sz="1300" dirty="0"/>
              <a:t>., но характер </a:t>
            </a:r>
            <a:r>
              <a:rPr lang="ru-RU" sz="1300" dirty="0" err="1"/>
              <a:t>сохр</a:t>
            </a:r>
            <a:r>
              <a:rPr lang="ru-RU" sz="1300" dirty="0"/>
              <a:t>.</a:t>
            </a:r>
          </a:p>
          <a:p>
            <a:pPr lvl="1"/>
            <a:r>
              <a:rPr lang="en-US" sz="1300" b="1" dirty="0"/>
              <a:t>V, </a:t>
            </a:r>
            <a:r>
              <a:rPr lang="en-US" sz="1300" b="1" dirty="0" err="1"/>
              <a:t>Nb</a:t>
            </a:r>
            <a:r>
              <a:rPr lang="en-US" sz="1300" b="1" dirty="0"/>
              <a:t>, Mo:</a:t>
            </a:r>
            <a:r>
              <a:rPr lang="en-US" sz="1300" dirty="0"/>
              <a:t> </a:t>
            </a:r>
            <a:r>
              <a:rPr lang="en-US" sz="1300" dirty="0" err="1"/>
              <a:t>E</a:t>
            </a:r>
            <a:r>
              <a:rPr lang="en-US" sz="1300" baseline="-25000" dirty="0" err="1"/>
              <a:t>max</a:t>
            </a:r>
            <a:r>
              <a:rPr lang="en-US" sz="1300" dirty="0"/>
              <a:t> </a:t>
            </a:r>
            <a:r>
              <a:rPr lang="ru-RU" sz="1300" dirty="0"/>
              <a:t>вдоль &lt;100&gt; (</a:t>
            </a:r>
            <a:r>
              <a:rPr lang="en-US" sz="1300" dirty="0"/>
              <a:t>A&lt;1). </a:t>
            </a:r>
            <a:r>
              <a:rPr lang="ru-RU" sz="1300" dirty="0"/>
              <a:t>Анизотропия ↓ → </a:t>
            </a:r>
            <a:r>
              <a:rPr lang="ru-RU" sz="1300" b="1" dirty="0"/>
              <a:t>изотропия (</a:t>
            </a:r>
            <a:r>
              <a:rPr lang="en-US" sz="1300" b="1" dirty="0"/>
              <a:t>A≈1)</a:t>
            </a:r>
            <a:r>
              <a:rPr lang="en-US" sz="1300" dirty="0"/>
              <a:t> </a:t>
            </a:r>
            <a:r>
              <a:rPr lang="ru-RU" sz="1300" dirty="0"/>
              <a:t>при </a:t>
            </a:r>
            <a:r>
              <a:rPr lang="ru-RU" sz="1300" dirty="0" err="1"/>
              <a:t>опред</a:t>
            </a:r>
            <a:r>
              <a:rPr lang="ru-RU" sz="1300" dirty="0"/>
              <a:t>. </a:t>
            </a:r>
            <a:r>
              <a:rPr lang="ru-RU" sz="1300" dirty="0" err="1"/>
              <a:t>конц</a:t>
            </a:r>
            <a:r>
              <a:rPr lang="ru-RU" sz="1300" dirty="0"/>
              <a:t>.</a:t>
            </a:r>
          </a:p>
          <a:p>
            <a:r>
              <a:rPr lang="en-US" sz="1300" b="1" dirty="0"/>
              <a:t>Mo:</a:t>
            </a:r>
            <a:r>
              <a:rPr lang="en-US" sz="1300" dirty="0"/>
              <a:t> </a:t>
            </a:r>
            <a:r>
              <a:rPr lang="ru-RU" sz="1300" dirty="0"/>
              <a:t>Наиб. эффект ↓ анизотропии (разброс </a:t>
            </a:r>
            <a:r>
              <a:rPr lang="en-US" sz="1300" dirty="0"/>
              <a:t>E ~2 </a:t>
            </a:r>
            <a:r>
              <a:rPr lang="ru-RU" sz="1300" dirty="0"/>
              <a:t>ГПа при 40 </a:t>
            </a:r>
            <a:r>
              <a:rPr lang="ru-RU" sz="1300" dirty="0" err="1"/>
              <a:t>ат</a:t>
            </a:r>
            <a:r>
              <a:rPr lang="ru-RU" sz="1300" dirty="0"/>
              <a:t>.%).</a:t>
            </a:r>
          </a:p>
          <a:p>
            <a:r>
              <a:rPr lang="ru-RU" sz="1300" b="1" dirty="0"/>
              <a:t>Ключевые значения </a:t>
            </a:r>
            <a:r>
              <a:rPr lang="en-US" sz="1300" b="1" dirty="0" err="1"/>
              <a:t>E</a:t>
            </a:r>
            <a:r>
              <a:rPr lang="en-US" sz="1300" b="1" baseline="-25000" dirty="0" err="1"/>
              <a:t>min</a:t>
            </a:r>
            <a:r>
              <a:rPr lang="en-US" sz="1300" b="1" dirty="0"/>
              <a:t>:</a:t>
            </a:r>
            <a:endParaRPr lang="en-US" sz="1300" dirty="0"/>
          </a:p>
          <a:p>
            <a:pPr lvl="1"/>
            <a:r>
              <a:rPr lang="en-US" sz="1300" dirty="0" err="1"/>
              <a:t>V,Ta</a:t>
            </a:r>
            <a:r>
              <a:rPr lang="en-US" sz="1300" dirty="0"/>
              <a:t>: </a:t>
            </a:r>
            <a:r>
              <a:rPr lang="en-US" sz="1300" b="1" dirty="0"/>
              <a:t>30–45 </a:t>
            </a:r>
            <a:r>
              <a:rPr lang="ru-RU" sz="1300" b="1" dirty="0"/>
              <a:t>ГПа</a:t>
            </a:r>
            <a:r>
              <a:rPr lang="ru-RU" sz="1300" dirty="0"/>
              <a:t> (20–30 </a:t>
            </a:r>
            <a:r>
              <a:rPr lang="ru-RU" sz="1300" dirty="0" err="1"/>
              <a:t>ат</a:t>
            </a:r>
            <a:r>
              <a:rPr lang="ru-RU" sz="1300" dirty="0"/>
              <a:t>.%)</a:t>
            </a:r>
          </a:p>
          <a:p>
            <a:pPr lvl="1"/>
            <a:r>
              <a:rPr lang="en-US" sz="1300" dirty="0" err="1"/>
              <a:t>Nb</a:t>
            </a:r>
            <a:r>
              <a:rPr lang="en-US" sz="1300" dirty="0"/>
              <a:t>: </a:t>
            </a:r>
            <a:r>
              <a:rPr lang="en-US" sz="1300" b="1" dirty="0"/>
              <a:t>35–55 </a:t>
            </a:r>
            <a:r>
              <a:rPr lang="ru-RU" sz="1300" b="1" dirty="0"/>
              <a:t>ГПа</a:t>
            </a:r>
            <a:r>
              <a:rPr lang="ru-RU" sz="1300" dirty="0"/>
              <a:t> (20–30 </a:t>
            </a:r>
            <a:r>
              <a:rPr lang="ru-RU" sz="1300" dirty="0" err="1"/>
              <a:t>ат</a:t>
            </a:r>
            <a:r>
              <a:rPr lang="ru-RU" sz="1300" dirty="0"/>
              <a:t>.%)</a:t>
            </a:r>
          </a:p>
          <a:p>
            <a:pPr lvl="1"/>
            <a:r>
              <a:rPr lang="en-US" sz="1300" b="1" dirty="0"/>
              <a:t>Mo: &lt;35 </a:t>
            </a:r>
            <a:r>
              <a:rPr lang="ru-RU" sz="1300" b="1" dirty="0"/>
              <a:t>ГПа</a:t>
            </a:r>
            <a:r>
              <a:rPr lang="ru-RU" sz="1300" dirty="0"/>
              <a:t> при &lt;10 </a:t>
            </a:r>
            <a:r>
              <a:rPr lang="ru-RU" sz="1300" dirty="0" err="1"/>
              <a:t>ат</a:t>
            </a:r>
            <a:r>
              <a:rPr lang="ru-RU" sz="1300" dirty="0"/>
              <a:t>.% (сильный </a:t>
            </a:r>
            <a:r>
              <a:rPr lang="el-GR" sz="1300" dirty="0"/>
              <a:t>β-</a:t>
            </a:r>
            <a:r>
              <a:rPr lang="ru-RU" sz="1300" dirty="0" err="1"/>
              <a:t>стаб</a:t>
            </a:r>
            <a:r>
              <a:rPr lang="ru-RU" sz="1300" dirty="0"/>
              <a:t>.)</a:t>
            </a:r>
          </a:p>
          <a:p>
            <a:r>
              <a:rPr lang="ru-RU" sz="1300" dirty="0" err="1"/>
              <a:t>Согл</a:t>
            </a:r>
            <a:r>
              <a:rPr lang="ru-RU" sz="1300" dirty="0"/>
              <a:t>. с [60].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548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Модель "Кластер + атом клея":</a:t>
            </a:r>
            <a:endParaRPr lang="ru-RU" sz="1300" dirty="0"/>
          </a:p>
          <a:p>
            <a:r>
              <a:rPr lang="ru-RU" sz="1300" b="1" dirty="0"/>
              <a:t>Ядро кластера:</a:t>
            </a:r>
            <a:r>
              <a:rPr lang="ru-RU" sz="1300" dirty="0"/>
              <a:t> Атом </a:t>
            </a:r>
            <a:r>
              <a:rPr lang="en-US" sz="1300" b="1" dirty="0"/>
              <a:t>X</a:t>
            </a:r>
            <a:r>
              <a:rPr lang="en-US" sz="1300" dirty="0"/>
              <a:t> (</a:t>
            </a:r>
            <a:r>
              <a:rPr lang="ru-RU" sz="1300" dirty="0"/>
              <a:t>сильное </a:t>
            </a:r>
            <a:r>
              <a:rPr lang="ru-RU" sz="1300" dirty="0" err="1"/>
              <a:t>взаимод</a:t>
            </a:r>
            <a:r>
              <a:rPr lang="ru-RU" sz="1300" dirty="0"/>
              <a:t>. с </a:t>
            </a:r>
            <a:r>
              <a:rPr lang="en-US" sz="1300" dirty="0" err="1"/>
              <a:t>Ti</a:t>
            </a:r>
            <a:r>
              <a:rPr lang="en-US" sz="1300" dirty="0"/>
              <a:t>).</a:t>
            </a:r>
          </a:p>
          <a:p>
            <a:pPr lvl="1"/>
            <a:r>
              <a:rPr lang="en-US" sz="1300" dirty="0"/>
              <a:t>1-</a:t>
            </a:r>
            <a:r>
              <a:rPr lang="ru-RU" sz="1300" dirty="0"/>
              <a:t>я </a:t>
            </a:r>
            <a:r>
              <a:rPr lang="ru-RU" sz="1300" dirty="0" err="1"/>
              <a:t>коорд</a:t>
            </a:r>
            <a:r>
              <a:rPr lang="ru-RU" sz="1300" dirty="0"/>
              <a:t>. сфера: </a:t>
            </a:r>
            <a:r>
              <a:rPr lang="ru-RU" sz="1300" b="1" dirty="0"/>
              <a:t>8 </a:t>
            </a:r>
            <a:r>
              <a:rPr lang="en-US" sz="1300" b="1" dirty="0" err="1"/>
              <a:t>Ti</a:t>
            </a:r>
            <a:endParaRPr lang="en-US" sz="1300" dirty="0"/>
          </a:p>
          <a:p>
            <a:pPr lvl="1"/>
            <a:r>
              <a:rPr lang="en-US" sz="1300" dirty="0"/>
              <a:t>2-</a:t>
            </a:r>
            <a:r>
              <a:rPr lang="ru-RU" sz="1300" dirty="0"/>
              <a:t>я </a:t>
            </a:r>
            <a:r>
              <a:rPr lang="ru-RU" sz="1300" dirty="0" err="1"/>
              <a:t>коорд</a:t>
            </a:r>
            <a:r>
              <a:rPr lang="ru-RU" sz="1300" dirty="0"/>
              <a:t>. сфера: </a:t>
            </a:r>
            <a:r>
              <a:rPr lang="ru-RU" sz="1300" b="1" dirty="0"/>
              <a:t>6 </a:t>
            </a:r>
            <a:r>
              <a:rPr lang="en-US" sz="1300" b="1" dirty="0" err="1"/>
              <a:t>Ti</a:t>
            </a:r>
            <a:endParaRPr lang="en-US" sz="1300" dirty="0"/>
          </a:p>
          <a:p>
            <a:r>
              <a:rPr lang="ru-RU" sz="1300" b="1" dirty="0"/>
              <a:t>Атомы клея:</a:t>
            </a:r>
            <a:r>
              <a:rPr lang="ru-RU" sz="1300" dirty="0"/>
              <a:t> </a:t>
            </a:r>
            <a:r>
              <a:rPr lang="en-US" sz="1300" b="1" dirty="0"/>
              <a:t>Y</a:t>
            </a:r>
            <a:r>
              <a:rPr lang="en-US" sz="1300" dirty="0"/>
              <a:t> (</a:t>
            </a:r>
            <a:r>
              <a:rPr lang="ru-RU" sz="1300" dirty="0"/>
              <a:t>слабое </a:t>
            </a:r>
            <a:r>
              <a:rPr lang="ru-RU" sz="1300" dirty="0" err="1"/>
              <a:t>взаимод</a:t>
            </a:r>
            <a:r>
              <a:rPr lang="ru-RU" sz="1300" dirty="0"/>
              <a:t>. с матрицей).</a:t>
            </a:r>
          </a:p>
          <a:p>
            <a:r>
              <a:rPr lang="ru-RU" sz="1300" b="1" dirty="0"/>
              <a:t>Общая формула:</a:t>
            </a:r>
            <a:r>
              <a:rPr lang="ru-RU" sz="1300" dirty="0"/>
              <a:t> </a:t>
            </a:r>
            <a:r>
              <a:rPr lang="ru-RU" sz="1300" b="1" dirty="0"/>
              <a:t>[</a:t>
            </a:r>
            <a:r>
              <a:rPr lang="en-US" sz="1300" b="1" dirty="0"/>
              <a:t>X–Ti</a:t>
            </a:r>
            <a:r>
              <a:rPr lang="en-US" sz="1300" b="1" baseline="-25000" dirty="0"/>
              <a:t>14</a:t>
            </a:r>
            <a:r>
              <a:rPr lang="en-US" sz="1300" b="1" dirty="0"/>
              <a:t>]</a:t>
            </a:r>
            <a:r>
              <a:rPr lang="en-US" sz="1300" b="1" dirty="0" err="1"/>
              <a:t>Y</a:t>
            </a:r>
            <a:r>
              <a:rPr lang="en-US" sz="1300" b="1" baseline="-25000" dirty="0" err="1"/>
              <a:t>x</a:t>
            </a:r>
            <a:r>
              <a:rPr lang="en-US" sz="1300" dirty="0"/>
              <a:t>, </a:t>
            </a:r>
            <a:r>
              <a:rPr lang="ru-RU" sz="1300" dirty="0"/>
              <a:t>где </a:t>
            </a:r>
            <a:r>
              <a:rPr lang="en-US" sz="1300" b="1" dirty="0"/>
              <a:t>x = 1, 3, 4</a:t>
            </a:r>
            <a:r>
              <a:rPr lang="en-US" sz="1300" dirty="0"/>
              <a:t>.</a:t>
            </a:r>
          </a:p>
          <a:p>
            <a:r>
              <a:rPr lang="ru-RU" sz="1300" b="1" dirty="0"/>
              <a:t>Структура </a:t>
            </a:r>
            <a:r>
              <a:rPr lang="en-US" sz="1300" b="1" dirty="0"/>
              <a:t>XY</a:t>
            </a:r>
            <a:r>
              <a:rPr lang="en-US" sz="1300" b="1" baseline="-25000" dirty="0"/>
              <a:t>3</a:t>
            </a:r>
            <a:r>
              <a:rPr lang="en-US" sz="1300" b="1" dirty="0"/>
              <a:t>Ti</a:t>
            </a:r>
            <a:r>
              <a:rPr lang="en-US" sz="1300" b="1" baseline="-25000" dirty="0"/>
              <a:t>11</a:t>
            </a:r>
            <a:r>
              <a:rPr lang="en-US" sz="1300" b="1" dirty="0"/>
              <a:t> (</a:t>
            </a:r>
            <a:r>
              <a:rPr lang="ru-RU" sz="1300" b="1" dirty="0"/>
              <a:t>Рис.):</a:t>
            </a:r>
            <a:endParaRPr lang="ru-RU" sz="1300" dirty="0"/>
          </a:p>
          <a:p>
            <a:pPr lvl="1"/>
            <a:r>
              <a:rPr lang="ru-RU" sz="1300" dirty="0"/>
              <a:t>Основа: ОЦК </a:t>
            </a:r>
            <a:r>
              <a:rPr lang="en-US" sz="1300" dirty="0" err="1"/>
              <a:t>Ti</a:t>
            </a:r>
            <a:r>
              <a:rPr lang="en-US" sz="1300" dirty="0"/>
              <a:t> (2×2×2).</a:t>
            </a:r>
          </a:p>
          <a:p>
            <a:pPr lvl="1"/>
            <a:r>
              <a:rPr lang="ru-RU" sz="1300" b="1" dirty="0"/>
              <a:t>Центр:</a:t>
            </a:r>
            <a:r>
              <a:rPr lang="ru-RU" sz="1300" dirty="0"/>
              <a:t> Атом </a:t>
            </a:r>
            <a:r>
              <a:rPr lang="en-US" sz="1300" b="1" dirty="0"/>
              <a:t>X</a:t>
            </a:r>
            <a:r>
              <a:rPr lang="en-US" sz="1300" dirty="0"/>
              <a:t> (</a:t>
            </a:r>
            <a:r>
              <a:rPr lang="ru-RU" sz="1300" dirty="0"/>
              <a:t>замещает </a:t>
            </a:r>
            <a:r>
              <a:rPr lang="en-US" sz="1300" dirty="0" err="1"/>
              <a:t>Ti</a:t>
            </a:r>
            <a:r>
              <a:rPr lang="en-US" sz="1300" dirty="0"/>
              <a:t>).</a:t>
            </a:r>
          </a:p>
          <a:p>
            <a:pPr lvl="1"/>
            <a:r>
              <a:rPr lang="ru-RU" sz="1300" b="1" dirty="0"/>
              <a:t>Середины рёбер:</a:t>
            </a:r>
            <a:r>
              <a:rPr lang="ru-RU" sz="1300" dirty="0"/>
              <a:t> Атомы </a:t>
            </a:r>
            <a:r>
              <a:rPr lang="en-US" sz="1300" b="1" dirty="0"/>
              <a:t>Y</a:t>
            </a:r>
            <a:r>
              <a:rPr lang="en-US" sz="1300" dirty="0"/>
              <a:t>.</a:t>
            </a:r>
          </a:p>
          <a:p>
            <a:pPr lvl="1"/>
            <a:r>
              <a:rPr lang="ru-RU" sz="1300" b="1" dirty="0"/>
              <a:t>Вершины:</a:t>
            </a:r>
            <a:r>
              <a:rPr lang="ru-RU" sz="1300" dirty="0"/>
              <a:t> </a:t>
            </a:r>
            <a:r>
              <a:rPr lang="ru-RU" sz="1300" b="1" dirty="0"/>
              <a:t>Вакансии</a:t>
            </a:r>
            <a:r>
              <a:rPr lang="ru-RU" sz="1300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72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Упругие свойства тройных сплавов </a:t>
            </a:r>
            <a:r>
              <a:rPr lang="en-US" sz="1300" b="1" dirty="0" err="1"/>
              <a:t>XY₃Ti</a:t>
            </a:r>
            <a:r>
              <a:rPr lang="en-US" sz="1300" b="1" dirty="0"/>
              <a:t>₁₁:</a:t>
            </a:r>
            <a:endParaRPr lang="en-US" sz="1300" dirty="0"/>
          </a:p>
          <a:p>
            <a:r>
              <a:rPr lang="ru-RU" sz="1300" b="1" dirty="0"/>
              <a:t>Модуль Юнга (</a:t>
            </a:r>
            <a:r>
              <a:rPr lang="en-US" sz="1300" b="1" dirty="0"/>
              <a:t>E):</a:t>
            </a:r>
            <a:endParaRPr lang="en-US" sz="1300" dirty="0"/>
          </a:p>
          <a:p>
            <a:pPr lvl="1"/>
            <a:r>
              <a:rPr lang="ru-RU" sz="1300" i="1" dirty="0"/>
              <a:t>Упорядоченные:</a:t>
            </a:r>
            <a:r>
              <a:rPr lang="ru-RU" sz="1300" dirty="0"/>
              <a:t> </a:t>
            </a:r>
            <a:r>
              <a:rPr lang="ru-RU" sz="1300" b="1" dirty="0"/>
              <a:t>7–80 ГПа</a:t>
            </a:r>
            <a:r>
              <a:rPr lang="ru-RU" sz="1300" dirty="0"/>
              <a:t> (</a:t>
            </a:r>
            <a:r>
              <a:rPr lang="en-US" sz="1300" dirty="0" err="1"/>
              <a:t>E</a:t>
            </a:r>
            <a:r>
              <a:rPr lang="en-US" sz="1300" baseline="-25000" dirty="0" err="1"/>
              <a:t>min</a:t>
            </a:r>
            <a:r>
              <a:rPr lang="ru-RU" sz="1300" dirty="0"/>
              <a:t> для кости: </a:t>
            </a:r>
            <a:r>
              <a:rPr lang="en-US" sz="1300" dirty="0" err="1"/>
              <a:t>NbZr₃Ti</a:t>
            </a:r>
            <a:r>
              <a:rPr lang="en-US" sz="1300" dirty="0"/>
              <a:t>₁₁, </a:t>
            </a:r>
            <a:r>
              <a:rPr lang="en-US" sz="1300" dirty="0" err="1"/>
              <a:t>VNb₃Ti</a:t>
            </a:r>
            <a:r>
              <a:rPr lang="en-US" sz="1300" dirty="0"/>
              <a:t>₁₁, </a:t>
            </a:r>
            <a:r>
              <a:rPr lang="en-US" sz="1300" dirty="0" err="1"/>
              <a:t>ZrTa₃Ti</a:t>
            </a:r>
            <a:r>
              <a:rPr lang="en-US" sz="1300" dirty="0"/>
              <a:t>₁₁, </a:t>
            </a:r>
            <a:r>
              <a:rPr lang="en-US" sz="1300" dirty="0" err="1"/>
              <a:t>MoNb₃Ti</a:t>
            </a:r>
            <a:r>
              <a:rPr lang="en-US" sz="1300" dirty="0"/>
              <a:t>₁₁).</a:t>
            </a:r>
          </a:p>
          <a:p>
            <a:pPr lvl="1"/>
            <a:r>
              <a:rPr lang="ru-RU" sz="1300" i="1" dirty="0"/>
              <a:t>Разупорядоченные:</a:t>
            </a:r>
            <a:r>
              <a:rPr lang="ru-RU" sz="1300" dirty="0"/>
              <a:t> </a:t>
            </a:r>
            <a:r>
              <a:rPr lang="ru-RU" sz="1300" b="1" dirty="0"/>
              <a:t>↑ на 30–60 ГПа</a:t>
            </a:r>
            <a:r>
              <a:rPr lang="ru-RU" sz="1300" dirty="0"/>
              <a:t> (55–95 ГПа).</a:t>
            </a:r>
          </a:p>
          <a:p>
            <a:pPr lvl="1"/>
            <a:r>
              <a:rPr lang="en-US" sz="1300" b="1" dirty="0" err="1"/>
              <a:t>TaNb₃Ti</a:t>
            </a:r>
            <a:r>
              <a:rPr lang="en-US" sz="1300" b="1" dirty="0"/>
              <a:t>₁₁:</a:t>
            </a:r>
            <a:r>
              <a:rPr lang="en-US" sz="1300" dirty="0"/>
              <a:t> E &lt; 0 → </a:t>
            </a:r>
            <a:r>
              <a:rPr lang="ru-RU" sz="1300" b="1" dirty="0"/>
              <a:t>нестабилен</a:t>
            </a:r>
            <a:r>
              <a:rPr lang="ru-RU" sz="1300" dirty="0"/>
              <a:t>.</a:t>
            </a:r>
          </a:p>
          <a:p>
            <a:r>
              <a:rPr lang="ru-RU" sz="1300" b="1" dirty="0"/>
              <a:t>Согласие с </a:t>
            </a:r>
            <a:r>
              <a:rPr lang="ru-RU" sz="1300" b="1" dirty="0" err="1"/>
              <a:t>эксп</a:t>
            </a:r>
            <a:r>
              <a:rPr lang="ru-RU" sz="1300" b="1" dirty="0"/>
              <a:t>.:</a:t>
            </a:r>
            <a:endParaRPr lang="ru-RU" sz="1300" dirty="0"/>
          </a:p>
          <a:p>
            <a:pPr lvl="1"/>
            <a:r>
              <a:rPr lang="ru-RU" sz="1300" dirty="0" err="1"/>
              <a:t>Теор</a:t>
            </a:r>
            <a:r>
              <a:rPr lang="ru-RU" sz="1300" dirty="0"/>
              <a:t>. </a:t>
            </a:r>
            <a:r>
              <a:rPr lang="en-US" sz="1300" dirty="0"/>
              <a:t>E = </a:t>
            </a:r>
            <a:r>
              <a:rPr lang="en-US" sz="1300" b="1" dirty="0"/>
              <a:t>110 </a:t>
            </a:r>
            <a:r>
              <a:rPr lang="ru-RU" sz="1300" b="1" dirty="0"/>
              <a:t>ГПа</a:t>
            </a:r>
            <a:r>
              <a:rPr lang="ru-RU" sz="1300" dirty="0"/>
              <a:t> для </a:t>
            </a:r>
            <a:r>
              <a:rPr lang="en-US" sz="1300" dirty="0"/>
              <a:t>Sn-Mo-</a:t>
            </a:r>
            <a:r>
              <a:rPr lang="en-US" sz="1300" dirty="0" err="1"/>
              <a:t>Ti</a:t>
            </a:r>
            <a:r>
              <a:rPr lang="en-US" sz="1300" dirty="0"/>
              <a:t>-</a:t>
            </a:r>
            <a:r>
              <a:rPr lang="en-US" sz="1300" dirty="0" err="1"/>
              <a:t>Zr-Nb</a:t>
            </a:r>
            <a:r>
              <a:rPr lang="en-US" sz="1300" dirty="0"/>
              <a:t> ≈ </a:t>
            </a:r>
            <a:r>
              <a:rPr lang="ru-RU" sz="1300" dirty="0" err="1"/>
              <a:t>эксп</a:t>
            </a:r>
            <a:r>
              <a:rPr lang="ru-RU" sz="1300" dirty="0"/>
              <a:t>. (110–117 ГПа [14]).</a:t>
            </a:r>
          </a:p>
          <a:p>
            <a:r>
              <a:rPr lang="ru-RU" sz="1300" b="1" dirty="0"/>
              <a:t>Критерии вязкости (все сплавы – вязкие):</a:t>
            </a:r>
            <a:endParaRPr lang="ru-RU" sz="1300" dirty="0"/>
          </a:p>
          <a:p>
            <a:r>
              <a:rPr lang="en-US" sz="1300" b="1" dirty="0"/>
              <a:t>G/B &lt; 0.5:</a:t>
            </a:r>
            <a:endParaRPr lang="en-US" sz="1300" dirty="0"/>
          </a:p>
          <a:p>
            <a:pPr lvl="1"/>
            <a:r>
              <a:rPr lang="ru-RU" sz="1300" dirty="0"/>
              <a:t>Упор.: 0.05–0.35</a:t>
            </a:r>
          </a:p>
          <a:p>
            <a:pPr lvl="1"/>
            <a:r>
              <a:rPr lang="ru-RU" sz="1300" dirty="0" err="1"/>
              <a:t>Разупор</a:t>
            </a:r>
            <a:r>
              <a:rPr lang="ru-RU" sz="1300" dirty="0"/>
              <a:t>.: ↑ с 0.20 до 0.25 (↑</a:t>
            </a:r>
            <a:r>
              <a:rPr lang="en-US" sz="1300" dirty="0"/>
              <a:t>e⁻)</a:t>
            </a:r>
          </a:p>
          <a:p>
            <a:r>
              <a:rPr lang="el-GR" sz="1300" b="1" dirty="0"/>
              <a:t>ν &gt; 1/3:</a:t>
            </a:r>
            <a:endParaRPr lang="el-GR" sz="1300" dirty="0"/>
          </a:p>
          <a:p>
            <a:pPr lvl="1"/>
            <a:r>
              <a:rPr lang="ru-RU" sz="1300" dirty="0"/>
              <a:t>Упор.: </a:t>
            </a:r>
            <a:r>
              <a:rPr lang="ru-RU" sz="1300" b="1" dirty="0"/>
              <a:t>0.42–0.50</a:t>
            </a:r>
            <a:endParaRPr lang="ru-RU" sz="1300" dirty="0"/>
          </a:p>
          <a:p>
            <a:pPr lvl="1"/>
            <a:r>
              <a:rPr lang="ru-RU" sz="1300" dirty="0" err="1"/>
              <a:t>Разупор</a:t>
            </a:r>
            <a:r>
              <a:rPr lang="ru-RU" sz="1300" dirty="0"/>
              <a:t>.: </a:t>
            </a:r>
            <a:r>
              <a:rPr lang="ru-RU" sz="1300" b="1" dirty="0"/>
              <a:t>0.38–0.40</a:t>
            </a:r>
            <a:endParaRPr lang="ru-RU" sz="1300" dirty="0"/>
          </a:p>
          <a:p>
            <a:r>
              <a:rPr lang="en-US" sz="1300" b="1" dirty="0"/>
              <a:t>B/C₄₄ ~2.5</a:t>
            </a:r>
            <a:r>
              <a:rPr lang="en-US" sz="1300" dirty="0"/>
              <a:t> (</a:t>
            </a:r>
            <a:r>
              <a:rPr lang="ru-RU" sz="1300" dirty="0" err="1"/>
              <a:t>разупор</a:t>
            </a:r>
            <a:r>
              <a:rPr lang="ru-RU" sz="1300" dirty="0"/>
              <a:t>.) → ↓хрупкости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8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ru-RU" sz="1300" dirty="0"/>
              <a:t>В целом наблюдается корреляция между значениями теплопроводности и температуры Дебая, особенно это выражено для сплавов первых двух серий, то есть для </a:t>
            </a:r>
            <a:r>
              <a:rPr lang="en-US" sz="1300" dirty="0"/>
              <a:t>In</a:t>
            </a:r>
            <a:r>
              <a:rPr lang="ru-RU" sz="1300" dirty="0"/>
              <a:t> и </a:t>
            </a:r>
            <a:r>
              <a:rPr lang="en-US" sz="1300" dirty="0"/>
              <a:t>Sn</a:t>
            </a:r>
            <a:r>
              <a:rPr lang="ru-RU" sz="1300" dirty="0"/>
              <a:t> на Х–позиции. В то же время в сплавах с преобладанием концентрации простых металлов (</a:t>
            </a:r>
            <a:r>
              <a:rPr lang="en-US" sz="1300" dirty="0"/>
              <a:t>In</a:t>
            </a:r>
            <a:r>
              <a:rPr lang="ru-RU" sz="1300" dirty="0"/>
              <a:t> и </a:t>
            </a:r>
            <a:r>
              <a:rPr lang="en-US" sz="1300" dirty="0"/>
              <a:t>Sn</a:t>
            </a:r>
            <a:r>
              <a:rPr lang="ru-RU" sz="1300" dirty="0"/>
              <a:t> на </a:t>
            </a:r>
            <a:r>
              <a:rPr lang="en-US" sz="1300" dirty="0"/>
              <a:t>Y</a:t>
            </a:r>
            <a:r>
              <a:rPr lang="ru-RU" sz="1300" dirty="0"/>
              <a:t>–позиции) по сравнению с переходными металлами (на </a:t>
            </a:r>
            <a:r>
              <a:rPr lang="en-US" sz="1300" dirty="0"/>
              <a:t>X</a:t>
            </a:r>
            <a:r>
              <a:rPr lang="ru-RU" sz="1300" dirty="0"/>
              <a:t>–позиции) данная тенденция может нарушаться, поскольку для нескольких сплавов получены близкие значения </a:t>
            </a:r>
            <a:r>
              <a:rPr lang="ru-RU" sz="1300" i="1" dirty="0"/>
              <a:t>Θ</a:t>
            </a:r>
            <a:r>
              <a:rPr lang="en-US" sz="1300" i="1" baseline="-25000" dirty="0"/>
              <a:t>D</a:t>
            </a:r>
            <a:r>
              <a:rPr lang="ru-RU" sz="1300" i="1" dirty="0"/>
              <a:t>. </a:t>
            </a:r>
            <a:r>
              <a:rPr lang="ru-RU" sz="1300" dirty="0"/>
              <a:t>В целом из рисунка 4.16 видно, что теплопроводность резко понижается с повышением температуры, причем при </a:t>
            </a:r>
            <a:r>
              <a:rPr lang="ru-RU" sz="1300" i="1" dirty="0"/>
              <a:t>Т</a:t>
            </a:r>
            <a:r>
              <a:rPr lang="ru-RU" sz="1300" dirty="0"/>
              <a:t>&gt;600</a:t>
            </a:r>
            <a:r>
              <a:rPr lang="en-US" sz="1300" dirty="0"/>
              <a:t> </a:t>
            </a:r>
            <a:r>
              <a:rPr lang="ru-RU" sz="1300" dirty="0"/>
              <a:t>К понижение теплопроводности замедляется.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73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42859"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Техническое ограничение, для измерения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000" baseline="-25000" dirty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и С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нужны монокристаллические образы. Модуль Юнга напрямую мериться на кристалле, для определения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эксп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упругих констант требуются монокристаллические образцы, вырастить которые сложная отдельная задача. А по поликристаллическим образцам модуль Юнга измерить не так сложно, поэтому в работах приводят модуль Юнга и крайне редко упругие константы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366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57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dirty="0"/>
              <a:t>Отметим, что подобное поведение наблюдалось в тройных сплавах состава </a:t>
            </a:r>
            <a:r>
              <a:rPr lang="en-US" sz="1300" dirty="0"/>
              <a:t>XY</a:t>
            </a:r>
            <a:r>
              <a:rPr lang="ru-RU" sz="1300" baseline="-25000" dirty="0"/>
              <a:t>3</a:t>
            </a:r>
            <a:r>
              <a:rPr lang="en-US" sz="1300" dirty="0"/>
              <a:t>Ti</a:t>
            </a:r>
            <a:r>
              <a:rPr lang="ru-RU" sz="1300" dirty="0"/>
              <a:t>, для расчета которых использовалась модель «кластер–плюс–атом клея» и объяснялось появлением разрыхляющих состояний легирующих элементов на кривых </a:t>
            </a:r>
            <a:r>
              <a:rPr lang="en-US" sz="1300" dirty="0"/>
              <a:t>COHP</a:t>
            </a:r>
            <a:r>
              <a:rPr lang="ru-RU" sz="1300" dirty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756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α-</a:t>
            </a:r>
            <a:r>
              <a:rPr lang="ru-RU" sz="1300" b="1" dirty="0" err="1"/>
              <a:t>Ti</a:t>
            </a:r>
            <a:r>
              <a:rPr lang="ru-RU" sz="1300" b="1" dirty="0"/>
              <a:t>:</a:t>
            </a:r>
            <a:endParaRPr lang="ru-RU" sz="1300" dirty="0"/>
          </a:p>
          <a:p>
            <a:pPr lvl="1"/>
            <a:r>
              <a:rPr lang="ru-RU" sz="1300" dirty="0"/>
              <a:t>Уровень Ферми в локальном </a:t>
            </a:r>
            <a:r>
              <a:rPr lang="ru-RU" sz="1300" b="1" dirty="0"/>
              <a:t>минимуме ПЭС</a:t>
            </a:r>
            <a:r>
              <a:rPr lang="ru-RU" sz="1300" dirty="0"/>
              <a:t> → признак стабильности.</a:t>
            </a:r>
          </a:p>
          <a:p>
            <a:pPr lvl="1"/>
            <a:r>
              <a:rPr lang="ru-RU" sz="1300" b="1" dirty="0"/>
              <a:t>Доминирует вклад t2g</a:t>
            </a:r>
            <a:r>
              <a:rPr lang="ru-RU" sz="1300" dirty="0"/>
              <a:t>-состояний (</a:t>
            </a:r>
            <a:r>
              <a:rPr lang="ru-RU" sz="1300" dirty="0" err="1"/>
              <a:t>dxy</a:t>
            </a:r>
            <a:r>
              <a:rPr lang="ru-RU" sz="1300" dirty="0"/>
              <a:t>, </a:t>
            </a:r>
            <a:r>
              <a:rPr lang="ru-RU" sz="1300" dirty="0" err="1"/>
              <a:t>dyz</a:t>
            </a:r>
            <a:r>
              <a:rPr lang="ru-RU" sz="1300" dirty="0"/>
              <a:t>, </a:t>
            </a:r>
            <a:r>
              <a:rPr lang="ru-RU" sz="1300" dirty="0" err="1"/>
              <a:t>dxz</a:t>
            </a:r>
            <a:r>
              <a:rPr lang="ru-RU" sz="1300" dirty="0"/>
              <a:t>) в ПЭС.</a:t>
            </a:r>
          </a:p>
          <a:p>
            <a:pPr lvl="1"/>
            <a:r>
              <a:rPr lang="ru-RU" sz="1300" dirty="0"/>
              <a:t>Координационное число 12, c/a ≈ 1.586 (близко к идеальной ГПУ 1.633) → </a:t>
            </a:r>
            <a:r>
              <a:rPr lang="ru-RU" sz="1300" b="1" dirty="0"/>
              <a:t>изотропное кристаллическое поле</a:t>
            </a:r>
            <a:r>
              <a:rPr lang="ru-RU" sz="1300" dirty="0"/>
              <a:t> → </a:t>
            </a:r>
            <a:r>
              <a:rPr lang="ru-RU" sz="1300" b="1" dirty="0"/>
              <a:t>нет расщепления </a:t>
            </a:r>
            <a:r>
              <a:rPr lang="ru-RU" sz="1300" b="1" dirty="0" err="1"/>
              <a:t>eg</a:t>
            </a:r>
            <a:r>
              <a:rPr lang="ru-RU" sz="1300" b="1" dirty="0"/>
              <a:t>/t2g</a:t>
            </a:r>
            <a:r>
              <a:rPr lang="ru-RU" sz="1300" dirty="0"/>
              <a:t>.</a:t>
            </a:r>
          </a:p>
          <a:p>
            <a:r>
              <a:rPr lang="ru-RU" sz="1300" b="1" dirty="0"/>
              <a:t>β-</a:t>
            </a:r>
            <a:r>
              <a:rPr lang="ru-RU" sz="1300" b="1" dirty="0" err="1"/>
              <a:t>Ti</a:t>
            </a:r>
            <a:r>
              <a:rPr lang="ru-RU" sz="1300" b="1" dirty="0"/>
              <a:t>:</a:t>
            </a:r>
            <a:endParaRPr lang="ru-RU" sz="1300" dirty="0"/>
          </a:p>
          <a:p>
            <a:pPr lvl="1"/>
            <a:r>
              <a:rPr lang="ru-RU" sz="1300" dirty="0"/>
              <a:t>Уровень Ферми в </a:t>
            </a:r>
            <a:r>
              <a:rPr lang="ru-RU" sz="1300" b="1" dirty="0"/>
              <a:t>минимуме второго пика ПЭС</a:t>
            </a:r>
            <a:r>
              <a:rPr lang="ru-RU" sz="1300" dirty="0"/>
              <a:t> → признак нестабильности.</a:t>
            </a:r>
          </a:p>
          <a:p>
            <a:pPr lvl="1"/>
            <a:r>
              <a:rPr lang="ru-RU" sz="1300" b="1" dirty="0"/>
              <a:t>N(EF) в ~2 раза выше</a:t>
            </a:r>
            <a:r>
              <a:rPr lang="ru-RU" sz="1300" dirty="0"/>
              <a:t>, чем в α-</a:t>
            </a:r>
            <a:r>
              <a:rPr lang="ru-RU" sz="1300" dirty="0" err="1"/>
              <a:t>Ti</a:t>
            </a:r>
            <a:r>
              <a:rPr lang="ru-RU" sz="1300" dirty="0"/>
              <a:t>.</a:t>
            </a:r>
          </a:p>
          <a:p>
            <a:pPr lvl="1"/>
            <a:r>
              <a:rPr lang="ru-RU" sz="1300" dirty="0"/>
              <a:t>Координационное число 8 → </a:t>
            </a:r>
            <a:r>
              <a:rPr lang="ru-RU" sz="1300" b="1" dirty="0"/>
              <a:t>анизотропное поле</a:t>
            </a:r>
            <a:r>
              <a:rPr lang="ru-RU" sz="1300" dirty="0"/>
              <a:t> → </a:t>
            </a:r>
            <a:r>
              <a:rPr lang="ru-RU" sz="1300" b="1" dirty="0"/>
              <a:t>есть расщепление </a:t>
            </a:r>
            <a:r>
              <a:rPr lang="ru-RU" sz="1300" b="1" dirty="0" err="1"/>
              <a:t>eg</a:t>
            </a:r>
            <a:r>
              <a:rPr lang="ru-RU" sz="1300" b="1" dirty="0"/>
              <a:t>/t2g</a:t>
            </a:r>
            <a:r>
              <a:rPr lang="ru-RU" sz="1300" dirty="0"/>
              <a:t>.</a:t>
            </a:r>
          </a:p>
          <a:p>
            <a:pPr lvl="1"/>
            <a:r>
              <a:rPr lang="ru-RU" sz="1300" dirty="0"/>
              <a:t>Вблизи E</a:t>
            </a:r>
            <a:r>
              <a:rPr lang="ru-RU" sz="1300" baseline="-25000" dirty="0"/>
              <a:t>F</a:t>
            </a:r>
            <a:r>
              <a:rPr lang="ru-RU" sz="1300" dirty="0"/>
              <a:t> </a:t>
            </a:r>
            <a:r>
              <a:rPr lang="ru-RU" sz="1300" b="1" dirty="0"/>
              <a:t>доминируют t2g-состояния</a:t>
            </a:r>
            <a:r>
              <a:rPr lang="ru-RU" sz="1300" dirty="0"/>
              <a:t>.</a:t>
            </a:r>
          </a:p>
          <a:p>
            <a:r>
              <a:rPr lang="ru-RU" sz="1300" b="1" dirty="0"/>
              <a:t>Ключевые выводы слайда (суть для устного сопровождения):</a:t>
            </a:r>
            <a:endParaRPr lang="ru-RU" sz="1300" dirty="0"/>
          </a:p>
          <a:p>
            <a:r>
              <a:rPr lang="ru-RU" sz="1300" b="1" dirty="0"/>
              <a:t>α-</a:t>
            </a:r>
            <a:r>
              <a:rPr lang="ru-RU" sz="1300" b="1" dirty="0" err="1"/>
              <a:t>Ti</a:t>
            </a:r>
            <a:r>
              <a:rPr lang="ru-RU" sz="1300" b="1" dirty="0"/>
              <a:t>:</a:t>
            </a:r>
            <a:r>
              <a:rPr lang="ru-RU" sz="1300" dirty="0"/>
              <a:t> Электронная структура (E_F в мин. ПЭС, изотропное поле, нет </a:t>
            </a:r>
            <a:r>
              <a:rPr lang="ru-RU" sz="1300" dirty="0" err="1"/>
              <a:t>расщ</a:t>
            </a:r>
            <a:r>
              <a:rPr lang="ru-RU" sz="1300" dirty="0"/>
              <a:t>. </a:t>
            </a:r>
            <a:r>
              <a:rPr lang="ru-RU" sz="1300" dirty="0" err="1"/>
              <a:t>eg</a:t>
            </a:r>
            <a:r>
              <a:rPr lang="ru-RU" sz="1300" dirty="0"/>
              <a:t>/t2g) </a:t>
            </a:r>
            <a:r>
              <a:rPr lang="ru-RU" sz="1300" b="1" dirty="0"/>
              <a:t>поддерживает стабильность</a:t>
            </a:r>
            <a:r>
              <a:rPr lang="ru-RU" sz="1300" dirty="0"/>
              <a:t> ГПУ-фазы.</a:t>
            </a:r>
          </a:p>
          <a:p>
            <a:r>
              <a:rPr lang="ru-RU" sz="1300" b="1" dirty="0"/>
              <a:t>β-</a:t>
            </a:r>
            <a:r>
              <a:rPr lang="ru-RU" sz="1300" b="1" dirty="0" err="1"/>
              <a:t>Ti</a:t>
            </a:r>
            <a:r>
              <a:rPr lang="ru-RU" sz="1300" b="1" dirty="0"/>
              <a:t>:</a:t>
            </a:r>
            <a:r>
              <a:rPr lang="ru-RU" sz="1300" dirty="0"/>
              <a:t> Электронная структура (E_F в мин. 2-го пика, высокая N(EF), анизотропное поле с </a:t>
            </a:r>
            <a:r>
              <a:rPr lang="ru-RU" sz="1300" dirty="0" err="1"/>
              <a:t>расщ</a:t>
            </a:r>
            <a:r>
              <a:rPr lang="ru-RU" sz="1300" dirty="0"/>
              <a:t>. </a:t>
            </a:r>
            <a:r>
              <a:rPr lang="ru-RU" sz="1300" dirty="0" err="1"/>
              <a:t>eg</a:t>
            </a:r>
            <a:r>
              <a:rPr lang="ru-RU" sz="1300" dirty="0"/>
              <a:t>/t2g) </a:t>
            </a:r>
            <a:r>
              <a:rPr lang="ru-RU" sz="1300" b="1" dirty="0"/>
              <a:t>обусловливает нестабильность</a:t>
            </a:r>
            <a:r>
              <a:rPr lang="ru-RU" sz="1300" dirty="0"/>
              <a:t> ОЦК-фазы.</a:t>
            </a:r>
          </a:p>
          <a:p>
            <a:r>
              <a:rPr lang="ru-RU" sz="1300" b="1" dirty="0"/>
              <a:t>Главное отличие:</a:t>
            </a:r>
            <a:r>
              <a:rPr lang="ru-RU" sz="1300" dirty="0"/>
              <a:t> Положение E_F относительно ПЭС и характер кристаллического поля определяют стабильность/нестабильность фаз.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55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b="1" dirty="0"/>
              <a:t>α-фаза:</a:t>
            </a:r>
          </a:p>
          <a:p>
            <a:r>
              <a:rPr lang="ru-RU" sz="1300" dirty="0"/>
              <a:t>	динамически стабильна (все частоты положительны), что согласуется с экспериментом при 295 K. </a:t>
            </a:r>
          </a:p>
          <a:p>
            <a:r>
              <a:rPr lang="ru-RU" sz="1300" b="1" dirty="0"/>
              <a:t>β-фаза:</a:t>
            </a:r>
          </a:p>
          <a:p>
            <a:r>
              <a:rPr lang="ru-RU" sz="1300" b="1" dirty="0"/>
              <a:t>	</a:t>
            </a:r>
            <a:r>
              <a:rPr lang="ru-RU" sz="1300" dirty="0"/>
              <a:t>структурно нестабильна (наличие мнимых частот). </a:t>
            </a:r>
          </a:p>
          <a:p>
            <a:endParaRPr lang="ru-RU" sz="1300" dirty="0"/>
          </a:p>
          <a:p>
            <a:r>
              <a:rPr lang="ru-RU" sz="1300" dirty="0"/>
              <a:t>Смягчение мод наблюдается вдоль [ξξ0] (точка N) и [</a:t>
            </a:r>
            <a:r>
              <a:rPr lang="ru-RU" sz="1300" dirty="0" err="1"/>
              <a:t>ξξξ</a:t>
            </a:r>
            <a:r>
              <a:rPr lang="ru-RU" sz="1300" dirty="0"/>
              <a:t>] (Γ–P–H), что также соответствует эксперименту. Минимум мнимых частот в β-</a:t>
            </a:r>
            <a:r>
              <a:rPr lang="ru-RU" sz="1300" dirty="0" err="1"/>
              <a:t>Ti</a:t>
            </a:r>
            <a:r>
              <a:rPr lang="ru-RU" sz="1300" dirty="0"/>
              <a:t> смещен к точке P (отличие от [3], где он был ближе к Γ, ξ=1/3), возможно, из-за ограничений метода расчета. Мнимые частоты указывают на два механизма фазового перехода: смещения атомов вдоль [110] или [111]. Максимальная частота (и, вероятно, решёточная теплоёмкость) выше в α-</a:t>
            </a:r>
            <a:r>
              <a:rPr lang="ru-RU" sz="1300" dirty="0" err="1"/>
              <a:t>Ti</a:t>
            </a:r>
            <a:r>
              <a:rPr lang="ru-RU" sz="1300" dirty="0"/>
              <a:t> (6.2 ТГц) по сравнению с β-</a:t>
            </a:r>
            <a:r>
              <a:rPr lang="ru-RU" sz="1300" dirty="0" err="1"/>
              <a:t>Ti</a:t>
            </a:r>
            <a:r>
              <a:rPr lang="ru-RU" sz="1300" dirty="0"/>
              <a:t> (5.6 ТГц).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298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28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74F17-14BA-4F0F-8E78-F0C80694B02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5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3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3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DF3F-1FD8-4AAD-84C3-E774954283DA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91118-DD3B-43CD-94DE-F9BC5F8C9EAA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5" y="3305178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5" y="218003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E33D-E5C6-4A68-8F99-5B35BC40DA02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2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4063E-8AAB-4B40-881A-8DEE8C869A0E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5" indent="0">
              <a:buNone/>
              <a:defRPr sz="1600" b="1"/>
            </a:lvl4pPr>
            <a:lvl5pPr marL="1828433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58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8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5" indent="0">
              <a:buNone/>
              <a:defRPr sz="1600" b="1"/>
            </a:lvl4pPr>
            <a:lvl5pPr marL="1828433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58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8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B71E4-952E-4716-B938-F25302751A69}" type="datetime1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5C7D8-F941-4568-8FD2-BC37B1D05478}" type="datetime1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137D-0B26-4C7D-A39C-02FB6C8579C3}" type="datetime1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04792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9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17" indent="0">
              <a:buNone/>
              <a:defRPr sz="1000"/>
            </a:lvl3pPr>
            <a:lvl4pPr marL="1371325" indent="0">
              <a:buNone/>
              <a:defRPr sz="900"/>
            </a:lvl4pPr>
            <a:lvl5pPr marL="1828433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58" indent="0">
              <a:buNone/>
              <a:defRPr sz="900"/>
            </a:lvl8pPr>
            <a:lvl9pPr marL="365686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7CBC9-6370-497F-BADE-C512D0AF47B9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09" indent="0">
              <a:buNone/>
              <a:defRPr sz="2800"/>
            </a:lvl2pPr>
            <a:lvl3pPr marL="914217" indent="0">
              <a:buNone/>
              <a:defRPr sz="2400"/>
            </a:lvl3pPr>
            <a:lvl4pPr marL="1371325" indent="0">
              <a:buNone/>
              <a:defRPr sz="2000"/>
            </a:lvl4pPr>
            <a:lvl5pPr marL="1828433" indent="0">
              <a:buNone/>
              <a:defRPr sz="2000"/>
            </a:lvl5pPr>
            <a:lvl6pPr marL="2285543" indent="0">
              <a:buNone/>
              <a:defRPr sz="2000"/>
            </a:lvl6pPr>
            <a:lvl7pPr marL="2742652" indent="0">
              <a:buNone/>
              <a:defRPr sz="2000"/>
            </a:lvl7pPr>
            <a:lvl8pPr marL="3199758" indent="0">
              <a:buNone/>
              <a:defRPr sz="2000"/>
            </a:lvl8pPr>
            <a:lvl9pPr marL="365686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17" indent="0">
              <a:buNone/>
              <a:defRPr sz="1000"/>
            </a:lvl3pPr>
            <a:lvl4pPr marL="1371325" indent="0">
              <a:buNone/>
              <a:defRPr sz="900"/>
            </a:lvl4pPr>
            <a:lvl5pPr marL="1828433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58" indent="0">
              <a:buNone/>
              <a:defRPr sz="900"/>
            </a:lvl8pPr>
            <a:lvl9pPr marL="365686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AC08-C5B6-4557-9041-80E4D2B0CDE8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72F5-1B3F-4AEC-9B55-74D395B6BC87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2" y="205981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2" y="205981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03D1-C2A0-49FF-BCD8-3348CA76D944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11" tIns="45705" rIns="91411" bIns="457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11" tIns="45705" rIns="91411" bIns="4570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4E400-0817-47CD-9E56-20058C906B30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4767265"/>
            <a:ext cx="2895600" cy="273844"/>
          </a:xfrm>
          <a:prstGeom prst="rect">
            <a:avLst/>
          </a:prstGeom>
        </p:spPr>
        <p:txBody>
          <a:bodyPr vert="horz" lIns="91411" tIns="45705" rIns="91411" bIns="4570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11" tIns="45705" rIns="91411" bIns="4570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21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2" indent="-342832" algn="l" defTabSz="91421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1" indent="-285692" algn="l" defTabSz="91421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79" indent="-228554" algn="l" defTabSz="91421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8" indent="-228554" algn="l" defTabSz="91421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6" indent="-228554" algn="l" defTabSz="91421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5" indent="-228554" algn="l" defTabSz="91421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3" indent="-228554" algn="l" defTabSz="91421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1" indent="-228554" algn="l" defTabSz="91421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5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5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5.wmf"/><Relationship Id="rId10" Type="http://schemas.openxmlformats.org/officeDocument/2006/relationships/image" Target="../media/image7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5.png"/><Relationship Id="rId9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png"/><Relationship Id="rId5" Type="http://schemas.openxmlformats.org/officeDocument/2006/relationships/image" Target="../media/image40.wmf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79512" y="1332959"/>
            <a:ext cx="8784976" cy="123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sz="2000" b="1" dirty="0" smtClean="0">
              <a:latin typeface="Arial" charset="0"/>
            </a:endParaRPr>
          </a:p>
          <a:p>
            <a:pPr algn="ctr" eaLnBrk="1" hangingPunct="1"/>
            <a:r>
              <a:rPr lang="ru-RU" sz="2000" b="1" dirty="0" smtClean="0">
                <a:latin typeface="Arial" charset="0"/>
              </a:rPr>
              <a:t>«</a:t>
            </a:r>
            <a:r>
              <a:rPr lang="ru-RU" sz="2000" b="1" dirty="0" smtClean="0">
                <a:latin typeface="Arial" charset="0"/>
              </a:rPr>
              <a:t>ЭЛЕКТРОННАЯ </a:t>
            </a:r>
            <a:r>
              <a:rPr lang="ru-RU" sz="2000" b="1" dirty="0">
                <a:latin typeface="Arial" charset="0"/>
              </a:rPr>
              <a:t>СТРУКТУРА И УПРУГИЕ МОДУЛИ БИНАРНЫХ И ТРОЙНЫХ β-СПЛАВОВ </a:t>
            </a:r>
            <a:r>
              <a:rPr lang="ru-RU" sz="2000" b="1" dirty="0" smtClean="0">
                <a:latin typeface="Arial" charset="0"/>
              </a:rPr>
              <a:t>ТИТАНА»</a:t>
            </a:r>
          </a:p>
          <a:p>
            <a:pPr algn="ctr" eaLnBrk="1" hangingPunct="1"/>
            <a:endParaRPr lang="ru-RU" sz="1600" b="1" dirty="0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4499992" y="3564047"/>
            <a:ext cx="4464496" cy="10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sz="1600" b="1" dirty="0" smtClean="0">
                <a:latin typeface="Arial" charset="0"/>
              </a:rPr>
              <a:t>Каспарян Сергей Олегович:</a:t>
            </a:r>
            <a:r>
              <a:rPr lang="ru-RU" sz="1600" dirty="0" smtClean="0">
                <a:latin typeface="Arial" charset="0"/>
              </a:rPr>
              <a:t> </a:t>
            </a:r>
            <a:endParaRPr lang="ru-RU" sz="1600" dirty="0">
              <a:latin typeface="Arial" charset="0"/>
            </a:endParaRPr>
          </a:p>
          <a:p>
            <a:pPr algn="r" eaLnBrk="1" hangingPunct="1"/>
            <a:r>
              <a:rPr lang="ru-RU" sz="1600" dirty="0" smtClean="0">
                <a:latin typeface="Arial" charset="0"/>
              </a:rPr>
              <a:t>кандидат </a:t>
            </a:r>
            <a:r>
              <a:rPr lang="ru-RU" sz="1600" dirty="0">
                <a:latin typeface="Arial" charset="0"/>
              </a:rPr>
              <a:t>физико-математических наук, </a:t>
            </a:r>
          </a:p>
          <a:p>
            <a:pPr algn="r" eaLnBrk="1" hangingPunct="1"/>
            <a:r>
              <a:rPr lang="ru-RU" sz="1600" dirty="0" smtClean="0">
                <a:latin typeface="Arial" charset="0"/>
              </a:rPr>
              <a:t>Инженер-исследователь лаборатории физики нелинейных сред ИФПМ СО РАН.</a:t>
            </a:r>
            <a:endParaRPr lang="ru-RU" sz="1600" dirty="0">
              <a:latin typeface="Arial" charset="0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3872276" y="4731990"/>
            <a:ext cx="1399447" cy="31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>
                <a:latin typeface="Arial" charset="0"/>
              </a:rPr>
              <a:t>Томск – </a:t>
            </a:r>
            <a:r>
              <a:rPr lang="ru-RU" sz="1600" dirty="0" smtClean="0">
                <a:latin typeface="Arial" charset="0"/>
              </a:rPr>
              <a:t>202</a:t>
            </a:r>
            <a:r>
              <a:rPr lang="ru-RU" sz="1600" dirty="0">
                <a:latin typeface="Arial" charset="0"/>
              </a:rPr>
              <a:t>6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160" y="175741"/>
            <a:ext cx="9024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" charset="0"/>
              </a:rPr>
              <a:t>Институт физики прочности и материаловедения им. Панина В.Е. Сибирского отделения Российской академии наук</a:t>
            </a:r>
          </a:p>
        </p:txBody>
      </p:sp>
      <p:pic>
        <p:nvPicPr>
          <p:cNvPr id="7" name="Picture 2" descr="Корпоративный портал ТПУ - Аэрокосмический класс ТП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39427"/>
            <a:ext cx="1709738" cy="150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85" y="2502140"/>
            <a:ext cx="907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работ на соискание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Премии имени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Л.В. Киренского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 работы в области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3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160" y="339502"/>
            <a:ext cx="8970951" cy="500127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Титан и его сплавы — ключевые конструкционные материалы в аэрокосмической, химической и медицинской отраслях благодаря: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" y="-164552"/>
            <a:ext cx="3178696" cy="857250"/>
          </a:xfrm>
        </p:spPr>
        <p:txBody>
          <a:bodyPr>
            <a:normAutofit/>
          </a:bodyPr>
          <a:lstStyle/>
          <a:p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51470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895147"/>
              </p:ext>
            </p:extLst>
          </p:nvPr>
        </p:nvGraphicFramePr>
        <p:xfrm>
          <a:off x="115482" y="1717402"/>
          <a:ext cx="5362317" cy="1332326"/>
        </p:xfrm>
        <a:graphic>
          <a:graphicData uri="http://schemas.openxmlformats.org/drawingml/2006/table">
            <a:tbl>
              <a:tblPr/>
              <a:tblGrid>
                <a:gridCol w="934317"/>
                <a:gridCol w="2376000"/>
                <a:gridCol w="2052000"/>
              </a:tblGrid>
              <a:tr h="277444"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</a:t>
                      </a:r>
                    </a:p>
                  </a:txBody>
                  <a:tcPr marL="68589" marR="57157" marT="57137" marB="57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Недостатки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Последствия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Ti-6Al-4V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9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Токсичность V/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i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ГПа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</a:t>
                      </a:r>
                      <a:r>
                        <a:rPr lang="en-US" sz="1200" i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кости (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ГПа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Резорбция кости, отторжение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имплантата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8B8B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СР-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9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200" i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100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ГПа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Непригоден для нагруженных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имплантатов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l-GR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Ti-Ta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9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 стоимость, </a:t>
                      </a:r>
                      <a:r>
                        <a:rPr lang="ru-RU" sz="1200" i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ГПа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Ограниченное применение</a:t>
                      </a:r>
                    </a:p>
                  </a:txBody>
                  <a:tcPr marL="57157" marR="57157" marT="57137" marB="57137" anchor="ctr">
                    <a:lnL>
                      <a:noFill/>
                    </a:lnL>
                    <a:lnR>
                      <a:noFill/>
                    </a:lnR>
                    <a:lnT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52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" name="Picture 2" descr="Новосибирские врачи используют 3D-печатные титановые имплантаты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63" b="98990" l="1167" r="100000">
                        <a14:foregroundMark x1="43167" y1="82071" x2="43167" y2="82071"/>
                        <a14:foregroundMark x1="22833" y1="81566" x2="22833" y2="81566"/>
                        <a14:foregroundMark x1="23833" y1="75000" x2="23833" y2="75000"/>
                        <a14:foregroundMark x1="77667" y1="96970" x2="77667" y2="96970"/>
                        <a14:foregroundMark x1="76667" y1="97980" x2="76667" y2="97980"/>
                        <a14:foregroundMark x1="75333" y1="98232" x2="75333" y2="98232"/>
                        <a14:foregroundMark x1="57885" y1="58708" x2="60853" y2="88764"/>
                        <a14:foregroundMark x1="97403" y1="39607" x2="97032" y2="32865"/>
                        <a14:foregroundMark x1="53432" y1="88764" x2="53432" y2="94101"/>
                        <a14:backgroundMark x1="79000" y1="76263" x2="79000" y2="76263"/>
                        <a14:backgroundMark x1="76833" y1="84091" x2="76833" y2="84091"/>
                        <a14:backgroundMark x1="71333" y1="83333" x2="71333" y2="83333"/>
                        <a14:backgroundMark x1="72000" y1="91162" x2="72000" y2="91162"/>
                        <a14:backgroundMark x1="76500" y1="91162" x2="76500" y2="91162"/>
                        <a14:backgroundMark x1="81167" y1="85101" x2="83500" y2="68434"/>
                        <a14:backgroundMark x1="84167" y1="75505" x2="70500" y2="78535"/>
                        <a14:backgroundMark x1="49351" y1="86798" x2="43785" y2="93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5"/>
          <a:stretch/>
        </p:blipFill>
        <p:spPr bwMode="auto">
          <a:xfrm>
            <a:off x="5357735" y="658378"/>
            <a:ext cx="1224136" cy="94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Цель: серийное производство титановых имплантов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95" b="100000" l="9375" r="89844">
                        <a14:foregroundMark x1="50684" y1="5292" x2="50684" y2="5292"/>
                        <a14:foregroundMark x1="23145" y1="2372" x2="23145" y2="2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99" r="29483"/>
          <a:stretch/>
        </p:blipFill>
        <p:spPr bwMode="auto">
          <a:xfrm>
            <a:off x="7999851" y="648629"/>
            <a:ext cx="1144150" cy="10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nnoformed.ru/wp-content/uploads/2020/05/CMF_T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6" b="99856" l="0" r="100000">
                        <a14:foregroundMark x1="19288" y1="8345" x2="19288" y2="8345"/>
                        <a14:foregroundMark x1="49852" y1="3453" x2="49852" y2="3453"/>
                        <a14:foregroundMark x1="76409" y1="6187" x2="76409" y2="6187"/>
                        <a14:foregroundMark x1="79228" y1="29209" x2="79228" y2="29209"/>
                        <a14:foregroundMark x1="60534" y1="45036" x2="60534" y2="45036"/>
                        <a14:foregroundMark x1="55490" y1="51079" x2="63947" y2="68633"/>
                        <a14:foregroundMark x1="71217" y1="36259" x2="80267" y2="28633"/>
                        <a14:foregroundMark x1="80267" y1="28058" x2="77448" y2="4604"/>
                        <a14:foregroundMark x1="68991" y1="2878" x2="38576" y2="5036"/>
                        <a14:foregroundMark x1="70772" y1="29784" x2="52671" y2="18273"/>
                        <a14:foregroundMark x1="14837" y1="7770" x2="40208" y2="19281"/>
                        <a14:foregroundMark x1="29525" y1="40144" x2="28932" y2="56115"/>
                        <a14:foregroundMark x1="43620" y1="10072" x2="60534" y2="19281"/>
                        <a14:foregroundMark x1="64540" y1="8345" x2="48071" y2="26475"/>
                        <a14:foregroundMark x1="94955" y1="20432" x2="89318" y2="39568"/>
                        <a14:foregroundMark x1="89911" y1="39137" x2="74036" y2="52806"/>
                        <a14:foregroundMark x1="74036" y1="75252" x2="68398" y2="88345"/>
                        <a14:foregroundMark x1="78635" y1="86187" x2="74629" y2="90504"/>
                        <a14:foregroundMark x1="76855" y1="93237" x2="72997" y2="94388"/>
                        <a14:foregroundMark x1="81157" y1="41151" x2="74036" y2="44460"/>
                        <a14:foregroundMark x1="63457" y1="44976" x2="61235" y2="57416"/>
                        <a14:foregroundMark x1="20741" y1="24641" x2="25185" y2="13636"/>
                        <a14:foregroundMark x1="85926" y1="9330" x2="93086" y2="4785"/>
                        <a14:foregroundMark x1="15132" y1="17197" x2="15132" y2="17197"/>
                        <a14:backgroundMark x1="90208" y1="53525" x2="92582" y2="64460"/>
                        <a14:backgroundMark x1="99258" y1="55540" x2="94659" y2="61151"/>
                        <a14:backgroundMark x1="90208" y1="53094" x2="96884" y2="57122"/>
                        <a14:backgroundMark x1="2671" y1="22446" x2="2226" y2="28058"/>
                        <a14:backgroundMark x1="4896" y1="48345" x2="8309" y2="70216"/>
                        <a14:backgroundMark x1="93027" y1="81871" x2="90504" y2="89640"/>
                        <a14:backgroundMark x1="1484" y1="14245" x2="1780" y2="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921" y="658378"/>
            <a:ext cx="1027440" cy="10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460432" y="4731992"/>
            <a:ext cx="576067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r"/>
            <a:fld id="{4C4BC25B-57F2-4517-873D-1F6AE7EF4B34}" type="slidenum"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r"/>
              <a:t>2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7490" y="771550"/>
            <a:ext cx="8779546" cy="715570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Низкой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плотности (∼4.5 г/см³),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Высокой удельной прочности (до 1100 МПа),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Высокой коррозионной стойкости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биосовместимости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919" y="1419622"/>
            <a:ext cx="6689002" cy="284683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Существующие материалы имеют недостатки и ограничения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315" y="3095978"/>
            <a:ext cx="5769761" cy="1992853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indent="357188" algn="just">
              <a:lnSpc>
                <a:spcPct val="95000"/>
              </a:lnSpc>
            </a:pPr>
            <a:r>
              <a:rPr lang="ru-RU" sz="13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этой связи применение методов компьютерного моделирования для поиска оптимальных составов титановых сплавов, несомненно, является актуальны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м.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 Несмотря на имеющиеся теоретические работы, полученные результаты отличаются разбросом в значениях критических концентраций стабильности фаз и упругих модулей </a:t>
            </a:r>
            <a:r>
              <a:rPr lang="en-US" sz="1300" dirty="0">
                <a:latin typeface="Arial" pitchFamily="34" charset="0"/>
                <a:cs typeface="Arial" pitchFamily="34" charset="0"/>
              </a:rPr>
              <a:t>Ti-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сплавов. Экспериментальные значения сильно зависят от методов обработки и фазового состава образцов. Микроскопические механизмы влияния легирующих добавок на упругие модули титановых сплавов, а также конкретные электронные и структурные факторы, объясняющие повышение</a:t>
            </a:r>
            <a:r>
              <a:rPr lang="en-US" sz="1300" dirty="0">
                <a:latin typeface="Arial" pitchFamily="34" charset="0"/>
                <a:cs typeface="Arial" pitchFamily="34" charset="0"/>
              </a:rPr>
              <a:t>/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понижение </a:t>
            </a:r>
            <a:r>
              <a:rPr lang="en-US" sz="1300" i="1" dirty="0">
                <a:latin typeface="Arial" pitchFamily="34" charset="0"/>
                <a:cs typeface="Arial" pitchFamily="34" charset="0"/>
              </a:rPr>
              <a:t>E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 остаются не до конца ясными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5482" y="1717403"/>
            <a:ext cx="5392622" cy="1332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443173"/>
              </p:ext>
            </p:extLst>
          </p:nvPr>
        </p:nvGraphicFramePr>
        <p:xfrm>
          <a:off x="5829756" y="2787998"/>
          <a:ext cx="3206676" cy="2016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52000"/>
                <a:gridCol w="1154676"/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Сплав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r>
                        <a:rPr lang="en-US" sz="11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ГПа</a:t>
                      </a:r>
                      <a:endParaRPr lang="ru-RU" sz="110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Ti-Mo4.54, 5.26, 6.25, эксп. [1]</a:t>
                      </a:r>
                      <a:endParaRPr lang="it-IT" sz="11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97, 113, 133</a:t>
                      </a:r>
                      <a:endParaRPr lang="ru-RU" sz="11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Ti-Mo6.25, </a:t>
                      </a:r>
                      <a:r>
                        <a:rPr lang="ru-RU" sz="11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[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Ti-Mo8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[3,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Ti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Mo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8.09,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[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81–87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Ti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Mo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8.12,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[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Ti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Mo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[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88.4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Ti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Mo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11, 12,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эксп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[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]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89–90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195" marR="36195" marT="0" marB="0" anchor="ctr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580112" y="1751206"/>
            <a:ext cx="345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Arial" pitchFamily="34" charset="0"/>
                <a:cs typeface="Arial" pitchFamily="34" charset="0"/>
              </a:rPr>
              <a:t>Экспериментальные исследования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упругих свойств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и фазового состава титановых сплавов требуют значительных временных и финансовых </a:t>
            </a:r>
            <a:r>
              <a:rPr lang="ru-RU" sz="1300" dirty="0" smtClean="0">
                <a:latin typeface="Arial" pitchFamily="34" charset="0"/>
                <a:cs typeface="Arial" pitchFamily="34" charset="0"/>
              </a:rPr>
              <a:t>затрат.</a:t>
            </a:r>
            <a:endParaRPr lang="en-US" sz="13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0957" y="51470"/>
            <a:ext cx="2430586" cy="414582"/>
          </a:xfrm>
        </p:spPr>
        <p:txBody>
          <a:bodyPr>
            <a:noAutofit/>
          </a:bodyPr>
          <a:lstStyle/>
          <a:p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 задачи</a:t>
            </a:r>
            <a:endParaRPr lang="ru-RU" sz="21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1520" y="441210"/>
            <a:ext cx="8640963" cy="854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450000" algn="just">
              <a:lnSpc>
                <a:spcPct val="110000"/>
              </a:lnSpc>
            </a:pP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цикла научных работ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является систематическое изучение влияния легирующих элементов переходных и простых металлов на электронную структуру, механические и термодинамические свойства сплавов на основе </a:t>
            </a:r>
            <a:r>
              <a:rPr lang="el-GR" sz="15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0" y="1275606"/>
            <a:ext cx="87849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>
              <a:spcAft>
                <a:spcPts val="600"/>
              </a:spcAft>
            </a:pPr>
            <a:r>
              <a:rPr lang="ru-RU" sz="1500" b="1" dirty="0">
                <a:latin typeface="Arial" pitchFamily="34" charset="0"/>
                <a:cs typeface="Arial" pitchFamily="34" charset="0"/>
              </a:rPr>
              <a:t>Для достижения цели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были выполнены 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следующие задачи:</a:t>
            </a: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Рассчитать электронную структуру ряда бинарных и тройных сплавов титана с простыми и переходными металлами с использованием двух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ab-initio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методов: проекционных присоединенных волн (PAW) и точных МТ-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орбиталей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(EMTO-CPA).</a:t>
            </a: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Исследовать фазовую стабильность бинарных сплавов титана с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металлами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VB и VIB групп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и установить их критические концентрации.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Рассчитать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упругие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свойства бинарных сплавов титана с учетом эффектов разупорядочения.</a:t>
            </a: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Изучить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упругие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свойства упорядоченных тройных сплавов состава XY</a:t>
            </a:r>
            <a:r>
              <a:rPr lang="ru-RU" sz="1500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Ti</a:t>
            </a:r>
            <a:r>
              <a:rPr lang="ru-RU" sz="1500" baseline="-25000" dirty="0">
                <a:latin typeface="Arial" pitchFamily="34" charset="0"/>
                <a:cs typeface="Arial" pitchFamily="34" charset="0"/>
              </a:rPr>
              <a:t>11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в модели «кластер плюс атом клея» с простыми и переходными металлами на X и Y позициях.</a:t>
            </a: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Изучить влияние концентрации легирующей добавки на упругие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модули разупорядоченных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тройных β-сплавов титана состава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Ti-Mo-Me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Ti-Nb-Me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где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Ме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=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Mg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In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 smtClean="0">
                <a:latin typeface="Arial" pitchFamily="34" charset="0"/>
                <a:cs typeface="Arial" pitchFamily="34" charset="0"/>
              </a:rPr>
              <a:t>Sn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 smtClean="0">
                <a:latin typeface="Arial" pitchFamily="34" charset="0"/>
                <a:cs typeface="Arial" pitchFamily="34" charset="0"/>
              </a:rPr>
              <a:t>Zr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Hf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Ta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Mn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.</a:t>
            </a:r>
          </a:p>
          <a:p>
            <a:pPr indent="268288" algn="just">
              <a:spcAft>
                <a:spcPts val="600"/>
              </a:spcAft>
              <a:buFont typeface="+mj-lt"/>
              <a:buAutoNum type="arabicPeriod"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Установить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корреляции между структурными и электронными факторами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и изменением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модуля Юнга в тройных β-сплавах титана.</a:t>
            </a:r>
            <a:endParaRPr lang="ru-RU" sz="15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4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125" y="555527"/>
            <a:ext cx="6525342" cy="4587974"/>
          </a:xfrm>
        </p:spPr>
        <p:txBody>
          <a:bodyPr>
            <a:noAutofit/>
          </a:bodyPr>
          <a:lstStyle/>
          <a:p>
            <a:pPr marL="341710" indent="-275035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Метод проекционных присоединенных волн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PAW)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обобщенным градиентным приближением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(GGA) для обменно-корреляционного функционала. </a:t>
            </a:r>
          </a:p>
          <a:p>
            <a:pPr marL="341710" indent="-275035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Метод точных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маффин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-тин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(МТ) орбиталей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EMTO)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 приближением когерентного потенциала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(CPA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710" indent="-275035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Объемный модуль сжатия рассчитывался по формуле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6675" indent="0" algn="just">
              <a:spcBef>
                <a:spcPts val="1800"/>
              </a:spcBef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710" indent="-275035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Модуль сдвига рассчитывался по формуле:</a:t>
            </a:r>
          </a:p>
          <a:p>
            <a:pPr marL="66675" indent="0" algn="just">
              <a:spcBef>
                <a:spcPts val="180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710" indent="-275035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Юнга в приближении Хилла рассчитывался по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формуле:</a:t>
            </a:r>
          </a:p>
          <a:p>
            <a:pPr marL="341710" indent="-275035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710" indent="-275035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	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41988" y="-127924"/>
            <a:ext cx="5958203" cy="85725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Вычислительные методы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780483"/>
              </p:ext>
            </p:extLst>
          </p:nvPr>
        </p:nvGraphicFramePr>
        <p:xfrm>
          <a:off x="1835696" y="2427734"/>
          <a:ext cx="2211279" cy="539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14" name="Формула" r:id="rId4" imgW="1612800" imgH="393480" progId="Equation.3">
                  <p:embed/>
                </p:oleObj>
              </mc:Choice>
              <mc:Fallback>
                <p:oleObj name="Формула" r:id="rId4" imgW="161280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427734"/>
                        <a:ext cx="2211279" cy="539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2" y="-184656"/>
            <a:ext cx="184700" cy="36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" tIns="45705" rIns="91411" bIns="4570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 189"/>
          <p:cNvSpPr>
            <a:spLocks noChangeArrowheads="1"/>
          </p:cNvSpPr>
          <p:nvPr/>
        </p:nvSpPr>
        <p:spPr bwMode="auto">
          <a:xfrm>
            <a:off x="0" y="-173119"/>
            <a:ext cx="138546" cy="34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1" tIns="34285" rIns="68571" bIns="3428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191"/>
          <p:cNvSpPr>
            <a:spLocks noChangeArrowheads="1"/>
          </p:cNvSpPr>
          <p:nvPr/>
        </p:nvSpPr>
        <p:spPr bwMode="auto">
          <a:xfrm>
            <a:off x="0" y="-173119"/>
            <a:ext cx="138546" cy="34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1" tIns="34285" rIns="68571" bIns="3428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6732240" y="411510"/>
            <a:ext cx="2105338" cy="1615879"/>
            <a:chOff x="6732240" y="411510"/>
            <a:chExt cx="2105338" cy="1615879"/>
          </a:xfrm>
        </p:grpSpPr>
        <p:pic>
          <p:nvPicPr>
            <p:cNvPr id="2050" name="Picture 2" descr="VASP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6610" y="411510"/>
              <a:ext cx="2080968" cy="1144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15"/>
            <p:cNvSpPr txBox="1">
              <a:spLocks noChangeArrowheads="1"/>
            </p:cNvSpPr>
            <p:nvPr/>
          </p:nvSpPr>
          <p:spPr bwMode="auto">
            <a:xfrm>
              <a:off x="6732240" y="1588817"/>
              <a:ext cx="1909800" cy="43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1" tIns="34285" rIns="68571" bIns="342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r>
                <a:rPr lang="ru-RU" sz="1200" dirty="0">
                  <a:solidFill>
                    <a:srgbClr val="000000"/>
                  </a:solidFill>
                  <a:latin typeface="Arial" charset="0"/>
                </a:rPr>
                <a:t>G. </a:t>
              </a:r>
              <a:r>
                <a:rPr lang="ru-RU" sz="1200" dirty="0" err="1">
                  <a:solidFill>
                    <a:srgbClr val="000000"/>
                  </a:solidFill>
                  <a:latin typeface="Arial" charset="0"/>
                </a:rPr>
                <a:t>Kress</a:t>
              </a:r>
              <a:r>
                <a:rPr lang="en-US" sz="1200" dirty="0">
                  <a:solidFill>
                    <a:srgbClr val="000000"/>
                  </a:solidFill>
                  <a:latin typeface="Arial" charset="0"/>
                </a:rPr>
                <a:t>e</a:t>
              </a:r>
              <a:r>
                <a:rPr lang="ru-RU" sz="1200" dirty="0">
                  <a:solidFill>
                    <a:srgbClr val="000000"/>
                  </a:solidFill>
                  <a:latin typeface="Arial" charset="0"/>
                </a:rPr>
                <a:t>, </a:t>
              </a:r>
              <a:r>
                <a:rPr lang="en-US" sz="1200" dirty="0">
                  <a:solidFill>
                    <a:srgbClr val="000000"/>
                  </a:solidFill>
                  <a:latin typeface="Arial" charset="0"/>
                </a:rPr>
                <a:t>J. </a:t>
              </a:r>
              <a:r>
                <a:rPr lang="en-US" sz="1200" dirty="0" err="1">
                  <a:solidFill>
                    <a:srgbClr val="000000"/>
                  </a:solidFill>
                  <a:latin typeface="Arial" charset="0"/>
                </a:rPr>
                <a:t>Hafner</a:t>
              </a:r>
              <a:r>
                <a:rPr lang="en-US" sz="1200" dirty="0">
                  <a:solidFill>
                    <a:srgbClr val="000000"/>
                  </a:solidFill>
                  <a:latin typeface="Arial" charset="0"/>
                </a:rPr>
                <a:t> et al.</a:t>
              </a:r>
              <a:endParaRPr lang="ru-RU" sz="1200" dirty="0">
                <a:solidFill>
                  <a:srgbClr val="000000"/>
                </a:solidFill>
                <a:latin typeface="Arial" charset="0"/>
              </a:endParaRPr>
            </a:p>
            <a:p>
              <a:r>
                <a:rPr lang="ru-RU" sz="1200" dirty="0">
                  <a:solidFill>
                    <a:srgbClr val="000000"/>
                  </a:solidFill>
                  <a:latin typeface="Arial" charset="0"/>
                </a:rPr>
                <a:t>http://</a:t>
              </a:r>
              <a:r>
                <a:rPr lang="en-US" sz="1200" dirty="0">
                  <a:solidFill>
                    <a:srgbClr val="000000"/>
                  </a:solidFill>
                  <a:latin typeface="Arial" charset="0"/>
                </a:rPr>
                <a:t>www.vasp.a</a:t>
              </a:r>
              <a:r>
                <a:rPr lang="ru-RU" sz="1200" dirty="0">
                  <a:solidFill>
                    <a:srgbClr val="000000"/>
                  </a:solidFill>
                  <a:latin typeface="Arial" charset="0"/>
                </a:rPr>
                <a:t>t</a:t>
              </a:r>
            </a:p>
          </p:txBody>
        </p:sp>
      </p:grpSp>
      <p:sp>
        <p:nvSpPr>
          <p:cNvPr id="25" name="Rectangle 39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403857"/>
              </p:ext>
            </p:extLst>
          </p:nvPr>
        </p:nvGraphicFramePr>
        <p:xfrm>
          <a:off x="899592" y="4336014"/>
          <a:ext cx="440161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15" r:id="rId7" imgW="3505200" imgH="482600" progId="Equation.3">
                  <p:embed/>
                </p:oleObj>
              </mc:Choice>
              <mc:Fallback>
                <p:oleObj r:id="rId7" imgW="3505200" imgH="482600" progId="Equation.3">
                  <p:embed/>
                  <p:pic>
                    <p:nvPicPr>
                      <p:cNvPr id="0" name="Object 3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336014"/>
                        <a:ext cx="4401610" cy="61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795448"/>
              </p:ext>
            </p:extLst>
          </p:nvPr>
        </p:nvGraphicFramePr>
        <p:xfrm>
          <a:off x="1763688" y="3345901"/>
          <a:ext cx="2529059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16" r:id="rId9" imgW="1968500" imgH="482600" progId="Equation.3">
                  <p:embed/>
                </p:oleObj>
              </mc:Choice>
              <mc:Fallback>
                <p:oleObj r:id="rId9" imgW="1968500" imgH="482600" progId="Equation.3">
                  <p:embed/>
                  <p:pic>
                    <p:nvPicPr>
                      <p:cNvPr id="0" name="Object 6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345901"/>
                        <a:ext cx="2529059" cy="61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6548205" y="2250926"/>
            <a:ext cx="2569917" cy="2735997"/>
            <a:chOff x="6404189" y="2250926"/>
            <a:chExt cx="2569917" cy="2735997"/>
          </a:xfrm>
        </p:grpSpPr>
        <p:pic>
          <p:nvPicPr>
            <p:cNvPr id="2649" name="Picture 601" descr="Welcome to the EMTO website! — EMTO 5.8 documentati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3424" y="2250926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6404189" y="4155926"/>
              <a:ext cx="256029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L.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Vitos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, Computational </a:t>
              </a:r>
              <a:r>
                <a:rPr lang="en-US" sz="1200" dirty="0">
                  <a:latin typeface="Arial" pitchFamily="34" charset="0"/>
                  <a:cs typeface="Arial" pitchFamily="34" charset="0"/>
                </a:rPr>
                <a:t>quantum mechanics for materials engineers: the EMTO method and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applications 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8355539" y="3935397"/>
              <a:ext cx="6185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v. 5.7</a:t>
              </a:r>
              <a:endParaRPr lang="ru-RU" sz="1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2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83518"/>
            <a:ext cx="7714504" cy="18364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492" y="2245330"/>
            <a:ext cx="9125019" cy="30774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Полная энергия β и α'' фаз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относительно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α-фазы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концентрации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V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144" y="50787"/>
            <a:ext cx="9119989" cy="4154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 легирующих элементов </a:t>
            </a:r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стабилизацию </a:t>
            </a: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ru-RU" sz="21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endParaRPr lang="ru-RU" sz="21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3491879" y="4299942"/>
            <a:ext cx="5256587" cy="807903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Взаимосвязь критической концентрации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легирующего элемента,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 которой должен происходить фазовый переход, с плотностью валентных электронов в начальной и конечной фазах. Прямые построены методом наименьших квадратов</a:t>
            </a:r>
          </a:p>
        </p:txBody>
      </p:sp>
      <p:sp>
        <p:nvSpPr>
          <p:cNvPr id="17" name="Стрелка влево 16"/>
          <p:cNvSpPr/>
          <p:nvPr/>
        </p:nvSpPr>
        <p:spPr>
          <a:xfrm>
            <a:off x="3358896" y="3864381"/>
            <a:ext cx="449984" cy="2915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pic>
        <p:nvPicPr>
          <p:cNvPr id="16386" name="Picture 2" descr="E:\!!Для диссертации\new\Глава_3\Fig_0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 b="28787"/>
          <a:stretch/>
        </p:blipFill>
        <p:spPr bwMode="auto">
          <a:xfrm>
            <a:off x="107505" y="2608022"/>
            <a:ext cx="3203707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028554"/>
              </p:ext>
            </p:extLst>
          </p:nvPr>
        </p:nvGraphicFramePr>
        <p:xfrm>
          <a:off x="4067944" y="2499742"/>
          <a:ext cx="4608511" cy="181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689"/>
                <a:gridCol w="1343274"/>
                <a:gridCol w="1343274"/>
                <a:gridCol w="1343274"/>
              </a:tblGrid>
              <a:tr h="58100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Критические концентрации</a:t>
                      </a:r>
                      <a:r>
                        <a:rPr lang="ru-RU" sz="1400" b="1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</a:t>
                      </a:r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торого компонента сплава </a:t>
                      </a:r>
                      <a:r>
                        <a:rPr lang="ru-RU" sz="1400" b="1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Ti-Me</a:t>
                      </a:r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α→β превращения и их ковалентный</a:t>
                      </a:r>
                      <a:r>
                        <a:rPr lang="ru-RU" sz="1400" b="1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радиус</a:t>
                      </a:r>
                      <a:endParaRPr lang="ru-RU" sz="1400" b="1" dirty="0" smtClean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</a:t>
                      </a:r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b="1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</a:t>
                      </a:r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400" b="1" i="0" baseline="-25000" dirty="0" err="1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</a:t>
                      </a: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Å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20.8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4797" y="3112099"/>
            <a:ext cx="316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97215" y="55552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Ti-V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788024" y="553409"/>
            <a:ext cx="702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</a:t>
            </a:r>
            <a:r>
              <a:rPr lang="en-US" dirty="0" err="1" smtClean="0"/>
              <a:t>Nb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092280" y="553409"/>
            <a:ext cx="81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Ti-Mo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98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84" y="466403"/>
            <a:ext cx="1944000" cy="432049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2" y="556231"/>
            <a:ext cx="6763526" cy="3599695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7877" y="65136"/>
            <a:ext cx="9144000" cy="46800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бинарных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Ti-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сплавов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88919" y="4745848"/>
            <a:ext cx="8696098" cy="34616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ru-RU" sz="900" b="1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См.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Каспарян С.О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Механические свойства ряда бинарных β-титановых сплавов // С.О. Каспарян, А.В. Бакулин, С.Е.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 / Физическая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мезомеханика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–2025. – Т. 28.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1. – С. 54-65.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464" y="4208770"/>
            <a:ext cx="6925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упругих констант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4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44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С'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от концентрации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второго компонента в β-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55552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Ti-V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135839" y="55552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</a:t>
            </a:r>
            <a:r>
              <a:rPr lang="en-US" dirty="0" err="1" smtClean="0"/>
              <a:t>Nb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39552" y="241844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Ti-Mo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995936" y="242773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Ti-Ta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380312" y="73127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Ti-V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844023" y="1871842"/>
            <a:ext cx="79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</a:t>
            </a:r>
            <a:r>
              <a:rPr lang="en-US" dirty="0" err="1" smtClean="0"/>
              <a:t>Nb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373588" y="361825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Ti-Mo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619672" y="51780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11</a:t>
            </a:r>
            <a:endParaRPr lang="ru-RU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1835696" y="105767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12</a:t>
            </a:r>
            <a:endParaRPr lang="ru-RU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1835696" y="155434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44</a:t>
            </a:r>
            <a:endParaRPr lang="ru-RU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772072" y="239001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11</a:t>
            </a:r>
            <a:endParaRPr lang="ru-RU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988096" y="306651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12</a:t>
            </a:r>
            <a:endParaRPr lang="ru-RU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1259632" y="340077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44</a:t>
            </a:r>
            <a:endParaRPr lang="ru-RU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4865747" y="5059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11</a:t>
            </a:r>
            <a:endParaRPr lang="ru-RU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5076056" y="90908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12</a:t>
            </a:r>
            <a:endParaRPr lang="ru-RU" baseline="-25000" dirty="0"/>
          </a:p>
        </p:txBody>
      </p:sp>
      <p:sp>
        <p:nvSpPr>
          <p:cNvPr id="32" name="TextBox 31"/>
          <p:cNvSpPr txBox="1"/>
          <p:nvPr/>
        </p:nvSpPr>
        <p:spPr>
          <a:xfrm>
            <a:off x="5076056" y="140385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44</a:t>
            </a:r>
            <a:endParaRPr lang="ru-RU" baseline="-25000" dirty="0"/>
          </a:p>
        </p:txBody>
      </p:sp>
      <p:sp>
        <p:nvSpPr>
          <p:cNvPr id="33" name="TextBox 32"/>
          <p:cNvSpPr txBox="1"/>
          <p:nvPr/>
        </p:nvSpPr>
        <p:spPr>
          <a:xfrm>
            <a:off x="5076056" y="239954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11</a:t>
            </a:r>
            <a:endParaRPr lang="ru-RU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5292080" y="280110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12</a:t>
            </a:r>
            <a:endParaRPr lang="ru-RU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5292080" y="32255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C</a:t>
            </a:r>
            <a:r>
              <a:rPr lang="en-US" baseline="-25000" dirty="0" err="1" smtClean="0"/>
              <a:t>44</a:t>
            </a:r>
            <a:endParaRPr lang="ru-RU" baseline="-25000" dirty="0"/>
          </a:p>
        </p:txBody>
      </p:sp>
      <p:sp>
        <p:nvSpPr>
          <p:cNvPr id="36" name="TextBox 35"/>
          <p:cNvSpPr txBox="1"/>
          <p:nvPr/>
        </p:nvSpPr>
        <p:spPr>
          <a:xfrm>
            <a:off x="7933898" y="16348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</a:t>
            </a:r>
            <a:r>
              <a:rPr lang="en-US" i="1" dirty="0" smtClean="0">
                <a:latin typeface="Arial"/>
                <a:cs typeface="Arial"/>
              </a:rPr>
              <a:t>'</a:t>
            </a:r>
            <a:endParaRPr lang="ru-RU" i="1" baseline="-25000" dirty="0"/>
          </a:p>
        </p:txBody>
      </p:sp>
      <p:sp>
        <p:nvSpPr>
          <p:cNvPr id="2" name="Стрелка вниз 1"/>
          <p:cNvSpPr/>
          <p:nvPr/>
        </p:nvSpPr>
        <p:spPr>
          <a:xfrm>
            <a:off x="8244408" y="272445"/>
            <a:ext cx="216024" cy="233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7134" y="-164554"/>
            <a:ext cx="9144000" cy="85725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бинарных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Ti-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сплавов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6459" y="4753478"/>
            <a:ext cx="432048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88919" y="4745848"/>
            <a:ext cx="8696098" cy="34616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ru-RU" sz="900" b="1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См.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Каспарян С.О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Механические свойства ряда бинарных β-титановых сплавов // С.О. Каспарян, А.В. Бакулин, С.Е.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 / Физическая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мезомеханика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–2025. – Т. 28.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 1. – С. 54-65.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371950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упругих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модулей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 концентрации второго компонента в β-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 V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28400" y="458986"/>
            <a:ext cx="7344000" cy="3924293"/>
            <a:chOff x="712438" y="458986"/>
            <a:chExt cx="7344000" cy="3924293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438" y="483518"/>
              <a:ext cx="7344000" cy="389976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043608" y="84355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B</a:t>
              </a:r>
              <a:endParaRPr lang="ru-RU" i="1" baseline="-25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43608" y="120359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E</a:t>
              </a:r>
              <a:endParaRPr lang="ru-RU" i="1" baseline="-25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54552" y="145264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G</a:t>
              </a:r>
              <a:endParaRPr lang="ru-RU" i="1" baseline="-25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04276" y="298180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B</a:t>
              </a:r>
              <a:endParaRPr lang="ru-RU" i="1" baseline="-25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7704" y="332739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E</a:t>
              </a:r>
              <a:endParaRPr lang="ru-RU" i="1" baseline="-25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32812" y="3302858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G</a:t>
              </a:r>
              <a:endParaRPr lang="ru-RU" i="1" baseline="-25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68144" y="45898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B</a:t>
              </a:r>
              <a:endParaRPr lang="ru-RU" i="1" baseline="-25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67414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E</a:t>
              </a:r>
              <a:endParaRPr lang="ru-RU" i="1" baseline="-25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66472" y="129681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G</a:t>
              </a:r>
              <a:endParaRPr lang="ru-RU" i="1" baseline="-25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1960" y="262053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B</a:t>
              </a:r>
              <a:endParaRPr lang="ru-RU" i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72544" y="313223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E</a:t>
              </a:r>
              <a:endParaRPr lang="ru-RU" i="1" baseline="-25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08596" y="323252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G</a:t>
              </a:r>
              <a:endParaRPr lang="ru-RU" i="1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50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1147" y="51470"/>
            <a:ext cx="9144000" cy="713234"/>
          </a:xfrm>
        </p:spPr>
        <p:txBody>
          <a:bodyPr>
            <a:noAutofit/>
          </a:bodyPr>
          <a:lstStyle/>
          <a:p>
            <a:pPr algn="l"/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 </a:t>
            </a:r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легирования на </a:t>
            </a: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бинарных </a:t>
            </a: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 </a:t>
            </a: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сплавов </a:t>
            </a:r>
            <a:endParaRPr lang="ru-RU" sz="21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211" y="740192"/>
            <a:ext cx="4749285" cy="32560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2930" y="771550"/>
            <a:ext cx="3708000" cy="954077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Ориентационная зависимость модуля Юнга для сплавов β-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.%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где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= 20, 30, 40, 50 и 100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.% и значения коэффициента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Зенера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 = </a:t>
            </a:r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/C</a:t>
            </a:r>
            <a:r>
              <a:rPr lang="en-US" sz="1400" i="1" dirty="0" smtClean="0">
                <a:latin typeface="Arial"/>
                <a:cs typeface="Arial"/>
              </a:rPr>
              <a:t>'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30"/>
          <a:stretch/>
        </p:blipFill>
        <p:spPr>
          <a:xfrm>
            <a:off x="125687" y="3462742"/>
            <a:ext cx="1816346" cy="154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351115" y="4011910"/>
            <a:ext cx="3084981" cy="954077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Значения модуля Юнга для трех направлений в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сплавах для концентраций второго компонента в интервале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0–50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.%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3689853" y="1419622"/>
            <a:ext cx="378091" cy="323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sp>
        <p:nvSpPr>
          <p:cNvPr id="3" name="Стрелка влево 2"/>
          <p:cNvSpPr/>
          <p:nvPr/>
        </p:nvSpPr>
        <p:spPr>
          <a:xfrm>
            <a:off x="2008729" y="4245019"/>
            <a:ext cx="378091" cy="3239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508104" y="4266342"/>
            <a:ext cx="3273518" cy="623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Самые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низкие значения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соответствуют направлению &lt;100&gt; и концентрациям V,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вблизи критических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60"/>
          <a:stretch/>
        </p:blipFill>
        <p:spPr>
          <a:xfrm>
            <a:off x="157859" y="1851670"/>
            <a:ext cx="3693431" cy="154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79912" y="915566"/>
            <a:ext cx="5760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dirty="0" smtClean="0"/>
              <a:t>V</a:t>
            </a:r>
            <a:endParaRPr lang="ru-RU" sz="21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9912" y="1779662"/>
            <a:ext cx="5760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dirty="0" err="1" smtClean="0"/>
              <a:t>Nb</a:t>
            </a:r>
            <a:endParaRPr lang="ru-RU" sz="21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95936" y="339502"/>
            <a:ext cx="1350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/>
              <a:t>20 </a:t>
            </a:r>
            <a:r>
              <a:rPr lang="ru-RU" sz="2100" dirty="0" err="1"/>
              <a:t>ат</a:t>
            </a:r>
            <a:r>
              <a:rPr lang="ru-RU" sz="2100" dirty="0"/>
              <a:t>.</a:t>
            </a:r>
            <a:r>
              <a:rPr lang="en-US" sz="2100" dirty="0" smtClean="0"/>
              <a:t>%</a:t>
            </a:r>
            <a:endParaRPr lang="ru-RU" sz="21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4936756" y="339502"/>
            <a:ext cx="1350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/>
              <a:t>3</a:t>
            </a:r>
            <a:r>
              <a:rPr lang="en-US" sz="2100" dirty="0" smtClean="0"/>
              <a:t>0 </a:t>
            </a:r>
            <a:r>
              <a:rPr lang="ru-RU" sz="2100" dirty="0" err="1"/>
              <a:t>ат</a:t>
            </a:r>
            <a:r>
              <a:rPr lang="ru-RU" sz="2100" dirty="0"/>
              <a:t>.</a:t>
            </a:r>
            <a:r>
              <a:rPr lang="en-US" sz="2100" dirty="0" smtClean="0"/>
              <a:t>%</a:t>
            </a:r>
            <a:endParaRPr lang="ru-RU" sz="2100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68144" y="339502"/>
            <a:ext cx="1350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/>
              <a:t>4</a:t>
            </a:r>
            <a:r>
              <a:rPr lang="en-US" sz="2100" dirty="0" smtClean="0"/>
              <a:t>0 </a:t>
            </a:r>
            <a:r>
              <a:rPr lang="ru-RU" sz="2100" dirty="0" err="1"/>
              <a:t>ат</a:t>
            </a:r>
            <a:r>
              <a:rPr lang="ru-RU" sz="2100" dirty="0"/>
              <a:t>.</a:t>
            </a:r>
            <a:r>
              <a:rPr lang="en-US" sz="2100" dirty="0" smtClean="0"/>
              <a:t>%</a:t>
            </a:r>
            <a:endParaRPr lang="ru-RU" sz="2100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759816" y="339502"/>
            <a:ext cx="1350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/>
              <a:t>5</a:t>
            </a:r>
            <a:r>
              <a:rPr lang="en-US" sz="2100" dirty="0" smtClean="0"/>
              <a:t>0 </a:t>
            </a:r>
            <a:r>
              <a:rPr lang="ru-RU" sz="2100" dirty="0" err="1"/>
              <a:t>ат</a:t>
            </a:r>
            <a:r>
              <a:rPr lang="ru-RU" sz="2100" dirty="0"/>
              <a:t>.</a:t>
            </a:r>
            <a:r>
              <a:rPr lang="en-US" sz="2100" dirty="0" smtClean="0"/>
              <a:t>%</a:t>
            </a:r>
            <a:endParaRPr lang="ru-RU" sz="21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7884368" y="339502"/>
            <a:ext cx="1350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/>
              <a:t>10</a:t>
            </a:r>
            <a:r>
              <a:rPr lang="en-US" sz="2100" dirty="0" smtClean="0"/>
              <a:t>0 </a:t>
            </a:r>
            <a:r>
              <a:rPr lang="ru-RU" sz="2100" dirty="0" err="1"/>
              <a:t>ат</a:t>
            </a:r>
            <a:r>
              <a:rPr lang="ru-RU" sz="2100" dirty="0"/>
              <a:t>.</a:t>
            </a:r>
            <a:r>
              <a:rPr lang="en-US" sz="2100" dirty="0" smtClean="0"/>
              <a:t>%</a:t>
            </a:r>
            <a:endParaRPr lang="ru-RU" sz="2100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79912" y="2588300"/>
            <a:ext cx="5760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dirty="0" smtClean="0"/>
              <a:t>Mo</a:t>
            </a:r>
            <a:endParaRPr lang="ru-RU" sz="2100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79912" y="3452396"/>
            <a:ext cx="5760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dirty="0" smtClean="0"/>
              <a:t>Ta</a:t>
            </a:r>
            <a:endParaRPr lang="ru-RU" sz="2100" baseline="-25000" dirty="0"/>
          </a:p>
        </p:txBody>
      </p:sp>
    </p:spTree>
    <p:extLst>
      <p:ext uri="{BB962C8B-B14F-4D97-AF65-F5344CB8AC3E}">
        <p14:creationId xmlns:p14="http://schemas.microsoft.com/office/powerpoint/2010/main" val="17994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19" y="3416132"/>
            <a:ext cx="8712969" cy="307746"/>
          </a:xfrm>
          <a:prstGeom prst="rect">
            <a:avLst/>
          </a:prstGeom>
          <a:solidFill>
            <a:srgbClr val="92D050">
              <a:alpha val="38000"/>
            </a:srgbClr>
          </a:solidFill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Атомная структура упорядоченного сплава XY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примитивная ячейка разупорядоченного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7172" name="Picture 4" descr="E:\!Проверки к защите\figs для НД\Fig_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9542"/>
            <a:ext cx="5004000" cy="263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4283" y="3728968"/>
            <a:ext cx="8995084" cy="93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71" tIns="34285" rIns="68571" bIns="34285" numCol="1" anchor="ctr" anchorCtr="0" compatLnSpc="1">
            <a:prstTxWarp prst="textNoShape">
              <a:avLst/>
            </a:prstTxWarp>
            <a:spAutoFit/>
          </a:bodyPr>
          <a:lstStyle/>
          <a:p>
            <a:pPr indent="338138"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Для оценки упругих постоянных использовался метод конечных смещений. Известно, что в гармоническом приближении изменение полной энергии при деформации можно записать следующим образом:</a:t>
            </a:r>
            <a:endParaRPr lang="ru-RU" altLang="ru-RU" sz="1400" dirty="0">
              <a:latin typeface="Arial" pitchFamily="34" charset="0"/>
              <a:cs typeface="Arial" pitchFamily="34" charset="0"/>
            </a:endParaRPr>
          </a:p>
          <a:p>
            <a:pPr indent="338138"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lang="ru-RU" altLang="ru-R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389192"/>
              </p:ext>
            </p:extLst>
          </p:nvPr>
        </p:nvGraphicFramePr>
        <p:xfrm>
          <a:off x="2465492" y="4183072"/>
          <a:ext cx="4513529" cy="620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9" r:id="rId5" imgW="2984500" imgH="406400" progId="Equation.3">
                  <p:embed/>
                </p:oleObj>
              </mc:Choice>
              <mc:Fallback>
                <p:oleObj r:id="rId5" imgW="2984500" imgH="406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5492" y="4183072"/>
                        <a:ext cx="4513529" cy="6209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372200" y="1419622"/>
            <a:ext cx="25202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переходные металлы 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Mo,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и простые металлы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(Sn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In)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4803998"/>
            <a:ext cx="89950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C.P. Cluster-plus-glue-atom model in bcc solid solution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alloys //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Phys. Sin. – 2011, – Vol. 60, No. 11. – P. 116101 (1-8).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37429"/>
            <a:ext cx="4665386" cy="415468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pPr algn="ctr"/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Тройные сплавы состава Х</a:t>
            </a:r>
            <a:r>
              <a:rPr lang="en-US" sz="21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100" b="1" i="1" baseline="-25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1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1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2100" b="1" i="1" baseline="-25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496" y="335313"/>
            <a:ext cx="4364341" cy="369302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«кластер плюс атом клея»</a:t>
            </a:r>
            <a:endParaRPr lang="ru-RU" b="1" i="1" baseline="-25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6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639331" y="507943"/>
            <a:ext cx="2253152" cy="1815851"/>
          </a:xfrm>
          <a:prstGeom prst="rect">
            <a:avLst/>
          </a:prstGeom>
          <a:solidFill>
            <a:srgbClr val="92D050">
              <a:alpha val="26000"/>
            </a:srgbClr>
          </a:solidFill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Теоретические упругие константы и упругие модули для сплавов XY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в зависимости от числа валентных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-электронов. Теоретические значения взяты из работы [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58457"/>
            <a:ext cx="4840497" cy="415468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сплавов </a:t>
            </a:r>
            <a:r>
              <a:rPr lang="en-US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21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21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73119"/>
            <a:ext cx="138546" cy="34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1" tIns="34285" rIns="68571" bIns="3428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8918" y="4818896"/>
            <a:ext cx="6655392" cy="20770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**Yan X., Cao W., Li H. // J. Mater. Eng. Perform. – 2024. – https://doi.org/10.1007/s11665-023-08393-4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 descr="E:\Для диссертации\new\Глава_4\Fig_4.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32"/>
          <a:stretch/>
        </p:blipFill>
        <p:spPr bwMode="auto">
          <a:xfrm>
            <a:off x="107504" y="425106"/>
            <a:ext cx="292075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E:\Для диссертации\new\Глава_4\Fig_4.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3"/>
          <a:stretch/>
        </p:blipFill>
        <p:spPr bwMode="auto">
          <a:xfrm>
            <a:off x="3473756" y="411510"/>
            <a:ext cx="2898444" cy="198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Прямая со стрелкой 9"/>
          <p:cNvCxnSpPr/>
          <p:nvPr/>
        </p:nvCxnSpPr>
        <p:spPr>
          <a:xfrm>
            <a:off x="3995936" y="1468922"/>
            <a:ext cx="0" cy="2387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615984" y="1355680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805011" y="1279037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220072" y="1450980"/>
            <a:ext cx="0" cy="432048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922978" y="1401510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32578" y="415580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baseline="-25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42104" y="690250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baseline="-250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2104" y="1266314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baseline="-250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44</a:t>
            </a:r>
            <a:endParaRPr lang="ru-RU" baseline="-25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42104" y="1554346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'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18040" y="680623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endParaRPr lang="ru-RU" baseline="-25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18040" y="1088643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</a:t>
            </a:r>
            <a:endParaRPr lang="ru-RU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18040" y="1516117"/>
            <a:ext cx="55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</a:t>
            </a:r>
            <a:endParaRPr lang="ru-RU" baseline="-25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2" descr="E:\!!Для диссертации\new\Глава_4\Fig_4.8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6" y="2715766"/>
            <a:ext cx="5666465" cy="187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6135269" y="2731066"/>
            <a:ext cx="2757214" cy="1856908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solidFill>
              <a:srgbClr val="92D050">
                <a:alpha val="26000"/>
              </a:srgbClr>
            </a:solidFill>
          </a:ln>
        </p:spPr>
        <p:txBody>
          <a:bodyPr wrap="square" lIns="68571" tIns="34285" rIns="68571" bIns="34285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Наименьший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2654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InHf</a:t>
            </a:r>
            <a:r>
              <a:rPr 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(37.3 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SnHf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36.5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CrIn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65.7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WSn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52.4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ГПа). </a:t>
            </a:r>
          </a:p>
          <a:p>
            <a:pPr>
              <a:spcBef>
                <a:spcPts val="45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СР-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–6Al–4V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272654" algn="l"/>
              </a:tabLst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105–120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ГПа (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эксп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0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3491880" y="2270139"/>
            <a:ext cx="5508000" cy="2749883"/>
            <a:chOff x="3491880" y="2211710"/>
            <a:chExt cx="5508000" cy="2749883"/>
          </a:xfrm>
        </p:grpSpPr>
        <p:pic>
          <p:nvPicPr>
            <p:cNvPr id="17432" name="Picture 24" descr="C:\Users\kulkova\Desktop\4.16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2283718"/>
              <a:ext cx="5508000" cy="2677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3563888" y="2211710"/>
              <a:ext cx="8082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Calibri" pitchFamily="34" charset="0"/>
                  <a:cs typeface="Arial" panose="020B0604020202020204" pitchFamily="34" charset="0"/>
                </a:rPr>
                <a:t>57.7 ГПа</a:t>
              </a:r>
              <a:endParaRPr lang="ru-RU" altLang="ru-RU" sz="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436096" y="2211710"/>
              <a:ext cx="8082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Calibri" pitchFamily="34" charset="0"/>
                  <a:cs typeface="Arial" panose="020B0604020202020204" pitchFamily="34" charset="0"/>
                </a:rPr>
                <a:t>71.7 ГПа</a:t>
              </a:r>
              <a:endParaRPr lang="ru-RU" altLang="ru-RU" sz="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7236296" y="2211710"/>
              <a:ext cx="8082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Calibri" pitchFamily="34" charset="0"/>
                  <a:cs typeface="Arial" panose="020B0604020202020204" pitchFamily="34" charset="0"/>
                </a:rPr>
                <a:t>66.8 ГПа</a:t>
              </a:r>
              <a:endParaRPr lang="ru-RU" altLang="ru-RU" sz="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951217" y="3219822"/>
              <a:ext cx="324000" cy="18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803594" y="3219822"/>
              <a:ext cx="324000" cy="18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8655856" y="3219822"/>
              <a:ext cx="324000" cy="18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7092280" y="483518"/>
            <a:ext cx="1800200" cy="1569660"/>
          </a:xfrm>
          <a:prstGeom prst="rect">
            <a:avLst/>
          </a:prstGeom>
          <a:solidFill>
            <a:srgbClr val="92D050">
              <a:alpha val="17000"/>
            </a:srgbClr>
          </a:solidFill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Полные </a:t>
            </a:r>
            <a:r>
              <a:rPr lang="ru-RU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и локальные ПЭС </a:t>
            </a:r>
            <a:r>
              <a:rPr lang="ru-RU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ряда сплавов </a:t>
            </a:r>
            <a:r>
              <a:rPr lang="en-US" altLang="ru-RU" sz="1600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InY</a:t>
            </a:r>
            <a:r>
              <a:rPr lang="ru-RU" altLang="ru-RU" sz="1600" baseline="-30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</a:t>
            </a:r>
            <a:r>
              <a:rPr lang="en-US" altLang="ru-RU" sz="1600" dirty="0" err="1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Ti</a:t>
            </a:r>
            <a:r>
              <a:rPr lang="ru-RU" altLang="ru-RU" sz="1600" baseline="-30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11</a:t>
            </a:r>
            <a:r>
              <a:rPr lang="ru-RU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</a:t>
            </a:r>
            <a:r>
              <a:rPr lang="ru-RU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элементами </a:t>
            </a:r>
            <a:r>
              <a:rPr lang="ru-RU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en-US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IVB</a:t>
            </a:r>
            <a:r>
              <a:rPr lang="ru-RU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–</a:t>
            </a:r>
            <a:r>
              <a:rPr lang="en-US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VIB</a:t>
            </a:r>
            <a:r>
              <a:rPr lang="ru-RU" altLang="ru-RU" sz="16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групп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931" y="67166"/>
            <a:ext cx="8946436" cy="400079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Электронные свойства сплавов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)Y</a:t>
            </a:r>
            <a:r>
              <a:rPr lang="ru-RU" sz="20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0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000" b="1" i="1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122872" y="3795886"/>
            <a:ext cx="3312000" cy="1200329"/>
          </a:xfrm>
          <a:prstGeom prst="rect">
            <a:avLst/>
          </a:prstGeom>
          <a:solidFill>
            <a:srgbClr val="92D050">
              <a:alpha val="23000"/>
            </a:srgb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целом изменение модуля Юнга коррелирует с прочностью связей атомов титана с атомами “клея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(Y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Ti).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Данная тенденция 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сохраняется также для сплавов с </a:t>
            </a:r>
            <a:r>
              <a:rPr lang="ru-RU"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 и W, изоэлектронными </a:t>
            </a:r>
            <a:r>
              <a:rPr lang="ru-RU"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spc="-1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элементами</a:t>
            </a:r>
            <a:r>
              <a:rPr lang="en-US" sz="12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872" y="2338883"/>
            <a:ext cx="3312000" cy="1384995"/>
          </a:xfrm>
          <a:prstGeom prst="rect">
            <a:avLst/>
          </a:prstGeom>
          <a:solidFill>
            <a:srgbClr val="92D050">
              <a:alpha val="19000"/>
            </a:srgb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Переходный металл на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Y-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позиции определяет тонкую структуру ПЭС вблизи уровня Ферми.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ПЭС сплавов с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Sn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отличается от приведенных с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положением отщепленного пика – в случае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Sn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он располагается при энергии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-8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3518"/>
            <a:ext cx="6804000" cy="17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2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43786" y="40981"/>
            <a:ext cx="4424358" cy="400079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Тепловые свойства </a:t>
            </a:r>
            <a:r>
              <a:rPr lang="en-US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In(Sn)Y</a:t>
            </a:r>
            <a:r>
              <a:rPr lang="en-US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2000" b="1" i="1" baseline="-25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 descr="E:\Для диссертации\new\Глава_4\Fig_4.16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13764" y="423234"/>
            <a:ext cx="5382372" cy="208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819729"/>
              </p:ext>
            </p:extLst>
          </p:nvPr>
        </p:nvGraphicFramePr>
        <p:xfrm>
          <a:off x="723900" y="3660684"/>
          <a:ext cx="139382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5" name="Формула" r:id="rId5" imgW="1117440" imgH="457200" progId="Equation.3">
                  <p:embed/>
                </p:oleObj>
              </mc:Choice>
              <mc:Fallback>
                <p:oleObj name="Формула" r:id="rId5" imgW="111744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660684"/>
                        <a:ext cx="1393825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5160" y="3147814"/>
            <a:ext cx="2922664" cy="77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harisSIL"/>
                <a:cs typeface="Arial" panose="020B0604020202020204" pitchFamily="34" charset="0"/>
              </a:rPr>
              <a:t>Расчет решеточной теплопроводности сплавов проводился в рамках модели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harisSIL"/>
                <a:cs typeface="Arial" panose="020B0604020202020204" pitchFamily="34" charset="0"/>
              </a:rPr>
              <a:t>Слэка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harisSIL"/>
                <a:cs typeface="Arial" panose="020B0604020202020204" pitchFamily="34" charset="0"/>
              </a:rPr>
              <a:t>* по эмпирической формуле: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160" y="4155926"/>
            <a:ext cx="2988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где </a:t>
            </a:r>
            <a:r>
              <a:rPr lang="ru-RU" altLang="ru-RU" sz="1200" i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V</a:t>
            </a:r>
            <a:r>
              <a:rPr lang="ru-RU" altLang="ru-RU" sz="1200" baseline="-300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0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– объем в расчете на атом, </a:t>
            </a:r>
            <a:r>
              <a:rPr lang="en-US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en-US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200" i="1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M</a:t>
            </a:r>
            <a:r>
              <a:rPr lang="ru-RU" altLang="ru-RU" sz="1200" baseline="-30000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</a:t>
            </a:r>
            <a:r>
              <a:rPr lang="ru-RU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– средняя атомная масса на атом, </a:t>
            </a:r>
            <a:r>
              <a:rPr lang="en-US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en-US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200" i="1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</a:t>
            </a:r>
            <a:r>
              <a:rPr lang="ru-RU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– температура, </a:t>
            </a:r>
            <a:r>
              <a:rPr lang="ru-RU" altLang="ru-RU" sz="1200" i="1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– число атомов в </a:t>
            </a:r>
            <a:r>
              <a:rPr lang="ru-RU" altLang="ru-RU" sz="120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ячейке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 err="1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γ</a:t>
            </a:r>
            <a:r>
              <a:rPr lang="ru-RU" altLang="ru-RU" sz="1200" baseline="-30000" dirty="0" err="1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а</a:t>
            </a:r>
            <a:r>
              <a:rPr lang="ru-RU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– параметр </a:t>
            </a:r>
            <a:r>
              <a:rPr lang="ru-RU" altLang="ru-RU" sz="1200" dirty="0" err="1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Грюнайзена</a:t>
            </a:r>
            <a:r>
              <a:rPr lang="en-US" altLang="ru-RU" sz="1200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4861198"/>
            <a:ext cx="89713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[*] Morelli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D. T. High lattice thermal conductivity solids / D. T. Morelli, G. A. Slack // High thermal conductivity materials. – New York: Springer, 2006. – P. 37-68.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2499742"/>
            <a:ext cx="5270748" cy="646300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Решеточная теплопроводность для двух серий сплавов в диапазоне температур от 50 до 550 К: а)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InY</a:t>
            </a:r>
            <a:r>
              <a:rPr lang="ru-RU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SnY</a:t>
            </a:r>
            <a:r>
              <a:rPr lang="ru-RU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– элементы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IVB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групп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76256" y="4155926"/>
            <a:ext cx="2160240" cy="646331"/>
          </a:xfrm>
          <a:prstGeom prst="rect">
            <a:avLst/>
          </a:prstGeom>
          <a:solidFill>
            <a:srgbClr val="92D050">
              <a:alpha val="16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Корреляции между </a:t>
            </a:r>
            <a:r>
              <a:rPr lang="en-US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и модулем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так же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US" sz="12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модулем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</a:p>
        </p:txBody>
      </p:sp>
      <p:pic>
        <p:nvPicPr>
          <p:cNvPr id="15429" name="Picture 69" descr="C:\Users\kulkova\Desktop\KphE_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" r="4007"/>
          <a:stretch/>
        </p:blipFill>
        <p:spPr bwMode="auto">
          <a:xfrm>
            <a:off x="6345934" y="123477"/>
            <a:ext cx="2690562" cy="400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657780"/>
              </p:ext>
            </p:extLst>
          </p:nvPr>
        </p:nvGraphicFramePr>
        <p:xfrm>
          <a:off x="3131840" y="3502025"/>
          <a:ext cx="338931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6" name="Формула" r:id="rId8" imgW="2997000" imgH="558720" progId="Equation.3">
                  <p:embed/>
                </p:oleObj>
              </mc:Choice>
              <mc:Fallback>
                <p:oleObj name="Формула" r:id="rId8" imgW="29970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502025"/>
                        <a:ext cx="3389313" cy="625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157284" y="3155130"/>
            <a:ext cx="299889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675" algn="just">
              <a:lnSpc>
                <a:spcPct val="90000"/>
              </a:lnSpc>
              <a:spcBef>
                <a:spcPts val="1200"/>
              </a:spcBef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 Дебая и акустический параметр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Грюнайзена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03848" y="4155926"/>
            <a:ext cx="309190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Плотность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(в г/см</a:t>
            </a:r>
            <a:r>
              <a:rPr lang="ru-RU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), скорость звука (продольная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ν</a:t>
            </a:r>
            <a:r>
              <a:rPr lang="ru-RU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поперечная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ν</a:t>
            </a:r>
            <a:r>
              <a:rPr lang="ru-RU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средняя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ν</a:t>
            </a:r>
            <a:r>
              <a:rPr lang="ru-RU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(в м/с)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число атомов 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ячейке, 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молярная масса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3573338"/>
            <a:ext cx="5040000" cy="500127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Значения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´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бинарных сплавов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сопоставлении с теоретическими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экспериментальными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данными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1060" y="4083918"/>
            <a:ext cx="2376260" cy="954107"/>
          </a:xfrm>
          <a:prstGeom prst="rect">
            <a:avLst/>
          </a:prstGeom>
          <a:noFill/>
          <a:ln w="3492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 smtClean="0"/>
          </a:p>
          <a:p>
            <a:r>
              <a:rPr lang="ru-RU" sz="1400" dirty="0" smtClean="0"/>
              <a:t>Ti-6Al-4V</a:t>
            </a:r>
            <a:r>
              <a:rPr lang="en-US" sz="1400" dirty="0" smtClean="0"/>
              <a:t> </a:t>
            </a:r>
            <a:endParaRPr lang="ru-RU" sz="1400" dirty="0" smtClean="0"/>
          </a:p>
          <a:p>
            <a:r>
              <a:rPr lang="ru-RU" sz="1400" i="1" dirty="0" smtClean="0"/>
              <a:t>Е</a:t>
            </a:r>
            <a:r>
              <a:rPr lang="ru-RU" sz="1400" dirty="0" smtClean="0"/>
              <a:t>=72.3 ГПа</a:t>
            </a:r>
            <a:r>
              <a:rPr lang="en-US" sz="1400" dirty="0" smtClean="0"/>
              <a:t> (</a:t>
            </a:r>
            <a:r>
              <a:rPr lang="ru-RU" sz="1400" dirty="0" smtClean="0"/>
              <a:t>теория)</a:t>
            </a:r>
          </a:p>
          <a:p>
            <a:r>
              <a:rPr lang="ru-RU" sz="1400" i="1" dirty="0" smtClean="0"/>
              <a:t>Е</a:t>
            </a:r>
            <a:r>
              <a:rPr lang="ru-RU" sz="1400" dirty="0" smtClean="0"/>
              <a:t>=75.8 ± 12.9 </a:t>
            </a:r>
            <a:r>
              <a:rPr lang="ru-RU" sz="1400" dirty="0"/>
              <a:t>ГПа </a:t>
            </a:r>
            <a:r>
              <a:rPr lang="ru-RU" sz="1400" dirty="0" smtClean="0"/>
              <a:t>(</a:t>
            </a:r>
            <a:r>
              <a:rPr lang="ru-RU" sz="1400" dirty="0" err="1" smtClean="0"/>
              <a:t>эксп</a:t>
            </a:r>
            <a:r>
              <a:rPr lang="ru-RU" sz="1400" dirty="0" smtClean="0"/>
              <a:t>.)</a:t>
            </a:r>
          </a:p>
        </p:txBody>
      </p:sp>
      <p:pic>
        <p:nvPicPr>
          <p:cNvPr id="19" name="Рисунок 18" descr="E:\Для диссертации\new\Глава_5\Fig_5.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444208" y="2394330"/>
            <a:ext cx="2450267" cy="1944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Группа 13"/>
          <p:cNvGrpSpPr/>
          <p:nvPr/>
        </p:nvGrpSpPr>
        <p:grpSpPr>
          <a:xfrm>
            <a:off x="5292079" y="4659982"/>
            <a:ext cx="3312369" cy="306212"/>
            <a:chOff x="5247162" y="4616535"/>
            <a:chExt cx="3312369" cy="306212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247163" y="4616535"/>
              <a:ext cx="3312368" cy="284683"/>
            </a:xfrm>
            <a:prstGeom prst="rect">
              <a:avLst/>
            </a:prstGeom>
          </p:spPr>
          <p:txBody>
            <a:bodyPr wrap="square" lIns="68571" tIns="34285" rIns="68571" bIns="34285">
              <a:spAutoFit/>
            </a:bodyPr>
            <a:lstStyle/>
            <a:p>
              <a:r>
                <a:rPr lang="en-US" sz="1400" i="1" dirty="0">
                  <a:latin typeface="Arial" pitchFamily="34" charset="0"/>
                  <a:cs typeface="Arial" pitchFamily="34" charset="0"/>
                </a:rPr>
                <a:t>C</a:t>
              </a:r>
              <a:r>
                <a:rPr lang="ru-RU" sz="1400" dirty="0">
                  <a:latin typeface="Arial" pitchFamily="34" charset="0"/>
                  <a:cs typeface="Arial" pitchFamily="34" charset="0"/>
                </a:rPr>
                <a:t>'</a:t>
              </a:r>
              <a:r>
                <a:rPr lang="en-US" sz="1400" baseline="-25000" dirty="0" err="1">
                  <a:latin typeface="Arial" pitchFamily="34" charset="0"/>
                  <a:cs typeface="Arial" pitchFamily="34" charset="0"/>
                </a:rPr>
                <a:t>cor</a:t>
              </a:r>
              <a:r>
                <a:rPr lang="ru-RU" sz="1400" dirty="0">
                  <a:latin typeface="Arial" pitchFamily="34" charset="0"/>
                  <a:cs typeface="Arial" pitchFamily="34" charset="0"/>
                </a:rPr>
                <a:t> = </a:t>
              </a:r>
              <a:r>
                <a:rPr lang="en-US" sz="1400" i="1" dirty="0">
                  <a:latin typeface="Arial" pitchFamily="34" charset="0"/>
                  <a:cs typeface="Arial" pitchFamily="34" charset="0"/>
                </a:rPr>
                <a:t>C</a:t>
              </a:r>
              <a:r>
                <a:rPr lang="ru-RU" sz="1400" dirty="0">
                  <a:latin typeface="Arial" pitchFamily="34" charset="0"/>
                  <a:cs typeface="Arial" pitchFamily="34" charset="0"/>
                </a:rPr>
                <a:t>' + </a:t>
              </a:r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Δ</a:t>
              </a: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где </a:t>
              </a:r>
              <a:r>
                <a:rPr lang="el-GR" sz="1400" dirty="0" smtClean="0">
                  <a:latin typeface="Arial"/>
                  <a:cs typeface="Arial"/>
                </a:rPr>
                <a:t>Δ</a:t>
              </a:r>
              <a:r>
                <a:rPr lang="ru-RU" sz="1400" dirty="0" smtClean="0">
                  <a:latin typeface="Arial"/>
                  <a:cs typeface="Arial"/>
                </a:rPr>
                <a:t> = 0.128</a:t>
              </a:r>
              <a:r>
                <a:rPr lang="en-US" sz="1400" i="1" dirty="0" smtClean="0">
                  <a:latin typeface="Arial"/>
                  <a:cs typeface="Arial"/>
                </a:rPr>
                <a:t>x</a:t>
              </a:r>
              <a:r>
                <a:rPr lang="en-US" sz="1400" dirty="0" smtClean="0">
                  <a:latin typeface="Arial"/>
                  <a:cs typeface="Arial"/>
                </a:rPr>
                <a:t> – 16.8 </a:t>
              </a:r>
              <a:r>
                <a:rPr lang="ru-RU" sz="1400" dirty="0" smtClean="0">
                  <a:latin typeface="Arial"/>
                  <a:cs typeface="Arial"/>
                </a:rPr>
                <a:t>ГПа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247162" y="4616535"/>
              <a:ext cx="3312000" cy="306212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37431" y="4083918"/>
            <a:ext cx="2376260" cy="954107"/>
          </a:xfrm>
          <a:prstGeom prst="rect">
            <a:avLst/>
          </a:prstGeom>
          <a:noFill/>
          <a:ln w="3492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Тестовые расчеты</a:t>
            </a:r>
            <a:endParaRPr lang="en-US" sz="1400" b="1" dirty="0" smtClean="0"/>
          </a:p>
          <a:p>
            <a:r>
              <a:rPr lang="en-US" sz="1400" dirty="0"/>
              <a:t>Sn</a:t>
            </a:r>
            <a:r>
              <a:rPr lang="ru-RU" sz="1400" baseline="-25000" dirty="0"/>
              <a:t>6.25</a:t>
            </a:r>
            <a:r>
              <a:rPr lang="en-US" sz="1400" dirty="0"/>
              <a:t>Mo</a:t>
            </a:r>
            <a:r>
              <a:rPr lang="ru-RU" sz="1400" baseline="-25000" dirty="0"/>
              <a:t>6.25</a:t>
            </a:r>
            <a:r>
              <a:rPr lang="ru-RU" sz="1400" dirty="0"/>
              <a:t>(</a:t>
            </a:r>
            <a:r>
              <a:rPr lang="en-US" sz="1400" dirty="0"/>
              <a:t>Ti</a:t>
            </a:r>
            <a:r>
              <a:rPr lang="ru-RU" sz="1400" baseline="-25000" dirty="0"/>
              <a:t>29.2</a:t>
            </a:r>
            <a:r>
              <a:rPr lang="en-US" sz="1400" dirty="0"/>
              <a:t>Zr</a:t>
            </a:r>
            <a:r>
              <a:rPr lang="ru-RU" sz="1400" baseline="-25000" dirty="0"/>
              <a:t>29.2</a:t>
            </a:r>
            <a:r>
              <a:rPr lang="en-US" sz="1400" dirty="0"/>
              <a:t>Nb</a:t>
            </a:r>
            <a:r>
              <a:rPr lang="ru-RU" sz="1400" baseline="-25000" dirty="0"/>
              <a:t>29.2</a:t>
            </a:r>
            <a:r>
              <a:rPr lang="ru-RU" sz="1400" dirty="0"/>
              <a:t>)</a:t>
            </a:r>
          </a:p>
          <a:p>
            <a:r>
              <a:rPr lang="en-US" sz="1400" i="1" dirty="0"/>
              <a:t>E</a:t>
            </a:r>
            <a:r>
              <a:rPr lang="en-US" sz="1400" dirty="0"/>
              <a:t>=110 </a:t>
            </a:r>
            <a:r>
              <a:rPr lang="ru-RU" sz="1400" dirty="0"/>
              <a:t>ГПа (теория)</a:t>
            </a:r>
          </a:p>
          <a:p>
            <a:r>
              <a:rPr lang="ru-RU" sz="1400" i="1" dirty="0"/>
              <a:t>Е</a:t>
            </a:r>
            <a:r>
              <a:rPr lang="ru-RU" sz="1400" dirty="0"/>
              <a:t>= 110–117 ГПа (</a:t>
            </a:r>
            <a:r>
              <a:rPr lang="ru-RU" sz="1400" dirty="0" err="1"/>
              <a:t>эксп</a:t>
            </a:r>
            <a:r>
              <a:rPr lang="ru-RU" sz="1400" dirty="0"/>
              <a:t>.)</a:t>
            </a:r>
          </a:p>
        </p:txBody>
      </p:sp>
      <p:grpSp>
        <p:nvGrpSpPr>
          <p:cNvPr id="24" name="Группа 23"/>
          <p:cNvGrpSpPr>
            <a:grpSpLocks noChangeAspect="1"/>
          </p:cNvGrpSpPr>
          <p:nvPr/>
        </p:nvGrpSpPr>
        <p:grpSpPr>
          <a:xfrm>
            <a:off x="251520" y="411509"/>
            <a:ext cx="6012000" cy="3168460"/>
            <a:chOff x="107504" y="483518"/>
            <a:chExt cx="4816579" cy="2709272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24524" y="483518"/>
              <a:ext cx="4795726" cy="1342800"/>
              <a:chOff x="124524" y="483518"/>
              <a:chExt cx="4795726" cy="1342800"/>
            </a:xfrm>
          </p:grpSpPr>
          <p:pic>
            <p:nvPicPr>
              <p:cNvPr id="9" name="Рисунок 8" descr="E:\Для диссертации\new\Глава_5\Fig_5.1.png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620" t="67159"/>
              <a:stretch/>
            </p:blipFill>
            <p:spPr bwMode="auto">
              <a:xfrm>
                <a:off x="3346072" y="483518"/>
                <a:ext cx="1574178" cy="1332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Рисунок 9" descr="E:\Для диссертации\new\Глава_5\Fig_5.1.png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97" t="33492" b="33254"/>
              <a:stretch/>
            </p:blipFill>
            <p:spPr bwMode="auto">
              <a:xfrm>
                <a:off x="124524" y="483518"/>
                <a:ext cx="3194652" cy="1342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" name="Группа 15"/>
            <p:cNvGrpSpPr/>
            <p:nvPr/>
          </p:nvGrpSpPr>
          <p:grpSpPr>
            <a:xfrm>
              <a:off x="107504" y="1851670"/>
              <a:ext cx="4816579" cy="1341120"/>
              <a:chOff x="107504" y="1950710"/>
              <a:chExt cx="4816579" cy="1341120"/>
            </a:xfrm>
          </p:grpSpPr>
          <p:pic>
            <p:nvPicPr>
              <p:cNvPr id="12" name="Рисунок 11" descr="E:\Для диссертации\new\Глава_5\Fig_5.2.png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438" t="67264"/>
              <a:stretch/>
            </p:blipFill>
            <p:spPr bwMode="auto">
              <a:xfrm>
                <a:off x="3336196" y="1950710"/>
                <a:ext cx="1587887" cy="133169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Рисунок 12" descr="E:\Для диссертации\new\Глава_5\Fig_5.2.png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791" t="33404" b="33629"/>
              <a:stretch/>
            </p:blipFill>
            <p:spPr bwMode="auto">
              <a:xfrm>
                <a:off x="107504" y="1950710"/>
                <a:ext cx="3228692" cy="13411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Группа 22"/>
            <p:cNvGrpSpPr/>
            <p:nvPr/>
          </p:nvGrpSpPr>
          <p:grpSpPr>
            <a:xfrm>
              <a:off x="2043277" y="483519"/>
              <a:ext cx="996811" cy="1614873"/>
              <a:chOff x="2043277" y="483519"/>
              <a:chExt cx="996811" cy="1614873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2043277" y="483519"/>
                <a:ext cx="996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Ti</a:t>
                </a:r>
                <a:r>
                  <a:rPr lang="ru-RU" dirty="0">
                    <a:latin typeface="Arial" panose="020B0604020202020204" pitchFamily="34" charset="0"/>
                    <a:cs typeface="Arial" panose="020B0604020202020204" pitchFamily="34" charset="0"/>
                  </a:rPr>
                  <a:t>–</a:t>
                </a:r>
                <a:r>
                  <a:rPr 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Mo</a:t>
                </a:r>
                <a:r>
                  <a:rPr lang="en-US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ru-RU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ru-RU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2113808" y="1776844"/>
                <a:ext cx="739898" cy="3215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Ti</a:t>
                </a:r>
                <a:r>
                  <a:rPr lang="ru-RU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–</a:t>
                </a:r>
                <a:r>
                  <a:rPr lang="en-US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Nb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endParaRPr lang="ru-RU" dirty="0"/>
              </a:p>
            </p:txBody>
          </p:sp>
        </p:grpSp>
      </p:grpSp>
      <p:pic>
        <p:nvPicPr>
          <p:cNvPr id="21" name="Рисунок 20" descr="E:\Для диссертации\new\Глава_5\Fig_5.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12"/>
          <a:stretch/>
        </p:blipFill>
        <p:spPr bwMode="auto">
          <a:xfrm>
            <a:off x="6588224" y="426176"/>
            <a:ext cx="2430093" cy="19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5474614" y="4303291"/>
            <a:ext cx="3849914" cy="284683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Концентрационная зависимость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i="1" dirty="0" smtClean="0">
                <a:latin typeface="Arial"/>
                <a:cs typeface="Arial"/>
              </a:rPr>
              <a:t>'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2656" y="573742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538380" y="562250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88612" y="2176185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600" y="20098"/>
            <a:ext cx="8946436" cy="400079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Разупорядоченные сплавы </a:t>
            </a:r>
            <a:r>
              <a:rPr lang="ru-RU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–Mo5(</a:t>
            </a:r>
            <a:r>
              <a:rPr lang="en-US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25)–</a:t>
            </a:r>
            <a:r>
              <a:rPr lang="en-US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Mex</a:t>
            </a:r>
            <a:endParaRPr lang="ru-RU" sz="2100" b="1" i="1" baseline="-25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520073" y="2158071"/>
            <a:ext cx="14401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2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931" y="67166"/>
            <a:ext cx="8946436" cy="4154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сплавов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Ti-Mo5-Meх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Ti-Nb25-Meх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760875" y="3683228"/>
            <a:ext cx="7645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Концентрационные зависимости модулей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упругости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сплавов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5–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Nb2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5–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Горизонтальные линии соответствуют значениям, полученным 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бинарных сплавов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4"/>
          <a:stretch/>
        </p:blipFill>
        <p:spPr>
          <a:xfrm>
            <a:off x="4644008" y="976541"/>
            <a:ext cx="4119896" cy="262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512" y="4509442"/>
            <a:ext cx="8539486" cy="438572"/>
          </a:xfrm>
          <a:prstGeom prst="rect">
            <a:avLst/>
          </a:prstGeom>
          <a:solidFill>
            <a:srgbClr val="92D050">
              <a:alpha val="9000"/>
            </a:srgbClr>
          </a:solidFill>
          <a:ln w="28575">
            <a:solidFill>
              <a:srgbClr val="92D05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Минимальное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значение модуля Юнга для сплавов Ti-Mo5-Me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составляет ~64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ГПа (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Ti-Mo5-Hf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5),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тогда как в случае сплавов с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– ~52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ГПа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(Ti-Nb25-Hf5)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5"/>
          <a:stretch/>
        </p:blipFill>
        <p:spPr>
          <a:xfrm>
            <a:off x="395536" y="976541"/>
            <a:ext cx="4118445" cy="262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6284" y="823813"/>
            <a:ext cx="31425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02374" y="915566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5829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931" y="67166"/>
            <a:ext cx="8946436" cy="415468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структура сплавов Ti-Mo5-Meх</a:t>
            </a:r>
            <a:endParaRPr lang="ru-RU" sz="21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410" name="Picture 2" descr="E:\!!Для диссертации\new\Глава_5\Fig_5.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7" y="469913"/>
            <a:ext cx="5680339" cy="397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78845" y="1779662"/>
            <a:ext cx="3085643" cy="2492990"/>
          </a:xfrm>
          <a:prstGeom prst="rect">
            <a:avLst/>
          </a:prstGeom>
          <a:solidFill>
            <a:srgbClr val="92D050">
              <a:alpha val="22000"/>
            </a:srgb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окальные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ПЭС имеют двух пиковую структуру,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и в бинарных сплавах.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плотности состояний на уровне Ферми коррелирует с понижением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в случае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и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Mg.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lang="ru-RU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2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ru-RU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индуцируют понижение плотности состояний на уровне Ферми и, как следствие, повышение </a:t>
            </a:r>
            <a:r>
              <a:rPr lang="en-US" sz="1200" i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en-US"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spc="-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отличие от работы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[**] можно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сделать вывод, что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переходные металлы могут оказывать как одинаковое,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так и противоположное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 на константы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483518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Локальные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ПЭС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5-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сплавов для разных концентраций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Ta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Mg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In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Sn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верхних панелях и их разности на нижних панелях, а также ПЭС сплавов с 5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.%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4020" y="449605"/>
            <a:ext cx="288032" cy="10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54020" y="409193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8052" y="411510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02972" y="411510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23292" y="2404874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з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62812" y="2404864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6720" y="2404874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8372" y="2404864"/>
            <a:ext cx="2880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244801"/>
              </p:ext>
            </p:extLst>
          </p:nvPr>
        </p:nvGraphicFramePr>
        <p:xfrm>
          <a:off x="251520" y="4439352"/>
          <a:ext cx="4613839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r:id="rId5" imgW="3505200" imgH="482600" progId="Equation.3">
                  <p:embed/>
                </p:oleObj>
              </mc:Choice>
              <mc:Fallback>
                <p:oleObj r:id="rId5" imgW="3505200" imgH="482600" progId="Equation.3">
                  <p:embed/>
                  <p:pic>
                    <p:nvPicPr>
                      <p:cNvPr id="0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4439352"/>
                        <a:ext cx="4613839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860032" y="4446841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[**] 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Kwasniak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P. Origin of low Young modulus of multicomponent, biomedical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alloys-seeking optimal elastic properties through a first principles investigation / P.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Kwasniak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J.S.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Wróbel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H.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Garbacz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// J. Mech.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Biomed. Mater. – 2018.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88. – P.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352-361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94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3648" y="2355726"/>
            <a:ext cx="6460298" cy="500127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Корреляция модуля Юнга с числом валентных электронов в расчете на атом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с объемом, приходящимся на атом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74496" y="90192"/>
            <a:ext cx="2433408" cy="36930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Сплавы Ti-Mo5-Me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2859782"/>
            <a:ext cx="4213045" cy="1915899"/>
          </a:xfrm>
          <a:prstGeom prst="rect">
            <a:avLst/>
          </a:prstGeom>
          <a:solidFill>
            <a:srgbClr val="92D050">
              <a:alpha val="20000"/>
            </a:srgbClr>
          </a:solidFill>
          <a:ln w="38100">
            <a:solidFill>
              <a:srgbClr val="92D05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Наибольшее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увеличение объема происходит 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случае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хотя его ковалентный радиус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лишь 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0.01 Å меньше, чем у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циркония, что указывает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ослабление связей в сплаве.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увеличении концентрации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s,p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-элементов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 место повышение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атомного объема сплавов, но в отличие от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это ведет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 понижению модуля Юнга лишь в случае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случае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понижение модуля Юнга в основном обусловлено размерным эффектом. </a:t>
            </a: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74204"/>
            <a:ext cx="4328803" cy="1800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66309" y="90192"/>
            <a:ext cx="2536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25-Me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859782"/>
            <a:ext cx="4320485" cy="1546567"/>
          </a:xfrm>
          <a:prstGeom prst="rect">
            <a:avLst/>
          </a:prstGeom>
          <a:solidFill>
            <a:srgbClr val="92D050">
              <a:alpha val="20000"/>
            </a:srgbClr>
          </a:solidFill>
          <a:ln w="38100">
            <a:solidFill>
              <a:srgbClr val="92D05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Наибольший рост модуля Юнга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характерен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Добавление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.%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ведет к большему повышению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чем добавление такого же  количества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на модуль Юнга подобно влиянию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-элементов, а эффект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противоположен.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Понижение отношения 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легировании не всегда ведет к понижению модуля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Юнга. </a:t>
            </a:r>
          </a:p>
        </p:txBody>
      </p:sp>
      <p:pic>
        <p:nvPicPr>
          <p:cNvPr id="17410" name="Picture 2" descr="E:\!!Для диссертации\new\Глава_5\Fig_5.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5726"/>
            <a:ext cx="43322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19" y="4371950"/>
            <a:ext cx="432574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Понижение содержания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счет </a:t>
            </a:r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позволяет получить </a:t>
            </a:r>
            <a:r>
              <a:rPr lang="en-US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51 ГПа в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сплаве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2.5-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15-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 по сравнению с 64 ГПа в сплаве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Ti-Mo5-Hf5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1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483518"/>
            <a:ext cx="8928000" cy="4431952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ru-RU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Каспарян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С.О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Электронные, колебательные и тепловые свойства α и β титана /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С.О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Каспарян,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А.В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Бакулин, С.Е.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// Известия Алтайского государственного университета. – 2022. –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4 (126). –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29-35.</a:t>
            </a:r>
          </a:p>
          <a:p>
            <a:pPr lvl="0" algn="just">
              <a:spcAft>
                <a:spcPts val="300"/>
              </a:spcAft>
              <a:tabLst>
                <a:tab pos="268288" algn="l"/>
              </a:tabLst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ru-RU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Каспарян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С.О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Влияние примесей V,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на стабильность фаз титана /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С.О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Каспарян,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А.В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Бакулин, </a:t>
            </a: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С.Е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spc="-1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 // Известия высших учебных заведений. Физика. </a:t>
            </a:r>
            <a:r>
              <a:rPr lang="en-US" sz="1300" spc="-1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2022. – Т. 65, </a:t>
            </a:r>
            <a:r>
              <a:rPr lang="ru-RU" sz="1300" spc="-10" dirty="0" err="1"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8. </a:t>
            </a:r>
            <a:r>
              <a:rPr lang="en-US" sz="1300" spc="-1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С. 42-48. </a:t>
            </a:r>
            <a:endParaRPr lang="ru-RU" sz="1300" spc="-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перевод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S.O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Effect of V,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and Mo impurities on the stability of titanium phases /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S.O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A.V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Bakulin,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S.E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Kulkova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Russian Physics Journal.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– 2022. – Vol. 65, No. 8. – P.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1283–1289.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ru-RU" sz="13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Каспарян</a:t>
            </a:r>
            <a:r>
              <a:rPr lang="ru-RU" sz="13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, С.О</a:t>
            </a:r>
            <a:r>
              <a:rPr lang="ru-RU" sz="1300" b="1" spc="-1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Механические свойства тройных сплавов состава XY</a:t>
            </a:r>
            <a:r>
              <a:rPr lang="ru-RU" sz="1300" spc="-1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300" spc="-1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С.О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Каспарян, </a:t>
            </a: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А.В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Бакулин, </a:t>
            </a: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С.Е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spc="-1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 // Известия высших учебных заведений. Физика. – 2024. – Т. 67, </a:t>
            </a:r>
            <a:r>
              <a:rPr lang="ru-RU" sz="1300" spc="-10" dirty="0" err="1"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1300" spc="-10" dirty="0">
                <a:latin typeface="Arial" panose="020B0604020202020204" pitchFamily="34" charset="0"/>
                <a:cs typeface="Arial" panose="020B0604020202020204" pitchFamily="34" charset="0"/>
              </a:rPr>
              <a:t>. 7. – С. </a:t>
            </a:r>
            <a:r>
              <a:rPr lang="ru-RU" sz="13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77-85.</a:t>
            </a:r>
          </a:p>
          <a:p>
            <a:pPr lvl="0" algn="just">
              <a:spcAft>
                <a:spcPts val="300"/>
              </a:spcAft>
              <a:tabLst>
                <a:tab pos="268288" algn="l"/>
              </a:tabLst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4.	</a:t>
            </a:r>
            <a:r>
              <a:rPr lang="ru-RU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Каспарян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С.О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Механические свойства ряда бинарных β-титановых сплавов /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С.О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Каспарян,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А.В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Бакулин, С.Е.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Кулькова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// Физическая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мезомеханика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– 2025. – Т. 28,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вып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1. – С.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54-65.</a:t>
            </a: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перевод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S.O.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Mechanical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properties of some binary β-titanium alloys / S.O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A.V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Bakulin,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S.E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Kulkova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// Phys.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Mesomech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– 2025. – Vol. 28, No. 3. – P.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324-334.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5.	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Elastic and thermal properties of some ternary β-Ti based alloys /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S.O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A.E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Ordabaev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A.V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Bakulin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S.E.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Kulkova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Nanosystems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Physics, Chemistry, Mathematics. – 2025. – Vol. 16, No. 2. – P. 225-234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6.	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O.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structure, elastic and mechanical properties of disordered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–Nb25–Mex alloys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Bakulin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A. V.,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S. O.,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Kulkova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S. E.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Journal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of Alloys and Compounds. – 2026. –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Vol. 1067.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– P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188367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spcAft>
                <a:spcPts val="600"/>
              </a:spcAft>
              <a:tabLst>
                <a:tab pos="268288" algn="l"/>
              </a:tabLs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7.	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S. O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Influence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of Alloying Elements on the Elastic Properties of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Kasparyan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S. O.,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Bakulin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A. V.,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Kulkova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S. E.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// Journal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of Experimental and Theoretical Physics. – 2026. –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Vol.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169. –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No.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1. –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71-81.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169507" y="88049"/>
            <a:ext cx="2046977" cy="461635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 работ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6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11" y="112451"/>
            <a:ext cx="3259215" cy="461540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Апробация работы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11" y="555526"/>
            <a:ext cx="8822557" cy="3554789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Основные результаты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цикла научных работ были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представлены на следующих конференциях: XIX Международной конференции студентов, аспирантов и молодых ученых «Перспективы развития фундаментальных наук» (Томск, 2023 г.), Международной конференции «Физическая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мезомеханика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 Материалы с многоуровневой иерархически организованной структурой и интеллектуальные производственные технологии» (Томск, 2024 г.),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дважды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на ХII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Международная школа-конференция «Физическое материаловедение» (Тольятти, 2025 г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.), 72-й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международная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мультидисциплинарная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научно-практическая конференция «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» (Москва, 2025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Опубликовано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статей в журналах, включенных в Перечень рецензируемых научных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изданий (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из них 3 статьи в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российских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научных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журналах, переводные версии которых входят в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Web of Science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Scopus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1 статья в российском научном журнале, входящем в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Web of Science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Scopus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Цикл работ был поддержан и входил в ГЗ 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ИФПМ СО РАН, 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FWRW-2022-0001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76459" y="4753478"/>
            <a:ext cx="432048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314" name="Picture 2" descr="Корпоративный портал ТПУ - Аэрокосмический класс ТП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3478"/>
            <a:ext cx="1709738" cy="150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1643" y="2117489"/>
            <a:ext cx="8771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+mn-cs"/>
              </a:rPr>
              <a:t>Благодарю 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+mn-cs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02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258" y="21978"/>
            <a:ext cx="1490038" cy="461540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159" y="534646"/>
            <a:ext cx="9024207" cy="401959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основе систематического изучения влияния V,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стабильность α, β и α'' фаз титана определены интервалы стабильности разных фаз. Показано, что β→α превращение происходит при концентрациях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16.3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(V)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20.8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(Mo)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.%,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что находится в согласии с экспериментом, при этом сопровождается скачкообразным увеличением плотности валентных электронов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Изучено влияние разупорядочения на упругие константы и модули бинарных титановых сплавов, легированных V,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Мо и Та. В целом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упругих констант и модулей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выше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чем полученные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упорядоченных сплавов, однако тенденции в их изменении совпадают. Легирующие элементы оказывают подобное влияние на упругие константы, повышая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C'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тогда как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увеличивается несущественно, а поведение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зависит от конкретного элемента. Показано, что ЕМТО-CPA расчет завышает интервал стабильности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фазы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Объемный модуль упругости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разупорядоченных бинарных сплавах титана обнаруживает линейное поведение с увеличением концентрации второго компонента, тогда как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Юнга 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сдвига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изменяются существенно нелинейно, при этом первый демонстрирует резкое уменьшение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значений вблизи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области нестабильности β-фазы. Расчет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ориентационной зависимости модуля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Юнга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показал, что в направлении &lt;100&gt; его значения в сплавах с V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равны 30–45 ГПа, тогда как несколько большие значения 35–55 ГПа были получены для сплавов с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258" y="21978"/>
            <a:ext cx="1490038" cy="461540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159" y="534646"/>
            <a:ext cx="9024207" cy="4555063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indent="-342900" algn="just">
              <a:spcBef>
                <a:spcPts val="600"/>
              </a:spcBef>
              <a:buFont typeface="+mj-lt"/>
              <a:buAutoNum type="arabicPeriod" startAt="4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модели «кластер плюс атом клея» изучена электронная структура и упругие свойства ряда упорядоченных тройных сплавов титана состава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 простыми и переходными металлами на Х и Y позициях. Все рассмотренные сплавы с переходными металлами на Х и Y позициях имеют значения модуля Юнга меньше, чем чистый титан, при этом у пяти сплавов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NbZr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ZrTa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VNb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MoNb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MoTa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он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45 ГПа. Установлено, что низкие значения модуля Юнга коррелируют с меньшей прочностью связи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Х–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титановом кластере.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Разупорядочение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ведет к существенному увеличению модуля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Юнга,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но его значения остаются меньше, чем у чистого титана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-342900" algn="just">
              <a:spcBef>
                <a:spcPts val="600"/>
              </a:spcBef>
              <a:buFont typeface="+mj-lt"/>
              <a:buAutoNum type="arabicPeriod" startAt="4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случае простых металлов на X или Y позициях минимальные значения модуля Юнга (~37 ГПа) были получены для сплавов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InHf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SnHf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Наименьшие значения модуля Юнга также как и в бинарных сплавах соответствуют направлению &lt;100&gt;, а влияние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-элементов на Х или Y позициях на модуль Юнга менее выражено по сравнению с переходными металлами. Установлено, что в сплавах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-элементами модуль Юнга возрастает с увеличением прочности связей титана с атомами клея 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Y–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algn="just">
              <a:spcBef>
                <a:spcPts val="600"/>
              </a:spcBef>
              <a:buFont typeface="+mj-lt"/>
              <a:buAutoNum type="arabicPeriod" startAt="4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Проведен расчет решеточной теплопроводности, температуры Дебая, акустического параметра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Грюнайзена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других характеристик. Наблюдается корреляция теплопроводности с модулем Юнга – низкие значения модуля Юнга соответствуют низким значениям температуры Дебая и, как следствие, низкой теплопроводности. В сплавах с простыми металлами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Y-позиции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данная тенденция может нарушаться. В целом влияние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-элементов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упругие и тепловые характеристики менее выражено по сравнению с переходными металлами независимо от занимаемой ими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X-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Y-позиции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и отражает в основном размерный эффект.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87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258" y="21978"/>
            <a:ext cx="1490038" cy="461540"/>
          </a:xfrm>
          <a:prstGeom prst="rect">
            <a:avLst/>
          </a:prstGeom>
        </p:spPr>
        <p:txBody>
          <a:bodyPr wrap="none" lIns="91411" tIns="45705" rIns="91411" bIns="45705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159" y="534646"/>
            <a:ext cx="9024207" cy="427498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 startAt="7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Рассмотрено влияние третьего компонента на упругие свойства разупорядоченных сплавов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Ti-Mo5-Meх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Ti-Nb25-Meх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Добавления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приводит к ослаблению межатомных связей и понижению модуля Юнга, тогда как повышение электронной концентрации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за счет легирования элементами с большим числом валентных электронов приводит к росту модуля Юнга вследствие повышения ковалентного вклада в межатомное взаимодействие. Легирующие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-элементы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 полностью заполненной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-оболочкой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индуцируют незначительное повышение модуля Юнга, несмотря на понижение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или неизменность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электронной концентрации и увеличение параметра решетки.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 startAt="7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тройных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сплавах титана с β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фазой выявлена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сильная анизотропия упругих свойств, при этом для модуля Юнга справедливо соотношение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&lt;100&gt;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&lt;110&gt;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&lt;111&gt;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Минимальные значения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&lt;100&gt;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сплавов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Ti-Nb25-Me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меньше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ГПа, за исключением сплавов с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что сопоставимо с модулями упругости кортикальной кости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10–35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ГПа). В то же время легирование сплавов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значительно повышает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&lt;100&gt;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&lt;110&gt;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понижая анизотропию упругости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-342900" algn="just">
              <a:lnSpc>
                <a:spcPct val="110000"/>
              </a:lnSpc>
              <a:spcBef>
                <a:spcPts val="600"/>
              </a:spcBef>
              <a:buFont typeface="+mj-lt"/>
              <a:buAutoNum type="arabicPeriod" startAt="7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Сравнительный анализ показал, что тройные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β-сплавы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основе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Ti-Mo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обладают, как правило, более высокими модулями Юнга (~60–90 ГПа) по сравнению со сплавами на основе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Ti-Nb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(50–80 ГПа), которые характеризуются такими же значениями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C'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Дальнейшей стратегией поиска низкомодульных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сплавов является нахождение оптимальных концентраций легирующих элементов, таких как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Zr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в многокомпонентных сплавах на основе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Ti-Nb25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816" y="-204896"/>
            <a:ext cx="9144000" cy="857250"/>
          </a:xfrm>
        </p:spPr>
        <p:txBody>
          <a:bodyPr>
            <a:normAutofit/>
          </a:bodyPr>
          <a:lstStyle/>
          <a:p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</a:t>
            </a:r>
            <a:r>
              <a:rPr lang="ru-RU" sz="21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 упругие модули </a:t>
            </a:r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β-сплавов </a:t>
            </a:r>
            <a:r>
              <a:rPr lang="en-US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endParaRPr lang="ru-RU" sz="21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22"/>
          <a:stretch/>
        </p:blipFill>
        <p:spPr>
          <a:xfrm>
            <a:off x="89987" y="642289"/>
            <a:ext cx="4428000" cy="149741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124332"/>
              </p:ext>
            </p:extLst>
          </p:nvPr>
        </p:nvGraphicFramePr>
        <p:xfrm>
          <a:off x="2087400" y="2991271"/>
          <a:ext cx="5292080" cy="1457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000"/>
                <a:gridCol w="720080"/>
                <a:gridCol w="720000"/>
                <a:gridCol w="1836000"/>
              </a:tblGrid>
              <a:tr h="242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Характеристики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α-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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94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Ширина ВЗ</a:t>
                      </a: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эВ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6.16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5.92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Настоящая работа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aseline="-250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эл./эВ/атом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2.10</a:t>
                      </a:r>
                      <a:endParaRPr lang="ru-RU" sz="140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Настоящая работа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94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мДж/К</a:t>
                      </a:r>
                      <a:r>
                        <a:rPr lang="ru-RU" sz="1400" baseline="300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/моль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4.94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Настоящая работа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Эксперимент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" y="2074840"/>
            <a:ext cx="9144000" cy="523190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Элементарная ячейка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электронный энергетический спектр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полная плотность электронных состояний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титана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): α-фаза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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-фаза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). Базисные вектора показаны красными стрелками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0722" y="2643758"/>
            <a:ext cx="5289955" cy="338524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Электронные характеристики α- 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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7"/>
          <a:stretch/>
        </p:blipFill>
        <p:spPr>
          <a:xfrm>
            <a:off x="4629154" y="627536"/>
            <a:ext cx="4428000" cy="1481489"/>
          </a:xfrm>
          <a:prstGeom prst="rect">
            <a:avLst/>
          </a:prstGeom>
        </p:spPr>
      </p:pic>
      <p:sp>
        <p:nvSpPr>
          <p:cNvPr id="9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69333" y="4608536"/>
            <a:ext cx="8967166" cy="484636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lvl="0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Lekka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Ch.E. Electronic origin and structural instabilities of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-based alloys suitable for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orthopaedic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implants / Ch.E.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Lekka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J.J. Gutiérrez-Moreno, M.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Calin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// J. Phys.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Chem.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Solids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. – 2017. – Vol. 102. – P. 49–61.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2. 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Киттель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, Ч. Введение в физику твердого тела / Ч. </a:t>
            </a:r>
            <a:r>
              <a:rPr lang="ru-RU" sz="900" dirty="0" err="1">
                <a:latin typeface="Arial" panose="020B0604020202020204" pitchFamily="34" charset="0"/>
                <a:cs typeface="Arial" panose="020B0604020202020204" pitchFamily="34" charset="0"/>
              </a:rPr>
              <a:t>Киттель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 // – Москва: Наука, Главная редакция физико-математической литературы, – 1978. – 790 с.</a:t>
            </a:r>
          </a:p>
        </p:txBody>
      </p:sp>
    </p:spTree>
    <p:extLst>
      <p:ext uri="{BB962C8B-B14F-4D97-AF65-F5344CB8AC3E}">
        <p14:creationId xmlns:p14="http://schemas.microsoft.com/office/powerpoint/2010/main" val="34700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22" y="519997"/>
            <a:ext cx="8336614" cy="2267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" y="2787724"/>
            <a:ext cx="9144000" cy="738633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Фононный спектр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плотности фононных состояний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для α-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β-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рассчитанные в гармоническом приближении. Красными точками показаны экспериментальные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α- и β-фазы, соответственно. Мнимые частоты соответствуют отрицательным частотам на рисунке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5160" y="-121279"/>
            <a:ext cx="9144000" cy="85725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Фононная структура </a:t>
            </a:r>
            <a:r>
              <a:rPr lang="en-US" sz="21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endParaRPr lang="ru-RU" sz="21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65159" y="4709282"/>
            <a:ext cx="8101054" cy="34616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lvl="0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3. 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Gandi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A.N. Reconstructive phase transformations in body-centered cubic titanium / A.N.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Gandi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J. Zhu // Phys.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Status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Solidi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. – 2020. – Vol. 257.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12. – P. 2000193 (1-10).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870" y="3656960"/>
            <a:ext cx="8884156" cy="931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α-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Динамически стабильна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полож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частоты).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Согл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эксп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(295 K).</a:t>
            </a: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Динамически 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нестабильна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(мнимые частоты). Смягчение мод вдоль [ξξ0](N) и [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ξξξ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](Γ-P-H) → 2 механизма перехода (смещения [110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] или [111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]).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Макс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частота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фононов выше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α-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5160" y="-121279"/>
            <a:ext cx="9144000" cy="857250"/>
          </a:xfrm>
          <a:prstGeom prst="rect">
            <a:avLst/>
          </a:prstGeom>
        </p:spPr>
        <p:txBody>
          <a:bodyPr vert="horz" lIns="91411" tIns="45705" rIns="91411" bIns="45705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Термодинамические свойства </a:t>
            </a:r>
            <a:r>
              <a:rPr lang="en-US" sz="21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endParaRPr lang="ru-RU" sz="21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748467" y="4731992"/>
            <a:ext cx="288032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E:\Для диссертации\new\Глава_3\figs\Fig_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6" y="483918"/>
            <a:ext cx="5976000" cy="43880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516216" y="627534"/>
            <a:ext cx="25731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решеточной теплоемкости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колебательной энтропии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энтальпии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и энергии Гиббса 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α и β фаз титана. Экспериментальные значения из работы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[175]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показаны точками</a:t>
            </a:r>
          </a:p>
        </p:txBody>
      </p:sp>
      <p:sp>
        <p:nvSpPr>
          <p:cNvPr id="9" name="Стрелка вниз 8"/>
          <p:cNvSpPr/>
          <p:nvPr/>
        </p:nvSpPr>
        <p:spPr>
          <a:xfrm rot="5400000">
            <a:off x="6069323" y="1143641"/>
            <a:ext cx="288029" cy="407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3219822"/>
            <a:ext cx="2052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расчетов удовлетворительно согласуются с экспериментальными данными.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496" y="4830420"/>
            <a:ext cx="89289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Barin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I. Thermochemical data of pure substances, 3rd ed.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Weinheim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VCH, 1995. – 1885 p.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55552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P</a:t>
            </a:r>
            <a:endParaRPr lang="ru-RU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5896" y="55552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S</a:t>
            </a:r>
            <a:endParaRPr lang="ru-RU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96520" y="28504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>
                <a:latin typeface="Arial"/>
                <a:cs typeface="Arial"/>
              </a:rPr>
              <a:t>Δ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H</a:t>
            </a:r>
            <a:endParaRPr lang="ru-RU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6782" y="285978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G</a:t>
            </a:r>
            <a:endParaRPr lang="ru-RU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" y="627534"/>
            <a:ext cx="4781042" cy="3024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8520" y="-92546"/>
            <a:ext cx="9144000" cy="713234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структура сплавов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-Me</a:t>
            </a:r>
            <a:endParaRPr lang="ru-RU" sz="21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78359" y="4155926"/>
            <a:ext cx="8498100" cy="8079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square" lIns="68571" tIns="34285" rIns="68571" bIns="34285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имеет 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один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 больше,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чем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ведет к сдвигу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ПЭС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сторону отрицательных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энергий, понижению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высоты пика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уровне Ферми 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уширение обоих пиков.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Увеличение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числа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электронных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состояний ведет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 усилению металлической связи и ослаблению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направленности связей.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2567" y="3776172"/>
            <a:ext cx="7767825" cy="307746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Изменение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ПЭС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разупорядоченных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сплавов от концентрации второго компонента</a:t>
            </a:r>
          </a:p>
        </p:txBody>
      </p:sp>
      <p:sp>
        <p:nvSpPr>
          <p:cNvPr id="13" name="Стрелка влево 12"/>
          <p:cNvSpPr/>
          <p:nvPr/>
        </p:nvSpPr>
        <p:spPr>
          <a:xfrm rot="5400000">
            <a:off x="3614" y="3625205"/>
            <a:ext cx="558662" cy="3239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Fig_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21"/>
          <a:stretch/>
        </p:blipFill>
        <p:spPr bwMode="auto">
          <a:xfrm>
            <a:off x="4932039" y="555524"/>
            <a:ext cx="4104000" cy="246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580112" y="2985245"/>
            <a:ext cx="3456384" cy="738633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Изменение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ПЭС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упорядоченных сплавов от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концентрации второго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компонента </a:t>
            </a:r>
          </a:p>
        </p:txBody>
      </p:sp>
      <p:sp>
        <p:nvSpPr>
          <p:cNvPr id="15" name="Стрелка влево 14"/>
          <p:cNvSpPr/>
          <p:nvPr/>
        </p:nvSpPr>
        <p:spPr>
          <a:xfrm rot="5400000">
            <a:off x="5102721" y="3066542"/>
            <a:ext cx="558662" cy="323961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2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4187" y="17264"/>
            <a:ext cx="5742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структура сплавов </a:t>
            </a:r>
            <a:r>
              <a:rPr lang="en-US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i="1" dirty="0"/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329748"/>
            <a:ext cx="3672000" cy="2831514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marL="171450" indent="-1714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Наименьшее значение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полученное для сплава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VNb</a:t>
            </a:r>
            <a:r>
              <a:rPr lang="en-US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соответствует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меньшей прочности связи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V–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что обусловлено меньшим радиусом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ванадия (1.22 Å) по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срав-нению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 радиусами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(1.30 Å)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(1.34 Å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сериях сплавов с одним и тем же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элементом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Y-позиции большая заселенность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орбиталей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на связях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X–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коррелирует с большим значением модуля Юнга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Данная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корреляция может быть менее совершенной в сплавах с разными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Y-атомами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поскольку в этом случае необходимо учитывать влияние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связей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580112" y="3147814"/>
            <a:ext cx="3330160" cy="1092577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Crystal Orbital Hamilton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Populations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COHP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заселенность кристаллических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орбиталей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Гамильтона, позволяет разделить ПЭС на связующие и разрыхляющие состояния в 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методах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DFT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 нелокальным базисом.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4753478"/>
            <a:ext cx="2178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Отражает прочность связей</a:t>
            </a:r>
            <a:endParaRPr lang="ru-RU" sz="12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300910"/>
              </p:ext>
            </p:extLst>
          </p:nvPr>
        </p:nvGraphicFramePr>
        <p:xfrm>
          <a:off x="5980113" y="4135438"/>
          <a:ext cx="25288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39" name="Формула" r:id="rId4" imgW="1650960" imgH="469800" progId="Equation.3">
                  <p:embed/>
                </p:oleObj>
              </mc:Choice>
              <mc:Fallback>
                <p:oleObj name="Формула" r:id="rId4" imgW="16509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80113" y="4135438"/>
                        <a:ext cx="2528887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225272" y="319003"/>
            <a:ext cx="1610424" cy="4701019"/>
            <a:chOff x="83246" y="319003"/>
            <a:chExt cx="1610424" cy="4701019"/>
          </a:xfrm>
        </p:grpSpPr>
        <p:pic>
          <p:nvPicPr>
            <p:cNvPr id="28" name="Picture 2" descr="C:\Users\kulkova\Desktop\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096" y="376022"/>
              <a:ext cx="1574574" cy="4644000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Прямоугольник 34"/>
            <p:cNvSpPr/>
            <p:nvPr/>
          </p:nvSpPr>
          <p:spPr>
            <a:xfrm>
              <a:off x="83246" y="319003"/>
              <a:ext cx="702436" cy="184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26.2 ГПа</a:t>
              </a:r>
              <a:endParaRPr lang="ru-RU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19096" y="2657734"/>
              <a:ext cx="70243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79.5 ГПа</a:t>
              </a:r>
              <a:endParaRPr lang="ru-RU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779912" y="319003"/>
            <a:ext cx="1545080" cy="4701019"/>
            <a:chOff x="3707904" y="319003"/>
            <a:chExt cx="1545080" cy="4701019"/>
          </a:xfrm>
        </p:grpSpPr>
        <p:pic>
          <p:nvPicPr>
            <p:cNvPr id="30" name="Picture 4" descr="C:\Users\kulkova\Desktop\3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512" y="376022"/>
              <a:ext cx="1466472" cy="4644000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Прямоугольник 31"/>
            <p:cNvSpPr/>
            <p:nvPr/>
          </p:nvSpPr>
          <p:spPr>
            <a:xfrm>
              <a:off x="3707904" y="319003"/>
              <a:ext cx="890828" cy="184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28.2 ГПа</a:t>
              </a:r>
              <a:endParaRPr lang="ru-RU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3714421" y="2671182"/>
              <a:ext cx="77171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44.6 ГПа</a:t>
              </a:r>
              <a:endParaRPr lang="ru-RU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051720" y="319003"/>
            <a:ext cx="1542939" cy="4701019"/>
            <a:chOff x="2092957" y="319003"/>
            <a:chExt cx="1542939" cy="4701019"/>
          </a:xfrm>
        </p:grpSpPr>
        <p:pic>
          <p:nvPicPr>
            <p:cNvPr id="29" name="Picture 3" descr="C:\Users\kulkova\Desktop\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2778" y="376022"/>
              <a:ext cx="1463118" cy="4644000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Прямоугольник 30"/>
            <p:cNvSpPr/>
            <p:nvPr/>
          </p:nvSpPr>
          <p:spPr>
            <a:xfrm>
              <a:off x="2099682" y="319003"/>
              <a:ext cx="878963" cy="184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18.5 ГПа</a:t>
              </a: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092957" y="2657734"/>
              <a:ext cx="80695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36.1 ГПа</a:t>
              </a:r>
              <a:endParaRPr lang="ru-RU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0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160" y="67166"/>
            <a:ext cx="9078840" cy="400079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в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сплавах </a:t>
            </a:r>
            <a:r>
              <a:rPr lang="ru-RU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)Y</a:t>
            </a:r>
            <a:r>
              <a:rPr lang="ru-RU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2000" b="1" i="1" baseline="-25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2000" b="1" i="1" baseline="-25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499742"/>
            <a:ext cx="4425068" cy="307746"/>
          </a:xfrm>
          <a:prstGeom prst="rect">
            <a:avLst/>
          </a:prstGeom>
          <a:solidFill>
            <a:srgbClr val="92D050">
              <a:alpha val="26000"/>
            </a:srgbClr>
          </a:solidFill>
        </p:spPr>
        <p:txBody>
          <a:bodyPr wrap="square" lIns="91411" tIns="45705" rIns="91411" bIns="45705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Теоретические упругие константы сплавов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4731990"/>
            <a:ext cx="4104456" cy="307746"/>
          </a:xfrm>
          <a:prstGeom prst="rect">
            <a:avLst/>
          </a:prstGeom>
          <a:solidFill>
            <a:srgbClr val="92D050">
              <a:alpha val="22000"/>
            </a:srgbClr>
          </a:solidFill>
        </p:spPr>
        <p:txBody>
          <a:bodyPr wrap="square" lIns="91411" tIns="45705" rIns="91411" bIns="45705">
            <a:spAutoFit/>
          </a:bodyPr>
          <a:lstStyle/>
          <a:p>
            <a:pPr algn="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Теоретические упругие модули сплавов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6247523" y="699542"/>
            <a:ext cx="2726818" cy="1054125"/>
          </a:xfrm>
          <a:prstGeom prst="rect">
            <a:avLst/>
          </a:prstGeom>
          <a:solidFill>
            <a:srgbClr val="92D050">
              <a:alpha val="25000"/>
            </a:srgbClr>
          </a:solidFill>
        </p:spPr>
        <p:txBody>
          <a:bodyPr wrap="square" lIns="68571" tIns="34285" rIns="68571" bIns="34285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Наименьшее значение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InHf</a:t>
            </a:r>
            <a:r>
              <a:rPr lang="ru-RU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SnHf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(слева), CrIn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WSn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(справа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788" y="2843424"/>
            <a:ext cx="2833848" cy="1856908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solidFill>
              <a:srgbClr val="92D050">
                <a:alpha val="26000"/>
              </a:srgbClr>
            </a:solidFill>
          </a:ln>
        </p:spPr>
        <p:txBody>
          <a:bodyPr wrap="square" lIns="68571" tIns="34285" rIns="68571" bIns="34285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Наименьший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2654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InHf</a:t>
            </a:r>
            <a:r>
              <a:rPr 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(37.3 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SnHf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36.5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CrIn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65.7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ГПа), </a:t>
            </a:r>
          </a:p>
          <a:p>
            <a:pPr indent="272654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WSn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52.4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ГПа). </a:t>
            </a:r>
          </a:p>
          <a:p>
            <a:pPr>
              <a:spcBef>
                <a:spcPts val="45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СР-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–6Al–4V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272654" algn="l"/>
              </a:tabLst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105–120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ГПа (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эксп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E:\!!Для диссертации\new\Глава_4\Fig_4.8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360" y="2787774"/>
            <a:ext cx="5887981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7504" y="500149"/>
            <a:ext cx="5882889" cy="1944000"/>
            <a:chOff x="107504" y="500149"/>
            <a:chExt cx="5882889" cy="1944000"/>
          </a:xfrm>
        </p:grpSpPr>
        <p:pic>
          <p:nvPicPr>
            <p:cNvPr id="16387" name="Picture 3" descr="E:\!!Для диссертации\new\Глава_4\Fig_4.7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500149"/>
              <a:ext cx="5882889" cy="19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720491" y="586130"/>
              <a:ext cx="144000" cy="2231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ru-RU" sz="1450" i="1" dirty="0">
                  <a:latin typeface="Times New Roman" pitchFamily="18" charset="0"/>
                  <a:cs typeface="Times New Roman" pitchFamily="18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512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931" y="67166"/>
            <a:ext cx="8946436" cy="415384"/>
          </a:xfrm>
          <a:prstGeom prst="rect">
            <a:avLst/>
          </a:prstGeom>
        </p:spPr>
        <p:txBody>
          <a:bodyPr wrap="square" lIns="91411" tIns="45705" rIns="91411" bIns="45705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Анизотропия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модуля Юнга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4154743"/>
            <a:ext cx="6264696" cy="931014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Значения модуля Юнга вдоль направлений &lt;100&gt;, &lt;110&gt; и &lt;111&gt; (а, б), а также коэффициента анизотропии (в, г) для сплавов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(а, в) и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25–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en-US" sz="1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(б, г). Горизонтальные линии соответствуют значениям, полученным для сплавов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и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2" name="object 6"/>
          <p:cNvSpPr/>
          <p:nvPr/>
        </p:nvSpPr>
        <p:spPr>
          <a:xfrm>
            <a:off x="65160" y="65136"/>
            <a:ext cx="9024207" cy="5028036"/>
          </a:xfrm>
          <a:custGeom>
            <a:avLst/>
            <a:gdLst/>
            <a:ahLst/>
            <a:cxnLst/>
            <a:rect l="l" t="t" r="r" b="b"/>
            <a:pathLst>
              <a:path w="12030710" h="6705600">
                <a:moveTo>
                  <a:pt x="0" y="6705600"/>
                </a:moveTo>
                <a:lnTo>
                  <a:pt x="12030456" y="6705600"/>
                </a:lnTo>
                <a:lnTo>
                  <a:pt x="12030456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ln w="39624">
            <a:solidFill>
              <a:srgbClr val="FFAB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3651870"/>
            <a:ext cx="2629246" cy="307777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)/(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)·100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2194" y="717540"/>
            <a:ext cx="2664302" cy="2492990"/>
          </a:xfrm>
          <a:prstGeom prst="rect">
            <a:avLst/>
          </a:prstGeom>
          <a:solidFill>
            <a:srgbClr val="92D050">
              <a:alpha val="16000"/>
            </a:srgb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Высокая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анизотропия модуля Юнга обусловлена низкими значениями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&lt;100&gt;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а не формированием направленных ковалентных связей в рассмотренных сплавах.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Именно поэтому для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сплавов с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получены достаточно высокие значения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всех рассмотренных сплавов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давление Коши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0 ГПа, что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указывает на низкую степень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ковалентности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связей.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6459" y="4753478"/>
            <a:ext cx="432048" cy="338538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/>
            <a:fld id="{0ADA4926-EF6A-42C3-B88C-F4F54D1D82A8}" type="slidenum"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35198" y="4280197"/>
            <a:ext cx="1397242" cy="307777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en-US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6" y="485245"/>
            <a:ext cx="6120000" cy="366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4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9424</TotalTime>
  <Words>3760</Words>
  <Application>Microsoft Office PowerPoint</Application>
  <PresentationFormat>Экран (16:9)</PresentationFormat>
  <Paragraphs>483</Paragraphs>
  <Slides>29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Calibri</vt:lpstr>
      <vt:lpstr>CharisSIL</vt:lpstr>
      <vt:lpstr>Symbol</vt:lpstr>
      <vt:lpstr>Times New Roman</vt:lpstr>
      <vt:lpstr>Wingdings</vt:lpstr>
      <vt:lpstr>Тема Office</vt:lpstr>
      <vt:lpstr>Формула</vt:lpstr>
      <vt:lpstr>Equation.3</vt:lpstr>
      <vt:lpstr>Презентация PowerPoint</vt:lpstr>
      <vt:lpstr>Актуальность</vt:lpstr>
      <vt:lpstr>Цель и задачи</vt:lpstr>
      <vt:lpstr>Вычислительные методы</vt:lpstr>
      <vt:lpstr>Презентация PowerPoint</vt:lpstr>
      <vt:lpstr>Упругие свойства бинарных Ti-сплавов</vt:lpstr>
      <vt:lpstr>Упругие свойства бинарных Ti-сплавов</vt:lpstr>
      <vt:lpstr>Влияние легирования на упругие свойства бинарных  β-Ti сплавов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Электронная структура и упругие модули β-сплавов Ti</vt:lpstr>
      <vt:lpstr>Презентация PowerPoint</vt:lpstr>
      <vt:lpstr>Презентация PowerPoint</vt:lpstr>
      <vt:lpstr>Электронная структура сплавов Ti-Me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ПРИМЕСЕЙ НА ЭЛЕКТРОННУЮ СТРУКТУРУ, ФАЗОВУЮ СТАБИЛЬНОСТЬ И МЕХАНИЧЕСКИЕ СВОЙСТВА ТИТАНА</dc:title>
  <dc:creator>Сергей Каспарян</dc:creator>
  <cp:lastModifiedBy>Simba</cp:lastModifiedBy>
  <cp:revision>513</cp:revision>
  <dcterms:created xsi:type="dcterms:W3CDTF">2025-05-17T16:22:26Z</dcterms:created>
  <dcterms:modified xsi:type="dcterms:W3CDTF">2026-09-22T15:02:36Z</dcterms:modified>
</cp:coreProperties>
</file>