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67"/>
  </p:notesMasterIdLst>
  <p:handoutMasterIdLst>
    <p:handoutMasterId r:id="rId68"/>
  </p:handoutMasterIdLst>
  <p:sldIdLst>
    <p:sldId id="279" r:id="rId5"/>
    <p:sldId id="445" r:id="rId6"/>
    <p:sldId id="446" r:id="rId7"/>
    <p:sldId id="507" r:id="rId8"/>
    <p:sldId id="508" r:id="rId9"/>
    <p:sldId id="512" r:id="rId10"/>
    <p:sldId id="513" r:id="rId11"/>
    <p:sldId id="514" r:id="rId12"/>
    <p:sldId id="515" r:id="rId13"/>
    <p:sldId id="483" r:id="rId14"/>
    <p:sldId id="538" r:id="rId15"/>
    <p:sldId id="557" r:id="rId16"/>
    <p:sldId id="558" r:id="rId17"/>
    <p:sldId id="539" r:id="rId18"/>
    <p:sldId id="540" r:id="rId19"/>
    <p:sldId id="492" r:id="rId20"/>
    <p:sldId id="495" r:id="rId21"/>
    <p:sldId id="496" r:id="rId22"/>
    <p:sldId id="339" r:id="rId23"/>
    <p:sldId id="516" r:id="rId24"/>
    <p:sldId id="517" r:id="rId25"/>
    <p:sldId id="549" r:id="rId26"/>
    <p:sldId id="347" r:id="rId27"/>
    <p:sldId id="550" r:id="rId28"/>
    <p:sldId id="551" r:id="rId29"/>
    <p:sldId id="469" r:id="rId30"/>
    <p:sldId id="552" r:id="rId31"/>
    <p:sldId id="466" r:id="rId32"/>
    <p:sldId id="547" r:id="rId33"/>
    <p:sldId id="548" r:id="rId34"/>
    <p:sldId id="518" r:id="rId35"/>
    <p:sldId id="411" r:id="rId36"/>
    <p:sldId id="533" r:id="rId37"/>
    <p:sldId id="413" r:id="rId38"/>
    <p:sldId id="418" r:id="rId39"/>
    <p:sldId id="553" r:id="rId40"/>
    <p:sldId id="554" r:id="rId41"/>
    <p:sldId id="484" r:id="rId42"/>
    <p:sldId id="486" r:id="rId43"/>
    <p:sldId id="503" r:id="rId44"/>
    <p:sldId id="532" r:id="rId45"/>
    <p:sldId id="499" r:id="rId46"/>
    <p:sldId id="498" r:id="rId47"/>
    <p:sldId id="500" r:id="rId48"/>
    <p:sldId id="501" r:id="rId49"/>
    <p:sldId id="546" r:id="rId50"/>
    <p:sldId id="490" r:id="rId51"/>
    <p:sldId id="544" r:id="rId52"/>
    <p:sldId id="488" r:id="rId53"/>
    <p:sldId id="489" r:id="rId54"/>
    <p:sldId id="505" r:id="rId55"/>
    <p:sldId id="334" r:id="rId56"/>
    <p:sldId id="417" r:id="rId57"/>
    <p:sldId id="452" r:id="rId58"/>
    <p:sldId id="555" r:id="rId59"/>
    <p:sldId id="556" r:id="rId60"/>
    <p:sldId id="326" r:id="rId61"/>
    <p:sldId id="278" r:id="rId62"/>
    <p:sldId id="473" r:id="rId63"/>
    <p:sldId id="519" r:id="rId64"/>
    <p:sldId id="522" r:id="rId65"/>
    <p:sldId id="494" r:id="rId66"/>
  </p:sldIdLst>
  <p:sldSz cx="9144000" cy="6858000" type="screen4x3"/>
  <p:notesSz cx="9263063" cy="6411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A4CD9"/>
    <a:srgbClr val="C6D9F1"/>
    <a:srgbClr val="385D8A"/>
    <a:srgbClr val="DCE6F2"/>
    <a:srgbClr val="00FF00"/>
    <a:srgbClr val="FFFFFF"/>
    <a:srgbClr val="33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710" autoAdjust="0"/>
  </p:normalViewPr>
  <p:slideViewPr>
    <p:cSldViewPr>
      <p:cViewPr>
        <p:scale>
          <a:sx n="53" d="100"/>
          <a:sy n="53" d="100"/>
        </p:scale>
        <p:origin x="-870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3200" cy="320853"/>
          </a:xfrm>
          <a:prstGeom prst="rect">
            <a:avLst/>
          </a:prstGeom>
        </p:spPr>
        <p:txBody>
          <a:bodyPr vert="horz" lIns="85715" tIns="42857" rIns="85715" bIns="428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247699" y="0"/>
            <a:ext cx="4013199" cy="320853"/>
          </a:xfrm>
          <a:prstGeom prst="rect">
            <a:avLst/>
          </a:prstGeom>
        </p:spPr>
        <p:txBody>
          <a:bodyPr vert="horz" lIns="85715" tIns="42857" rIns="85715" bIns="42857" rtlCol="0"/>
          <a:lstStyle>
            <a:lvl1pPr algn="r">
              <a:defRPr sz="1100"/>
            </a:lvl1pPr>
          </a:lstStyle>
          <a:p>
            <a:fld id="{1F45608F-82C3-42E5-A9D2-10D86580C177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090037"/>
            <a:ext cx="4013200" cy="320851"/>
          </a:xfrm>
          <a:prstGeom prst="rect">
            <a:avLst/>
          </a:prstGeom>
        </p:spPr>
        <p:txBody>
          <a:bodyPr vert="horz" lIns="85715" tIns="42857" rIns="85715" bIns="428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247699" y="6090037"/>
            <a:ext cx="4013199" cy="320851"/>
          </a:xfrm>
          <a:prstGeom prst="rect">
            <a:avLst/>
          </a:prstGeom>
        </p:spPr>
        <p:txBody>
          <a:bodyPr vert="horz" lIns="85715" tIns="42857" rIns="85715" bIns="42857" rtlCol="0" anchor="b"/>
          <a:lstStyle>
            <a:lvl1pPr algn="r">
              <a:defRPr sz="1100"/>
            </a:lvl1pPr>
          </a:lstStyle>
          <a:p>
            <a:fld id="{56B2B8B2-5914-4900-9EE8-3E21870C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0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013994" cy="320595"/>
          </a:xfrm>
          <a:prstGeom prst="rect">
            <a:avLst/>
          </a:prstGeom>
        </p:spPr>
        <p:txBody>
          <a:bodyPr vert="horz" lIns="85681" tIns="42840" rIns="85681" bIns="4284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246928" y="3"/>
            <a:ext cx="4013994" cy="320595"/>
          </a:xfrm>
          <a:prstGeom prst="rect">
            <a:avLst/>
          </a:prstGeom>
        </p:spPr>
        <p:txBody>
          <a:bodyPr vert="horz" lIns="85681" tIns="42840" rIns="85681" bIns="42840" rtlCol="0"/>
          <a:lstStyle>
            <a:lvl1pPr algn="r">
              <a:defRPr sz="1000"/>
            </a:lvl1pPr>
          </a:lstStyle>
          <a:p>
            <a:fld id="{C32B0941-38E8-4BCB-884D-4F6C84D18E54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7363" y="481013"/>
            <a:ext cx="3208337" cy="240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681" tIns="42840" rIns="85681" bIns="4284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26308" y="3045660"/>
            <a:ext cx="7410450" cy="2885361"/>
          </a:xfrm>
          <a:prstGeom prst="rect">
            <a:avLst/>
          </a:prstGeom>
        </p:spPr>
        <p:txBody>
          <a:bodyPr vert="horz" lIns="85681" tIns="42840" rIns="85681" bIns="4284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090208"/>
            <a:ext cx="4013994" cy="320595"/>
          </a:xfrm>
          <a:prstGeom prst="rect">
            <a:avLst/>
          </a:prstGeom>
        </p:spPr>
        <p:txBody>
          <a:bodyPr vert="horz" lIns="85681" tIns="42840" rIns="85681" bIns="4284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246928" y="6090208"/>
            <a:ext cx="4013994" cy="320595"/>
          </a:xfrm>
          <a:prstGeom prst="rect">
            <a:avLst/>
          </a:prstGeom>
        </p:spPr>
        <p:txBody>
          <a:bodyPr vert="horz" lIns="85681" tIns="42840" rIns="85681" bIns="42840" rtlCol="0" anchor="b"/>
          <a:lstStyle>
            <a:lvl1pPr algn="r">
              <a:defRPr sz="1000"/>
            </a:lvl1pPr>
          </a:lstStyle>
          <a:p>
            <a:fld id="{86A29B34-5017-47FB-961D-033CD7CDD21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B34-5017-47FB-961D-033CD7CDD2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736" y="6487051"/>
            <a:ext cx="4328120" cy="365125"/>
          </a:xfrm>
        </p:spPr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2320" y="6492875"/>
            <a:ext cx="1234480" cy="365125"/>
          </a:xfrm>
        </p:spPr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2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4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1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6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28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2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1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5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5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61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3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49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4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99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79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47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7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7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08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81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5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72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22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74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8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1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F48F-4E8F-4BEB-A9FA-71888236A0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FF56-BA40-40C3-914E-04E111070A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8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4234-8A9D-4523-97DB-8B170A4CED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484C6-F18E-46E9-9503-AA4BF9BDDA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gi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gif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gif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8.gif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8.gif"/><Relationship Id="rId10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8.gif"/><Relationship Id="rId9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54.jpeg"/><Relationship Id="rId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8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gif"/><Relationship Id="rId4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gi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8.gif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g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7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4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8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8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92" y="1196752"/>
            <a:ext cx="4651916" cy="41862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83" y="1017301"/>
            <a:ext cx="1670605" cy="3954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144016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72"/>
            <a:ext cx="561463" cy="4678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275856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6" name="Rechteck 85"/>
          <p:cNvSpPr/>
          <p:nvPr/>
        </p:nvSpPr>
        <p:spPr>
          <a:xfrm>
            <a:off x="755576" y="5975826"/>
            <a:ext cx="3060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cap="small" dirty="0" smtClean="0"/>
              <a:t>15</a:t>
            </a:r>
            <a:r>
              <a:rPr lang="de-DE" cap="small" dirty="0" smtClean="0"/>
              <a:t>, Novosibirsk, 17.11.2015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220255" y="483869"/>
            <a:ext cx="68626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Barrel DIRC of the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Experiment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en-US" sz="2800" dirty="0"/>
              <a:t> </a:t>
            </a:r>
          </a:p>
          <a:p>
            <a:endParaRPr lang="en-US" cap="small" dirty="0" smtClean="0"/>
          </a:p>
        </p:txBody>
      </p:sp>
      <p:sp>
        <p:nvSpPr>
          <p:cNvPr id="85" name="Rechteck 84"/>
          <p:cNvSpPr/>
          <p:nvPr/>
        </p:nvSpPr>
        <p:spPr>
          <a:xfrm>
            <a:off x="193236" y="494116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Georg Schepers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(GSI Darmstadt)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 PANDA Cherenkov Group  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5576127" y="3573016"/>
            <a:ext cx="35323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PANDA Experiment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DIRC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Barrel DIRC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PANDA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Prelim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Test B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eam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esults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</a:t>
            </a:fld>
            <a:endParaRPr lang="en-US" dirty="0"/>
          </a:p>
        </p:txBody>
      </p:sp>
      <p:sp>
        <p:nvSpPr>
          <p:cNvPr id="19" name="Rechteck 18"/>
          <p:cNvSpPr/>
          <p:nvPr/>
        </p:nvSpPr>
        <p:spPr>
          <a:xfrm>
            <a:off x="2267744" y="6518231"/>
            <a:ext cx="6552728" cy="29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5949280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27" y="2996952"/>
            <a:ext cx="4016957" cy="28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bgerundetes Rechteck 28"/>
          <p:cNvSpPr/>
          <p:nvPr/>
        </p:nvSpPr>
        <p:spPr>
          <a:xfrm>
            <a:off x="4247964" y="3068960"/>
            <a:ext cx="4644516" cy="2952328"/>
          </a:xfrm>
          <a:prstGeom prst="roundRect">
            <a:avLst>
              <a:gd name="adj" fmla="val 540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Cherenkov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1" descr="RI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5" y="1124744"/>
            <a:ext cx="3373573" cy="214143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323528" y="908721"/>
            <a:ext cx="3672408" cy="2736303"/>
          </a:xfrm>
          <a:prstGeom prst="roundRect">
            <a:avLst>
              <a:gd name="adj" fmla="val 364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4355976" y="1268760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velocity</a:t>
            </a:r>
            <a:r>
              <a:rPr lang="en-US" sz="1600" dirty="0" smtClean="0">
                <a:solidFill>
                  <a:srgbClr val="0000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l-GR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l-G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v/c &gt; 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1/n</a:t>
            </a:r>
          </a:p>
          <a:p>
            <a:endParaRPr lang="en-US" sz="1600" dirty="0">
              <a:solidFill>
                <a:srgbClr val="E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transmitted into photon angle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1/βn(λ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7164" y="1688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10</a:t>
            </a:fld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4680013" y="3789040"/>
            <a:ext cx="288031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6120172" y="5683604"/>
            <a:ext cx="1719807" cy="29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feld 33"/>
          <p:cNvSpPr txBox="1"/>
          <p:nvPr/>
        </p:nvSpPr>
        <p:spPr>
          <a:xfrm>
            <a:off x="6812709" y="5661075"/>
            <a:ext cx="18277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/c]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691227" y="3212976"/>
            <a:ext cx="27681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4261537" y="364502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Objek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552898"/>
              </p:ext>
            </p:extLst>
          </p:nvPr>
        </p:nvGraphicFramePr>
        <p:xfrm>
          <a:off x="4355976" y="3265618"/>
          <a:ext cx="4206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Equation" r:id="rId7" imgW="228600" imgH="177480" progId="Equation.3">
                  <p:embed/>
                </p:oleObj>
              </mc:Choice>
              <mc:Fallback>
                <p:oleObj name="Equation" r:id="rId7" imgW="228600" imgH="177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65618"/>
                        <a:ext cx="4206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20480" cy="22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8009" y="3861048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maging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erenkov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376598" y="5229200"/>
            <a:ext cx="306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B.N. Ratcliff, SLAC-PUB-6047 (Jan. 1993)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79512" y="453741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etection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nternally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eflected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herenkov Light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71500" y="1118720"/>
            <a:ext cx="4428492" cy="2520279"/>
          </a:xfrm>
          <a:prstGeom prst="roundRect">
            <a:avLst>
              <a:gd name="adj" fmla="val 5358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377164" y="1688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20480" cy="22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71500" y="1118720"/>
            <a:ext cx="4428492" cy="2520279"/>
          </a:xfrm>
          <a:prstGeom prst="roundRect">
            <a:avLst>
              <a:gd name="adj" fmla="val 5358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377164" y="1688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12</a:t>
            </a:fld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4608004" y="836712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Radiators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polished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orthogonal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n&gt;√2 some photons are always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totally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internally reflected for β≈1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Magnitude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Cherenkov angle conserved during internal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radiator via the (optional)  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1600" b="1" dirty="0">
                <a:solidFill>
                  <a:srgbClr val="0000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region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b="1" dirty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detector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811869" y="3576498"/>
            <a:ext cx="4686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C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7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88009" y="3861048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maging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erenkov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376598" y="5229200"/>
            <a:ext cx="306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B.N. Ratcliff, SLAC-PUB-6047 (Jan. 1993)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9512" y="453741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etection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nternally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eflected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herenkov Light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20480" cy="22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71500" y="1118720"/>
            <a:ext cx="4428492" cy="2520279"/>
          </a:xfrm>
          <a:prstGeom prst="roundRect">
            <a:avLst>
              <a:gd name="adj" fmla="val 5358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377164" y="1688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13</a:t>
            </a:fld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4608004" y="836712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Radiators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polished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orthogonal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n&gt;√2 some photons are always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totally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internally reflected for β≈1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Magnitude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Cherenkov angle conserved during internal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radiator via the (optional)  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1600" b="1" dirty="0">
                <a:solidFill>
                  <a:srgbClr val="0000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region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b="1" dirty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detector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811869" y="3576498"/>
            <a:ext cx="4686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C1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7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636152" y="3861048"/>
            <a:ext cx="548046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Measurement: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y, and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propagation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Information:	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PID-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hitpatterns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Geometrical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Reconstruction: Bar to Pixel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88009" y="3861048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maging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erenkov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376598" y="5229200"/>
            <a:ext cx="306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B.N. Ratcliff, SLAC-PUB-6047 (Jan. 1993)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9512" y="453741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etection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nternally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eflected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herenkov Light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DIRC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71500" y="1118720"/>
            <a:ext cx="4428492" cy="2520279"/>
          </a:xfrm>
          <a:prstGeom prst="roundRect">
            <a:avLst>
              <a:gd name="adj" fmla="val 5358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377164" y="1688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DIRC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174990" y="1268760"/>
            <a:ext cx="2028858" cy="22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35"/>
          <p:cNvCxnSpPr/>
          <p:nvPr/>
        </p:nvCxnSpPr>
        <p:spPr>
          <a:xfrm flipH="1" flipV="1">
            <a:off x="3538825" y="1449589"/>
            <a:ext cx="12531" cy="199918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36"/>
          <p:cNvSpPr txBox="1"/>
          <p:nvPr/>
        </p:nvSpPr>
        <p:spPr>
          <a:xfrm>
            <a:off x="3250793" y="2045347"/>
            <a:ext cx="601127" cy="359317"/>
          </a:xfrm>
          <a:prstGeom prst="rect">
            <a:avLst/>
          </a:prstGeom>
          <a:solidFill>
            <a:schemeClr val="bg1"/>
          </a:solidFill>
        </p:spPr>
        <p:txBody>
          <a:bodyPr wrap="none" lIns="0" tIns="48381" rIns="0" bIns="48381" rtlCol="0">
            <a:spAutoFit/>
          </a:bodyPr>
          <a:lstStyle/>
          <a:p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500cm</a:t>
            </a:r>
          </a:p>
        </p:txBody>
      </p:sp>
      <p:cxnSp>
        <p:nvCxnSpPr>
          <p:cNvPr id="28" name="Straight Arrow Connector 37"/>
          <p:cNvCxnSpPr/>
          <p:nvPr/>
        </p:nvCxnSpPr>
        <p:spPr>
          <a:xfrm flipH="1" flipV="1">
            <a:off x="972286" y="2953916"/>
            <a:ext cx="930394" cy="340967"/>
          </a:xfrm>
          <a:prstGeom prst="straightConnector1">
            <a:avLst/>
          </a:prstGeom>
          <a:ln>
            <a:solidFill>
              <a:srgbClr val="7F7F7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8"/>
          <p:cNvSpPr txBox="1"/>
          <p:nvPr/>
        </p:nvSpPr>
        <p:spPr>
          <a:xfrm rot="944734">
            <a:off x="934024" y="2623876"/>
            <a:ext cx="796540" cy="359317"/>
          </a:xfrm>
          <a:prstGeom prst="rect">
            <a:avLst/>
          </a:prstGeom>
          <a:solidFill>
            <a:schemeClr val="bg1"/>
          </a:solidFill>
        </p:spPr>
        <p:txBody>
          <a:bodyPr wrap="none" lIns="96762" tIns="48381" rIns="96762" bIns="48381" rtlCol="0">
            <a:spAutoFit/>
          </a:bodyPr>
          <a:lstStyle/>
          <a:p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500cm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14</a:t>
            </a:fld>
            <a:endParaRPr lang="en-US" dirty="0"/>
          </a:p>
        </p:txBody>
      </p:sp>
      <p:pic>
        <p:nvPicPr>
          <p:cNvPr id="32" name="Picture 35" descr="Hl_0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1180606"/>
            <a:ext cx="1562947" cy="2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29" y="3485868"/>
            <a:ext cx="1972567" cy="19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63" y="3496579"/>
            <a:ext cx="197256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Rechteck 34"/>
          <p:cNvSpPr/>
          <p:nvPr/>
        </p:nvSpPr>
        <p:spPr>
          <a:xfrm>
            <a:off x="132578" y="3886238"/>
            <a:ext cx="54475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Single photon timing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     1.7ns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Single photon Cherenkov angle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		    ~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10mrad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yield, photons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     20 - 60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Track Cherenkov angle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2.4mrad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(di-muons)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separation power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4.3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@ 3GeV/c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    ~3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@ 4GeV/c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6306517" y="5550940"/>
            <a:ext cx="17938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/>
            <a:r>
              <a:rPr lang="en-US" altLang="en-US" sz="1600" dirty="0" smtClean="0">
                <a:solidFill>
                  <a:srgbClr val="000000"/>
                </a:solidFill>
              </a:rPr>
              <a:t>Time cut on Accelerator background</a:t>
            </a:r>
            <a:br>
              <a:rPr lang="en-US" altLang="en-US" sz="1600" dirty="0" smtClean="0">
                <a:solidFill>
                  <a:srgbClr val="000000"/>
                </a:solidFill>
              </a:rPr>
            </a:br>
            <a:r>
              <a:rPr lang="en-US" altLang="en-US" sz="1600" dirty="0" smtClean="0">
                <a:solidFill>
                  <a:srgbClr val="000000"/>
                </a:solidFill>
              </a:rPr>
              <a:t>from </a:t>
            </a:r>
            <a:r>
              <a:rPr lang="en-US" altLang="en-US" sz="1600" dirty="0">
                <a:solidFill>
                  <a:srgbClr val="000000"/>
                </a:solidFill>
              </a:rPr>
              <a:t>the water tank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7110389" y="2204864"/>
            <a:ext cx="17938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/>
            <a:r>
              <a:rPr lang="en-US" altLang="en-US" sz="1600" dirty="0" smtClean="0">
                <a:solidFill>
                  <a:srgbClr val="000000"/>
                </a:solidFill>
              </a:rPr>
              <a:t>Expansion Volume</a:t>
            </a:r>
          </a:p>
          <a:p>
            <a:pPr algn="ctr" eaLnBrk="1"/>
            <a:r>
              <a:rPr lang="en-US" altLang="en-US" sz="1600" dirty="0" smtClean="0">
                <a:solidFill>
                  <a:srgbClr val="000000"/>
                </a:solidFill>
              </a:rPr>
              <a:t>common water </a:t>
            </a:r>
            <a:r>
              <a:rPr lang="en-US" altLang="en-US" sz="1600" dirty="0">
                <a:solidFill>
                  <a:srgbClr val="000000"/>
                </a:solidFill>
              </a:rPr>
              <a:t>tank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107504" y="3789042"/>
            <a:ext cx="4608512" cy="2159300"/>
          </a:xfrm>
          <a:prstGeom prst="roundRect">
            <a:avLst>
              <a:gd name="adj" fmla="val 5358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 Cherenkov Angle Resolution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711873" y="3356991"/>
            <a:ext cx="509237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893" lvl="1">
              <a:buSzPct val="80000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Correlated term: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893" lvl="1">
              <a:buSzPct val="80000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detectors, multiple scattering</a:t>
            </a:r>
          </a:p>
          <a:p>
            <a:pPr marL="712274" lvl="1" indent="-302381">
              <a:buSzPct val="80000"/>
              <a:buFont typeface="Wingdings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893" lvl="1">
              <a:buSzPct val="80000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photon Cherenkov angle resolution: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size, pixel size, chromatic,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 imperfections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274" lvl="1" indent="-302381">
              <a:buSzPct val="80000"/>
              <a:buFont typeface="Wingdings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893" lvl="1">
              <a:buSzPct val="80000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photons: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size, bar imperfections, photon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detector</a:t>
            </a:r>
          </a:p>
        </p:txBody>
      </p:sp>
      <p:graphicFrame>
        <p:nvGraphicFramePr>
          <p:cNvPr id="14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395131"/>
              </p:ext>
            </p:extLst>
          </p:nvPr>
        </p:nvGraphicFramePr>
        <p:xfrm>
          <a:off x="2267744" y="1484784"/>
          <a:ext cx="37020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5" imgW="2044440" imgH="634680" progId="Equation.3">
                  <p:embed/>
                </p:oleObj>
              </mc:Choice>
              <mc:Fallback>
                <p:oleObj name="Equation" r:id="rId5" imgW="204444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1484784"/>
                        <a:ext cx="370205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77164" y="1688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 Cherenkov Angle Resolution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711873" y="3356991"/>
            <a:ext cx="509237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893" lvl="1">
              <a:buSzPct val="80000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Correlated term: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893" lvl="1">
              <a:buSzPct val="80000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detectors, multiple scattering</a:t>
            </a:r>
          </a:p>
          <a:p>
            <a:pPr marL="712274" lvl="1" indent="-302381">
              <a:buSzPct val="80000"/>
              <a:buFont typeface="Wingdings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893" lvl="1">
              <a:buSzPct val="80000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photon Cherenkov angle resolution: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size, pixel size, chromatic,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 imperfections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274" lvl="1" indent="-302381">
              <a:buSzPct val="80000"/>
              <a:buFont typeface="Wingdings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893" lvl="1">
              <a:buSzPct val="80000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photons: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size, bar imperfections, photon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detector</a:t>
            </a:r>
          </a:p>
        </p:txBody>
      </p:sp>
      <p:graphicFrame>
        <p:nvGraphicFramePr>
          <p:cNvPr id="14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940537"/>
              </p:ext>
            </p:extLst>
          </p:nvPr>
        </p:nvGraphicFramePr>
        <p:xfrm>
          <a:off x="2267744" y="1484784"/>
          <a:ext cx="37020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1" name="Equation" r:id="rId5" imgW="2044440" imgH="634680" progId="Equation.3">
                  <p:embed/>
                </p:oleObj>
              </mc:Choice>
              <mc:Fallback>
                <p:oleObj name="Equation" r:id="rId5" imgW="204444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1484784"/>
                        <a:ext cx="370205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77164" y="1688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16</a:t>
            </a:fld>
            <a:endParaRPr lang="en-US" dirty="0"/>
          </a:p>
        </p:txBody>
      </p:sp>
      <p:sp>
        <p:nvSpPr>
          <p:cNvPr id="34" name="Abgerundetes Rechteck 33"/>
          <p:cNvSpPr/>
          <p:nvPr/>
        </p:nvSpPr>
        <p:spPr>
          <a:xfrm>
            <a:off x="1986585" y="4154002"/>
            <a:ext cx="4693839" cy="1656183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DIRCs in PANDA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pic>
        <p:nvPicPr>
          <p:cNvPr id="9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8" y="1213727"/>
            <a:ext cx="4183064" cy="2956992"/>
          </a:xfrm>
          <a:prstGeom prst="rect">
            <a:avLst/>
          </a:prstGeom>
        </p:spPr>
      </p:pic>
      <p:sp>
        <p:nvSpPr>
          <p:cNvPr id="92" name="TextBox 20"/>
          <p:cNvSpPr txBox="1"/>
          <p:nvPr/>
        </p:nvSpPr>
        <p:spPr>
          <a:xfrm>
            <a:off x="427786" y="930359"/>
            <a:ext cx="39604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prstClr val="black"/>
                </a:solidFill>
                <a:latin typeface="Arial" charset="0"/>
              </a:rPr>
              <a:t>Kaon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 phase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space 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coverage for reactions with </a:t>
            </a:r>
          </a:p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p-bar momentum between 6 GeV/c and 15 GeV/c</a:t>
            </a:r>
            <a:endParaRPr lang="en-US" sz="1200" b="1" dirty="0">
              <a:solidFill>
                <a:prstClr val="black"/>
              </a:solidFill>
              <a:latin typeface="Arial" charset="0"/>
            </a:endParaRPr>
          </a:p>
          <a:p>
            <a:pPr defTabSz="776288" fontAlgn="base">
              <a:spcBef>
                <a:spcPct val="0"/>
              </a:spcBef>
              <a:spcAft>
                <a:spcPct val="0"/>
              </a:spcAft>
            </a:pPr>
            <a:endParaRPr lang="en-US" sz="13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855432" y="2270577"/>
            <a:ext cx="292433" cy="1324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hteck 93"/>
          <p:cNvSpPr/>
          <p:nvPr/>
        </p:nvSpPr>
        <p:spPr>
          <a:xfrm>
            <a:off x="1147866" y="2438757"/>
            <a:ext cx="2088232" cy="11558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Gerade Verbindung 94"/>
          <p:cNvCxnSpPr/>
          <p:nvPr/>
        </p:nvCxnSpPr>
        <p:spPr>
          <a:xfrm>
            <a:off x="1147866" y="2434987"/>
            <a:ext cx="0" cy="115966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427786" y="3904173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imulation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hteck 12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hteck 129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hteck 130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bgerundetes Rechteck 131"/>
          <p:cNvSpPr/>
          <p:nvPr/>
        </p:nvSpPr>
        <p:spPr>
          <a:xfrm>
            <a:off x="179512" y="836712"/>
            <a:ext cx="4329446" cy="3444870"/>
          </a:xfrm>
          <a:prstGeom prst="roundRect">
            <a:avLst>
              <a:gd name="adj" fmla="val 3912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DIRCs in PANDA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102" name="Textfeld 101"/>
          <p:cNvSpPr txBox="1"/>
          <p:nvPr/>
        </p:nvSpPr>
        <p:spPr>
          <a:xfrm>
            <a:off x="6191044" y="836712"/>
            <a:ext cx="181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80" name="Group 94"/>
          <p:cNvGrpSpPr>
            <a:grpSpLocks noChangeAspect="1"/>
          </p:cNvGrpSpPr>
          <p:nvPr/>
        </p:nvGrpSpPr>
        <p:grpSpPr bwMode="auto">
          <a:xfrm>
            <a:off x="4772951" y="1123823"/>
            <a:ext cx="5055633" cy="3740347"/>
            <a:chOff x="0" y="714"/>
            <a:chExt cx="2829" cy="2093"/>
          </a:xfrm>
        </p:grpSpPr>
        <p:sp>
          <p:nvSpPr>
            <p:cNvPr id="17481" name="AutoShape 93"/>
            <p:cNvSpPr>
              <a:spLocks noChangeAspect="1" noChangeArrowheads="1" noTextEdit="1"/>
            </p:cNvSpPr>
            <p:nvPr/>
          </p:nvSpPr>
          <p:spPr bwMode="auto">
            <a:xfrm>
              <a:off x="0" y="714"/>
              <a:ext cx="2829" cy="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82" name="Freeform 95"/>
            <p:cNvSpPr>
              <a:spLocks/>
            </p:cNvSpPr>
            <p:nvPr/>
          </p:nvSpPr>
          <p:spPr bwMode="auto">
            <a:xfrm>
              <a:off x="96" y="980"/>
              <a:ext cx="1387" cy="106"/>
            </a:xfrm>
            <a:custGeom>
              <a:avLst/>
              <a:gdLst>
                <a:gd name="T0" fmla="*/ 694 w 1387"/>
                <a:gd name="T1" fmla="*/ 106 h 106"/>
                <a:gd name="T2" fmla="*/ 0 w 1387"/>
                <a:gd name="T3" fmla="*/ 106 h 106"/>
                <a:gd name="T4" fmla="*/ 0 w 1387"/>
                <a:gd name="T5" fmla="*/ 0 h 106"/>
                <a:gd name="T6" fmla="*/ 1387 w 1387"/>
                <a:gd name="T7" fmla="*/ 0 h 106"/>
                <a:gd name="T8" fmla="*/ 1387 w 1387"/>
                <a:gd name="T9" fmla="*/ 106 h 106"/>
                <a:gd name="T10" fmla="*/ 694 w 1387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7" h="106">
                  <a:moveTo>
                    <a:pt x="694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387" y="0"/>
                  </a:lnTo>
                  <a:lnTo>
                    <a:pt x="1387" y="106"/>
                  </a:lnTo>
                  <a:lnTo>
                    <a:pt x="69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3" name="Freeform 96"/>
            <p:cNvSpPr>
              <a:spLocks/>
            </p:cNvSpPr>
            <p:nvPr/>
          </p:nvSpPr>
          <p:spPr bwMode="auto">
            <a:xfrm>
              <a:off x="96" y="1065"/>
              <a:ext cx="694" cy="43"/>
            </a:xfrm>
            <a:custGeom>
              <a:avLst/>
              <a:gdLst>
                <a:gd name="T0" fmla="*/ 694 w 694"/>
                <a:gd name="T1" fmla="*/ 0 h 43"/>
                <a:gd name="T2" fmla="*/ 694 w 694"/>
                <a:gd name="T3" fmla="*/ 21 h 43"/>
                <a:gd name="T4" fmla="*/ 694 w 694"/>
                <a:gd name="T5" fmla="*/ 43 h 43"/>
                <a:gd name="T6" fmla="*/ 0 w 694"/>
                <a:gd name="T7" fmla="*/ 43 h 43"/>
                <a:gd name="T8" fmla="*/ 0 w 694"/>
                <a:gd name="T9" fmla="*/ 21 h 43"/>
                <a:gd name="T10" fmla="*/ 0 w 694"/>
                <a:gd name="T11" fmla="*/ 0 h 43"/>
                <a:gd name="T12" fmla="*/ 694 w 69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" h="43">
                  <a:moveTo>
                    <a:pt x="694" y="0"/>
                  </a:moveTo>
                  <a:lnTo>
                    <a:pt x="694" y="21"/>
                  </a:lnTo>
                  <a:lnTo>
                    <a:pt x="694" y="43"/>
                  </a:lnTo>
                  <a:lnTo>
                    <a:pt x="0" y="4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4" name="Freeform 97"/>
            <p:cNvSpPr>
              <a:spLocks/>
            </p:cNvSpPr>
            <p:nvPr/>
          </p:nvSpPr>
          <p:spPr bwMode="auto">
            <a:xfrm>
              <a:off x="75" y="1086"/>
              <a:ext cx="21" cy="22"/>
            </a:xfrm>
            <a:custGeom>
              <a:avLst/>
              <a:gdLst>
                <a:gd name="T0" fmla="*/ 100 w 100"/>
                <a:gd name="T1" fmla="*/ 101 h 101"/>
                <a:gd name="T2" fmla="*/ 50 w 100"/>
                <a:gd name="T3" fmla="*/ 87 h 101"/>
                <a:gd name="T4" fmla="*/ 13 w 100"/>
                <a:gd name="T5" fmla="*/ 50 h 101"/>
                <a:gd name="T6" fmla="*/ 0 w 100"/>
                <a:gd name="T7" fmla="*/ 0 h 101"/>
                <a:gd name="T8" fmla="*/ 100 w 100"/>
                <a:gd name="T9" fmla="*/ 0 h 101"/>
                <a:gd name="T10" fmla="*/ 100 w 100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1">
                  <a:moveTo>
                    <a:pt x="100" y="101"/>
                  </a:moveTo>
                  <a:cubicBezTo>
                    <a:pt x="81" y="101"/>
                    <a:pt x="66" y="96"/>
                    <a:pt x="50" y="87"/>
                  </a:cubicBezTo>
                  <a:cubicBezTo>
                    <a:pt x="34" y="78"/>
                    <a:pt x="22" y="66"/>
                    <a:pt x="13" y="50"/>
                  </a:cubicBezTo>
                  <a:cubicBezTo>
                    <a:pt x="4" y="34"/>
                    <a:pt x="0" y="19"/>
                    <a:pt x="0" y="0"/>
                  </a:cubicBezTo>
                  <a:lnTo>
                    <a:pt x="100" y="0"/>
                  </a:lnTo>
                  <a:lnTo>
                    <a:pt x="100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5" name="Freeform 98"/>
            <p:cNvSpPr>
              <a:spLocks/>
            </p:cNvSpPr>
            <p:nvPr/>
          </p:nvSpPr>
          <p:spPr bwMode="auto">
            <a:xfrm>
              <a:off x="75" y="980"/>
              <a:ext cx="43" cy="106"/>
            </a:xfrm>
            <a:custGeom>
              <a:avLst/>
              <a:gdLst>
                <a:gd name="T0" fmla="*/ 43 w 43"/>
                <a:gd name="T1" fmla="*/ 106 h 106"/>
                <a:gd name="T2" fmla="*/ 21 w 43"/>
                <a:gd name="T3" fmla="*/ 106 h 106"/>
                <a:gd name="T4" fmla="*/ 0 w 43"/>
                <a:gd name="T5" fmla="*/ 106 h 106"/>
                <a:gd name="T6" fmla="*/ 0 w 43"/>
                <a:gd name="T7" fmla="*/ 0 h 106"/>
                <a:gd name="T8" fmla="*/ 21 w 43"/>
                <a:gd name="T9" fmla="*/ 0 h 106"/>
                <a:gd name="T10" fmla="*/ 43 w 43"/>
                <a:gd name="T11" fmla="*/ 0 h 106"/>
                <a:gd name="T12" fmla="*/ 43 w 43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6">
                  <a:moveTo>
                    <a:pt x="43" y="106"/>
                  </a:moveTo>
                  <a:lnTo>
                    <a:pt x="21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3" y="0"/>
                  </a:lnTo>
                  <a:lnTo>
                    <a:pt x="4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6" name="Freeform 99"/>
            <p:cNvSpPr>
              <a:spLocks/>
            </p:cNvSpPr>
            <p:nvPr/>
          </p:nvSpPr>
          <p:spPr bwMode="auto">
            <a:xfrm>
              <a:off x="75" y="959"/>
              <a:ext cx="21" cy="21"/>
            </a:xfrm>
            <a:custGeom>
              <a:avLst/>
              <a:gdLst>
                <a:gd name="T0" fmla="*/ 0 w 100"/>
                <a:gd name="T1" fmla="*/ 100 h 100"/>
                <a:gd name="T2" fmla="*/ 13 w 100"/>
                <a:gd name="T3" fmla="*/ 50 h 100"/>
                <a:gd name="T4" fmla="*/ 50 w 100"/>
                <a:gd name="T5" fmla="*/ 13 h 100"/>
                <a:gd name="T6" fmla="*/ 100 w 100"/>
                <a:gd name="T7" fmla="*/ 0 h 100"/>
                <a:gd name="T8" fmla="*/ 100 w 100"/>
                <a:gd name="T9" fmla="*/ 100 h 100"/>
                <a:gd name="T10" fmla="*/ 0 w 100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0" y="100"/>
                  </a:moveTo>
                  <a:cubicBezTo>
                    <a:pt x="0" y="81"/>
                    <a:pt x="4" y="66"/>
                    <a:pt x="13" y="50"/>
                  </a:cubicBezTo>
                  <a:cubicBezTo>
                    <a:pt x="22" y="34"/>
                    <a:pt x="34" y="22"/>
                    <a:pt x="50" y="13"/>
                  </a:cubicBezTo>
                  <a:cubicBezTo>
                    <a:pt x="66" y="4"/>
                    <a:pt x="81" y="0"/>
                    <a:pt x="100" y="0"/>
                  </a:cubicBezTo>
                  <a:lnTo>
                    <a:pt x="10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7" name="Freeform 100"/>
            <p:cNvSpPr>
              <a:spLocks/>
            </p:cNvSpPr>
            <p:nvPr/>
          </p:nvSpPr>
          <p:spPr bwMode="auto">
            <a:xfrm>
              <a:off x="96" y="959"/>
              <a:ext cx="1387" cy="43"/>
            </a:xfrm>
            <a:custGeom>
              <a:avLst/>
              <a:gdLst>
                <a:gd name="T0" fmla="*/ 0 w 1387"/>
                <a:gd name="T1" fmla="*/ 43 h 43"/>
                <a:gd name="T2" fmla="*/ 0 w 1387"/>
                <a:gd name="T3" fmla="*/ 21 h 43"/>
                <a:gd name="T4" fmla="*/ 0 w 1387"/>
                <a:gd name="T5" fmla="*/ 0 h 43"/>
                <a:gd name="T6" fmla="*/ 1387 w 1387"/>
                <a:gd name="T7" fmla="*/ 0 h 43"/>
                <a:gd name="T8" fmla="*/ 1387 w 1387"/>
                <a:gd name="T9" fmla="*/ 21 h 43"/>
                <a:gd name="T10" fmla="*/ 1387 w 1387"/>
                <a:gd name="T11" fmla="*/ 43 h 43"/>
                <a:gd name="T12" fmla="*/ 0 w 1387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7" h="43">
                  <a:moveTo>
                    <a:pt x="0" y="43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387" y="0"/>
                  </a:lnTo>
                  <a:lnTo>
                    <a:pt x="1387" y="21"/>
                  </a:lnTo>
                  <a:lnTo>
                    <a:pt x="138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8" name="Freeform 101"/>
            <p:cNvSpPr>
              <a:spLocks/>
            </p:cNvSpPr>
            <p:nvPr/>
          </p:nvSpPr>
          <p:spPr bwMode="auto">
            <a:xfrm>
              <a:off x="1483" y="959"/>
              <a:ext cx="22" cy="21"/>
            </a:xfrm>
            <a:custGeom>
              <a:avLst/>
              <a:gdLst>
                <a:gd name="T0" fmla="*/ 0 w 101"/>
                <a:gd name="T1" fmla="*/ 0 h 100"/>
                <a:gd name="T2" fmla="*/ 50 w 101"/>
                <a:gd name="T3" fmla="*/ 13 h 100"/>
                <a:gd name="T4" fmla="*/ 87 w 101"/>
                <a:gd name="T5" fmla="*/ 50 h 100"/>
                <a:gd name="T6" fmla="*/ 101 w 101"/>
                <a:gd name="T7" fmla="*/ 100 h 100"/>
                <a:gd name="T8" fmla="*/ 101 w 101"/>
                <a:gd name="T9" fmla="*/ 100 h 100"/>
                <a:gd name="T10" fmla="*/ 0 w 101"/>
                <a:gd name="T11" fmla="*/ 100 h 100"/>
                <a:gd name="T12" fmla="*/ 0 w 101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0">
                  <a:moveTo>
                    <a:pt x="0" y="0"/>
                  </a:moveTo>
                  <a:cubicBezTo>
                    <a:pt x="19" y="0"/>
                    <a:pt x="34" y="4"/>
                    <a:pt x="50" y="13"/>
                  </a:cubicBezTo>
                  <a:cubicBezTo>
                    <a:pt x="66" y="22"/>
                    <a:pt x="78" y="34"/>
                    <a:pt x="87" y="50"/>
                  </a:cubicBezTo>
                  <a:cubicBezTo>
                    <a:pt x="96" y="66"/>
                    <a:pt x="101" y="81"/>
                    <a:pt x="101" y="100"/>
                  </a:cubicBezTo>
                  <a:lnTo>
                    <a:pt x="101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9" name="Freeform 102"/>
            <p:cNvSpPr>
              <a:spLocks/>
            </p:cNvSpPr>
            <p:nvPr/>
          </p:nvSpPr>
          <p:spPr bwMode="auto">
            <a:xfrm>
              <a:off x="1462" y="980"/>
              <a:ext cx="43" cy="106"/>
            </a:xfrm>
            <a:custGeom>
              <a:avLst/>
              <a:gdLst>
                <a:gd name="T0" fmla="*/ 0 w 43"/>
                <a:gd name="T1" fmla="*/ 0 h 106"/>
                <a:gd name="T2" fmla="*/ 21 w 43"/>
                <a:gd name="T3" fmla="*/ 0 h 106"/>
                <a:gd name="T4" fmla="*/ 43 w 43"/>
                <a:gd name="T5" fmla="*/ 0 h 106"/>
                <a:gd name="T6" fmla="*/ 43 w 43"/>
                <a:gd name="T7" fmla="*/ 106 h 106"/>
                <a:gd name="T8" fmla="*/ 21 w 43"/>
                <a:gd name="T9" fmla="*/ 106 h 106"/>
                <a:gd name="T10" fmla="*/ 0 w 43"/>
                <a:gd name="T11" fmla="*/ 106 h 106"/>
                <a:gd name="T12" fmla="*/ 0 w 43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6">
                  <a:moveTo>
                    <a:pt x="0" y="0"/>
                  </a:moveTo>
                  <a:lnTo>
                    <a:pt x="21" y="0"/>
                  </a:lnTo>
                  <a:lnTo>
                    <a:pt x="43" y="0"/>
                  </a:lnTo>
                  <a:lnTo>
                    <a:pt x="43" y="106"/>
                  </a:lnTo>
                  <a:lnTo>
                    <a:pt x="21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0" name="Freeform 103"/>
            <p:cNvSpPr>
              <a:spLocks/>
            </p:cNvSpPr>
            <p:nvPr/>
          </p:nvSpPr>
          <p:spPr bwMode="auto">
            <a:xfrm>
              <a:off x="1483" y="1086"/>
              <a:ext cx="22" cy="22"/>
            </a:xfrm>
            <a:custGeom>
              <a:avLst/>
              <a:gdLst>
                <a:gd name="T0" fmla="*/ 101 w 101"/>
                <a:gd name="T1" fmla="*/ 0 h 101"/>
                <a:gd name="T2" fmla="*/ 87 w 101"/>
                <a:gd name="T3" fmla="*/ 50 h 101"/>
                <a:gd name="T4" fmla="*/ 50 w 101"/>
                <a:gd name="T5" fmla="*/ 87 h 101"/>
                <a:gd name="T6" fmla="*/ 0 w 101"/>
                <a:gd name="T7" fmla="*/ 101 h 101"/>
                <a:gd name="T8" fmla="*/ 0 w 101"/>
                <a:gd name="T9" fmla="*/ 0 h 101"/>
                <a:gd name="T10" fmla="*/ 101 w 101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1">
                  <a:moveTo>
                    <a:pt x="101" y="0"/>
                  </a:moveTo>
                  <a:cubicBezTo>
                    <a:pt x="101" y="19"/>
                    <a:pt x="96" y="34"/>
                    <a:pt x="87" y="50"/>
                  </a:cubicBezTo>
                  <a:cubicBezTo>
                    <a:pt x="78" y="66"/>
                    <a:pt x="66" y="78"/>
                    <a:pt x="50" y="87"/>
                  </a:cubicBezTo>
                  <a:cubicBezTo>
                    <a:pt x="34" y="96"/>
                    <a:pt x="19" y="101"/>
                    <a:pt x="0" y="101"/>
                  </a:cubicBezTo>
                  <a:lnTo>
                    <a:pt x="0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1" name="Freeform 104"/>
            <p:cNvSpPr>
              <a:spLocks/>
            </p:cNvSpPr>
            <p:nvPr/>
          </p:nvSpPr>
          <p:spPr bwMode="auto">
            <a:xfrm>
              <a:off x="790" y="1065"/>
              <a:ext cx="693" cy="43"/>
            </a:xfrm>
            <a:custGeom>
              <a:avLst/>
              <a:gdLst>
                <a:gd name="T0" fmla="*/ 693 w 693"/>
                <a:gd name="T1" fmla="*/ 0 h 43"/>
                <a:gd name="T2" fmla="*/ 693 w 693"/>
                <a:gd name="T3" fmla="*/ 21 h 43"/>
                <a:gd name="T4" fmla="*/ 693 w 693"/>
                <a:gd name="T5" fmla="*/ 43 h 43"/>
                <a:gd name="T6" fmla="*/ 0 w 693"/>
                <a:gd name="T7" fmla="*/ 43 h 43"/>
                <a:gd name="T8" fmla="*/ 0 w 693"/>
                <a:gd name="T9" fmla="*/ 21 h 43"/>
                <a:gd name="T10" fmla="*/ 0 w 693"/>
                <a:gd name="T11" fmla="*/ 0 h 43"/>
                <a:gd name="T12" fmla="*/ 693 w 693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43">
                  <a:moveTo>
                    <a:pt x="693" y="0"/>
                  </a:moveTo>
                  <a:lnTo>
                    <a:pt x="693" y="21"/>
                  </a:lnTo>
                  <a:lnTo>
                    <a:pt x="693" y="43"/>
                  </a:lnTo>
                  <a:lnTo>
                    <a:pt x="0" y="43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513" name="Picture 1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714"/>
              <a:ext cx="1706" cy="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4" name="Picture 1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714"/>
              <a:ext cx="1706" cy="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2" name="Freeform 107"/>
            <p:cNvSpPr>
              <a:spLocks/>
            </p:cNvSpPr>
            <p:nvPr/>
          </p:nvSpPr>
          <p:spPr bwMode="auto">
            <a:xfrm>
              <a:off x="1059" y="1583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2 w 46"/>
                <a:gd name="T3" fmla="*/ 23 h 29"/>
                <a:gd name="T4" fmla="*/ 0 w 46"/>
                <a:gd name="T5" fmla="*/ 18 h 29"/>
                <a:gd name="T6" fmla="*/ 41 w 46"/>
                <a:gd name="T7" fmla="*/ 0 h 29"/>
                <a:gd name="T8" fmla="*/ 44 w 46"/>
                <a:gd name="T9" fmla="*/ 5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2" y="23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3" name="Freeform 108"/>
            <p:cNvSpPr>
              <a:spLocks/>
            </p:cNvSpPr>
            <p:nvPr/>
          </p:nvSpPr>
          <p:spPr bwMode="auto">
            <a:xfrm>
              <a:off x="1131" y="1552"/>
              <a:ext cx="46" cy="28"/>
            </a:xfrm>
            <a:custGeom>
              <a:avLst/>
              <a:gdLst>
                <a:gd name="T0" fmla="*/ 5 w 46"/>
                <a:gd name="T1" fmla="*/ 28 h 28"/>
                <a:gd name="T2" fmla="*/ 3 w 46"/>
                <a:gd name="T3" fmla="*/ 23 h 28"/>
                <a:gd name="T4" fmla="*/ 0 w 46"/>
                <a:gd name="T5" fmla="*/ 18 h 28"/>
                <a:gd name="T6" fmla="*/ 42 w 46"/>
                <a:gd name="T7" fmla="*/ 0 h 28"/>
                <a:gd name="T8" fmla="*/ 44 w 46"/>
                <a:gd name="T9" fmla="*/ 5 h 28"/>
                <a:gd name="T10" fmla="*/ 46 w 46"/>
                <a:gd name="T11" fmla="*/ 10 h 28"/>
                <a:gd name="T12" fmla="*/ 5 w 4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5" y="28"/>
                  </a:moveTo>
                  <a:lnTo>
                    <a:pt x="3" y="23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4" y="5"/>
                  </a:lnTo>
                  <a:lnTo>
                    <a:pt x="46" y="10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4" name="Freeform 109"/>
            <p:cNvSpPr>
              <a:spLocks/>
            </p:cNvSpPr>
            <p:nvPr/>
          </p:nvSpPr>
          <p:spPr bwMode="auto">
            <a:xfrm>
              <a:off x="1203" y="1520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3 w 46"/>
                <a:gd name="T3" fmla="*/ 23 h 29"/>
                <a:gd name="T4" fmla="*/ 0 w 46"/>
                <a:gd name="T5" fmla="*/ 18 h 29"/>
                <a:gd name="T6" fmla="*/ 42 w 46"/>
                <a:gd name="T7" fmla="*/ 0 h 29"/>
                <a:gd name="T8" fmla="*/ 44 w 46"/>
                <a:gd name="T9" fmla="*/ 6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3" y="23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4" y="6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5" name="Freeform 110"/>
            <p:cNvSpPr>
              <a:spLocks/>
            </p:cNvSpPr>
            <p:nvPr/>
          </p:nvSpPr>
          <p:spPr bwMode="auto">
            <a:xfrm>
              <a:off x="1276" y="1489"/>
              <a:ext cx="46" cy="28"/>
            </a:xfrm>
            <a:custGeom>
              <a:avLst/>
              <a:gdLst>
                <a:gd name="T0" fmla="*/ 4 w 46"/>
                <a:gd name="T1" fmla="*/ 28 h 28"/>
                <a:gd name="T2" fmla="*/ 2 w 46"/>
                <a:gd name="T3" fmla="*/ 23 h 28"/>
                <a:gd name="T4" fmla="*/ 0 w 46"/>
                <a:gd name="T5" fmla="*/ 18 h 28"/>
                <a:gd name="T6" fmla="*/ 41 w 46"/>
                <a:gd name="T7" fmla="*/ 0 h 28"/>
                <a:gd name="T8" fmla="*/ 43 w 46"/>
                <a:gd name="T9" fmla="*/ 5 h 28"/>
                <a:gd name="T10" fmla="*/ 46 w 46"/>
                <a:gd name="T11" fmla="*/ 10 h 28"/>
                <a:gd name="T12" fmla="*/ 4 w 4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4" y="28"/>
                  </a:moveTo>
                  <a:lnTo>
                    <a:pt x="2" y="23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3" y="5"/>
                  </a:lnTo>
                  <a:lnTo>
                    <a:pt x="46" y="10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6" name="Freeform 111"/>
            <p:cNvSpPr>
              <a:spLocks/>
            </p:cNvSpPr>
            <p:nvPr/>
          </p:nvSpPr>
          <p:spPr bwMode="auto">
            <a:xfrm>
              <a:off x="1348" y="1457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2 w 46"/>
                <a:gd name="T3" fmla="*/ 24 h 29"/>
                <a:gd name="T4" fmla="*/ 0 w 46"/>
                <a:gd name="T5" fmla="*/ 18 h 29"/>
                <a:gd name="T6" fmla="*/ 41 w 46"/>
                <a:gd name="T7" fmla="*/ 0 h 29"/>
                <a:gd name="T8" fmla="*/ 43 w 46"/>
                <a:gd name="T9" fmla="*/ 6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7" name="Freeform 112"/>
            <p:cNvSpPr>
              <a:spLocks/>
            </p:cNvSpPr>
            <p:nvPr/>
          </p:nvSpPr>
          <p:spPr bwMode="auto">
            <a:xfrm>
              <a:off x="1420" y="1426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2 w 46"/>
                <a:gd name="T3" fmla="*/ 23 h 29"/>
                <a:gd name="T4" fmla="*/ 0 w 46"/>
                <a:gd name="T5" fmla="*/ 18 h 29"/>
                <a:gd name="T6" fmla="*/ 41 w 46"/>
                <a:gd name="T7" fmla="*/ 0 h 29"/>
                <a:gd name="T8" fmla="*/ 44 w 46"/>
                <a:gd name="T9" fmla="*/ 5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2" y="23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8" name="Freeform 113"/>
            <p:cNvSpPr>
              <a:spLocks/>
            </p:cNvSpPr>
            <p:nvPr/>
          </p:nvSpPr>
          <p:spPr bwMode="auto">
            <a:xfrm>
              <a:off x="1492" y="1395"/>
              <a:ext cx="46" cy="28"/>
            </a:xfrm>
            <a:custGeom>
              <a:avLst/>
              <a:gdLst>
                <a:gd name="T0" fmla="*/ 5 w 46"/>
                <a:gd name="T1" fmla="*/ 28 h 28"/>
                <a:gd name="T2" fmla="*/ 3 w 46"/>
                <a:gd name="T3" fmla="*/ 23 h 28"/>
                <a:gd name="T4" fmla="*/ 0 w 46"/>
                <a:gd name="T5" fmla="*/ 18 h 28"/>
                <a:gd name="T6" fmla="*/ 42 w 46"/>
                <a:gd name="T7" fmla="*/ 0 h 28"/>
                <a:gd name="T8" fmla="*/ 44 w 46"/>
                <a:gd name="T9" fmla="*/ 5 h 28"/>
                <a:gd name="T10" fmla="*/ 46 w 46"/>
                <a:gd name="T11" fmla="*/ 10 h 28"/>
                <a:gd name="T12" fmla="*/ 5 w 4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5" y="28"/>
                  </a:moveTo>
                  <a:lnTo>
                    <a:pt x="3" y="23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4" y="5"/>
                  </a:lnTo>
                  <a:lnTo>
                    <a:pt x="46" y="10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0" name="Freeform 114"/>
            <p:cNvSpPr>
              <a:spLocks/>
            </p:cNvSpPr>
            <p:nvPr/>
          </p:nvSpPr>
          <p:spPr bwMode="auto">
            <a:xfrm>
              <a:off x="1565" y="1363"/>
              <a:ext cx="45" cy="29"/>
            </a:xfrm>
            <a:custGeom>
              <a:avLst/>
              <a:gdLst>
                <a:gd name="T0" fmla="*/ 4 w 45"/>
                <a:gd name="T1" fmla="*/ 29 h 29"/>
                <a:gd name="T2" fmla="*/ 2 w 45"/>
                <a:gd name="T3" fmla="*/ 24 h 29"/>
                <a:gd name="T4" fmla="*/ 0 w 45"/>
                <a:gd name="T5" fmla="*/ 18 h 29"/>
                <a:gd name="T6" fmla="*/ 41 w 45"/>
                <a:gd name="T7" fmla="*/ 0 h 29"/>
                <a:gd name="T8" fmla="*/ 43 w 45"/>
                <a:gd name="T9" fmla="*/ 5 h 29"/>
                <a:gd name="T10" fmla="*/ 45 w 45"/>
                <a:gd name="T11" fmla="*/ 11 h 29"/>
                <a:gd name="T12" fmla="*/ 4 w 4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9">
                  <a:moveTo>
                    <a:pt x="4" y="29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3" y="5"/>
                  </a:lnTo>
                  <a:lnTo>
                    <a:pt x="45" y="11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1" name="Freeform 115"/>
            <p:cNvSpPr>
              <a:spLocks/>
            </p:cNvSpPr>
            <p:nvPr/>
          </p:nvSpPr>
          <p:spPr bwMode="auto">
            <a:xfrm>
              <a:off x="1637" y="1332"/>
              <a:ext cx="46" cy="28"/>
            </a:xfrm>
            <a:custGeom>
              <a:avLst/>
              <a:gdLst>
                <a:gd name="T0" fmla="*/ 4 w 46"/>
                <a:gd name="T1" fmla="*/ 28 h 28"/>
                <a:gd name="T2" fmla="*/ 2 w 46"/>
                <a:gd name="T3" fmla="*/ 23 h 28"/>
                <a:gd name="T4" fmla="*/ 0 w 46"/>
                <a:gd name="T5" fmla="*/ 18 h 28"/>
                <a:gd name="T6" fmla="*/ 41 w 46"/>
                <a:gd name="T7" fmla="*/ 0 h 28"/>
                <a:gd name="T8" fmla="*/ 43 w 46"/>
                <a:gd name="T9" fmla="*/ 5 h 28"/>
                <a:gd name="T10" fmla="*/ 46 w 46"/>
                <a:gd name="T11" fmla="*/ 11 h 28"/>
                <a:gd name="T12" fmla="*/ 4 w 4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4" y="28"/>
                  </a:moveTo>
                  <a:lnTo>
                    <a:pt x="2" y="23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3" y="5"/>
                  </a:lnTo>
                  <a:lnTo>
                    <a:pt x="46" y="11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2" name="Freeform 116"/>
            <p:cNvSpPr>
              <a:spLocks/>
            </p:cNvSpPr>
            <p:nvPr/>
          </p:nvSpPr>
          <p:spPr bwMode="auto">
            <a:xfrm>
              <a:off x="1709" y="1300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2 w 46"/>
                <a:gd name="T3" fmla="*/ 24 h 29"/>
                <a:gd name="T4" fmla="*/ 0 w 46"/>
                <a:gd name="T5" fmla="*/ 18 h 29"/>
                <a:gd name="T6" fmla="*/ 41 w 46"/>
                <a:gd name="T7" fmla="*/ 0 h 29"/>
                <a:gd name="T8" fmla="*/ 44 w 46"/>
                <a:gd name="T9" fmla="*/ 6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4" y="6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3" name="Freeform 117"/>
            <p:cNvSpPr>
              <a:spLocks/>
            </p:cNvSpPr>
            <p:nvPr/>
          </p:nvSpPr>
          <p:spPr bwMode="auto">
            <a:xfrm>
              <a:off x="1781" y="1269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2 w 46"/>
                <a:gd name="T3" fmla="*/ 23 h 29"/>
                <a:gd name="T4" fmla="*/ 0 w 46"/>
                <a:gd name="T5" fmla="*/ 18 h 29"/>
                <a:gd name="T6" fmla="*/ 41 w 46"/>
                <a:gd name="T7" fmla="*/ 0 h 29"/>
                <a:gd name="T8" fmla="*/ 44 w 46"/>
                <a:gd name="T9" fmla="*/ 5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2" y="23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4" name="Freeform 118"/>
            <p:cNvSpPr>
              <a:spLocks/>
            </p:cNvSpPr>
            <p:nvPr/>
          </p:nvSpPr>
          <p:spPr bwMode="auto">
            <a:xfrm>
              <a:off x="1853" y="1238"/>
              <a:ext cx="46" cy="28"/>
            </a:xfrm>
            <a:custGeom>
              <a:avLst/>
              <a:gdLst>
                <a:gd name="T0" fmla="*/ 5 w 46"/>
                <a:gd name="T1" fmla="*/ 28 h 28"/>
                <a:gd name="T2" fmla="*/ 3 w 46"/>
                <a:gd name="T3" fmla="*/ 23 h 28"/>
                <a:gd name="T4" fmla="*/ 0 w 46"/>
                <a:gd name="T5" fmla="*/ 18 h 28"/>
                <a:gd name="T6" fmla="*/ 42 w 46"/>
                <a:gd name="T7" fmla="*/ 0 h 28"/>
                <a:gd name="T8" fmla="*/ 44 w 46"/>
                <a:gd name="T9" fmla="*/ 5 h 28"/>
                <a:gd name="T10" fmla="*/ 46 w 46"/>
                <a:gd name="T11" fmla="*/ 10 h 28"/>
                <a:gd name="T12" fmla="*/ 5 w 4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5" y="28"/>
                  </a:moveTo>
                  <a:lnTo>
                    <a:pt x="3" y="23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4" y="5"/>
                  </a:lnTo>
                  <a:lnTo>
                    <a:pt x="46" y="10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5" name="Freeform 119"/>
            <p:cNvSpPr>
              <a:spLocks/>
            </p:cNvSpPr>
            <p:nvPr/>
          </p:nvSpPr>
          <p:spPr bwMode="auto">
            <a:xfrm>
              <a:off x="1925" y="1206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3 w 46"/>
                <a:gd name="T3" fmla="*/ 24 h 29"/>
                <a:gd name="T4" fmla="*/ 0 w 46"/>
                <a:gd name="T5" fmla="*/ 18 h 29"/>
                <a:gd name="T6" fmla="*/ 42 w 46"/>
                <a:gd name="T7" fmla="*/ 0 h 29"/>
                <a:gd name="T8" fmla="*/ 44 w 46"/>
                <a:gd name="T9" fmla="*/ 6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3" y="24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4" y="6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6" name="Freeform 120"/>
            <p:cNvSpPr>
              <a:spLocks/>
            </p:cNvSpPr>
            <p:nvPr/>
          </p:nvSpPr>
          <p:spPr bwMode="auto">
            <a:xfrm>
              <a:off x="1998" y="1175"/>
              <a:ext cx="46" cy="29"/>
            </a:xfrm>
            <a:custGeom>
              <a:avLst/>
              <a:gdLst>
                <a:gd name="T0" fmla="*/ 4 w 46"/>
                <a:gd name="T1" fmla="*/ 29 h 29"/>
                <a:gd name="T2" fmla="*/ 2 w 46"/>
                <a:gd name="T3" fmla="*/ 23 h 29"/>
                <a:gd name="T4" fmla="*/ 0 w 46"/>
                <a:gd name="T5" fmla="*/ 18 h 29"/>
                <a:gd name="T6" fmla="*/ 41 w 46"/>
                <a:gd name="T7" fmla="*/ 0 h 29"/>
                <a:gd name="T8" fmla="*/ 43 w 46"/>
                <a:gd name="T9" fmla="*/ 5 h 29"/>
                <a:gd name="T10" fmla="*/ 46 w 46"/>
                <a:gd name="T11" fmla="*/ 10 h 29"/>
                <a:gd name="T12" fmla="*/ 4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4" y="29"/>
                  </a:moveTo>
                  <a:lnTo>
                    <a:pt x="2" y="23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3" y="5"/>
                  </a:lnTo>
                  <a:lnTo>
                    <a:pt x="46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7" name="Freeform 121"/>
            <p:cNvSpPr>
              <a:spLocks/>
            </p:cNvSpPr>
            <p:nvPr/>
          </p:nvSpPr>
          <p:spPr bwMode="auto">
            <a:xfrm>
              <a:off x="2070" y="1149"/>
              <a:ext cx="34" cy="23"/>
            </a:xfrm>
            <a:custGeom>
              <a:avLst/>
              <a:gdLst>
                <a:gd name="T0" fmla="*/ 4 w 34"/>
                <a:gd name="T1" fmla="*/ 23 h 23"/>
                <a:gd name="T2" fmla="*/ 2 w 34"/>
                <a:gd name="T3" fmla="*/ 18 h 23"/>
                <a:gd name="T4" fmla="*/ 0 w 34"/>
                <a:gd name="T5" fmla="*/ 12 h 23"/>
                <a:gd name="T6" fmla="*/ 29 w 34"/>
                <a:gd name="T7" fmla="*/ 0 h 23"/>
                <a:gd name="T8" fmla="*/ 32 w 34"/>
                <a:gd name="T9" fmla="*/ 5 h 23"/>
                <a:gd name="T10" fmla="*/ 34 w 34"/>
                <a:gd name="T11" fmla="*/ 10 h 23"/>
                <a:gd name="T12" fmla="*/ 4 w 34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3">
                  <a:moveTo>
                    <a:pt x="4" y="23"/>
                  </a:moveTo>
                  <a:lnTo>
                    <a:pt x="2" y="18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2" y="5"/>
                  </a:lnTo>
                  <a:lnTo>
                    <a:pt x="34" y="10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8" name="Freeform 122"/>
            <p:cNvSpPr>
              <a:spLocks/>
            </p:cNvSpPr>
            <p:nvPr/>
          </p:nvSpPr>
          <p:spPr bwMode="auto">
            <a:xfrm>
              <a:off x="1059" y="1601"/>
              <a:ext cx="47" cy="27"/>
            </a:xfrm>
            <a:custGeom>
              <a:avLst/>
              <a:gdLst>
                <a:gd name="T0" fmla="*/ 0 w 47"/>
                <a:gd name="T1" fmla="*/ 11 h 27"/>
                <a:gd name="T2" fmla="*/ 2 w 47"/>
                <a:gd name="T3" fmla="*/ 5 h 27"/>
                <a:gd name="T4" fmla="*/ 5 w 47"/>
                <a:gd name="T5" fmla="*/ 0 h 27"/>
                <a:gd name="T6" fmla="*/ 47 w 47"/>
                <a:gd name="T7" fmla="*/ 16 h 27"/>
                <a:gd name="T8" fmla="*/ 44 w 47"/>
                <a:gd name="T9" fmla="*/ 21 h 27"/>
                <a:gd name="T10" fmla="*/ 42 w 47"/>
                <a:gd name="T11" fmla="*/ 27 h 27"/>
                <a:gd name="T12" fmla="*/ 0 w 47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1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4" y="21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9" name="Freeform 123"/>
            <p:cNvSpPr>
              <a:spLocks/>
            </p:cNvSpPr>
            <p:nvPr/>
          </p:nvSpPr>
          <p:spPr bwMode="auto">
            <a:xfrm>
              <a:off x="1133" y="1629"/>
              <a:ext cx="46" cy="27"/>
            </a:xfrm>
            <a:custGeom>
              <a:avLst/>
              <a:gdLst>
                <a:gd name="T0" fmla="*/ 0 w 46"/>
                <a:gd name="T1" fmla="*/ 11 h 27"/>
                <a:gd name="T2" fmla="*/ 2 w 46"/>
                <a:gd name="T3" fmla="*/ 5 h 27"/>
                <a:gd name="T4" fmla="*/ 4 w 46"/>
                <a:gd name="T5" fmla="*/ 0 h 27"/>
                <a:gd name="T6" fmla="*/ 46 w 46"/>
                <a:gd name="T7" fmla="*/ 16 h 27"/>
                <a:gd name="T8" fmla="*/ 44 w 46"/>
                <a:gd name="T9" fmla="*/ 22 h 27"/>
                <a:gd name="T10" fmla="*/ 42 w 46"/>
                <a:gd name="T11" fmla="*/ 27 h 27"/>
                <a:gd name="T12" fmla="*/ 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1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46" y="16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0" name="Freeform 124"/>
            <p:cNvSpPr>
              <a:spLocks/>
            </p:cNvSpPr>
            <p:nvPr/>
          </p:nvSpPr>
          <p:spPr bwMode="auto">
            <a:xfrm>
              <a:off x="1206" y="1657"/>
              <a:ext cx="47" cy="27"/>
            </a:xfrm>
            <a:custGeom>
              <a:avLst/>
              <a:gdLst>
                <a:gd name="T0" fmla="*/ 0 w 47"/>
                <a:gd name="T1" fmla="*/ 11 h 27"/>
                <a:gd name="T2" fmla="*/ 3 w 47"/>
                <a:gd name="T3" fmla="*/ 6 h 27"/>
                <a:gd name="T4" fmla="*/ 5 w 47"/>
                <a:gd name="T5" fmla="*/ 0 h 27"/>
                <a:gd name="T6" fmla="*/ 47 w 47"/>
                <a:gd name="T7" fmla="*/ 16 h 27"/>
                <a:gd name="T8" fmla="*/ 45 w 47"/>
                <a:gd name="T9" fmla="*/ 22 h 27"/>
                <a:gd name="T10" fmla="*/ 42 w 47"/>
                <a:gd name="T11" fmla="*/ 27 h 27"/>
                <a:gd name="T12" fmla="*/ 0 w 47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1"/>
                  </a:moveTo>
                  <a:lnTo>
                    <a:pt x="3" y="6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1" name="Freeform 125"/>
            <p:cNvSpPr>
              <a:spLocks/>
            </p:cNvSpPr>
            <p:nvPr/>
          </p:nvSpPr>
          <p:spPr bwMode="auto">
            <a:xfrm>
              <a:off x="1280" y="1685"/>
              <a:ext cx="46" cy="27"/>
            </a:xfrm>
            <a:custGeom>
              <a:avLst/>
              <a:gdLst>
                <a:gd name="T0" fmla="*/ 0 w 46"/>
                <a:gd name="T1" fmla="*/ 11 h 27"/>
                <a:gd name="T2" fmla="*/ 2 w 46"/>
                <a:gd name="T3" fmla="*/ 6 h 27"/>
                <a:gd name="T4" fmla="*/ 4 w 46"/>
                <a:gd name="T5" fmla="*/ 0 h 27"/>
                <a:gd name="T6" fmla="*/ 46 w 46"/>
                <a:gd name="T7" fmla="*/ 17 h 27"/>
                <a:gd name="T8" fmla="*/ 44 w 46"/>
                <a:gd name="T9" fmla="*/ 22 h 27"/>
                <a:gd name="T10" fmla="*/ 42 w 46"/>
                <a:gd name="T11" fmla="*/ 27 h 27"/>
                <a:gd name="T12" fmla="*/ 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1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46" y="17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2" name="Freeform 126"/>
            <p:cNvSpPr>
              <a:spLocks/>
            </p:cNvSpPr>
            <p:nvPr/>
          </p:nvSpPr>
          <p:spPr bwMode="auto">
            <a:xfrm>
              <a:off x="1353" y="1714"/>
              <a:ext cx="47" cy="26"/>
            </a:xfrm>
            <a:custGeom>
              <a:avLst/>
              <a:gdLst>
                <a:gd name="T0" fmla="*/ 0 w 47"/>
                <a:gd name="T1" fmla="*/ 10 h 26"/>
                <a:gd name="T2" fmla="*/ 3 w 47"/>
                <a:gd name="T3" fmla="*/ 5 h 26"/>
                <a:gd name="T4" fmla="*/ 5 w 47"/>
                <a:gd name="T5" fmla="*/ 0 h 26"/>
                <a:gd name="T6" fmla="*/ 47 w 47"/>
                <a:gd name="T7" fmla="*/ 16 h 26"/>
                <a:gd name="T8" fmla="*/ 45 w 47"/>
                <a:gd name="T9" fmla="*/ 21 h 26"/>
                <a:gd name="T10" fmla="*/ 42 w 47"/>
                <a:gd name="T11" fmla="*/ 26 h 26"/>
                <a:gd name="T12" fmla="*/ 0 w 47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0" y="1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1"/>
                  </a:lnTo>
                  <a:lnTo>
                    <a:pt x="42" y="2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5" name="Freeform 127"/>
            <p:cNvSpPr>
              <a:spLocks/>
            </p:cNvSpPr>
            <p:nvPr/>
          </p:nvSpPr>
          <p:spPr bwMode="auto">
            <a:xfrm>
              <a:off x="1427" y="1742"/>
              <a:ext cx="46" cy="27"/>
            </a:xfrm>
            <a:custGeom>
              <a:avLst/>
              <a:gdLst>
                <a:gd name="T0" fmla="*/ 0 w 46"/>
                <a:gd name="T1" fmla="*/ 10 h 27"/>
                <a:gd name="T2" fmla="*/ 2 w 46"/>
                <a:gd name="T3" fmla="*/ 5 h 27"/>
                <a:gd name="T4" fmla="*/ 4 w 46"/>
                <a:gd name="T5" fmla="*/ 0 h 27"/>
                <a:gd name="T6" fmla="*/ 46 w 46"/>
                <a:gd name="T7" fmla="*/ 16 h 27"/>
                <a:gd name="T8" fmla="*/ 44 w 46"/>
                <a:gd name="T9" fmla="*/ 21 h 27"/>
                <a:gd name="T10" fmla="*/ 42 w 46"/>
                <a:gd name="T11" fmla="*/ 27 h 27"/>
                <a:gd name="T12" fmla="*/ 0 w 46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46" y="16"/>
                  </a:lnTo>
                  <a:lnTo>
                    <a:pt x="44" y="21"/>
                  </a:lnTo>
                  <a:lnTo>
                    <a:pt x="42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6" name="Freeform 128"/>
            <p:cNvSpPr>
              <a:spLocks/>
            </p:cNvSpPr>
            <p:nvPr/>
          </p:nvSpPr>
          <p:spPr bwMode="auto">
            <a:xfrm>
              <a:off x="1500" y="1770"/>
              <a:ext cx="47" cy="27"/>
            </a:xfrm>
            <a:custGeom>
              <a:avLst/>
              <a:gdLst>
                <a:gd name="T0" fmla="*/ 0 w 47"/>
                <a:gd name="T1" fmla="*/ 11 h 27"/>
                <a:gd name="T2" fmla="*/ 3 w 47"/>
                <a:gd name="T3" fmla="*/ 5 h 27"/>
                <a:gd name="T4" fmla="*/ 5 w 47"/>
                <a:gd name="T5" fmla="*/ 0 h 27"/>
                <a:gd name="T6" fmla="*/ 47 w 47"/>
                <a:gd name="T7" fmla="*/ 16 h 27"/>
                <a:gd name="T8" fmla="*/ 45 w 47"/>
                <a:gd name="T9" fmla="*/ 21 h 27"/>
                <a:gd name="T10" fmla="*/ 43 w 47"/>
                <a:gd name="T11" fmla="*/ 27 h 27"/>
                <a:gd name="T12" fmla="*/ 0 w 47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1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1"/>
                  </a:lnTo>
                  <a:lnTo>
                    <a:pt x="43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7" name="Freeform 129"/>
            <p:cNvSpPr>
              <a:spLocks/>
            </p:cNvSpPr>
            <p:nvPr/>
          </p:nvSpPr>
          <p:spPr bwMode="auto">
            <a:xfrm>
              <a:off x="1574" y="1798"/>
              <a:ext cx="46" cy="27"/>
            </a:xfrm>
            <a:custGeom>
              <a:avLst/>
              <a:gdLst>
                <a:gd name="T0" fmla="*/ 0 w 46"/>
                <a:gd name="T1" fmla="*/ 11 h 27"/>
                <a:gd name="T2" fmla="*/ 2 w 46"/>
                <a:gd name="T3" fmla="*/ 6 h 27"/>
                <a:gd name="T4" fmla="*/ 4 w 46"/>
                <a:gd name="T5" fmla="*/ 0 h 27"/>
                <a:gd name="T6" fmla="*/ 46 w 46"/>
                <a:gd name="T7" fmla="*/ 16 h 27"/>
                <a:gd name="T8" fmla="*/ 44 w 46"/>
                <a:gd name="T9" fmla="*/ 22 h 27"/>
                <a:gd name="T10" fmla="*/ 42 w 46"/>
                <a:gd name="T11" fmla="*/ 27 h 27"/>
                <a:gd name="T12" fmla="*/ 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1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46" y="16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8" name="Freeform 130"/>
            <p:cNvSpPr>
              <a:spLocks/>
            </p:cNvSpPr>
            <p:nvPr/>
          </p:nvSpPr>
          <p:spPr bwMode="auto">
            <a:xfrm>
              <a:off x="1647" y="1826"/>
              <a:ext cx="47" cy="27"/>
            </a:xfrm>
            <a:custGeom>
              <a:avLst/>
              <a:gdLst>
                <a:gd name="T0" fmla="*/ 0 w 47"/>
                <a:gd name="T1" fmla="*/ 11 h 27"/>
                <a:gd name="T2" fmla="*/ 2 w 47"/>
                <a:gd name="T3" fmla="*/ 6 h 27"/>
                <a:gd name="T4" fmla="*/ 5 w 47"/>
                <a:gd name="T5" fmla="*/ 0 h 27"/>
                <a:gd name="T6" fmla="*/ 47 w 47"/>
                <a:gd name="T7" fmla="*/ 16 h 27"/>
                <a:gd name="T8" fmla="*/ 45 w 47"/>
                <a:gd name="T9" fmla="*/ 22 h 27"/>
                <a:gd name="T10" fmla="*/ 42 w 47"/>
                <a:gd name="T11" fmla="*/ 27 h 27"/>
                <a:gd name="T12" fmla="*/ 0 w 47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1"/>
                  </a:moveTo>
                  <a:lnTo>
                    <a:pt x="2" y="6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9" name="Freeform 131"/>
            <p:cNvSpPr>
              <a:spLocks/>
            </p:cNvSpPr>
            <p:nvPr/>
          </p:nvSpPr>
          <p:spPr bwMode="auto">
            <a:xfrm>
              <a:off x="1721" y="1854"/>
              <a:ext cx="46" cy="27"/>
            </a:xfrm>
            <a:custGeom>
              <a:avLst/>
              <a:gdLst>
                <a:gd name="T0" fmla="*/ 0 w 46"/>
                <a:gd name="T1" fmla="*/ 11 h 27"/>
                <a:gd name="T2" fmla="*/ 2 w 46"/>
                <a:gd name="T3" fmla="*/ 6 h 27"/>
                <a:gd name="T4" fmla="*/ 4 w 46"/>
                <a:gd name="T5" fmla="*/ 0 h 27"/>
                <a:gd name="T6" fmla="*/ 46 w 46"/>
                <a:gd name="T7" fmla="*/ 17 h 27"/>
                <a:gd name="T8" fmla="*/ 44 w 46"/>
                <a:gd name="T9" fmla="*/ 22 h 27"/>
                <a:gd name="T10" fmla="*/ 42 w 46"/>
                <a:gd name="T11" fmla="*/ 27 h 27"/>
                <a:gd name="T12" fmla="*/ 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1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46" y="17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0" name="Freeform 132"/>
            <p:cNvSpPr>
              <a:spLocks/>
            </p:cNvSpPr>
            <p:nvPr/>
          </p:nvSpPr>
          <p:spPr bwMode="auto">
            <a:xfrm>
              <a:off x="1794" y="1883"/>
              <a:ext cx="47" cy="27"/>
            </a:xfrm>
            <a:custGeom>
              <a:avLst/>
              <a:gdLst>
                <a:gd name="T0" fmla="*/ 0 w 47"/>
                <a:gd name="T1" fmla="*/ 10 h 27"/>
                <a:gd name="T2" fmla="*/ 3 w 47"/>
                <a:gd name="T3" fmla="*/ 5 h 27"/>
                <a:gd name="T4" fmla="*/ 5 w 47"/>
                <a:gd name="T5" fmla="*/ 0 h 27"/>
                <a:gd name="T6" fmla="*/ 47 w 47"/>
                <a:gd name="T7" fmla="*/ 16 h 27"/>
                <a:gd name="T8" fmla="*/ 45 w 47"/>
                <a:gd name="T9" fmla="*/ 21 h 27"/>
                <a:gd name="T10" fmla="*/ 42 w 47"/>
                <a:gd name="T11" fmla="*/ 27 h 27"/>
                <a:gd name="T12" fmla="*/ 0 w 47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1"/>
                  </a:lnTo>
                  <a:lnTo>
                    <a:pt x="42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1" name="Freeform 133"/>
            <p:cNvSpPr>
              <a:spLocks/>
            </p:cNvSpPr>
            <p:nvPr/>
          </p:nvSpPr>
          <p:spPr bwMode="auto">
            <a:xfrm>
              <a:off x="1868" y="1911"/>
              <a:ext cx="46" cy="27"/>
            </a:xfrm>
            <a:custGeom>
              <a:avLst/>
              <a:gdLst>
                <a:gd name="T0" fmla="*/ 0 w 46"/>
                <a:gd name="T1" fmla="*/ 10 h 27"/>
                <a:gd name="T2" fmla="*/ 2 w 46"/>
                <a:gd name="T3" fmla="*/ 5 h 27"/>
                <a:gd name="T4" fmla="*/ 4 w 46"/>
                <a:gd name="T5" fmla="*/ 0 h 27"/>
                <a:gd name="T6" fmla="*/ 46 w 46"/>
                <a:gd name="T7" fmla="*/ 16 h 27"/>
                <a:gd name="T8" fmla="*/ 44 w 46"/>
                <a:gd name="T9" fmla="*/ 21 h 27"/>
                <a:gd name="T10" fmla="*/ 42 w 46"/>
                <a:gd name="T11" fmla="*/ 27 h 27"/>
                <a:gd name="T12" fmla="*/ 0 w 46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46" y="16"/>
                  </a:lnTo>
                  <a:lnTo>
                    <a:pt x="44" y="21"/>
                  </a:lnTo>
                  <a:lnTo>
                    <a:pt x="42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2" name="Freeform 134"/>
            <p:cNvSpPr>
              <a:spLocks/>
            </p:cNvSpPr>
            <p:nvPr/>
          </p:nvSpPr>
          <p:spPr bwMode="auto">
            <a:xfrm>
              <a:off x="1941" y="1939"/>
              <a:ext cx="47" cy="27"/>
            </a:xfrm>
            <a:custGeom>
              <a:avLst/>
              <a:gdLst>
                <a:gd name="T0" fmla="*/ 0 w 47"/>
                <a:gd name="T1" fmla="*/ 11 h 27"/>
                <a:gd name="T2" fmla="*/ 3 w 47"/>
                <a:gd name="T3" fmla="*/ 5 h 27"/>
                <a:gd name="T4" fmla="*/ 5 w 47"/>
                <a:gd name="T5" fmla="*/ 0 h 27"/>
                <a:gd name="T6" fmla="*/ 47 w 47"/>
                <a:gd name="T7" fmla="*/ 16 h 27"/>
                <a:gd name="T8" fmla="*/ 45 w 47"/>
                <a:gd name="T9" fmla="*/ 21 h 27"/>
                <a:gd name="T10" fmla="*/ 43 w 47"/>
                <a:gd name="T11" fmla="*/ 27 h 27"/>
                <a:gd name="T12" fmla="*/ 0 w 47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1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1"/>
                  </a:lnTo>
                  <a:lnTo>
                    <a:pt x="43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3" name="Freeform 135"/>
            <p:cNvSpPr>
              <a:spLocks/>
            </p:cNvSpPr>
            <p:nvPr/>
          </p:nvSpPr>
          <p:spPr bwMode="auto">
            <a:xfrm>
              <a:off x="2015" y="1967"/>
              <a:ext cx="46" cy="27"/>
            </a:xfrm>
            <a:custGeom>
              <a:avLst/>
              <a:gdLst>
                <a:gd name="T0" fmla="*/ 0 w 46"/>
                <a:gd name="T1" fmla="*/ 11 h 27"/>
                <a:gd name="T2" fmla="*/ 2 w 46"/>
                <a:gd name="T3" fmla="*/ 6 h 27"/>
                <a:gd name="T4" fmla="*/ 4 w 46"/>
                <a:gd name="T5" fmla="*/ 0 h 27"/>
                <a:gd name="T6" fmla="*/ 46 w 46"/>
                <a:gd name="T7" fmla="*/ 16 h 27"/>
                <a:gd name="T8" fmla="*/ 44 w 46"/>
                <a:gd name="T9" fmla="*/ 22 h 27"/>
                <a:gd name="T10" fmla="*/ 42 w 46"/>
                <a:gd name="T11" fmla="*/ 27 h 27"/>
                <a:gd name="T12" fmla="*/ 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1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46" y="16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4" name="Freeform 136"/>
            <p:cNvSpPr>
              <a:spLocks/>
            </p:cNvSpPr>
            <p:nvPr/>
          </p:nvSpPr>
          <p:spPr bwMode="auto">
            <a:xfrm>
              <a:off x="2089" y="1995"/>
              <a:ext cx="15" cy="15"/>
            </a:xfrm>
            <a:custGeom>
              <a:avLst/>
              <a:gdLst>
                <a:gd name="T0" fmla="*/ 0 w 15"/>
                <a:gd name="T1" fmla="*/ 11 h 15"/>
                <a:gd name="T2" fmla="*/ 2 w 15"/>
                <a:gd name="T3" fmla="*/ 6 h 15"/>
                <a:gd name="T4" fmla="*/ 4 w 15"/>
                <a:gd name="T5" fmla="*/ 0 h 15"/>
                <a:gd name="T6" fmla="*/ 15 w 15"/>
                <a:gd name="T7" fmla="*/ 5 h 15"/>
                <a:gd name="T8" fmla="*/ 13 w 15"/>
                <a:gd name="T9" fmla="*/ 10 h 15"/>
                <a:gd name="T10" fmla="*/ 10 w 15"/>
                <a:gd name="T11" fmla="*/ 15 h 15"/>
                <a:gd name="T12" fmla="*/ 0 w 15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0" y="11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5" y="5"/>
                  </a:lnTo>
                  <a:lnTo>
                    <a:pt x="13" y="10"/>
                  </a:lnTo>
                  <a:lnTo>
                    <a:pt x="10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9" name="Freeform 141"/>
            <p:cNvSpPr>
              <a:spLocks/>
            </p:cNvSpPr>
            <p:nvPr/>
          </p:nvSpPr>
          <p:spPr bwMode="auto">
            <a:xfrm>
              <a:off x="1500" y="2346"/>
              <a:ext cx="1323" cy="435"/>
            </a:xfrm>
            <a:custGeom>
              <a:avLst/>
              <a:gdLst>
                <a:gd name="T0" fmla="*/ 0 w 1323"/>
                <a:gd name="T1" fmla="*/ 0 h 435"/>
                <a:gd name="T2" fmla="*/ 1323 w 1323"/>
                <a:gd name="T3" fmla="*/ 0 h 435"/>
                <a:gd name="T4" fmla="*/ 1323 w 1323"/>
                <a:gd name="T5" fmla="*/ 435 h 435"/>
                <a:gd name="T6" fmla="*/ 0 w 1323"/>
                <a:gd name="T7" fmla="*/ 435 h 435"/>
                <a:gd name="T8" fmla="*/ 0 w 1323"/>
                <a:gd name="T9" fmla="*/ 0 h 435"/>
                <a:gd name="T10" fmla="*/ 0 w 1323"/>
                <a:gd name="T1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435">
                  <a:moveTo>
                    <a:pt x="0" y="0"/>
                  </a:moveTo>
                  <a:lnTo>
                    <a:pt x="1323" y="0"/>
                  </a:lnTo>
                  <a:lnTo>
                    <a:pt x="1323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92" y="2358"/>
              <a:ext cx="918" cy="435"/>
            </a:xfrm>
            <a:custGeom>
              <a:avLst/>
              <a:gdLst>
                <a:gd name="T0" fmla="*/ 0 w 918"/>
                <a:gd name="T1" fmla="*/ 0 h 435"/>
                <a:gd name="T2" fmla="*/ 918 w 918"/>
                <a:gd name="T3" fmla="*/ 0 h 435"/>
                <a:gd name="T4" fmla="*/ 918 w 918"/>
                <a:gd name="T5" fmla="*/ 435 h 435"/>
                <a:gd name="T6" fmla="*/ 0 w 918"/>
                <a:gd name="T7" fmla="*/ 435 h 435"/>
                <a:gd name="T8" fmla="*/ 0 w 918"/>
                <a:gd name="T9" fmla="*/ 0 h 435"/>
                <a:gd name="T10" fmla="*/ 0 w 918"/>
                <a:gd name="T1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435">
                  <a:moveTo>
                    <a:pt x="0" y="0"/>
                  </a:moveTo>
                  <a:lnTo>
                    <a:pt x="918" y="0"/>
                  </a:lnTo>
                  <a:lnTo>
                    <a:pt x="918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49"/>
            <p:cNvSpPr>
              <a:spLocks noChangeArrowheads="1"/>
            </p:cNvSpPr>
            <p:nvPr/>
          </p:nvSpPr>
          <p:spPr bwMode="auto">
            <a:xfrm>
              <a:off x="614" y="2394"/>
              <a:ext cx="0" cy="17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53"/>
            <p:cNvSpPr>
              <a:spLocks noChangeArrowheads="1"/>
            </p:cNvSpPr>
            <p:nvPr/>
          </p:nvSpPr>
          <p:spPr bwMode="auto">
            <a:xfrm>
              <a:off x="1161" y="2549"/>
              <a:ext cx="0" cy="17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155"/>
            <p:cNvSpPr>
              <a:spLocks/>
            </p:cNvSpPr>
            <p:nvPr/>
          </p:nvSpPr>
          <p:spPr bwMode="auto">
            <a:xfrm>
              <a:off x="156" y="1596"/>
              <a:ext cx="183" cy="17"/>
            </a:xfrm>
            <a:custGeom>
              <a:avLst/>
              <a:gdLst>
                <a:gd name="T0" fmla="*/ 0 w 183"/>
                <a:gd name="T1" fmla="*/ 17 h 17"/>
                <a:gd name="T2" fmla="*/ 0 w 183"/>
                <a:gd name="T3" fmla="*/ 9 h 17"/>
                <a:gd name="T4" fmla="*/ 0 w 183"/>
                <a:gd name="T5" fmla="*/ 0 h 17"/>
                <a:gd name="T6" fmla="*/ 183 w 183"/>
                <a:gd name="T7" fmla="*/ 0 h 17"/>
                <a:gd name="T8" fmla="*/ 183 w 183"/>
                <a:gd name="T9" fmla="*/ 9 h 17"/>
                <a:gd name="T10" fmla="*/ 183 w 183"/>
                <a:gd name="T11" fmla="*/ 17 h 17"/>
                <a:gd name="T12" fmla="*/ 0 w 18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7">
                  <a:moveTo>
                    <a:pt x="0" y="17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83" y="9"/>
                  </a:lnTo>
                  <a:lnTo>
                    <a:pt x="18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6"/>
            <p:cNvSpPr>
              <a:spLocks/>
            </p:cNvSpPr>
            <p:nvPr/>
          </p:nvSpPr>
          <p:spPr bwMode="auto">
            <a:xfrm>
              <a:off x="329" y="1580"/>
              <a:ext cx="51" cy="50"/>
            </a:xfrm>
            <a:custGeom>
              <a:avLst/>
              <a:gdLst>
                <a:gd name="T0" fmla="*/ 51 w 51"/>
                <a:gd name="T1" fmla="*/ 25 h 50"/>
                <a:gd name="T2" fmla="*/ 0 w 51"/>
                <a:gd name="T3" fmla="*/ 50 h 50"/>
                <a:gd name="T4" fmla="*/ 0 w 51"/>
                <a:gd name="T5" fmla="*/ 0 h 50"/>
                <a:gd name="T6" fmla="*/ 51 w 51"/>
                <a:gd name="T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5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565" name="Picture 1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0"/>
              <a:ext cx="24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66" name="Picture 15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0"/>
              <a:ext cx="24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59"/>
            <p:cNvSpPr>
              <a:spLocks/>
            </p:cNvSpPr>
            <p:nvPr/>
          </p:nvSpPr>
          <p:spPr bwMode="auto">
            <a:xfrm>
              <a:off x="1019" y="1581"/>
              <a:ext cx="45" cy="30"/>
            </a:xfrm>
            <a:custGeom>
              <a:avLst/>
              <a:gdLst>
                <a:gd name="T0" fmla="*/ 45 w 45"/>
                <a:gd name="T1" fmla="*/ 20 h 30"/>
                <a:gd name="T2" fmla="*/ 42 w 45"/>
                <a:gd name="T3" fmla="*/ 25 h 30"/>
                <a:gd name="T4" fmla="*/ 40 w 45"/>
                <a:gd name="T5" fmla="*/ 30 h 30"/>
                <a:gd name="T6" fmla="*/ 0 w 45"/>
                <a:gd name="T7" fmla="*/ 11 h 30"/>
                <a:gd name="T8" fmla="*/ 2 w 45"/>
                <a:gd name="T9" fmla="*/ 5 h 30"/>
                <a:gd name="T10" fmla="*/ 5 w 45"/>
                <a:gd name="T11" fmla="*/ 0 h 30"/>
                <a:gd name="T12" fmla="*/ 45 w 45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0">
                  <a:moveTo>
                    <a:pt x="45" y="20"/>
                  </a:moveTo>
                  <a:lnTo>
                    <a:pt x="42" y="25"/>
                  </a:lnTo>
                  <a:lnTo>
                    <a:pt x="40" y="30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0"/>
            <p:cNvSpPr>
              <a:spLocks/>
            </p:cNvSpPr>
            <p:nvPr/>
          </p:nvSpPr>
          <p:spPr bwMode="auto">
            <a:xfrm>
              <a:off x="948" y="1547"/>
              <a:ext cx="45" cy="30"/>
            </a:xfrm>
            <a:custGeom>
              <a:avLst/>
              <a:gdLst>
                <a:gd name="T0" fmla="*/ 45 w 45"/>
                <a:gd name="T1" fmla="*/ 19 h 30"/>
                <a:gd name="T2" fmla="*/ 43 w 45"/>
                <a:gd name="T3" fmla="*/ 25 h 30"/>
                <a:gd name="T4" fmla="*/ 40 w 45"/>
                <a:gd name="T5" fmla="*/ 30 h 30"/>
                <a:gd name="T6" fmla="*/ 0 w 45"/>
                <a:gd name="T7" fmla="*/ 10 h 30"/>
                <a:gd name="T8" fmla="*/ 2 w 45"/>
                <a:gd name="T9" fmla="*/ 5 h 30"/>
                <a:gd name="T10" fmla="*/ 5 w 45"/>
                <a:gd name="T11" fmla="*/ 0 h 30"/>
                <a:gd name="T12" fmla="*/ 45 w 4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0">
                  <a:moveTo>
                    <a:pt x="45" y="19"/>
                  </a:moveTo>
                  <a:lnTo>
                    <a:pt x="43" y="25"/>
                  </a:lnTo>
                  <a:lnTo>
                    <a:pt x="40" y="30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0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61"/>
            <p:cNvSpPr>
              <a:spLocks/>
            </p:cNvSpPr>
            <p:nvPr/>
          </p:nvSpPr>
          <p:spPr bwMode="auto">
            <a:xfrm>
              <a:off x="877" y="1512"/>
              <a:ext cx="46" cy="30"/>
            </a:xfrm>
            <a:custGeom>
              <a:avLst/>
              <a:gdLst>
                <a:gd name="T0" fmla="*/ 46 w 46"/>
                <a:gd name="T1" fmla="*/ 20 h 30"/>
                <a:gd name="T2" fmla="*/ 43 w 46"/>
                <a:gd name="T3" fmla="*/ 25 h 30"/>
                <a:gd name="T4" fmla="*/ 41 w 46"/>
                <a:gd name="T5" fmla="*/ 30 h 30"/>
                <a:gd name="T6" fmla="*/ 0 w 46"/>
                <a:gd name="T7" fmla="*/ 10 h 30"/>
                <a:gd name="T8" fmla="*/ 3 w 46"/>
                <a:gd name="T9" fmla="*/ 5 h 30"/>
                <a:gd name="T10" fmla="*/ 5 w 46"/>
                <a:gd name="T11" fmla="*/ 0 h 30"/>
                <a:gd name="T12" fmla="*/ 46 w 4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6" y="20"/>
                  </a:moveTo>
                  <a:lnTo>
                    <a:pt x="43" y="25"/>
                  </a:lnTo>
                  <a:lnTo>
                    <a:pt x="41" y="3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0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2"/>
            <p:cNvSpPr>
              <a:spLocks/>
            </p:cNvSpPr>
            <p:nvPr/>
          </p:nvSpPr>
          <p:spPr bwMode="auto">
            <a:xfrm>
              <a:off x="806" y="1477"/>
              <a:ext cx="46" cy="30"/>
            </a:xfrm>
            <a:custGeom>
              <a:avLst/>
              <a:gdLst>
                <a:gd name="T0" fmla="*/ 46 w 46"/>
                <a:gd name="T1" fmla="*/ 20 h 30"/>
                <a:gd name="T2" fmla="*/ 43 w 46"/>
                <a:gd name="T3" fmla="*/ 25 h 30"/>
                <a:gd name="T4" fmla="*/ 41 w 46"/>
                <a:gd name="T5" fmla="*/ 30 h 30"/>
                <a:gd name="T6" fmla="*/ 0 w 46"/>
                <a:gd name="T7" fmla="*/ 10 h 30"/>
                <a:gd name="T8" fmla="*/ 3 w 46"/>
                <a:gd name="T9" fmla="*/ 5 h 30"/>
                <a:gd name="T10" fmla="*/ 6 w 46"/>
                <a:gd name="T11" fmla="*/ 0 h 30"/>
                <a:gd name="T12" fmla="*/ 46 w 4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6" y="20"/>
                  </a:moveTo>
                  <a:lnTo>
                    <a:pt x="43" y="25"/>
                  </a:lnTo>
                  <a:lnTo>
                    <a:pt x="41" y="3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0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3"/>
            <p:cNvSpPr>
              <a:spLocks/>
            </p:cNvSpPr>
            <p:nvPr/>
          </p:nvSpPr>
          <p:spPr bwMode="auto">
            <a:xfrm>
              <a:off x="760" y="1455"/>
              <a:ext cx="21" cy="18"/>
            </a:xfrm>
            <a:custGeom>
              <a:avLst/>
              <a:gdLst>
                <a:gd name="T0" fmla="*/ 21 w 21"/>
                <a:gd name="T1" fmla="*/ 8 h 18"/>
                <a:gd name="T2" fmla="*/ 19 w 21"/>
                <a:gd name="T3" fmla="*/ 13 h 18"/>
                <a:gd name="T4" fmla="*/ 16 w 21"/>
                <a:gd name="T5" fmla="*/ 18 h 18"/>
                <a:gd name="T6" fmla="*/ 0 w 21"/>
                <a:gd name="T7" fmla="*/ 10 h 18"/>
                <a:gd name="T8" fmla="*/ 3 w 21"/>
                <a:gd name="T9" fmla="*/ 5 h 18"/>
                <a:gd name="T10" fmla="*/ 5 w 21"/>
                <a:gd name="T11" fmla="*/ 0 h 18"/>
                <a:gd name="T12" fmla="*/ 21 w 2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21" y="8"/>
                  </a:moveTo>
                  <a:lnTo>
                    <a:pt x="19" y="13"/>
                  </a:lnTo>
                  <a:lnTo>
                    <a:pt x="16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0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4"/>
            <p:cNvSpPr>
              <a:spLocks/>
            </p:cNvSpPr>
            <p:nvPr/>
          </p:nvSpPr>
          <p:spPr bwMode="auto">
            <a:xfrm>
              <a:off x="1018" y="1601"/>
              <a:ext cx="46" cy="29"/>
            </a:xfrm>
            <a:custGeom>
              <a:avLst/>
              <a:gdLst>
                <a:gd name="T0" fmla="*/ 41 w 46"/>
                <a:gd name="T1" fmla="*/ 0 h 29"/>
                <a:gd name="T2" fmla="*/ 43 w 46"/>
                <a:gd name="T3" fmla="*/ 5 h 29"/>
                <a:gd name="T4" fmla="*/ 46 w 46"/>
                <a:gd name="T5" fmla="*/ 11 h 29"/>
                <a:gd name="T6" fmla="*/ 5 w 46"/>
                <a:gd name="T7" fmla="*/ 29 h 29"/>
                <a:gd name="T8" fmla="*/ 2 w 46"/>
                <a:gd name="T9" fmla="*/ 24 h 29"/>
                <a:gd name="T10" fmla="*/ 0 w 46"/>
                <a:gd name="T11" fmla="*/ 19 h 29"/>
                <a:gd name="T12" fmla="*/ 41 w 4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41" y="0"/>
                  </a:moveTo>
                  <a:lnTo>
                    <a:pt x="43" y="5"/>
                  </a:lnTo>
                  <a:lnTo>
                    <a:pt x="46" y="11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5"/>
            <p:cNvSpPr>
              <a:spLocks/>
            </p:cNvSpPr>
            <p:nvPr/>
          </p:nvSpPr>
          <p:spPr bwMode="auto">
            <a:xfrm>
              <a:off x="946" y="1634"/>
              <a:ext cx="46" cy="29"/>
            </a:xfrm>
            <a:custGeom>
              <a:avLst/>
              <a:gdLst>
                <a:gd name="T0" fmla="*/ 41 w 46"/>
                <a:gd name="T1" fmla="*/ 0 h 29"/>
                <a:gd name="T2" fmla="*/ 44 w 46"/>
                <a:gd name="T3" fmla="*/ 5 h 29"/>
                <a:gd name="T4" fmla="*/ 46 w 46"/>
                <a:gd name="T5" fmla="*/ 11 h 29"/>
                <a:gd name="T6" fmla="*/ 5 w 46"/>
                <a:gd name="T7" fmla="*/ 29 h 29"/>
                <a:gd name="T8" fmla="*/ 3 w 46"/>
                <a:gd name="T9" fmla="*/ 24 h 29"/>
                <a:gd name="T10" fmla="*/ 0 w 46"/>
                <a:gd name="T11" fmla="*/ 19 h 29"/>
                <a:gd name="T12" fmla="*/ 41 w 4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41" y="0"/>
                  </a:moveTo>
                  <a:lnTo>
                    <a:pt x="44" y="5"/>
                  </a:lnTo>
                  <a:lnTo>
                    <a:pt x="46" y="11"/>
                  </a:lnTo>
                  <a:lnTo>
                    <a:pt x="5" y="29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6"/>
            <p:cNvSpPr>
              <a:spLocks/>
            </p:cNvSpPr>
            <p:nvPr/>
          </p:nvSpPr>
          <p:spPr bwMode="auto">
            <a:xfrm>
              <a:off x="875" y="1667"/>
              <a:ext cx="46" cy="29"/>
            </a:xfrm>
            <a:custGeom>
              <a:avLst/>
              <a:gdLst>
                <a:gd name="T0" fmla="*/ 41 w 46"/>
                <a:gd name="T1" fmla="*/ 0 h 29"/>
                <a:gd name="T2" fmla="*/ 43 w 46"/>
                <a:gd name="T3" fmla="*/ 5 h 29"/>
                <a:gd name="T4" fmla="*/ 46 w 46"/>
                <a:gd name="T5" fmla="*/ 10 h 29"/>
                <a:gd name="T6" fmla="*/ 5 w 46"/>
                <a:gd name="T7" fmla="*/ 29 h 29"/>
                <a:gd name="T8" fmla="*/ 2 w 46"/>
                <a:gd name="T9" fmla="*/ 24 h 29"/>
                <a:gd name="T10" fmla="*/ 0 w 46"/>
                <a:gd name="T11" fmla="*/ 19 h 29"/>
                <a:gd name="T12" fmla="*/ 41 w 4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41" y="0"/>
                  </a:moveTo>
                  <a:lnTo>
                    <a:pt x="43" y="5"/>
                  </a:lnTo>
                  <a:lnTo>
                    <a:pt x="46" y="10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7"/>
            <p:cNvSpPr>
              <a:spLocks/>
            </p:cNvSpPr>
            <p:nvPr/>
          </p:nvSpPr>
          <p:spPr bwMode="auto">
            <a:xfrm>
              <a:off x="803" y="1700"/>
              <a:ext cx="46" cy="29"/>
            </a:xfrm>
            <a:custGeom>
              <a:avLst/>
              <a:gdLst>
                <a:gd name="T0" fmla="*/ 41 w 46"/>
                <a:gd name="T1" fmla="*/ 0 h 29"/>
                <a:gd name="T2" fmla="*/ 44 w 46"/>
                <a:gd name="T3" fmla="*/ 5 h 29"/>
                <a:gd name="T4" fmla="*/ 46 w 46"/>
                <a:gd name="T5" fmla="*/ 10 h 29"/>
                <a:gd name="T6" fmla="*/ 5 w 46"/>
                <a:gd name="T7" fmla="*/ 29 h 29"/>
                <a:gd name="T8" fmla="*/ 3 w 46"/>
                <a:gd name="T9" fmla="*/ 24 h 29"/>
                <a:gd name="T10" fmla="*/ 0 w 46"/>
                <a:gd name="T11" fmla="*/ 18 h 29"/>
                <a:gd name="T12" fmla="*/ 41 w 4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41" y="0"/>
                  </a:moveTo>
                  <a:lnTo>
                    <a:pt x="44" y="5"/>
                  </a:lnTo>
                  <a:lnTo>
                    <a:pt x="46" y="10"/>
                  </a:lnTo>
                  <a:lnTo>
                    <a:pt x="5" y="2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8"/>
            <p:cNvSpPr>
              <a:spLocks/>
            </p:cNvSpPr>
            <p:nvPr/>
          </p:nvSpPr>
          <p:spPr bwMode="auto">
            <a:xfrm>
              <a:off x="769" y="1733"/>
              <a:ext cx="9" cy="12"/>
            </a:xfrm>
            <a:custGeom>
              <a:avLst/>
              <a:gdLst>
                <a:gd name="T0" fmla="*/ 4 w 9"/>
                <a:gd name="T1" fmla="*/ 0 h 12"/>
                <a:gd name="T2" fmla="*/ 6 w 9"/>
                <a:gd name="T3" fmla="*/ 5 h 12"/>
                <a:gd name="T4" fmla="*/ 9 w 9"/>
                <a:gd name="T5" fmla="*/ 10 h 12"/>
                <a:gd name="T6" fmla="*/ 5 w 9"/>
                <a:gd name="T7" fmla="*/ 12 h 12"/>
                <a:gd name="T8" fmla="*/ 2 w 9"/>
                <a:gd name="T9" fmla="*/ 7 h 12"/>
                <a:gd name="T10" fmla="*/ 0 w 9"/>
                <a:gd name="T11" fmla="*/ 1 h 12"/>
                <a:gd name="T12" fmla="*/ 4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lnTo>
                    <a:pt x="6" y="5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2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9"/>
            <p:cNvSpPr>
              <a:spLocks/>
            </p:cNvSpPr>
            <p:nvPr/>
          </p:nvSpPr>
          <p:spPr bwMode="auto">
            <a:xfrm>
              <a:off x="1063" y="1581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2 w 46"/>
                <a:gd name="T3" fmla="*/ 23 h 29"/>
                <a:gd name="T4" fmla="*/ 0 w 46"/>
                <a:gd name="T5" fmla="*/ 18 h 29"/>
                <a:gd name="T6" fmla="*/ 41 w 46"/>
                <a:gd name="T7" fmla="*/ 0 h 29"/>
                <a:gd name="T8" fmla="*/ 43 w 46"/>
                <a:gd name="T9" fmla="*/ 5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2" y="23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3" y="5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0"/>
            <p:cNvSpPr>
              <a:spLocks/>
            </p:cNvSpPr>
            <p:nvPr/>
          </p:nvSpPr>
          <p:spPr bwMode="auto">
            <a:xfrm>
              <a:off x="1135" y="1550"/>
              <a:ext cx="46" cy="28"/>
            </a:xfrm>
            <a:custGeom>
              <a:avLst/>
              <a:gdLst>
                <a:gd name="T0" fmla="*/ 5 w 46"/>
                <a:gd name="T1" fmla="*/ 28 h 28"/>
                <a:gd name="T2" fmla="*/ 2 w 46"/>
                <a:gd name="T3" fmla="*/ 23 h 28"/>
                <a:gd name="T4" fmla="*/ 0 w 46"/>
                <a:gd name="T5" fmla="*/ 17 h 28"/>
                <a:gd name="T6" fmla="*/ 41 w 46"/>
                <a:gd name="T7" fmla="*/ 0 h 28"/>
                <a:gd name="T8" fmla="*/ 44 w 46"/>
                <a:gd name="T9" fmla="*/ 5 h 28"/>
                <a:gd name="T10" fmla="*/ 46 w 46"/>
                <a:gd name="T11" fmla="*/ 10 h 28"/>
                <a:gd name="T12" fmla="*/ 5 w 4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5" y="28"/>
                  </a:moveTo>
                  <a:lnTo>
                    <a:pt x="2" y="23"/>
                  </a:lnTo>
                  <a:lnTo>
                    <a:pt x="0" y="17"/>
                  </a:lnTo>
                  <a:lnTo>
                    <a:pt x="41" y="0"/>
                  </a:lnTo>
                  <a:lnTo>
                    <a:pt x="44" y="5"/>
                  </a:lnTo>
                  <a:lnTo>
                    <a:pt x="46" y="10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1"/>
            <p:cNvSpPr>
              <a:spLocks/>
            </p:cNvSpPr>
            <p:nvPr/>
          </p:nvSpPr>
          <p:spPr bwMode="auto">
            <a:xfrm>
              <a:off x="1207" y="1518"/>
              <a:ext cx="46" cy="29"/>
            </a:xfrm>
            <a:custGeom>
              <a:avLst/>
              <a:gdLst>
                <a:gd name="T0" fmla="*/ 5 w 46"/>
                <a:gd name="T1" fmla="*/ 29 h 29"/>
                <a:gd name="T2" fmla="*/ 3 w 46"/>
                <a:gd name="T3" fmla="*/ 24 h 29"/>
                <a:gd name="T4" fmla="*/ 0 w 46"/>
                <a:gd name="T5" fmla="*/ 18 h 29"/>
                <a:gd name="T6" fmla="*/ 42 w 46"/>
                <a:gd name="T7" fmla="*/ 0 h 29"/>
                <a:gd name="T8" fmla="*/ 44 w 46"/>
                <a:gd name="T9" fmla="*/ 6 h 29"/>
                <a:gd name="T10" fmla="*/ 46 w 46"/>
                <a:gd name="T11" fmla="*/ 11 h 29"/>
                <a:gd name="T12" fmla="*/ 5 w 4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5" y="29"/>
                  </a:moveTo>
                  <a:lnTo>
                    <a:pt x="3" y="24"/>
                  </a:lnTo>
                  <a:lnTo>
                    <a:pt x="0" y="18"/>
                  </a:lnTo>
                  <a:lnTo>
                    <a:pt x="42" y="0"/>
                  </a:lnTo>
                  <a:lnTo>
                    <a:pt x="44" y="6"/>
                  </a:lnTo>
                  <a:lnTo>
                    <a:pt x="46" y="11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2"/>
            <p:cNvSpPr>
              <a:spLocks/>
            </p:cNvSpPr>
            <p:nvPr/>
          </p:nvSpPr>
          <p:spPr bwMode="auto">
            <a:xfrm>
              <a:off x="1280" y="1487"/>
              <a:ext cx="45" cy="28"/>
            </a:xfrm>
            <a:custGeom>
              <a:avLst/>
              <a:gdLst>
                <a:gd name="T0" fmla="*/ 4 w 45"/>
                <a:gd name="T1" fmla="*/ 28 h 28"/>
                <a:gd name="T2" fmla="*/ 2 w 45"/>
                <a:gd name="T3" fmla="*/ 23 h 28"/>
                <a:gd name="T4" fmla="*/ 0 w 45"/>
                <a:gd name="T5" fmla="*/ 18 h 28"/>
                <a:gd name="T6" fmla="*/ 41 w 45"/>
                <a:gd name="T7" fmla="*/ 0 h 28"/>
                <a:gd name="T8" fmla="*/ 43 w 45"/>
                <a:gd name="T9" fmla="*/ 5 h 28"/>
                <a:gd name="T10" fmla="*/ 45 w 45"/>
                <a:gd name="T11" fmla="*/ 10 h 28"/>
                <a:gd name="T12" fmla="*/ 4 w 4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8">
                  <a:moveTo>
                    <a:pt x="4" y="28"/>
                  </a:moveTo>
                  <a:lnTo>
                    <a:pt x="2" y="23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3" y="5"/>
                  </a:lnTo>
                  <a:lnTo>
                    <a:pt x="45" y="10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3"/>
            <p:cNvSpPr>
              <a:spLocks/>
            </p:cNvSpPr>
            <p:nvPr/>
          </p:nvSpPr>
          <p:spPr bwMode="auto">
            <a:xfrm>
              <a:off x="1352" y="1456"/>
              <a:ext cx="46" cy="28"/>
            </a:xfrm>
            <a:custGeom>
              <a:avLst/>
              <a:gdLst>
                <a:gd name="T0" fmla="*/ 4 w 46"/>
                <a:gd name="T1" fmla="*/ 28 h 28"/>
                <a:gd name="T2" fmla="*/ 2 w 46"/>
                <a:gd name="T3" fmla="*/ 23 h 28"/>
                <a:gd name="T4" fmla="*/ 0 w 46"/>
                <a:gd name="T5" fmla="*/ 17 h 28"/>
                <a:gd name="T6" fmla="*/ 41 w 46"/>
                <a:gd name="T7" fmla="*/ 0 h 28"/>
                <a:gd name="T8" fmla="*/ 43 w 46"/>
                <a:gd name="T9" fmla="*/ 5 h 28"/>
                <a:gd name="T10" fmla="*/ 46 w 46"/>
                <a:gd name="T11" fmla="*/ 10 h 28"/>
                <a:gd name="T12" fmla="*/ 4 w 4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4" y="28"/>
                  </a:moveTo>
                  <a:lnTo>
                    <a:pt x="2" y="23"/>
                  </a:lnTo>
                  <a:lnTo>
                    <a:pt x="0" y="17"/>
                  </a:lnTo>
                  <a:lnTo>
                    <a:pt x="41" y="0"/>
                  </a:lnTo>
                  <a:lnTo>
                    <a:pt x="43" y="5"/>
                  </a:lnTo>
                  <a:lnTo>
                    <a:pt x="46" y="10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4"/>
            <p:cNvSpPr>
              <a:spLocks/>
            </p:cNvSpPr>
            <p:nvPr/>
          </p:nvSpPr>
          <p:spPr bwMode="auto">
            <a:xfrm>
              <a:off x="1424" y="1438"/>
              <a:ext cx="13" cy="15"/>
            </a:xfrm>
            <a:custGeom>
              <a:avLst/>
              <a:gdLst>
                <a:gd name="T0" fmla="*/ 5 w 13"/>
                <a:gd name="T1" fmla="*/ 15 h 15"/>
                <a:gd name="T2" fmla="*/ 2 w 13"/>
                <a:gd name="T3" fmla="*/ 9 h 15"/>
                <a:gd name="T4" fmla="*/ 0 w 13"/>
                <a:gd name="T5" fmla="*/ 4 h 15"/>
                <a:gd name="T6" fmla="*/ 8 w 13"/>
                <a:gd name="T7" fmla="*/ 0 h 15"/>
                <a:gd name="T8" fmla="*/ 11 w 13"/>
                <a:gd name="T9" fmla="*/ 6 h 15"/>
                <a:gd name="T10" fmla="*/ 13 w 13"/>
                <a:gd name="T11" fmla="*/ 11 h 15"/>
                <a:gd name="T12" fmla="*/ 5 w 1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5" y="15"/>
                  </a:moveTo>
                  <a:lnTo>
                    <a:pt x="2" y="9"/>
                  </a:lnTo>
                  <a:lnTo>
                    <a:pt x="0" y="4"/>
                  </a:lnTo>
                  <a:lnTo>
                    <a:pt x="8" y="0"/>
                  </a:lnTo>
                  <a:lnTo>
                    <a:pt x="11" y="6"/>
                  </a:lnTo>
                  <a:lnTo>
                    <a:pt x="13" y="11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5"/>
            <p:cNvSpPr>
              <a:spLocks/>
            </p:cNvSpPr>
            <p:nvPr/>
          </p:nvSpPr>
          <p:spPr bwMode="auto">
            <a:xfrm>
              <a:off x="1060" y="1601"/>
              <a:ext cx="47" cy="27"/>
            </a:xfrm>
            <a:custGeom>
              <a:avLst/>
              <a:gdLst>
                <a:gd name="T0" fmla="*/ 0 w 47"/>
                <a:gd name="T1" fmla="*/ 11 h 27"/>
                <a:gd name="T2" fmla="*/ 3 w 47"/>
                <a:gd name="T3" fmla="*/ 5 h 27"/>
                <a:gd name="T4" fmla="*/ 5 w 47"/>
                <a:gd name="T5" fmla="*/ 0 h 27"/>
                <a:gd name="T6" fmla="*/ 47 w 47"/>
                <a:gd name="T7" fmla="*/ 16 h 27"/>
                <a:gd name="T8" fmla="*/ 45 w 47"/>
                <a:gd name="T9" fmla="*/ 21 h 27"/>
                <a:gd name="T10" fmla="*/ 42 w 47"/>
                <a:gd name="T11" fmla="*/ 27 h 27"/>
                <a:gd name="T12" fmla="*/ 0 w 47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1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1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76"/>
            <p:cNvSpPr>
              <a:spLocks/>
            </p:cNvSpPr>
            <p:nvPr/>
          </p:nvSpPr>
          <p:spPr bwMode="auto">
            <a:xfrm>
              <a:off x="1134" y="1629"/>
              <a:ext cx="46" cy="27"/>
            </a:xfrm>
            <a:custGeom>
              <a:avLst/>
              <a:gdLst>
                <a:gd name="T0" fmla="*/ 0 w 46"/>
                <a:gd name="T1" fmla="*/ 11 h 27"/>
                <a:gd name="T2" fmla="*/ 2 w 46"/>
                <a:gd name="T3" fmla="*/ 5 h 27"/>
                <a:gd name="T4" fmla="*/ 4 w 46"/>
                <a:gd name="T5" fmla="*/ 0 h 27"/>
                <a:gd name="T6" fmla="*/ 46 w 46"/>
                <a:gd name="T7" fmla="*/ 16 h 27"/>
                <a:gd name="T8" fmla="*/ 44 w 46"/>
                <a:gd name="T9" fmla="*/ 22 h 27"/>
                <a:gd name="T10" fmla="*/ 42 w 46"/>
                <a:gd name="T11" fmla="*/ 27 h 27"/>
                <a:gd name="T12" fmla="*/ 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1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46" y="16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7"/>
            <p:cNvSpPr>
              <a:spLocks/>
            </p:cNvSpPr>
            <p:nvPr/>
          </p:nvSpPr>
          <p:spPr bwMode="auto">
            <a:xfrm>
              <a:off x="1207" y="1657"/>
              <a:ext cx="47" cy="27"/>
            </a:xfrm>
            <a:custGeom>
              <a:avLst/>
              <a:gdLst>
                <a:gd name="T0" fmla="*/ 0 w 47"/>
                <a:gd name="T1" fmla="*/ 11 h 27"/>
                <a:gd name="T2" fmla="*/ 3 w 47"/>
                <a:gd name="T3" fmla="*/ 5 h 27"/>
                <a:gd name="T4" fmla="*/ 5 w 47"/>
                <a:gd name="T5" fmla="*/ 0 h 27"/>
                <a:gd name="T6" fmla="*/ 47 w 47"/>
                <a:gd name="T7" fmla="*/ 16 h 27"/>
                <a:gd name="T8" fmla="*/ 45 w 47"/>
                <a:gd name="T9" fmla="*/ 22 h 27"/>
                <a:gd name="T10" fmla="*/ 42 w 47"/>
                <a:gd name="T11" fmla="*/ 27 h 27"/>
                <a:gd name="T12" fmla="*/ 0 w 47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1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8"/>
            <p:cNvSpPr>
              <a:spLocks/>
            </p:cNvSpPr>
            <p:nvPr/>
          </p:nvSpPr>
          <p:spPr bwMode="auto">
            <a:xfrm>
              <a:off x="1281" y="1685"/>
              <a:ext cx="46" cy="27"/>
            </a:xfrm>
            <a:custGeom>
              <a:avLst/>
              <a:gdLst>
                <a:gd name="T0" fmla="*/ 0 w 46"/>
                <a:gd name="T1" fmla="*/ 11 h 27"/>
                <a:gd name="T2" fmla="*/ 2 w 46"/>
                <a:gd name="T3" fmla="*/ 6 h 27"/>
                <a:gd name="T4" fmla="*/ 4 w 46"/>
                <a:gd name="T5" fmla="*/ 0 h 27"/>
                <a:gd name="T6" fmla="*/ 46 w 46"/>
                <a:gd name="T7" fmla="*/ 16 h 27"/>
                <a:gd name="T8" fmla="*/ 44 w 46"/>
                <a:gd name="T9" fmla="*/ 22 h 27"/>
                <a:gd name="T10" fmla="*/ 42 w 46"/>
                <a:gd name="T11" fmla="*/ 27 h 27"/>
                <a:gd name="T12" fmla="*/ 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0" y="11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46" y="16"/>
                  </a:lnTo>
                  <a:lnTo>
                    <a:pt x="44" y="22"/>
                  </a:lnTo>
                  <a:lnTo>
                    <a:pt x="42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9"/>
            <p:cNvSpPr>
              <a:spLocks/>
            </p:cNvSpPr>
            <p:nvPr/>
          </p:nvSpPr>
          <p:spPr bwMode="auto">
            <a:xfrm>
              <a:off x="1354" y="1713"/>
              <a:ext cx="47" cy="27"/>
            </a:xfrm>
            <a:custGeom>
              <a:avLst/>
              <a:gdLst>
                <a:gd name="T0" fmla="*/ 0 w 47"/>
                <a:gd name="T1" fmla="*/ 11 h 27"/>
                <a:gd name="T2" fmla="*/ 3 w 47"/>
                <a:gd name="T3" fmla="*/ 6 h 27"/>
                <a:gd name="T4" fmla="*/ 5 w 47"/>
                <a:gd name="T5" fmla="*/ 0 h 27"/>
                <a:gd name="T6" fmla="*/ 47 w 47"/>
                <a:gd name="T7" fmla="*/ 16 h 27"/>
                <a:gd name="T8" fmla="*/ 45 w 47"/>
                <a:gd name="T9" fmla="*/ 22 h 27"/>
                <a:gd name="T10" fmla="*/ 43 w 47"/>
                <a:gd name="T11" fmla="*/ 27 h 27"/>
                <a:gd name="T12" fmla="*/ 0 w 47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0" y="11"/>
                  </a:moveTo>
                  <a:lnTo>
                    <a:pt x="3" y="6"/>
                  </a:lnTo>
                  <a:lnTo>
                    <a:pt x="5" y="0"/>
                  </a:lnTo>
                  <a:lnTo>
                    <a:pt x="47" y="16"/>
                  </a:lnTo>
                  <a:lnTo>
                    <a:pt x="45" y="22"/>
                  </a:lnTo>
                  <a:lnTo>
                    <a:pt x="43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80"/>
            <p:cNvSpPr>
              <a:spLocks/>
            </p:cNvSpPr>
            <p:nvPr/>
          </p:nvSpPr>
          <p:spPr bwMode="auto">
            <a:xfrm>
              <a:off x="1428" y="1741"/>
              <a:ext cx="17" cy="16"/>
            </a:xfrm>
            <a:custGeom>
              <a:avLst/>
              <a:gdLst>
                <a:gd name="T0" fmla="*/ 0 w 17"/>
                <a:gd name="T1" fmla="*/ 11 h 16"/>
                <a:gd name="T2" fmla="*/ 2 w 17"/>
                <a:gd name="T3" fmla="*/ 6 h 16"/>
                <a:gd name="T4" fmla="*/ 4 w 17"/>
                <a:gd name="T5" fmla="*/ 0 h 16"/>
                <a:gd name="T6" fmla="*/ 17 w 17"/>
                <a:gd name="T7" fmla="*/ 5 h 16"/>
                <a:gd name="T8" fmla="*/ 15 w 17"/>
                <a:gd name="T9" fmla="*/ 11 h 16"/>
                <a:gd name="T10" fmla="*/ 13 w 17"/>
                <a:gd name="T11" fmla="*/ 16 h 16"/>
                <a:gd name="T12" fmla="*/ 0 w 17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0" y="11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17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536" name="Textfeld 17535"/>
          <p:cNvSpPr txBox="1"/>
          <p:nvPr/>
        </p:nvSpPr>
        <p:spPr>
          <a:xfrm>
            <a:off x="2764982" y="4544779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DIRC</a:t>
            </a: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37" name="Rechteck 17536"/>
          <p:cNvSpPr/>
          <p:nvPr/>
        </p:nvSpPr>
        <p:spPr>
          <a:xfrm>
            <a:off x="1872208" y="491387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D</a:t>
            </a:r>
            <a:r>
              <a:rPr lang="en-US" sz="1600" dirty="0" smtClean="0">
                <a:latin typeface="ArialMT"/>
              </a:rPr>
              <a:t>esign </a:t>
            </a:r>
            <a:r>
              <a:rPr lang="en-US" sz="1600" dirty="0">
                <a:latin typeface="ArialMT"/>
              </a:rPr>
              <a:t>similar to </a:t>
            </a:r>
            <a:r>
              <a:rPr lang="en-US" sz="1600" dirty="0" err="1">
                <a:latin typeface="ArialMT"/>
              </a:rPr>
              <a:t>BaBar</a:t>
            </a:r>
            <a:r>
              <a:rPr lang="en-US" sz="1600" dirty="0">
                <a:latin typeface="ArialMT"/>
              </a:rPr>
              <a:t> DIRC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P</a:t>
            </a:r>
            <a:r>
              <a:rPr lang="en-US" sz="1600" dirty="0" smtClean="0">
                <a:latin typeface="ArialMT"/>
              </a:rPr>
              <a:t>olar </a:t>
            </a:r>
            <a:r>
              <a:rPr lang="en-US" sz="1600" dirty="0">
                <a:latin typeface="ArialMT"/>
              </a:rPr>
              <a:t>angle coverage:</a:t>
            </a:r>
          </a:p>
          <a:p>
            <a:r>
              <a:rPr lang="de-DE" sz="1600" dirty="0" smtClean="0">
                <a:latin typeface="ArialMT"/>
              </a:rPr>
              <a:t>     </a:t>
            </a:r>
            <a:r>
              <a:rPr lang="el-GR" sz="1600" dirty="0" smtClean="0">
                <a:latin typeface="ArialMT"/>
              </a:rPr>
              <a:t>22</a:t>
            </a:r>
            <a:r>
              <a:rPr lang="el-GR" sz="1600" dirty="0">
                <a:latin typeface="ArialMT"/>
              </a:rPr>
              <a:t>° &lt; θ &lt; 140°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PID goal:</a:t>
            </a:r>
          </a:p>
          <a:p>
            <a:r>
              <a:rPr lang="en-US" sz="1600" dirty="0" smtClean="0">
                <a:latin typeface="ArialMT"/>
              </a:rPr>
              <a:t>     3σ </a:t>
            </a:r>
            <a:r>
              <a:rPr lang="en-US" sz="1600" dirty="0">
                <a:latin typeface="ArialMT"/>
              </a:rPr>
              <a:t>π/K separation up to 3.5 GeV/c</a:t>
            </a:r>
            <a:endParaRPr lang="en-US" sz="1600" dirty="0"/>
          </a:p>
        </p:txBody>
      </p:sp>
      <p:pic>
        <p:nvPicPr>
          <p:cNvPr id="98" name="Grafik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03" name="Abgerundetes Rechteck 102"/>
          <p:cNvSpPr/>
          <p:nvPr/>
        </p:nvSpPr>
        <p:spPr>
          <a:xfrm>
            <a:off x="4823070" y="836713"/>
            <a:ext cx="4041414" cy="3444870"/>
          </a:xfrm>
          <a:prstGeom prst="roundRect">
            <a:avLst>
              <a:gd name="adj" fmla="val 3912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feld 87"/>
          <p:cNvSpPr txBox="1"/>
          <p:nvPr/>
        </p:nvSpPr>
        <p:spPr>
          <a:xfrm>
            <a:off x="6290634" y="4496285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Endcap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 DIRC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5544616" y="491387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N</a:t>
            </a:r>
            <a:r>
              <a:rPr lang="en-US" sz="1600" dirty="0" smtClean="0">
                <a:latin typeface="ArialMT"/>
              </a:rPr>
              <a:t>ovel type of DIRC</a:t>
            </a:r>
            <a:endParaRPr lang="en-US" sz="16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P</a:t>
            </a:r>
            <a:r>
              <a:rPr lang="en-US" sz="1600" dirty="0" smtClean="0">
                <a:latin typeface="ArialMT"/>
              </a:rPr>
              <a:t>olar </a:t>
            </a:r>
            <a:r>
              <a:rPr lang="en-US" sz="1600" dirty="0">
                <a:latin typeface="ArialMT"/>
              </a:rPr>
              <a:t>angle coverage:</a:t>
            </a:r>
          </a:p>
          <a:p>
            <a:r>
              <a:rPr lang="de-DE" sz="1600" dirty="0" smtClean="0">
                <a:latin typeface="ArialMT"/>
              </a:rPr>
              <a:t>     </a:t>
            </a:r>
            <a:r>
              <a:rPr lang="el-GR" sz="1600" dirty="0" smtClean="0">
                <a:latin typeface="ArialMT"/>
              </a:rPr>
              <a:t>5</a:t>
            </a:r>
            <a:r>
              <a:rPr lang="el-GR" sz="1600" dirty="0">
                <a:latin typeface="ArialMT"/>
              </a:rPr>
              <a:t>° &lt; θ &lt; 22°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PID goal:</a:t>
            </a:r>
          </a:p>
          <a:p>
            <a:r>
              <a:rPr lang="en-US" sz="1600" dirty="0" smtClean="0">
                <a:latin typeface="ArialMT"/>
              </a:rPr>
              <a:t>     3σ </a:t>
            </a:r>
            <a:r>
              <a:rPr lang="en-US" sz="1600" dirty="0">
                <a:latin typeface="ArialMT"/>
              </a:rPr>
              <a:t>π/K separation up to 4 GeV/c</a:t>
            </a:r>
            <a:endParaRPr lang="en-US" sz="1600" dirty="0"/>
          </a:p>
        </p:txBody>
      </p:sp>
      <p:cxnSp>
        <p:nvCxnSpPr>
          <p:cNvPr id="90" name="Gerade Verbindung mit Pfeil 89"/>
          <p:cNvCxnSpPr/>
          <p:nvPr/>
        </p:nvCxnSpPr>
        <p:spPr>
          <a:xfrm flipV="1">
            <a:off x="7453562" y="3439871"/>
            <a:ext cx="214449" cy="99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355778" y="930359"/>
            <a:ext cx="4183064" cy="3312368"/>
            <a:chOff x="4853432" y="908720"/>
            <a:chExt cx="4183064" cy="3312368"/>
          </a:xfrm>
        </p:grpSpPr>
        <p:pic>
          <p:nvPicPr>
            <p:cNvPr id="91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432" y="1192088"/>
              <a:ext cx="4183064" cy="2956992"/>
            </a:xfrm>
            <a:prstGeom prst="rect">
              <a:avLst/>
            </a:prstGeom>
          </p:spPr>
        </p:pic>
        <p:sp>
          <p:nvSpPr>
            <p:cNvPr id="92" name="TextBox 20"/>
            <p:cNvSpPr txBox="1"/>
            <p:nvPr/>
          </p:nvSpPr>
          <p:spPr>
            <a:xfrm>
              <a:off x="4925440" y="908720"/>
              <a:ext cx="396044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 smtClean="0">
                  <a:solidFill>
                    <a:prstClr val="black"/>
                  </a:solidFill>
                  <a:latin typeface="Arial" charset="0"/>
                </a:rPr>
                <a:t>Kaon</a:t>
              </a:r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</a:rPr>
                <a:t> phase </a:t>
              </a:r>
              <a:r>
                <a:rPr lang="en-US" sz="1200" b="1" dirty="0">
                  <a:solidFill>
                    <a:prstClr val="black"/>
                  </a:solidFill>
                  <a:latin typeface="Arial" charset="0"/>
                </a:rPr>
                <a:t>space </a:t>
              </a:r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</a:rPr>
                <a:t>coverage for reactions with </a:t>
              </a:r>
            </a:p>
            <a:p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</a:rPr>
                <a:t>p-bar momentum between 6 GeV/c and 15 GeV/c</a:t>
              </a:r>
              <a:endParaRPr lang="en-US" sz="1200" b="1" dirty="0">
                <a:solidFill>
                  <a:prstClr val="black"/>
                </a:solidFill>
                <a:latin typeface="Arial" charset="0"/>
              </a:endParaRPr>
            </a:p>
            <a:p>
              <a:pPr defTabSz="776288" fontAlgn="base">
                <a:spcBef>
                  <a:spcPct val="0"/>
                </a:spcBef>
                <a:spcAft>
                  <a:spcPct val="0"/>
                </a:spcAft>
              </a:pPr>
              <a:endParaRPr lang="en-US" sz="13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5353086" y="2248938"/>
              <a:ext cx="292433" cy="13240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5645520" y="2417118"/>
              <a:ext cx="2088232" cy="115589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Gerade Verbindung 94"/>
            <p:cNvCxnSpPr/>
            <p:nvPr/>
          </p:nvCxnSpPr>
          <p:spPr>
            <a:xfrm>
              <a:off x="5645520" y="2413348"/>
              <a:ext cx="0" cy="115966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feld 98"/>
            <p:cNvSpPr txBox="1"/>
            <p:nvPr/>
          </p:nvSpPr>
          <p:spPr>
            <a:xfrm>
              <a:off x="4925440" y="3882534"/>
              <a:ext cx="12346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imulation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" name="Textfeld 99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hteck 12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hteck 129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hteck 130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40" name="Gerade Verbindung mit Pfeil 17539"/>
          <p:cNvCxnSpPr/>
          <p:nvPr/>
        </p:nvCxnSpPr>
        <p:spPr>
          <a:xfrm flipV="1">
            <a:off x="4100604" y="3237038"/>
            <a:ext cx="1623524" cy="132154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Abgerundetes Rechteck 131"/>
          <p:cNvSpPr/>
          <p:nvPr/>
        </p:nvSpPr>
        <p:spPr>
          <a:xfrm>
            <a:off x="179512" y="836712"/>
            <a:ext cx="4329446" cy="3444870"/>
          </a:xfrm>
          <a:prstGeom prst="roundRect">
            <a:avLst>
              <a:gd name="adj" fmla="val 356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DIRC Baseline Design 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cxnSp>
        <p:nvCxnSpPr>
          <p:cNvPr id="22" name="Gerade Verbindung mit Pfeil 21"/>
          <p:cNvCxnSpPr/>
          <p:nvPr/>
        </p:nvCxnSpPr>
        <p:spPr>
          <a:xfrm flipH="1" flipV="1">
            <a:off x="3256271" y="3729807"/>
            <a:ext cx="182784" cy="369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1561319" y="3729807"/>
            <a:ext cx="381889" cy="349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801276" y="1562889"/>
            <a:ext cx="17887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expansion volume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Gerade Verbindung mit Pfeil 26"/>
          <p:cNvCxnSpPr>
            <a:stCxn id="26" idx="1"/>
          </p:cNvCxnSpPr>
          <p:nvPr/>
        </p:nvCxnSpPr>
        <p:spPr>
          <a:xfrm flipH="1">
            <a:off x="1389073" y="1739861"/>
            <a:ext cx="4122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7"/>
          <p:cNvGrpSpPr/>
          <p:nvPr/>
        </p:nvGrpSpPr>
        <p:grpSpPr>
          <a:xfrm>
            <a:off x="467544" y="1052736"/>
            <a:ext cx="4143174" cy="3168454"/>
            <a:chOff x="4648200" y="1108443"/>
            <a:chExt cx="4544170" cy="3760717"/>
          </a:xfrm>
        </p:grpSpPr>
        <p:pic>
          <p:nvPicPr>
            <p:cNvPr id="36" name="Picture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68" r="11504" b="1673"/>
            <a:stretch/>
          </p:blipFill>
          <p:spPr>
            <a:xfrm>
              <a:off x="4648200" y="1677755"/>
              <a:ext cx="4276482" cy="3191405"/>
            </a:xfrm>
            <a:prstGeom prst="rect">
              <a:avLst/>
            </a:prstGeom>
          </p:spPr>
        </p:pic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7546425" y="3831324"/>
              <a:ext cx="1570028" cy="43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Radiator bars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6164456" y="1108443"/>
              <a:ext cx="2036993" cy="767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Photon detectors </a:t>
              </a:r>
              <a:br>
                <a:rPr lang="en-US" dirty="0"/>
              </a:br>
              <a:r>
                <a:rPr lang="en-US" dirty="0"/>
                <a:t>and electronics</a:t>
              </a:r>
              <a:endParaRPr lang="de-DE" dirty="0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 flipH="1">
              <a:off x="5976940" y="1893779"/>
              <a:ext cx="360042" cy="648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 flipV="1">
              <a:off x="7276857" y="3694798"/>
              <a:ext cx="360362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chemeClr val="accent4"/>
                </a:solidFill>
              </a:endParaRPr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6585339" y="4251305"/>
              <a:ext cx="1771512" cy="43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Focusing optics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H="1" flipV="1">
              <a:off x="6336983" y="4054019"/>
              <a:ext cx="360362" cy="284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chemeClr val="accent4"/>
                </a:solidFill>
              </a:endParaRPr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H="1">
              <a:off x="5832927" y="1677755"/>
              <a:ext cx="504056" cy="2880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Arrow Connector 29"/>
            <p:cNvCxnSpPr/>
            <p:nvPr/>
          </p:nvCxnSpPr>
          <p:spPr>
            <a:xfrm flipV="1">
              <a:off x="6156961" y="1573104"/>
              <a:ext cx="2510546" cy="789096"/>
            </a:xfrm>
            <a:prstGeom prst="straightConnector1">
              <a:avLst/>
            </a:prstGeom>
            <a:ln>
              <a:solidFill>
                <a:srgbClr val="7F7F7F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30"/>
            <p:cNvSpPr txBox="1"/>
            <p:nvPr/>
          </p:nvSpPr>
          <p:spPr>
            <a:xfrm rot="20646873">
              <a:off x="6421643" y="1877407"/>
              <a:ext cx="861846" cy="420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240cm</a:t>
              </a:r>
            </a:p>
          </p:txBody>
        </p:sp>
        <p:cxnSp>
          <p:nvCxnSpPr>
            <p:cNvPr id="46" name="Straight Arrow Connector 31"/>
            <p:cNvCxnSpPr/>
            <p:nvPr/>
          </p:nvCxnSpPr>
          <p:spPr>
            <a:xfrm flipV="1">
              <a:off x="8951407" y="1725504"/>
              <a:ext cx="0" cy="13224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32"/>
            <p:cNvSpPr txBox="1"/>
            <p:nvPr/>
          </p:nvSpPr>
          <p:spPr>
            <a:xfrm>
              <a:off x="8533063" y="2176046"/>
              <a:ext cx="659307" cy="420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100cm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30" name="Abgerundetes Rechteck 29"/>
          <p:cNvSpPr/>
          <p:nvPr/>
        </p:nvSpPr>
        <p:spPr>
          <a:xfrm>
            <a:off x="179511" y="902324"/>
            <a:ext cx="4680521" cy="3534787"/>
          </a:xfrm>
          <a:prstGeom prst="roundRect">
            <a:avLst>
              <a:gd name="adj" fmla="val 5580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8548"/>
            <a:ext cx="1598597" cy="37842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3" name="Picture 3" descr="c11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 bwMode="auto">
          <a:xfrm>
            <a:off x="251717" y="1067738"/>
            <a:ext cx="8640763" cy="47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51717" y="1067738"/>
            <a:ext cx="4111469" cy="470830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4355976" y="1067738"/>
            <a:ext cx="4536504" cy="470830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431540" y="1124744"/>
            <a:ext cx="1123524" cy="55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8" y="1132815"/>
            <a:ext cx="964708" cy="32156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7552932" y="1132384"/>
            <a:ext cx="1123524" cy="55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0" y="1132384"/>
            <a:ext cx="561463" cy="467886"/>
          </a:xfrm>
          <a:prstGeom prst="rect">
            <a:avLst/>
          </a:prstGeom>
        </p:spPr>
      </p:pic>
      <p:cxnSp>
        <p:nvCxnSpPr>
          <p:cNvPr id="16" name="Gerade Verbindung 15"/>
          <p:cNvCxnSpPr/>
          <p:nvPr/>
        </p:nvCxnSpPr>
        <p:spPr>
          <a:xfrm>
            <a:off x="4355976" y="1067738"/>
            <a:ext cx="0" cy="4708303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77164" y="248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51520" y="260648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3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DIRC Baseline Design 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cxnSp>
        <p:nvCxnSpPr>
          <p:cNvPr id="22" name="Gerade Verbindung mit Pfeil 21"/>
          <p:cNvCxnSpPr/>
          <p:nvPr/>
        </p:nvCxnSpPr>
        <p:spPr>
          <a:xfrm flipH="1" flipV="1">
            <a:off x="3256271" y="3729807"/>
            <a:ext cx="182784" cy="369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1561319" y="3729807"/>
            <a:ext cx="381889" cy="349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801276" y="1562889"/>
            <a:ext cx="17887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expansion volume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Gerade Verbindung mit Pfeil 26"/>
          <p:cNvCxnSpPr>
            <a:stCxn id="26" idx="1"/>
          </p:cNvCxnSpPr>
          <p:nvPr/>
        </p:nvCxnSpPr>
        <p:spPr>
          <a:xfrm flipH="1">
            <a:off x="1389073" y="1739861"/>
            <a:ext cx="4122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7"/>
          <p:cNvGrpSpPr/>
          <p:nvPr/>
        </p:nvGrpSpPr>
        <p:grpSpPr>
          <a:xfrm>
            <a:off x="467544" y="1052736"/>
            <a:ext cx="4143174" cy="3168454"/>
            <a:chOff x="4648200" y="1108443"/>
            <a:chExt cx="4544170" cy="3760717"/>
          </a:xfrm>
        </p:grpSpPr>
        <p:pic>
          <p:nvPicPr>
            <p:cNvPr id="36" name="Picture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68" r="11504" b="1673"/>
            <a:stretch/>
          </p:blipFill>
          <p:spPr>
            <a:xfrm>
              <a:off x="4648200" y="1677755"/>
              <a:ext cx="4276482" cy="3191405"/>
            </a:xfrm>
            <a:prstGeom prst="rect">
              <a:avLst/>
            </a:prstGeom>
          </p:spPr>
        </p:pic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7546425" y="3831324"/>
              <a:ext cx="1570028" cy="43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Radiator bars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6164456" y="1108443"/>
              <a:ext cx="2036993" cy="767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Photon detectors </a:t>
              </a:r>
              <a:br>
                <a:rPr lang="en-US" dirty="0"/>
              </a:br>
              <a:r>
                <a:rPr lang="en-US" dirty="0"/>
                <a:t>and electronics</a:t>
              </a:r>
              <a:endParaRPr lang="de-DE" dirty="0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 flipH="1">
              <a:off x="5976940" y="1893779"/>
              <a:ext cx="360042" cy="648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 flipV="1">
              <a:off x="7276857" y="3694798"/>
              <a:ext cx="360362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chemeClr val="accent4"/>
                </a:solidFill>
              </a:endParaRPr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6585339" y="4251305"/>
              <a:ext cx="1771512" cy="43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Focusing optics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H="1" flipV="1">
              <a:off x="6336983" y="4054019"/>
              <a:ext cx="360362" cy="284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chemeClr val="accent4"/>
                </a:solidFill>
              </a:endParaRPr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H="1">
              <a:off x="5832927" y="1677755"/>
              <a:ext cx="504056" cy="2880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Arrow Connector 29"/>
            <p:cNvCxnSpPr/>
            <p:nvPr/>
          </p:nvCxnSpPr>
          <p:spPr>
            <a:xfrm flipV="1">
              <a:off x="6156961" y="1573104"/>
              <a:ext cx="2510546" cy="789096"/>
            </a:xfrm>
            <a:prstGeom prst="straightConnector1">
              <a:avLst/>
            </a:prstGeom>
            <a:ln>
              <a:solidFill>
                <a:srgbClr val="7F7F7F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30"/>
            <p:cNvSpPr txBox="1"/>
            <p:nvPr/>
          </p:nvSpPr>
          <p:spPr>
            <a:xfrm rot="20646873">
              <a:off x="6421643" y="1877407"/>
              <a:ext cx="861846" cy="420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240cm</a:t>
              </a:r>
            </a:p>
          </p:txBody>
        </p:sp>
        <p:cxnSp>
          <p:nvCxnSpPr>
            <p:cNvPr id="46" name="Straight Arrow Connector 31"/>
            <p:cNvCxnSpPr/>
            <p:nvPr/>
          </p:nvCxnSpPr>
          <p:spPr>
            <a:xfrm flipV="1">
              <a:off x="8951407" y="1725504"/>
              <a:ext cx="0" cy="13224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32"/>
            <p:cNvSpPr txBox="1"/>
            <p:nvPr/>
          </p:nvSpPr>
          <p:spPr>
            <a:xfrm>
              <a:off x="8533063" y="2176046"/>
              <a:ext cx="659307" cy="420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100cm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30" name="Abgerundetes Rechteck 29"/>
          <p:cNvSpPr/>
          <p:nvPr/>
        </p:nvSpPr>
        <p:spPr>
          <a:xfrm>
            <a:off x="179511" y="902324"/>
            <a:ext cx="4680521" cy="3534787"/>
          </a:xfrm>
          <a:prstGeom prst="roundRect">
            <a:avLst>
              <a:gd name="adj" fmla="val 5580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20</a:t>
            </a:fld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5292080" y="902325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Barrel: 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radius: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47.6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radiator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Bars:</a:t>
            </a:r>
          </a:p>
          <a:p>
            <a:pPr marL="7429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1.7 cm × 3.2 cm × 240 cm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synthetic fused silica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volume: </a:t>
            </a:r>
          </a:p>
          <a:p>
            <a:pPr marL="742814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cm depth </a:t>
            </a:r>
          </a:p>
          <a:p>
            <a:pPr marL="742814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oil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out: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~15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MCP-PMT</a:t>
            </a:r>
            <a:endParaRPr lang="en-US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DIRC Baseline Design 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cxnSp>
        <p:nvCxnSpPr>
          <p:cNvPr id="22" name="Gerade Verbindung mit Pfeil 21"/>
          <p:cNvCxnSpPr/>
          <p:nvPr/>
        </p:nvCxnSpPr>
        <p:spPr>
          <a:xfrm flipH="1" flipV="1">
            <a:off x="3256271" y="3729807"/>
            <a:ext cx="182784" cy="369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1561319" y="3729807"/>
            <a:ext cx="381889" cy="349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801276" y="1562889"/>
            <a:ext cx="17887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expansion volume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Gerade Verbindung mit Pfeil 26"/>
          <p:cNvCxnSpPr>
            <a:stCxn id="26" idx="1"/>
          </p:cNvCxnSpPr>
          <p:nvPr/>
        </p:nvCxnSpPr>
        <p:spPr>
          <a:xfrm flipH="1">
            <a:off x="1389073" y="1739861"/>
            <a:ext cx="4122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7"/>
          <p:cNvGrpSpPr/>
          <p:nvPr/>
        </p:nvGrpSpPr>
        <p:grpSpPr>
          <a:xfrm>
            <a:off x="467544" y="1052736"/>
            <a:ext cx="4143174" cy="3168454"/>
            <a:chOff x="4648200" y="1108443"/>
            <a:chExt cx="4544170" cy="3760717"/>
          </a:xfrm>
        </p:grpSpPr>
        <p:pic>
          <p:nvPicPr>
            <p:cNvPr id="36" name="Picture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68" r="11504" b="1673"/>
            <a:stretch/>
          </p:blipFill>
          <p:spPr>
            <a:xfrm>
              <a:off x="4648200" y="1677755"/>
              <a:ext cx="4276482" cy="3191405"/>
            </a:xfrm>
            <a:prstGeom prst="rect">
              <a:avLst/>
            </a:prstGeom>
          </p:spPr>
        </p:pic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7546425" y="3831324"/>
              <a:ext cx="1570028" cy="43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Radiator bars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6164456" y="1108443"/>
              <a:ext cx="2036993" cy="767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Photon detectors </a:t>
              </a:r>
              <a:br>
                <a:rPr lang="en-US" dirty="0"/>
              </a:br>
              <a:r>
                <a:rPr lang="en-US" dirty="0"/>
                <a:t>and electronics</a:t>
              </a:r>
              <a:endParaRPr lang="de-DE" dirty="0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 flipH="1">
              <a:off x="5976940" y="1893779"/>
              <a:ext cx="360042" cy="648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 flipV="1">
              <a:off x="7276857" y="3694798"/>
              <a:ext cx="360362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chemeClr val="accent4"/>
                </a:solidFill>
              </a:endParaRPr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6585339" y="4251305"/>
              <a:ext cx="1771512" cy="43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</a:rPr>
                <a:t>Focusing optics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H="1" flipV="1">
              <a:off x="6336983" y="4054019"/>
              <a:ext cx="360362" cy="284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chemeClr val="accent4"/>
                </a:solidFill>
              </a:endParaRPr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H="1">
              <a:off x="5832927" y="1677755"/>
              <a:ext cx="504056" cy="2880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Arrow Connector 29"/>
            <p:cNvCxnSpPr/>
            <p:nvPr/>
          </p:nvCxnSpPr>
          <p:spPr>
            <a:xfrm flipV="1">
              <a:off x="6156961" y="1573104"/>
              <a:ext cx="2510546" cy="789096"/>
            </a:xfrm>
            <a:prstGeom prst="straightConnector1">
              <a:avLst/>
            </a:prstGeom>
            <a:ln>
              <a:solidFill>
                <a:srgbClr val="7F7F7F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30"/>
            <p:cNvSpPr txBox="1"/>
            <p:nvPr/>
          </p:nvSpPr>
          <p:spPr>
            <a:xfrm rot="20646873">
              <a:off x="6421643" y="1877407"/>
              <a:ext cx="861846" cy="420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240cm</a:t>
              </a:r>
            </a:p>
          </p:txBody>
        </p:sp>
        <p:cxnSp>
          <p:nvCxnSpPr>
            <p:cNvPr id="46" name="Straight Arrow Connector 31"/>
            <p:cNvCxnSpPr/>
            <p:nvPr/>
          </p:nvCxnSpPr>
          <p:spPr>
            <a:xfrm flipV="1">
              <a:off x="8951407" y="1725504"/>
              <a:ext cx="0" cy="13224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32"/>
            <p:cNvSpPr txBox="1"/>
            <p:nvPr/>
          </p:nvSpPr>
          <p:spPr>
            <a:xfrm>
              <a:off x="8533063" y="2176046"/>
              <a:ext cx="659307" cy="4201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100cm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30" name="Abgerundetes Rechteck 29"/>
          <p:cNvSpPr/>
          <p:nvPr/>
        </p:nvSpPr>
        <p:spPr>
          <a:xfrm>
            <a:off x="179511" y="902324"/>
            <a:ext cx="4680521" cy="3534787"/>
          </a:xfrm>
          <a:prstGeom prst="roundRect">
            <a:avLst>
              <a:gd name="adj" fmla="val 5580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21</a:t>
            </a:fld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5292080" y="902325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Barrel: 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radius: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47.6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radiator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Bars:</a:t>
            </a:r>
          </a:p>
          <a:p>
            <a:pPr marL="7429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1.7 cm × 3.2 cm × 240 cm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synthetic fused silica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volume: </a:t>
            </a:r>
          </a:p>
          <a:p>
            <a:pPr marL="742814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cm depth </a:t>
            </a:r>
          </a:p>
          <a:p>
            <a:pPr marL="742814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oil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out:</a:t>
            </a:r>
          </a:p>
          <a:p>
            <a:pPr marL="742950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~15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MCP-PMT</a:t>
            </a:r>
            <a:endParaRPr lang="en-US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1443464" y="4712369"/>
            <a:ext cx="3632592" cy="1512168"/>
          </a:xfrm>
          <a:prstGeom prst="roundRect">
            <a:avLst>
              <a:gd name="adj" fmla="val 8029"/>
            </a:avLst>
          </a:prstGeom>
          <a:noFill/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feld 50"/>
          <p:cNvSpPr txBox="1"/>
          <p:nvPr/>
        </p:nvSpPr>
        <p:spPr>
          <a:xfrm>
            <a:off x="35496" y="5085184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erformance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hteck 51"/>
              <p:cNvSpPr/>
              <p:nvPr/>
            </p:nvSpPr>
            <p:spPr>
              <a:xfrm>
                <a:off x="1224136" y="4352329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endPara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chemeClr val="tx1"/>
                  </a:buClr>
                  <a:buFont typeface="Arial" pitchFamily="34" charset="0"/>
                  <a:buChar char="•"/>
                </a:pPr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photon Cherenkov </a:t>
                </a:r>
                <a:b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angle resolution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sz="1600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US" sz="1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:r>
                  <a:rPr lang="en-US" sz="1600" b="1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mrad</a:t>
                </a:r>
                <a:endParaRPr lang="en-US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chemeClr val="tx1"/>
                  </a:buClr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 of </a:t>
                </a:r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detected photons 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track:   </a:t>
                </a:r>
                <a:r>
                  <a:rPr lang="en-US" sz="16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15</a:t>
                </a:r>
                <a:endParaRPr lang="en-US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Rechteck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36" y="4352329"/>
                <a:ext cx="4572000" cy="1938992"/>
              </a:xfrm>
              <a:prstGeom prst="rect">
                <a:avLst/>
              </a:prstGeom>
              <a:blipFill rotWithShape="1">
                <a:blip r:embed="rId6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3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Volume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7559"/>
            <a:ext cx="2952328" cy="269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611560" y="902324"/>
            <a:ext cx="3456384" cy="2886717"/>
          </a:xfrm>
          <a:prstGeom prst="roundRect">
            <a:avLst>
              <a:gd name="adj" fmla="val 556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5"/>
          <p:cNvSpPr txBox="1"/>
          <p:nvPr/>
        </p:nvSpPr>
        <p:spPr>
          <a:xfrm>
            <a:off x="774852" y="3717032"/>
            <a:ext cx="458208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Instead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tank </a:t>
            </a:r>
          </a:p>
          <a:p>
            <a:pPr>
              <a:buClr>
                <a:schemeClr val="tx1"/>
              </a:buClr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chemeClr val="tx1"/>
              </a:buClr>
            </a:pPr>
            <a:endParaRPr lang="de-DE" sz="1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Volume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7559"/>
            <a:ext cx="2952328" cy="269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674720" y="908720"/>
            <a:ext cx="3456384" cy="2886718"/>
          </a:xfrm>
          <a:prstGeom prst="roundRect">
            <a:avLst>
              <a:gd name="adj" fmla="val 4326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611560" y="902324"/>
            <a:ext cx="3456384" cy="2886717"/>
          </a:xfrm>
          <a:prstGeom prst="roundRect">
            <a:avLst>
              <a:gd name="adj" fmla="val 556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98358"/>
            <a:ext cx="2808312" cy="25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5"/>
          <p:cNvSpPr txBox="1"/>
          <p:nvPr/>
        </p:nvSpPr>
        <p:spPr>
          <a:xfrm>
            <a:off x="774852" y="3717032"/>
            <a:ext cx="458208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Instead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tank </a:t>
            </a:r>
          </a:p>
          <a:p>
            <a:pPr>
              <a:buClr>
                <a:schemeClr val="tx1"/>
              </a:buClr>
            </a:pP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fused silica 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</a:p>
          <a:p>
            <a:pPr>
              <a:buClr>
                <a:schemeClr val="tx1"/>
              </a:buClr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properties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surface meaning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fewer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chemeClr val="tx1"/>
              </a:buClr>
            </a:pPr>
            <a:endParaRPr lang="de-DE" sz="1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feil nach rechts 3"/>
          <p:cNvSpPr/>
          <p:nvPr/>
        </p:nvSpPr>
        <p:spPr>
          <a:xfrm>
            <a:off x="4211960" y="2352079"/>
            <a:ext cx="396044" cy="21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Volume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7559"/>
            <a:ext cx="2952328" cy="269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674720" y="908720"/>
            <a:ext cx="3456384" cy="2886718"/>
          </a:xfrm>
          <a:prstGeom prst="roundRect">
            <a:avLst>
              <a:gd name="adj" fmla="val 4326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611560" y="902324"/>
            <a:ext cx="3456384" cy="2886717"/>
          </a:xfrm>
          <a:prstGeom prst="roundRect">
            <a:avLst>
              <a:gd name="adj" fmla="val 556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98358"/>
            <a:ext cx="2808312" cy="25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5"/>
          <p:cNvSpPr txBox="1"/>
          <p:nvPr/>
        </p:nvSpPr>
        <p:spPr>
          <a:xfrm>
            <a:off x="774852" y="3717032"/>
            <a:ext cx="458208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Instead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tank </a:t>
            </a:r>
          </a:p>
          <a:p>
            <a:pPr>
              <a:buClr>
                <a:schemeClr val="tx1"/>
              </a:buClr>
            </a:pP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fused silica 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</a:p>
          <a:p>
            <a:pPr>
              <a:buClr>
                <a:schemeClr val="tx1"/>
              </a:buClr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properties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surface meaning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fewer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chemeClr val="tx1"/>
              </a:buClr>
            </a:pPr>
            <a:endParaRPr lang="de-DE" sz="1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6931" y="4217080"/>
            <a:ext cx="2599444" cy="1922082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>
          <a:xfrm>
            <a:off x="6012160" y="5836586"/>
            <a:ext cx="1728192" cy="184702"/>
          </a:xfrm>
          <a:prstGeom prst="straightConnector1">
            <a:avLst/>
          </a:prstGeom>
          <a:ln w="19050">
            <a:solidFill>
              <a:srgbClr val="3333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592520">
            <a:off x="6445329" y="5805810"/>
            <a:ext cx="559435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>
            <a:endCxn id="14" idx="2"/>
          </p:cNvCxnSpPr>
          <p:nvPr/>
        </p:nvCxnSpPr>
        <p:spPr>
          <a:xfrm flipV="1">
            <a:off x="6197951" y="3643074"/>
            <a:ext cx="138245" cy="722030"/>
          </a:xfrm>
          <a:prstGeom prst="straightConnector1">
            <a:avLst/>
          </a:prstGeom>
          <a:ln w="28575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feil nach rechts 3"/>
          <p:cNvSpPr/>
          <p:nvPr/>
        </p:nvSpPr>
        <p:spPr>
          <a:xfrm>
            <a:off x="4211960" y="2352079"/>
            <a:ext cx="396044" cy="21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Radiator Width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611560" y="902324"/>
            <a:ext cx="3456384" cy="2886717"/>
          </a:xfrm>
          <a:prstGeom prst="roundRect">
            <a:avLst>
              <a:gd name="adj" fmla="val 514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8358"/>
            <a:ext cx="2808312" cy="25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5"/>
          <p:cNvSpPr txBox="1"/>
          <p:nvPr/>
        </p:nvSpPr>
        <p:spPr>
          <a:xfrm>
            <a:off x="646027" y="3786233"/>
            <a:ext cx="46460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nstead of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narrow bars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 </a:t>
            </a:r>
          </a:p>
          <a:p>
            <a:pPr>
              <a:buClr>
                <a:schemeClr val="tx1"/>
              </a:buClr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chemeClr val="tx1"/>
              </a:buClr>
            </a:pPr>
            <a:endParaRPr lang="de-DE" sz="1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65993"/>
            <a:ext cx="3048165" cy="27430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Radiator Width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674720" y="908720"/>
            <a:ext cx="3456384" cy="2886718"/>
          </a:xfrm>
          <a:prstGeom prst="roundRect">
            <a:avLst>
              <a:gd name="adj" fmla="val 3092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611560" y="902324"/>
            <a:ext cx="3456384" cy="2886717"/>
          </a:xfrm>
          <a:prstGeom prst="roundRect">
            <a:avLst>
              <a:gd name="adj" fmla="val 514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8358"/>
            <a:ext cx="2808312" cy="25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5"/>
          <p:cNvSpPr txBox="1"/>
          <p:nvPr/>
        </p:nvSpPr>
        <p:spPr>
          <a:xfrm>
            <a:off x="646027" y="3786233"/>
            <a:ext cx="464605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nstead of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narrow bars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 </a:t>
            </a:r>
          </a:p>
          <a:p>
            <a:pPr>
              <a:buClr>
                <a:schemeClr val="tx1"/>
              </a:buClr>
            </a:pP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plate </a:t>
            </a:r>
            <a:endParaRPr lang="en-US" sz="16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Fewer pieces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be polished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 strict requirements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mechanical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side surfaces</a:t>
            </a:r>
          </a:p>
          <a:p>
            <a:pPr>
              <a:buClr>
                <a:schemeClr val="tx1"/>
              </a:buClr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chemeClr val="tx1"/>
              </a:buClr>
            </a:pPr>
            <a:endParaRPr lang="de-DE" sz="1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feil nach rechts 37"/>
          <p:cNvSpPr/>
          <p:nvPr/>
        </p:nvSpPr>
        <p:spPr>
          <a:xfrm>
            <a:off x="4211960" y="2352079"/>
            <a:ext cx="396044" cy="21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65993"/>
            <a:ext cx="3048165" cy="27430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Radiator Width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674720" y="908720"/>
            <a:ext cx="3456384" cy="2886718"/>
          </a:xfrm>
          <a:prstGeom prst="roundRect">
            <a:avLst>
              <a:gd name="adj" fmla="val 3092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611560" y="902324"/>
            <a:ext cx="3456384" cy="2886717"/>
          </a:xfrm>
          <a:prstGeom prst="roundRect">
            <a:avLst>
              <a:gd name="adj" fmla="val 514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8358"/>
            <a:ext cx="2808312" cy="25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5"/>
          <p:cNvSpPr txBox="1"/>
          <p:nvPr/>
        </p:nvSpPr>
        <p:spPr>
          <a:xfrm>
            <a:off x="646027" y="3786233"/>
            <a:ext cx="464605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nstead of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narrow bars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 </a:t>
            </a:r>
          </a:p>
          <a:p>
            <a:pPr>
              <a:buClr>
                <a:schemeClr val="tx1"/>
              </a:buClr>
            </a:pPr>
            <a:r>
              <a:rPr lang="en-US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plate </a:t>
            </a:r>
            <a:endParaRPr lang="en-US" sz="16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Fewer pieces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be polished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 strict requirements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mechanical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side surfaces</a:t>
            </a:r>
          </a:p>
          <a:p>
            <a:pPr>
              <a:buClr>
                <a:schemeClr val="tx1"/>
              </a:buClr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chemeClr val="tx1"/>
              </a:buClr>
            </a:pPr>
            <a:endParaRPr lang="de-DE" sz="1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8000"/>
          <a:stretch/>
        </p:blipFill>
        <p:spPr>
          <a:xfrm>
            <a:off x="5690557" y="4077072"/>
            <a:ext cx="1977787" cy="2160240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>
          <a:xfrm flipV="1">
            <a:off x="6804248" y="1936718"/>
            <a:ext cx="720080" cy="2212362"/>
          </a:xfrm>
          <a:prstGeom prst="straightConnector1">
            <a:avLst/>
          </a:prstGeom>
          <a:ln w="28575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 flipV="1">
            <a:off x="3419872" y="1916832"/>
            <a:ext cx="2448272" cy="3384376"/>
          </a:xfrm>
          <a:prstGeom prst="straightConnector1">
            <a:avLst/>
          </a:prstGeom>
          <a:ln w="28575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feil nach rechts 37"/>
          <p:cNvSpPr/>
          <p:nvPr/>
        </p:nvSpPr>
        <p:spPr>
          <a:xfrm>
            <a:off x="4211960" y="2352079"/>
            <a:ext cx="396044" cy="21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40" name="Foliennummernplatzhalt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03"/>
          <a:stretch/>
        </p:blipFill>
        <p:spPr>
          <a:xfrm flipH="1">
            <a:off x="484506" y="1166677"/>
            <a:ext cx="3727453" cy="2406339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sx="1000" sy="1000" algn="tl" rotWithShape="0">
              <a:prstClr val="black"/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67544" y="836712"/>
            <a:ext cx="3744416" cy="3096344"/>
          </a:xfrm>
          <a:prstGeom prst="roundRect">
            <a:avLst>
              <a:gd name="adj" fmla="val 473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3" name="Rechteck 22532"/>
          <p:cNvSpPr/>
          <p:nvPr/>
        </p:nvSpPr>
        <p:spPr>
          <a:xfrm>
            <a:off x="4879428" y="1162184"/>
            <a:ext cx="40130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014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mirrors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264" lvl="2">
              <a:lnSpc>
                <a:spcPct val="150000"/>
              </a:lnSpc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Lens-systems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pixel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Photosensors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MCP-PMTs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1" y="4258156"/>
            <a:ext cx="3440731" cy="19071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1979712" y="2924944"/>
            <a:ext cx="216024" cy="1512168"/>
          </a:xfrm>
          <a:prstGeom prst="straightConnector1">
            <a:avLst/>
          </a:prstGeom>
          <a:ln w="28575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28</a:t>
            </a:fld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8" y="4681885"/>
            <a:ext cx="2393316" cy="13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4786320" y="1009541"/>
            <a:ext cx="3948113" cy="2779712"/>
            <a:chOff x="-314" y="693"/>
            <a:chExt cx="3076" cy="2387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313" y="694"/>
              <a:ext cx="3076" cy="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2019" y="2578"/>
              <a:ext cx="39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>
              <a:lvl1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1pPr>
              <a:lvl2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2pPr>
              <a:lvl3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3pPr>
              <a:lvl4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4pPr>
              <a:lvl5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/>
              <a:r>
                <a:rPr lang="en-US" altLang="en-US">
                  <a:solidFill>
                    <a:srgbClr val="000000"/>
                  </a:solidFill>
                </a:rPr>
                <a:t>SiO</a:t>
              </a:r>
              <a:r>
                <a:rPr lang="en-US" altLang="en-US" baseline="-33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 flipH="1" flipV="1">
              <a:off x="1698" y="2279"/>
              <a:ext cx="350" cy="3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 flipV="1">
              <a:off x="1257" y="2195"/>
              <a:ext cx="816" cy="49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909" y="805"/>
              <a:ext cx="528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>
              <a:lvl1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1pPr>
              <a:lvl2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2pPr>
              <a:lvl3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3pPr>
              <a:lvl4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4pPr>
              <a:lvl5pPr eaLnBrk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/>
              <a:r>
                <a:rPr lang="en-US" altLang="en-US">
                  <a:solidFill>
                    <a:srgbClr val="000000"/>
                  </a:solidFill>
                </a:rPr>
                <a:t>LaK33</a:t>
              </a: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1483" y="1013"/>
              <a:ext cx="734" cy="84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59" y="1299841"/>
            <a:ext cx="5044241" cy="436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29</a:t>
            </a:fld>
            <a:endParaRPr lang="en-US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7680325" y="7315200"/>
            <a:ext cx="1897045" cy="17817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marL="457200" algn="l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marL="914400" algn="l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marL="1371600" algn="l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marL="1828800" algn="l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84E6FE7C-8778-4C1F-B74D-480EAD1A75D9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  <a:ea typeface="Bitstream Vera Sans" charset="0"/>
                <a:cs typeface="Bitstream Vera Sans" charset="0"/>
              </a:rPr>
              <a:pPr eaLnBrk="1">
                <a:buFont typeface="Times New Roman" pitchFamily="18" charset="0"/>
                <a:buNone/>
              </a:pPr>
              <a:t>29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62672" y="1009541"/>
            <a:ext cx="3334590" cy="4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r>
              <a:rPr lang="en-US" altLang="en-US" dirty="0">
                <a:solidFill>
                  <a:srgbClr val="2323DC"/>
                </a:solidFill>
              </a:rPr>
              <a:t>Lens design</a:t>
            </a:r>
            <a:r>
              <a:rPr lang="en-US" altLang="en-US" dirty="0">
                <a:solidFill>
                  <a:srgbClr val="000000"/>
                </a:solidFill>
              </a:rPr>
              <a:t> aimed for a focal plane</a:t>
            </a:r>
          </a:p>
          <a:p>
            <a:pPr eaLnBrk="1"/>
            <a:r>
              <a:rPr lang="en-US" altLang="en-US" dirty="0">
                <a:solidFill>
                  <a:srgbClr val="000000"/>
                </a:solidFill>
              </a:rPr>
              <a:t>matching the flat photon detector plane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65125" y="5653089"/>
            <a:ext cx="3529685" cy="51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PbF</a:t>
            </a:r>
            <a:r>
              <a:rPr lang="en-US" altLang="en-US" baseline="-33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is radiation hard,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 ~ 100 kR</a:t>
            </a:r>
          </a:p>
          <a:p>
            <a:pPr eaLnBrk="1"/>
            <a:r>
              <a:rPr lang="en-US" altLang="en-US">
                <a:solidFill>
                  <a:srgbClr val="000000"/>
                </a:solidFill>
              </a:rPr>
              <a:t>Other optical radiation resistant glasses? 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345834" y="5301208"/>
            <a:ext cx="2047218" cy="25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r>
              <a:rPr lang="en-US" altLang="en-US" dirty="0">
                <a:solidFill>
                  <a:srgbClr val="000000"/>
                </a:solidFill>
              </a:rPr>
              <a:t>Radiation level ~ 10 </a:t>
            </a:r>
            <a:r>
              <a:rPr lang="en-US" altLang="en-US" dirty="0" err="1">
                <a:solidFill>
                  <a:srgbClr val="000000"/>
                </a:solidFill>
              </a:rPr>
              <a:t>kR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2681288" y="6924676"/>
            <a:ext cx="2587580" cy="267840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/>
            <a:r>
              <a:rPr lang="en-US" altLang="en-US">
                <a:solidFill>
                  <a:srgbClr val="000000"/>
                </a:solidFill>
              </a:rPr>
              <a:t>Afternoon, Lee Allison</a:t>
            </a:r>
          </a:p>
        </p:txBody>
      </p:sp>
    </p:spTree>
    <p:extLst>
      <p:ext uri="{BB962C8B-B14F-4D97-AF65-F5344CB8AC3E}">
        <p14:creationId xmlns:p14="http://schemas.microsoft.com/office/powerpoint/2010/main" val="4310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8548"/>
            <a:ext cx="1598597" cy="37842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3" name="Picture 3" descr="c11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 bwMode="auto">
          <a:xfrm>
            <a:off x="251717" y="1067738"/>
            <a:ext cx="8640763" cy="47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28057" y="2957567"/>
            <a:ext cx="82586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HESR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48147" y="1666952"/>
            <a:ext cx="1230109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SIS 100/300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354953" y="2035699"/>
            <a:ext cx="696061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SIS18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339952" y="2313615"/>
            <a:ext cx="723064" cy="387727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894413" y="2465452"/>
            <a:ext cx="477042" cy="12336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4664569" y="1174837"/>
            <a:ext cx="2925258" cy="1413983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5848173" y="2571195"/>
            <a:ext cx="687061" cy="16051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9" y="149"/>
              </a:cxn>
              <a:cxn ang="0">
                <a:pos x="440" y="448"/>
              </a:cxn>
              <a:cxn ang="0">
                <a:pos x="408" y="760"/>
              </a:cxn>
              <a:cxn ang="0">
                <a:pos x="304" y="1184"/>
              </a:cxn>
            </a:cxnLst>
            <a:rect l="0" t="0" r="r" b="b"/>
            <a:pathLst>
              <a:path w="458" h="1184">
                <a:moveTo>
                  <a:pt x="0" y="0"/>
                </a:moveTo>
                <a:cubicBezTo>
                  <a:pt x="48" y="23"/>
                  <a:pt x="226" y="74"/>
                  <a:pt x="299" y="149"/>
                </a:cubicBezTo>
                <a:cubicBezTo>
                  <a:pt x="372" y="224"/>
                  <a:pt x="422" y="346"/>
                  <a:pt x="440" y="448"/>
                </a:cubicBezTo>
                <a:cubicBezTo>
                  <a:pt x="458" y="550"/>
                  <a:pt x="431" y="637"/>
                  <a:pt x="408" y="760"/>
                </a:cubicBezTo>
                <a:cubicBezTo>
                  <a:pt x="385" y="883"/>
                  <a:pt x="326" y="1096"/>
                  <a:pt x="304" y="1184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 rot="360000">
            <a:off x="6229207" y="4126169"/>
            <a:ext cx="136513" cy="184374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20486542">
            <a:off x="5728162" y="4473226"/>
            <a:ext cx="681060" cy="860861"/>
          </a:xfrm>
          <a:prstGeom prst="roundRect">
            <a:avLst>
              <a:gd name="adj" fmla="val 41074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6296713" y="4310543"/>
            <a:ext cx="0" cy="24673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rot="20486542">
            <a:off x="5785168" y="4546433"/>
            <a:ext cx="544549" cy="676488"/>
          </a:xfrm>
          <a:prstGeom prst="roundRect">
            <a:avLst>
              <a:gd name="adj" fmla="val 41074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617153" y="4761987"/>
            <a:ext cx="1035091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RESR/CR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5500142" y="3883501"/>
            <a:ext cx="184517" cy="919156"/>
          </a:xfrm>
          <a:custGeom>
            <a:avLst/>
            <a:gdLst/>
            <a:ahLst/>
            <a:cxnLst>
              <a:cxn ang="0">
                <a:pos x="123" y="678"/>
              </a:cxn>
              <a:cxn ang="0">
                <a:pos x="40" y="480"/>
              </a:cxn>
              <a:cxn ang="0">
                <a:pos x="78" y="224"/>
              </a:cxn>
              <a:cxn ang="0">
                <a:pos x="0" y="0"/>
              </a:cxn>
            </a:cxnLst>
            <a:rect l="0" t="0" r="r" b="b"/>
            <a:pathLst>
              <a:path w="123" h="678">
                <a:moveTo>
                  <a:pt x="123" y="678"/>
                </a:moveTo>
                <a:cubicBezTo>
                  <a:pt x="109" y="645"/>
                  <a:pt x="48" y="556"/>
                  <a:pt x="40" y="480"/>
                </a:cubicBezTo>
                <a:cubicBezTo>
                  <a:pt x="32" y="404"/>
                  <a:pt x="85" y="304"/>
                  <a:pt x="78" y="224"/>
                </a:cubicBezTo>
                <a:cubicBezTo>
                  <a:pt x="71" y="144"/>
                  <a:pt x="16" y="47"/>
                  <a:pt x="0" y="0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353633" y="2130427"/>
            <a:ext cx="1603641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30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GeV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 Protons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622888" y="1973337"/>
            <a:ext cx="842523" cy="2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>
                <a:solidFill>
                  <a:srgbClr val="FF9900"/>
                </a:solidFill>
                <a:latin typeface="Arial" pitchFamily="34" charset="0"/>
              </a:rPr>
              <a:t>7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0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MeV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091841" y="2159066"/>
            <a:ext cx="802571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p-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Linac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176561" y="3424219"/>
            <a:ext cx="922348" cy="44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FFFF99"/>
                </a:solidFill>
                <a:latin typeface="Arial" pitchFamily="34" charset="0"/>
              </a:rPr>
              <a:t>p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Target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V="1">
            <a:off x="7249858" y="3605585"/>
            <a:ext cx="102009" cy="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9722417">
            <a:off x="6421224" y="3903837"/>
            <a:ext cx="681060" cy="100321"/>
          </a:xfrm>
          <a:prstGeom prst="leftArrow">
            <a:avLst>
              <a:gd name="adj1" fmla="val 36250"/>
              <a:gd name="adj2" fmla="val 13554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4012011" y="2588820"/>
            <a:ext cx="2013178" cy="12743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64" y="91"/>
              </a:cxn>
              <a:cxn ang="0">
                <a:pos x="1342" y="0"/>
              </a:cxn>
            </a:cxnLst>
            <a:rect l="0" t="0" r="r" b="b"/>
            <a:pathLst>
              <a:path w="1342" h="94">
                <a:moveTo>
                  <a:pt x="0" y="19"/>
                </a:moveTo>
                <a:cubicBezTo>
                  <a:pt x="43" y="31"/>
                  <a:pt x="40" y="94"/>
                  <a:pt x="264" y="91"/>
                </a:cubicBezTo>
                <a:cubicBezTo>
                  <a:pt x="488" y="88"/>
                  <a:pt x="1118" y="19"/>
                  <a:pt x="1342" y="0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4540530" y="3810526"/>
            <a:ext cx="89556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PANDA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auto">
          <a:xfrm rot="18019475">
            <a:off x="4946567" y="3568642"/>
            <a:ext cx="479759" cy="178454"/>
          </a:xfrm>
          <a:prstGeom prst="rightArrow">
            <a:avLst>
              <a:gd name="adj1" fmla="val 50000"/>
              <a:gd name="adj2" fmla="val 1984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7552932" y="1132384"/>
            <a:ext cx="1123524" cy="55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0" y="1132384"/>
            <a:ext cx="561463" cy="467886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377164" y="248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251520" y="260648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rot="21442484">
            <a:off x="4451550" y="2812508"/>
            <a:ext cx="1021590" cy="1537350"/>
          </a:xfrm>
          <a:prstGeom prst="roundRect">
            <a:avLst>
              <a:gd name="adj" fmla="val 41074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4" y="4585706"/>
            <a:ext cx="1003534" cy="10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429000"/>
            <a:ext cx="3711479" cy="220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30</a:t>
            </a:fld>
            <a:endParaRPr lang="en-US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7680325" y="7315200"/>
            <a:ext cx="1897045" cy="17817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marL="457200" algn="l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marL="914400" algn="l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marL="1371600" algn="l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marL="1828800" algn="l" defTabSz="914400" rtl="0" eaLnBrk="0" latinLnBrk="0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kern="1200"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84E6FE7C-8778-4C1F-B74D-480EAD1A75D9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  <a:ea typeface="Bitstream Vera Sans" charset="0"/>
                <a:cs typeface="Bitstream Vera Sans" charset="0"/>
              </a:rPr>
              <a:pPr eaLnBrk="1">
                <a:buFont typeface="Times New Roman" pitchFamily="18" charset="0"/>
                <a:buNone/>
              </a:pPr>
              <a:t>30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Bitstream Vera Sans" charset="0"/>
              <a:cs typeface="Bitstream Vera Sans" charset="0"/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44" y="1135303"/>
            <a:ext cx="3902428" cy="33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811617" y="4473072"/>
            <a:ext cx="1974202" cy="828136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53" y="4554317"/>
            <a:ext cx="216015" cy="71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54" y="4554318"/>
            <a:ext cx="447963" cy="71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8229191" y="4527508"/>
            <a:ext cx="180687" cy="762017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760472" y="4527508"/>
            <a:ext cx="180687" cy="762017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V="1">
            <a:off x="7918573" y="3057277"/>
            <a:ext cx="0" cy="1126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flipH="1" flipV="1">
            <a:off x="8027668" y="3057277"/>
            <a:ext cx="291866" cy="12207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5265642" y="4534527"/>
            <a:ext cx="788738" cy="35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r>
              <a:rPr lang="en-US" altLang="en-US" sz="1400">
                <a:solidFill>
                  <a:srgbClr val="000000"/>
                </a:solidFill>
              </a:rPr>
              <a:t>Dispersing +</a:t>
            </a:r>
          </a:p>
          <a:p>
            <a:pPr eaLnBrk="1"/>
            <a:r>
              <a:rPr lang="en-US" altLang="en-US" sz="1400">
                <a:solidFill>
                  <a:srgbClr val="000000"/>
                </a:solidFill>
              </a:rPr>
              <a:t>focusing lens</a:t>
            </a:r>
          </a:p>
          <a:p>
            <a:pPr eaLnBrk="1"/>
            <a:r>
              <a:rPr lang="en-US" altLang="en-US" sz="1400">
                <a:solidFill>
                  <a:srgbClr val="000000"/>
                </a:solidFill>
              </a:rPr>
              <a:t>for flat focal plane</a:t>
            </a:r>
          </a:p>
        </p:txBody>
      </p:sp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1" y="2249777"/>
            <a:ext cx="1078417" cy="89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2014478" y="-380782"/>
            <a:ext cx="396726" cy="18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Geant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6419790" y="-380782"/>
            <a:ext cx="434435" cy="18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r>
              <a:rPr lang="en-US" altLang="en-US">
                <a:solidFill>
                  <a:srgbClr val="000000"/>
                </a:solidFill>
              </a:rPr>
              <a:t>Zemax</a:t>
            </a:r>
          </a:p>
        </p:txBody>
      </p:sp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80728"/>
            <a:ext cx="3753235" cy="222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07704" y="836712"/>
            <a:ext cx="564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Geant</a:t>
            </a:r>
            <a:r>
              <a:rPr lang="de-DE" dirty="0" smtClean="0"/>
              <a:t>                                                                                 </a:t>
            </a:r>
            <a:r>
              <a:rPr lang="de-DE" dirty="0" err="1" smtClean="0"/>
              <a:t>Zemax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03"/>
          <a:stretch/>
        </p:blipFill>
        <p:spPr>
          <a:xfrm flipH="1">
            <a:off x="484506" y="1166677"/>
            <a:ext cx="3727453" cy="2406339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sx="1000" sy="1000" algn="tl" rotWithShape="0">
              <a:prstClr val="black"/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hoton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67544" y="836712"/>
            <a:ext cx="3744416" cy="3096344"/>
          </a:xfrm>
          <a:prstGeom prst="roundRect">
            <a:avLst>
              <a:gd name="adj" fmla="val 473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1465924" y="3068960"/>
            <a:ext cx="729812" cy="1368152"/>
          </a:xfrm>
          <a:prstGeom prst="straightConnector1">
            <a:avLst/>
          </a:prstGeom>
          <a:ln w="28575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31</a:t>
            </a:fld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8" y="4466172"/>
            <a:ext cx="3113396" cy="174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eck 22"/>
          <p:cNvSpPr/>
          <p:nvPr/>
        </p:nvSpPr>
        <p:spPr>
          <a:xfrm>
            <a:off x="4427984" y="987678"/>
            <a:ext cx="6048672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ompact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fast multi-pixel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photon detection inside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B-field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high gain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1-2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Tesla magnetic field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geometrical resolution over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time resolution of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 single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detection efficiency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dark count rate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rate capability with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rates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MHz/cm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lifetime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anode charge of 0.5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C/cm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92564"/>
            <a:ext cx="6993624" cy="353291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and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illumination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 PMT types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5" y="835039"/>
            <a:ext cx="2099113" cy="16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65293" y="1063803"/>
            <a:ext cx="517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 &gt;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MCP PMTs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enhanced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7" name="Abgerundetes Rechteck 16"/>
          <p:cNvSpPr/>
          <p:nvPr/>
        </p:nvSpPr>
        <p:spPr>
          <a:xfrm>
            <a:off x="467544" y="2594850"/>
            <a:ext cx="7776864" cy="371447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03"/>
          <a:stretch/>
        </p:blipFill>
        <p:spPr>
          <a:xfrm flipH="1">
            <a:off x="484506" y="1166677"/>
            <a:ext cx="3727453" cy="2406339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sx="1000" sy="1000" algn="tl" rotWithShape="0">
              <a:prstClr val="black"/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67544" y="836712"/>
            <a:ext cx="3744416" cy="3096344"/>
          </a:xfrm>
          <a:prstGeom prst="roundRect">
            <a:avLst>
              <a:gd name="adj" fmla="val 473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1" y="4258156"/>
            <a:ext cx="3440731" cy="19071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1979712" y="2924944"/>
            <a:ext cx="216024" cy="1512168"/>
          </a:xfrm>
          <a:prstGeom prst="straightConnector1">
            <a:avLst/>
          </a:prstGeom>
          <a:ln w="28575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33</a:t>
            </a:fld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4716016" y="1412776"/>
            <a:ext cx="4896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  <a:buClr>
                <a:schemeClr val="tx1"/>
              </a:buClr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Front End Electronics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>
              <a:lnSpc>
                <a:spcPct val="150000"/>
              </a:lnSpc>
              <a:buClr>
                <a:schemeClr val="tx1"/>
              </a:buClr>
            </a:pP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>
              <a:lnSpc>
                <a:spcPct val="150000"/>
              </a:lnSpc>
              <a:buClr>
                <a:schemeClr val="tx1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Single Photo-Electron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~ 100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>
              <a:lnSpc>
                <a:spcPct val="150000"/>
              </a:lnSpc>
              <a:buClr>
                <a:schemeClr val="tx1"/>
              </a:buClr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814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014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014" lvl="2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32" name="CasellaDiTesto 27"/>
          <p:cNvSpPr txBox="1"/>
          <p:nvPr/>
        </p:nvSpPr>
        <p:spPr>
          <a:xfrm>
            <a:off x="874443" y="829986"/>
            <a:ext cx="26165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it-IT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nda</a:t>
            </a:r>
            <a:r>
              <a:rPr lang="it-IT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lang="it-IT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card</a:t>
            </a:r>
          </a:p>
          <a:p>
            <a:pPr algn="ctr">
              <a:buClr>
                <a:schemeClr val="accent2"/>
              </a:buClr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(PADIWA)</a:t>
            </a:r>
          </a:p>
          <a:p>
            <a:pPr>
              <a:buClr>
                <a:schemeClr val="accent2"/>
              </a:buClr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FPGA discriminator (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reprogrammable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eveloped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</a:p>
        </p:txBody>
      </p:sp>
      <p:pic>
        <p:nvPicPr>
          <p:cNvPr id="33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34" y="1462717"/>
            <a:ext cx="4085622" cy="3523164"/>
          </a:xfrm>
          <a:prstGeom prst="rect">
            <a:avLst/>
          </a:prstGeom>
        </p:spPr>
      </p:pic>
      <p:sp>
        <p:nvSpPr>
          <p:cNvPr id="34" name="CasellaDiTesto 39"/>
          <p:cNvSpPr txBox="1"/>
          <p:nvPr/>
        </p:nvSpPr>
        <p:spPr>
          <a:xfrm>
            <a:off x="4615209" y="908720"/>
            <a:ext cx="3629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it-IT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rigger and </a:t>
            </a:r>
            <a:r>
              <a:rPr lang="it-IT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eadout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oard v3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(TRB3)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sellaDiTesto 45"/>
          <p:cNvSpPr txBox="1"/>
          <p:nvPr/>
        </p:nvSpPr>
        <p:spPr>
          <a:xfrm>
            <a:off x="4946810" y="4985881"/>
            <a:ext cx="3801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eveloped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GSI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FPGAs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TDC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RMS time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67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MHz max hit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over Threshold measurement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96630" y="1608530"/>
            <a:ext cx="105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MCP PMT </a:t>
            </a:r>
          </a:p>
          <a:p>
            <a:pPr algn="ctr"/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83317" y="4329100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LVDS</a:t>
            </a:r>
          </a:p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590834" y="1490081"/>
            <a:ext cx="3950473" cy="3495799"/>
          </a:xfrm>
          <a:prstGeom prst="roundRect">
            <a:avLst>
              <a:gd name="adj" fmla="val 3419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34</a:t>
            </a:fld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98704" y="1566667"/>
            <a:ext cx="4052717" cy="41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eck 16"/>
          <p:cNvSpPr/>
          <p:nvPr/>
        </p:nvSpPr>
        <p:spPr>
          <a:xfrm>
            <a:off x="-540568" y="1608530"/>
            <a:ext cx="1584176" cy="383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bgerundetes Rechteck 22"/>
          <p:cNvSpPr/>
          <p:nvPr/>
        </p:nvSpPr>
        <p:spPr>
          <a:xfrm>
            <a:off x="539551" y="1462717"/>
            <a:ext cx="3384377" cy="3523164"/>
          </a:xfrm>
          <a:prstGeom prst="roundRect">
            <a:avLst>
              <a:gd name="adj" fmla="val 368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1852081" y="4149080"/>
            <a:ext cx="1063735" cy="360040"/>
          </a:xfrm>
          <a:prstGeom prst="straightConnector1">
            <a:avLst/>
          </a:prstGeom>
          <a:ln w="28575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2267744" y="1710680"/>
            <a:ext cx="356423" cy="0"/>
          </a:xfrm>
          <a:prstGeom prst="straightConnector1">
            <a:avLst/>
          </a:prstGeom>
          <a:ln w="28575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DIRC Prototype 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685131" y="1196752"/>
            <a:ext cx="5184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MT"/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  <a:latin typeface="ArialMT"/>
              </a:rPr>
              <a:t>odular configurations</a:t>
            </a:r>
            <a:endParaRPr lang="en-US" sz="1600" b="1" dirty="0">
              <a:solidFill>
                <a:srgbClr val="000000"/>
              </a:solidFill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B</a:t>
            </a:r>
            <a:r>
              <a:rPr lang="en-US" sz="1600" dirty="0" smtClean="0">
                <a:latin typeface="ArialMT"/>
              </a:rPr>
              <a:t>ar </a:t>
            </a:r>
            <a:r>
              <a:rPr lang="en-US" sz="1600" dirty="0" smtClean="0">
                <a:latin typeface="ArialMT"/>
              </a:rPr>
              <a:t>or plate with/without lenses</a:t>
            </a:r>
            <a:endParaRPr lang="en-US" sz="1600" dirty="0" smtClean="0">
              <a:latin typeface="ArialMT"/>
            </a:endParaRPr>
          </a:p>
          <a:p>
            <a:endParaRPr lang="en-US" sz="1600" dirty="0">
              <a:latin typeface="ArialMT"/>
            </a:endParaRPr>
          </a:p>
          <a:p>
            <a:r>
              <a:rPr lang="en-US" sz="1600" b="1" dirty="0" smtClean="0">
                <a:latin typeface="ArialMT"/>
              </a:rPr>
              <a:t>Radiators </a:t>
            </a:r>
            <a:r>
              <a:rPr lang="en-US" sz="1600" b="1" dirty="0">
                <a:latin typeface="ArialMT"/>
              </a:rPr>
              <a:t>and lenses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S</a:t>
            </a:r>
            <a:r>
              <a:rPr lang="en-US" sz="1600" dirty="0" smtClean="0">
                <a:latin typeface="ArialMT"/>
              </a:rPr>
              <a:t>everal </a:t>
            </a:r>
            <a:r>
              <a:rPr lang="en-US" sz="1600" dirty="0">
                <a:latin typeface="ArialMT"/>
              </a:rPr>
              <a:t>bars/plates of different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H</a:t>
            </a:r>
            <a:r>
              <a:rPr lang="en-US" sz="1600" dirty="0" smtClean="0">
                <a:latin typeface="ArialMT"/>
              </a:rPr>
              <a:t>igh-n cylindrical/spherical lenses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MT"/>
              </a:rPr>
              <a:t>W</a:t>
            </a:r>
            <a:r>
              <a:rPr lang="en-US" sz="1600" dirty="0" smtClean="0">
                <a:latin typeface="ArialMT"/>
              </a:rPr>
              <a:t>ide </a:t>
            </a:r>
            <a:r>
              <a:rPr lang="en-US" sz="1600" dirty="0">
                <a:latin typeface="ArialMT"/>
              </a:rPr>
              <a:t>range of beam-bar angles and </a:t>
            </a:r>
            <a:r>
              <a:rPr lang="en-US" sz="1600" dirty="0" smtClean="0">
                <a:latin typeface="ArialMT"/>
              </a:rPr>
              <a:t>positions</a:t>
            </a:r>
          </a:p>
          <a:p>
            <a:endParaRPr lang="en-US" sz="1600" dirty="0">
              <a:latin typeface="ArialMT"/>
            </a:endParaRPr>
          </a:p>
          <a:p>
            <a:r>
              <a:rPr lang="en-US" sz="1600" b="1" dirty="0">
                <a:latin typeface="ArialMT"/>
              </a:rPr>
              <a:t>R</a:t>
            </a:r>
            <a:r>
              <a:rPr lang="en-US" sz="1600" b="1" dirty="0" smtClean="0">
                <a:latin typeface="ArialMT"/>
              </a:rPr>
              <a:t>eadout</a:t>
            </a:r>
            <a:endParaRPr lang="en-US" sz="1600" b="1" dirty="0">
              <a:latin typeface="ArialMT"/>
            </a:endParaRPr>
          </a:p>
          <a:p>
            <a:pPr>
              <a:buClr>
                <a:schemeClr val="accent2"/>
              </a:buClr>
            </a:pPr>
            <a:r>
              <a:rPr lang="en-US" sz="1600" dirty="0" smtClean="0">
                <a:latin typeface="Tahoma"/>
              </a:rPr>
              <a:t>96</a:t>
            </a:r>
            <a:r>
              <a:rPr lang="en-US" sz="1600" dirty="0" smtClean="0">
                <a:latin typeface="Tahoma"/>
              </a:rPr>
              <a:t>0 </a:t>
            </a:r>
            <a:r>
              <a:rPr lang="en-US" sz="1600" dirty="0">
                <a:latin typeface="Tahoma"/>
              </a:rPr>
              <a:t>channels </a:t>
            </a:r>
            <a:r>
              <a:rPr lang="en-US" sz="1600" dirty="0" smtClean="0">
                <a:latin typeface="Tahoma"/>
              </a:rPr>
              <a:t>with PADIWA3 card and TRBv3 boards</a:t>
            </a:r>
          </a:p>
          <a:p>
            <a:pPr>
              <a:buClr>
                <a:schemeClr val="accent2"/>
              </a:buClr>
            </a:pPr>
            <a:endParaRPr lang="en-US" sz="1600" dirty="0">
              <a:latin typeface="Tahoma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Photonis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Planacon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XP85012</a:t>
            </a: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gain 10</a:t>
            </a:r>
            <a:r>
              <a:rPr lang="it-I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Rise time 0.6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Rechteck 2"/>
          <p:cNvSpPr/>
          <p:nvPr/>
        </p:nvSpPr>
        <p:spPr>
          <a:xfrm>
            <a:off x="4268500" y="791160"/>
            <a:ext cx="2864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00"/>
                </a:solidFill>
                <a:latin typeface="ArialMT"/>
              </a:rPr>
              <a:t>at GSI </a:t>
            </a:r>
            <a:r>
              <a:rPr lang="en-US" sz="1600" b="1" dirty="0">
                <a:solidFill>
                  <a:srgbClr val="000000"/>
                </a:solidFill>
                <a:latin typeface="ArialMT"/>
              </a:rPr>
              <a:t>&amp; CERN T9 </a:t>
            </a:r>
            <a:r>
              <a:rPr lang="en-US" sz="1600" b="1" dirty="0" err="1" smtClean="0">
                <a:solidFill>
                  <a:srgbClr val="000000"/>
                </a:solidFill>
                <a:latin typeface="ArialMT"/>
              </a:rPr>
              <a:t>beamline</a:t>
            </a:r>
            <a:endParaRPr lang="en-US" sz="1600" b="1" dirty="0">
              <a:solidFill>
                <a:srgbClr val="000000"/>
              </a:solidFill>
              <a:latin typeface="ArialMT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8000"/>
          <a:stretch/>
        </p:blipFill>
        <p:spPr>
          <a:xfrm>
            <a:off x="617104" y="884700"/>
            <a:ext cx="2329409" cy="25443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8" y="3499943"/>
            <a:ext cx="2340326" cy="129720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756287" y="1019925"/>
            <a:ext cx="648072" cy="10017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84990" y="919753"/>
            <a:ext cx="790666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R</a:t>
            </a:r>
            <a:r>
              <a:rPr lang="de-DE" sz="1200" b="1" dirty="0" smtClean="0">
                <a:solidFill>
                  <a:srgbClr val="FF0000"/>
                </a:solidFill>
              </a:rPr>
              <a:t>adiators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8" y="4869160"/>
            <a:ext cx="2393316" cy="13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bgerundetes Rechteck 24"/>
          <p:cNvSpPr/>
          <p:nvPr/>
        </p:nvSpPr>
        <p:spPr>
          <a:xfrm>
            <a:off x="251520" y="760092"/>
            <a:ext cx="3024336" cy="55659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feld 25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31744" name="Foliennummernplatzhalter 317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ERN_setup_may15_hig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76872"/>
            <a:ext cx="8685868" cy="3849961"/>
          </a:xfrm>
          <a:prstGeom prst="rect">
            <a:avLst/>
          </a:prstGeom>
        </p:spPr>
      </p:pic>
      <p:sp>
        <p:nvSpPr>
          <p:cNvPr id="32" name="TextBox 3"/>
          <p:cNvSpPr txBox="1"/>
          <p:nvPr/>
        </p:nvSpPr>
        <p:spPr>
          <a:xfrm>
            <a:off x="2848502" y="2509609"/>
            <a:ext cx="1558557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8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Barrel DIRC</a:t>
            </a:r>
            <a:endParaRPr lang="en-US" sz="2000" dirty="0">
              <a:solidFill>
                <a:srgbClr val="8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6742306" y="4656911"/>
            <a:ext cx="135808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Trigger1/Veto1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575530" y="4301718"/>
            <a:ext cx="821465" cy="34567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FLASH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224826" y="2651801"/>
            <a:ext cx="746774" cy="30777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TOF2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5555978" y="4036350"/>
            <a:ext cx="1155323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8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Disc DIRC</a:t>
            </a:r>
            <a:endParaRPr lang="en-US" sz="1600" dirty="0">
              <a:solidFill>
                <a:srgbClr val="8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6" name="Rectangle 8"/>
          <p:cNvSpPr/>
          <p:nvPr/>
        </p:nvSpPr>
        <p:spPr>
          <a:xfrm>
            <a:off x="4211959" y="4637166"/>
            <a:ext cx="151216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Fiber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hodoscope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7" name="Rectangle 9"/>
          <p:cNvSpPr/>
          <p:nvPr/>
        </p:nvSpPr>
        <p:spPr>
          <a:xfrm>
            <a:off x="1441468" y="437490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Trigger2/Veto2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8" name="Rectangle 11"/>
          <p:cNvSpPr/>
          <p:nvPr/>
        </p:nvSpPr>
        <p:spPr>
          <a:xfrm>
            <a:off x="7596336" y="3000727"/>
            <a:ext cx="1262426" cy="50783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TOF1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20m upstream)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DIRC Prototype Tests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756287" y="1019925"/>
            <a:ext cx="648072" cy="10017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feld 25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31744" name="Foliennummernplatzhalter 317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36</a:t>
            </a:fld>
            <a:endParaRPr lang="en-US" dirty="0"/>
          </a:p>
        </p:txBody>
      </p:sp>
      <p:pic>
        <p:nvPicPr>
          <p:cNvPr id="24" name="Picture 12" descr="Datei:GSI Logo.sv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117" y="1070011"/>
            <a:ext cx="1249363" cy="393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5" name="Picture 18" descr="Datei:JLU Giessen-Logo.sv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100" y="1052736"/>
            <a:ext cx="1500188" cy="542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52644"/>
            <a:ext cx="1410268" cy="753368"/>
          </a:xfrm>
          <a:prstGeom prst="rect">
            <a:avLst/>
          </a:prstGeom>
        </p:spPr>
      </p:pic>
      <p:pic>
        <p:nvPicPr>
          <p:cNvPr id="39" name="Picture 15" descr="Datei:Johannes Gutenberg-Universität Mainz logo.svg"/>
          <p:cNvPicPr>
            <a:picLocks noChangeAspect="1" noChangeArrowheads="1"/>
          </p:cNvPicPr>
          <p:nvPr/>
        </p:nvPicPr>
        <p:blipFill rotWithShape="1">
          <a:blip r:embed="rId9"/>
          <a:srcRect l="11201" t="28609" r="20399" b="21390"/>
          <a:stretch/>
        </p:blipFill>
        <p:spPr bwMode="auto">
          <a:xfrm>
            <a:off x="1907704" y="836712"/>
            <a:ext cx="1570037" cy="827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0" name="Picture 10" descr="File:Friedrich-Alexander-Universität Erlangen-Nürnberg logo.sv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315" y="980728"/>
            <a:ext cx="1487487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9" name="Rechteck 48"/>
          <p:cNvSpPr/>
          <p:nvPr/>
        </p:nvSpPr>
        <p:spPr>
          <a:xfrm>
            <a:off x="119111" y="2226350"/>
            <a:ext cx="200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00"/>
                </a:solidFill>
                <a:latin typeface="ArialMT"/>
              </a:rPr>
              <a:t>CERN </a:t>
            </a:r>
            <a:r>
              <a:rPr lang="en-US" sz="1600" b="1" dirty="0">
                <a:solidFill>
                  <a:srgbClr val="000000"/>
                </a:solidFill>
                <a:latin typeface="ArialMT"/>
              </a:rPr>
              <a:t>T9 </a:t>
            </a:r>
            <a:r>
              <a:rPr lang="en-US" sz="1600" b="1" dirty="0" smtClean="0">
                <a:solidFill>
                  <a:srgbClr val="000000"/>
                </a:solidFill>
                <a:latin typeface="ArialMT"/>
              </a:rPr>
              <a:t>beamline</a:t>
            </a:r>
            <a:endParaRPr lang="en-US" sz="1600" b="1" dirty="0">
              <a:solidFill>
                <a:srgbClr val="000000"/>
              </a:solidFill>
              <a:latin typeface="ArialMT"/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119111" y="2218378"/>
            <a:ext cx="8901528" cy="3870199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DIRC Prototype Tests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756287" y="1019925"/>
            <a:ext cx="648072" cy="10017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feld 25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31744" name="Foliennummernplatzhalter 317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37</a:t>
            </a:fld>
            <a:endParaRPr lang="en-US" dirty="0"/>
          </a:p>
        </p:txBody>
      </p:sp>
      <p:pic>
        <p:nvPicPr>
          <p:cNvPr id="24" name="Picture 12" descr="Datei:GSI Logo.sv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117" y="1070011"/>
            <a:ext cx="1249363" cy="393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5" name="Picture 18" descr="Datei:JLU Giessen-Logo.sv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100" y="1052736"/>
            <a:ext cx="1500188" cy="542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52644"/>
            <a:ext cx="1410268" cy="753368"/>
          </a:xfrm>
          <a:prstGeom prst="rect">
            <a:avLst/>
          </a:prstGeom>
        </p:spPr>
      </p:pic>
      <p:pic>
        <p:nvPicPr>
          <p:cNvPr id="39" name="Picture 15" descr="Datei:Johannes Gutenberg-Universität Mainz logo.svg"/>
          <p:cNvPicPr>
            <a:picLocks noChangeAspect="1" noChangeArrowheads="1"/>
          </p:cNvPicPr>
          <p:nvPr/>
        </p:nvPicPr>
        <p:blipFill rotWithShape="1">
          <a:blip r:embed="rId8"/>
          <a:srcRect l="11201" t="28609" r="20399" b="21390"/>
          <a:stretch/>
        </p:blipFill>
        <p:spPr bwMode="auto">
          <a:xfrm>
            <a:off x="1907704" y="836712"/>
            <a:ext cx="1570037" cy="827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0" name="Picture 10" descr="File:Friedrich-Alexander-Universität Erlangen-Nürnberg logo.sv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315" y="980728"/>
            <a:ext cx="1487487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6" name="Picture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339" y="3220968"/>
            <a:ext cx="8856984" cy="2152248"/>
          </a:xfrm>
          <a:prstGeom prst="rect">
            <a:avLst/>
          </a:prstGeom>
        </p:spPr>
      </p:pic>
      <p:sp>
        <p:nvSpPr>
          <p:cNvPr id="41" name="Rechteck 40"/>
          <p:cNvSpPr/>
          <p:nvPr/>
        </p:nvSpPr>
        <p:spPr>
          <a:xfrm>
            <a:off x="119111" y="2852936"/>
            <a:ext cx="200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00"/>
                </a:solidFill>
                <a:latin typeface="ArialMT"/>
              </a:rPr>
              <a:t>CERN </a:t>
            </a:r>
            <a:r>
              <a:rPr lang="en-US" sz="1600" b="1" dirty="0">
                <a:solidFill>
                  <a:srgbClr val="000000"/>
                </a:solidFill>
                <a:latin typeface="ArialMT"/>
              </a:rPr>
              <a:t>T9 </a:t>
            </a:r>
            <a:r>
              <a:rPr lang="en-US" sz="1600" b="1" dirty="0" smtClean="0">
                <a:solidFill>
                  <a:srgbClr val="000000"/>
                </a:solidFill>
                <a:latin typeface="ArialMT"/>
              </a:rPr>
              <a:t>beamline</a:t>
            </a:r>
            <a:endParaRPr lang="en-US" sz="1600" b="1" dirty="0">
              <a:solidFill>
                <a:srgbClr val="00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7624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DIRC 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1" y="1506734"/>
            <a:ext cx="4635971" cy="36561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51" y="3499601"/>
            <a:ext cx="3552937" cy="2680658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5148064" y="1079627"/>
            <a:ext cx="323528" cy="2133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4788024" y="1340768"/>
            <a:ext cx="360040" cy="869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bgerundetes Rechteck 25"/>
          <p:cNvSpPr/>
          <p:nvPr/>
        </p:nvSpPr>
        <p:spPr>
          <a:xfrm>
            <a:off x="467544" y="1341282"/>
            <a:ext cx="4320480" cy="3838375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5292347" y="1775665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ahoma"/>
              </a:rPr>
              <a:t>M</a:t>
            </a:r>
            <a:r>
              <a:rPr lang="de-DE" sz="1600" dirty="0" smtClean="0">
                <a:latin typeface="Tahoma"/>
              </a:rPr>
              <a:t>odular </a:t>
            </a:r>
            <a:r>
              <a:rPr lang="de-DE" sz="1600" dirty="0" err="1" smtClean="0">
                <a:latin typeface="Tahoma"/>
              </a:rPr>
              <a:t>configuration</a:t>
            </a:r>
            <a:endParaRPr lang="de-DE" sz="1600" dirty="0" smtClean="0">
              <a:latin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Tahoma"/>
              </a:rPr>
              <a:t>lateral </a:t>
            </a:r>
            <a:r>
              <a:rPr lang="de-DE" sz="1600" dirty="0" err="1" smtClean="0">
                <a:latin typeface="Tahoma"/>
              </a:rPr>
              <a:t>displcament</a:t>
            </a:r>
            <a:r>
              <a:rPr lang="de-DE" sz="1600" dirty="0" smtClean="0">
                <a:latin typeface="Tahoma"/>
              </a:rPr>
              <a:t> in x </a:t>
            </a:r>
            <a:r>
              <a:rPr lang="de-DE" sz="1600" dirty="0" err="1" smtClean="0">
                <a:latin typeface="Tahoma"/>
              </a:rPr>
              <a:t>and</a:t>
            </a:r>
            <a:r>
              <a:rPr lang="de-DE" sz="1600" dirty="0" smtClean="0">
                <a:latin typeface="Tahoma"/>
              </a:rPr>
              <a:t>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Tahoma"/>
              </a:rPr>
              <a:t>change</a:t>
            </a:r>
            <a:r>
              <a:rPr lang="de-DE" sz="1600" dirty="0" smtClean="0">
                <a:latin typeface="Tahoma"/>
              </a:rPr>
              <a:t> </a:t>
            </a:r>
            <a:r>
              <a:rPr lang="de-DE" sz="1600" dirty="0" err="1" smtClean="0">
                <a:latin typeface="Tahoma"/>
              </a:rPr>
              <a:t>of</a:t>
            </a:r>
            <a:r>
              <a:rPr lang="de-DE" sz="1600" dirty="0" smtClean="0">
                <a:latin typeface="Tahoma"/>
              </a:rPr>
              <a:t> angle remote </a:t>
            </a:r>
            <a:r>
              <a:rPr lang="de-DE" sz="1600" dirty="0" err="1" smtClean="0">
                <a:latin typeface="Tahoma"/>
              </a:rPr>
              <a:t>controlled</a:t>
            </a:r>
            <a:endParaRPr lang="de-DE" sz="1600" dirty="0" smtClean="0">
              <a:latin typeface="Tahoma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ußzeilenplatzhalt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38</a:t>
            </a:fld>
            <a:endParaRPr lang="en-US" dirty="0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2411760" y="4365104"/>
            <a:ext cx="1584176" cy="47482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1475656" y="2738150"/>
            <a:ext cx="0" cy="47482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Nach links gekrümmter Pfeil 48"/>
          <p:cNvSpPr/>
          <p:nvPr/>
        </p:nvSpPr>
        <p:spPr>
          <a:xfrm>
            <a:off x="2915816" y="3933056"/>
            <a:ext cx="365760" cy="34542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out plane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251520" y="908720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 MCP PMT array (8 x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channels each)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omplicated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(reflections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prism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00" dirty="0">
              <a:latin typeface="ArialMT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39</a:t>
            </a:fld>
            <a:endParaRPr lang="en-US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54" y="1674410"/>
            <a:ext cx="5472100" cy="4104075"/>
          </a:xfrm>
          <a:prstGeom prst="rect">
            <a:avLst/>
          </a:prstGeom>
        </p:spPr>
      </p:pic>
      <p:cxnSp>
        <p:nvCxnSpPr>
          <p:cNvPr id="27" name="Gerade Verbindung mit Pfeil 26"/>
          <p:cNvCxnSpPr/>
          <p:nvPr/>
        </p:nvCxnSpPr>
        <p:spPr>
          <a:xfrm>
            <a:off x="6876256" y="4581128"/>
            <a:ext cx="0" cy="108012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5652120" y="5379283"/>
            <a:ext cx="936104" cy="372169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 rot="727174">
            <a:off x="5791083" y="476753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8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8548"/>
            <a:ext cx="1598597" cy="37842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3" name="Picture 3" descr="c11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 bwMode="auto">
          <a:xfrm>
            <a:off x="251717" y="1067738"/>
            <a:ext cx="8640763" cy="470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28057" y="2957567"/>
            <a:ext cx="82586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HESR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48147" y="1666952"/>
            <a:ext cx="1230109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SIS 100/300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354953" y="2035699"/>
            <a:ext cx="696061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SIS18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339952" y="2313615"/>
            <a:ext cx="723064" cy="387727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894413" y="2465452"/>
            <a:ext cx="477042" cy="12336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4664569" y="1174837"/>
            <a:ext cx="2925258" cy="1413983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5848173" y="2571195"/>
            <a:ext cx="687061" cy="16051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9" y="149"/>
              </a:cxn>
              <a:cxn ang="0">
                <a:pos x="440" y="448"/>
              </a:cxn>
              <a:cxn ang="0">
                <a:pos x="408" y="760"/>
              </a:cxn>
              <a:cxn ang="0">
                <a:pos x="304" y="1184"/>
              </a:cxn>
            </a:cxnLst>
            <a:rect l="0" t="0" r="r" b="b"/>
            <a:pathLst>
              <a:path w="458" h="1184">
                <a:moveTo>
                  <a:pt x="0" y="0"/>
                </a:moveTo>
                <a:cubicBezTo>
                  <a:pt x="48" y="23"/>
                  <a:pt x="226" y="74"/>
                  <a:pt x="299" y="149"/>
                </a:cubicBezTo>
                <a:cubicBezTo>
                  <a:pt x="372" y="224"/>
                  <a:pt x="422" y="346"/>
                  <a:pt x="440" y="448"/>
                </a:cubicBezTo>
                <a:cubicBezTo>
                  <a:pt x="458" y="550"/>
                  <a:pt x="431" y="637"/>
                  <a:pt x="408" y="760"/>
                </a:cubicBezTo>
                <a:cubicBezTo>
                  <a:pt x="385" y="883"/>
                  <a:pt x="326" y="1096"/>
                  <a:pt x="304" y="1184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 rot="360000">
            <a:off x="6229207" y="4126169"/>
            <a:ext cx="136513" cy="184374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20486542">
            <a:off x="5728162" y="4473226"/>
            <a:ext cx="681060" cy="860861"/>
          </a:xfrm>
          <a:prstGeom prst="roundRect">
            <a:avLst>
              <a:gd name="adj" fmla="val 41074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6296713" y="4310543"/>
            <a:ext cx="0" cy="24673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rot="20486542">
            <a:off x="5785168" y="4546433"/>
            <a:ext cx="544549" cy="676488"/>
          </a:xfrm>
          <a:prstGeom prst="roundRect">
            <a:avLst>
              <a:gd name="adj" fmla="val 41074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617153" y="4761987"/>
            <a:ext cx="1035091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RESR/CR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5500142" y="3883501"/>
            <a:ext cx="184517" cy="919156"/>
          </a:xfrm>
          <a:custGeom>
            <a:avLst/>
            <a:gdLst/>
            <a:ahLst/>
            <a:cxnLst>
              <a:cxn ang="0">
                <a:pos x="123" y="678"/>
              </a:cxn>
              <a:cxn ang="0">
                <a:pos x="40" y="480"/>
              </a:cxn>
              <a:cxn ang="0">
                <a:pos x="78" y="224"/>
              </a:cxn>
              <a:cxn ang="0">
                <a:pos x="0" y="0"/>
              </a:cxn>
            </a:cxnLst>
            <a:rect l="0" t="0" r="r" b="b"/>
            <a:pathLst>
              <a:path w="123" h="678">
                <a:moveTo>
                  <a:pt x="123" y="678"/>
                </a:moveTo>
                <a:cubicBezTo>
                  <a:pt x="109" y="645"/>
                  <a:pt x="48" y="556"/>
                  <a:pt x="40" y="480"/>
                </a:cubicBezTo>
                <a:cubicBezTo>
                  <a:pt x="32" y="404"/>
                  <a:pt x="85" y="304"/>
                  <a:pt x="78" y="224"/>
                </a:cubicBezTo>
                <a:cubicBezTo>
                  <a:pt x="71" y="144"/>
                  <a:pt x="16" y="47"/>
                  <a:pt x="0" y="0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353633" y="2130427"/>
            <a:ext cx="1603641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30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GeV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 Protons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622888" y="1973337"/>
            <a:ext cx="842523" cy="2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>
                <a:solidFill>
                  <a:srgbClr val="FF9900"/>
                </a:solidFill>
                <a:latin typeface="Arial" pitchFamily="34" charset="0"/>
              </a:rPr>
              <a:t>7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0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rPr>
              <a:t>MeV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091841" y="2159066"/>
            <a:ext cx="802571" cy="2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p-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Linac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176561" y="3424219"/>
            <a:ext cx="922348" cy="44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FFFF99"/>
                </a:solidFill>
                <a:latin typeface="Arial" pitchFamily="34" charset="0"/>
              </a:rPr>
              <a:t>p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Arial" pitchFamily="34" charset="0"/>
              </a:rPr>
              <a:t>Target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V="1">
            <a:off x="7249858" y="3605585"/>
            <a:ext cx="102009" cy="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 rot="19722417">
            <a:off x="6421224" y="3903837"/>
            <a:ext cx="681060" cy="100321"/>
          </a:xfrm>
          <a:prstGeom prst="leftArrow">
            <a:avLst>
              <a:gd name="adj1" fmla="val 36250"/>
              <a:gd name="adj2" fmla="val 13554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4012011" y="2588820"/>
            <a:ext cx="2013178" cy="12743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64" y="91"/>
              </a:cxn>
              <a:cxn ang="0">
                <a:pos x="1342" y="0"/>
              </a:cxn>
            </a:cxnLst>
            <a:rect l="0" t="0" r="r" b="b"/>
            <a:pathLst>
              <a:path w="1342" h="94">
                <a:moveTo>
                  <a:pt x="0" y="19"/>
                </a:moveTo>
                <a:cubicBezTo>
                  <a:pt x="43" y="31"/>
                  <a:pt x="40" y="94"/>
                  <a:pt x="264" y="91"/>
                </a:cubicBezTo>
                <a:cubicBezTo>
                  <a:pt x="488" y="88"/>
                  <a:pt x="1118" y="19"/>
                  <a:pt x="1342" y="0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4540530" y="3810526"/>
            <a:ext cx="89556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PANDA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auto">
          <a:xfrm rot="18019475">
            <a:off x="4946567" y="3568642"/>
            <a:ext cx="479759" cy="178454"/>
          </a:xfrm>
          <a:prstGeom prst="rightArrow">
            <a:avLst>
              <a:gd name="adj1" fmla="val 50000"/>
              <a:gd name="adj2" fmla="val 1984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7552932" y="1132384"/>
            <a:ext cx="1123524" cy="55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0" y="1132384"/>
            <a:ext cx="561463" cy="467886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377164" y="248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251520" y="260648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rot="21442484">
            <a:off x="4451550" y="2812508"/>
            <a:ext cx="1021590" cy="1537350"/>
          </a:xfrm>
          <a:prstGeom prst="roundRect">
            <a:avLst>
              <a:gd name="adj" fmla="val 41074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</a:t>
            </a:fld>
            <a:endParaRPr lang="en-US" dirty="0"/>
          </a:p>
        </p:txBody>
      </p:sp>
      <p:sp>
        <p:nvSpPr>
          <p:cNvPr id="49" name="Abgerundetes Rechteck 48"/>
          <p:cNvSpPr/>
          <p:nvPr/>
        </p:nvSpPr>
        <p:spPr>
          <a:xfrm>
            <a:off x="193933" y="3810527"/>
            <a:ext cx="4018027" cy="2354778"/>
          </a:xfrm>
          <a:prstGeom prst="roundRect">
            <a:avLst>
              <a:gd name="adj" fmla="val 924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206983" y="3883399"/>
            <a:ext cx="4272752" cy="225083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Autofit/>
          </a:bodyPr>
          <a:lstStyle>
            <a:lvl1pPr marL="215900" indent="-215900" algn="l" defTabSz="863600" rtl="0" fontAlgn="base">
              <a:lnSpc>
                <a:spcPct val="90000"/>
              </a:lnSpc>
              <a:spcBef>
                <a:spcPts val="95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15900" algn="l" defTabSz="8636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215900" algn="l" defTabSz="8636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300" indent="-215900" algn="l" defTabSz="8636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100" indent="-215900" algn="l" defTabSz="8636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SzPct val="80000"/>
              <a:buNone/>
            </a:pP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HESR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SzPct val="80000"/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SzPct val="80000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stored antiprotons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beam momentum of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1.5 - 15 GeV/c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SzPct val="80000"/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SzPct val="80000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p/p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DE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stored antiprotons </a:t>
            </a:r>
            <a:endParaRPr lang="en-US" sz="1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Occupancy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251520" y="908720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 MCP PMT array (8 x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channels each)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omplicated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(reflections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prism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00" dirty="0">
              <a:latin typeface="ArialMT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3059832" y="5744289"/>
            <a:ext cx="5830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bar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@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GeV/c,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40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4872"/>
            <a:ext cx="7141305" cy="368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Occupancy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251520" y="908720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 MCP PMT array (8 x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channels each)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omplicated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(reflections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prism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00" dirty="0">
              <a:latin typeface="ArialMT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6" y="1772816"/>
            <a:ext cx="7749756" cy="3874878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1403648" y="5744289"/>
            <a:ext cx="6551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bar measurement for different angles @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GeV/c,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" y="1052736"/>
            <a:ext cx="3666849" cy="233344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05" y="1052736"/>
            <a:ext cx="3817615" cy="24346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38" y="3721554"/>
            <a:ext cx="3728482" cy="237174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681742"/>
            <a:ext cx="3754765" cy="2411554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42</a:t>
            </a:fld>
            <a:endParaRPr lang="en-US" dirty="0"/>
          </a:p>
        </p:txBody>
      </p:sp>
      <p:sp>
        <p:nvSpPr>
          <p:cNvPr id="22" name="Abgerundetes Rechteck 21"/>
          <p:cNvSpPr/>
          <p:nvPr/>
        </p:nvSpPr>
        <p:spPr>
          <a:xfrm>
            <a:off x="179512" y="908721"/>
            <a:ext cx="8712968" cy="2639618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179512" y="908720"/>
            <a:ext cx="9079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 (Calibration)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Picoquant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laser (T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179512" y="3559394"/>
            <a:ext cx="8712968" cy="2605910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145753" y="142069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12ps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6228184" y="1764335"/>
            <a:ext cx="0" cy="1448641"/>
          </a:xfrm>
          <a:prstGeom prst="straightConnector1">
            <a:avLst/>
          </a:prstGeom>
          <a:ln w="19050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103542" y="3940973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240ps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6300192" y="4284615"/>
            <a:ext cx="0" cy="1448641"/>
          </a:xfrm>
          <a:prstGeom prst="straightConnector1">
            <a:avLst/>
          </a:prstGeom>
          <a:ln w="19050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bgerundetes Rechteck 30"/>
          <p:cNvSpPr/>
          <p:nvPr/>
        </p:nvSpPr>
        <p:spPr>
          <a:xfrm>
            <a:off x="2771800" y="1161954"/>
            <a:ext cx="1368152" cy="970902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2843808" y="3826250"/>
            <a:ext cx="1368152" cy="970902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180ps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7596336" y="3782912"/>
            <a:ext cx="1080121" cy="798216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7596336" y="1196752"/>
            <a:ext cx="1080121" cy="798216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530075"/>
            <a:ext cx="2270305" cy="170272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2136899" cy="215941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4000143" cy="2533058"/>
          </a:xfrm>
          <a:prstGeom prst="rect">
            <a:avLst/>
          </a:prstGeom>
        </p:spPr>
      </p:pic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43</a:t>
            </a:fld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1054593" y="86807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05" y="925648"/>
            <a:ext cx="3854960" cy="2431344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04" y="3520494"/>
            <a:ext cx="3854960" cy="2428786"/>
          </a:xfrm>
          <a:prstGeom prst="rect">
            <a:avLst/>
          </a:prstGeom>
        </p:spPr>
      </p:pic>
      <p:cxnSp>
        <p:nvCxnSpPr>
          <p:cNvPr id="30" name="Gerade Verbindung mit Pfeil 29"/>
          <p:cNvCxnSpPr/>
          <p:nvPr/>
        </p:nvCxnSpPr>
        <p:spPr>
          <a:xfrm flipV="1">
            <a:off x="2771800" y="1808820"/>
            <a:ext cx="2121704" cy="36004"/>
          </a:xfrm>
          <a:prstGeom prst="straightConnector1">
            <a:avLst/>
          </a:prstGeom>
          <a:ln w="19050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863588" y="2556440"/>
            <a:ext cx="682877" cy="101575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2472097" y="1700808"/>
            <a:ext cx="244483" cy="288032"/>
          </a:xfrm>
          <a:prstGeom prst="rect">
            <a:avLst/>
          </a:prstGeom>
          <a:noFill/>
          <a:ln w="57150">
            <a:solidFill>
              <a:srgbClr val="FA4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455309" y="3212976"/>
            <a:ext cx="244483" cy="288032"/>
          </a:xfrm>
          <a:prstGeom prst="rect">
            <a:avLst/>
          </a:prstGeom>
          <a:noFill/>
          <a:ln w="57150">
            <a:solidFill>
              <a:srgbClr val="FA4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feil nach unten 38"/>
          <p:cNvSpPr/>
          <p:nvPr/>
        </p:nvSpPr>
        <p:spPr>
          <a:xfrm>
            <a:off x="2461994" y="3645024"/>
            <a:ext cx="237798" cy="378042"/>
          </a:xfrm>
          <a:prstGeom prst="downArrow">
            <a:avLst/>
          </a:prstGeom>
          <a:noFill/>
          <a:ln>
            <a:solidFill>
              <a:srgbClr val="FA4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feld 42"/>
          <p:cNvSpPr txBox="1"/>
          <p:nvPr/>
        </p:nvSpPr>
        <p:spPr>
          <a:xfrm>
            <a:off x="3788600" y="134540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835901" y="31316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feld 44"/>
              <p:cNvSpPr txBox="1"/>
              <p:nvPr/>
            </p:nvSpPr>
            <p:spPr>
              <a:xfrm>
                <a:off x="2050636" y="3660082"/>
                <a:ext cx="43313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cs typeface="Arial" panose="020B0604020202020204" pitchFamily="34" charset="0"/>
                      </a:rPr>
                      <m:t>∑</m:t>
                    </m:r>
                  </m:oMath>
                </a14:m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36" y="3660082"/>
                <a:ext cx="433132" cy="362984"/>
              </a:xfrm>
              <a:prstGeom prst="rect">
                <a:avLst/>
              </a:prstGeom>
              <a:blipFill rotWithShape="1">
                <a:blip r:embed="rId10"/>
                <a:stretch>
                  <a:fillRect l="-2817" r="-140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hteck 46"/>
          <p:cNvSpPr/>
          <p:nvPr/>
        </p:nvSpPr>
        <p:spPr>
          <a:xfrm>
            <a:off x="-108520" y="1412776"/>
            <a:ext cx="360040" cy="210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683568" y="2060848"/>
            <a:ext cx="504056" cy="4955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Gerade Verbindung mit Pfeil 48"/>
          <p:cNvCxnSpPr/>
          <p:nvPr/>
        </p:nvCxnSpPr>
        <p:spPr>
          <a:xfrm flipV="1">
            <a:off x="887079" y="1412776"/>
            <a:ext cx="659386" cy="64807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2733251" y="3334344"/>
            <a:ext cx="2121704" cy="553707"/>
          </a:xfrm>
          <a:prstGeom prst="straightConnector1">
            <a:avLst/>
          </a:prstGeom>
          <a:ln w="19050">
            <a:solidFill>
              <a:srgbClr val="FA4C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bgerundetes Rechteck 58"/>
          <p:cNvSpPr/>
          <p:nvPr/>
        </p:nvSpPr>
        <p:spPr>
          <a:xfrm>
            <a:off x="7215568" y="1052736"/>
            <a:ext cx="1532896" cy="1169527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7219258" y="3611197"/>
            <a:ext cx="1532896" cy="1169527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323ps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bgerundetes Rechteck 60"/>
          <p:cNvSpPr/>
          <p:nvPr/>
        </p:nvSpPr>
        <p:spPr>
          <a:xfrm>
            <a:off x="2987824" y="3933056"/>
            <a:ext cx="1532896" cy="1169527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04" y="741013"/>
            <a:ext cx="4777853" cy="24141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09718"/>
            <a:ext cx="4796533" cy="242353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79512" y="2985836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396758" y="5621338"/>
            <a:ext cx="9079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pattern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component lens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@ 7 GeV/c @ 50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322425" y="5350857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44</a:t>
            </a:fld>
            <a:endParaRPr lang="en-US" dirty="0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294858" y="923677"/>
            <a:ext cx="4475163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endParaRPr lang="en-US" altLang="en-US" sz="1600" dirty="0">
              <a:solidFill>
                <a:srgbClr val="000000"/>
              </a:solidFill>
            </a:endParaRPr>
          </a:p>
          <a:p>
            <a:pPr eaLnBrk="1"/>
            <a:r>
              <a:rPr lang="en-US" altLang="en-US" sz="1600" b="1" dirty="0" smtClean="0">
                <a:solidFill>
                  <a:srgbClr val="000000"/>
                </a:solidFill>
              </a:rPr>
              <a:t>Event selection </a:t>
            </a:r>
            <a:r>
              <a:rPr lang="en-US" altLang="en-US" sz="1600" dirty="0">
                <a:solidFill>
                  <a:srgbClr val="000000"/>
                </a:solidFill>
              </a:rPr>
              <a:t>	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 eaLnBrk="1"/>
            <a:r>
              <a:rPr lang="en-US" altLang="en-US" sz="1600" dirty="0" smtClean="0">
                <a:solidFill>
                  <a:srgbClr val="000000"/>
                </a:solidFill>
              </a:rPr>
              <a:t>Time </a:t>
            </a:r>
            <a:r>
              <a:rPr lang="en-US" altLang="en-US" sz="1600" dirty="0">
                <a:solidFill>
                  <a:srgbClr val="000000"/>
                </a:solidFill>
              </a:rPr>
              <a:t>cut around </a:t>
            </a:r>
            <a:r>
              <a:rPr lang="en-US" altLang="en-US" sz="1600" dirty="0" smtClean="0">
                <a:solidFill>
                  <a:srgbClr val="000000"/>
                </a:solidFill>
              </a:rPr>
              <a:t>trigger time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eaLnBrk="1"/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00"/>
                </a:solidFill>
              </a:rPr>
              <a:t>scintillator in the beam)</a:t>
            </a:r>
          </a:p>
          <a:p>
            <a:pPr eaLnBrk="1"/>
            <a:endParaRPr lang="en-US" altLang="en-US" sz="1600" dirty="0">
              <a:solidFill>
                <a:srgbClr val="000000"/>
              </a:solidFill>
            </a:endParaRPr>
          </a:p>
          <a:p>
            <a:pPr eaLnBrk="1"/>
            <a:r>
              <a:rPr lang="en-US" altLang="en-US" sz="1600" b="1" dirty="0">
                <a:solidFill>
                  <a:srgbClr val="000000"/>
                </a:solidFill>
              </a:rPr>
              <a:t>Hit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: selection</a:t>
            </a:r>
            <a:r>
              <a:rPr lang="en-US" altLang="en-US" sz="1600" dirty="0">
                <a:solidFill>
                  <a:srgbClr val="000000"/>
                </a:solidFill>
              </a:rPr>
              <a:t>		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 eaLnBrk="1"/>
            <a:r>
              <a:rPr lang="en-US" altLang="en-US" sz="1600" dirty="0" smtClean="0">
                <a:solidFill>
                  <a:srgbClr val="000000"/>
                </a:solidFill>
              </a:rPr>
              <a:t>Masking </a:t>
            </a:r>
            <a:r>
              <a:rPr lang="en-US" altLang="en-US" sz="1600" dirty="0">
                <a:solidFill>
                  <a:srgbClr val="000000"/>
                </a:solidFill>
              </a:rPr>
              <a:t>noisy pixel</a:t>
            </a:r>
          </a:p>
          <a:p>
            <a:pPr eaLnBrk="1"/>
            <a:r>
              <a:rPr lang="en-US" altLang="en-US" sz="1600" dirty="0" smtClean="0">
                <a:solidFill>
                  <a:srgbClr val="000000"/>
                </a:solidFill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</a:rPr>
              <a:t>each channel timing </a:t>
            </a:r>
            <a:r>
              <a:rPr lang="en-US" altLang="en-US" sz="1600" dirty="0" smtClean="0">
                <a:solidFill>
                  <a:srgbClr val="000000"/>
                </a:solidFill>
              </a:rPr>
              <a:t>cut</a:t>
            </a:r>
          </a:p>
          <a:p>
            <a:pPr eaLnBrk="1"/>
            <a:r>
              <a:rPr lang="en-US" altLang="en-US" sz="1600" dirty="0" smtClean="0">
                <a:solidFill>
                  <a:srgbClr val="000000"/>
                </a:solidFill>
              </a:rPr>
              <a:t>(time </a:t>
            </a:r>
            <a:r>
              <a:rPr lang="en-US" altLang="en-US" sz="1600" dirty="0">
                <a:solidFill>
                  <a:srgbClr val="000000"/>
                </a:solidFill>
              </a:rPr>
              <a:t>offset </a:t>
            </a:r>
            <a:r>
              <a:rPr lang="en-US" altLang="en-US" sz="1600" dirty="0" smtClean="0">
                <a:solidFill>
                  <a:srgbClr val="000000"/>
                </a:solidFill>
              </a:rPr>
              <a:t>calibration</a:t>
            </a:r>
          </a:p>
          <a:p>
            <a:pPr eaLnBrk="1"/>
            <a:r>
              <a:rPr lang="en-US" altLang="en-US" sz="1600" dirty="0" smtClean="0">
                <a:solidFill>
                  <a:srgbClr val="000000"/>
                </a:solidFill>
              </a:rPr>
              <a:t>with </a:t>
            </a:r>
            <a:r>
              <a:rPr lang="en-US" altLang="en-US" sz="1600" dirty="0">
                <a:solidFill>
                  <a:srgbClr val="000000"/>
                </a:solidFill>
              </a:rPr>
              <a:t>laser </a:t>
            </a:r>
            <a:r>
              <a:rPr lang="en-US" altLang="en-US" sz="1600" dirty="0" smtClean="0">
                <a:solidFill>
                  <a:srgbClr val="000000"/>
                </a:solidFill>
              </a:rPr>
              <a:t>data)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eaLnBrk="1"/>
            <a:endParaRPr lang="en-US" altLang="en-US" dirty="0">
              <a:solidFill>
                <a:srgbClr val="000000"/>
              </a:solidFill>
            </a:endParaRPr>
          </a:p>
          <a:p>
            <a:pPr eaLnBrk="1"/>
            <a:endParaRPr lang="en-US" altLang="en-US" dirty="0">
              <a:solidFill>
                <a:srgbClr val="000000"/>
              </a:solidFill>
            </a:endParaRPr>
          </a:p>
          <a:p>
            <a:pPr eaLnBrk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6156176" y="836712"/>
            <a:ext cx="2880320" cy="2993678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CERN_setup_may15_FTOF_high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4" y="4182200"/>
            <a:ext cx="9144000" cy="191109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Flight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411062" y="5264604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8670425" y="5304246"/>
            <a:ext cx="0" cy="685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8275384" y="4581128"/>
            <a:ext cx="62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ToF1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85034" y="3997534"/>
            <a:ext cx="62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ToF2</a:t>
            </a:r>
            <a:endParaRPr lang="en-US" dirty="0"/>
          </a:p>
        </p:txBody>
      </p:sp>
      <p:sp>
        <p:nvSpPr>
          <p:cNvPr id="32" name="Fußzeilenplatzhalt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45</a:t>
            </a:fld>
            <a:endParaRPr lang="en-US" dirty="0"/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395536" y="5989478"/>
            <a:ext cx="8274889" cy="1038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4458952" y="5837202"/>
            <a:ext cx="76112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29m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911132" y="1216573"/>
            <a:ext cx="3769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fast MCP PMT </a:t>
            </a:r>
            <a:r>
              <a:rPr lang="de-DE" dirty="0" err="1" smtClean="0"/>
              <a:t>counter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Pion/Proton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10GeV/c</a:t>
            </a:r>
            <a:endParaRPr lang="en-US" dirty="0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2514"/>
            <a:ext cx="3392112" cy="2522470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539552" y="3068960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7GeV/c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03685"/>
            <a:ext cx="3200918" cy="235756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2514"/>
            <a:ext cx="3392112" cy="252247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09" y="764704"/>
            <a:ext cx="3478227" cy="257742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23" y="3376367"/>
            <a:ext cx="3296009" cy="242889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Flight: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ußzeilenplatzhalt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46</a:t>
            </a:fld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1755877" y="5802440"/>
            <a:ext cx="569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before</a:t>
            </a:r>
            <a:r>
              <a:rPr lang="de-DE" dirty="0" smtClean="0"/>
              <a:t>                                                                                    after</a:t>
            </a:r>
            <a:endParaRPr lang="en-US" dirty="0"/>
          </a:p>
        </p:txBody>
      </p:sp>
      <p:sp>
        <p:nvSpPr>
          <p:cNvPr id="30" name="Abgerundetes Rechteck 29"/>
          <p:cNvSpPr/>
          <p:nvPr/>
        </p:nvSpPr>
        <p:spPr>
          <a:xfrm>
            <a:off x="467544" y="836712"/>
            <a:ext cx="3816424" cy="5400600"/>
          </a:xfrm>
          <a:prstGeom prst="roundRect">
            <a:avLst>
              <a:gd name="adj" fmla="val 3054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bgerundetes Rechteck 30"/>
          <p:cNvSpPr/>
          <p:nvPr/>
        </p:nvSpPr>
        <p:spPr>
          <a:xfrm>
            <a:off x="4788024" y="836712"/>
            <a:ext cx="3816424" cy="5400600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bgerundetes Rechteck 34"/>
          <p:cNvSpPr/>
          <p:nvPr/>
        </p:nvSpPr>
        <p:spPr>
          <a:xfrm>
            <a:off x="2811242" y="3376366"/>
            <a:ext cx="1256702" cy="1348777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184ps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7131722" y="3448375"/>
            <a:ext cx="1256702" cy="1348777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142ps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39552" y="3068960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7GeV/c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788024" y="3068960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7GeV/c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Pattern Pions Protons @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11" y="836712"/>
            <a:ext cx="5397271" cy="25202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11" y="3356992"/>
            <a:ext cx="5408069" cy="252233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346326" y="172719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Pions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7236296" y="4052081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Protons</a:t>
            </a:r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47</a:t>
            </a:fld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2799317" y="5836622"/>
            <a:ext cx="3644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125 </a:t>
            </a:r>
            <a:r>
              <a:rPr lang="en-US" dirty="0"/>
              <a:t>degree with </a:t>
            </a:r>
            <a:r>
              <a:rPr lang="en-US" dirty="0" smtClean="0"/>
              <a:t>3-component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Pattern Pions Protons @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7GeV/c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2804056" y="5836622"/>
            <a:ext cx="2920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125 </a:t>
            </a:r>
            <a:r>
              <a:rPr lang="en-US" dirty="0"/>
              <a:t>degree with 3-layer </a:t>
            </a:r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48</a:t>
            </a:fld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30" y="827901"/>
            <a:ext cx="5536481" cy="252909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27" y="3284984"/>
            <a:ext cx="5589869" cy="2582996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7346326" y="172719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Pions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7236296" y="4052081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Protons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179512" y="1492281"/>
            <a:ext cx="173477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π/K @ 3GeV/c</a:t>
            </a: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p/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@ 7GeV/c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9784"/>
            <a:ext cx="7460008" cy="373937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051720" y="5189755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yield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3-component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lens @ 7 GeV/c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49</a:t>
            </a:fld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827585" y="1340768"/>
            <a:ext cx="360039" cy="1554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 rot="16200000">
            <a:off x="334949" y="19774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[#]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683568" y="1196752"/>
            <a:ext cx="7050416" cy="3816424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 rot="18521377">
            <a:off x="5996382" y="4251244"/>
            <a:ext cx="3475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preliminary</a:t>
            </a:r>
            <a:endParaRPr lang="de-DE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4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7033"/>
            <a:ext cx="7542880" cy="4688191"/>
          </a:xfrm>
          <a:prstGeom prst="rect">
            <a:avLst/>
          </a:prstGeom>
          <a:effectLst/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956376" y="97768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rot="20193142">
            <a:off x="4474249" y="4461780"/>
            <a:ext cx="416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Forward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dirty="0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de-DE" b="0" i="1" dirty="0" smtClean="0">
                              <a:latin typeface="Cambria Math"/>
                            </a:rPr>
                            <m:t>𝑝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 flipV="1">
            <a:off x="899592" y="3717033"/>
            <a:ext cx="720080" cy="1440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6678514" y="68097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77164" y="248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51520" y="260648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38"/>
          <p:cNvSpPr txBox="1"/>
          <p:nvPr/>
        </p:nvSpPr>
        <p:spPr>
          <a:xfrm>
            <a:off x="2537565" y="139575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de-DE" sz="24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4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ihilation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24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rmstadt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</a:t>
            </a:fld>
            <a:endParaRPr lang="en-US" dirty="0"/>
          </a:p>
        </p:txBody>
      </p:sp>
      <p:sp>
        <p:nvSpPr>
          <p:cNvPr id="40" name="Pfeil nach links und rechts 39"/>
          <p:cNvSpPr/>
          <p:nvPr/>
        </p:nvSpPr>
        <p:spPr>
          <a:xfrm rot="20193397">
            <a:off x="3704623" y="4409115"/>
            <a:ext cx="4460839" cy="185080"/>
          </a:xfrm>
          <a:prstGeom prst="leftRightArrow">
            <a:avLst/>
          </a:prstGeom>
          <a:solidFill>
            <a:srgbClr val="C6D9F1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 rot="20342485">
            <a:off x="5693357" y="429337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Photon Angular Resolution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98" y="2880662"/>
            <a:ext cx="5919098" cy="297434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2939762" cy="2079953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2699792" y="5970766"/>
            <a:ext cx="3051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3-component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lens @ 7 GeV/c </a:t>
            </a:r>
          </a:p>
        </p:txBody>
      </p:sp>
      <p:sp>
        <p:nvSpPr>
          <p:cNvPr id="3" name="Rechteck 2"/>
          <p:cNvSpPr/>
          <p:nvPr/>
        </p:nvSpPr>
        <p:spPr>
          <a:xfrm>
            <a:off x="5751580" y="1548513"/>
            <a:ext cx="163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example of </a:t>
            </a:r>
            <a:endParaRPr lang="en-US" dirty="0" smtClean="0"/>
          </a:p>
          <a:p>
            <a:pPr algn="ctr"/>
            <a:r>
              <a:rPr lang="en-US" dirty="0" smtClean="0"/>
              <a:t>fit </a:t>
            </a:r>
            <a:r>
              <a:rPr lang="en-US" dirty="0"/>
              <a:t>@ 60 degree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50</a:t>
            </a:fld>
            <a:endParaRPr lang="en-US" dirty="0"/>
          </a:p>
        </p:txBody>
      </p:sp>
      <p:sp>
        <p:nvSpPr>
          <p:cNvPr id="25" name="Abgerundetes Rechteck 24"/>
          <p:cNvSpPr/>
          <p:nvPr/>
        </p:nvSpPr>
        <p:spPr>
          <a:xfrm>
            <a:off x="1317198" y="908721"/>
            <a:ext cx="6073164" cy="5062045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 rot="18521377">
            <a:off x="5996382" y="4251244"/>
            <a:ext cx="3475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preliminary</a:t>
            </a:r>
            <a:endParaRPr lang="de-DE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4593602" y="980729"/>
            <a:ext cx="1117960" cy="890949"/>
          </a:xfrm>
          <a:prstGeom prst="roundRect">
            <a:avLst>
              <a:gd name="adj" fmla="val 3054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12mrad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Occupancy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Plate Design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7164" y="4569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142073" cy="20710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645024"/>
            <a:ext cx="4320480" cy="216024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26081" y="827420"/>
            <a:ext cx="6890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  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63208" y="3284984"/>
            <a:ext cx="6861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032448" cy="201622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4547"/>
            <a:ext cx="4169426" cy="2084713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356992" y="5900765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plate @ 55deg  @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7GeV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51</a:t>
            </a:fld>
            <a:endParaRPr lang="en-US" dirty="0"/>
          </a:p>
        </p:txBody>
      </p:sp>
      <p:sp>
        <p:nvSpPr>
          <p:cNvPr id="26" name="Abgerundetes Rechteck 25"/>
          <p:cNvSpPr/>
          <p:nvPr/>
        </p:nvSpPr>
        <p:spPr>
          <a:xfrm>
            <a:off x="287524" y="3284984"/>
            <a:ext cx="8604956" cy="2615781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bgerundetes Rechteck 26"/>
          <p:cNvSpPr/>
          <p:nvPr/>
        </p:nvSpPr>
        <p:spPr>
          <a:xfrm>
            <a:off x="287524" y="836713"/>
            <a:ext cx="8604956" cy="2431076"/>
          </a:xfrm>
          <a:prstGeom prst="roundRect">
            <a:avLst>
              <a:gd name="adj" fmla="val 3054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764623" y="223097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251520" y="1015727"/>
            <a:ext cx="3399614" cy="2435086"/>
            <a:chOff x="827584" y="3802226"/>
            <a:chExt cx="3399614" cy="2435086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" t="6971" r="52432" b="8709"/>
            <a:stretch/>
          </p:blipFill>
          <p:spPr>
            <a:xfrm>
              <a:off x="2699791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7007" r="52310" b="8673"/>
            <a:stretch/>
          </p:blipFill>
          <p:spPr>
            <a:xfrm>
              <a:off x="827584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Textfeld 32"/>
          <p:cNvSpPr txBox="1"/>
          <p:nvPr/>
        </p:nvSpPr>
        <p:spPr>
          <a:xfrm>
            <a:off x="826710" y="3426589"/>
            <a:ext cx="3113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702123" y="3415814"/>
            <a:ext cx="298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baseline="30000" dirty="0"/>
          </a:p>
        </p:txBody>
      </p:sp>
      <p:sp>
        <p:nvSpPr>
          <p:cNvPr id="40" name="Textfeld 39"/>
          <p:cNvSpPr txBox="1"/>
          <p:nvPr/>
        </p:nvSpPr>
        <p:spPr>
          <a:xfrm>
            <a:off x="2074117" y="3564413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41" name="Textfeld 40"/>
          <p:cNvSpPr txBox="1"/>
          <p:nvPr/>
        </p:nvSpPr>
        <p:spPr>
          <a:xfrm>
            <a:off x="1778927" y="321540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cxnSp>
        <p:nvCxnSpPr>
          <p:cNvPr id="42" name="Gerade Verbindung mit Pfeil 41"/>
          <p:cNvCxnSpPr/>
          <p:nvPr/>
        </p:nvCxnSpPr>
        <p:spPr>
          <a:xfrm flipV="1">
            <a:off x="1972755" y="3140968"/>
            <a:ext cx="0" cy="46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972755" y="3607010"/>
            <a:ext cx="454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664634" y="995363"/>
            <a:ext cx="1140619" cy="17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698128" y="1052736"/>
            <a:ext cx="102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211425" y="3802226"/>
            <a:ext cx="373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PMT map, with 5 x 3 sensors, 64 pixels each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764623" y="223097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251520" y="1015727"/>
            <a:ext cx="3399614" cy="2435086"/>
            <a:chOff x="827584" y="3802226"/>
            <a:chExt cx="3399614" cy="2435086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" t="6971" r="52432" b="8709"/>
            <a:stretch/>
          </p:blipFill>
          <p:spPr>
            <a:xfrm>
              <a:off x="2699791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7007" r="52310" b="8673"/>
            <a:stretch/>
          </p:blipFill>
          <p:spPr>
            <a:xfrm>
              <a:off x="827584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Textfeld 28"/>
          <p:cNvSpPr txBox="1"/>
          <p:nvPr/>
        </p:nvSpPr>
        <p:spPr>
          <a:xfrm>
            <a:off x="265874" y="5085184"/>
            <a:ext cx="4738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density functions (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can be generated with ~100k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tracks with same parameters and saved in histograms.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19"/>
          <a:stretch/>
        </p:blipFill>
        <p:spPr>
          <a:xfrm>
            <a:off x="4644008" y="841829"/>
            <a:ext cx="4320480" cy="3079991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31" name="Textfeld 30"/>
          <p:cNvSpPr txBox="1"/>
          <p:nvPr/>
        </p:nvSpPr>
        <p:spPr>
          <a:xfrm>
            <a:off x="7004609" y="2348880"/>
            <a:ext cx="15167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22° polar angle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7153699" y="2103256"/>
            <a:ext cx="13653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3.5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826710" y="3426589"/>
            <a:ext cx="3113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702123" y="3415814"/>
            <a:ext cx="298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baseline="30000" dirty="0"/>
          </a:p>
        </p:txBody>
      </p:sp>
      <p:sp>
        <p:nvSpPr>
          <p:cNvPr id="35" name="Textfeld 34"/>
          <p:cNvSpPr txBox="1"/>
          <p:nvPr/>
        </p:nvSpPr>
        <p:spPr>
          <a:xfrm>
            <a:off x="250641" y="4208021"/>
            <a:ext cx="331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dimensions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(x, y,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t) hit patterns show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particle species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139877" y="1412776"/>
            <a:ext cx="311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7" name="Rechteck 36"/>
          <p:cNvSpPr/>
          <p:nvPr/>
        </p:nvSpPr>
        <p:spPr>
          <a:xfrm>
            <a:off x="585081" y="2825051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462339" y="2827059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38"/>
          <p:cNvSpPr txBox="1"/>
          <p:nvPr/>
        </p:nvSpPr>
        <p:spPr>
          <a:xfrm>
            <a:off x="211425" y="3802226"/>
            <a:ext cx="373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PMT map, with 5 x 3 sensors, 64 pixels each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074117" y="3564413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41" name="Textfeld 40"/>
          <p:cNvSpPr txBox="1"/>
          <p:nvPr/>
        </p:nvSpPr>
        <p:spPr>
          <a:xfrm>
            <a:off x="1778927" y="321540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cxnSp>
        <p:nvCxnSpPr>
          <p:cNvPr id="42" name="Gerade Verbindung mit Pfeil 41"/>
          <p:cNvCxnSpPr/>
          <p:nvPr/>
        </p:nvCxnSpPr>
        <p:spPr>
          <a:xfrm flipV="1">
            <a:off x="1972755" y="3140968"/>
            <a:ext cx="0" cy="46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972755" y="3607010"/>
            <a:ext cx="454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664634" y="995363"/>
            <a:ext cx="1140619" cy="17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772365" y="908720"/>
            <a:ext cx="2735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normalized PDF for a specific pixel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67451" y="6021288"/>
            <a:ext cx="1856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</a:t>
            </a:r>
            <a:r>
              <a:rPr lang="en-US" sz="1400" i="1" dirty="0" smtClean="0"/>
              <a:t>nspired by Belle II TOP</a:t>
            </a:r>
            <a:endParaRPr lang="en-US" sz="1400" i="1" dirty="0"/>
          </a:p>
        </p:txBody>
      </p:sp>
      <p:sp>
        <p:nvSpPr>
          <p:cNvPr id="49" name="Textfeld 48"/>
          <p:cNvSpPr txBox="1"/>
          <p:nvPr/>
        </p:nvSpPr>
        <p:spPr>
          <a:xfrm>
            <a:off x="3698128" y="1052736"/>
            <a:ext cx="102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382329" y="4052770"/>
            <a:ext cx="720080" cy="23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2384490" y="2762892"/>
            <a:ext cx="212909" cy="176972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514630" y="2768064"/>
            <a:ext cx="212909" cy="176972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 Verbindung 54"/>
          <p:cNvCxnSpPr>
            <a:stCxn id="53" idx="6"/>
            <a:endCxn id="52" idx="2"/>
          </p:cNvCxnSpPr>
          <p:nvPr/>
        </p:nvCxnSpPr>
        <p:spPr>
          <a:xfrm flipV="1">
            <a:off x="727539" y="2851378"/>
            <a:ext cx="1656951" cy="5172"/>
          </a:xfrm>
          <a:prstGeom prst="line">
            <a:avLst/>
          </a:prstGeom>
          <a:ln w="28575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V="1">
            <a:off x="2597399" y="1314346"/>
            <a:ext cx="2334641" cy="1424227"/>
          </a:xfrm>
          <a:prstGeom prst="line">
            <a:avLst/>
          </a:prstGeom>
          <a:ln w="28575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2600867" y="2915546"/>
            <a:ext cx="2475189" cy="576859"/>
          </a:xfrm>
          <a:prstGeom prst="line">
            <a:avLst/>
          </a:prstGeom>
          <a:ln w="28575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fik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5"/>
          <a:stretch/>
        </p:blipFill>
        <p:spPr>
          <a:xfrm>
            <a:off x="5322614" y="3933056"/>
            <a:ext cx="3641874" cy="2301643"/>
          </a:xfrm>
          <a:prstGeom prst="rect">
            <a:avLst/>
          </a:prstGeom>
          <a:effectLst/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764623" y="223097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251520" y="1015727"/>
            <a:ext cx="3399614" cy="2435086"/>
            <a:chOff x="827584" y="3802226"/>
            <a:chExt cx="3399614" cy="2435086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" t="6971" r="52432" b="8709"/>
            <a:stretch/>
          </p:blipFill>
          <p:spPr>
            <a:xfrm>
              <a:off x="2699791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7007" r="52310" b="8673"/>
            <a:stretch/>
          </p:blipFill>
          <p:spPr>
            <a:xfrm>
              <a:off x="827584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Textfeld 28"/>
          <p:cNvSpPr txBox="1"/>
          <p:nvPr/>
        </p:nvSpPr>
        <p:spPr>
          <a:xfrm>
            <a:off x="265874" y="5085184"/>
            <a:ext cx="4738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density functions (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can be generated with ~100k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tracks with same parameters and saved in histograms.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19"/>
          <a:stretch/>
        </p:blipFill>
        <p:spPr>
          <a:xfrm>
            <a:off x="4644008" y="841829"/>
            <a:ext cx="4320480" cy="3079991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31" name="Textfeld 30"/>
          <p:cNvSpPr txBox="1"/>
          <p:nvPr/>
        </p:nvSpPr>
        <p:spPr>
          <a:xfrm>
            <a:off x="7004609" y="2348880"/>
            <a:ext cx="15167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22° polar angle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7153699" y="2103256"/>
            <a:ext cx="13653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3.5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826710" y="3426589"/>
            <a:ext cx="3113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702123" y="3415814"/>
            <a:ext cx="298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baseline="30000" dirty="0"/>
          </a:p>
        </p:txBody>
      </p:sp>
      <p:sp>
        <p:nvSpPr>
          <p:cNvPr id="35" name="Textfeld 34"/>
          <p:cNvSpPr txBox="1"/>
          <p:nvPr/>
        </p:nvSpPr>
        <p:spPr>
          <a:xfrm>
            <a:off x="250641" y="4208021"/>
            <a:ext cx="331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dimensions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(x, y,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t) hit patterns show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particle species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139877" y="1412776"/>
            <a:ext cx="311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7" name="Rechteck 36"/>
          <p:cNvSpPr/>
          <p:nvPr/>
        </p:nvSpPr>
        <p:spPr>
          <a:xfrm>
            <a:off x="585081" y="2825051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462339" y="2827059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38"/>
          <p:cNvSpPr txBox="1"/>
          <p:nvPr/>
        </p:nvSpPr>
        <p:spPr>
          <a:xfrm>
            <a:off x="211425" y="3802226"/>
            <a:ext cx="373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PMT map, with 5 x 3 sensors, 64 pixels each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074117" y="3564413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41" name="Textfeld 40"/>
          <p:cNvSpPr txBox="1"/>
          <p:nvPr/>
        </p:nvSpPr>
        <p:spPr>
          <a:xfrm>
            <a:off x="1778927" y="321540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cxnSp>
        <p:nvCxnSpPr>
          <p:cNvPr id="42" name="Gerade Verbindung mit Pfeil 41"/>
          <p:cNvCxnSpPr/>
          <p:nvPr/>
        </p:nvCxnSpPr>
        <p:spPr>
          <a:xfrm flipV="1">
            <a:off x="1972755" y="3140968"/>
            <a:ext cx="0" cy="46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972755" y="3607010"/>
            <a:ext cx="454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664634" y="995363"/>
            <a:ext cx="1140619" cy="17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772365" y="908720"/>
            <a:ext cx="2735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normalized PDF for a specific pixel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668344" y="4221088"/>
            <a:ext cx="9909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sample</a:t>
            </a:r>
          </a:p>
          <a:p>
            <a:r>
              <a:rPr lang="en-US" dirty="0" smtClean="0"/>
              <a:t>K sample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267451" y="6021288"/>
            <a:ext cx="1856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</a:t>
            </a:r>
            <a:r>
              <a:rPr lang="en-US" sz="1400" i="1" dirty="0" smtClean="0"/>
              <a:t>nspired by Belle II TOP</a:t>
            </a:r>
            <a:endParaRPr lang="en-US" sz="1400" i="1" dirty="0"/>
          </a:p>
        </p:txBody>
      </p:sp>
      <p:sp>
        <p:nvSpPr>
          <p:cNvPr id="49" name="Textfeld 48"/>
          <p:cNvSpPr txBox="1"/>
          <p:nvPr/>
        </p:nvSpPr>
        <p:spPr>
          <a:xfrm>
            <a:off x="3698128" y="1052736"/>
            <a:ext cx="102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382329" y="4005064"/>
            <a:ext cx="720080" cy="23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feld 50"/>
          <p:cNvSpPr txBox="1"/>
          <p:nvPr/>
        </p:nvSpPr>
        <p:spPr>
          <a:xfrm>
            <a:off x="6084168" y="5969940"/>
            <a:ext cx="2694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Likelihood ratio test	</a:t>
            </a:r>
            <a:r>
              <a:rPr lang="en-US" sz="1400" dirty="0" err="1" smtClean="0"/>
              <a:t>ln</a:t>
            </a:r>
            <a:r>
              <a:rPr lang="en-US" sz="1400" i="1" dirty="0" err="1" smtClean="0"/>
              <a:t>L</a:t>
            </a:r>
            <a:r>
              <a:rPr lang="en-US" sz="1400" baseline="-25000" dirty="0" err="1" smtClean="0"/>
              <a:t>K</a:t>
            </a:r>
            <a:r>
              <a:rPr lang="en-US" sz="1400" dirty="0" err="1" smtClean="0"/>
              <a:t>-ln</a:t>
            </a:r>
            <a:r>
              <a:rPr lang="en-US" sz="1400" i="1" dirty="0" err="1" smtClean="0"/>
              <a:t>L</a:t>
            </a:r>
            <a:r>
              <a:rPr lang="en-US" sz="1400" baseline="-25000" dirty="0" err="1" smtClean="0"/>
              <a:t>P</a:t>
            </a:r>
            <a:endParaRPr lang="en-US" sz="1400" baseline="-25000" dirty="0"/>
          </a:p>
        </p:txBody>
      </p:sp>
      <p:sp>
        <p:nvSpPr>
          <p:cNvPr id="52" name="Ellipse 51"/>
          <p:cNvSpPr/>
          <p:nvPr/>
        </p:nvSpPr>
        <p:spPr>
          <a:xfrm>
            <a:off x="2384490" y="2762892"/>
            <a:ext cx="212909" cy="176972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/>
          <p:cNvSpPr/>
          <p:nvPr/>
        </p:nvSpPr>
        <p:spPr>
          <a:xfrm>
            <a:off x="514630" y="2768064"/>
            <a:ext cx="212909" cy="176972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 Verbindung 54"/>
          <p:cNvCxnSpPr>
            <a:stCxn id="53" idx="6"/>
            <a:endCxn id="52" idx="2"/>
          </p:cNvCxnSpPr>
          <p:nvPr/>
        </p:nvCxnSpPr>
        <p:spPr>
          <a:xfrm flipV="1">
            <a:off x="727539" y="2851378"/>
            <a:ext cx="1656951" cy="5172"/>
          </a:xfrm>
          <a:prstGeom prst="line">
            <a:avLst/>
          </a:prstGeom>
          <a:ln w="28575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V="1">
            <a:off x="2597399" y="1314346"/>
            <a:ext cx="2334641" cy="1424227"/>
          </a:xfrm>
          <a:prstGeom prst="line">
            <a:avLst/>
          </a:prstGeom>
          <a:ln w="28575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2600867" y="2915546"/>
            <a:ext cx="2475189" cy="576859"/>
          </a:xfrm>
          <a:prstGeom prst="line">
            <a:avLst/>
          </a:prstGeom>
          <a:ln w="28575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H="1">
            <a:off x="5868144" y="4113839"/>
            <a:ext cx="23426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>
            <a:off x="5868144" y="4103306"/>
            <a:ext cx="0" cy="11778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fik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19672" y="223097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55</a:t>
            </a:fld>
            <a:endParaRPr lang="en-US" dirty="0"/>
          </a:p>
        </p:txBody>
      </p:sp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9183"/>
            <a:ext cx="5328592" cy="336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152608" y="342900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In simulation this method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works over the full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phase space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195736" y="223097"/>
            <a:ext cx="460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Plate: Time 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56</a:t>
            </a:fld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547664" y="4872062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edge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 for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(light particles) and protons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measured without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lens @ 7GeV/c @ 55 degree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96" y="824052"/>
            <a:ext cx="6002800" cy="38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3995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57</a:t>
            </a:fld>
            <a:endParaRPr lang="en-US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46124" y="4179888"/>
            <a:ext cx="9842500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marL="431800" indent="-2159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Outlook</a:t>
            </a:r>
          </a:p>
          <a:p>
            <a:pPr marL="501650" lvl="1" indent="-285750" eaLnBrk="1" hangingPunct="1">
              <a:lnSpc>
                <a:spcPct val="100000"/>
              </a:lnSpc>
              <a:spcAft>
                <a:spcPts val="1138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Early 2016: Decision about technology (plate vs. bar / prism vs. oil tank).</a:t>
            </a:r>
          </a:p>
          <a:p>
            <a:pPr marL="501650" lvl="1" indent="-285750" eaLnBrk="1" hangingPunct="1">
              <a:lnSpc>
                <a:spcPct val="100000"/>
              </a:lnSpc>
              <a:spcAft>
                <a:spcPts val="1138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Summer 2016:  TDR </a:t>
            </a:r>
          </a:p>
          <a:p>
            <a:pPr marL="501650" lvl="1" indent="-285750" eaLnBrk="1" hangingPunct="1">
              <a:lnSpc>
                <a:spcPct val="100000"/>
              </a:lnSpc>
              <a:spcAft>
                <a:spcPts val="1138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Summer 2017 component construction</a:t>
            </a:r>
          </a:p>
          <a:p>
            <a:pPr marL="501650" lvl="1" indent="-285750" eaLnBrk="1" hangingPunct="1">
              <a:lnSpc>
                <a:spcPct val="100000"/>
              </a:lnSpc>
              <a:spcAft>
                <a:spcPts val="1138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2020 ready for beam </a:t>
            </a:r>
          </a:p>
          <a:p>
            <a:pPr algn="ctr" eaLnBrk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37000"/>
            </a:pPr>
            <a:endParaRPr lang="en-US" alt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06388" y="949712"/>
            <a:ext cx="8837612" cy="305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marL="431800" indent="-2159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marL="863600" indent="-215900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</a:pPr>
            <a:r>
              <a:rPr lang="de-DE" altLang="en-US" sz="16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Sumary</a:t>
            </a:r>
            <a:endParaRPr lang="en-US" altLang="en-US" sz="1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01650" lvl="1" indent="-285750" eaLnBrk="1" hangingPunct="1">
              <a:lnSpc>
                <a:spcPct val="100000"/>
              </a:lnSpc>
              <a:spcAft>
                <a:spcPts val="1138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0047FF"/>
                </a:solidFill>
                <a:cs typeface="Arial" panose="020B0604020202020204" pitchFamily="34" charset="0"/>
              </a:rPr>
              <a:t>Baseline design</a:t>
            </a: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of the Barrel DIRC with narrow bars and high-refractive lens index </a:t>
            </a:r>
          </a:p>
          <a:p>
            <a:pPr marL="215900" lvl="1" indent="0" eaLnBrk="1" hangingPunct="1">
              <a:lnSpc>
                <a:spcPct val="100000"/>
              </a:lnSpc>
              <a:spcAft>
                <a:spcPts val="1138"/>
              </a:spcAft>
              <a:buSzPct val="52000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meets </a:t>
            </a:r>
            <a:r>
              <a:rPr lang="en-US" altLang="en-US" sz="1600" b="1" dirty="0" smtClean="0">
                <a:solidFill>
                  <a:srgbClr val="0047FF"/>
                </a:solidFill>
                <a:cs typeface="Arial" panose="020B0604020202020204" pitchFamily="34" charset="0"/>
              </a:rPr>
              <a:t>PANDA PID goals</a:t>
            </a: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501650" lvl="1" indent="-285750" eaLnBrk="1" hangingPunct="1">
              <a:lnSpc>
                <a:spcPct val="100000"/>
              </a:lnSpc>
              <a:spcAft>
                <a:spcPts val="1138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Cost optimization identified two </a:t>
            </a:r>
            <a:r>
              <a:rPr lang="en-US" altLang="en-US" sz="1600" b="1" dirty="0" smtClean="0">
                <a:solidFill>
                  <a:srgbClr val="0047FF"/>
                </a:solidFill>
                <a:cs typeface="Arial" panose="020B0604020202020204" pitchFamily="34" charset="0"/>
              </a:rPr>
              <a:t>design alternatives</a:t>
            </a: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(wide plate, solid fused silica prism)</a:t>
            </a:r>
          </a:p>
          <a:p>
            <a:pPr marL="501650" lvl="1" indent="-285750" eaLnBrk="1" hangingPunct="1">
              <a:lnSpc>
                <a:spcPct val="100000"/>
              </a:lnSpc>
              <a:spcAft>
                <a:spcPts val="1138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Prototype tests show promising results</a:t>
            </a:r>
          </a:p>
          <a:p>
            <a:pPr marL="933450" lvl="3" indent="-285750" eaLnBrk="1" hangingPunct="1">
              <a:lnSpc>
                <a:spcPct val="100000"/>
              </a:lnSpc>
              <a:spcAft>
                <a:spcPts val="575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Number of observed photons</a:t>
            </a:r>
          </a:p>
          <a:p>
            <a:pPr marL="933450" lvl="3" indent="-285750" eaLnBrk="1" hangingPunct="1">
              <a:lnSpc>
                <a:spcPct val="100000"/>
              </a:lnSpc>
              <a:spcAft>
                <a:spcPts val="575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Single photon angular resolution</a:t>
            </a:r>
          </a:p>
          <a:p>
            <a:pPr marL="501650" lvl="1" indent="-285750" eaLnBrk="1" hangingPunct="1">
              <a:lnSpc>
                <a:spcPct val="100000"/>
              </a:lnSpc>
              <a:spcAft>
                <a:spcPts val="1138"/>
              </a:spcAft>
              <a:buSzPct val="52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Plate still needs reconstruction</a:t>
            </a:r>
          </a:p>
          <a:p>
            <a:pPr lvl="1" eaLnBrk="1" hangingPunct="1">
              <a:lnSpc>
                <a:spcPct val="100000"/>
              </a:lnSpc>
              <a:spcAft>
                <a:spcPts val="1138"/>
              </a:spcAft>
              <a:buSzPct val="52000"/>
            </a:pP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37000"/>
            </a:pPr>
            <a:endParaRPr lang="en-US" altLang="en-US" sz="2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87157" y="22034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Sumary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Outlook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6" y="2195094"/>
            <a:ext cx="4291876" cy="38622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8548"/>
            <a:ext cx="1598597" cy="37842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45533"/>
            <a:ext cx="561463" cy="4678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5646"/>
            <a:ext cx="964708" cy="3215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17954" y="764704"/>
            <a:ext cx="8718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Rechteck 12"/>
          <p:cNvSpPr/>
          <p:nvPr/>
        </p:nvSpPr>
        <p:spPr>
          <a:xfrm>
            <a:off x="179512" y="1196752"/>
            <a:ext cx="8559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Cherenkov Group</a:t>
            </a:r>
          </a:p>
          <a:p>
            <a:pPr algn="ctr"/>
            <a:r>
              <a:rPr lang="de-DE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 Darmstadt,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JINR </a:t>
            </a:r>
            <a:r>
              <a:rPr lang="en-US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Goethe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Frankfurt, </a:t>
            </a:r>
            <a:r>
              <a:rPr lang="de-DE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Erlangen-</a:t>
            </a:r>
            <a:r>
              <a:rPr lang="de-DE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Nuremberg</a:t>
            </a:r>
            <a:r>
              <a:rPr lang="de-DE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JLU Giessen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Glasgow, HIM Mainz, JGU Mainz, 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Novosibirsk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SMI Vienna</a:t>
            </a:r>
            <a:endParaRPr lang="en-US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36505" y="3933056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  <a:p>
            <a:pPr algn="ctr"/>
            <a:r>
              <a:rPr lang="de-D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Georg Schepers, FAIR15 Novosibirsk, 17.11.2015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8548"/>
            <a:ext cx="1598597" cy="37842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45533"/>
            <a:ext cx="561463" cy="4678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5646"/>
            <a:ext cx="964708" cy="3215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17954" y="764704"/>
            <a:ext cx="8718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85858" y="241948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de-DE" sz="5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5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7033"/>
            <a:ext cx="7542880" cy="4688191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6258296" y="4653136"/>
            <a:ext cx="2778200" cy="1440160"/>
          </a:xfrm>
          <a:prstGeom prst="roundRect">
            <a:avLst>
              <a:gd name="adj" fmla="val 924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956376" y="97768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21" name="Pfeil nach links und rechts 20"/>
          <p:cNvSpPr/>
          <p:nvPr/>
        </p:nvSpPr>
        <p:spPr>
          <a:xfrm rot="20193397">
            <a:off x="3704623" y="4409115"/>
            <a:ext cx="4460839" cy="185080"/>
          </a:xfrm>
          <a:prstGeom prst="leftRightArrow">
            <a:avLst/>
          </a:prstGeom>
          <a:solidFill>
            <a:srgbClr val="C6D9F1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 rot="20342485">
            <a:off x="5693357" y="429337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dirty="0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de-DE" b="0" i="1" dirty="0" smtClean="0">
                              <a:latin typeface="Cambria Math"/>
                            </a:rPr>
                            <m:t>𝑝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 flipV="1">
            <a:off x="899592" y="3717033"/>
            <a:ext cx="720080" cy="1440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6678514" y="68097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77164" y="248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51520" y="260648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/>
          <p:cNvSpPr txBox="1"/>
          <p:nvPr/>
        </p:nvSpPr>
        <p:spPr>
          <a:xfrm>
            <a:off x="6567321" y="4656038"/>
            <a:ext cx="2181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&gt;500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physicists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67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 countries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636753" y="17496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 rot="20193142">
            <a:off x="4474249" y="4461780"/>
            <a:ext cx="416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Forward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and acceleration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residual gas atoms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048769" cy="23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2" y="4443728"/>
            <a:ext cx="2880320" cy="136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779912" y="4056454"/>
            <a:ext cx="48301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countermeasures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manufacturors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film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backflow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mprovement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Ultra-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tomic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ayer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eposition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7420" y="407707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ALD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14" name="Abgerundetes Rechteck 13"/>
          <p:cNvSpPr/>
          <p:nvPr/>
        </p:nvSpPr>
        <p:spPr>
          <a:xfrm>
            <a:off x="163100" y="938666"/>
            <a:ext cx="3456384" cy="2634350"/>
          </a:xfrm>
          <a:prstGeom prst="roundRect">
            <a:avLst>
              <a:gd name="adj" fmla="val 4496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bgerundetes Rechteck 15"/>
          <p:cNvSpPr/>
          <p:nvPr/>
        </p:nvSpPr>
        <p:spPr>
          <a:xfrm>
            <a:off x="225970" y="3994493"/>
            <a:ext cx="3456384" cy="1997328"/>
          </a:xfrm>
          <a:prstGeom prst="roundRect">
            <a:avLst>
              <a:gd name="adj" fmla="val 6559"/>
            </a:avLst>
          </a:prstGeom>
          <a:noFill/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3779912" y="1065241"/>
            <a:ext cx="5472608" cy="140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Ionbackflow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rapid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MCP PMTs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survive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PANDA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7164" y="31291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</a:t>
            </a:r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" y="4263166"/>
            <a:ext cx="8972500" cy="207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65188" y="6350"/>
            <a:ext cx="73771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T9 2015 T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ESTBEAM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D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ATA</a:t>
            </a:r>
            <a:endParaRPr lang="de-DE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80" y="3356992"/>
            <a:ext cx="5686172" cy="852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Many different configurations tested, most of them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US" sz="20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	with detailed angle and/or momentum scans.</a:t>
            </a: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704"/>
            <a:ext cx="9144000" cy="2221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836712"/>
            <a:ext cx="21082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  <a:tabLst>
                <a:tab pos="228600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Run 1 – May 2015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36187" y="1604919"/>
            <a:ext cx="1224136" cy="216024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326740">
            <a:off x="4115300" y="1778065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Barrel DIRC Prototype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4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Cherenkov Angle Resolution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77164" y="1688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251520" y="2690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62</a:t>
            </a:fld>
            <a:endParaRPr lang="en-US" dirty="0"/>
          </a:p>
        </p:txBody>
      </p:sp>
      <p:pic>
        <p:nvPicPr>
          <p:cNvPr id="34867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294054" cy="380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7033"/>
            <a:ext cx="7542880" cy="468819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956376" y="97768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dirty="0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de-DE" b="0" i="1" dirty="0" smtClean="0">
                              <a:latin typeface="Cambria Math"/>
                            </a:rPr>
                            <m:t>𝑝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 flipV="1">
            <a:off x="899592" y="3717033"/>
            <a:ext cx="720080" cy="1440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6678514" y="68097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77164" y="248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51520" y="260648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1619672" y="174969"/>
            <a:ext cx="559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anti-proton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pellet/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feil nach links und rechts 25"/>
          <p:cNvSpPr/>
          <p:nvPr/>
        </p:nvSpPr>
        <p:spPr>
          <a:xfrm rot="20193397">
            <a:off x="3704623" y="4409115"/>
            <a:ext cx="4460839" cy="185080"/>
          </a:xfrm>
          <a:prstGeom prst="leftRightArrow">
            <a:avLst/>
          </a:prstGeom>
          <a:solidFill>
            <a:srgbClr val="C6D9F1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38"/>
          <p:cNvSpPr txBox="1"/>
          <p:nvPr/>
        </p:nvSpPr>
        <p:spPr>
          <a:xfrm rot="20193142">
            <a:off x="4474249" y="4461780"/>
            <a:ext cx="416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Forward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7</a:t>
            </a:fld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 rot="20342485">
            <a:off x="5693357" y="429337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6258296" y="4653136"/>
            <a:ext cx="2778200" cy="1440160"/>
          </a:xfrm>
          <a:prstGeom prst="roundRect">
            <a:avLst>
              <a:gd name="adj" fmla="val 924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6318408" y="4800054"/>
            <a:ext cx="2718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Luminosity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x 10</a:t>
            </a:r>
            <a:r>
              <a:rPr lang="de-DE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de-DE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x 10</a:t>
            </a:r>
            <a:r>
              <a:rPr lang="de-DE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7033"/>
            <a:ext cx="7542880" cy="468819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956376" y="97768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dirty="0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de-DE" b="0" i="1" dirty="0" smtClean="0">
                              <a:latin typeface="Cambria Math"/>
                            </a:rPr>
                            <m:t>𝑝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 flipV="1">
            <a:off x="899592" y="3717033"/>
            <a:ext cx="720080" cy="1440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6678514" y="68097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77164" y="248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51520" y="260648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2812444" y="17934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open issues of QCD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feil nach links und rechts 25"/>
          <p:cNvSpPr/>
          <p:nvPr/>
        </p:nvSpPr>
        <p:spPr>
          <a:xfrm rot="20193397">
            <a:off x="3704623" y="4409115"/>
            <a:ext cx="4460839" cy="185080"/>
          </a:xfrm>
          <a:prstGeom prst="leftRightArrow">
            <a:avLst/>
          </a:prstGeom>
          <a:solidFill>
            <a:srgbClr val="C6D9F1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38"/>
          <p:cNvSpPr txBox="1"/>
          <p:nvPr/>
        </p:nvSpPr>
        <p:spPr>
          <a:xfrm rot="20193142">
            <a:off x="4474249" y="4461780"/>
            <a:ext cx="416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Forward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8</a:t>
            </a:fld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 rot="20342485">
            <a:off x="5693357" y="429337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6258296" y="4653136"/>
            <a:ext cx="2778200" cy="1440160"/>
          </a:xfrm>
          <a:prstGeom prst="roundRect">
            <a:avLst>
              <a:gd name="adj" fmla="val 924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6408712" y="47251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spectroscopy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hadrons 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Nucleon structure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7033"/>
            <a:ext cx="7542880" cy="468819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6407617"/>
            <a:ext cx="8856984" cy="45719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956376" y="602128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956376" y="97768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179512" y="110434"/>
            <a:ext cx="8856984" cy="582262"/>
          </a:xfrm>
          <a:prstGeom prst="rect">
            <a:avLst/>
          </a:prstGeom>
          <a:gradFill flip="none" rotWithShape="1">
            <a:gsLst>
              <a:gs pos="47000">
                <a:schemeClr val="tx2">
                  <a:lumMod val="20000"/>
                  <a:lumOff val="80000"/>
                  <a:shade val="67500"/>
                  <a:satMod val="115000"/>
                  <a:alpha val="21000"/>
                </a:schemeClr>
              </a:gs>
              <a:gs pos="92000">
                <a:schemeClr val="tx2">
                  <a:shade val="100000"/>
                  <a:satMod val="115000"/>
                  <a:lumMod val="83000"/>
                  <a:lumOff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/>
          <a:scene3d>
            <a:camera prst="orthographicFront"/>
            <a:lightRig rig="threePt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8" y="6165304"/>
            <a:ext cx="964708" cy="3215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dirty="0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de-DE" b="0" i="1" dirty="0" smtClean="0">
                              <a:latin typeface="Cambria Math"/>
                            </a:rPr>
                            <m:t>𝑝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76" y="3429000"/>
                <a:ext cx="3798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/>
          <p:nvPr/>
        </p:nvCxnSpPr>
        <p:spPr>
          <a:xfrm flipV="1">
            <a:off x="899592" y="3717033"/>
            <a:ext cx="720080" cy="1440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6678514" y="68097"/>
            <a:ext cx="1080120" cy="6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5854"/>
            <a:ext cx="1512168" cy="363818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77164" y="248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51520" y="116632"/>
            <a:ext cx="144016" cy="116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51520" y="4214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51520" y="573832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51520" y="260648"/>
            <a:ext cx="144016" cy="11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2483768" y="57398"/>
            <a:ext cx="4301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article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momentum range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0.2 GeV/c – 10GeV/c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feil nach links und rechts 38"/>
          <p:cNvSpPr/>
          <p:nvPr/>
        </p:nvSpPr>
        <p:spPr>
          <a:xfrm rot="20193397">
            <a:off x="3704623" y="4409115"/>
            <a:ext cx="4460839" cy="185080"/>
          </a:xfrm>
          <a:prstGeom prst="leftRightArrow">
            <a:avLst/>
          </a:prstGeom>
          <a:solidFill>
            <a:srgbClr val="C6D9F1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39"/>
          <p:cNvSpPr txBox="1"/>
          <p:nvPr/>
        </p:nvSpPr>
        <p:spPr>
          <a:xfrm rot="20193142">
            <a:off x="4474249" y="4461780"/>
            <a:ext cx="416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Forward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 Schepers, FAIR15 Novosibirsk, 17.11.2015</a:t>
            </a:r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F48F-4E8F-4BEB-A9FA-71888236A0BA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 rot="20342485">
            <a:off x="5693357" y="429337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6258296" y="4653136"/>
            <a:ext cx="2778200" cy="1440160"/>
          </a:xfrm>
          <a:prstGeom prst="roundRect">
            <a:avLst>
              <a:gd name="adj" fmla="val 924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6390456" y="4625841"/>
            <a:ext cx="2646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showers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Cherenkov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2471</Words>
  <Application>Microsoft Office PowerPoint</Application>
  <PresentationFormat>Bildschirmpräsentation (4:3)</PresentationFormat>
  <Paragraphs>825</Paragraphs>
  <Slides>62</Slides>
  <Notes>61</Notes>
  <HiddenSlides>1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7" baseType="lpstr">
      <vt:lpstr>Larissa</vt:lpstr>
      <vt:lpstr>2_Benutzerdefiniertes Design</vt:lpstr>
      <vt:lpstr>1_Benutzerdefiniertes Design</vt:lpstr>
      <vt:lpstr>Benutzerdefiniertes Design</vt:lpstr>
      <vt:lpstr>Microsoft Formel-Editor 3.0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Schepers, Georg Dr.</dc:creator>
  <cp:lastModifiedBy>Schepers, Georg Dr.</cp:lastModifiedBy>
  <cp:revision>671</cp:revision>
  <cp:lastPrinted>2015-03-24T10:19:10Z</cp:lastPrinted>
  <dcterms:created xsi:type="dcterms:W3CDTF">2014-12-04T10:25:38Z</dcterms:created>
  <dcterms:modified xsi:type="dcterms:W3CDTF">2015-11-18T02:30:10Z</dcterms:modified>
</cp:coreProperties>
</file>