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77"/>
  </p:notesMasterIdLst>
  <p:sldIdLst>
    <p:sldId id="295" r:id="rId2"/>
    <p:sldId id="296" r:id="rId3"/>
    <p:sldId id="312" r:id="rId4"/>
    <p:sldId id="324" r:id="rId5"/>
    <p:sldId id="340" r:id="rId6"/>
    <p:sldId id="339" r:id="rId7"/>
    <p:sldId id="265" r:id="rId8"/>
    <p:sldId id="298" r:id="rId9"/>
    <p:sldId id="320" r:id="rId10"/>
    <p:sldId id="299" r:id="rId11"/>
    <p:sldId id="262" r:id="rId12"/>
    <p:sldId id="263" r:id="rId13"/>
    <p:sldId id="261" r:id="rId14"/>
    <p:sldId id="325" r:id="rId15"/>
    <p:sldId id="264" r:id="rId16"/>
    <p:sldId id="302" r:id="rId17"/>
    <p:sldId id="266" r:id="rId18"/>
    <p:sldId id="267" r:id="rId19"/>
    <p:sldId id="268" r:id="rId20"/>
    <p:sldId id="318" r:id="rId21"/>
    <p:sldId id="279" r:id="rId22"/>
    <p:sldId id="278" r:id="rId23"/>
    <p:sldId id="322" r:id="rId24"/>
    <p:sldId id="323" r:id="rId25"/>
    <p:sldId id="303" r:id="rId26"/>
    <p:sldId id="313" r:id="rId27"/>
    <p:sldId id="293" r:id="rId28"/>
    <p:sldId id="290" r:id="rId29"/>
    <p:sldId id="311" r:id="rId30"/>
    <p:sldId id="307" r:id="rId31"/>
    <p:sldId id="308" r:id="rId32"/>
    <p:sldId id="310" r:id="rId33"/>
    <p:sldId id="283" r:id="rId34"/>
    <p:sldId id="282" r:id="rId35"/>
    <p:sldId id="284" r:id="rId36"/>
    <p:sldId id="285" r:id="rId37"/>
    <p:sldId id="286" r:id="rId38"/>
    <p:sldId id="287" r:id="rId39"/>
    <p:sldId id="329" r:id="rId40"/>
    <p:sldId id="331" r:id="rId41"/>
    <p:sldId id="337" r:id="rId42"/>
    <p:sldId id="334" r:id="rId43"/>
    <p:sldId id="327" r:id="rId44"/>
    <p:sldId id="330" r:id="rId45"/>
    <p:sldId id="338" r:id="rId46"/>
    <p:sldId id="341" r:id="rId47"/>
    <p:sldId id="344" r:id="rId48"/>
    <p:sldId id="345" r:id="rId49"/>
    <p:sldId id="347" r:id="rId50"/>
    <p:sldId id="343" r:id="rId51"/>
    <p:sldId id="346" r:id="rId52"/>
    <p:sldId id="348" r:id="rId53"/>
    <p:sldId id="372" r:id="rId54"/>
    <p:sldId id="373" r:id="rId55"/>
    <p:sldId id="374" r:id="rId56"/>
    <p:sldId id="375" r:id="rId57"/>
    <p:sldId id="376" r:id="rId58"/>
    <p:sldId id="355" r:id="rId59"/>
    <p:sldId id="364" r:id="rId60"/>
    <p:sldId id="369" r:id="rId61"/>
    <p:sldId id="326" r:id="rId62"/>
    <p:sldId id="356" r:id="rId63"/>
    <p:sldId id="357" r:id="rId64"/>
    <p:sldId id="358" r:id="rId65"/>
    <p:sldId id="359" r:id="rId66"/>
    <p:sldId id="360" r:id="rId67"/>
    <p:sldId id="361" r:id="rId68"/>
    <p:sldId id="362" r:id="rId69"/>
    <p:sldId id="363" r:id="rId70"/>
    <p:sldId id="365" r:id="rId71"/>
    <p:sldId id="366" r:id="rId72"/>
    <p:sldId id="367" r:id="rId73"/>
    <p:sldId id="368" r:id="rId74"/>
    <p:sldId id="370" r:id="rId75"/>
    <p:sldId id="371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8DCD"/>
    <a:srgbClr val="9E3186"/>
    <a:srgbClr val="52C281"/>
    <a:srgbClr val="E5A7D8"/>
    <a:srgbClr val="0070C0"/>
    <a:srgbClr val="9DC8E7"/>
    <a:srgbClr val="4171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76" autoAdjust="0"/>
    <p:restoredTop sz="94660"/>
  </p:normalViewPr>
  <p:slideViewPr>
    <p:cSldViewPr snapToGrid="0">
      <p:cViewPr varScale="1">
        <p:scale>
          <a:sx n="91" d="100"/>
          <a:sy n="91" d="100"/>
        </p:scale>
        <p:origin x="1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C97F1-E8ED-4A99-9B28-A4BE943121BA}" type="datetimeFigureOut">
              <a:rPr lang="en-CA" smtClean="0"/>
              <a:t>26/02/2020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4A488-B59D-492E-826B-1773F73260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9972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BC591-37D9-4A2C-AC38-EDDA5F1FBCF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354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BC591-37D9-4A2C-AC38-EDDA5F1FBCF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03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BC591-37D9-4A2C-AC38-EDDA5F1FBCF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357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BC591-37D9-4A2C-AC38-EDDA5F1FBCF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831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F8476-A29C-443F-BDF0-CF8FE4810A12}" type="datetime1">
              <a:rPr lang="en-CA" smtClean="0"/>
              <a:t>26/02/2020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0424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7AFD3-CFDF-4719-9AF1-E79B5AE25622}" type="datetime1">
              <a:rPr lang="en-CA" smtClean="0"/>
              <a:t>26/02/2020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4515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2B266-5378-431E-AF88-0CCE0EC35BCA}" type="datetime1">
              <a:rPr lang="en-CA" smtClean="0"/>
              <a:t>26/02/2020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6347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1093-78EA-4434-99B1-D0B03ED244D9}" type="datetime1">
              <a:rPr lang="en-CA" smtClean="0"/>
              <a:t>26/02/2020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829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12268-2F0B-4ED7-B468-2E5D80D75C6A}" type="datetime1">
              <a:rPr lang="en-CA" smtClean="0"/>
              <a:t>26/02/2020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7218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8D432-6322-4DFD-AD3D-C99C0B8C16D9}" type="datetime1">
              <a:rPr lang="en-CA" smtClean="0"/>
              <a:t>26/02/2020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6957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85894-8897-4F81-BD26-F931C80E75B3}" type="datetime1">
              <a:rPr lang="en-CA" smtClean="0"/>
              <a:t>26/02/2020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0609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215D5-7A69-46AA-9629-274046B13BA4}" type="datetime1">
              <a:rPr lang="en-CA" smtClean="0"/>
              <a:t>26/02/2020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897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2593-6825-49B5-BE31-AD3D5217CEEE}" type="datetime1">
              <a:rPr lang="en-CA" smtClean="0"/>
              <a:t>26/02/2020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6866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DF9F5-1B38-4AD2-9F29-5C09ECFCCBAD}" type="datetime1">
              <a:rPr lang="en-CA" smtClean="0"/>
              <a:t>26/02/2020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9083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6779-48DF-4F3F-8E3A-3A1957B912E5}" type="datetime1">
              <a:rPr lang="en-CA" smtClean="0"/>
              <a:t>26/02/2020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2898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F0A85-6CAD-4CAE-9AC5-848166DE3874}" type="datetime1">
              <a:rPr lang="en-CA" smtClean="0"/>
              <a:t>26/02/2020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4B712-0D55-4B16-9007-37B9D1CA582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7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emf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0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52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.emf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0.png"/><Relationship Id="rId4" Type="http://schemas.openxmlformats.org/officeDocument/2006/relationships/image" Target="../media/image5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emf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2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emf"/><Relationship Id="rId4" Type="http://schemas.openxmlformats.org/officeDocument/2006/relationships/image" Target="../media/image83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emf"/><Relationship Id="rId7" Type="http://schemas.openxmlformats.org/officeDocument/2006/relationships/image" Target="../media/image118.png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emf"/><Relationship Id="rId4" Type="http://schemas.openxmlformats.org/officeDocument/2006/relationships/image" Target="../media/image12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0.png"/><Relationship Id="rId4" Type="http://schemas.openxmlformats.org/officeDocument/2006/relationships/image" Target="../media/image7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7" Type="http://schemas.openxmlformats.org/officeDocument/2006/relationships/image" Target="../media/image79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0.png"/><Relationship Id="rId5" Type="http://schemas.openxmlformats.org/officeDocument/2006/relationships/image" Target="../media/image770.png"/><Relationship Id="rId4" Type="http://schemas.openxmlformats.org/officeDocument/2006/relationships/image" Target="../media/image13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6789" y="977184"/>
            <a:ext cx="7736139" cy="2229575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accent5"/>
                </a:solidFill>
              </a:rPr>
              <a:t>Neutrinoless double beta decay </a:t>
            </a:r>
            <a:r>
              <a:rPr lang="en-US" sz="3600" b="1" dirty="0" smtClean="0">
                <a:solidFill>
                  <a:schemeClr val="accent5"/>
                </a:solidFill>
              </a:rPr>
              <a:t>searches:</a:t>
            </a:r>
            <a:br>
              <a:rPr lang="en-US" sz="3600" b="1" dirty="0" smtClean="0">
                <a:solidFill>
                  <a:schemeClr val="accent5"/>
                </a:solidFill>
              </a:rPr>
            </a:br>
            <a:r>
              <a:rPr lang="en-US" sz="3600" b="1" dirty="0" smtClean="0">
                <a:solidFill>
                  <a:schemeClr val="accent5"/>
                </a:solidFill>
              </a:rPr>
              <a:t>gearing </a:t>
            </a:r>
            <a:r>
              <a:rPr lang="en-US" sz="3600" b="1" dirty="0">
                <a:solidFill>
                  <a:schemeClr val="accent5"/>
                </a:solidFill>
              </a:rPr>
              <a:t>up for the tonne-scale </a:t>
            </a:r>
            <a:r>
              <a:rPr lang="en-US" sz="3600" b="1" dirty="0" smtClean="0">
                <a:solidFill>
                  <a:schemeClr val="accent5"/>
                </a:solidFill>
              </a:rPr>
              <a:t>era</a:t>
            </a:r>
            <a:endParaRPr lang="en-US" sz="1400" dirty="0">
              <a:solidFill>
                <a:schemeClr val="accent5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5866" y="3524406"/>
            <a:ext cx="6917988" cy="1143000"/>
          </a:xfrm>
        </p:spPr>
        <p:txBody>
          <a:bodyPr>
            <a:normAutofit/>
          </a:bodyPr>
          <a:lstStyle/>
          <a:p>
            <a:pPr algn="ctr"/>
            <a:r>
              <a:rPr lang="en-US" sz="1800" dirty="0" smtClean="0">
                <a:latin typeface="+mj-lt"/>
              </a:rPr>
              <a:t>Lior Arazi</a:t>
            </a:r>
          </a:p>
          <a:p>
            <a:pPr algn="ctr"/>
            <a:r>
              <a:rPr lang="en-US" sz="1800" dirty="0" smtClean="0">
                <a:latin typeface="+mj-lt"/>
              </a:rPr>
              <a:t>Ben-Gurion University, Israel</a:t>
            </a:r>
            <a:endParaRPr lang="en-US" sz="18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393" y="5302700"/>
            <a:ext cx="8398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INSTR20 conference</a:t>
            </a:r>
          </a:p>
          <a:p>
            <a:pPr algn="ctr"/>
            <a:r>
              <a:rPr lang="en-CA" dirty="0" err="1">
                <a:latin typeface="+mj-lt"/>
              </a:rPr>
              <a:t>Budker</a:t>
            </a:r>
            <a:r>
              <a:rPr lang="en-CA" dirty="0">
                <a:latin typeface="+mj-lt"/>
              </a:rPr>
              <a:t> Institute </a:t>
            </a:r>
            <a:r>
              <a:rPr lang="en-CA" dirty="0" smtClean="0">
                <a:latin typeface="+mj-lt"/>
              </a:rPr>
              <a:t>of Nuclear Physics and </a:t>
            </a:r>
            <a:r>
              <a:rPr lang="en-CA" dirty="0">
                <a:latin typeface="+mj-lt"/>
              </a:rPr>
              <a:t>Novosibirsk State University,</a:t>
            </a:r>
            <a:br>
              <a:rPr lang="en-CA" dirty="0">
                <a:latin typeface="+mj-lt"/>
              </a:rPr>
            </a:br>
            <a:r>
              <a:rPr lang="en-CA" dirty="0">
                <a:latin typeface="+mj-lt"/>
              </a:rPr>
              <a:t>Novosibirsk, </a:t>
            </a:r>
            <a:r>
              <a:rPr lang="en-CA" dirty="0" smtClean="0">
                <a:latin typeface="+mj-lt"/>
              </a:rPr>
              <a:t>Russia 24 </a:t>
            </a:r>
            <a:r>
              <a:rPr lang="en-CA" dirty="0">
                <a:latin typeface="+mj-lt"/>
              </a:rPr>
              <a:t>- 28 February, 2020</a:t>
            </a:r>
            <a:endParaRPr lang="en-US" dirty="0" smtClean="0">
              <a:latin typeface="+mj-lt"/>
            </a:endParaRPr>
          </a:p>
          <a:p>
            <a:pPr algn="ctr"/>
            <a:endParaRPr lang="en-US" dirty="0"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04497" y="4761187"/>
            <a:ext cx="812449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05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28650" y="1690689"/>
            <a:ext cx="2629557" cy="4858735"/>
            <a:chOff x="628650" y="1690689"/>
            <a:chExt cx="2629557" cy="4858735"/>
          </a:xfrm>
        </p:grpSpPr>
        <p:grpSp>
          <p:nvGrpSpPr>
            <p:cNvPr id="16" name="Group 15"/>
            <p:cNvGrpSpPr/>
            <p:nvPr/>
          </p:nvGrpSpPr>
          <p:grpSpPr>
            <a:xfrm>
              <a:off x="628650" y="1690689"/>
              <a:ext cx="2629557" cy="4668621"/>
              <a:chOff x="628650" y="1690689"/>
              <a:chExt cx="2629557" cy="466862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14233" y="1690689"/>
                <a:ext cx="2543974" cy="1728654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/>
              <a:srcRect t="53808" r="70339"/>
              <a:stretch/>
            </p:blipFill>
            <p:spPr>
              <a:xfrm>
                <a:off x="628650" y="3541987"/>
                <a:ext cx="2455636" cy="2817323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714233" y="6180092"/>
              <a:ext cx="2370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5"/>
                  </a:solidFill>
                </a:rPr>
                <a:t>Continues taking data</a:t>
              </a:r>
              <a:endParaRPr lang="en-CA" dirty="0">
                <a:solidFill>
                  <a:schemeClr val="accent5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547431" y="1691343"/>
            <a:ext cx="2280746" cy="4667967"/>
            <a:chOff x="3547431" y="1691343"/>
            <a:chExt cx="2280746" cy="466796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53758" y="1691343"/>
              <a:ext cx="1836483" cy="1728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30677" t="55704" r="41774"/>
            <a:stretch/>
          </p:blipFill>
          <p:spPr>
            <a:xfrm>
              <a:off x="3547431" y="3657601"/>
              <a:ext cx="2280746" cy="2701709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77649" t="27099" b="47225"/>
          <a:stretch/>
        </p:blipFill>
        <p:spPr>
          <a:xfrm>
            <a:off x="7245469" y="1975945"/>
            <a:ext cx="1850410" cy="156604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14233" y="4703655"/>
            <a:ext cx="5129708" cy="367862"/>
            <a:chOff x="714233" y="4703655"/>
            <a:chExt cx="5129708" cy="367862"/>
          </a:xfrm>
        </p:grpSpPr>
        <p:sp>
          <p:nvSpPr>
            <p:cNvPr id="18" name="Rectangle 17"/>
            <p:cNvSpPr/>
            <p:nvPr/>
          </p:nvSpPr>
          <p:spPr>
            <a:xfrm>
              <a:off x="714233" y="4703655"/>
              <a:ext cx="2312275" cy="36786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31666" y="4703655"/>
              <a:ext cx="2312275" cy="36786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3" name="ZoneTexte 1"/>
          <p:cNvSpPr txBox="1"/>
          <p:nvPr/>
        </p:nvSpPr>
        <p:spPr>
          <a:xfrm>
            <a:off x="508281" y="447199"/>
            <a:ext cx="7006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Existing and future Ge experiments</a:t>
            </a:r>
            <a:endParaRPr lang="en-US" sz="3600" dirty="0">
              <a:latin typeface="+mj-lt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3258207" y="1490418"/>
            <a:ext cx="5482027" cy="4794769"/>
            <a:chOff x="3258207" y="1490418"/>
            <a:chExt cx="5482027" cy="4794769"/>
          </a:xfrm>
        </p:grpSpPr>
        <p:grpSp>
          <p:nvGrpSpPr>
            <p:cNvPr id="21" name="Group 20"/>
            <p:cNvGrpSpPr/>
            <p:nvPr/>
          </p:nvGrpSpPr>
          <p:grpSpPr>
            <a:xfrm>
              <a:off x="6049585" y="1490418"/>
              <a:ext cx="2690649" cy="4794769"/>
              <a:chOff x="6049585" y="1490418"/>
              <a:chExt cx="2690649" cy="479476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49585" y="1490418"/>
                <a:ext cx="1195884" cy="2367454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62034" t="62252" r="5466" b="872"/>
              <a:stretch/>
            </p:blipFill>
            <p:spPr>
              <a:xfrm>
                <a:off x="6049585" y="4035973"/>
                <a:ext cx="2690649" cy="2249214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3258207" y="2235746"/>
              <a:ext cx="395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0070C0"/>
                  </a:solidFill>
                </a:rPr>
                <a:t>+</a:t>
              </a:r>
              <a:endParaRPr lang="en-CA" dirty="0">
                <a:solidFill>
                  <a:srgbClr val="0070C0"/>
                </a:solidFill>
              </a:endParaRPr>
            </a:p>
          </p:txBody>
        </p:sp>
        <p:sp>
          <p:nvSpPr>
            <p:cNvPr id="5" name="Right Arrow 4"/>
            <p:cNvSpPr/>
            <p:nvPr/>
          </p:nvSpPr>
          <p:spPr>
            <a:xfrm>
              <a:off x="5608622" y="2442398"/>
              <a:ext cx="387118" cy="2252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704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008" y="1380840"/>
            <a:ext cx="3219140" cy="5158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00" y="1380840"/>
            <a:ext cx="3638515" cy="4326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5433" y="5896304"/>
            <a:ext cx="1776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Bare crystals</a:t>
            </a:r>
            <a:endParaRPr lang="en-CA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ZoneTexte 1"/>
          <p:cNvSpPr txBox="1"/>
          <p:nvPr/>
        </p:nvSpPr>
        <p:spPr>
          <a:xfrm>
            <a:off x="508281" y="447199"/>
            <a:ext cx="7006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GERDA</a:t>
            </a:r>
            <a:endParaRPr lang="en-US" sz="3600" dirty="0"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46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59" y="1347414"/>
            <a:ext cx="3591362" cy="47485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869" y="1369408"/>
            <a:ext cx="2520155" cy="47265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0002" y="6053959"/>
            <a:ext cx="5671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LAr used for shielding, cooling + veto</a:t>
            </a:r>
            <a:endParaRPr lang="en-CA" sz="2400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1"/>
          <p:cNvSpPr txBox="1"/>
          <p:nvPr/>
        </p:nvSpPr>
        <p:spPr>
          <a:xfrm>
            <a:off x="508281" y="447199"/>
            <a:ext cx="7006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GERDA</a:t>
            </a:r>
            <a:endParaRPr lang="en-US" sz="3600" dirty="0">
              <a:latin typeface="+mj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742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995" y="1156138"/>
            <a:ext cx="5201637" cy="5441388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1"/>
          <p:cNvSpPr txBox="1"/>
          <p:nvPr/>
        </p:nvSpPr>
        <p:spPr>
          <a:xfrm>
            <a:off x="508281" y="447199"/>
            <a:ext cx="7006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GERDA</a:t>
            </a:r>
            <a:endParaRPr lang="en-US" sz="3600" dirty="0"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501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1"/>
          <p:cNvSpPr txBox="1"/>
          <p:nvPr/>
        </p:nvSpPr>
        <p:spPr>
          <a:xfrm>
            <a:off x="508281" y="447199"/>
            <a:ext cx="7006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GERDA results</a:t>
            </a:r>
            <a:endParaRPr lang="en-US" sz="3600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82" y="2104520"/>
            <a:ext cx="8408559" cy="42737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06688" y="1093530"/>
                <a:ext cx="3371629" cy="5858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90</m:t>
                      </m:r>
                      <m:r>
                        <a:rPr lang="en-US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%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en-US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.)</m:t>
                      </m:r>
                    </m:oMath>
                  </m:oMathPara>
                </a14:m>
                <a:endParaRPr lang="en-CA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688" y="1093530"/>
                <a:ext cx="3371629" cy="5858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40002" y="1679396"/>
                <a:ext cx="8124496" cy="394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+mj-lt"/>
                  </a:rPr>
                  <a:t>Background index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 smtClean="0">
                    <a:latin typeface="+mj-lt"/>
                  </a:rPr>
                  <a:t> counts/(keV kg y)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𝛽𝛽</m:t>
                        </m:r>
                      </m:sub>
                    </m:sSub>
                  </m:oMath>
                </a14:m>
                <a:r>
                  <a:rPr lang="en-US" dirty="0" smtClean="0">
                    <a:latin typeface="+mj-lt"/>
                  </a:rPr>
                  <a:t> - </a:t>
                </a:r>
                <a:r>
                  <a:rPr lang="en-US" dirty="0" smtClean="0">
                    <a:solidFill>
                      <a:srgbClr val="0070C0"/>
                    </a:solidFill>
                    <a:latin typeface="+mj-lt"/>
                  </a:rPr>
                  <a:t>practically</a:t>
                </a:r>
                <a:r>
                  <a:rPr lang="en-US" dirty="0" smtClean="0">
                    <a:latin typeface="+mj-lt"/>
                  </a:rPr>
                  <a:t> </a:t>
                </a:r>
                <a:r>
                  <a:rPr lang="en-US" dirty="0" smtClean="0">
                    <a:solidFill>
                      <a:srgbClr val="0070C0"/>
                    </a:solidFill>
                    <a:latin typeface="+mj-lt"/>
                  </a:rPr>
                  <a:t>background free!</a:t>
                </a:r>
                <a:r>
                  <a:rPr lang="en-US" dirty="0" smtClean="0">
                    <a:latin typeface="+mj-lt"/>
                  </a:rPr>
                  <a:t> </a:t>
                </a:r>
                <a:endParaRPr lang="en-CA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2" y="1679396"/>
                <a:ext cx="8124496" cy="394082"/>
              </a:xfrm>
              <a:prstGeom prst="rect">
                <a:avLst/>
              </a:prstGeom>
              <a:blipFill>
                <a:blip r:embed="rId4"/>
                <a:stretch>
                  <a:fillRect l="-676" t="-6154" r="-601" b="-1846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93683" y="6316011"/>
            <a:ext cx="3184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Science 365 (2019) 1445</a:t>
            </a:r>
            <a:endParaRPr lang="en-CA" sz="1600" dirty="0">
              <a:solidFill>
                <a:schemeClr val="accent6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019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194" y="2481372"/>
            <a:ext cx="1913946" cy="3788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867" y="2438955"/>
            <a:ext cx="2420374" cy="3809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735" y="1105185"/>
            <a:ext cx="860797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+mj-lt"/>
              </a:rPr>
              <a:t>200 kg HPGe in existing (upgraded) infrastructure at LNGS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+mj-lt"/>
              </a:rPr>
              <a:t>Ge detectors from Majorana and GERDA + new inverted coaxial detectors (larger mass)</a:t>
            </a:r>
            <a:endParaRPr lang="en-CA" dirty="0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+mj-lt"/>
              </a:rPr>
              <a:t>Background reduction: factor 5 compared to GERDA (reduce </a:t>
            </a:r>
            <a:r>
              <a:rPr lang="en-US" baseline="30000" dirty="0" smtClean="0">
                <a:latin typeface="+mj-lt"/>
              </a:rPr>
              <a:t>42</a:t>
            </a:r>
            <a:r>
              <a:rPr lang="en-US" dirty="0" smtClean="0">
                <a:latin typeface="+mj-lt"/>
              </a:rPr>
              <a:t>K, </a:t>
            </a:r>
            <a:r>
              <a:rPr lang="en-US" baseline="30000" dirty="0" smtClean="0">
                <a:latin typeface="+mj-lt"/>
              </a:rPr>
              <a:t>214</a:t>
            </a:r>
            <a:r>
              <a:rPr lang="en-US" dirty="0" smtClean="0">
                <a:latin typeface="+mj-lt"/>
              </a:rPr>
              <a:t>Bi, </a:t>
            </a:r>
            <a:r>
              <a:rPr lang="en-US" baseline="30000" dirty="0" smtClean="0">
                <a:latin typeface="+mj-lt"/>
              </a:rPr>
              <a:t>208</a:t>
            </a:r>
            <a:r>
              <a:rPr lang="en-US" dirty="0" smtClean="0">
                <a:latin typeface="+mj-lt"/>
              </a:rPr>
              <a:t>Tl)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8281" y="2438955"/>
                <a:ext cx="3467207" cy="1190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Discovery sensitivity (10 y):</a:t>
                </a: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b="0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34</m:t>
                          </m:r>
                          <m:r>
                            <a:rPr lang="en-US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  <m:r>
                            <a:rPr lang="en-US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meV</m:t>
                          </m:r>
                        </m:e>
                      </m:d>
                    </m:oMath>
                  </m:oMathPara>
                </a14:m>
                <a:endParaRPr lang="en-US" b="0" dirty="0" smtClean="0">
                  <a:solidFill>
                    <a:schemeClr val="accent1"/>
                  </a:solidFill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2000" dirty="0" smtClean="0">
                    <a:solidFill>
                      <a:schemeClr val="accent1"/>
                    </a:solidFill>
                  </a:rPr>
                  <a:t>(inside the IO band)</a:t>
                </a:r>
                <a:endParaRPr lang="en-CA" sz="2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81" y="2438955"/>
                <a:ext cx="3467207" cy="1190775"/>
              </a:xfrm>
              <a:prstGeom prst="rect">
                <a:avLst/>
              </a:prstGeom>
              <a:blipFill>
                <a:blip r:embed="rId4"/>
                <a:stretch>
                  <a:fillRect l="-1757" t="-2564" b="-820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11" y="3779376"/>
            <a:ext cx="2432473" cy="286461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"/>
          <p:cNvSpPr txBox="1"/>
          <p:nvPr/>
        </p:nvSpPr>
        <p:spPr>
          <a:xfrm>
            <a:off x="508281" y="447199"/>
            <a:ext cx="7006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LEGEND-200</a:t>
            </a:r>
            <a:endParaRPr lang="en-US" sz="3600" dirty="0">
              <a:latin typeface="+mj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15</a:t>
            </a:fld>
            <a:endParaRPr lang="en-CA"/>
          </a:p>
        </p:txBody>
      </p:sp>
      <p:sp>
        <p:nvSpPr>
          <p:cNvPr id="12" name="Rectangle 11"/>
          <p:cNvSpPr/>
          <p:nvPr/>
        </p:nvSpPr>
        <p:spPr>
          <a:xfrm>
            <a:off x="3866283" y="6356351"/>
            <a:ext cx="17908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i="1" dirty="0">
                <a:solidFill>
                  <a:schemeClr val="accent6"/>
                </a:solidFill>
                <a:latin typeface="arial" panose="020B0604020202020204" pitchFamily="34" charset="0"/>
              </a:rPr>
              <a:t>arXiv:1709.01980</a:t>
            </a:r>
            <a:endParaRPr lang="en-CA" sz="1600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86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84657" y="1622495"/>
            <a:ext cx="2725196" cy="4892333"/>
            <a:chOff x="450801" y="1172638"/>
            <a:chExt cx="2989141" cy="53661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7126" y="1172638"/>
              <a:ext cx="2856492" cy="511853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50801" y="6133706"/>
              <a:ext cx="2989141" cy="405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LEGEND-1t baseline design</a:t>
              </a:r>
              <a:endParaRPr lang="en-CA" dirty="0"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96919" y="3155813"/>
            <a:ext cx="1406292" cy="743525"/>
            <a:chOff x="296919" y="3155813"/>
            <a:chExt cx="1406292" cy="743525"/>
          </a:xfrm>
        </p:grpSpPr>
        <p:sp>
          <p:nvSpPr>
            <p:cNvPr id="9" name="TextBox 8"/>
            <p:cNvSpPr txBox="1"/>
            <p:nvPr/>
          </p:nvSpPr>
          <p:spPr>
            <a:xfrm>
              <a:off x="296919" y="3155813"/>
              <a:ext cx="12402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+mj-lt"/>
                </a:rPr>
                <a:t>4 LEGEND-200 payloads </a:t>
              </a:r>
              <a:endParaRPr lang="en-CA" sz="1400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145628" y="3552497"/>
              <a:ext cx="557583" cy="34684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"/>
          <p:cNvSpPr txBox="1"/>
          <p:nvPr/>
        </p:nvSpPr>
        <p:spPr>
          <a:xfrm>
            <a:off x="508281" y="447199"/>
            <a:ext cx="7006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LEGEND-1t</a:t>
            </a:r>
            <a:endParaRPr lang="en-US" sz="3600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40002" y="1036629"/>
            <a:ext cx="8289065" cy="5478199"/>
            <a:chOff x="540002" y="1036629"/>
            <a:chExt cx="8289065" cy="54781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44595" t="14049"/>
            <a:stretch/>
          </p:blipFill>
          <p:spPr>
            <a:xfrm>
              <a:off x="4011588" y="1677983"/>
              <a:ext cx="4787048" cy="483684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40002" y="1036629"/>
                  <a:ext cx="828906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CA" sz="2000" dirty="0" smtClean="0">
                      <a:solidFill>
                        <a:srgbClr val="0070C0"/>
                      </a:solidFill>
                      <a:latin typeface="+mj-lt"/>
                    </a:rPr>
                    <a:t>Discovery sensitivity (10 y):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CA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28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  <m:r>
                        <a:rPr lang="en-US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a:rPr lang="en-US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28</m:t>
                          </m:r>
                          <m:r>
                            <a:rPr lang="en-US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meV</m:t>
                          </m:r>
                        </m:e>
                      </m:d>
                      <m:r>
                        <a:rPr lang="en-US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CA" sz="2400" dirty="0" smtClean="0">
                      <a:solidFill>
                        <a:srgbClr val="0070C0"/>
                      </a:solidFill>
                      <a:latin typeface="+mj-lt"/>
                    </a:rPr>
                    <a:t>- cover IO band</a:t>
                  </a:r>
                  <a:endParaRPr lang="en-CA" sz="2400" dirty="0">
                    <a:solidFill>
                      <a:srgbClr val="0070C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002" y="1036629"/>
                  <a:ext cx="8289065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809" b="-12264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/>
          <p:cNvGrpSpPr/>
          <p:nvPr/>
        </p:nvGrpSpPr>
        <p:grpSpPr>
          <a:xfrm>
            <a:off x="5471493" y="6104395"/>
            <a:ext cx="3035421" cy="369332"/>
            <a:chOff x="5471493" y="6104395"/>
            <a:chExt cx="3035421" cy="369332"/>
          </a:xfrm>
        </p:grpSpPr>
        <p:sp>
          <p:nvSpPr>
            <p:cNvPr id="7" name="Rectangle 6"/>
            <p:cNvSpPr/>
            <p:nvPr/>
          </p:nvSpPr>
          <p:spPr>
            <a:xfrm>
              <a:off x="5471493" y="6205173"/>
              <a:ext cx="1160535" cy="252248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940872" y="6104395"/>
              <a:ext cx="1566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+mj-lt"/>
                </a:rPr>
                <a:t>challenging</a:t>
              </a:r>
              <a:endParaRPr lang="en-CA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6632028" y="6330162"/>
              <a:ext cx="362203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962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Bolometers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4192" y="4589464"/>
            <a:ext cx="7806395" cy="1500187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CUORE, CUPID, </a:t>
            </a:r>
            <a:r>
              <a:rPr lang="en-US" dirty="0" err="1" smtClean="0">
                <a:latin typeface="+mj-lt"/>
              </a:rPr>
              <a:t>AMoRE</a:t>
            </a:r>
            <a:endParaRPr lang="en-CA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40002" y="4519436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05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65752" y="1615954"/>
            <a:ext cx="8026339" cy="2943366"/>
            <a:chOff x="46143" y="797482"/>
            <a:chExt cx="8026339" cy="2943366"/>
          </a:xfrm>
        </p:grpSpPr>
        <p:sp>
          <p:nvSpPr>
            <p:cNvPr id="4" name="Espace réservé du contenu 2">
              <a:extLst>
                <a:ext uri="{FF2B5EF4-FFF2-40B4-BE49-F238E27FC236}">
                  <a16:creationId xmlns:a16="http://schemas.microsoft.com/office/drawing/2014/main" id="{9AECC731-A9D9-4899-B437-761AE2F3DD09}"/>
                </a:ext>
              </a:extLst>
            </p:cNvPr>
            <p:cNvSpPr txBox="1">
              <a:spLocks/>
            </p:cNvSpPr>
            <p:nvPr/>
          </p:nvSpPr>
          <p:spPr>
            <a:xfrm>
              <a:off x="46143" y="811417"/>
              <a:ext cx="3149654" cy="17623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 smtClean="0">
                  <a:latin typeface="+mj-lt"/>
                </a:rPr>
                <a:t>absorber </a:t>
              </a:r>
              <a:r>
                <a:rPr lang="en-US" sz="2000" dirty="0">
                  <a:latin typeface="+mj-lt"/>
                </a:rPr>
                <a:t>+ </a:t>
              </a:r>
              <a:r>
                <a:rPr lang="en-US" sz="2000" dirty="0" smtClean="0">
                  <a:latin typeface="+mj-lt"/>
                </a:rPr>
                <a:t>thermometer </a:t>
              </a:r>
              <a:r>
                <a:rPr lang="en-US" sz="2000" dirty="0">
                  <a:solidFill>
                    <a:srgbClr val="0070C0"/>
                  </a:solidFill>
                  <a:latin typeface="+mj-lt"/>
                </a:rPr>
                <a:t>@ 10-20 </a:t>
              </a:r>
              <a:r>
                <a:rPr lang="en-US" sz="2000" dirty="0" err="1">
                  <a:solidFill>
                    <a:srgbClr val="0070C0"/>
                  </a:solidFill>
                  <a:latin typeface="+mj-lt"/>
                </a:rPr>
                <a:t>mK</a:t>
              </a:r>
              <a:endParaRPr lang="en-US" sz="2000" dirty="0">
                <a:solidFill>
                  <a:srgbClr val="0070C0"/>
                </a:solidFill>
                <a:latin typeface="+mj-lt"/>
              </a:endParaRPr>
            </a:p>
            <a:p>
              <a:r>
                <a:rPr lang="en-US" sz="2000" dirty="0" smtClean="0">
                  <a:latin typeface="+mj-lt"/>
                </a:rPr>
                <a:t>Detects </a:t>
              </a:r>
              <a:r>
                <a:rPr lang="en-US" sz="2000" dirty="0">
                  <a:latin typeface="+mj-lt"/>
                </a:rPr>
                <a:t>particle energy in the form of heat </a:t>
              </a:r>
            </a:p>
          </p:txBody>
        </p:sp>
        <p:pic>
          <p:nvPicPr>
            <p:cNvPr id="6" name="Image 10">
              <a:extLst>
                <a:ext uri="{FF2B5EF4-FFF2-40B4-BE49-F238E27FC236}">
                  <a16:creationId xmlns:a16="http://schemas.microsoft.com/office/drawing/2014/main" id="{2A5488B4-EB06-4C77-988B-F078BB367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4133" y="797482"/>
              <a:ext cx="4568349" cy="294336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space réservé du contenu 2">
                <a:extLst>
                  <a:ext uri="{FF2B5EF4-FFF2-40B4-BE49-F238E27FC236}">
                    <a16:creationId xmlns:a16="http://schemas.microsoft.com/office/drawing/2014/main" id="{9AECC731-A9D9-4899-B437-761AE2F3DD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5752" y="3236921"/>
                <a:ext cx="3922166" cy="17623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b="1" dirty="0" smtClean="0">
                    <a:solidFill>
                      <a:schemeClr val="tx1"/>
                    </a:solidFill>
                    <a:latin typeface="+mj-lt"/>
                  </a:rPr>
                  <a:t>Key features for </a:t>
                </a:r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𝜷𝜷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endParaRPr lang="en-US" sz="2000" b="1" dirty="0">
                  <a:solidFill>
                    <a:schemeClr val="tx1"/>
                  </a:solidFill>
                  <a:latin typeface="+mj-lt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latin typeface="+mj-lt"/>
                  </a:rPr>
                  <a:t>High energy </a:t>
                </a: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resolution (few keV)</a:t>
                </a:r>
                <a:endParaRPr lang="en-US" sz="2000" dirty="0">
                  <a:solidFill>
                    <a:schemeClr val="tx1"/>
                  </a:solidFill>
                  <a:latin typeface="+mj-lt"/>
                </a:endParaRPr>
              </a:p>
              <a:p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Versatility </a:t>
                </a:r>
                <a:r>
                  <a:rPr lang="en-US" sz="2000" dirty="0">
                    <a:solidFill>
                      <a:srgbClr val="0070C0"/>
                    </a:solidFill>
                    <a:latin typeface="+mj-lt"/>
                  </a:rPr>
                  <a:t>in the choice of 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2000" b="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b="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2000" b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  <a:latin typeface="+mj-lt"/>
                  </a:rPr>
                  <a:t>materials</a:t>
                </a:r>
              </a:p>
              <a:p>
                <a:pPr marL="0" indent="0">
                  <a:buNone/>
                </a:pPr>
                <a:endParaRPr lang="en-US" sz="24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5" name="Espace réservé du contenu 2">
                <a:extLst>
                  <a:ext uri="{FF2B5EF4-FFF2-40B4-BE49-F238E27FC236}">
                    <a16:creationId xmlns:a16="http://schemas.microsoft.com/office/drawing/2014/main" id="{9AECC731-A9D9-4899-B437-761AE2F3D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52" y="3236921"/>
                <a:ext cx="3922166" cy="1762313"/>
              </a:xfrm>
              <a:prstGeom prst="rect">
                <a:avLst/>
              </a:prstGeom>
              <a:blipFill>
                <a:blip r:embed="rId3"/>
                <a:stretch>
                  <a:fillRect l="-1711" t="-207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ZoneTexte 1"/>
          <p:cNvSpPr txBox="1"/>
          <p:nvPr/>
        </p:nvSpPr>
        <p:spPr>
          <a:xfrm>
            <a:off x="508282" y="447199"/>
            <a:ext cx="5030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What is a bolometer?</a:t>
            </a:r>
            <a:endParaRPr lang="en-US" sz="3600" dirty="0">
              <a:latin typeface="+mj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74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508282" y="447199"/>
                <a:ext cx="422397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smtClean="0">
                    <a:latin typeface="+mj-lt"/>
                  </a:rPr>
                  <a:t>CUORE: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3600" dirty="0">
                    <a:latin typeface="+mj-lt"/>
                  </a:rPr>
                  <a:t> in </a:t>
                </a:r>
                <a:r>
                  <a:rPr lang="en-US" sz="3600" baseline="30000" dirty="0">
                    <a:latin typeface="+mj-lt"/>
                  </a:rPr>
                  <a:t>130</a:t>
                </a:r>
                <a:r>
                  <a:rPr lang="en-US" sz="3600" dirty="0">
                    <a:latin typeface="+mj-lt"/>
                  </a:rPr>
                  <a:t>Te</a:t>
                </a:r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82" y="447199"/>
                <a:ext cx="4223977" cy="646331"/>
              </a:xfrm>
              <a:prstGeom prst="rect">
                <a:avLst/>
              </a:prstGeom>
              <a:blipFill>
                <a:blip r:embed="rId2"/>
                <a:stretch>
                  <a:fillRect l="-4329" t="-14151" r="-3175" b="-3490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732259" y="4959898"/>
                <a:ext cx="3715793" cy="1203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CA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y</m:t>
                      </m:r>
                    </m:oMath>
                  </m:oMathPara>
                </a14:m>
                <a:endParaRPr lang="en-US" sz="2400" dirty="0" smtClean="0">
                  <a:solidFill>
                    <a:srgbClr val="0070C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CA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𝛽𝛽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75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350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𝑚𝑒𝑉</m:t>
                      </m:r>
                    </m:oMath>
                  </m:oMathPara>
                </a14:m>
                <a:endParaRPr lang="en-CA" sz="2400" dirty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259" y="4959898"/>
                <a:ext cx="3715793" cy="120302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838247" y="5774812"/>
            <a:ext cx="3174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+mj-lt"/>
              </a:rPr>
              <a:t>Δ</a:t>
            </a:r>
            <a:r>
              <a:rPr lang="en-US" dirty="0" smtClean="0">
                <a:latin typeface="+mj-lt"/>
              </a:rPr>
              <a:t>E/E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 smtClean="0">
                <a:latin typeface="+mj-lt"/>
              </a:rPr>
              <a:t>8.7 keV FWHM (0.34%)</a:t>
            </a:r>
            <a:endParaRPr lang="en-CA" dirty="0"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08282" y="1231616"/>
            <a:ext cx="6789744" cy="4363549"/>
            <a:chOff x="634405" y="1231616"/>
            <a:chExt cx="6789744" cy="4363549"/>
          </a:xfrm>
        </p:grpSpPr>
        <p:sp>
          <p:nvSpPr>
            <p:cNvPr id="29" name="TextBox 4"/>
            <p:cNvSpPr txBox="1"/>
            <p:nvPr/>
          </p:nvSpPr>
          <p:spPr>
            <a:xfrm>
              <a:off x="634405" y="1231616"/>
              <a:ext cx="67897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tabLst>
                  <a:tab pos="1339850" algn="l"/>
                </a:tabLst>
              </a:pPr>
              <a:r>
                <a:rPr lang="en-GB" sz="2400" dirty="0" smtClean="0">
                  <a:latin typeface="+mj-lt"/>
                </a:rPr>
                <a:t>988 </a:t>
              </a:r>
              <a:r>
                <a:rPr lang="en-GB" sz="2400" baseline="30000" dirty="0" smtClean="0">
                  <a:latin typeface="+mj-lt"/>
                </a:rPr>
                <a:t>nat</a:t>
              </a:r>
              <a:r>
                <a:rPr lang="en-GB" sz="2400" dirty="0" smtClean="0">
                  <a:latin typeface="+mj-lt"/>
                </a:rPr>
                <a:t>TeO</a:t>
              </a:r>
              <a:r>
                <a:rPr lang="en-GB" sz="2400" baseline="-25000" dirty="0" smtClean="0">
                  <a:latin typeface="+mj-lt"/>
                </a:rPr>
                <a:t>2</a:t>
              </a:r>
              <a:r>
                <a:rPr lang="en-GB" sz="2400" dirty="0" smtClean="0">
                  <a:latin typeface="+mj-lt"/>
                </a:rPr>
                <a:t> (34% </a:t>
              </a:r>
              <a:r>
                <a:rPr lang="en-GB" sz="2400" baseline="30000" dirty="0" smtClean="0">
                  <a:latin typeface="+mj-lt"/>
                </a:rPr>
                <a:t>130</a:t>
              </a:r>
              <a:r>
                <a:rPr lang="en-GB" sz="2400" dirty="0" smtClean="0">
                  <a:latin typeface="+mj-lt"/>
                </a:rPr>
                <a:t>Te) crystals @ </a:t>
              </a:r>
              <a:r>
                <a:rPr lang="en-GB" sz="2400" dirty="0">
                  <a:latin typeface="+mj-lt"/>
                </a:rPr>
                <a:t>10-15  </a:t>
              </a:r>
              <a:r>
                <a:rPr lang="en-GB" sz="2400" dirty="0" err="1">
                  <a:latin typeface="+mj-lt"/>
                </a:rPr>
                <a:t>mK</a:t>
              </a:r>
              <a:r>
                <a:rPr lang="en-GB" sz="2400" dirty="0">
                  <a:latin typeface="+mj-lt"/>
                </a:rPr>
                <a:t> </a:t>
              </a:r>
              <a:r>
                <a:rPr lang="en-GB" sz="2400" dirty="0" smtClean="0">
                  <a:latin typeface="+mj-lt"/>
                </a:rPr>
                <a:t>@ </a:t>
              </a:r>
              <a:r>
                <a:rPr lang="en-GB" sz="2400" dirty="0">
                  <a:latin typeface="+mj-lt"/>
                </a:rPr>
                <a:t>LNGS </a:t>
              </a:r>
            </a:p>
          </p:txBody>
        </p:sp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218" y="1944414"/>
              <a:ext cx="3450277" cy="3650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714703" y="2165131"/>
            <a:ext cx="3153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“The coldest cubic meter in the universe”</a:t>
            </a:r>
            <a:endParaRPr lang="en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353274" y="1944414"/>
            <a:ext cx="4258225" cy="2961672"/>
            <a:chOff x="4353274" y="1944414"/>
            <a:chExt cx="4258225" cy="2961672"/>
          </a:xfrm>
        </p:grpSpPr>
        <p:grpSp>
          <p:nvGrpSpPr>
            <p:cNvPr id="12" name="Group 11"/>
            <p:cNvGrpSpPr/>
            <p:nvPr/>
          </p:nvGrpSpPr>
          <p:grpSpPr>
            <a:xfrm>
              <a:off x="4353274" y="1944414"/>
              <a:ext cx="4258225" cy="2961672"/>
              <a:chOff x="4353274" y="1944414"/>
              <a:chExt cx="4258225" cy="2961672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53274" y="1944414"/>
                <a:ext cx="4258225" cy="2961672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5337219" y="2165131"/>
                <a:ext cx="72725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aseline="30000" dirty="0" smtClean="0">
                    <a:latin typeface="+mj-lt"/>
                  </a:rPr>
                  <a:t>60</a:t>
                </a:r>
                <a:r>
                  <a:rPr lang="en-US" sz="1400" dirty="0" smtClean="0">
                    <a:latin typeface="+mj-lt"/>
                  </a:rPr>
                  <a:t>Co</a:t>
                </a:r>
              </a:p>
              <a:p>
                <a:r>
                  <a:rPr lang="en-US" sz="1400" dirty="0" smtClean="0">
                    <a:latin typeface="+mj-lt"/>
                  </a:rPr>
                  <a:t>Sum peak</a:t>
                </a:r>
                <a:endParaRPr lang="en-CA" sz="1400" dirty="0">
                  <a:latin typeface="+mj-lt"/>
                </a:endParaRPr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6492895" y="2039008"/>
              <a:ext cx="254745" cy="249095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19</a:t>
            </a:fld>
            <a:endParaRPr lang="en-CA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337399"/>
              </p:ext>
            </p:extLst>
          </p:nvPr>
        </p:nvGraphicFramePr>
        <p:xfrm>
          <a:off x="426468" y="6289852"/>
          <a:ext cx="1860765" cy="335280"/>
        </p:xfrm>
        <a:graphic>
          <a:graphicData uri="http://schemas.openxmlformats.org/drawingml/2006/table">
            <a:tbl>
              <a:tblPr/>
              <a:tblGrid>
                <a:gridCol w="1860765">
                  <a:extLst>
                    <a:ext uri="{9D8B030D-6E8A-4147-A177-3AD203B41FA5}">
                      <a16:colId xmlns:a16="http://schemas.microsoft.com/office/drawing/2014/main" val="2276648787"/>
                    </a:ext>
                  </a:extLst>
                </a:gridCol>
              </a:tblGrid>
              <a:tr h="306382">
                <a:tc>
                  <a:txBody>
                    <a:bodyPr/>
                    <a:lstStyle/>
                    <a:p>
                      <a:pPr fontAlgn="t"/>
                      <a:r>
                        <a:rPr lang="en-CA" sz="1600" b="0" i="1" u="none" strike="noStrike" dirty="0" smtClean="0">
                          <a:solidFill>
                            <a:schemeClr val="accent6"/>
                          </a:solidFill>
                          <a:effectLst/>
                        </a:rPr>
                        <a:t>arXiv:1912.10966</a:t>
                      </a:r>
                      <a:endParaRPr lang="en-CA" sz="1600" i="1" dirty="0">
                        <a:solidFill>
                          <a:schemeClr val="accent6"/>
                        </a:solidFill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730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263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92" y="286603"/>
            <a:ext cx="7841538" cy="145075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Neutrinoless double beta decay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22960" y="1579279"/>
                <a:ext cx="7869360" cy="1924755"/>
              </a:xfrm>
            </p:spPr>
            <p:txBody>
              <a:bodyPr>
                <a:noAutofit/>
              </a:bodyPr>
              <a:lstStyle/>
              <a:p>
                <a:pPr marL="360000" indent="-3600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+mj-lt"/>
                    <a:ea typeface="Cambria Math" panose="02040503050406030204" pitchFamily="18" charset="0"/>
                  </a:rPr>
                  <a:t>SM double beta decay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latin typeface="+mj-lt"/>
                    <a:ea typeface="Cambria Math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⟶</m:t>
                        </m:r>
                      </m:e>
                    </m:sPre>
                    <m:sPre>
                      <m:sPre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sPre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sz="2000" dirty="0">
                  <a:latin typeface="+mj-lt"/>
                </a:endParaRPr>
              </a:p>
              <a:p>
                <a:pPr marL="360000" indent="-3600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  <a:ea typeface="Cambria Math" panose="02040503050406030204" pitchFamily="18" charset="0"/>
                  </a:rPr>
                  <a:t>BSM neutrinoless double beta decay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  <a:ea typeface="Cambria Math" panose="02040503050406030204" pitchFamily="18" charset="0"/>
                  </a:rPr>
                  <a:t> 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  <m:e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⟶</m:t>
                        </m:r>
                      </m:e>
                    </m:sPre>
                    <m:sPre>
                      <m:sPrePr>
                        <m:ctrlP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  <m:e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</m:sPre>
                    <m:sSup>
                      <m:sSupPr>
                        <m:ctrlP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000" dirty="0">
                  <a:latin typeface="+mj-lt"/>
                  <a:ea typeface="Cambria Math" panose="02040503050406030204" pitchFamily="18" charset="0"/>
                </a:endParaRPr>
              </a:p>
              <a:p>
                <a:pPr marL="360000" indent="-3600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: </a:t>
                </a:r>
                <a:r>
                  <a:rPr lang="en-US" sz="2000" dirty="0">
                    <a:solidFill>
                      <a:srgbClr val="0070C0"/>
                    </a:solidFill>
                    <a:latin typeface="+mj-lt"/>
                  </a:rPr>
                  <a:t>violates</a:t>
                </a:r>
                <a:r>
                  <a:rPr lang="en-US" sz="2000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lepton number by 2 units, neutrinos must be Majorana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22960" y="1579279"/>
                <a:ext cx="7869360" cy="1924755"/>
              </a:xfrm>
              <a:blipFill>
                <a:blip r:embed="rId3"/>
                <a:stretch>
                  <a:fillRect l="-69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903505" y="3695945"/>
            <a:ext cx="3596143" cy="2247781"/>
            <a:chOff x="966567" y="3962400"/>
            <a:chExt cx="3596143" cy="2247781"/>
          </a:xfrm>
        </p:grpSpPr>
        <p:grpSp>
          <p:nvGrpSpPr>
            <p:cNvPr id="10" name="Group 9"/>
            <p:cNvGrpSpPr/>
            <p:nvPr/>
          </p:nvGrpSpPr>
          <p:grpSpPr>
            <a:xfrm>
              <a:off x="1473889" y="3962400"/>
              <a:ext cx="2406549" cy="1690257"/>
              <a:chOff x="668394" y="1906160"/>
              <a:chExt cx="3271703" cy="2297904"/>
            </a:xfrm>
          </p:grpSpPr>
          <p:pic>
            <p:nvPicPr>
              <p:cNvPr id="11" name="Picture 2" descr="Image result for neutrinoless double beta decay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764"/>
              <a:stretch/>
            </p:blipFill>
            <p:spPr bwMode="auto">
              <a:xfrm>
                <a:off x="1452603" y="1906160"/>
                <a:ext cx="2487494" cy="22979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668394" y="2798352"/>
                    <a:ext cx="1081668" cy="5021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𝛽𝛽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oMath>
                      </m:oMathPara>
                    </a14:m>
                    <a:endParaRPr lang="en-US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8394" y="2798352"/>
                    <a:ext cx="1081668" cy="50210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966567" y="5844568"/>
                  <a:ext cx="3596143" cy="3656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ea typeface="Cambria Math" panose="02040503050406030204" pitchFamily="18" charset="0"/>
                    </a:rPr>
                    <a:t>Observed,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a14:m>
                  <a:r>
                    <a:rPr lang="en-US" sz="1600" dirty="0" smtClean="0"/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19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21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>
                          <a:latin typeface="Cambria Math" panose="02040503050406030204" pitchFamily="18" charset="0"/>
                        </a:rPr>
                        <m:t>y</m:t>
                      </m:r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567" y="5844568"/>
                  <a:ext cx="3596143" cy="365613"/>
                </a:xfrm>
                <a:prstGeom prst="rect">
                  <a:avLst/>
                </a:prstGeom>
                <a:blipFill>
                  <a:blip r:embed="rId6"/>
                  <a:stretch>
                    <a:fillRect t="-3333" b="-15000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/>
          <p:cNvGrpSpPr/>
          <p:nvPr/>
        </p:nvGrpSpPr>
        <p:grpSpPr>
          <a:xfrm>
            <a:off x="4530525" y="3701271"/>
            <a:ext cx="3596143" cy="2248739"/>
            <a:chOff x="4593587" y="3967726"/>
            <a:chExt cx="3596143" cy="2248739"/>
          </a:xfrm>
        </p:grpSpPr>
        <p:grpSp>
          <p:nvGrpSpPr>
            <p:cNvPr id="14" name="Group 13"/>
            <p:cNvGrpSpPr/>
            <p:nvPr/>
          </p:nvGrpSpPr>
          <p:grpSpPr>
            <a:xfrm>
              <a:off x="4929847" y="3967726"/>
              <a:ext cx="2228450" cy="1671209"/>
              <a:chOff x="4724306" y="1901365"/>
              <a:chExt cx="3076896" cy="2307494"/>
            </a:xfrm>
          </p:grpSpPr>
          <p:pic>
            <p:nvPicPr>
              <p:cNvPr id="16" name="Picture 2" descr="Image result for neutrinoless double beta decay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108"/>
              <a:stretch/>
            </p:blipFill>
            <p:spPr bwMode="auto">
              <a:xfrm>
                <a:off x="5371539" y="1901365"/>
                <a:ext cx="2429663" cy="23074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4724306" y="2794133"/>
                    <a:ext cx="1081668" cy="50994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𝛽𝛽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oMath>
                      </m:oMathPara>
                    </a14:m>
                    <a:endParaRPr lang="en-US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24306" y="2794133"/>
                    <a:ext cx="1081668" cy="509949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11475"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4593587" y="5844568"/>
                  <a:ext cx="3596143" cy="3718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rgbClr val="FF0000"/>
                      </a:solidFill>
                      <a:ea typeface="Cambria Math" panose="02040503050406030204" pitchFamily="18" charset="0"/>
                    </a:rPr>
                    <a:t>Unobserved, </a:t>
                  </a:r>
                  <a14:m>
                    <m:oMath xmlns:m="http://schemas.openxmlformats.org/officeDocument/2006/math">
                      <m:r>
                        <a:rPr lang="el-G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𝛥</m:t>
                      </m:r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en-US" sz="1600" dirty="0" smtClean="0">
                      <a:solidFill>
                        <a:srgbClr val="FF0000"/>
                      </a:solidFill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6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6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16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sSup>
                        <m:sSup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16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a14:m>
                  <a:endParaRPr lang="en-US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3587" y="5844568"/>
                  <a:ext cx="3596143" cy="371897"/>
                </a:xfrm>
                <a:prstGeom prst="rect">
                  <a:avLst/>
                </a:prstGeom>
                <a:blipFill>
                  <a:blip r:embed="rId9"/>
                  <a:stretch>
                    <a:fillRect t="-3279" b="-13115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5" name="Straight Connector 14"/>
          <p:cNvCxnSpPr/>
          <p:nvPr/>
        </p:nvCxnSpPr>
        <p:spPr>
          <a:xfrm>
            <a:off x="540002" y="1387367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83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08282" y="447199"/>
            <a:ext cx="1497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</a:rPr>
              <a:t>CUORE</a:t>
            </a:r>
            <a:endParaRPr lang="en-US" sz="3600" dirty="0">
              <a:latin typeface="+mj-lt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8"/>
          <a:stretch/>
        </p:blipFill>
        <p:spPr bwMode="auto">
          <a:xfrm>
            <a:off x="1257045" y="1377164"/>
            <a:ext cx="6279903" cy="413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93378" y="5666087"/>
            <a:ext cx="71872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70C0"/>
                </a:solidFill>
                <a:latin typeface="+mj-lt"/>
              </a:rPr>
              <a:t>Background dominated by </a:t>
            </a:r>
            <a:r>
              <a:rPr lang="el-GR" sz="2000" dirty="0" smtClean="0">
                <a:solidFill>
                  <a:srgbClr val="0070C0"/>
                </a:solidFill>
                <a:latin typeface="+mj-lt"/>
              </a:rPr>
              <a:t>α</a:t>
            </a:r>
            <a:r>
              <a:rPr lang="en-US" sz="2000" dirty="0" smtClean="0">
                <a:solidFill>
                  <a:srgbClr val="0070C0"/>
                </a:solidFill>
                <a:latin typeface="+mj-lt"/>
              </a:rPr>
              <a:t> particles</a:t>
            </a:r>
            <a:r>
              <a:rPr lang="en-US" sz="2000" dirty="0" smtClean="0">
                <a:latin typeface="+mj-lt"/>
              </a:rPr>
              <a:t>, 1.38 </a:t>
            </a:r>
            <a:r>
              <a:rPr lang="en-US" sz="2000" dirty="0">
                <a:latin typeface="+mj-lt"/>
              </a:rPr>
              <a:t>× 10</a:t>
            </a:r>
            <a:r>
              <a:rPr lang="en-US" sz="2000" baseline="30000" dirty="0">
                <a:latin typeface="+mj-lt"/>
              </a:rPr>
              <a:t>-2</a:t>
            </a:r>
            <a:r>
              <a:rPr lang="en-US" sz="2000" dirty="0">
                <a:latin typeface="+mj-lt"/>
              </a:rPr>
              <a:t> c/(</a:t>
            </a:r>
            <a:r>
              <a:rPr lang="en-US" sz="2000" dirty="0" err="1">
                <a:latin typeface="+mj-lt"/>
              </a:rPr>
              <a:t>keV∙kg∙yr</a:t>
            </a:r>
            <a:r>
              <a:rPr lang="en-US" sz="2000" dirty="0">
                <a:latin typeface="+mj-lt"/>
              </a:rPr>
              <a:t>)</a:t>
            </a:r>
            <a:r>
              <a:rPr lang="fr-FR" sz="2000" dirty="0">
                <a:latin typeface="+mj-lt"/>
              </a:rPr>
              <a:t> </a:t>
            </a:r>
            <a:endParaRPr lang="fr-FR" sz="2000" dirty="0" smtClean="0">
              <a:latin typeface="+mj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External</a:t>
            </a:r>
            <a:r>
              <a:rPr lang="fr-FR" sz="2000" dirty="0" smtClean="0">
                <a:latin typeface="+mj-lt"/>
              </a:rPr>
              <a:t> </a:t>
            </a:r>
            <a:r>
              <a:rPr lang="el-G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fr-FR" sz="2000" dirty="0" smtClean="0">
                <a:latin typeface="+mj-lt"/>
              </a:rPr>
              <a:t> background </a:t>
            </a:r>
            <a:r>
              <a:rPr lang="en-US" sz="2000" dirty="0" smtClean="0">
                <a:latin typeface="+mj-lt"/>
              </a:rPr>
              <a:t>10</a:t>
            </a:r>
            <a:r>
              <a:rPr lang="en-US" sz="2000" baseline="30000" dirty="0" smtClean="0">
                <a:latin typeface="+mj-lt"/>
              </a:rPr>
              <a:t>-3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c/(</a:t>
            </a:r>
            <a:r>
              <a:rPr lang="en-US" sz="2000" dirty="0" err="1">
                <a:latin typeface="+mj-lt"/>
              </a:rPr>
              <a:t>keV∙kg∙yr</a:t>
            </a:r>
            <a:r>
              <a:rPr lang="en-US" sz="2000" dirty="0">
                <a:latin typeface="+mj-lt"/>
              </a:rPr>
              <a:t>)</a:t>
            </a:r>
            <a:r>
              <a:rPr lang="fr-FR" sz="2000" dirty="0">
                <a:latin typeface="+mj-lt"/>
              </a:rPr>
              <a:t> </a:t>
            </a:r>
            <a:endParaRPr lang="en-CA" sz="2000" dirty="0">
              <a:latin typeface="+mj-lt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230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506766" y="1613095"/>
            <a:ext cx="3570382" cy="3426388"/>
            <a:chOff x="506766" y="1613095"/>
            <a:chExt cx="3570382" cy="3426388"/>
          </a:xfrm>
        </p:grpSpPr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2E2FD450-C9E7-4B2A-884E-37EFD8D7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6766" y="2827304"/>
              <a:ext cx="3453709" cy="221217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66297" y="1613095"/>
              <a:ext cx="34108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j-lt"/>
                </a:rPr>
                <a:t>Same as a bolometer + detector for scintillation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311993" y="1657589"/>
            <a:ext cx="4272014" cy="4014641"/>
            <a:chOff x="4311993" y="1657589"/>
            <a:chExt cx="4272014" cy="4014641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1993" y="2581835"/>
              <a:ext cx="4272014" cy="3090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4968514" y="1657589"/>
              <a:ext cx="34108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+mj-lt"/>
                </a:rPr>
                <a:t>Particle ID by light/heat ratio </a:t>
              </a:r>
              <a:r>
                <a:rPr lang="en-US" sz="2000" dirty="0" smtClean="0">
                  <a:latin typeface="+mj-lt"/>
                  <a:sym typeface="Wingdings" panose="05000000000000000000" pitchFamily="2" charset="2"/>
                </a:rPr>
                <a:t> rejection of </a:t>
              </a:r>
              <a:r>
                <a:rPr lang="el-GR" sz="2000" dirty="0" smtClean="0">
                  <a:latin typeface="+mj-lt"/>
                  <a:sym typeface="Wingdings" panose="05000000000000000000" pitchFamily="2" charset="2"/>
                </a:rPr>
                <a:t>α</a:t>
              </a:r>
              <a:r>
                <a:rPr lang="en-US" sz="2000" dirty="0" smtClean="0">
                  <a:latin typeface="+mj-lt"/>
                  <a:sym typeface="Wingdings" panose="05000000000000000000" pitchFamily="2" charset="2"/>
                </a:rPr>
                <a:t> particles</a:t>
              </a:r>
              <a:endParaRPr lang="en-US" sz="2000" dirty="0" smtClean="0">
                <a:latin typeface="+mj-lt"/>
              </a:endParaRPr>
            </a:p>
          </p:txBody>
        </p:sp>
      </p:grpSp>
      <p:sp>
        <p:nvSpPr>
          <p:cNvPr id="10" name="ZoneTexte 1"/>
          <p:cNvSpPr txBox="1"/>
          <p:nvPr/>
        </p:nvSpPr>
        <p:spPr>
          <a:xfrm>
            <a:off x="540002" y="549593"/>
            <a:ext cx="82361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+mj-lt"/>
              </a:rPr>
              <a:t>Reduction of </a:t>
            </a:r>
            <a:r>
              <a:rPr lang="el-GR" sz="3000" dirty="0" smtClean="0">
                <a:latin typeface="+mj-lt"/>
              </a:rPr>
              <a:t>α</a:t>
            </a:r>
            <a:r>
              <a:rPr lang="en-US" sz="3000" dirty="0" smtClean="0">
                <a:latin typeface="+mj-lt"/>
              </a:rPr>
              <a:t> background: </a:t>
            </a:r>
            <a:r>
              <a:rPr lang="en-US" sz="3000" i="1" dirty="0" smtClean="0">
                <a:latin typeface="+mj-lt"/>
              </a:rPr>
              <a:t>scintillating bolometers</a:t>
            </a:r>
            <a:r>
              <a:rPr lang="en-US" sz="3000" dirty="0" smtClean="0">
                <a:latin typeface="+mj-lt"/>
              </a:rPr>
              <a:t> </a:t>
            </a:r>
            <a:endParaRPr lang="en-US" sz="3000" dirty="0">
              <a:latin typeface="+mj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612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1"/>
              <p:cNvSpPr txBox="1"/>
              <p:nvPr/>
            </p:nvSpPr>
            <p:spPr>
              <a:xfrm>
                <a:off x="547296" y="541962"/>
                <a:ext cx="8238794" cy="5950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 smtClean="0">
                    <a:solidFill>
                      <a:schemeClr val="tx1"/>
                    </a:solidFill>
                    <a:latin typeface="+mj-lt"/>
                  </a:rPr>
                  <a:t>Reduction of </a:t>
                </a:r>
                <a:r>
                  <a:rPr lang="el-GR" sz="30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US" sz="3000" dirty="0" smtClean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3000" dirty="0" smtClean="0">
                    <a:solidFill>
                      <a:schemeClr val="tx1"/>
                    </a:solidFill>
                    <a:latin typeface="+mj-lt"/>
                  </a:rPr>
                  <a:t>background: </a:t>
                </a:r>
                <a:r>
                  <a:rPr lang="en-US" sz="3000" i="1" dirty="0" smtClean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isotopes with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𝑄</m:t>
                        </m:r>
                      </m:e>
                      <m:sub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𝛽𝛽</m:t>
                        </m:r>
                      </m:sub>
                    </m:sSub>
                  </m:oMath>
                </a14:m>
                <a:r>
                  <a:rPr lang="en-US" sz="3000" dirty="0" smtClean="0">
                    <a:solidFill>
                      <a:schemeClr val="tx1"/>
                    </a:solidFill>
                    <a:latin typeface="+mj-lt"/>
                    <a:sym typeface="Wingdings" panose="05000000000000000000" pitchFamily="2" charset="2"/>
                  </a:rPr>
                  <a:t> </a:t>
                </a:r>
                <a:endParaRPr lang="en-US" sz="30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96" y="541962"/>
                <a:ext cx="8238794" cy="595099"/>
              </a:xfrm>
              <a:prstGeom prst="rect">
                <a:avLst/>
              </a:prstGeom>
              <a:blipFill>
                <a:blip r:embed="rId2"/>
                <a:stretch>
                  <a:fillRect l="-1776" t="-13265" b="-2551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0703032"/>
              </p:ext>
            </p:extLst>
          </p:nvPr>
        </p:nvGraphicFramePr>
        <p:xfrm>
          <a:off x="6457325" y="2693874"/>
          <a:ext cx="209155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6996">
                  <a:extLst>
                    <a:ext uri="{9D8B030D-6E8A-4147-A177-3AD203B41FA5}">
                      <a16:colId xmlns:a16="http://schemas.microsoft.com/office/drawing/2014/main" val="2699456583"/>
                    </a:ext>
                  </a:extLst>
                </a:gridCol>
                <a:gridCol w="1204563">
                  <a:extLst>
                    <a:ext uri="{9D8B030D-6E8A-4147-A177-3AD203B41FA5}">
                      <a16:colId xmlns:a16="http://schemas.microsoft.com/office/drawing/2014/main" val="2870226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Isotope</a:t>
                      </a:r>
                      <a:endParaRPr lang="en-CA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abundance</a:t>
                      </a:r>
                      <a:endParaRPr lang="en-CA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9708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smtClean="0">
                          <a:latin typeface="+mj-lt"/>
                        </a:rPr>
                        <a:t>116</a:t>
                      </a:r>
                      <a:r>
                        <a:rPr lang="en-US" baseline="0" dirty="0" smtClean="0">
                          <a:latin typeface="+mj-lt"/>
                        </a:rPr>
                        <a:t>Cd</a:t>
                      </a:r>
                      <a:endParaRPr lang="en-CA" baseline="30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7.5%</a:t>
                      </a:r>
                      <a:endParaRPr lang="en-CA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6068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smtClean="0">
                          <a:latin typeface="+mj-lt"/>
                        </a:rPr>
                        <a:t>82</a:t>
                      </a:r>
                      <a:r>
                        <a:rPr lang="en-US" baseline="0" dirty="0" smtClean="0">
                          <a:latin typeface="+mj-lt"/>
                        </a:rPr>
                        <a:t>Se</a:t>
                      </a:r>
                      <a:endParaRPr lang="en-CA" baseline="30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9.2%</a:t>
                      </a:r>
                      <a:endParaRPr lang="en-CA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3956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smtClean="0">
                          <a:latin typeface="+mj-lt"/>
                        </a:rPr>
                        <a:t>100</a:t>
                      </a:r>
                      <a:r>
                        <a:rPr lang="en-US" baseline="0" dirty="0" smtClean="0">
                          <a:latin typeface="+mj-lt"/>
                        </a:rPr>
                        <a:t>Mo</a:t>
                      </a:r>
                      <a:endParaRPr lang="en-CA" baseline="30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9.6%</a:t>
                      </a:r>
                      <a:endParaRPr lang="en-CA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500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smtClean="0">
                          <a:latin typeface="+mj-lt"/>
                        </a:rPr>
                        <a:t>96</a:t>
                      </a:r>
                      <a:r>
                        <a:rPr lang="en-US" baseline="0" dirty="0" smtClean="0">
                          <a:latin typeface="+mj-lt"/>
                        </a:rPr>
                        <a:t>Zr</a:t>
                      </a:r>
                      <a:endParaRPr lang="en-CA" baseline="30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2.8%</a:t>
                      </a:r>
                      <a:endParaRPr lang="en-CA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692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smtClean="0">
                          <a:latin typeface="+mj-lt"/>
                        </a:rPr>
                        <a:t>150</a:t>
                      </a:r>
                      <a:r>
                        <a:rPr lang="en-US" baseline="0" dirty="0" smtClean="0">
                          <a:latin typeface="+mj-lt"/>
                        </a:rPr>
                        <a:t>Nd</a:t>
                      </a:r>
                      <a:endParaRPr lang="en-CA" baseline="30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5.6%</a:t>
                      </a:r>
                      <a:endParaRPr lang="en-CA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5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30000" dirty="0" smtClean="0">
                          <a:latin typeface="+mj-lt"/>
                        </a:rPr>
                        <a:t>48</a:t>
                      </a:r>
                      <a:r>
                        <a:rPr lang="en-US" baseline="0" dirty="0" smtClean="0">
                          <a:latin typeface="+mj-lt"/>
                        </a:rPr>
                        <a:t>Ca</a:t>
                      </a:r>
                      <a:endParaRPr lang="en-CA" baseline="300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0.19%</a:t>
                      </a:r>
                      <a:endParaRPr lang="en-CA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152465"/>
                  </a:ext>
                </a:extLst>
              </a:tr>
            </a:tbl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573604" y="2520007"/>
            <a:ext cx="5725607" cy="3326219"/>
            <a:chOff x="540002" y="2570800"/>
            <a:chExt cx="5725607" cy="332621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002" y="2570800"/>
              <a:ext cx="5725607" cy="292610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3001980" y="5496909"/>
              <a:ext cx="941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E [keV]</a:t>
              </a:r>
              <a:endParaRPr lang="en-CA" sz="20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51336" y="1665220"/>
            <a:ext cx="2249215" cy="989388"/>
            <a:chOff x="851336" y="1665220"/>
            <a:chExt cx="2249215" cy="989388"/>
          </a:xfrm>
        </p:grpSpPr>
        <p:sp>
          <p:nvSpPr>
            <p:cNvPr id="11" name="TextBox 10"/>
            <p:cNvSpPr txBox="1"/>
            <p:nvPr/>
          </p:nvSpPr>
          <p:spPr>
            <a:xfrm>
              <a:off x="851336" y="1665220"/>
              <a:ext cx="22492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+mj-lt"/>
                </a:rPr>
                <a:t>End point of </a:t>
              </a:r>
              <a:r>
                <a:rPr lang="en-US" baseline="30000" dirty="0" smtClean="0">
                  <a:latin typeface="+mj-lt"/>
                </a:rPr>
                <a:t>232</a:t>
              </a:r>
              <a:r>
                <a:rPr lang="en-US" dirty="0" smtClean="0">
                  <a:latin typeface="+mj-lt"/>
                </a:rPr>
                <a:t>Th </a:t>
              </a:r>
              <a:r>
                <a:rPr lang="el-G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r>
                <a:rPr lang="en-US" dirty="0" smtClean="0">
                  <a:latin typeface="+mj-lt"/>
                </a:rPr>
                <a:t> radioactivity </a:t>
              </a:r>
              <a:r>
                <a:rPr lang="en-US" dirty="0" smtClean="0">
                  <a:solidFill>
                    <a:srgbClr val="FF0000"/>
                  </a:solidFill>
                  <a:latin typeface="+mj-lt"/>
                </a:rPr>
                <a:t>2615 keV</a:t>
              </a:r>
              <a:endParaRPr lang="en-CA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1975943" y="2272285"/>
              <a:ext cx="315311" cy="3823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3323339" y="1665219"/>
            <a:ext cx="2249215" cy="989388"/>
            <a:chOff x="3323339" y="1665219"/>
            <a:chExt cx="2249215" cy="989388"/>
          </a:xfrm>
        </p:grpSpPr>
        <p:sp>
          <p:nvSpPr>
            <p:cNvPr id="14" name="TextBox 13"/>
            <p:cNvSpPr txBox="1"/>
            <p:nvPr/>
          </p:nvSpPr>
          <p:spPr>
            <a:xfrm>
              <a:off x="3323339" y="1665219"/>
              <a:ext cx="22492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+mj-lt"/>
                </a:rPr>
                <a:t>End point of </a:t>
              </a:r>
              <a:r>
                <a:rPr lang="en-US" baseline="30000" dirty="0" smtClean="0">
                  <a:latin typeface="+mj-lt"/>
                </a:rPr>
                <a:t>238</a:t>
              </a:r>
              <a:r>
                <a:rPr lang="en-US" dirty="0" smtClean="0">
                  <a:latin typeface="+mj-lt"/>
                </a:rPr>
                <a:t>U </a:t>
              </a:r>
              <a:r>
                <a:rPr lang="el-GR" dirty="0" smtClean="0">
                  <a:latin typeface="+mj-lt"/>
                </a:rPr>
                <a:t>β</a:t>
              </a:r>
              <a:r>
                <a:rPr lang="en-US" dirty="0" smtClean="0">
                  <a:latin typeface="+mj-lt"/>
                </a:rPr>
                <a:t> radioactivity </a:t>
              </a:r>
              <a:r>
                <a:rPr lang="en-US" dirty="0" smtClean="0">
                  <a:solidFill>
                    <a:srgbClr val="FF0000"/>
                  </a:solidFill>
                  <a:latin typeface="+mj-lt"/>
                </a:rPr>
                <a:t>3270 keV</a:t>
              </a:r>
              <a:endParaRPr lang="en-CA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3727195" y="2272284"/>
              <a:ext cx="315311" cy="3823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6474372" y="4183117"/>
            <a:ext cx="2039007" cy="1867790"/>
            <a:chOff x="6474372" y="4183117"/>
            <a:chExt cx="2039007" cy="1867790"/>
          </a:xfrm>
        </p:grpSpPr>
        <p:sp>
          <p:nvSpPr>
            <p:cNvPr id="20" name="Rectangle 19"/>
            <p:cNvSpPr/>
            <p:nvPr/>
          </p:nvSpPr>
          <p:spPr>
            <a:xfrm>
              <a:off x="6474372" y="4183117"/>
              <a:ext cx="2039007" cy="1061545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66189" y="5343021"/>
              <a:ext cx="1473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+mj-lt"/>
                </a:rPr>
                <a:t>Expensive enrichment</a:t>
              </a:r>
              <a:endParaRPr lang="en-CA" sz="20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694422" y="3788980"/>
            <a:ext cx="2817674" cy="2657014"/>
            <a:chOff x="5694422" y="3788980"/>
            <a:chExt cx="2817674" cy="2657014"/>
          </a:xfrm>
        </p:grpSpPr>
        <p:sp>
          <p:nvSpPr>
            <p:cNvPr id="23" name="Rectangle 22"/>
            <p:cNvSpPr/>
            <p:nvPr/>
          </p:nvSpPr>
          <p:spPr>
            <a:xfrm>
              <a:off x="6473089" y="3788980"/>
              <a:ext cx="2039007" cy="373117"/>
            </a:xfrm>
            <a:prstGeom prst="rect">
              <a:avLst/>
            </a:prstGeom>
            <a:noFill/>
            <a:ln w="317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5694422" y="3989412"/>
              <a:ext cx="1150734" cy="2456582"/>
              <a:chOff x="5694422" y="3989412"/>
              <a:chExt cx="1150734" cy="2456582"/>
            </a:xfrm>
          </p:grpSpPr>
          <p:cxnSp>
            <p:nvCxnSpPr>
              <p:cNvPr id="31" name="Straight Arrow Connector 30"/>
              <p:cNvCxnSpPr/>
              <p:nvPr/>
            </p:nvCxnSpPr>
            <p:spPr>
              <a:xfrm>
                <a:off x="6257089" y="3991814"/>
                <a:ext cx="216000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6269789" y="3989412"/>
                <a:ext cx="0" cy="206149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5694422" y="6045884"/>
                <a:ext cx="115073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Preferred</a:t>
                </a:r>
                <a:endParaRPr lang="en-CA" sz="2000" dirty="0">
                  <a:solidFill>
                    <a:srgbClr val="0070C0"/>
                  </a:solidFill>
                  <a:latin typeface="+mj-lt"/>
                </a:endParaRPr>
              </a:p>
            </p:txBody>
          </p:sp>
        </p:grp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670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1"/>
          <p:cNvSpPr txBox="1"/>
          <p:nvPr/>
        </p:nvSpPr>
        <p:spPr>
          <a:xfrm>
            <a:off x="547296" y="541962"/>
            <a:ext cx="7571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CUPID: </a:t>
            </a:r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C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UORE </a:t>
            </a:r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U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pgrade with </a:t>
            </a:r>
            <a:r>
              <a:rPr lang="en-US" sz="2800" dirty="0" smtClean="0">
                <a:solidFill>
                  <a:srgbClr val="0070C0"/>
                </a:solidFill>
                <a:latin typeface="+mj-lt"/>
              </a:rPr>
              <a:t>P</a:t>
            </a:r>
            <a:r>
              <a:rPr lang="en-US" sz="2800" dirty="0" smtClean="0">
                <a:solidFill>
                  <a:schemeClr val="tx1"/>
                </a:solidFill>
                <a:latin typeface="+mj-lt"/>
              </a:rPr>
              <a:t>article </a:t>
            </a:r>
            <a:r>
              <a:rPr lang="en-US" sz="2800" dirty="0" err="1" smtClean="0">
                <a:solidFill>
                  <a:srgbClr val="0070C0"/>
                </a:solidFill>
                <a:latin typeface="+mj-lt"/>
              </a:rPr>
              <a:t>ID</a:t>
            </a:r>
            <a:r>
              <a:rPr lang="en-US" sz="2800" dirty="0" err="1" smtClean="0">
                <a:solidFill>
                  <a:schemeClr val="tx1"/>
                </a:solidFill>
                <a:latin typeface="+mj-lt"/>
              </a:rPr>
              <a:t>entification</a:t>
            </a:r>
            <a:r>
              <a:rPr lang="en-US" sz="2800" dirty="0" smtClean="0">
                <a:solidFill>
                  <a:schemeClr val="tx1"/>
                </a:solidFill>
                <a:latin typeface="+mj-lt"/>
                <a:sym typeface="Wingdings" panose="05000000000000000000" pitchFamily="2" charset="2"/>
              </a:rPr>
              <a:t> 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540002" y="1342149"/>
                <a:ext cx="7886700" cy="4543644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 smtClean="0">
                    <a:latin typeface="+mj-lt"/>
                  </a:rPr>
                  <a:t>Scintillating bolometers with </a:t>
                </a:r>
                <a:r>
                  <a:rPr lang="en-US" sz="1800" baseline="30000" dirty="0" smtClean="0">
                    <a:latin typeface="+mj-lt"/>
                  </a:rPr>
                  <a:t>100</a:t>
                </a:r>
                <a:r>
                  <a:rPr lang="en-US" sz="1800" dirty="0" smtClean="0">
                    <a:latin typeface="+mj-lt"/>
                  </a:rPr>
                  <a:t>Mo,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𝑄</m:t>
                        </m:r>
                      </m:e>
                      <m:sub>
                        <m:r>
                          <a:rPr lang="en-US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𝛽𝛽</m:t>
                        </m:r>
                      </m:sub>
                    </m:sSub>
                    <m:r>
                      <a:rPr lang="en-US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3034</m:t>
                    </m:r>
                    <m:r>
                      <a:rPr lang="en-US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keV</m:t>
                    </m:r>
                  </m:oMath>
                </a14:m>
                <a:endParaRPr lang="en-CA" sz="1800" dirty="0">
                  <a:solidFill>
                    <a:srgbClr val="FF0000"/>
                  </a:solidFill>
                  <a:latin typeface="+mj-lt"/>
                </a:endParaRPr>
              </a:p>
              <a:p>
                <a:r>
                  <a:rPr lang="en-US" sz="1800" dirty="0" smtClean="0">
                    <a:latin typeface="+mj-lt"/>
                  </a:rPr>
                  <a:t>Crystals: </a:t>
                </a:r>
                <a:r>
                  <a:rPr lang="fr-FR" sz="1800" dirty="0">
                    <a:solidFill>
                      <a:srgbClr val="0070C0"/>
                    </a:solidFill>
                    <a:latin typeface="+mj-lt"/>
                  </a:rPr>
                  <a:t>Li</a:t>
                </a:r>
                <a:r>
                  <a:rPr lang="fr-FR" sz="1800" baseline="-25000" dirty="0">
                    <a:solidFill>
                      <a:srgbClr val="0070C0"/>
                    </a:solidFill>
                    <a:latin typeface="+mj-lt"/>
                  </a:rPr>
                  <a:t>2</a:t>
                </a:r>
                <a:r>
                  <a:rPr lang="fr-FR" sz="1800" baseline="30000" dirty="0">
                    <a:solidFill>
                      <a:srgbClr val="0070C0"/>
                    </a:solidFill>
                    <a:latin typeface="+mj-lt"/>
                  </a:rPr>
                  <a:t>100</a:t>
                </a:r>
                <a:r>
                  <a:rPr lang="fr-FR" sz="1800" dirty="0">
                    <a:solidFill>
                      <a:srgbClr val="0070C0"/>
                    </a:solidFill>
                    <a:latin typeface="+mj-lt"/>
                  </a:rPr>
                  <a:t>MoO</a:t>
                </a:r>
                <a:r>
                  <a:rPr lang="fr-FR" sz="1800" baseline="-25000" dirty="0">
                    <a:solidFill>
                      <a:srgbClr val="0070C0"/>
                    </a:solidFill>
                    <a:latin typeface="+mj-lt"/>
                  </a:rPr>
                  <a:t>4</a:t>
                </a:r>
                <a:r>
                  <a:rPr lang="en-US" sz="1800" dirty="0" smtClean="0">
                    <a:solidFill>
                      <a:srgbClr val="0070C0"/>
                    </a:solidFill>
                    <a:latin typeface="+mj-lt"/>
                  </a:rPr>
                  <a:t> </a:t>
                </a:r>
              </a:p>
              <a:p>
                <a:r>
                  <a:rPr lang="en-US" sz="1800" dirty="0" smtClean="0">
                    <a:latin typeface="+mj-lt"/>
                  </a:rPr>
                  <a:t>Sensors (baseline): </a:t>
                </a:r>
                <a:r>
                  <a:rPr lang="en-CA" sz="1800" dirty="0" smtClean="0">
                    <a:solidFill>
                      <a:srgbClr val="0070C0"/>
                    </a:solidFill>
                    <a:latin typeface="+mj-lt"/>
                  </a:rPr>
                  <a:t>neutron-transmutation-doped </a:t>
                </a:r>
                <a:r>
                  <a:rPr lang="en-CA" sz="1800" dirty="0">
                    <a:solidFill>
                      <a:srgbClr val="0070C0"/>
                    </a:solidFill>
                    <a:latin typeface="+mj-lt"/>
                  </a:rPr>
                  <a:t>(NTD) germanium </a:t>
                </a:r>
                <a:r>
                  <a:rPr lang="en-CA" sz="1800" dirty="0" smtClean="0">
                    <a:solidFill>
                      <a:srgbClr val="0070C0"/>
                    </a:solidFill>
                    <a:latin typeface="+mj-lt"/>
                  </a:rPr>
                  <a:t>thermistors</a:t>
                </a:r>
                <a:r>
                  <a:rPr lang="en-CA" sz="1800" dirty="0" smtClean="0">
                    <a:latin typeface="+mj-lt"/>
                  </a:rPr>
                  <a:t>, for both heat and light</a:t>
                </a:r>
              </a:p>
              <a:p>
                <a:r>
                  <a:rPr lang="en-US" sz="1800" dirty="0" smtClean="0">
                    <a:latin typeface="+mj-lt"/>
                  </a:rPr>
                  <a:t>Current status: </a:t>
                </a:r>
                <a:r>
                  <a:rPr lang="en-US" sz="1800" dirty="0" smtClean="0">
                    <a:solidFill>
                      <a:srgbClr val="0070C0"/>
                    </a:solidFill>
                    <a:latin typeface="+mj-lt"/>
                  </a:rPr>
                  <a:t>CUPID-Mo</a:t>
                </a:r>
                <a:r>
                  <a:rPr lang="en-US" sz="1800" dirty="0" smtClean="0">
                    <a:latin typeface="+mj-lt"/>
                  </a:rPr>
                  <a:t>, 20 crystal demonstrator taking data (LSM, France)</a:t>
                </a: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0002" y="1342149"/>
                <a:ext cx="7886700" cy="4543644"/>
              </a:xfrm>
              <a:blipFill>
                <a:blip r:embed="rId2"/>
                <a:stretch>
                  <a:fillRect l="-541" t="-1072" r="-46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97" y="3457902"/>
            <a:ext cx="4386106" cy="215462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183560" y="3457903"/>
            <a:ext cx="3397402" cy="2753079"/>
            <a:chOff x="5183560" y="3457903"/>
            <a:chExt cx="3397402" cy="2753079"/>
          </a:xfrm>
        </p:grpSpPr>
        <p:grpSp>
          <p:nvGrpSpPr>
            <p:cNvPr id="23" name="Group 22"/>
            <p:cNvGrpSpPr/>
            <p:nvPr/>
          </p:nvGrpSpPr>
          <p:grpSpPr>
            <a:xfrm>
              <a:off x="5183560" y="3457903"/>
              <a:ext cx="3397402" cy="2753079"/>
              <a:chOff x="179512" y="3291032"/>
              <a:chExt cx="3893454" cy="3155054"/>
            </a:xfrm>
          </p:grpSpPr>
          <p:pic>
            <p:nvPicPr>
              <p:cNvPr id="24" name="Picture 1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512" y="3291032"/>
                <a:ext cx="3893453" cy="26739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ectangle 78"/>
              <p:cNvSpPr/>
              <p:nvPr/>
            </p:nvSpPr>
            <p:spPr>
              <a:xfrm>
                <a:off x="2956916" y="4400521"/>
                <a:ext cx="1066614" cy="4550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SzTx/>
                </a:pPr>
                <a:r>
                  <a:rPr lang="en-US" altLang="fr-FR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 </a:t>
                </a:r>
                <a:r>
                  <a:rPr lang="en-US" altLang="fr-FR" baseline="30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210</a:t>
                </a:r>
                <a:r>
                  <a:rPr lang="en-US" altLang="fr-FR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Po</a:t>
                </a:r>
              </a:p>
            </p:txBody>
          </p:sp>
          <p:sp>
            <p:nvSpPr>
              <p:cNvPr id="27" name="Rectangle 78"/>
              <p:cNvSpPr/>
              <p:nvPr/>
            </p:nvSpPr>
            <p:spPr>
              <a:xfrm>
                <a:off x="713864" y="4315706"/>
                <a:ext cx="679942" cy="4550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SzTx/>
                </a:pPr>
                <a:r>
                  <a:rPr lang="en-US" altLang="fr-FR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 </a:t>
                </a:r>
                <a:r>
                  <a:rPr lang="en-US" altLang="fr-FR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/</a:t>
                </a:r>
                <a:endParaRPr lang="en-US" altLang="fr-FR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/>
                </a:endParaRPr>
              </a:p>
            </p:txBody>
          </p:sp>
          <p:sp>
            <p:nvSpPr>
              <p:cNvPr id="29" name="Прямоугольник 46"/>
              <p:cNvSpPr/>
              <p:nvPr/>
            </p:nvSpPr>
            <p:spPr>
              <a:xfrm>
                <a:off x="841945" y="5987556"/>
                <a:ext cx="3028424" cy="4585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70C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/() separation </a:t>
                </a:r>
                <a:r>
                  <a:rPr lang="en-US" sz="2000" dirty="0" smtClean="0">
                    <a:solidFill>
                      <a:srgbClr val="0070C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  <a:sym typeface="Symbol"/>
                  </a:rPr>
                  <a:t>~</a:t>
                </a: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15</a:t>
                </a:r>
                <a:endParaRPr lang="en-US" sz="2000" dirty="0">
                  <a:solidFill>
                    <a:srgbClr val="0070C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Symbol"/>
                </a:endParaRPr>
              </a:p>
            </p:txBody>
          </p:sp>
          <p:cxnSp>
            <p:nvCxnSpPr>
              <p:cNvPr id="30" name="Connecteur droit avec flèche 8"/>
              <p:cNvCxnSpPr/>
              <p:nvPr/>
            </p:nvCxnSpPr>
            <p:spPr>
              <a:xfrm>
                <a:off x="2267744" y="3787465"/>
                <a:ext cx="0" cy="193577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8"/>
              <p:cNvCxnSpPr/>
              <p:nvPr/>
            </p:nvCxnSpPr>
            <p:spPr>
              <a:xfrm flipH="1">
                <a:off x="2267744" y="3800814"/>
                <a:ext cx="366417" cy="0"/>
              </a:xfrm>
              <a:prstGeom prst="straightConnector1">
                <a:avLst/>
              </a:prstGeom>
              <a:ln w="28575"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93"/>
              <p:cNvSpPr/>
              <p:nvPr/>
            </p:nvSpPr>
            <p:spPr>
              <a:xfrm>
                <a:off x="2805876" y="3344456"/>
                <a:ext cx="1267090" cy="2762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SzTx/>
                </a:pPr>
                <a:r>
                  <a:rPr lang="en-US" altLang="fr-FR" sz="1200" i="1" dirty="0">
                    <a:solidFill>
                      <a:srgbClr val="C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/>
                  </a:rPr>
                  <a:t>Preliminary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7258026" y="3685240"/>
                  <a:ext cx="631198" cy="39408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𝛽𝛽</m:t>
                            </m:r>
                          </m:sub>
                        </m:sSub>
                      </m:oMath>
                    </m:oMathPara>
                  </a14:m>
                  <a:endParaRPr lang="en-CA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8026" y="3685240"/>
                  <a:ext cx="631198" cy="394082"/>
                </a:xfrm>
                <a:prstGeom prst="rect">
                  <a:avLst/>
                </a:prstGeom>
                <a:blipFill>
                  <a:blip r:embed="rId5"/>
                  <a:stretch>
                    <a:fillRect b="-10938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/>
          <p:cNvSpPr txBox="1"/>
          <p:nvPr/>
        </p:nvSpPr>
        <p:spPr>
          <a:xfrm>
            <a:off x="1027726" y="5791201"/>
            <a:ext cx="3668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rgbClr val="0070C0"/>
                </a:solidFill>
                <a:latin typeface="+mj-lt"/>
              </a:rPr>
              <a:t>Δ</a:t>
            </a:r>
            <a:r>
              <a:rPr lang="en-US" sz="2000" dirty="0" smtClean="0">
                <a:solidFill>
                  <a:srgbClr val="0070C0"/>
                </a:solidFill>
                <a:latin typeface="+mj-lt"/>
              </a:rPr>
              <a:t>E=5 keV FWHM, high radiopurity</a:t>
            </a:r>
            <a:endParaRPr lang="en-CA" sz="2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23</a:t>
            </a:fld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547296" y="6229595"/>
            <a:ext cx="16353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i="1" dirty="0">
                <a:solidFill>
                  <a:schemeClr val="accent6"/>
                </a:solidFill>
                <a:latin typeface="+mj-lt"/>
              </a:rPr>
              <a:t>arXiv:1907.09376</a:t>
            </a:r>
          </a:p>
        </p:txBody>
      </p:sp>
    </p:spTree>
    <p:extLst>
      <p:ext uri="{BB962C8B-B14F-4D97-AF65-F5344CB8AC3E}">
        <p14:creationId xmlns:p14="http://schemas.microsoft.com/office/powerpoint/2010/main" val="22188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1"/>
          <p:cNvSpPr txBox="1"/>
          <p:nvPr/>
        </p:nvSpPr>
        <p:spPr>
          <a:xfrm>
            <a:off x="547296" y="541962"/>
            <a:ext cx="3337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+mj-lt"/>
              </a:rPr>
              <a:t>CUPID: </a:t>
            </a:r>
            <a:r>
              <a:rPr lang="en-US" sz="2800" dirty="0" smtClean="0">
                <a:latin typeface="+mj-lt"/>
              </a:rPr>
              <a:t>proposed plan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547296" y="1372856"/>
                <a:ext cx="5644230" cy="4372851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 smtClean="0">
                    <a:latin typeface="+mj-lt"/>
                  </a:rPr>
                  <a:t>Install 1534 </a:t>
                </a:r>
                <a:r>
                  <a:rPr lang="fr-FR" sz="1800" dirty="0" smtClean="0">
                    <a:latin typeface="+mj-lt"/>
                  </a:rPr>
                  <a:t>Li</a:t>
                </a:r>
                <a:r>
                  <a:rPr lang="fr-FR" sz="1800" baseline="-25000" dirty="0" smtClean="0">
                    <a:latin typeface="+mj-lt"/>
                  </a:rPr>
                  <a:t>2</a:t>
                </a:r>
                <a:r>
                  <a:rPr lang="fr-FR" sz="1800" baseline="30000" dirty="0" smtClean="0">
                    <a:latin typeface="+mj-lt"/>
                  </a:rPr>
                  <a:t>100</a:t>
                </a:r>
                <a:r>
                  <a:rPr lang="fr-FR" sz="1800" dirty="0" smtClean="0">
                    <a:latin typeface="+mj-lt"/>
                  </a:rPr>
                  <a:t>MoO</a:t>
                </a:r>
                <a:r>
                  <a:rPr lang="fr-FR" sz="1800" baseline="-25000" dirty="0" smtClean="0">
                    <a:latin typeface="+mj-lt"/>
                  </a:rPr>
                  <a:t>4</a:t>
                </a:r>
                <a:r>
                  <a:rPr lang="en-US" sz="1800" dirty="0" smtClean="0">
                    <a:latin typeface="+mj-lt"/>
                  </a:rPr>
                  <a:t> crystals in the CUORE cryostat (250 kg </a:t>
                </a:r>
                <a:r>
                  <a:rPr lang="en-US" sz="1800" baseline="30000" dirty="0" smtClean="0">
                    <a:latin typeface="+mj-lt"/>
                  </a:rPr>
                  <a:t>100</a:t>
                </a:r>
                <a:r>
                  <a:rPr lang="en-US" sz="1800" dirty="0" smtClean="0">
                    <a:latin typeface="+mj-lt"/>
                  </a:rPr>
                  <a:t>Mo, &gt;95% enrichment)</a:t>
                </a:r>
                <a:endParaRPr lang="en-CA" sz="1800" dirty="0">
                  <a:solidFill>
                    <a:srgbClr val="FF0000"/>
                  </a:solidFill>
                  <a:latin typeface="+mj-lt"/>
                </a:endParaRPr>
              </a:p>
              <a:p>
                <a:r>
                  <a:rPr lang="en-US" sz="1800" dirty="0" smtClean="0">
                    <a:latin typeface="+mj-lt"/>
                  </a:rPr>
                  <a:t>Expected background index: </a:t>
                </a:r>
                <a:r>
                  <a:rPr lang="fr-FR" sz="1800" dirty="0">
                    <a:solidFill>
                      <a:schemeClr val="accent5"/>
                    </a:solidFill>
                    <a:latin typeface="+mj-lt"/>
                    <a:sym typeface="+mn-ea"/>
                  </a:rPr>
                  <a:t>b </a:t>
                </a:r>
                <a:r>
                  <a:rPr lang="fr-FR" sz="1800" dirty="0">
                    <a:solidFill>
                      <a:schemeClr val="accent5"/>
                    </a:solidFill>
                    <a:latin typeface="+mj-lt"/>
                    <a:sym typeface="Symbol" panose="05050102010706020507"/>
                  </a:rPr>
                  <a:t> 10</a:t>
                </a:r>
                <a:r>
                  <a:rPr lang="fr-FR" sz="1800" baseline="30000" dirty="0">
                    <a:solidFill>
                      <a:schemeClr val="accent5"/>
                    </a:solidFill>
                    <a:latin typeface="+mj-lt"/>
                    <a:sym typeface="Symbol" panose="05050102010706020507"/>
                  </a:rPr>
                  <a:t>-4</a:t>
                </a:r>
                <a:r>
                  <a:rPr lang="fr-FR" sz="1800" dirty="0">
                    <a:solidFill>
                      <a:schemeClr val="accent5"/>
                    </a:solidFill>
                    <a:latin typeface="+mj-lt"/>
                    <a:sym typeface="Symbol" panose="05050102010706020507"/>
                  </a:rPr>
                  <a:t> </a:t>
                </a:r>
                <a:r>
                  <a:rPr lang="fr-FR" sz="1800" dirty="0" err="1">
                    <a:solidFill>
                      <a:schemeClr val="accent5"/>
                    </a:solidFill>
                    <a:latin typeface="+mj-lt"/>
                    <a:sym typeface="Symbol" panose="05050102010706020507"/>
                  </a:rPr>
                  <a:t>counts</a:t>
                </a:r>
                <a:r>
                  <a:rPr lang="fr-FR" sz="1800" dirty="0">
                    <a:solidFill>
                      <a:schemeClr val="accent5"/>
                    </a:solidFill>
                    <a:latin typeface="+mj-lt"/>
                    <a:sym typeface="Symbol" panose="05050102010706020507"/>
                  </a:rPr>
                  <a:t>/(keV kg y</a:t>
                </a:r>
                <a:r>
                  <a:rPr lang="en-US" altLang="fr-FR" sz="1800" dirty="0">
                    <a:solidFill>
                      <a:schemeClr val="accent5"/>
                    </a:solidFill>
                    <a:latin typeface="+mj-lt"/>
                    <a:sym typeface="Symbol" panose="05050102010706020507"/>
                  </a:rPr>
                  <a:t>r</a:t>
                </a:r>
                <a:r>
                  <a:rPr lang="fr-FR" sz="1800" dirty="0">
                    <a:solidFill>
                      <a:schemeClr val="accent5"/>
                    </a:solidFill>
                    <a:latin typeface="+mj-lt"/>
                    <a:sym typeface="Symbol" panose="05050102010706020507"/>
                  </a:rPr>
                  <a:t>)</a:t>
                </a:r>
                <a:endParaRPr lang="en-US" sz="1800" dirty="0" smtClean="0">
                  <a:solidFill>
                    <a:schemeClr val="accent5"/>
                  </a:solidFill>
                  <a:latin typeface="+mj-lt"/>
                </a:endParaRPr>
              </a:p>
              <a:p>
                <a:r>
                  <a:rPr lang="en-US" sz="1800" dirty="0" smtClean="0">
                    <a:latin typeface="+mj-lt"/>
                  </a:rPr>
                  <a:t>Expected sensitivity after 10 years: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18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8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8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8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8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bSup>
                    <m:r>
                      <a:rPr lang="en-US" sz="18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8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8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27</m:t>
                        </m:r>
                      </m:sup>
                    </m:sSup>
                    <m:r>
                      <a:rPr lang="en-US" sz="1800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CA" sz="1800" dirty="0" smtClean="0">
                    <a:solidFill>
                      <a:schemeClr val="accent5"/>
                    </a:solidFill>
                    <a:latin typeface="+mj-lt"/>
                  </a:rPr>
                  <a:t> 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CA" sz="1800" i="1" dirty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CA" sz="1800" i="1" dirty="0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𝛽𝛽</m:t>
                        </m:r>
                      </m:sub>
                    </m:sSub>
                    <m:r>
                      <a:rPr lang="en-US" sz="1800" b="0" i="1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0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1800" b="0" i="0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0" i="0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17</m:t>
                    </m:r>
                    <m:r>
                      <a:rPr lang="en-US" sz="1800" b="0" i="0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1800" b="0" i="0" dirty="0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1800" dirty="0" smtClean="0">
                    <a:solidFill>
                      <a:schemeClr val="accent5"/>
                    </a:solidFill>
                    <a:latin typeface="+mj-lt"/>
                  </a:rPr>
                  <a:t>– </a:t>
                </a:r>
                <a:r>
                  <a:rPr lang="en-CA" sz="1800" b="1" dirty="0" smtClean="0">
                    <a:solidFill>
                      <a:schemeClr val="accent5"/>
                    </a:solidFill>
                    <a:latin typeface="+mj-lt"/>
                  </a:rPr>
                  <a:t>enough to cover the IO band</a:t>
                </a:r>
                <a:r>
                  <a:rPr lang="en-CA" sz="1800" dirty="0" smtClean="0">
                    <a:solidFill>
                      <a:schemeClr val="accent5"/>
                    </a:solidFill>
                    <a:latin typeface="+mj-lt"/>
                  </a:rPr>
                  <a:t>)</a:t>
                </a:r>
              </a:p>
              <a:p>
                <a:pPr marL="0" indent="0">
                  <a:buNone/>
                </a:pPr>
                <a:endParaRPr lang="en-US" sz="1800" dirty="0" smtClean="0">
                  <a:solidFill>
                    <a:schemeClr val="accent5"/>
                  </a:solidFill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sz="1800" dirty="0" smtClean="0">
                    <a:solidFill>
                      <a:schemeClr val="tx1"/>
                    </a:solidFill>
                    <a:latin typeface="+mj-lt"/>
                  </a:rPr>
                  <a:t>Future potential: </a:t>
                </a:r>
              </a:p>
              <a:p>
                <a:r>
                  <a:rPr lang="en-US" sz="1800" dirty="0" smtClean="0">
                    <a:solidFill>
                      <a:schemeClr val="tx1"/>
                    </a:solidFill>
                    <a:latin typeface="+mj-lt"/>
                  </a:rPr>
                  <a:t>“CUPID-1T”,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bSup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1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1800" dirty="0" smtClean="0">
                    <a:solidFill>
                      <a:schemeClr val="tx1"/>
                    </a:solidFill>
                    <a:latin typeface="+mj-lt"/>
                  </a:rPr>
                  <a:t>after 10 years, requires a new cryostat and </a:t>
                </a:r>
                <a:r>
                  <a:rPr lang="en-CA" sz="1800" i="1" dirty="0" smtClean="0">
                    <a:solidFill>
                      <a:schemeClr val="tx1"/>
                    </a:solidFill>
                    <a:latin typeface="+mj-lt"/>
                  </a:rPr>
                  <a:t>20-fold improvement in background </a:t>
                </a:r>
                <a:endParaRPr lang="en-US" sz="1800" i="1" dirty="0" smtClean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7296" y="1372856"/>
                <a:ext cx="5644230" cy="4372851"/>
              </a:xfrm>
              <a:blipFill>
                <a:blip r:embed="rId2"/>
                <a:stretch>
                  <a:fillRect l="-972" t="-1253" r="-140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6522352" y="1342149"/>
            <a:ext cx="2142146" cy="3769532"/>
            <a:chOff x="6522352" y="1342149"/>
            <a:chExt cx="2142146" cy="376953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2352" y="1342149"/>
              <a:ext cx="2142146" cy="337708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A1B1160-2B6C-4BDA-B7CD-33D840E7FF98}"/>
                </a:ext>
              </a:extLst>
            </p:cNvPr>
            <p:cNvSpPr txBox="1"/>
            <p:nvPr/>
          </p:nvSpPr>
          <p:spPr>
            <a:xfrm>
              <a:off x="6827831" y="4803904"/>
              <a:ext cx="15311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en-US" sz="1400" b="1" i="1" dirty="0" smtClean="0">
                  <a:solidFill>
                    <a:schemeClr val="accent2">
                      <a:lumMod val="50000"/>
                    </a:schemeClr>
                  </a:solidFill>
                </a:rPr>
                <a:t>arXiv:1907.09376</a:t>
              </a:r>
              <a:endParaRPr lang="en-US" sz="1400" b="1" i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51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96456" y="515909"/>
            <a:ext cx="8188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800" dirty="0" smtClean="0">
                <a:latin typeface="+mj-lt"/>
                <a:ea typeface="굴림" pitchFamily="50" charset="-127"/>
              </a:rPr>
              <a:t>AMoRE:  </a:t>
            </a:r>
            <a:r>
              <a:rPr kumimoji="1" lang="en-US" altLang="ko-KR" sz="2800" dirty="0">
                <a:solidFill>
                  <a:schemeClr val="accent5"/>
                </a:solidFill>
                <a:latin typeface="+mj-lt"/>
                <a:ea typeface="굴림" pitchFamily="50" charset="-127"/>
              </a:rPr>
              <a:t>A</a:t>
            </a:r>
            <a:r>
              <a:rPr kumimoji="1" lang="en-US" altLang="ko-KR" sz="2800" dirty="0">
                <a:latin typeface="+mj-lt"/>
                <a:ea typeface="굴림" pitchFamily="50" charset="-127"/>
              </a:rPr>
              <a:t>dvanced </a:t>
            </a:r>
            <a:r>
              <a:rPr kumimoji="1" lang="en-US" altLang="ko-KR" sz="2800" dirty="0">
                <a:solidFill>
                  <a:schemeClr val="accent5"/>
                </a:solidFill>
                <a:latin typeface="+mj-lt"/>
                <a:ea typeface="굴림" pitchFamily="50" charset="-127"/>
              </a:rPr>
              <a:t>Mo</a:t>
            </a:r>
            <a:r>
              <a:rPr kumimoji="1" lang="en-US" altLang="ko-KR" sz="2800" dirty="0">
                <a:latin typeface="+mj-lt"/>
                <a:ea typeface="굴림" pitchFamily="50" charset="-127"/>
              </a:rPr>
              <a:t>-based </a:t>
            </a:r>
            <a:r>
              <a:rPr kumimoji="1" lang="en-US" altLang="ko-KR" sz="2800" dirty="0">
                <a:solidFill>
                  <a:schemeClr val="accent5"/>
                </a:solidFill>
                <a:latin typeface="+mj-lt"/>
                <a:ea typeface="굴림" pitchFamily="50" charset="-127"/>
              </a:rPr>
              <a:t>R</a:t>
            </a:r>
            <a:r>
              <a:rPr kumimoji="1" lang="en-US" altLang="ko-KR" sz="2800" dirty="0">
                <a:latin typeface="+mj-lt"/>
                <a:ea typeface="굴림" pitchFamily="50" charset="-127"/>
              </a:rPr>
              <a:t>are process </a:t>
            </a:r>
            <a:r>
              <a:rPr kumimoji="1" lang="en-US" altLang="ko-KR" sz="2800" dirty="0">
                <a:solidFill>
                  <a:schemeClr val="accent5"/>
                </a:solidFill>
                <a:latin typeface="+mj-lt"/>
                <a:ea typeface="굴림" pitchFamily="50" charset="-127"/>
              </a:rPr>
              <a:t>E</a:t>
            </a:r>
            <a:r>
              <a:rPr kumimoji="1" lang="en-US" altLang="ko-KR" sz="2800" dirty="0">
                <a:latin typeface="+mj-lt"/>
                <a:ea typeface="굴림" pitchFamily="50" charset="-127"/>
              </a:rPr>
              <a:t>xperiment </a:t>
            </a:r>
          </a:p>
        </p:txBody>
      </p:sp>
      <p:pic>
        <p:nvPicPr>
          <p:cNvPr id="88" name="그림 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29" y="1580407"/>
            <a:ext cx="2242446" cy="259403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72967" y="4369851"/>
            <a:ext cx="2497308" cy="2102932"/>
            <a:chOff x="597077" y="4465789"/>
            <a:chExt cx="2215743" cy="1865832"/>
          </a:xfrm>
        </p:grpSpPr>
        <p:pic>
          <p:nvPicPr>
            <p:cNvPr id="89" name="그림 8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7077" y="4465789"/>
              <a:ext cx="2215743" cy="1865832"/>
            </a:xfrm>
            <a:prstGeom prst="rect">
              <a:avLst/>
            </a:prstGeom>
          </p:spPr>
        </p:pic>
        <p:sp>
          <p:nvSpPr>
            <p:cNvPr id="91" name="TextBox 90"/>
            <p:cNvSpPr txBox="1"/>
            <p:nvPr/>
          </p:nvSpPr>
          <p:spPr>
            <a:xfrm>
              <a:off x="1104104" y="4538724"/>
              <a:ext cx="17036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solidFill>
                    <a:srgbClr val="2731C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~10keV FWHM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74345" y="4323527"/>
            <a:ext cx="2984124" cy="2017588"/>
            <a:chOff x="5468538" y="2236636"/>
            <a:chExt cx="2984124" cy="2017588"/>
          </a:xfrm>
        </p:grpSpPr>
        <p:grpSp>
          <p:nvGrpSpPr>
            <p:cNvPr id="3" name="Group 2"/>
            <p:cNvGrpSpPr/>
            <p:nvPr/>
          </p:nvGrpSpPr>
          <p:grpSpPr>
            <a:xfrm>
              <a:off x="5468538" y="2236636"/>
              <a:ext cx="2984124" cy="2017588"/>
              <a:chOff x="5468538" y="2236636"/>
              <a:chExt cx="2984124" cy="2017588"/>
            </a:xfrm>
          </p:grpSpPr>
          <p:pic>
            <p:nvPicPr>
              <p:cNvPr id="92" name="그림 9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8538" y="2236636"/>
                <a:ext cx="2984124" cy="2017588"/>
              </a:xfrm>
              <a:prstGeom prst="rect">
                <a:avLst/>
              </a:prstGeom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6292227" y="2451833"/>
                <a:ext cx="651641" cy="379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l-GR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endParaRPr lang="en-CA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973508" y="3289601"/>
                <a:ext cx="446796" cy="379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endParaRPr lang="en-CA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6" name="TextBox 95"/>
            <p:cNvSpPr txBox="1"/>
            <p:nvPr/>
          </p:nvSpPr>
          <p:spPr>
            <a:xfrm>
              <a:off x="7078720" y="2393588"/>
              <a:ext cx="10374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dirty="0" smtClean="0">
                  <a:solidFill>
                    <a:srgbClr val="2731C4"/>
                  </a:solidFill>
                  <a:latin typeface="Times New Roman" pitchFamily="18" charset="0"/>
                  <a:ea typeface="굴림" pitchFamily="50" charset="-127"/>
                </a:rPr>
                <a:t>L/H ratio</a:t>
              </a:r>
              <a:endParaRPr kumimoji="1" lang="ko-KR" altLang="en-US" dirty="0">
                <a:solidFill>
                  <a:srgbClr val="2731C4"/>
                </a:solidFill>
                <a:latin typeface="Times New Roman" pitchFamily="18" charset="0"/>
                <a:ea typeface="굴림" pitchFamily="50" charset="-127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972630" y="4306072"/>
            <a:ext cx="3009939" cy="2035043"/>
            <a:chOff x="5468538" y="4395614"/>
            <a:chExt cx="3009939" cy="2035043"/>
          </a:xfrm>
        </p:grpSpPr>
        <p:pic>
          <p:nvPicPr>
            <p:cNvPr id="90" name="그림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8538" y="4395614"/>
              <a:ext cx="3009939" cy="2035043"/>
            </a:xfrm>
            <a:prstGeom prst="rect">
              <a:avLst/>
            </a:prstGeom>
          </p:spPr>
        </p:pic>
        <p:sp>
          <p:nvSpPr>
            <p:cNvPr id="95" name="TextBox 94"/>
            <p:cNvSpPr txBox="1"/>
            <p:nvPr/>
          </p:nvSpPr>
          <p:spPr>
            <a:xfrm>
              <a:off x="6825502" y="4555331"/>
              <a:ext cx="14478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dirty="0" smtClean="0">
                  <a:solidFill>
                    <a:srgbClr val="2731C4"/>
                  </a:solidFill>
                  <a:latin typeface="Times New Roman" pitchFamily="18" charset="0"/>
                  <a:ea typeface="굴림" pitchFamily="50" charset="-127"/>
                </a:rPr>
                <a:t>PSD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dirty="0" smtClean="0">
                  <a:solidFill>
                    <a:srgbClr val="2731C4"/>
                  </a:solidFill>
                  <a:latin typeface="Times New Roman" pitchFamily="18" charset="0"/>
                  <a:ea typeface="굴림" pitchFamily="50" charset="-127"/>
                </a:rPr>
                <a:t>Fast rise-time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92226" y="4757527"/>
              <a:ext cx="651641" cy="379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en-US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l-GR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endPara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73508" y="5466822"/>
              <a:ext cx="446796" cy="379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α</a:t>
              </a:r>
              <a:endPara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40002" y="1197895"/>
            <a:ext cx="8144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400" baseline="30000" dirty="0" smtClean="0">
                <a:solidFill>
                  <a:srgbClr val="000000"/>
                </a:solidFill>
                <a:latin typeface="+mj-lt"/>
                <a:ea typeface="굴림" pitchFamily="50" charset="-127"/>
              </a:rPr>
              <a:t>40</a:t>
            </a:r>
            <a:r>
              <a:rPr kumimoji="1" lang="en-US" altLang="ko-KR" sz="2400" dirty="0" smtClean="0">
                <a:solidFill>
                  <a:srgbClr val="000000"/>
                </a:solidFill>
                <a:latin typeface="+mj-lt"/>
                <a:ea typeface="굴림" pitchFamily="50" charset="-127"/>
              </a:rPr>
              <a:t>Ca</a:t>
            </a:r>
            <a:r>
              <a:rPr kumimoji="1" lang="en-US" altLang="ko-KR" sz="2400" baseline="30000" dirty="0" smtClean="0">
                <a:solidFill>
                  <a:srgbClr val="CC0000"/>
                </a:solidFill>
                <a:latin typeface="+mj-lt"/>
                <a:ea typeface="굴림" pitchFamily="50" charset="-127"/>
              </a:rPr>
              <a:t>100</a:t>
            </a:r>
            <a:r>
              <a:rPr kumimoji="1" lang="en-US" altLang="ko-KR" sz="2400" dirty="0" smtClean="0">
                <a:solidFill>
                  <a:srgbClr val="CC0000"/>
                </a:solidFill>
                <a:latin typeface="+mj-lt"/>
                <a:ea typeface="굴림" pitchFamily="50" charset="-127"/>
              </a:rPr>
              <a:t>Mo</a:t>
            </a:r>
            <a:r>
              <a:rPr kumimoji="1" lang="en-US" altLang="ko-KR" sz="2400" dirty="0" smtClean="0">
                <a:solidFill>
                  <a:srgbClr val="000000"/>
                </a:solidFill>
                <a:latin typeface="+mj-lt"/>
                <a:ea typeface="굴림" pitchFamily="50" charset="-127"/>
              </a:rPr>
              <a:t>O</a:t>
            </a:r>
            <a:r>
              <a:rPr kumimoji="1" lang="en-US" altLang="ko-KR" sz="2400" baseline="-25000" dirty="0" smtClean="0">
                <a:solidFill>
                  <a:srgbClr val="000000"/>
                </a:solidFill>
                <a:latin typeface="+mj-lt"/>
                <a:ea typeface="굴림" pitchFamily="50" charset="-127"/>
              </a:rPr>
              <a:t>4</a:t>
            </a:r>
            <a:r>
              <a:rPr kumimoji="1" lang="en-US" altLang="ko-KR" sz="2400" dirty="0" smtClean="0">
                <a:solidFill>
                  <a:srgbClr val="000000"/>
                </a:solidFill>
                <a:latin typeface="+mj-lt"/>
                <a:ea typeface="굴림" pitchFamily="50" charset="-127"/>
              </a:rPr>
              <a:t> (</a:t>
            </a:r>
            <a:r>
              <a:rPr kumimoji="1" lang="en-US" altLang="ko-KR" sz="2400" dirty="0">
                <a:solidFill>
                  <a:srgbClr val="000000"/>
                </a:solidFill>
                <a:latin typeface="+mj-lt"/>
                <a:ea typeface="굴림" pitchFamily="50" charset="-127"/>
              </a:rPr>
              <a:t>X</a:t>
            </a:r>
            <a:r>
              <a:rPr kumimoji="1" lang="en-US" altLang="ko-KR" sz="2400" baseline="30000" dirty="0" smtClean="0">
                <a:solidFill>
                  <a:srgbClr val="CC0000"/>
                </a:solidFill>
                <a:latin typeface="+mj-lt"/>
                <a:ea typeface="굴림" pitchFamily="50" charset="-127"/>
              </a:rPr>
              <a:t>100</a:t>
            </a:r>
            <a:r>
              <a:rPr kumimoji="1" lang="en-US" altLang="ko-KR" sz="2400" dirty="0" smtClean="0">
                <a:solidFill>
                  <a:srgbClr val="CC0000"/>
                </a:solidFill>
                <a:latin typeface="+mj-lt"/>
                <a:ea typeface="굴림" pitchFamily="50" charset="-127"/>
              </a:rPr>
              <a:t>Mo</a:t>
            </a:r>
            <a:r>
              <a:rPr kumimoji="1" lang="en-US" altLang="ko-KR" sz="2400" dirty="0" smtClean="0">
                <a:solidFill>
                  <a:srgbClr val="000000"/>
                </a:solidFill>
                <a:latin typeface="+mj-lt"/>
                <a:ea typeface="굴림" pitchFamily="50" charset="-127"/>
              </a:rPr>
              <a:t>O</a:t>
            </a:r>
            <a:r>
              <a:rPr kumimoji="1" lang="en-US" altLang="ko-KR" sz="2400" baseline="-25000" dirty="0" smtClean="0">
                <a:solidFill>
                  <a:srgbClr val="000000"/>
                </a:solidFill>
                <a:latin typeface="+mj-lt"/>
                <a:ea typeface="굴림" pitchFamily="50" charset="-127"/>
              </a:rPr>
              <a:t>4</a:t>
            </a:r>
            <a:r>
              <a:rPr kumimoji="1" lang="en-US" altLang="ko-KR" sz="2400" dirty="0" smtClean="0">
                <a:solidFill>
                  <a:srgbClr val="000000"/>
                </a:solidFill>
                <a:latin typeface="+mj-lt"/>
                <a:ea typeface="굴림" pitchFamily="50" charset="-127"/>
              </a:rPr>
              <a:t>) + </a:t>
            </a:r>
            <a:r>
              <a:rPr kumimoji="1" lang="en-US" altLang="ko-KR" sz="2400" b="1" dirty="0" smtClean="0">
                <a:solidFill>
                  <a:srgbClr val="000000"/>
                </a:solidFill>
                <a:latin typeface="+mj-lt"/>
                <a:ea typeface="굴림" pitchFamily="50" charset="-127"/>
              </a:rPr>
              <a:t>Metallic Magnetic Calorimeters (MMC)</a:t>
            </a:r>
            <a:r>
              <a:rPr kumimoji="1" lang="en-US" altLang="ko-KR" sz="2400" dirty="0" smtClean="0">
                <a:solidFill>
                  <a:srgbClr val="000000"/>
                </a:solidFill>
                <a:latin typeface="+mj-lt"/>
                <a:ea typeface="굴림" pitchFamily="50" charset="-127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90041" y="2333297"/>
                <a:ext cx="5493648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+mj-lt"/>
                  </a:rPr>
                  <a:t>MMC: superconducting sensor with fast response time (</a:t>
                </a:r>
                <a:r>
                  <a:rPr lang="en-US" dirty="0" smtClean="0">
                    <a:latin typeface="+mj-lt"/>
                    <a:cs typeface="Times New Roman" panose="02020603050405020304" pitchFamily="18" charset="0"/>
                  </a:rPr>
                  <a:t>~</a:t>
                </a:r>
                <a:r>
                  <a:rPr lang="en-US" dirty="0" smtClean="0">
                    <a:latin typeface="+mj-lt"/>
                  </a:rPr>
                  <a:t>200 µs)</a:t>
                </a:r>
              </a:p>
              <a:p>
                <a:pPr marL="285750" indent="-285750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+mj-lt"/>
                  </a:rPr>
                  <a:t>Main advantage: better rejection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 smtClean="0">
                    <a:latin typeface="+mj-lt"/>
                  </a:rPr>
                  <a:t> pileup (considerable background in large </a:t>
                </a:r>
                <a:r>
                  <a:rPr lang="en-US" baseline="30000" dirty="0" smtClean="0">
                    <a:latin typeface="+mj-lt"/>
                  </a:rPr>
                  <a:t>100</a:t>
                </a:r>
                <a:r>
                  <a:rPr lang="en-US" dirty="0" smtClean="0">
                    <a:latin typeface="+mj-lt"/>
                  </a:rPr>
                  <a:t>Mo crystals)  </a:t>
                </a:r>
                <a:endParaRPr lang="en-CA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041" y="2333297"/>
                <a:ext cx="5493648" cy="1354217"/>
              </a:xfrm>
              <a:prstGeom prst="rect">
                <a:avLst/>
              </a:prstGeom>
              <a:blipFill>
                <a:blip r:embed="rId6"/>
                <a:stretch>
                  <a:fillRect l="-777" t="-2703" r="-1776" b="-630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04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439700" y="316099"/>
            <a:ext cx="2969587" cy="5647556"/>
            <a:chOff x="2439700" y="316099"/>
            <a:chExt cx="2969587" cy="5647556"/>
          </a:xfrm>
        </p:grpSpPr>
        <p:pic>
          <p:nvPicPr>
            <p:cNvPr id="3" name="그림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0356" y="2058517"/>
              <a:ext cx="1871127" cy="323775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348159" y="316099"/>
              <a:ext cx="13555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latin typeface="+mj-lt"/>
                </a:rPr>
                <a:t>AMoRE</a:t>
              </a:r>
              <a:r>
                <a:rPr lang="en-US" sz="2400" dirty="0" smtClean="0">
                  <a:latin typeface="+mj-lt"/>
                </a:rPr>
                <a:t>-I</a:t>
              </a:r>
              <a:endParaRPr lang="en-CA" sz="2400" dirty="0"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67714" y="1583715"/>
              <a:ext cx="7164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2020</a:t>
              </a:r>
              <a:endParaRPr lang="en-CA" dirty="0">
                <a:latin typeface="+mj-lt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28496" y="857574"/>
              <a:ext cx="179484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dirty="0" smtClean="0">
                  <a:solidFill>
                    <a:srgbClr val="0070C0"/>
                  </a:solidFill>
                  <a:latin typeface="Times New Roman" panose="02020603050405020304" pitchFamily="18" charset="0"/>
                  <a:ea typeface="맑은 고딕" panose="020B0503020000020004" pitchFamily="50" charset="-127"/>
                  <a:cs typeface="Times New Roman" panose="02020603050405020304" pitchFamily="18" charset="0"/>
                </a:rPr>
                <a:t>~</a:t>
              </a:r>
              <a:r>
                <a:rPr lang="en-US" altLang="ko-KR" dirty="0" smtClean="0">
                  <a:solidFill>
                    <a:srgbClr val="0070C0"/>
                  </a:solidFill>
                  <a:latin typeface="+mj-lt"/>
                  <a:ea typeface="맑은 고딕" panose="020B0503020000020004" pitchFamily="50" charset="-127"/>
                  <a:cs typeface="Arial" panose="020B0604020202020204" pitchFamily="34" charset="0"/>
                </a:rPr>
                <a:t>1.5x10</a:t>
              </a:r>
              <a:r>
                <a:rPr lang="en-US" altLang="ko-KR" baseline="30000" dirty="0" smtClean="0">
                  <a:solidFill>
                    <a:srgbClr val="0070C0"/>
                  </a:solidFill>
                  <a:latin typeface="+mj-lt"/>
                  <a:ea typeface="맑은 고딕" panose="020B0503020000020004" pitchFamily="50" charset="-127"/>
                  <a:cs typeface="Arial" panose="020B0604020202020204" pitchFamily="34" charset="0"/>
                </a:rPr>
                <a:t>-3</a:t>
              </a:r>
              <a:r>
                <a:rPr lang="en-US" altLang="ko-KR" dirty="0" smtClean="0">
                  <a:solidFill>
                    <a:srgbClr val="0070C0"/>
                  </a:solidFill>
                  <a:latin typeface="+mj-lt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dirty="0" err="1" smtClean="0">
                  <a:solidFill>
                    <a:srgbClr val="0070C0"/>
                  </a:solidFill>
                  <a:latin typeface="+mj-lt"/>
                  <a:ea typeface="맑은 고딕" panose="020B0503020000020004" pitchFamily="50" charset="-127"/>
                  <a:cs typeface="Arial" panose="020B0604020202020204" pitchFamily="34" charset="0"/>
                </a:rPr>
                <a:t>ckky</a:t>
              </a:r>
              <a:r>
                <a:rPr lang="en-US" altLang="ko-KR" dirty="0" smtClean="0">
                  <a:solidFill>
                    <a:srgbClr val="0070C0"/>
                  </a:solidFill>
                  <a:latin typeface="+mj-lt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dirty="0">
                  <a:solidFill>
                    <a:srgbClr val="0070C0"/>
                  </a:solidFill>
                  <a:latin typeface="+mj-lt"/>
                  <a:ea typeface="맑은 고딕" panose="020B0503020000020004" pitchFamily="50" charset="-127"/>
                  <a:cs typeface="Arial" panose="020B0604020202020204" pitchFamily="34" charset="0"/>
                </a:rPr>
                <a:t>T</a:t>
              </a:r>
              <a:r>
                <a:rPr lang="en-US" altLang="ko-KR" baseline="-25000" dirty="0">
                  <a:solidFill>
                    <a:srgbClr val="0070C0"/>
                  </a:solidFill>
                  <a:latin typeface="+mj-lt"/>
                  <a:ea typeface="맑은 고딕" panose="020B0503020000020004" pitchFamily="50" charset="-127"/>
                  <a:cs typeface="Arial" panose="020B0604020202020204" pitchFamily="34" charset="0"/>
                </a:rPr>
                <a:t>1/2</a:t>
              </a:r>
              <a:r>
                <a:rPr lang="en-US" altLang="ko-KR" dirty="0" smtClean="0">
                  <a:solidFill>
                    <a:srgbClr val="0070C0"/>
                  </a:solidFill>
                  <a:latin typeface="+mj-lt"/>
                  <a:ea typeface="맑은 고딕" panose="020B0503020000020004" pitchFamily="50" charset="-127"/>
                  <a:cs typeface="Arial" panose="020B0604020202020204" pitchFamily="34" charset="0"/>
                </a:rPr>
                <a:t>: 10</a:t>
              </a:r>
              <a:r>
                <a:rPr lang="en-US" altLang="ko-KR" baseline="30000" dirty="0" smtClean="0">
                  <a:solidFill>
                    <a:srgbClr val="0070C0"/>
                  </a:solidFill>
                  <a:latin typeface="+mj-lt"/>
                  <a:ea typeface="맑은 고딕" panose="020B0503020000020004" pitchFamily="50" charset="-127"/>
                  <a:cs typeface="Arial" panose="020B0604020202020204" pitchFamily="34" charset="0"/>
                </a:rPr>
                <a:t>25</a:t>
              </a:r>
              <a:r>
                <a:rPr lang="en-US" altLang="ko-KR" dirty="0" smtClean="0">
                  <a:solidFill>
                    <a:srgbClr val="0070C0"/>
                  </a:solidFill>
                  <a:latin typeface="+mj-lt"/>
                  <a:ea typeface="맑은 고딕" panose="020B0503020000020004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dirty="0">
                  <a:solidFill>
                    <a:srgbClr val="0070C0"/>
                  </a:solidFill>
                  <a:latin typeface="+mj-lt"/>
                  <a:ea typeface="맑은 고딕" panose="020B0503020000020004" pitchFamily="50" charset="-127"/>
                  <a:cs typeface="Arial" panose="020B0604020202020204" pitchFamily="34" charset="0"/>
                </a:rPr>
                <a:t>y</a:t>
              </a:r>
              <a:endParaRPr lang="en-CA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909913" y="5378880"/>
              <a:ext cx="24993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+mj-lt"/>
                </a:rPr>
                <a:t>13 </a:t>
              </a:r>
              <a:r>
                <a:rPr lang="en-US" sz="1600" baseline="30000" dirty="0" smtClean="0">
                  <a:latin typeface="+mj-lt"/>
                </a:rPr>
                <a:t>48dep</a:t>
              </a:r>
              <a:r>
                <a:rPr lang="en-US" sz="1600" dirty="0" smtClean="0">
                  <a:latin typeface="+mj-lt"/>
                </a:rPr>
                <a:t>Ca</a:t>
              </a:r>
              <a:r>
                <a:rPr lang="en-US" sz="1600" baseline="30000" dirty="0" smtClean="0">
                  <a:latin typeface="+mj-lt"/>
                </a:rPr>
                <a:t>100</a:t>
              </a:r>
              <a:r>
                <a:rPr lang="en-US" sz="1600" dirty="0" smtClean="0">
                  <a:latin typeface="+mj-lt"/>
                </a:rPr>
                <a:t>MoO</a:t>
              </a:r>
              <a:r>
                <a:rPr lang="en-US" sz="1600" baseline="-25000" dirty="0" smtClean="0">
                  <a:latin typeface="+mj-lt"/>
                </a:rPr>
                <a:t>4</a:t>
              </a:r>
              <a:r>
                <a:rPr lang="en-US" sz="1600" dirty="0" smtClean="0">
                  <a:latin typeface="+mj-lt"/>
                </a:rPr>
                <a:t> crystals + 5 Li</a:t>
              </a:r>
              <a:r>
                <a:rPr lang="en-US" sz="1600" baseline="-25000" dirty="0" smtClean="0">
                  <a:latin typeface="+mj-lt"/>
                </a:rPr>
                <a:t>2</a:t>
              </a:r>
              <a:r>
                <a:rPr lang="en-US" sz="1600" baseline="30000" dirty="0" smtClean="0">
                  <a:latin typeface="+mj-lt"/>
                </a:rPr>
                <a:t>100</a:t>
              </a:r>
              <a:r>
                <a:rPr lang="en-US" sz="1600" dirty="0" smtClean="0">
                  <a:latin typeface="+mj-lt"/>
                </a:rPr>
                <a:t>MoO</a:t>
              </a:r>
              <a:r>
                <a:rPr lang="en-US" sz="1600" baseline="-25000" dirty="0" smtClean="0">
                  <a:latin typeface="+mj-lt"/>
                </a:rPr>
                <a:t>4</a:t>
              </a:r>
              <a:r>
                <a:rPr lang="en-US" sz="1600" dirty="0" smtClean="0">
                  <a:latin typeface="+mj-lt"/>
                </a:rPr>
                <a:t>, </a:t>
              </a:r>
              <a:r>
                <a:rPr lang="en-US" sz="1600" dirty="0" smtClean="0">
                  <a:solidFill>
                    <a:srgbClr val="0070C0"/>
                  </a:solidFill>
                  <a:latin typeface="+mj-lt"/>
                  <a:cs typeface="Times New Roman" panose="02020603050405020304" pitchFamily="18" charset="0"/>
                </a:rPr>
                <a:t>~</a:t>
              </a:r>
              <a:r>
                <a:rPr lang="en-US" sz="1600" dirty="0" smtClean="0">
                  <a:solidFill>
                    <a:srgbClr val="0070C0"/>
                  </a:solidFill>
                  <a:latin typeface="+mj-lt"/>
                </a:rPr>
                <a:t>3 kg </a:t>
              </a:r>
              <a:r>
                <a:rPr lang="en-US" sz="1600" baseline="30000" dirty="0" smtClean="0">
                  <a:solidFill>
                    <a:srgbClr val="0070C0"/>
                  </a:solidFill>
                  <a:latin typeface="+mj-lt"/>
                </a:rPr>
                <a:t>100</a:t>
              </a:r>
              <a:r>
                <a:rPr lang="en-US" sz="1600" dirty="0" smtClean="0">
                  <a:solidFill>
                    <a:srgbClr val="0070C0"/>
                  </a:solidFill>
                  <a:latin typeface="+mj-lt"/>
                </a:rPr>
                <a:t>Mo</a:t>
              </a:r>
              <a:endParaRPr lang="en-CA" sz="1600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2439700" y="3508309"/>
              <a:ext cx="507381" cy="2942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latin typeface="+mj-lt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103442" y="316099"/>
            <a:ext cx="3649512" cy="5986110"/>
            <a:chOff x="5103442" y="316099"/>
            <a:chExt cx="3649512" cy="5986110"/>
          </a:xfrm>
        </p:grpSpPr>
        <p:grpSp>
          <p:nvGrpSpPr>
            <p:cNvPr id="23" name="Group 22"/>
            <p:cNvGrpSpPr/>
            <p:nvPr/>
          </p:nvGrpSpPr>
          <p:grpSpPr>
            <a:xfrm>
              <a:off x="5103442" y="316099"/>
              <a:ext cx="3649512" cy="5647556"/>
              <a:chOff x="5103442" y="316099"/>
              <a:chExt cx="3649512" cy="5647556"/>
            </a:xfrm>
          </p:grpSpPr>
          <p:pic>
            <p:nvPicPr>
              <p:cNvPr id="4" name="그림 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73803" y="2126488"/>
                <a:ext cx="2769122" cy="3101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6480603" y="316099"/>
                <a:ext cx="13555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>
                    <a:latin typeface="+mj-lt"/>
                  </a:rPr>
                  <a:t>AMoRE</a:t>
                </a:r>
                <a:r>
                  <a:rPr lang="en-US" sz="2400" dirty="0" smtClean="0">
                    <a:latin typeface="+mj-lt"/>
                  </a:rPr>
                  <a:t>-II</a:t>
                </a:r>
                <a:endParaRPr lang="en-CA" sz="2400" dirty="0">
                  <a:latin typeface="+mj-lt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563771" y="1583715"/>
                <a:ext cx="31891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+mj-lt"/>
                  </a:rPr>
                  <a:t>Phased 2022-2024, </a:t>
                </a:r>
                <a:r>
                  <a:rPr lang="en-US" dirty="0" smtClean="0">
                    <a:solidFill>
                      <a:srgbClr val="FF0000"/>
                    </a:solidFill>
                    <a:latin typeface="+mj-lt"/>
                  </a:rPr>
                  <a:t>fully funded</a:t>
                </a:r>
                <a:endParaRPr lang="en-CA" dirty="0">
                  <a:solidFill>
                    <a:srgbClr val="FF0000"/>
                  </a:solidFill>
                  <a:latin typeface="+mj-lt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674632" y="879858"/>
                <a:ext cx="296745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en-US" altLang="ko-KR" dirty="0">
                    <a:solidFill>
                      <a:srgbClr val="0070C0"/>
                    </a:solidFill>
                    <a:latin typeface="+mj-lt"/>
                    <a:cs typeface="Arial" panose="020B0604020202020204" pitchFamily="34" charset="0"/>
                  </a:rPr>
                  <a:t>10</a:t>
                </a:r>
                <a:r>
                  <a:rPr lang="en-US" altLang="ko-KR" baseline="30000" dirty="0">
                    <a:solidFill>
                      <a:srgbClr val="0070C0"/>
                    </a:solidFill>
                    <a:latin typeface="+mj-lt"/>
                    <a:cs typeface="Arial" panose="020B0604020202020204" pitchFamily="34" charset="0"/>
                  </a:rPr>
                  <a:t>-4</a:t>
                </a:r>
                <a:r>
                  <a:rPr lang="en-US" altLang="ko-KR" dirty="0">
                    <a:solidFill>
                      <a:srgbClr val="0070C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altLang="ko-KR" dirty="0" err="1" smtClean="0">
                    <a:solidFill>
                      <a:srgbClr val="0070C0"/>
                    </a:solidFill>
                    <a:latin typeface="+mj-lt"/>
                    <a:cs typeface="Arial" panose="020B0604020202020204" pitchFamily="34" charset="0"/>
                  </a:rPr>
                  <a:t>ckky</a:t>
                </a:r>
                <a:endParaRPr lang="en-US" altLang="ko-KR" dirty="0" smtClean="0">
                  <a:solidFill>
                    <a:srgbClr val="0070C0"/>
                  </a:solidFill>
                  <a:latin typeface="+mj-lt"/>
                  <a:cs typeface="Arial" panose="020B0604020202020204" pitchFamily="34" charset="0"/>
                </a:endParaRPr>
              </a:p>
              <a:p>
                <a:pPr algn="ctr"/>
                <a:r>
                  <a:rPr lang="en-US" altLang="ko-KR" dirty="0" smtClean="0">
                    <a:solidFill>
                      <a:srgbClr val="0070C0"/>
                    </a:solidFill>
                    <a:latin typeface="+mj-lt"/>
                    <a:cs typeface="Arial" panose="020B0604020202020204" pitchFamily="34" charset="0"/>
                  </a:rPr>
                  <a:t>T</a:t>
                </a:r>
                <a:r>
                  <a:rPr lang="en-US" altLang="ko-KR" baseline="-25000" dirty="0" smtClean="0">
                    <a:solidFill>
                      <a:srgbClr val="0070C0"/>
                    </a:solidFill>
                    <a:latin typeface="+mj-lt"/>
                    <a:cs typeface="Arial" panose="020B0604020202020204" pitchFamily="34" charset="0"/>
                  </a:rPr>
                  <a:t>1/2</a:t>
                </a:r>
                <a:r>
                  <a:rPr lang="en-US" altLang="ko-KR" dirty="0" smtClean="0">
                    <a:solidFill>
                      <a:srgbClr val="0070C0"/>
                    </a:solidFill>
                    <a:latin typeface="+mj-lt"/>
                    <a:cs typeface="Arial" panose="020B0604020202020204" pitchFamily="34" charset="0"/>
                  </a:rPr>
                  <a:t>: 5x10</a:t>
                </a:r>
                <a:r>
                  <a:rPr lang="en-US" altLang="ko-KR" baseline="30000" dirty="0" smtClean="0">
                    <a:solidFill>
                      <a:srgbClr val="0070C0"/>
                    </a:solidFill>
                    <a:latin typeface="+mj-lt"/>
                    <a:cs typeface="Arial" panose="020B0604020202020204" pitchFamily="34" charset="0"/>
                  </a:rPr>
                  <a:t>26</a:t>
                </a:r>
                <a:r>
                  <a:rPr lang="en-US" altLang="ko-KR" dirty="0" smtClean="0">
                    <a:solidFill>
                      <a:srgbClr val="0070C0"/>
                    </a:solidFill>
                    <a:latin typeface="+mj-lt"/>
                    <a:cs typeface="Arial" panose="020B0604020202020204" pitchFamily="34" charset="0"/>
                  </a:rPr>
                  <a:t> y, </a:t>
                </a:r>
                <a:r>
                  <a:rPr lang="en-US" altLang="ko-KR" b="1" dirty="0">
                    <a:solidFill>
                      <a:srgbClr val="0070C0"/>
                    </a:solidFill>
                    <a:latin typeface="+mj-lt"/>
                    <a:cs typeface="Arial" panose="020B0604020202020204" pitchFamily="34" charset="0"/>
                  </a:rPr>
                  <a:t>m</a:t>
                </a:r>
                <a:r>
                  <a:rPr lang="en-US" altLang="ko-KR" b="1" baseline="-25000" dirty="0">
                    <a:solidFill>
                      <a:srgbClr val="0070C0"/>
                    </a:solidFill>
                    <a:latin typeface="+mj-lt"/>
                    <a:cs typeface="Arial" panose="020B0604020202020204" pitchFamily="34" charset="0"/>
                    <a:sym typeface="Symbol" panose="05050102010706020507" pitchFamily="18" charset="2"/>
                  </a:rPr>
                  <a:t></a:t>
                </a:r>
                <a:r>
                  <a:rPr lang="en-US" altLang="ko-KR" b="1" dirty="0">
                    <a:solidFill>
                      <a:srgbClr val="0070C0"/>
                    </a:solidFill>
                    <a:latin typeface="+mj-lt"/>
                    <a:cs typeface="Arial" panose="020B0604020202020204" pitchFamily="34" charset="0"/>
                    <a:sym typeface="Symbol" panose="05050102010706020507" pitchFamily="18" charset="2"/>
                  </a:rPr>
                  <a:t>: </a:t>
                </a:r>
                <a:r>
                  <a:rPr lang="en-US" altLang="ko-KR" b="1" dirty="0" smtClean="0">
                    <a:solidFill>
                      <a:srgbClr val="0070C0"/>
                    </a:solidFill>
                    <a:latin typeface="+mj-lt"/>
                    <a:cs typeface="Arial" panose="020B0604020202020204" pitchFamily="34" charset="0"/>
                    <a:sym typeface="Symbol" panose="05050102010706020507" pitchFamily="18" charset="2"/>
                  </a:rPr>
                  <a:t>17</a:t>
                </a:r>
                <a:r>
                  <a:rPr lang="en-US" altLang="ko-KR" b="1" dirty="0" smtClean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</a:rPr>
                  <a:t>-</a:t>
                </a:r>
                <a:r>
                  <a:rPr lang="en-US" altLang="ko-KR" b="1" dirty="0" smtClean="0">
                    <a:solidFill>
                      <a:srgbClr val="0070C0"/>
                    </a:solidFill>
                    <a:latin typeface="+mj-lt"/>
                    <a:cs typeface="Arial" panose="020B0604020202020204" pitchFamily="34" charset="0"/>
                    <a:sym typeface="Symbol" panose="05050102010706020507" pitchFamily="18" charset="2"/>
                  </a:rPr>
                  <a:t>29 </a:t>
                </a:r>
                <a:r>
                  <a:rPr lang="en-US" altLang="ko-KR" b="1" dirty="0" err="1">
                    <a:solidFill>
                      <a:srgbClr val="0070C0"/>
                    </a:solidFill>
                    <a:latin typeface="+mj-lt"/>
                    <a:cs typeface="Arial" panose="020B0604020202020204" pitchFamily="34" charset="0"/>
                    <a:sym typeface="Symbol" panose="05050102010706020507" pitchFamily="18" charset="2"/>
                  </a:rPr>
                  <a:t>meV</a:t>
                </a:r>
                <a:endParaRPr lang="en-CA" b="1" dirty="0">
                  <a:solidFill>
                    <a:srgbClr val="0070C0"/>
                  </a:solidFill>
                  <a:latin typeface="+mj-lt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066216" y="5378880"/>
                <a:ext cx="218429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+mj-lt"/>
                  </a:rPr>
                  <a:t>Favored Li</a:t>
                </a:r>
                <a:r>
                  <a:rPr lang="en-US" sz="1600" baseline="-25000" dirty="0" smtClean="0">
                    <a:latin typeface="+mj-lt"/>
                  </a:rPr>
                  <a:t>2</a:t>
                </a:r>
                <a:r>
                  <a:rPr lang="en-US" sz="1600" baseline="30000" dirty="0" smtClean="0">
                    <a:latin typeface="+mj-lt"/>
                  </a:rPr>
                  <a:t>100</a:t>
                </a:r>
                <a:r>
                  <a:rPr lang="en-US" sz="1600" dirty="0" smtClean="0">
                    <a:latin typeface="+mj-lt"/>
                  </a:rPr>
                  <a:t>MoO</a:t>
                </a:r>
                <a:r>
                  <a:rPr lang="en-US" sz="1600" baseline="-25000" dirty="0" smtClean="0">
                    <a:latin typeface="+mj-lt"/>
                  </a:rPr>
                  <a:t>4</a:t>
                </a:r>
                <a:r>
                  <a:rPr lang="en-US" sz="1600" dirty="0" smtClean="0">
                    <a:latin typeface="+mj-lt"/>
                  </a:rPr>
                  <a:t>,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</a:rPr>
                  <a:t>~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+mj-lt"/>
                  </a:rPr>
                  <a:t>100 kg </a:t>
                </a:r>
                <a:r>
                  <a:rPr lang="en-US" sz="1600" baseline="30000" dirty="0" smtClean="0">
                    <a:solidFill>
                      <a:srgbClr val="0070C0"/>
                    </a:solidFill>
                    <a:latin typeface="+mj-lt"/>
                  </a:rPr>
                  <a:t>100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+mj-lt"/>
                  </a:rPr>
                  <a:t>Mo</a:t>
                </a:r>
                <a:endParaRPr lang="en-CA" sz="1600" dirty="0">
                  <a:solidFill>
                    <a:srgbClr val="0070C0"/>
                  </a:solidFill>
                  <a:latin typeface="+mj-lt"/>
                </a:endParaRPr>
              </a:p>
            </p:txBody>
          </p:sp>
          <p:sp>
            <p:nvSpPr>
              <p:cNvPr id="22" name="Right Arrow 21"/>
              <p:cNvSpPr/>
              <p:nvPr/>
            </p:nvSpPr>
            <p:spPr>
              <a:xfrm>
                <a:off x="5103442" y="3516674"/>
                <a:ext cx="507381" cy="29429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latin typeface="+mj-lt"/>
                </a:endParaRP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6187454" y="5963655"/>
              <a:ext cx="19418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600" dirty="0" err="1" smtClean="0">
                  <a:latin typeface="+mj-lt"/>
                  <a:cs typeface="Arial" panose="020B0604020202020204" pitchFamily="34" charset="0"/>
                </a:rPr>
                <a:t>Yemilab</a:t>
              </a:r>
              <a:r>
                <a:rPr lang="en-US" altLang="ko-KR" sz="1600" dirty="0" smtClean="0">
                  <a:latin typeface="+mj-lt"/>
                  <a:cs typeface="Arial" panose="020B0604020202020204" pitchFamily="34" charset="0"/>
                </a:rPr>
                <a:t> (new), Korea</a:t>
              </a:r>
              <a:endParaRPr lang="en-US" altLang="ko-KR" sz="1600" b="1" dirty="0">
                <a:latin typeface="+mj-lt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32237" y="312619"/>
            <a:ext cx="2347687" cy="6297367"/>
            <a:chOff x="432237" y="312619"/>
            <a:chExt cx="2347687" cy="6297367"/>
          </a:xfrm>
        </p:grpSpPr>
        <p:grpSp>
          <p:nvGrpSpPr>
            <p:cNvPr id="19" name="Group 18"/>
            <p:cNvGrpSpPr/>
            <p:nvPr/>
          </p:nvGrpSpPr>
          <p:grpSpPr>
            <a:xfrm>
              <a:off x="432237" y="312619"/>
              <a:ext cx="2347687" cy="6297367"/>
              <a:chOff x="432237" y="312619"/>
              <a:chExt cx="2347687" cy="6297367"/>
            </a:xfrm>
          </p:grpSpPr>
          <p:pic>
            <p:nvPicPr>
              <p:cNvPr id="2" name="그림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4984" y="2014638"/>
                <a:ext cx="979051" cy="3281633"/>
              </a:xfrm>
              <a:prstGeom prst="rect">
                <a:avLst/>
              </a:prstGeom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656834" y="312619"/>
                <a:ext cx="18288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err="1" smtClean="0">
                    <a:latin typeface="+mj-lt"/>
                  </a:rPr>
                  <a:t>AMoRE</a:t>
                </a:r>
                <a:r>
                  <a:rPr lang="en-US" sz="2400" dirty="0" smtClean="0">
                    <a:latin typeface="+mj-lt"/>
                  </a:rPr>
                  <a:t>-Pilot</a:t>
                </a:r>
                <a:endParaRPr lang="en-CA" sz="2400" dirty="0">
                  <a:latin typeface="+mj-lt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24909" y="1583715"/>
                <a:ext cx="1219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+mj-lt"/>
                  </a:rPr>
                  <a:t>Completed</a:t>
                </a:r>
                <a:endParaRPr lang="en-CA" dirty="0">
                  <a:latin typeface="+mj-lt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656834" y="5378880"/>
                <a:ext cx="212309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+mj-lt"/>
                  </a:rPr>
                  <a:t>Six </a:t>
                </a:r>
                <a:r>
                  <a:rPr lang="en-US" sz="1600" baseline="30000" dirty="0" smtClean="0">
                    <a:latin typeface="+mj-lt"/>
                  </a:rPr>
                  <a:t>48dep</a:t>
                </a:r>
                <a:r>
                  <a:rPr lang="en-US" sz="1600" dirty="0" smtClean="0">
                    <a:latin typeface="+mj-lt"/>
                  </a:rPr>
                  <a:t>Ca</a:t>
                </a:r>
                <a:r>
                  <a:rPr lang="en-US" sz="1600" baseline="30000" dirty="0" smtClean="0">
                    <a:latin typeface="+mj-lt"/>
                  </a:rPr>
                  <a:t>100</a:t>
                </a:r>
                <a:r>
                  <a:rPr lang="en-US" sz="1600" dirty="0" smtClean="0">
                    <a:latin typeface="+mj-lt"/>
                  </a:rPr>
                  <a:t>MoO</a:t>
                </a:r>
                <a:r>
                  <a:rPr lang="en-US" sz="1600" baseline="-25000" dirty="0" smtClean="0">
                    <a:latin typeface="+mj-lt"/>
                  </a:rPr>
                  <a:t>4</a:t>
                </a:r>
                <a:r>
                  <a:rPr lang="en-US" sz="1600" dirty="0" smtClean="0">
                    <a:latin typeface="+mj-lt"/>
                  </a:rPr>
                  <a:t> crystals, 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</a:rPr>
                  <a:t>~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+mj-lt"/>
                  </a:rPr>
                  <a:t>1 kg </a:t>
                </a:r>
                <a:r>
                  <a:rPr lang="en-US" sz="1600" baseline="30000" dirty="0" smtClean="0">
                    <a:solidFill>
                      <a:srgbClr val="0070C0"/>
                    </a:solidFill>
                    <a:latin typeface="+mj-lt"/>
                  </a:rPr>
                  <a:t>100</a:t>
                </a:r>
                <a:r>
                  <a:rPr lang="en-US" sz="1600" dirty="0" smtClean="0">
                    <a:solidFill>
                      <a:srgbClr val="0070C0"/>
                    </a:solidFill>
                    <a:latin typeface="+mj-lt"/>
                  </a:rPr>
                  <a:t>Mo</a:t>
                </a:r>
                <a:endParaRPr lang="en-CA" sz="1600" dirty="0">
                  <a:solidFill>
                    <a:srgbClr val="0070C0"/>
                  </a:solidFill>
                  <a:latin typeface="+mj-lt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32237" y="879859"/>
                <a:ext cx="220454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70C0"/>
                    </a:solidFill>
                    <a:latin typeface="+mj-lt"/>
                  </a:rPr>
                  <a:t>MMC proof of principle</a:t>
                </a:r>
                <a:endParaRPr lang="en-CA" dirty="0">
                  <a:solidFill>
                    <a:srgbClr val="0070C0"/>
                  </a:solidFill>
                  <a:latin typeface="+mj-lt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31216" y="6302209"/>
                <a:ext cx="18800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accent6"/>
                    </a:solidFill>
                    <a:latin typeface="+mj-lt"/>
                  </a:rPr>
                  <a:t>EPJC 79 (2019) 791</a:t>
                </a:r>
                <a:endParaRPr lang="en-CA" sz="1400" dirty="0">
                  <a:solidFill>
                    <a:schemeClr val="accent6"/>
                  </a:solidFill>
                  <a:latin typeface="+mj-lt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999835" y="5963655"/>
              <a:ext cx="105682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dirty="0" smtClean="0">
                  <a:latin typeface="+mj-lt"/>
                  <a:cs typeface="Arial" panose="020B0604020202020204" pitchFamily="34" charset="0"/>
                </a:rPr>
                <a:t>Y2L, Korea</a:t>
              </a:r>
              <a:endParaRPr lang="en-US" altLang="ko-KR" sz="1600" b="1" dirty="0">
                <a:latin typeface="+mj-lt"/>
                <a:cs typeface="Arial" panose="020B0604020202020204" pitchFamily="34" charset="0"/>
              </a:endParaRPr>
            </a:p>
          </p:txBody>
        </p:sp>
      </p:grp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535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Loaded liquid scintillators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4192" y="4589464"/>
            <a:ext cx="7806395" cy="1500187"/>
          </a:xfrm>
        </p:spPr>
        <p:txBody>
          <a:bodyPr/>
          <a:lstStyle/>
          <a:p>
            <a:r>
              <a:rPr lang="en-US" dirty="0" err="1" smtClean="0">
                <a:latin typeface="+mj-lt"/>
              </a:rPr>
              <a:t>KamLAND</a:t>
            </a:r>
            <a:r>
              <a:rPr lang="en-US" dirty="0" smtClean="0">
                <a:latin typeface="+mj-lt"/>
              </a:rPr>
              <a:t>-Zen, SNO+</a:t>
            </a:r>
            <a:endParaRPr lang="en-CA" dirty="0">
              <a:latin typeface="+mj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23888" y="4487917"/>
            <a:ext cx="7886700" cy="74559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466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282" y="1695895"/>
            <a:ext cx="4792717" cy="47665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649671" y="1727353"/>
                <a:ext cx="3491404" cy="4628998"/>
              </a:xfrm>
            </p:spPr>
            <p:txBody>
              <a:bodyPr>
                <a:normAutofit lnSpcReduction="10000"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000" dirty="0" smtClean="0">
                    <a:latin typeface="+mj-lt"/>
                  </a:rPr>
                  <a:t>KamLAND neutrino detector + inner balloon, filled with liquid scintillator loaded with Xe (</a:t>
                </a: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91% </a:t>
                </a:r>
                <a:r>
                  <a:rPr lang="en-US" sz="2000" baseline="30000" dirty="0" smtClean="0">
                    <a:solidFill>
                      <a:srgbClr val="0070C0"/>
                    </a:solidFill>
                    <a:latin typeface="+mj-lt"/>
                  </a:rPr>
                  <a:t>136</a:t>
                </a: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Xe</a:t>
                </a:r>
                <a:r>
                  <a:rPr lang="en-US" sz="2000" dirty="0" smtClean="0">
                    <a:latin typeface="+mj-lt"/>
                  </a:rPr>
                  <a:t>) at 3 </a:t>
                </a:r>
                <a:r>
                  <a:rPr lang="en-US" sz="2000" dirty="0" err="1" smtClean="0">
                    <a:latin typeface="+mj-lt"/>
                  </a:rPr>
                  <a:t>wt</a:t>
                </a:r>
                <a:r>
                  <a:rPr lang="en-US" sz="2000" dirty="0" smtClean="0">
                    <a:latin typeface="+mj-lt"/>
                  </a:rPr>
                  <a:t>%, 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en-US" sz="2000" dirty="0" smtClean="0">
                    <a:latin typeface="+mj-lt"/>
                  </a:rPr>
                  <a:t>25 </a:t>
                </a:r>
                <a:r>
                  <a:rPr lang="en-US" sz="2000" dirty="0" err="1" smtClean="0">
                    <a:latin typeface="+mj-lt"/>
                  </a:rPr>
                  <a:t>tonnes</a:t>
                </a:r>
                <a:r>
                  <a:rPr lang="en-US" sz="2000" dirty="0" smtClean="0">
                    <a:latin typeface="+mj-lt"/>
                  </a:rPr>
                  <a:t> total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000" dirty="0" smtClean="0">
                    <a:latin typeface="+mj-lt"/>
                  </a:rPr>
                  <a:t>1879 PMTs (17”, 20”), photo-coverage 34%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000" dirty="0" smtClean="0">
                    <a:latin typeface="+mj-lt"/>
                  </a:rPr>
                  <a:t>Inner balloon: 25 µm-thick nylon film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Event location determined by photon time-of-arrival pattern (7.7 cm </a:t>
                </a:r>
                <a:r>
                  <a:rPr lang="en-US" sz="2000" dirty="0" err="1" smtClean="0">
                    <a:solidFill>
                      <a:srgbClr val="0070C0"/>
                    </a:solidFill>
                    <a:latin typeface="+mj-lt"/>
                  </a:rPr>
                  <a:t>rms</a:t>
                </a: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 at Q</a:t>
                </a:r>
                <a:r>
                  <a:rPr lang="el-GR" sz="2000" baseline="-25000" dirty="0" smtClean="0">
                    <a:solidFill>
                      <a:srgbClr val="0070C0"/>
                    </a:solidFill>
                    <a:latin typeface="+mj-lt"/>
                  </a:rPr>
                  <a:t>ββ</a:t>
                </a: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)</a:t>
                </a:r>
                <a:endParaRPr lang="en-US" sz="2000" baseline="-25000" dirty="0" smtClean="0">
                  <a:solidFill>
                    <a:srgbClr val="0070C0"/>
                  </a:solidFill>
                  <a:latin typeface="+mj-lt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2000" dirty="0" smtClean="0">
                    <a:latin typeface="+mj-lt"/>
                  </a:rPr>
                  <a:t>E-res: 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+mj-lt"/>
                  </a:rPr>
                  <a:t>11% FWHM </a:t>
                </a:r>
                <a:r>
                  <a:rPr lang="en-US" sz="2000" dirty="0" smtClean="0">
                    <a:solidFill>
                      <a:srgbClr val="FF0000"/>
                    </a:solidFill>
                    <a:latin typeface="+mj-lt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  <a:latin typeface="+mj-lt"/>
                  </a:rPr>
                  <a:t> major background</a:t>
                </a:r>
              </a:p>
              <a:p>
                <a:pPr marL="0" indent="0">
                  <a:spcAft>
                    <a:spcPts val="1200"/>
                  </a:spcAft>
                  <a:buNone/>
                </a:pPr>
                <a:endParaRPr lang="en-US" sz="200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9671" y="1727353"/>
                <a:ext cx="3491404" cy="4628998"/>
              </a:xfrm>
              <a:blipFill>
                <a:blip r:embed="rId3"/>
                <a:stretch>
                  <a:fillRect l="-1573" t="-1842" r="-314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540002" y="108560"/>
                <a:ext cx="7886700" cy="1325563"/>
              </a:xfrm>
            </p:spPr>
            <p:txBody>
              <a:bodyPr>
                <a:normAutofit/>
              </a:bodyPr>
              <a:lstStyle/>
              <a:p>
                <a:r>
                  <a:rPr lang="en-US" sz="3600" dirty="0" smtClean="0"/>
                  <a:t>KamLAND-Zen: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3600" dirty="0"/>
                  <a:t> in </a:t>
                </a:r>
                <a:r>
                  <a:rPr lang="en-US" sz="3600" baseline="30000" dirty="0"/>
                  <a:t>136</a:t>
                </a:r>
                <a:r>
                  <a:rPr lang="en-US" sz="3600" dirty="0"/>
                  <a:t>Xe</a:t>
                </a:r>
                <a:endParaRPr lang="en-CA" sz="3600" dirty="0"/>
              </a:p>
            </p:txBody>
          </p:sp>
        </mc:Choice>
        <mc:Fallback xmlns="">
          <p:sp>
            <p:nvSpPr>
              <p:cNvPr id="8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40002" y="108560"/>
                <a:ext cx="7886700" cy="1325563"/>
              </a:xfrm>
              <a:blipFill>
                <a:blip r:embed="rId4"/>
                <a:stretch>
                  <a:fillRect l="-239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581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KamLAND-Zen series</a:t>
            </a:r>
            <a:endParaRPr lang="en-CA" sz="3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437082" y="1199714"/>
            <a:ext cx="2674620" cy="5449806"/>
            <a:chOff x="437082" y="1199714"/>
            <a:chExt cx="2674620" cy="54498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630620" y="5842547"/>
                  <a:ext cx="2368148" cy="5752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ts val="12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CA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07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26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CA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620" y="5842547"/>
                  <a:ext cx="2368148" cy="57522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/>
            <p:cNvSpPr txBox="1"/>
            <p:nvPr/>
          </p:nvSpPr>
          <p:spPr>
            <a:xfrm>
              <a:off x="732128" y="5473215"/>
              <a:ext cx="2165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Published (90% C.L.):</a:t>
              </a:r>
              <a:endParaRPr lang="en-CA" dirty="0">
                <a:solidFill>
                  <a:srgbClr val="0070C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00208" y="6310966"/>
              <a:ext cx="241149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1600" i="1" dirty="0">
                  <a:solidFill>
                    <a:schemeClr val="accent6"/>
                  </a:solidFill>
                  <a:latin typeface="AdvOT483a8203"/>
                </a:rPr>
                <a:t>PRL </a:t>
              </a:r>
              <a:r>
                <a:rPr lang="en-CA" sz="1600" i="1" dirty="0">
                  <a:solidFill>
                    <a:schemeClr val="accent6"/>
                  </a:solidFill>
                  <a:latin typeface="AdvOT19ee2aa8.B"/>
                </a:rPr>
                <a:t>117, </a:t>
              </a:r>
              <a:r>
                <a:rPr lang="en-CA" sz="1600" i="1" dirty="0">
                  <a:solidFill>
                    <a:schemeClr val="accent6"/>
                  </a:solidFill>
                  <a:latin typeface="AdvOT483a8203"/>
                </a:rPr>
                <a:t>082503 (2016)</a:t>
              </a:r>
              <a:endParaRPr lang="en-CA" sz="1600" i="1" dirty="0">
                <a:solidFill>
                  <a:schemeClr val="accent6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082" y="1719405"/>
              <a:ext cx="2674620" cy="362902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399476" y="1199714"/>
              <a:ext cx="7656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PAST</a:t>
              </a:r>
              <a:endParaRPr lang="en-CA" sz="20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991043" y="1194510"/>
            <a:ext cx="3054882" cy="5223259"/>
            <a:chOff x="2991043" y="1194510"/>
            <a:chExt cx="3054882" cy="5223259"/>
          </a:xfrm>
        </p:grpSpPr>
        <p:grpSp>
          <p:nvGrpSpPr>
            <p:cNvPr id="19" name="Group 18"/>
            <p:cNvGrpSpPr/>
            <p:nvPr/>
          </p:nvGrpSpPr>
          <p:grpSpPr>
            <a:xfrm>
              <a:off x="3303270" y="1194510"/>
              <a:ext cx="2742655" cy="5223259"/>
              <a:chOff x="3303270" y="1194510"/>
              <a:chExt cx="2742655" cy="522325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Rectangle 3"/>
                  <p:cNvSpPr/>
                  <p:nvPr/>
                </p:nvSpPr>
                <p:spPr>
                  <a:xfrm>
                    <a:off x="3613968" y="5842547"/>
                    <a:ext cx="2063577" cy="57522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>
                      <a:spcAft>
                        <a:spcPts val="12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CA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bSup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26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  <m:r>
                            <a:rPr lang="en-US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en-CA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" name="Rectangle 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13968" y="5842547"/>
                    <a:ext cx="2063577" cy="57522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7" name="TextBox 6"/>
              <p:cNvSpPr txBox="1"/>
              <p:nvPr/>
            </p:nvSpPr>
            <p:spPr>
              <a:xfrm>
                <a:off x="3525400" y="5473215"/>
                <a:ext cx="25205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70C0"/>
                    </a:solidFill>
                  </a:rPr>
                  <a:t>Expected sensitivity 5y: </a:t>
                </a:r>
                <a:endParaRPr lang="en-CA" dirty="0">
                  <a:solidFill>
                    <a:srgbClr val="0070C0"/>
                  </a:solidFill>
                </a:endParaRP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03270" y="1719405"/>
                <a:ext cx="2648903" cy="3617595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3972456" y="1194510"/>
                <a:ext cx="14315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ONGOING</a:t>
                </a:r>
                <a:endParaRPr lang="en-CA" sz="2000" dirty="0"/>
              </a:p>
            </p:txBody>
          </p:sp>
        </p:grpSp>
        <p:sp>
          <p:nvSpPr>
            <p:cNvPr id="18" name="Right Arrow 17"/>
            <p:cNvSpPr/>
            <p:nvPr/>
          </p:nvSpPr>
          <p:spPr>
            <a:xfrm>
              <a:off x="2991043" y="2894860"/>
              <a:ext cx="449575" cy="2732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821137" y="1194510"/>
            <a:ext cx="3144979" cy="5223259"/>
            <a:chOff x="5821137" y="1194510"/>
            <a:chExt cx="3144979" cy="52232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6674066" y="5842547"/>
                  <a:ext cx="2063577" cy="5752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>
                    <a:spcAft>
                      <a:spcPts val="12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CA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p>
                        </m:sSub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CA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4066" y="5842547"/>
                  <a:ext cx="2063577" cy="57522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/>
            <p:cNvSpPr txBox="1"/>
            <p:nvPr/>
          </p:nvSpPr>
          <p:spPr>
            <a:xfrm>
              <a:off x="6445591" y="5473215"/>
              <a:ext cx="25205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</a:rPr>
                <a:t>Expected sensitivity 5y: </a:t>
              </a:r>
              <a:endParaRPr lang="en-CA" dirty="0">
                <a:solidFill>
                  <a:srgbClr val="0070C0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45591" y="1719405"/>
              <a:ext cx="2125980" cy="338899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957074" y="1194510"/>
              <a:ext cx="1110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FUTURE</a:t>
              </a:r>
              <a:endParaRPr lang="en-CA" sz="2000" dirty="0"/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5821137" y="2894861"/>
              <a:ext cx="449575" cy="27326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886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22960" y="286604"/>
                <a:ext cx="7841538" cy="1450757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>
                    <a:solidFill>
                      <a:schemeClr val="tx1"/>
                    </a:solidFill>
                  </a:rPr>
                  <a:t>vs.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en-US" sz="35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22960" y="286604"/>
                <a:ext cx="7841538" cy="1450757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1909463" y="1878612"/>
            <a:ext cx="5179025" cy="3630794"/>
            <a:chOff x="1462366" y="1986690"/>
            <a:chExt cx="5334883" cy="374006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7450" b="10535"/>
            <a:stretch/>
          </p:blipFill>
          <p:spPr>
            <a:xfrm>
              <a:off x="1756986" y="1986690"/>
              <a:ext cx="5040263" cy="333448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16200000">
              <a:off x="1238252" y="3290095"/>
              <a:ext cx="828675" cy="380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counts</a:t>
              </a:r>
              <a:endParaRPr lang="en-US" dirty="0"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83689" y="5346303"/>
              <a:ext cx="3000375" cy="380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Total electron kinetic energy</a:t>
              </a:r>
              <a:endParaRPr lang="en-US" dirty="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5638792" y="5243227"/>
                  <a:ext cx="800100" cy="39408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𝛽𝛽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38792" y="5243227"/>
                  <a:ext cx="800100" cy="39408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/>
            <p:cNvSpPr/>
            <p:nvPr/>
          </p:nvSpPr>
          <p:spPr>
            <a:xfrm>
              <a:off x="3028950" y="3514725"/>
              <a:ext cx="990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705475" y="4449839"/>
              <a:ext cx="676268" cy="4381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239226" y="3245265"/>
                <a:ext cx="990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𝛽𝛽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9226" y="3245265"/>
                <a:ext cx="990600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Rectangle 55"/>
          <p:cNvSpPr/>
          <p:nvPr/>
        </p:nvSpPr>
        <p:spPr>
          <a:xfrm>
            <a:off x="6320393" y="4615478"/>
            <a:ext cx="57150" cy="438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5853668" y="3898957"/>
            <a:ext cx="990600" cy="1155046"/>
            <a:chOff x="5490987" y="3781390"/>
            <a:chExt cx="990600" cy="11550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5490987" y="3781390"/>
                  <a:ext cx="9906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𝛽𝛽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0987" y="3781390"/>
                  <a:ext cx="990600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/>
            <p:cNvCxnSpPr/>
            <p:nvPr/>
          </p:nvCxnSpPr>
          <p:spPr>
            <a:xfrm flipV="1">
              <a:off x="6005337" y="4792436"/>
              <a:ext cx="0" cy="1440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1190968" y="5634942"/>
                <a:ext cx="6915149" cy="37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  <a:latin typeface="+mj-lt"/>
                  </a:rPr>
                  <a:t> can only occur in nuclei with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  <a:latin typeface="+mj-lt"/>
                  </a:rPr>
                  <a:t>,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dirty="0" smtClean="0">
                    <a:solidFill>
                      <a:srgbClr val="FF0000"/>
                    </a:solidFill>
                    <a:latin typeface="+mj-lt"/>
                  </a:rPr>
                  <a:t> relative rate</a:t>
                </a:r>
                <a:endParaRPr lang="en-US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968" y="5634942"/>
                <a:ext cx="6915149" cy="372410"/>
              </a:xfrm>
              <a:prstGeom prst="rect">
                <a:avLst/>
              </a:prstGeom>
              <a:blipFill>
                <a:blip r:embed="rId9"/>
                <a:stretch>
                  <a:fillRect l="-264" t="-6557" b="-2623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2916759" y="3714526"/>
            <a:ext cx="1764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Q-value shared among 4 particles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368704" y="4207493"/>
            <a:ext cx="1764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Q-value shared among </a:t>
            </a:r>
            <a:r>
              <a:rPr lang="en-US" sz="1600" dirty="0" smtClean="0">
                <a:latin typeface="+mj-lt"/>
              </a:rPr>
              <a:t>2 e</a:t>
            </a:r>
            <a:r>
              <a:rPr lang="en-US" sz="1600" baseline="30000" dirty="0" smtClean="0">
                <a:latin typeface="+mj-lt"/>
              </a:rPr>
              <a:t>-</a:t>
            </a:r>
            <a:endParaRPr lang="en-US" sz="1600" dirty="0">
              <a:latin typeface="+mj-lt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40002" y="1387367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88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9" grpId="0"/>
      <p:bldP spid="20" grpId="0"/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66512" y="1288518"/>
            <a:ext cx="4595483" cy="5086980"/>
            <a:chOff x="366512" y="1288518"/>
            <a:chExt cx="4595483" cy="50869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6512" y="2583123"/>
              <a:ext cx="4490256" cy="32056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505609" y="1288518"/>
                  <a:ext cx="4456386" cy="107721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spcAft>
                      <a:spcPts val="12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latin typeface="+mj-lt"/>
                    </a:rPr>
                    <a:t>E-resolution: </a:t>
                  </a:r>
                  <a:r>
                    <a:rPr lang="en-US" dirty="0">
                      <a:solidFill>
                        <a:srgbClr val="FF0000"/>
                      </a:solidFill>
                      <a:latin typeface="+mj-lt"/>
                    </a:rPr>
                    <a:t>11% FWHM</a:t>
                  </a:r>
                </a:p>
                <a:p>
                  <a:pPr marL="285750" indent="-285750">
                    <a:spcAft>
                      <a:spcPts val="1200"/>
                    </a:spcAft>
                    <a:buFont typeface="Arial" panose="020B0604020202020204" pitchFamily="34" charset="0"/>
                    <a:buChar char="•"/>
                  </a:pPr>
                  <a:r>
                    <a:rPr lang="en-US" dirty="0">
                      <a:latin typeface="+mj-lt"/>
                    </a:rPr>
                    <a:t>Main backgrounds in ROI: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𝜈𝛽𝛽</m:t>
                      </m:r>
                    </m:oMath>
                  </a14:m>
                  <a:r>
                    <a:rPr lang="en-US" dirty="0">
                      <a:solidFill>
                        <a:srgbClr val="FF0000"/>
                      </a:solidFill>
                      <a:latin typeface="+mj-lt"/>
                    </a:rPr>
                    <a:t> (47%)</a:t>
                  </a:r>
                  <a:r>
                    <a:rPr lang="en-US" dirty="0">
                      <a:latin typeface="+mj-lt"/>
                    </a:rPr>
                    <a:t>, </a:t>
                  </a:r>
                  <a:r>
                    <a:rPr lang="en-US" baseline="30000" dirty="0">
                      <a:latin typeface="+mj-lt"/>
                    </a:rPr>
                    <a:t>214</a:t>
                  </a:r>
                  <a:r>
                    <a:rPr lang="en-US" dirty="0">
                      <a:latin typeface="+mj-lt"/>
                    </a:rPr>
                    <a:t>Bi (23%), Spallation products (30</a:t>
                  </a:r>
                  <a:r>
                    <a:rPr lang="en-US" dirty="0" smtClean="0">
                      <a:latin typeface="+mj-lt"/>
                    </a:rPr>
                    <a:t>%)</a:t>
                  </a: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5609" y="1288518"/>
                  <a:ext cx="4456386" cy="1077218"/>
                </a:xfrm>
                <a:prstGeom prst="rect">
                  <a:avLst/>
                </a:prstGeom>
                <a:blipFill>
                  <a:blip r:embed="rId3"/>
                  <a:stretch>
                    <a:fillRect l="-958" t="-2825" b="-7910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Rectangle 4"/>
            <p:cNvSpPr/>
            <p:nvPr/>
          </p:nvSpPr>
          <p:spPr>
            <a:xfrm>
              <a:off x="757455" y="6006166"/>
              <a:ext cx="26852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i="1" dirty="0">
                  <a:solidFill>
                    <a:schemeClr val="accent6"/>
                  </a:solidFill>
                  <a:latin typeface="AdvOT483a8203"/>
                </a:rPr>
                <a:t>PRL </a:t>
              </a:r>
              <a:r>
                <a:rPr lang="en-CA" i="1" dirty="0">
                  <a:solidFill>
                    <a:schemeClr val="accent6"/>
                  </a:solidFill>
                  <a:latin typeface="AdvOT19ee2aa8.B"/>
                </a:rPr>
                <a:t>117, </a:t>
              </a:r>
              <a:r>
                <a:rPr lang="en-CA" i="1" dirty="0">
                  <a:solidFill>
                    <a:schemeClr val="accent6"/>
                  </a:solidFill>
                  <a:latin typeface="AdvOT483a8203"/>
                </a:rPr>
                <a:t>082503 (2016)</a:t>
              </a:r>
              <a:endParaRPr lang="en-CA" i="1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338570" y="1312258"/>
            <a:ext cx="3317388" cy="5063240"/>
            <a:chOff x="5338570" y="1038989"/>
            <a:chExt cx="3317388" cy="50632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8570" y="2155886"/>
              <a:ext cx="3167030" cy="394634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5387386" y="1038989"/>
                  <a:ext cx="3268572" cy="12309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en-US" dirty="0" smtClean="0">
                      <a:latin typeface="+mj-lt"/>
                    </a:rPr>
                    <a:t>Strongest </a:t>
                  </a:r>
                  <a:r>
                    <a:rPr lang="en-US" dirty="0">
                      <a:latin typeface="+mj-lt"/>
                    </a:rPr>
                    <a:t>limit </a:t>
                  </a:r>
                  <a:r>
                    <a:rPr lang="en-US" dirty="0" smtClean="0">
                      <a:latin typeface="+mj-lt"/>
                    </a:rPr>
                    <a:t>to date:</a:t>
                  </a:r>
                </a:p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CA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07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26</m:t>
                            </m:r>
                          </m:sup>
                        </m:s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  <m: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90</m:t>
                            </m:r>
                            <m:r>
                              <a:rPr lang="en-US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%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CL</m:t>
                            </m:r>
                          </m:e>
                        </m:d>
                      </m:oMath>
                    </m:oMathPara>
                  </a14:m>
                  <a:endParaRPr lang="en-US" b="0" dirty="0" smtClean="0">
                    <a:solidFill>
                      <a:srgbClr val="0070C0"/>
                    </a:solidFill>
                  </a:endParaRPr>
                </a:p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CA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CA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𝛽𝛽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61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165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meV</m:t>
                        </m:r>
                      </m:oMath>
                    </m:oMathPara>
                  </a14:m>
                  <a:endParaRPr lang="en-CA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7386" y="1038989"/>
                  <a:ext cx="3268572" cy="1230914"/>
                </a:xfrm>
                <a:prstGeom prst="rect">
                  <a:avLst/>
                </a:prstGeom>
                <a:blipFill>
                  <a:blip r:embed="rId5"/>
                  <a:stretch>
                    <a:fillRect t="-2475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KamLAND-Zen series</a:t>
            </a:r>
            <a:endParaRPr lang="en-CA" sz="36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250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47220"/>
          <a:stretch/>
        </p:blipFill>
        <p:spPr>
          <a:xfrm>
            <a:off x="266133" y="1521865"/>
            <a:ext cx="8877867" cy="29134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639503" y="6274676"/>
            <a:ext cx="430925" cy="420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1472148" y="4622777"/>
            <a:ext cx="6465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 smtClean="0">
                <a:latin typeface="+mj-lt"/>
              </a:rPr>
              <a:t>238</a:t>
            </a:r>
            <a:r>
              <a:rPr lang="en-US" sz="2400" dirty="0" smtClean="0">
                <a:latin typeface="+mj-lt"/>
              </a:rPr>
              <a:t>U and </a:t>
            </a:r>
            <a:r>
              <a:rPr lang="en-US" sz="2400" baseline="30000" dirty="0" smtClean="0">
                <a:latin typeface="+mj-lt"/>
              </a:rPr>
              <a:t>232</a:t>
            </a:r>
            <a:r>
              <a:rPr lang="en-US" sz="2400" dirty="0" smtClean="0">
                <a:latin typeface="+mj-lt"/>
              </a:rPr>
              <a:t>Th background reduction by factor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 smtClean="0">
                <a:latin typeface="+mj-lt"/>
              </a:rPr>
              <a:t>10</a:t>
            </a:r>
            <a:endParaRPr lang="en-CA" sz="2400" baseline="300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1516" y="6060803"/>
            <a:ext cx="162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/>
                </a:solidFill>
              </a:rPr>
              <a:t>TAUP 2019</a:t>
            </a:r>
            <a:endParaRPr lang="en-CA" i="1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438464" y="5271882"/>
                <a:ext cx="653319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2800" b="0" dirty="0" smtClean="0">
                    <a:solidFill>
                      <a:srgbClr val="0070C0"/>
                    </a:solidFill>
                    <a:latin typeface="+mj-lt"/>
                  </a:rPr>
                  <a:t>Towards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CA" sz="2800" dirty="0" smtClean="0">
                    <a:solidFill>
                      <a:srgbClr val="0070C0"/>
                    </a:solidFill>
                    <a:latin typeface="+mj-lt"/>
                  </a:rPr>
                  <a:t> in 5 years (28-76 </a:t>
                </a:r>
                <a:r>
                  <a:rPr lang="en-CA" sz="2800" dirty="0" err="1" smtClean="0">
                    <a:solidFill>
                      <a:srgbClr val="0070C0"/>
                    </a:solidFill>
                    <a:latin typeface="+mj-lt"/>
                  </a:rPr>
                  <a:t>meV</a:t>
                </a:r>
                <a:r>
                  <a:rPr lang="en-CA" sz="2800" dirty="0" smtClean="0">
                    <a:solidFill>
                      <a:srgbClr val="0070C0"/>
                    </a:solidFill>
                    <a:latin typeface="+mj-lt"/>
                  </a:rPr>
                  <a:t>) </a:t>
                </a:r>
                <a:endParaRPr lang="en-CA" sz="2800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464" y="5271882"/>
                <a:ext cx="6533199" cy="523220"/>
              </a:xfrm>
              <a:prstGeom prst="rect">
                <a:avLst/>
              </a:prstGeom>
              <a:blipFill>
                <a:blip r:embed="rId3"/>
                <a:stretch>
                  <a:fillRect l="-1959" t="-11628" r="-840" b="-3255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KamLAND-Zen 800 first results </a:t>
            </a:r>
            <a:r>
              <a:rPr lang="en-US" sz="3200" dirty="0"/>
              <a:t>(132.7 live days)</a:t>
            </a:r>
            <a:endParaRPr lang="en-CA" sz="32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140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4188"/>
          <a:stretch/>
        </p:blipFill>
        <p:spPr>
          <a:xfrm>
            <a:off x="4475938" y="1334815"/>
            <a:ext cx="4668061" cy="51290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5"/>
              <p:cNvSpPr txBox="1">
                <a:spLocks/>
              </p:cNvSpPr>
              <p:nvPr/>
            </p:nvSpPr>
            <p:spPr>
              <a:xfrm>
                <a:off x="502524" y="1614172"/>
                <a:ext cx="4206110" cy="5125928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en-US" sz="2000" dirty="0" smtClean="0">
                    <a:latin typeface="+mj-lt"/>
                  </a:rPr>
                  <a:t>Add Winston cones for all PMTs (×1.8 increased light collection)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000" dirty="0" smtClean="0">
                    <a:latin typeface="+mj-lt"/>
                  </a:rPr>
                  <a:t>Replace PMTs (current QE</a:t>
                </a:r>
                <a:r>
                  <a:rPr lang="en-US" sz="2000" dirty="0" smtClean="0">
                    <a:latin typeface="+mj-lt"/>
                    <a:cs typeface="Times New Roman" panose="02020603050405020304" pitchFamily="18" charset="0"/>
                  </a:rPr>
                  <a:t>~</a:t>
                </a:r>
                <a:r>
                  <a:rPr lang="en-US" sz="2000" dirty="0" smtClean="0">
                    <a:latin typeface="+mj-lt"/>
                  </a:rPr>
                  <a:t>22% </a:t>
                </a:r>
                <a:r>
                  <a:rPr lang="en-US" sz="2000" dirty="0" smtClean="0">
                    <a:latin typeface="+mj-lt"/>
                    <a:sym typeface="Wingdings" panose="05000000000000000000" pitchFamily="2" charset="2"/>
                  </a:rPr>
                  <a:t> &gt;30%)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000" dirty="0" smtClean="0">
                    <a:latin typeface="+mj-lt"/>
                    <a:sym typeface="Wingdings" panose="05000000000000000000" pitchFamily="2" charset="2"/>
                  </a:rPr>
                  <a:t>Replace LS (8,000 photons/MeV  12,000 photons/MeV)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  <a:sym typeface="Wingdings" panose="05000000000000000000" pitchFamily="2" charset="2"/>
                  </a:rPr>
                  <a:t>Expected increase in energy resolution 11%  &lt; 6% FWHM</a:t>
                </a: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000" dirty="0" smtClean="0">
                    <a:latin typeface="+mj-lt"/>
                    <a:cs typeface="Times New Roman" panose="02020603050405020304" pitchFamily="18" charset="0"/>
                  </a:rPr>
                  <a:t>~</a:t>
                </a:r>
                <a:r>
                  <a:rPr lang="en-US" sz="2000" dirty="0" smtClean="0">
                    <a:latin typeface="+mj-lt"/>
                  </a:rPr>
                  <a:t>1000 kg </a:t>
                </a:r>
                <a:r>
                  <a:rPr lang="en-US" sz="2000" baseline="30000" dirty="0" smtClean="0">
                    <a:latin typeface="+mj-lt"/>
                  </a:rPr>
                  <a:t>136</a:t>
                </a:r>
                <a:r>
                  <a:rPr lang="en-US" sz="2000" dirty="0" smtClean="0">
                    <a:latin typeface="+mj-lt"/>
                  </a:rPr>
                  <a:t>Xe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000" dirty="0" smtClean="0">
                    <a:latin typeface="+mj-lt"/>
                  </a:rPr>
                  <a:t>Expected sensitivity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CA" sz="2000" dirty="0">
                    <a:solidFill>
                      <a:srgbClr val="0070C0"/>
                    </a:solidFill>
                    <a:latin typeface="+mj-lt"/>
                  </a:rPr>
                  <a:t> in 5 </a:t>
                </a:r>
                <a:r>
                  <a:rPr lang="en-CA" sz="2000" dirty="0" smtClean="0">
                    <a:solidFill>
                      <a:srgbClr val="0070C0"/>
                    </a:solidFill>
                    <a:latin typeface="+mj-lt"/>
                  </a:rPr>
                  <a:t>years (14-38 </a:t>
                </a:r>
                <a:r>
                  <a:rPr lang="en-CA" sz="2000" dirty="0" err="1" smtClean="0">
                    <a:solidFill>
                      <a:srgbClr val="0070C0"/>
                    </a:solidFill>
                    <a:latin typeface="+mj-lt"/>
                  </a:rPr>
                  <a:t>meV</a:t>
                </a:r>
                <a:r>
                  <a:rPr lang="en-CA" sz="2000" dirty="0" smtClean="0">
                    <a:solidFill>
                      <a:srgbClr val="0070C0"/>
                    </a:solidFill>
                    <a:latin typeface="+mj-lt"/>
                  </a:rPr>
                  <a:t>)</a:t>
                </a:r>
                <a:endParaRPr lang="en-US" sz="2000" dirty="0" smtClean="0">
                  <a:latin typeface="+mj-lt"/>
                </a:endParaRPr>
              </a:p>
            </p:txBody>
          </p:sp>
        </mc:Choice>
        <mc:Fallback xmlns="">
          <p:sp>
            <p:nvSpPr>
              <p:cNvPr id="5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24" y="1614172"/>
                <a:ext cx="4206110" cy="5125928"/>
              </a:xfrm>
              <a:prstGeom prst="rect">
                <a:avLst/>
              </a:prstGeom>
              <a:blipFill>
                <a:blip r:embed="rId3"/>
                <a:stretch>
                  <a:fillRect l="-1304" t="-1308" r="-260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KamLAND2-Zen (future)</a:t>
            </a:r>
            <a:endParaRPr lang="en-CA" sz="3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40002" y="6220655"/>
            <a:ext cx="20388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i="1" dirty="0">
                <a:solidFill>
                  <a:schemeClr val="accent6"/>
                </a:solidFill>
                <a:latin typeface="Times-Italic"/>
              </a:rPr>
              <a:t>ICISE </a:t>
            </a:r>
            <a:r>
              <a:rPr lang="en-CA" sz="1600" i="1" dirty="0" smtClean="0">
                <a:solidFill>
                  <a:schemeClr val="accent6"/>
                </a:solidFill>
                <a:latin typeface="Times-Italic"/>
              </a:rPr>
              <a:t>Vietnam 2019</a:t>
            </a:r>
            <a:endParaRPr lang="en-CA" sz="1600" dirty="0">
              <a:solidFill>
                <a:schemeClr val="accent6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754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0002" y="1373680"/>
                <a:ext cx="7886700" cy="1789934"/>
              </a:xfrm>
            </p:spPr>
            <p:txBody>
              <a:bodyPr>
                <a:norm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1800" dirty="0" smtClean="0">
                    <a:latin typeface="+mj-lt"/>
                  </a:rPr>
                  <a:t>Successor of the SNO experiment at SNOLAB, Canada</a:t>
                </a:r>
              </a:p>
              <a:p>
                <a:pPr>
                  <a:spcBef>
                    <a:spcPts val="600"/>
                  </a:spcBef>
                  <a:spcAft>
                    <a:spcPts val="1200"/>
                  </a:spcAft>
                </a:pPr>
                <a:r>
                  <a:rPr lang="en-US" sz="1800" dirty="0" smtClean="0">
                    <a:solidFill>
                      <a:srgbClr val="0070C0"/>
                    </a:solidFill>
                    <a:latin typeface="+mj-lt"/>
                  </a:rPr>
                  <a:t>Primary goal: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1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8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800" dirty="0" smtClean="0">
                    <a:solidFill>
                      <a:srgbClr val="0070C0"/>
                    </a:solidFill>
                    <a:latin typeface="+mj-lt"/>
                  </a:rPr>
                  <a:t> in </a:t>
                </a:r>
                <a:r>
                  <a:rPr lang="en-US" sz="1800" baseline="30000" dirty="0" smtClean="0">
                    <a:solidFill>
                      <a:srgbClr val="0070C0"/>
                    </a:solidFill>
                    <a:latin typeface="+mj-lt"/>
                  </a:rPr>
                  <a:t>130</a:t>
                </a:r>
                <a:r>
                  <a:rPr lang="en-US" sz="1800" dirty="0" smtClean="0">
                    <a:solidFill>
                      <a:srgbClr val="0070C0"/>
                    </a:solidFill>
                    <a:latin typeface="+mj-lt"/>
                  </a:rPr>
                  <a:t>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𝛽𝛽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2527</m:t>
                    </m:r>
                    <m:r>
                      <a:rPr lang="en-US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rPr lang="en-US" sz="1800" dirty="0" smtClean="0">
                    <a:solidFill>
                      <a:srgbClr val="0070C0"/>
                    </a:solidFill>
                    <a:latin typeface="+mj-lt"/>
                  </a:rPr>
                  <a:t>)</a:t>
                </a:r>
                <a:endParaRPr lang="en-US" sz="18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spcAft>
                    <a:spcPts val="1800"/>
                  </a:spcAft>
                </a:pPr>
                <a:r>
                  <a:rPr lang="en-US" sz="1800" dirty="0" smtClean="0">
                    <a:solidFill>
                      <a:schemeClr val="tx1"/>
                    </a:solidFill>
                    <a:latin typeface="+mj-lt"/>
                  </a:rPr>
                  <a:t>Secondary goals: measurements of solar, reactor and geo neutrinos + nucleon decay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0002" y="1373680"/>
                <a:ext cx="7886700" cy="1789934"/>
              </a:xfrm>
              <a:blipFill>
                <a:blip r:embed="rId2"/>
                <a:stretch>
                  <a:fillRect l="-541" t="-306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/>
              <p:cNvSpPr txBox="1">
                <a:spLocks/>
              </p:cNvSpPr>
              <p:nvPr/>
            </p:nvSpPr>
            <p:spPr>
              <a:xfrm>
                <a:off x="540002" y="477268"/>
                <a:ext cx="7886700" cy="506714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200" dirty="0" smtClean="0"/>
                  <a:t>SNO+: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3200" dirty="0"/>
                  <a:t> in </a:t>
                </a:r>
                <a:r>
                  <a:rPr lang="en-US" sz="3200" baseline="30000" dirty="0" smtClean="0"/>
                  <a:t>130</a:t>
                </a:r>
                <a:r>
                  <a:rPr lang="en-US" sz="3200" dirty="0" smtClean="0"/>
                  <a:t>Te</a:t>
                </a:r>
                <a:endParaRPr lang="en-CA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2" y="477268"/>
                <a:ext cx="7886700" cy="506714"/>
              </a:xfrm>
              <a:prstGeom prst="rect">
                <a:avLst/>
              </a:prstGeom>
              <a:blipFill>
                <a:blip r:embed="rId3"/>
                <a:stretch>
                  <a:fillRect l="-2011" t="-24096" b="-4578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sno+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34" y="3358659"/>
            <a:ext cx="4456386" cy="296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no+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154" y="3358659"/>
            <a:ext cx="2947548" cy="294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2868" y="5843751"/>
            <a:ext cx="3846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photogenic detector in the field</a:t>
            </a:r>
            <a:endParaRPr lang="en-CA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687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953" y="720068"/>
            <a:ext cx="4016670" cy="564571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1986455" y="4267201"/>
            <a:ext cx="1313793" cy="210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25519" y="3761230"/>
            <a:ext cx="1450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Acrylic vessel</a:t>
            </a:r>
          </a:p>
          <a:p>
            <a:r>
              <a:rPr lang="en-US" dirty="0" smtClean="0">
                <a:latin typeface="+mj-lt"/>
              </a:rPr>
              <a:t>6 m radius, 10 cm thick</a:t>
            </a:r>
            <a:endParaRPr lang="en-CA" dirty="0">
              <a:latin typeface="+mj-lt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86455" y="3174124"/>
            <a:ext cx="1970689" cy="70459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525518" y="2084535"/>
            <a:ext cx="19654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CA" dirty="0">
                <a:solidFill>
                  <a:srgbClr val="0070C0"/>
                </a:solidFill>
                <a:latin typeface="+mj-lt"/>
              </a:rPr>
              <a:t>780 </a:t>
            </a:r>
            <a:r>
              <a:rPr lang="en-CA" dirty="0" smtClean="0">
                <a:solidFill>
                  <a:srgbClr val="0070C0"/>
                </a:solidFill>
                <a:latin typeface="+mj-lt"/>
              </a:rPr>
              <a:t>t </a:t>
            </a:r>
            <a:r>
              <a:rPr lang="en-CA" dirty="0">
                <a:solidFill>
                  <a:srgbClr val="0070C0"/>
                </a:solidFill>
                <a:latin typeface="+mj-lt"/>
              </a:rPr>
              <a:t>of LABPPO </a:t>
            </a:r>
            <a:r>
              <a:rPr lang="en-CA" dirty="0" smtClean="0">
                <a:solidFill>
                  <a:srgbClr val="0070C0"/>
                </a:solidFill>
                <a:latin typeface="+mj-lt"/>
              </a:rPr>
              <a:t>scintillator + </a:t>
            </a:r>
            <a:r>
              <a:rPr lang="en-CA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CA" dirty="0" smtClean="0">
                <a:solidFill>
                  <a:srgbClr val="0070C0"/>
                </a:solidFill>
                <a:latin typeface="+mj-lt"/>
              </a:rPr>
              <a:t>4 t of natural tellurium (34% </a:t>
            </a:r>
            <a:r>
              <a:rPr lang="en-CA" baseline="30000" dirty="0" smtClean="0">
                <a:solidFill>
                  <a:srgbClr val="0070C0"/>
                </a:solidFill>
                <a:latin typeface="+mj-lt"/>
              </a:rPr>
              <a:t>130</a:t>
            </a:r>
            <a:r>
              <a:rPr lang="en-CA" dirty="0" smtClean="0">
                <a:solidFill>
                  <a:srgbClr val="0070C0"/>
                </a:solidFill>
                <a:latin typeface="+mj-lt"/>
              </a:rPr>
              <a:t>Te)</a:t>
            </a:r>
            <a:endParaRPr lang="en-CA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828800" y="4906984"/>
            <a:ext cx="1576552" cy="3271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25518" y="5028741"/>
            <a:ext cx="1681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Inner water shield (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 smtClean="0">
                <a:latin typeface="+mj-lt"/>
              </a:rPr>
              <a:t>1700 t)</a:t>
            </a:r>
            <a:endParaRPr lang="en-CA" dirty="0"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58707" y="3649550"/>
            <a:ext cx="1450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 smtClean="0">
                <a:latin typeface="+mj-lt"/>
              </a:rPr>
              <a:t>9300 PMTs, 53% optical coverage, on </a:t>
            </a:r>
            <a:r>
              <a:rPr lang="en-US" dirty="0" err="1" smtClean="0">
                <a:latin typeface="+mj-lt"/>
              </a:rPr>
              <a:t>St.St</a:t>
            </a:r>
            <a:r>
              <a:rPr lang="en-US" dirty="0" smtClean="0">
                <a:latin typeface="+mj-lt"/>
              </a:rPr>
              <a:t>. support</a:t>
            </a:r>
            <a:endParaRPr lang="en-CA" dirty="0">
              <a:latin typeface="+mj-lt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6027683" y="4249715"/>
            <a:ext cx="867103" cy="1387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5843753" y="5444359"/>
            <a:ext cx="1051033" cy="23071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12121" y="5177052"/>
            <a:ext cx="1734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Outer shield: cavity in rock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 smtClean="0">
                <a:latin typeface="+mj-lt"/>
              </a:rPr>
              <a:t>5400 t ultrapure water</a:t>
            </a:r>
            <a:endParaRPr lang="en-CA" dirty="0">
              <a:latin typeface="+mj-lt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828800" y="1328547"/>
            <a:ext cx="1313793" cy="2102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5519" y="943120"/>
            <a:ext cx="145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Electronics and DAQ</a:t>
            </a:r>
            <a:endParaRPr lang="en-CA" dirty="0">
              <a:latin typeface="+mj-lt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5430314" y="3068945"/>
            <a:ext cx="1464472" cy="36197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894786" y="2848995"/>
            <a:ext cx="1578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Holding ropes</a:t>
            </a:r>
            <a:endParaRPr lang="en-CA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Down Arrow 35"/>
          <p:cNvSpPr/>
          <p:nvPr/>
        </p:nvSpPr>
        <p:spPr>
          <a:xfrm flipV="1">
            <a:off x="6700253" y="729462"/>
            <a:ext cx="282058" cy="10194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TextBox 36"/>
          <p:cNvSpPr txBox="1"/>
          <p:nvPr/>
        </p:nvSpPr>
        <p:spPr>
          <a:xfrm>
            <a:off x="7055881" y="869846"/>
            <a:ext cx="16571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anose="02020603050405020304" pitchFamily="18" charset="0"/>
              </a:rPr>
              <a:t>~</a:t>
            </a:r>
            <a:r>
              <a:rPr lang="en-US" dirty="0" smtClean="0">
                <a:latin typeface="+mj-lt"/>
              </a:rPr>
              <a:t>2 km depth, </a:t>
            </a:r>
            <a:r>
              <a:rPr lang="en-US" dirty="0" smtClean="0">
                <a:latin typeface="+mj-lt"/>
                <a:cs typeface="Times New Roman" panose="02020603050405020304" pitchFamily="18" charset="0"/>
              </a:rPr>
              <a:t>~</a:t>
            </a:r>
            <a:r>
              <a:rPr lang="en-US" dirty="0" smtClean="0">
                <a:latin typeface="+mj-lt"/>
              </a:rPr>
              <a:t>6 </a:t>
            </a:r>
            <a:r>
              <a:rPr lang="en-US" dirty="0" err="1" smtClean="0">
                <a:latin typeface="+mj-lt"/>
              </a:rPr>
              <a:t>km.w.e</a:t>
            </a:r>
            <a:r>
              <a:rPr lang="en-US" dirty="0" smtClean="0">
                <a:latin typeface="+mj-lt"/>
              </a:rPr>
              <a:t>.,</a:t>
            </a:r>
          </a:p>
          <a:p>
            <a:r>
              <a:rPr lang="en-US" dirty="0" smtClean="0">
                <a:latin typeface="+mj-lt"/>
                <a:cs typeface="Times New Roman" panose="02020603050405020304" pitchFamily="18" charset="0"/>
              </a:rPr>
              <a:t>~</a:t>
            </a:r>
            <a:r>
              <a:rPr lang="en-US" dirty="0" smtClean="0">
                <a:latin typeface="+mj-lt"/>
              </a:rPr>
              <a:t>3 muons/hour</a:t>
            </a:r>
            <a:endParaRPr lang="en-CA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316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8" y="1178748"/>
            <a:ext cx="8354490" cy="470704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655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28692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2000" dirty="0" smtClean="0">
                <a:solidFill>
                  <a:srgbClr val="0070C0"/>
                </a:solidFill>
                <a:latin typeface="+mj-lt"/>
              </a:rPr>
              <a:t>Expected energy resolution with 0.5% </a:t>
            </a:r>
            <a:r>
              <a:rPr lang="en-US" sz="2000" dirty="0" err="1" smtClean="0">
                <a:solidFill>
                  <a:srgbClr val="0070C0"/>
                </a:solidFill>
                <a:latin typeface="+mj-lt"/>
              </a:rPr>
              <a:t>Te</a:t>
            </a:r>
            <a:r>
              <a:rPr lang="en-US" sz="2000" dirty="0" smtClean="0">
                <a:solidFill>
                  <a:srgbClr val="0070C0"/>
                </a:solidFill>
                <a:latin typeface="+mj-lt"/>
              </a:rPr>
              <a:t>: 7.5% FWHM (188 keV)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7465"/>
          <a:stretch/>
        </p:blipFill>
        <p:spPr>
          <a:xfrm>
            <a:off x="358634" y="2639805"/>
            <a:ext cx="4213366" cy="3542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739" y="3504161"/>
            <a:ext cx="3943350" cy="28628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65379" y="2857830"/>
            <a:ext cx="338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Expected energy distribution</a:t>
            </a:r>
          </a:p>
          <a:p>
            <a:r>
              <a:rPr lang="en-CA" dirty="0"/>
              <a:t>with nominal backgrounds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SNO+ expected performance</a:t>
            </a:r>
            <a:endParaRPr lang="en-CA" sz="32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36</a:t>
            </a:fld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540002" y="6283148"/>
            <a:ext cx="16305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600" i="1" dirty="0">
                <a:solidFill>
                  <a:schemeClr val="accent6"/>
                </a:solidFill>
                <a:latin typeface="+mj-lt"/>
              </a:rPr>
              <a:t>arXiv:1809.05986</a:t>
            </a:r>
          </a:p>
        </p:txBody>
      </p:sp>
    </p:spTree>
    <p:extLst>
      <p:ext uri="{BB962C8B-B14F-4D97-AF65-F5344CB8AC3E}">
        <p14:creationId xmlns:p14="http://schemas.microsoft.com/office/powerpoint/2010/main" val="315713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28650" y="1511927"/>
                <a:ext cx="8035848" cy="765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90% confidence limit after 5 years with 0.5% tellurium (6.8 tonne-year exposure):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bSup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26</m:t>
                        </m:r>
                      </m:sup>
                    </m:sSup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  <a:latin typeface="+mj-lt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𝛽𝛽</m:t>
                        </m:r>
                      </m:sub>
                    </m:sSub>
                    <m:r>
                      <a:rPr lang="en-US" sz="20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50</m:t>
                    </m:r>
                    <m:r>
                      <a:rPr lang="en-US" sz="20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0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2000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  <a:latin typeface="+mj-lt"/>
                  </a:rPr>
                  <a:t>)</a:t>
                </a:r>
                <a:endParaRPr lang="en-US" sz="1600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511927"/>
                <a:ext cx="8035848" cy="765659"/>
              </a:xfrm>
              <a:prstGeom prst="rect">
                <a:avLst/>
              </a:prstGeom>
              <a:blipFill>
                <a:blip r:embed="rId2"/>
                <a:stretch>
                  <a:fillRect l="-759" t="-3968" b="-873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2" y="2434708"/>
            <a:ext cx="7800975" cy="358330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SNO+ expected </a:t>
            </a:r>
            <a:r>
              <a:rPr lang="en-US" sz="3200" dirty="0" smtClean="0"/>
              <a:t>sensitivity</a:t>
            </a:r>
            <a:endParaRPr lang="en-CA" sz="3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750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8650" y="1511927"/>
            <a:ext cx="69387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000" dirty="0" smtClean="0">
                <a:solidFill>
                  <a:srgbClr val="0070C0"/>
                </a:solidFill>
                <a:latin typeface="+mj-lt"/>
              </a:rPr>
              <a:t>Phase II (4% </a:t>
            </a:r>
            <a:r>
              <a:rPr lang="en-US" sz="2000" dirty="0" err="1" smtClean="0">
                <a:solidFill>
                  <a:srgbClr val="0070C0"/>
                </a:solidFill>
                <a:latin typeface="+mj-lt"/>
              </a:rPr>
              <a:t>Te</a:t>
            </a:r>
            <a:r>
              <a:rPr lang="en-US" sz="2000" dirty="0" smtClean="0">
                <a:solidFill>
                  <a:srgbClr val="0070C0"/>
                </a:solidFill>
                <a:latin typeface="+mj-lt"/>
              </a:rPr>
              <a:t> + increased light yield):</a:t>
            </a:r>
            <a:endParaRPr lang="en-US" sz="160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55" y="2140420"/>
            <a:ext cx="8126730" cy="394335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SNO+ </a:t>
            </a:r>
            <a:r>
              <a:rPr lang="en-US" sz="3200" dirty="0" smtClean="0"/>
              <a:t>future sensitivity</a:t>
            </a:r>
            <a:endParaRPr lang="en-CA" sz="32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891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Liquid xenon TPCs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4192" y="4589464"/>
            <a:ext cx="7806395" cy="1500187"/>
          </a:xfrm>
        </p:spPr>
        <p:txBody>
          <a:bodyPr/>
          <a:lstStyle/>
          <a:p>
            <a:r>
              <a:rPr lang="en-US" dirty="0" smtClean="0"/>
              <a:t>nEXO (EXO-200), DARWIN</a:t>
            </a:r>
            <a:endParaRPr lang="en-CA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23888" y="4487917"/>
            <a:ext cx="7886700" cy="74559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6909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841538" cy="1450757"/>
          </a:xfrm>
        </p:spPr>
        <p:txBody>
          <a:bodyPr>
            <a:normAutofit/>
          </a:bodyPr>
          <a:lstStyle/>
          <a:p>
            <a:r>
              <a:rPr lang="en-US" sz="3500" dirty="0" smtClean="0">
                <a:solidFill>
                  <a:schemeClr val="tx1"/>
                </a:solidFill>
              </a:rPr>
              <a:t>The Majorana neutrino challenge</a:t>
            </a:r>
            <a:endParaRPr lang="en-US" sz="3500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40002" y="1387367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81" y="2838124"/>
            <a:ext cx="5303748" cy="361848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43981" y="3723918"/>
            <a:ext cx="7942668" cy="1200329"/>
            <a:chOff x="843981" y="3723918"/>
            <a:chExt cx="7942668" cy="1200329"/>
          </a:xfrm>
        </p:grpSpPr>
        <p:sp>
          <p:nvSpPr>
            <p:cNvPr id="4" name="Right Arrow 3"/>
            <p:cNvSpPr/>
            <p:nvPr/>
          </p:nvSpPr>
          <p:spPr>
            <a:xfrm>
              <a:off x="843981" y="3848579"/>
              <a:ext cx="5756516" cy="798787"/>
            </a:xfrm>
            <a:prstGeom prst="rightArrow">
              <a:avLst/>
            </a:prstGeom>
            <a:solidFill>
              <a:schemeClr val="accent1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705600" y="3723918"/>
              <a:ext cx="20810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Lifetime ~10</a:t>
              </a:r>
              <a:r>
                <a:rPr lang="en-US" baseline="30000" dirty="0" smtClean="0">
                  <a:latin typeface="+mj-lt"/>
                </a:rPr>
                <a:t>27</a:t>
              </a:r>
              <a:r>
                <a:rPr lang="en-US" dirty="0" smtClean="0">
                  <a:latin typeface="+mj-lt"/>
                </a:rPr>
                <a:t>-10</a:t>
              </a:r>
              <a:r>
                <a:rPr lang="en-US" baseline="30000" dirty="0" smtClean="0">
                  <a:latin typeface="+mj-lt"/>
                </a:rPr>
                <a:t>28 </a:t>
              </a:r>
              <a:r>
                <a:rPr lang="en-US" dirty="0" smtClean="0">
                  <a:latin typeface="+mj-lt"/>
                </a:rPr>
                <a:t>years. 1 signal event in a tonne of active volume per year</a:t>
              </a:r>
              <a:endParaRPr lang="en-CA" dirty="0"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43981" y="5063987"/>
            <a:ext cx="7942667" cy="1200329"/>
            <a:chOff x="843981" y="5063987"/>
            <a:chExt cx="7942667" cy="1200329"/>
          </a:xfrm>
        </p:grpSpPr>
        <p:sp>
          <p:nvSpPr>
            <p:cNvPr id="7" name="Right Arrow 6"/>
            <p:cNvSpPr/>
            <p:nvPr/>
          </p:nvSpPr>
          <p:spPr>
            <a:xfrm>
              <a:off x="843981" y="5405568"/>
              <a:ext cx="5756516" cy="145697"/>
            </a:xfrm>
            <a:prstGeom prst="rightArrow">
              <a:avLst/>
            </a:prstGeom>
            <a:solidFill>
              <a:schemeClr val="accent1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05599" y="5063987"/>
              <a:ext cx="20810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Lifetime ~10</a:t>
              </a:r>
              <a:r>
                <a:rPr lang="en-US" baseline="30000" dirty="0" smtClean="0">
                  <a:latin typeface="+mj-lt"/>
                </a:rPr>
                <a:t>30 </a:t>
              </a:r>
              <a:r>
                <a:rPr lang="en-US" dirty="0" smtClean="0">
                  <a:latin typeface="+mj-lt"/>
                </a:rPr>
                <a:t>years. 1 signal event in 100 tonne of active volume per year</a:t>
              </a:r>
              <a:endParaRPr lang="en-CA" dirty="0">
                <a:latin typeface="+mj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971808" y="1703659"/>
                <a:ext cx="5263376" cy="694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/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bSup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</m:d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Sup>
                        <m:sSub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𝛽𝛽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1808" y="1703659"/>
                <a:ext cx="5263376" cy="6941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962814" y="4495524"/>
            <a:ext cx="1008994" cy="428723"/>
            <a:chOff x="962814" y="4495524"/>
            <a:chExt cx="1008994" cy="428723"/>
          </a:xfrm>
        </p:grpSpPr>
        <p:sp>
          <p:nvSpPr>
            <p:cNvPr id="11" name="TextBox 10"/>
            <p:cNvSpPr txBox="1"/>
            <p:nvPr/>
          </p:nvSpPr>
          <p:spPr>
            <a:xfrm>
              <a:off x="962814" y="4554915"/>
              <a:ext cx="1008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15 </a:t>
              </a:r>
              <a:r>
                <a:rPr lang="en-US" dirty="0" err="1" smtClean="0"/>
                <a:t>meV</a:t>
              </a:r>
              <a:endParaRPr lang="en-CA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1240221" y="4495524"/>
              <a:ext cx="105103" cy="15184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59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/>
              <p:cNvSpPr txBox="1">
                <a:spLocks/>
              </p:cNvSpPr>
              <p:nvPr/>
            </p:nvSpPr>
            <p:spPr>
              <a:xfrm>
                <a:off x="540002" y="477268"/>
                <a:ext cx="7886700" cy="506714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200" dirty="0" smtClean="0"/>
                  <a:t>nEXO: LXe TPC for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in </a:t>
                </a:r>
                <a:r>
                  <a:rPr lang="en-US" sz="3200" baseline="30000" dirty="0" smtClean="0">
                    <a:solidFill>
                      <a:schemeClr val="tx1"/>
                    </a:solidFill>
                  </a:rPr>
                  <a:t>136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Xe</a:t>
                </a:r>
                <a:endParaRPr lang="en-CA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2" y="477268"/>
                <a:ext cx="7886700" cy="506714"/>
              </a:xfrm>
              <a:prstGeom prst="rect">
                <a:avLst/>
              </a:prstGeom>
              <a:blipFill>
                <a:blip r:embed="rId2"/>
                <a:stretch>
                  <a:fillRect l="-2011" t="-24096" b="-4578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40002" y="1373166"/>
                <a:ext cx="3943350" cy="43947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+mj-lt"/>
                  </a:rPr>
                  <a:t>Builds on experience gained in EXO-200 (110 kg LXe active mass,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bSup>
                    <m:r>
                      <a:rPr lang="en-US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>
                    <a:latin typeface="+mj-lt"/>
                  </a:rPr>
                  <a:t>)</a:t>
                </a:r>
                <a:endParaRPr lang="en-CA" dirty="0" smtClean="0">
                  <a:latin typeface="+mj-lt"/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CA" dirty="0" smtClean="0">
                    <a:latin typeface="+mj-lt"/>
                  </a:rPr>
                  <a:t>Single-phase LXe TPC</a:t>
                </a:r>
                <a:r>
                  <a:rPr lang="en-CA" dirty="0">
                    <a:latin typeface="+mj-lt"/>
                  </a:rPr>
                  <a:t>: </a:t>
                </a:r>
                <a:r>
                  <a:rPr lang="en-CA" dirty="0" smtClean="0">
                    <a:latin typeface="+mj-lt"/>
                  </a:rPr>
                  <a:t>1.16 </a:t>
                </a:r>
                <a:r>
                  <a:rPr lang="en-CA" dirty="0">
                    <a:latin typeface="+mj-lt"/>
                  </a:rPr>
                  <a:t>m </a:t>
                </a:r>
                <a:r>
                  <a:rPr lang="en-CA" dirty="0" smtClean="0">
                    <a:latin typeface="+mj-lt"/>
                  </a:rPr>
                  <a:t>inner diameter, 1.25 </a:t>
                </a:r>
                <a:r>
                  <a:rPr lang="en-CA" dirty="0">
                    <a:latin typeface="+mj-lt"/>
                  </a:rPr>
                  <a:t>m </a:t>
                </a:r>
                <a:r>
                  <a:rPr lang="en-CA" dirty="0" smtClean="0">
                    <a:latin typeface="+mj-lt"/>
                  </a:rPr>
                  <a:t>drift height (single drift direction)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CA" dirty="0" smtClean="0">
                    <a:latin typeface="+mj-lt"/>
                  </a:rPr>
                  <a:t>5.1 t LXe (</a:t>
                </a:r>
                <a:r>
                  <a:rPr lang="en-US" dirty="0">
                    <a:solidFill>
                      <a:srgbClr val="0070C0"/>
                    </a:solidFill>
                    <a:latin typeface="+mj-lt"/>
                  </a:rPr>
                  <a:t>90% </a:t>
                </a:r>
                <a:r>
                  <a:rPr lang="en-US" baseline="30000" dirty="0">
                    <a:solidFill>
                      <a:srgbClr val="0070C0"/>
                    </a:solidFill>
                    <a:latin typeface="+mj-lt"/>
                  </a:rPr>
                  <a:t>136</a:t>
                </a:r>
                <a:r>
                  <a:rPr lang="en-US" dirty="0">
                    <a:solidFill>
                      <a:srgbClr val="0070C0"/>
                    </a:solidFill>
                    <a:latin typeface="+mj-lt"/>
                  </a:rPr>
                  <a:t>Xe</a:t>
                </a:r>
                <a:r>
                  <a:rPr lang="en-CA" dirty="0" smtClean="0">
                    <a:latin typeface="+mj-lt"/>
                  </a:rPr>
                  <a:t>) </a:t>
                </a:r>
                <a:r>
                  <a:rPr lang="en-CA" dirty="0">
                    <a:latin typeface="+mj-lt"/>
                  </a:rPr>
                  <a:t>in total </a:t>
                </a:r>
                <a:r>
                  <a:rPr lang="en-CA" dirty="0" smtClean="0">
                    <a:latin typeface="+mj-lt"/>
                  </a:rPr>
                  <a:t>(4.0 in </a:t>
                </a:r>
                <a:r>
                  <a:rPr lang="en-CA" dirty="0">
                    <a:latin typeface="+mj-lt"/>
                  </a:rPr>
                  <a:t>the </a:t>
                </a:r>
                <a:r>
                  <a:rPr lang="en-CA" dirty="0" smtClean="0">
                    <a:latin typeface="+mj-lt"/>
                  </a:rPr>
                  <a:t>TPC)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+mj-lt"/>
                  </a:rPr>
                  <a:t>Charge readout by induced current on </a:t>
                </a:r>
                <a:r>
                  <a:rPr lang="en-US" dirty="0" smtClean="0">
                    <a:solidFill>
                      <a:schemeClr val="accent5"/>
                    </a:solidFill>
                    <a:latin typeface="+mj-lt"/>
                  </a:rPr>
                  <a:t>charge collection tiles </a:t>
                </a:r>
                <a:r>
                  <a:rPr lang="en-US" dirty="0" smtClean="0">
                    <a:latin typeface="+mj-lt"/>
                  </a:rPr>
                  <a:t>(top)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chemeClr val="accent5"/>
                    </a:solidFill>
                    <a:latin typeface="+mj-lt"/>
                  </a:rPr>
                  <a:t>Light readout by SiPM tiles </a:t>
                </a:r>
                <a:r>
                  <a:rPr lang="en-US" dirty="0" smtClean="0">
                    <a:latin typeface="+mj-lt"/>
                  </a:rPr>
                  <a:t>(4.5 m</a:t>
                </a:r>
                <a:r>
                  <a:rPr lang="en-US" baseline="30000" dirty="0" smtClean="0">
                    <a:latin typeface="+mj-lt"/>
                  </a:rPr>
                  <a:t>2</a:t>
                </a:r>
                <a:r>
                  <a:rPr lang="en-US" dirty="0">
                    <a:latin typeface="+mj-lt"/>
                  </a:rPr>
                  <a:t> </a:t>
                </a:r>
                <a:r>
                  <a:rPr lang="en-US" dirty="0" smtClean="0">
                    <a:latin typeface="+mj-lt"/>
                  </a:rPr>
                  <a:t>total) on barrel behind the field cage</a:t>
                </a:r>
                <a:endParaRPr lang="en-US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2" y="1373166"/>
                <a:ext cx="3943350" cy="4394729"/>
              </a:xfrm>
              <a:prstGeom prst="rect">
                <a:avLst/>
              </a:prstGeom>
              <a:blipFill>
                <a:blip r:embed="rId3"/>
                <a:stretch>
                  <a:fillRect l="-1084" t="-693" b="-124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108027" y="1485251"/>
            <a:ext cx="3556471" cy="1321011"/>
            <a:chOff x="5108027" y="1485251"/>
            <a:chExt cx="3556471" cy="1321011"/>
          </a:xfrm>
        </p:grpSpPr>
        <p:pic>
          <p:nvPicPr>
            <p:cNvPr id="1026" name="Picture 2" descr="Image result for exo-20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8027" y="1485251"/>
              <a:ext cx="2348463" cy="1321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598979" y="1485251"/>
              <a:ext cx="1065519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EXO-200 mounted in cryostat</a:t>
              </a:r>
              <a:endParaRPr lang="en-CA" sz="14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75823" y="3070486"/>
            <a:ext cx="4199711" cy="3440572"/>
            <a:chOff x="4675823" y="3070486"/>
            <a:chExt cx="4199711" cy="344057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75823" y="3070486"/>
              <a:ext cx="4199711" cy="3440572"/>
            </a:xfrm>
            <a:prstGeom prst="rect">
              <a:avLst/>
            </a:prstGeom>
          </p:spPr>
        </p:pic>
        <p:cxnSp>
          <p:nvCxnSpPr>
            <p:cNvPr id="13" name="Straight Arrow Connector 12"/>
            <p:cNvCxnSpPr/>
            <p:nvPr/>
          </p:nvCxnSpPr>
          <p:spPr>
            <a:xfrm flipV="1">
              <a:off x="5791200" y="4086579"/>
              <a:ext cx="0" cy="1397876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849486" y="4511546"/>
              <a:ext cx="9261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</a:t>
              </a:r>
              <a:r>
                <a:rPr lang="en-US" sz="1400" baseline="30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-</a:t>
              </a:r>
              <a:r>
                <a:rPr lang="en-US" sz="1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drift direction</a:t>
              </a:r>
              <a:endParaRPr lang="en-CA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40</a:t>
            </a:fld>
            <a:endParaRPr lang="en-CA"/>
          </a:p>
        </p:txBody>
      </p:sp>
      <p:sp>
        <p:nvSpPr>
          <p:cNvPr id="10" name="Rectangle 9"/>
          <p:cNvSpPr/>
          <p:nvPr/>
        </p:nvSpPr>
        <p:spPr>
          <a:xfrm>
            <a:off x="640652" y="6141726"/>
            <a:ext cx="27226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i="1" dirty="0" smtClean="0">
                <a:solidFill>
                  <a:schemeClr val="accent6"/>
                </a:solidFill>
                <a:latin typeface="+mj-lt"/>
              </a:rPr>
              <a:t>arXiv:1710.05075, </a:t>
            </a:r>
            <a:r>
              <a:rPr lang="en-CA" sz="1600" i="1" dirty="0">
                <a:solidFill>
                  <a:schemeClr val="accent6"/>
                </a:solidFill>
                <a:latin typeface="+mj-lt"/>
              </a:rPr>
              <a:t>1805.11142</a:t>
            </a:r>
            <a:r>
              <a:rPr lang="en-CA" sz="1600" i="1" dirty="0" smtClean="0">
                <a:solidFill>
                  <a:schemeClr val="accent6"/>
                </a:solidFill>
                <a:latin typeface="+mj-lt"/>
              </a:rPr>
              <a:t>  </a:t>
            </a:r>
            <a:endParaRPr lang="en-CA" sz="1600" i="1" dirty="0">
              <a:solidFill>
                <a:schemeClr val="accent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295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nEXO – background suppression</a:t>
            </a:r>
            <a:endParaRPr lang="en-CA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40002" y="1467759"/>
                <a:ext cx="8124496" cy="5032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+mj-lt"/>
                  </a:rPr>
                  <a:t>2.5 MeV </a:t>
                </a:r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US" dirty="0" smtClean="0">
                    <a:latin typeface="+mj-lt"/>
                  </a:rPr>
                  <a:t> attenuation length </a:t>
                </a:r>
                <a:r>
                  <a:rPr lang="en-US" dirty="0" smtClean="0">
                    <a:latin typeface="+mj-lt"/>
                    <a:cs typeface="Times New Roman" panose="02020603050405020304" pitchFamily="18" charset="0"/>
                  </a:rPr>
                  <a:t>8.5 </a:t>
                </a:r>
                <a:r>
                  <a:rPr lang="en-US" dirty="0" smtClean="0">
                    <a:latin typeface="+mj-lt"/>
                  </a:rPr>
                  <a:t>cm – </a:t>
                </a:r>
                <a:r>
                  <a:rPr lang="en-US" dirty="0" smtClean="0">
                    <a:solidFill>
                      <a:srgbClr val="0070C0"/>
                    </a:solidFill>
                    <a:latin typeface="+mj-lt"/>
                  </a:rPr>
                  <a:t>take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  <a:latin typeface="+mj-lt"/>
                  </a:rPr>
                  <a:t> </a:t>
                </a:r>
                <a:r>
                  <a:rPr lang="en-US" dirty="0" smtClean="0">
                    <a:solidFill>
                      <a:srgbClr val="0070C0"/>
                    </a:solidFill>
                    <a:latin typeface="+mj-lt"/>
                  </a:rPr>
                  <a:t>data away from wall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+mj-lt"/>
                  </a:rPr>
                  <a:t>Double-beta events are mostly single-site, while </a:t>
                </a:r>
                <a:r>
                  <a:rPr lang="el-GR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en-US" dirty="0" smtClean="0">
                    <a:latin typeface="+mj-lt"/>
                    <a:cs typeface="Times New Roman" panose="02020603050405020304" pitchFamily="18" charset="0"/>
                  </a:rPr>
                  <a:t>s Compton-scatter </a:t>
                </a:r>
                <a:r>
                  <a:rPr lang="en-US" dirty="0" smtClean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 </a:t>
                </a:r>
                <a:r>
                  <a:rPr lang="en-US" dirty="0" smtClean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resolve multi-site events in space and time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Optimize</a:t>
                </a:r>
                <a:r>
                  <a:rPr lang="en-US" dirty="0" smtClean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 energy resolution </a:t>
                </a:r>
                <a:r>
                  <a:rPr lang="en-US" dirty="0" smtClean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(EXO-200 achieved 2.7% FWHM, </a:t>
                </a:r>
                <a:r>
                  <a:rPr lang="en-US" dirty="0" smtClean="0">
                    <a:solidFill>
                      <a:schemeClr val="accent5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expect 2.5% FWHM </a:t>
                </a:r>
                <a:r>
                  <a:rPr lang="en-US" dirty="0" smtClean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in nEXO)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Cosmogenic production of </a:t>
                </a:r>
                <a:r>
                  <a:rPr lang="en-US" baseline="30000" dirty="0" smtClean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137</a:t>
                </a:r>
                <a:r>
                  <a:rPr lang="en-US" dirty="0" smtClean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Xe by muon-induced neutron capture in </a:t>
                </a:r>
                <a:r>
                  <a:rPr lang="en-US" baseline="30000" dirty="0" smtClean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136</a:t>
                </a:r>
                <a:r>
                  <a:rPr lang="en-US" dirty="0" smtClean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Xe (</a:t>
                </a:r>
                <a:r>
                  <a:rPr lang="en-US" baseline="30000" dirty="0" smtClean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137</a:t>
                </a:r>
                <a:r>
                  <a:rPr lang="en-US" dirty="0" smtClean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Xe beta decays with </a:t>
                </a:r>
                <a:r>
                  <a:rPr lang="en-CA" dirty="0" smtClean="0">
                    <a:latin typeface="+mj-lt"/>
                  </a:rPr>
                  <a:t>Q=4173 keV) </a:t>
                </a:r>
                <a:r>
                  <a:rPr lang="en-CA" dirty="0" smtClean="0">
                    <a:latin typeface="+mj-lt"/>
                    <a:sym typeface="Wingdings" panose="05000000000000000000" pitchFamily="2" charset="2"/>
                  </a:rPr>
                  <a:t> </a:t>
                </a:r>
                <a:r>
                  <a:rPr lang="en-CA" dirty="0" smtClean="0">
                    <a:solidFill>
                      <a:srgbClr val="0070C0"/>
                    </a:solidFill>
                    <a:latin typeface="+mj-lt"/>
                    <a:sym typeface="Wingdings" panose="05000000000000000000" pitchFamily="2" charset="2"/>
                  </a:rPr>
                  <a:t>deep underground lab + active veto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baseline="30000" dirty="0" smtClean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214</a:t>
                </a:r>
                <a:r>
                  <a:rPr lang="en-US" dirty="0" smtClean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Bi decays inside LXe active volume (from </a:t>
                </a:r>
                <a:r>
                  <a:rPr lang="en-US" baseline="30000" dirty="0" smtClean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222</a:t>
                </a:r>
                <a:r>
                  <a:rPr lang="en-US" dirty="0" smtClean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Rn) </a:t>
                </a:r>
                <a:r>
                  <a:rPr lang="en-US" dirty="0" smtClean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tagged by subsequent </a:t>
                </a:r>
                <a:r>
                  <a:rPr lang="en-US" baseline="30000" dirty="0" smtClean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214</a:t>
                </a:r>
                <a:r>
                  <a:rPr lang="en-US" dirty="0" smtClean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Po </a:t>
                </a:r>
                <a:r>
                  <a:rPr lang="el-GR" dirty="0" smtClean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α</a:t>
                </a:r>
                <a:r>
                  <a:rPr lang="en-US" dirty="0" smtClean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 decay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0070C0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Use entire active volume to establish background model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Background index &lt; 10</a:t>
                </a:r>
                <a:r>
                  <a:rPr lang="en-US" baseline="30000" dirty="0" smtClean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-3</a:t>
                </a:r>
                <a:r>
                  <a:rPr lang="en-US" dirty="0" smtClean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 counts/(</a:t>
                </a:r>
                <a:r>
                  <a:rPr lang="en-US" dirty="0" err="1" smtClean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kev</a:t>
                </a:r>
                <a:r>
                  <a:rPr lang="en-US" dirty="0" smtClean="0"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 kg y) 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solidFill>
                      <a:srgbClr val="FF0000"/>
                    </a:solidFill>
                    <a:latin typeface="+mj-lt"/>
                    <a:cs typeface="Times New Roman" panose="02020603050405020304" pitchFamily="18" charset="0"/>
                    <a:sym typeface="Wingdings" panose="05000000000000000000" pitchFamily="2" charset="2"/>
                  </a:rPr>
                  <a:t>Parallel R&amp;D on barium tagging – currently not the baseline option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2" y="1467759"/>
                <a:ext cx="8124496" cy="5032147"/>
              </a:xfrm>
              <a:prstGeom prst="rect">
                <a:avLst/>
              </a:prstGeom>
              <a:blipFill>
                <a:blip r:embed="rId2"/>
                <a:stretch>
                  <a:fillRect l="-526" t="-848" r="-526" b="-109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125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51" y="1545021"/>
            <a:ext cx="4289233" cy="32161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484" y="1545021"/>
            <a:ext cx="3904447" cy="424348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nEXO – expected sensitivity</a:t>
            </a:r>
            <a:endParaRPr lang="en-CA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387365" y="4328914"/>
            <a:ext cx="3915794" cy="1645269"/>
            <a:chOff x="1387365" y="4328914"/>
            <a:chExt cx="3915794" cy="1645269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4483352" y="4328914"/>
              <a:ext cx="819807" cy="63062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387365" y="4773854"/>
              <a:ext cx="350589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Similar half-life sensitivity as LEGEND-1000, but better mass sensitivity because of </a:t>
              </a:r>
              <a:r>
                <a:rPr lang="en-US" dirty="0" err="1" smtClean="0">
                  <a:latin typeface="+mj-lt"/>
                </a:rPr>
                <a:t>Xe’s</a:t>
              </a:r>
              <a:r>
                <a:rPr lang="en-US" dirty="0" smtClean="0">
                  <a:latin typeface="+mj-lt"/>
                </a:rPr>
                <a:t> larger phase space factor</a:t>
              </a:r>
              <a:endParaRPr lang="en-CA" dirty="0">
                <a:latin typeface="+mj-lt"/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255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758"/>
          <a:stretch/>
        </p:blipFill>
        <p:spPr>
          <a:xfrm>
            <a:off x="4624552" y="1492469"/>
            <a:ext cx="4187473" cy="5059476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DARWIN</a:t>
            </a:r>
            <a:endParaRPr lang="en-CA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0002" y="1492469"/>
                <a:ext cx="4084550" cy="4324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CA" sz="2000" dirty="0" smtClean="0">
                    <a:latin typeface="+mj-lt"/>
                  </a:rPr>
                  <a:t>Two-phase TPC</a:t>
                </a:r>
                <a:r>
                  <a:rPr lang="en-CA" sz="2000" dirty="0">
                    <a:latin typeface="+mj-lt"/>
                  </a:rPr>
                  <a:t>: 2.6 m </a:t>
                </a:r>
                <a:r>
                  <a:rPr lang="en-CA" sz="2000" dirty="0" smtClean="0">
                    <a:latin typeface="+mj-lt"/>
                  </a:rPr>
                  <a:t>diameter, </a:t>
                </a:r>
                <a:r>
                  <a:rPr lang="en-CA" sz="2000" dirty="0">
                    <a:latin typeface="+mj-lt"/>
                  </a:rPr>
                  <a:t>2.6 m </a:t>
                </a:r>
                <a:r>
                  <a:rPr lang="en-CA" sz="2000" dirty="0" smtClean="0">
                    <a:latin typeface="+mj-lt"/>
                  </a:rPr>
                  <a:t>height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CA" sz="2000" dirty="0">
                    <a:latin typeface="+mj-lt"/>
                  </a:rPr>
                  <a:t>50 </a:t>
                </a:r>
                <a:r>
                  <a:rPr lang="en-CA" sz="2000" dirty="0" smtClean="0">
                    <a:latin typeface="+mj-lt"/>
                  </a:rPr>
                  <a:t>t LXe </a:t>
                </a:r>
                <a:r>
                  <a:rPr lang="en-CA" sz="2000" dirty="0">
                    <a:latin typeface="+mj-lt"/>
                  </a:rPr>
                  <a:t>in total </a:t>
                </a:r>
                <a:r>
                  <a:rPr lang="en-CA" sz="2000" dirty="0" smtClean="0">
                    <a:latin typeface="+mj-lt"/>
                  </a:rPr>
                  <a:t>(40 in </a:t>
                </a:r>
                <a:r>
                  <a:rPr lang="en-CA" sz="2000" dirty="0">
                    <a:latin typeface="+mj-lt"/>
                  </a:rPr>
                  <a:t>the </a:t>
                </a:r>
                <a:r>
                  <a:rPr lang="en-CA" sz="2000" dirty="0" smtClean="0">
                    <a:latin typeface="+mj-lt"/>
                  </a:rPr>
                  <a:t>TPC)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+mj-lt"/>
                  </a:rPr>
                  <a:t>Primary goal: WIMP search down to the “neutrino floor”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Secondary goal: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 smtClean="0">
                    <a:solidFill>
                      <a:srgbClr val="0070C0"/>
                    </a:solidFill>
                    <a:latin typeface="+mj-lt"/>
                  </a:rPr>
                  <a:t> </a:t>
                </a: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in </a:t>
                </a:r>
                <a:r>
                  <a:rPr lang="en-US" sz="2000" baseline="30000" dirty="0" smtClean="0">
                    <a:solidFill>
                      <a:srgbClr val="0070C0"/>
                    </a:solidFill>
                    <a:latin typeface="+mj-lt"/>
                  </a:rPr>
                  <a:t>136</a:t>
                </a: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Xe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+mj-lt"/>
                  </a:rPr>
                  <a:t>If natural Xe: </a:t>
                </a:r>
                <a:r>
                  <a:rPr lang="en-US" sz="2000" dirty="0" smtClean="0">
                    <a:solidFill>
                      <a:schemeClr val="accent5"/>
                    </a:solidFill>
                    <a:latin typeface="+mj-lt"/>
                  </a:rPr>
                  <a:t>3.5 ton </a:t>
                </a:r>
                <a:r>
                  <a:rPr lang="en-US" sz="2000" baseline="30000" dirty="0" smtClean="0">
                    <a:solidFill>
                      <a:schemeClr val="accent5"/>
                    </a:solidFill>
                    <a:latin typeface="+mj-lt"/>
                  </a:rPr>
                  <a:t>136</a:t>
                </a:r>
                <a:r>
                  <a:rPr lang="en-US" sz="2000" dirty="0" smtClean="0">
                    <a:solidFill>
                      <a:schemeClr val="accent5"/>
                    </a:solidFill>
                    <a:latin typeface="+mj-lt"/>
                  </a:rPr>
                  <a:t>Xe in the TPC!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+mj-lt"/>
                  </a:rPr>
                  <a:t>XENON1T E-res </a:t>
                </a:r>
                <a:r>
                  <a:rPr lang="en-US" sz="2000" dirty="0" smtClean="0">
                    <a:solidFill>
                      <a:schemeClr val="accent5"/>
                    </a:solidFill>
                    <a:latin typeface="+mj-lt"/>
                  </a:rPr>
                  <a:t>1.9% FWHM </a:t>
                </a:r>
                <a:r>
                  <a:rPr lang="en-US" sz="2000" dirty="0" smtClean="0">
                    <a:latin typeface="+mj-lt"/>
                    <a:sym typeface="Wingdings" panose="05000000000000000000" pitchFamily="2" charset="2"/>
                  </a:rPr>
                  <a:t> same expected in DARWIN</a:t>
                </a:r>
                <a:r>
                  <a:rPr lang="en-US" sz="2000" dirty="0" smtClean="0">
                    <a:latin typeface="+mj-lt"/>
                  </a:rPr>
                  <a:t> </a:t>
                </a: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2" y="1492469"/>
                <a:ext cx="4084550" cy="4324261"/>
              </a:xfrm>
              <a:prstGeom prst="rect">
                <a:avLst/>
              </a:prstGeom>
              <a:blipFill>
                <a:blip r:embed="rId3"/>
                <a:stretch>
                  <a:fillRect l="-1343" t="-846" b="-169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799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617" y="1683274"/>
            <a:ext cx="3197881" cy="337080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DARWIN: expected background and sensitivity</a:t>
            </a:r>
            <a:endParaRPr lang="en-CA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61516" y="6060803"/>
            <a:ext cx="1621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6"/>
                </a:solidFill>
              </a:rPr>
              <a:t>TAUP 2019</a:t>
            </a:r>
            <a:endParaRPr lang="en-CA" i="1" dirty="0">
              <a:solidFill>
                <a:schemeClr val="accent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61516" y="4997870"/>
                <a:ext cx="82890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CA" sz="2000" dirty="0" smtClean="0">
                    <a:solidFill>
                      <a:srgbClr val="0070C0"/>
                    </a:solidFill>
                    <a:latin typeface="+mj-lt"/>
                  </a:rPr>
                  <a:t>Discovery sensitivity (10 y):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bSup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27</m:t>
                        </m:r>
                      </m:sup>
                    </m:sSup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  <m: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  <m: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</m:d>
                    <m:r>
                      <a:rPr lang="en-US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2400" dirty="0" smtClean="0">
                    <a:solidFill>
                      <a:srgbClr val="0070C0"/>
                    </a:solidFill>
                    <a:latin typeface="+mj-lt"/>
                  </a:rPr>
                  <a:t>- cover IO band</a:t>
                </a:r>
                <a:endParaRPr lang="en-CA" sz="2400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516" y="4997870"/>
                <a:ext cx="8289065" cy="646331"/>
              </a:xfrm>
              <a:prstGeom prst="rect">
                <a:avLst/>
              </a:prstGeom>
              <a:blipFill>
                <a:blip r:embed="rId3"/>
                <a:stretch>
                  <a:fillRect l="-809" b="-1226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61516" y="5643791"/>
            <a:ext cx="8204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(Significant improvement possible in 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deeper site </a:t>
            </a:r>
            <a:r>
              <a:rPr lang="en-US" dirty="0" smtClean="0">
                <a:latin typeface="+mj-lt"/>
              </a:rPr>
              <a:t>than LNGS and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enhanced radiopurity</a:t>
            </a:r>
            <a:r>
              <a:rPr lang="en-US" dirty="0" smtClean="0">
                <a:latin typeface="+mj-lt"/>
              </a:rPr>
              <a:t>)</a:t>
            </a:r>
            <a:endParaRPr lang="en-CA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10635" y="3080100"/>
            <a:ext cx="1423764" cy="32582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/>
          <p:cNvSpPr/>
          <p:nvPr/>
        </p:nvSpPr>
        <p:spPr>
          <a:xfrm>
            <a:off x="7110634" y="4246710"/>
            <a:ext cx="1423765" cy="325821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0" name="Group 19"/>
          <p:cNvGrpSpPr/>
          <p:nvPr/>
        </p:nvGrpSpPr>
        <p:grpSpPr>
          <a:xfrm>
            <a:off x="530385" y="1450928"/>
            <a:ext cx="5384365" cy="3676544"/>
            <a:chOff x="530385" y="1450928"/>
            <a:chExt cx="5384365" cy="3676544"/>
          </a:xfrm>
        </p:grpSpPr>
        <p:grpSp>
          <p:nvGrpSpPr>
            <p:cNvPr id="18" name="Group 17"/>
            <p:cNvGrpSpPr/>
            <p:nvPr/>
          </p:nvGrpSpPr>
          <p:grpSpPr>
            <a:xfrm>
              <a:off x="530385" y="1572231"/>
              <a:ext cx="4851076" cy="3555241"/>
              <a:chOff x="530385" y="1572231"/>
              <a:chExt cx="4851076" cy="355524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385" y="1572231"/>
                <a:ext cx="4851076" cy="3555241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219200" y="4224954"/>
                <a:ext cx="13663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>
                        <a:lumMod val="50000"/>
                      </a:schemeClr>
                    </a:solidFill>
                    <a:latin typeface="+mj-lt"/>
                  </a:rPr>
                  <a:t>preliminary</a:t>
                </a:r>
                <a:endParaRPr lang="en-CA" dirty="0">
                  <a:solidFill>
                    <a:schemeClr val="bg1">
                      <a:lumMod val="50000"/>
                    </a:schemeClr>
                  </a:solidFill>
                  <a:latin typeface="+mj-lt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63552" y="1450928"/>
              <a:ext cx="52511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Sensitivity sweep through different fiducial masses</a:t>
              </a:r>
              <a:endParaRPr lang="en-CA" dirty="0">
                <a:latin typeface="+mj-lt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44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1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High-pressure gaseous xenon TPCs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4192" y="4589464"/>
            <a:ext cx="7806395" cy="1500187"/>
          </a:xfrm>
        </p:spPr>
        <p:txBody>
          <a:bodyPr/>
          <a:lstStyle/>
          <a:p>
            <a:r>
              <a:rPr lang="en-US" dirty="0" smtClean="0"/>
              <a:t>NEXT, </a:t>
            </a:r>
            <a:r>
              <a:rPr lang="en-US" dirty="0" err="1" smtClean="0"/>
              <a:t>PandaX</a:t>
            </a:r>
            <a:r>
              <a:rPr lang="en-US" dirty="0" smtClean="0"/>
              <a:t>-III, AXEL</a:t>
            </a:r>
            <a:endParaRPr lang="en-CA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23888" y="4487917"/>
            <a:ext cx="7886700" cy="74559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91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/>
              <p:cNvSpPr txBox="1">
                <a:spLocks/>
              </p:cNvSpPr>
              <p:nvPr/>
            </p:nvSpPr>
            <p:spPr>
              <a:xfrm>
                <a:off x="540002" y="477268"/>
                <a:ext cx="7886700" cy="506714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200" dirty="0" smtClean="0"/>
                  <a:t>NEXT: </a:t>
                </a:r>
                <a:r>
                  <a:rPr lang="en-CA" sz="3200" dirty="0"/>
                  <a:t>High-pressure </a:t>
                </a:r>
                <a:r>
                  <a:rPr lang="en-CA" sz="3200" dirty="0" smtClean="0"/>
                  <a:t>Xe gas TPC -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in </a:t>
                </a:r>
                <a:r>
                  <a:rPr lang="en-US" sz="3200" baseline="30000" dirty="0" smtClean="0">
                    <a:solidFill>
                      <a:schemeClr val="tx1"/>
                    </a:solidFill>
                  </a:rPr>
                  <a:t>136</a:t>
                </a:r>
                <a:r>
                  <a:rPr lang="en-US" sz="3200" dirty="0" smtClean="0">
                    <a:solidFill>
                      <a:schemeClr val="tx1"/>
                    </a:solidFill>
                  </a:rPr>
                  <a:t>Xe</a:t>
                </a:r>
                <a:endParaRPr lang="en-CA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2" y="477268"/>
                <a:ext cx="7886700" cy="506714"/>
              </a:xfrm>
              <a:prstGeom prst="rect">
                <a:avLst/>
              </a:prstGeom>
              <a:blipFill>
                <a:blip r:embed="rId2"/>
                <a:stretch>
                  <a:fillRect l="-2011" t="-24096" r="-1469" b="-4578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0002" y="1256505"/>
            <a:ext cx="801193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>
                <a:latin typeface="+mj-lt"/>
              </a:rPr>
              <a:t>Working in high-pressure (10-15 bar) gas rather than liquid allows</a:t>
            </a:r>
            <a:r>
              <a:rPr lang="en-US" sz="2300" dirty="0" smtClean="0">
                <a:latin typeface="+mj-lt"/>
              </a:rPr>
              <a:t>:</a:t>
            </a:r>
            <a:endParaRPr lang="en-CA" sz="2300" dirty="0">
              <a:latin typeface="+mj-lt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74441" y="1834858"/>
            <a:ext cx="7867217" cy="2205303"/>
            <a:chOff x="674441" y="1834858"/>
            <a:chExt cx="7867217" cy="2205303"/>
          </a:xfrm>
        </p:grpSpPr>
        <p:sp>
          <p:nvSpPr>
            <p:cNvPr id="5" name="TextBox 4"/>
            <p:cNvSpPr txBox="1"/>
            <p:nvPr/>
          </p:nvSpPr>
          <p:spPr>
            <a:xfrm>
              <a:off x="674441" y="1921846"/>
              <a:ext cx="47909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1200"/>
                </a:spcAft>
              </a:pPr>
              <a:r>
                <a:rPr lang="en-US" sz="2000" dirty="0" smtClean="0">
                  <a:solidFill>
                    <a:schemeClr val="accent5"/>
                  </a:solidFill>
                  <a:latin typeface="+mj-lt"/>
                </a:rPr>
                <a:t>Excellent energy resolution by proportional electroluminescence </a:t>
              </a:r>
              <a:r>
                <a:rPr lang="en-US" sz="2000" dirty="0" smtClean="0">
                  <a:latin typeface="+mj-lt"/>
                </a:rPr>
                <a:t>(demonstrated 1% FWHM at </a:t>
              </a:r>
              <a:r>
                <a:rPr lang="en-US" sz="2000" dirty="0">
                  <a:latin typeface="+mj-lt"/>
                </a:rPr>
                <a:t>Q</a:t>
              </a:r>
              <a:r>
                <a:rPr lang="el-GR" sz="2000" baseline="-25000" dirty="0">
                  <a:latin typeface="+mj-lt"/>
                </a:rPr>
                <a:t>ββ</a:t>
              </a:r>
              <a:r>
                <a:rPr lang="en-US" sz="2000" dirty="0">
                  <a:latin typeface="+mj-lt"/>
                </a:rPr>
                <a:t> </a:t>
              </a:r>
              <a:r>
                <a:rPr lang="en-US" sz="2000" dirty="0" smtClean="0">
                  <a:latin typeface="+mj-lt"/>
                </a:rPr>
                <a:t>, aim </a:t>
              </a:r>
              <a:r>
                <a:rPr lang="en-US" sz="2000" dirty="0">
                  <a:latin typeface="+mj-lt"/>
                </a:rPr>
                <a:t>at 0.5%)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624067" y="1834858"/>
              <a:ext cx="2917591" cy="2205303"/>
              <a:chOff x="4933637" y="1981457"/>
              <a:chExt cx="3730861" cy="282002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33637" y="1981457"/>
                <a:ext cx="3730861" cy="2820025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5570484" y="2235715"/>
                <a:ext cx="1408386" cy="106263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1.1% FWHM at 1.6 MeV</a:t>
                </a:r>
              </a:p>
              <a:p>
                <a:r>
                  <a:rPr lang="en-US" sz="1200" dirty="0" smtClean="0">
                    <a:sym typeface="Wingdings" panose="05000000000000000000" pitchFamily="2" charset="2"/>
                  </a:rPr>
                  <a:t> 1.0% FWHM at </a:t>
                </a:r>
                <a:r>
                  <a:rPr lang="en-US" sz="1200" dirty="0"/>
                  <a:t>Q</a:t>
                </a:r>
                <a:r>
                  <a:rPr lang="el-GR" sz="1200" baseline="-25000" dirty="0" smtClean="0"/>
                  <a:t>ββ</a:t>
                </a:r>
                <a:endParaRPr lang="en-CA" sz="1200" dirty="0"/>
              </a:p>
            </p:txBody>
          </p:sp>
        </p:grpSp>
      </p:grpSp>
      <p:grpSp>
        <p:nvGrpSpPr>
          <p:cNvPr id="19" name="Group 18"/>
          <p:cNvGrpSpPr/>
          <p:nvPr/>
        </p:nvGrpSpPr>
        <p:grpSpPr>
          <a:xfrm>
            <a:off x="674442" y="4081795"/>
            <a:ext cx="7958523" cy="2343807"/>
            <a:chOff x="674442" y="4081795"/>
            <a:chExt cx="7958523" cy="2343807"/>
          </a:xfrm>
        </p:grpSpPr>
        <p:sp>
          <p:nvSpPr>
            <p:cNvPr id="10" name="Rectangle 9"/>
            <p:cNvSpPr/>
            <p:nvPr/>
          </p:nvSpPr>
          <p:spPr>
            <a:xfrm>
              <a:off x="674442" y="4124093"/>
              <a:ext cx="2838952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ts val="600"/>
                </a:spcBef>
                <a:spcAft>
                  <a:spcPts val="1200"/>
                </a:spcAft>
              </a:pPr>
              <a:r>
                <a:rPr lang="en-US" sz="2000" dirty="0">
                  <a:solidFill>
                    <a:schemeClr val="accent5"/>
                  </a:solidFill>
                  <a:latin typeface="+mj-lt"/>
                </a:rPr>
                <a:t>R</a:t>
              </a:r>
              <a:r>
                <a:rPr lang="en-US" sz="2000" dirty="0" smtClean="0">
                  <a:solidFill>
                    <a:schemeClr val="accent5"/>
                  </a:solidFill>
                  <a:latin typeface="+mj-lt"/>
                </a:rPr>
                <a:t>econstruction </a:t>
              </a:r>
              <a:r>
                <a:rPr lang="en-US" sz="2000" dirty="0">
                  <a:solidFill>
                    <a:schemeClr val="accent5"/>
                  </a:solidFill>
                  <a:latin typeface="+mj-lt"/>
                </a:rPr>
                <a:t>of track topology</a:t>
              </a:r>
              <a:r>
                <a:rPr lang="en-US" sz="2000" dirty="0">
                  <a:latin typeface="+mj-lt"/>
                </a:rPr>
                <a:t> to discriminate between background and </a:t>
              </a:r>
              <a:r>
                <a:rPr lang="en-US" sz="2000" dirty="0" smtClean="0">
                  <a:latin typeface="+mj-lt"/>
                </a:rPr>
                <a:t>signal</a:t>
              </a:r>
              <a:endParaRPr lang="en-US" sz="2000" dirty="0">
                <a:latin typeface="+mj-lt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481861" y="4081795"/>
              <a:ext cx="5151104" cy="2343807"/>
              <a:chOff x="1025912" y="2514414"/>
              <a:chExt cx="7151277" cy="3352589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86" b="3564"/>
              <a:stretch/>
            </p:blipFill>
            <p:spPr>
              <a:xfrm>
                <a:off x="1025912" y="2514414"/>
                <a:ext cx="7151277" cy="3352589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257346" y="4917687"/>
                <a:ext cx="1215483" cy="528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2 blobs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817602" y="4917686"/>
                <a:ext cx="1215483" cy="5282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1 blob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166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NEXT: </a:t>
            </a:r>
            <a:r>
              <a:rPr lang="en-CA" sz="3200" dirty="0" smtClean="0"/>
              <a:t>Mode of operation</a:t>
            </a:r>
            <a:endParaRPr lang="en-CA" sz="3200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27" y="2049543"/>
            <a:ext cx="5315528" cy="38410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807987" y="2233096"/>
                <a:ext cx="20619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S1 (PMTs)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gives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987" y="2233096"/>
                <a:ext cx="2061965" cy="369332"/>
              </a:xfrm>
              <a:prstGeom prst="rect">
                <a:avLst/>
              </a:prstGeom>
              <a:blipFill>
                <a:blip r:embed="rId3"/>
                <a:stretch>
                  <a:fillRect l="-2663" t="-8197" b="-2459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/>
          <p:cNvGrpSpPr/>
          <p:nvPr/>
        </p:nvGrpSpPr>
        <p:grpSpPr>
          <a:xfrm>
            <a:off x="4076290" y="1737361"/>
            <a:ext cx="3568358" cy="385553"/>
            <a:chOff x="2922646" y="1862841"/>
            <a:chExt cx="3568358" cy="385553"/>
          </a:xfrm>
        </p:grpSpPr>
        <p:sp>
          <p:nvSpPr>
            <p:cNvPr id="59" name="TextBox 58"/>
            <p:cNvSpPr txBox="1"/>
            <p:nvPr/>
          </p:nvSpPr>
          <p:spPr>
            <a:xfrm>
              <a:off x="2922646" y="1879062"/>
              <a:ext cx="7459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-30kV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745046" y="1862841"/>
              <a:ext cx="7459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-8kV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4625561" y="5937055"/>
                <a:ext cx="2261937" cy="3250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𝑑𝑟𝑖𝑓𝑡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kV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5561" y="5937055"/>
                <a:ext cx="2261937" cy="325025"/>
              </a:xfrm>
              <a:prstGeom prst="rect">
                <a:avLst/>
              </a:prstGeom>
              <a:blipFill>
                <a:blip r:embed="rId4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Arrow Connector 61"/>
          <p:cNvCxnSpPr>
            <a:stCxn id="61" idx="0"/>
          </p:cNvCxnSpPr>
          <p:nvPr/>
        </p:nvCxnSpPr>
        <p:spPr>
          <a:xfrm flipV="1">
            <a:off x="5756530" y="5209674"/>
            <a:ext cx="30914" cy="7273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6860590" y="5017168"/>
            <a:ext cx="2261937" cy="1207417"/>
            <a:chOff x="6860590" y="5017168"/>
            <a:chExt cx="2261937" cy="12074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6860590" y="5916808"/>
                  <a:ext cx="226193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𝐸𝐿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13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kV</m:t>
                        </m:r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cm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0590" y="5916808"/>
                  <a:ext cx="2261937" cy="307777"/>
                </a:xfrm>
                <a:prstGeom prst="rect">
                  <a:avLst/>
                </a:prstGeom>
                <a:blipFill>
                  <a:blip r:embed="rId7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5" name="Straight Arrow Connector 64"/>
            <p:cNvCxnSpPr/>
            <p:nvPr/>
          </p:nvCxnSpPr>
          <p:spPr>
            <a:xfrm flipH="1" flipV="1">
              <a:off x="7260477" y="5017168"/>
              <a:ext cx="560049" cy="8110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65"/>
          <p:cNvSpPr txBox="1"/>
          <p:nvPr/>
        </p:nvSpPr>
        <p:spPr>
          <a:xfrm>
            <a:off x="807986" y="2929158"/>
            <a:ext cx="2061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S2 magnitude by </a:t>
            </a:r>
            <a:r>
              <a:rPr lang="en-US" dirty="0" smtClean="0">
                <a:solidFill>
                  <a:srgbClr val="FF0000"/>
                </a:solidFill>
              </a:rPr>
              <a:t>proportional EL</a:t>
            </a:r>
            <a:r>
              <a:rPr lang="en-US" dirty="0" smtClean="0"/>
              <a:t>  (PMTs) gives the event energy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836161" y="4394390"/>
            <a:ext cx="2061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S2 time-slice images (SiPMs)  give the event topology</a:t>
            </a:r>
            <a:endParaRPr lang="en-US" dirty="0"/>
          </a:p>
        </p:txBody>
      </p:sp>
      <p:sp>
        <p:nvSpPr>
          <p:cNvPr id="68" name="Freeform 67"/>
          <p:cNvSpPr/>
          <p:nvPr/>
        </p:nvSpPr>
        <p:spPr>
          <a:xfrm>
            <a:off x="5506089" y="4024420"/>
            <a:ext cx="249604" cy="600441"/>
          </a:xfrm>
          <a:custGeom>
            <a:avLst/>
            <a:gdLst>
              <a:gd name="connsiteX0" fmla="*/ 0 w 249604"/>
              <a:gd name="connsiteY0" fmla="*/ 600441 h 600441"/>
              <a:gd name="connsiteX1" fmla="*/ 57150 w 249604"/>
              <a:gd name="connsiteY1" fmla="*/ 495666 h 600441"/>
              <a:gd name="connsiteX2" fmla="*/ 85725 w 249604"/>
              <a:gd name="connsiteY2" fmla="*/ 486141 h 600441"/>
              <a:gd name="connsiteX3" fmla="*/ 114300 w 249604"/>
              <a:gd name="connsiteY3" fmla="*/ 457566 h 600441"/>
              <a:gd name="connsiteX4" fmla="*/ 123825 w 249604"/>
              <a:gd name="connsiteY4" fmla="*/ 428991 h 600441"/>
              <a:gd name="connsiteX5" fmla="*/ 152400 w 249604"/>
              <a:gd name="connsiteY5" fmla="*/ 371841 h 600441"/>
              <a:gd name="connsiteX6" fmla="*/ 142875 w 249604"/>
              <a:gd name="connsiteY6" fmla="*/ 343266 h 600441"/>
              <a:gd name="connsiteX7" fmla="*/ 104775 w 249604"/>
              <a:gd name="connsiteY7" fmla="*/ 286116 h 600441"/>
              <a:gd name="connsiteX8" fmla="*/ 114300 w 249604"/>
              <a:gd name="connsiteY8" fmla="*/ 181341 h 600441"/>
              <a:gd name="connsiteX9" fmla="*/ 142875 w 249604"/>
              <a:gd name="connsiteY9" fmla="*/ 162291 h 600441"/>
              <a:gd name="connsiteX10" fmla="*/ 200025 w 249604"/>
              <a:gd name="connsiteY10" fmla="*/ 143241 h 600441"/>
              <a:gd name="connsiteX11" fmla="*/ 228600 w 249604"/>
              <a:gd name="connsiteY11" fmla="*/ 133716 h 600441"/>
              <a:gd name="connsiteX12" fmla="*/ 238125 w 249604"/>
              <a:gd name="connsiteY12" fmla="*/ 67041 h 600441"/>
              <a:gd name="connsiteX13" fmla="*/ 209550 w 249604"/>
              <a:gd name="connsiteY13" fmla="*/ 47991 h 600441"/>
              <a:gd name="connsiteX14" fmla="*/ 152400 w 249604"/>
              <a:gd name="connsiteY14" fmla="*/ 28941 h 600441"/>
              <a:gd name="connsiteX15" fmla="*/ 180975 w 249604"/>
              <a:gd name="connsiteY15" fmla="*/ 47991 h 600441"/>
              <a:gd name="connsiteX16" fmla="*/ 200025 w 249604"/>
              <a:gd name="connsiteY16" fmla="*/ 19416 h 600441"/>
              <a:gd name="connsiteX17" fmla="*/ 171450 w 249604"/>
              <a:gd name="connsiteY17" fmla="*/ 366 h 600441"/>
              <a:gd name="connsiteX18" fmla="*/ 104775 w 249604"/>
              <a:gd name="connsiteY18" fmla="*/ 9891 h 600441"/>
              <a:gd name="connsiteX19" fmla="*/ 95250 w 249604"/>
              <a:gd name="connsiteY19" fmla="*/ 38466 h 600441"/>
              <a:gd name="connsiteX20" fmla="*/ 114300 w 249604"/>
              <a:gd name="connsiteY20" fmla="*/ 95616 h 60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604" h="600441">
                <a:moveTo>
                  <a:pt x="0" y="600441"/>
                </a:moveTo>
                <a:cubicBezTo>
                  <a:pt x="19050" y="565516"/>
                  <a:pt x="33280" y="527492"/>
                  <a:pt x="57150" y="495666"/>
                </a:cubicBezTo>
                <a:cubicBezTo>
                  <a:pt x="63174" y="487634"/>
                  <a:pt x="77371" y="491710"/>
                  <a:pt x="85725" y="486141"/>
                </a:cubicBezTo>
                <a:cubicBezTo>
                  <a:pt x="96933" y="478669"/>
                  <a:pt x="104775" y="467091"/>
                  <a:pt x="114300" y="457566"/>
                </a:cubicBezTo>
                <a:cubicBezTo>
                  <a:pt x="117475" y="448041"/>
                  <a:pt x="119335" y="437971"/>
                  <a:pt x="123825" y="428991"/>
                </a:cubicBezTo>
                <a:cubicBezTo>
                  <a:pt x="160754" y="355133"/>
                  <a:pt x="128459" y="443665"/>
                  <a:pt x="152400" y="371841"/>
                </a:cubicBezTo>
                <a:cubicBezTo>
                  <a:pt x="149225" y="362316"/>
                  <a:pt x="147751" y="352043"/>
                  <a:pt x="142875" y="343266"/>
                </a:cubicBezTo>
                <a:cubicBezTo>
                  <a:pt x="131756" y="323252"/>
                  <a:pt x="104775" y="286116"/>
                  <a:pt x="104775" y="286116"/>
                </a:cubicBezTo>
                <a:cubicBezTo>
                  <a:pt x="107950" y="251191"/>
                  <a:pt x="103987" y="214859"/>
                  <a:pt x="114300" y="181341"/>
                </a:cubicBezTo>
                <a:cubicBezTo>
                  <a:pt x="117667" y="170400"/>
                  <a:pt x="132414" y="166940"/>
                  <a:pt x="142875" y="162291"/>
                </a:cubicBezTo>
                <a:cubicBezTo>
                  <a:pt x="161225" y="154136"/>
                  <a:pt x="180975" y="149591"/>
                  <a:pt x="200025" y="143241"/>
                </a:cubicBezTo>
                <a:lnTo>
                  <a:pt x="228600" y="133716"/>
                </a:lnTo>
                <a:cubicBezTo>
                  <a:pt x="245947" y="107695"/>
                  <a:pt x="260678" y="100870"/>
                  <a:pt x="238125" y="67041"/>
                </a:cubicBezTo>
                <a:cubicBezTo>
                  <a:pt x="231775" y="57516"/>
                  <a:pt x="220011" y="52640"/>
                  <a:pt x="209550" y="47991"/>
                </a:cubicBezTo>
                <a:cubicBezTo>
                  <a:pt x="191200" y="39836"/>
                  <a:pt x="135692" y="17802"/>
                  <a:pt x="152400" y="28941"/>
                </a:cubicBezTo>
                <a:lnTo>
                  <a:pt x="180975" y="47991"/>
                </a:lnTo>
                <a:cubicBezTo>
                  <a:pt x="187325" y="38466"/>
                  <a:pt x="202270" y="30641"/>
                  <a:pt x="200025" y="19416"/>
                </a:cubicBezTo>
                <a:cubicBezTo>
                  <a:pt x="197780" y="8191"/>
                  <a:pt x="182841" y="1505"/>
                  <a:pt x="171450" y="366"/>
                </a:cubicBezTo>
                <a:cubicBezTo>
                  <a:pt x="149111" y="-1868"/>
                  <a:pt x="127000" y="6716"/>
                  <a:pt x="104775" y="9891"/>
                </a:cubicBezTo>
                <a:cubicBezTo>
                  <a:pt x="101600" y="19416"/>
                  <a:pt x="94141" y="28487"/>
                  <a:pt x="95250" y="38466"/>
                </a:cubicBezTo>
                <a:cubicBezTo>
                  <a:pt x="97468" y="58424"/>
                  <a:pt x="114300" y="95616"/>
                  <a:pt x="114300" y="9561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69" name="Group 68"/>
          <p:cNvGrpSpPr/>
          <p:nvPr/>
        </p:nvGrpSpPr>
        <p:grpSpPr>
          <a:xfrm>
            <a:off x="3781745" y="3526864"/>
            <a:ext cx="2127597" cy="1686665"/>
            <a:chOff x="3781745" y="3526864"/>
            <a:chExt cx="2127597" cy="1686665"/>
          </a:xfrm>
        </p:grpSpPr>
        <p:cxnSp>
          <p:nvCxnSpPr>
            <p:cNvPr id="70" name="Straight Arrow Connector 69"/>
            <p:cNvCxnSpPr/>
            <p:nvPr/>
          </p:nvCxnSpPr>
          <p:spPr>
            <a:xfrm flipH="1" flipV="1">
              <a:off x="3800475" y="3526864"/>
              <a:ext cx="1743075" cy="602623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flipH="1">
              <a:off x="3781745" y="4257195"/>
              <a:ext cx="1761805" cy="164621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flipH="1" flipV="1">
              <a:off x="3821522" y="4109803"/>
              <a:ext cx="1684568" cy="81945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H="1">
              <a:off x="3821522" y="4357364"/>
              <a:ext cx="1684568" cy="63719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4450885" y="4690309"/>
              <a:ext cx="14584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Primary scintillation (</a:t>
              </a:r>
              <a:r>
                <a:rPr lang="en-US" sz="1400" dirty="0" smtClean="0">
                  <a:solidFill>
                    <a:srgbClr val="FF0000"/>
                  </a:solidFill>
                </a:rPr>
                <a:t>S1</a:t>
              </a:r>
              <a:r>
                <a:rPr lang="en-US" sz="1400" dirty="0" smtClean="0"/>
                <a:t>)</a:t>
              </a:r>
              <a:endParaRPr lang="en-CA" sz="1400" dirty="0"/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560282" y="3980195"/>
            <a:ext cx="388088" cy="817187"/>
            <a:chOff x="5560282" y="3980195"/>
            <a:chExt cx="388088" cy="817187"/>
          </a:xfrm>
        </p:grpSpPr>
        <p:grpSp>
          <p:nvGrpSpPr>
            <p:cNvPr id="76" name="Group 75"/>
            <p:cNvGrpSpPr/>
            <p:nvPr/>
          </p:nvGrpSpPr>
          <p:grpSpPr>
            <a:xfrm>
              <a:off x="5560282" y="3980195"/>
              <a:ext cx="259275" cy="668501"/>
              <a:chOff x="5594278" y="3998213"/>
              <a:chExt cx="259275" cy="668501"/>
            </a:xfrm>
          </p:grpSpPr>
          <p:sp>
            <p:nvSpPr>
              <p:cNvPr id="78" name="Oval 77"/>
              <p:cNvSpPr/>
              <p:nvPr/>
            </p:nvSpPr>
            <p:spPr>
              <a:xfrm>
                <a:off x="5787444" y="4024420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5807834" y="411659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5725849" y="3998213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5755693" y="418015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5748423" y="4377321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5725564" y="4270057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709974" y="4464367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5648547" y="4545737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5594278" y="4620995"/>
                <a:ext cx="45719" cy="4571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5560282" y="4489605"/>
              <a:ext cx="388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e</a:t>
              </a:r>
              <a:r>
                <a:rPr lang="en-US" sz="1400" baseline="30000" dirty="0" smtClean="0"/>
                <a:t>-</a:t>
              </a:r>
              <a:endParaRPr lang="en-CA" sz="1400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7180636" y="3985278"/>
            <a:ext cx="167293" cy="614851"/>
            <a:chOff x="7180636" y="3985278"/>
            <a:chExt cx="167293" cy="614851"/>
          </a:xfrm>
        </p:grpSpPr>
        <p:sp>
          <p:nvSpPr>
            <p:cNvPr id="88" name="Explosion 2 87"/>
            <p:cNvSpPr/>
            <p:nvPr/>
          </p:nvSpPr>
          <p:spPr>
            <a:xfrm>
              <a:off x="7180636" y="3985278"/>
              <a:ext cx="164804" cy="217967"/>
            </a:xfrm>
            <a:prstGeom prst="irregularSeal2">
              <a:avLst/>
            </a:prstGeom>
            <a:solidFill>
              <a:srgbClr val="FFFF00"/>
            </a:solidFill>
            <a:ln w="6350">
              <a:solidFill>
                <a:schemeClr val="accent1">
                  <a:shade val="50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9" name="Explosion 2 88"/>
            <p:cNvSpPr/>
            <p:nvPr/>
          </p:nvSpPr>
          <p:spPr>
            <a:xfrm>
              <a:off x="7183125" y="4165914"/>
              <a:ext cx="164804" cy="217967"/>
            </a:xfrm>
            <a:prstGeom prst="irregularSeal2">
              <a:avLst/>
            </a:prstGeom>
            <a:solidFill>
              <a:srgbClr val="FFFF00"/>
            </a:solidFill>
            <a:ln w="6350">
              <a:solidFill>
                <a:schemeClr val="accent1">
                  <a:shade val="50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0" name="Explosion 2 89"/>
            <p:cNvSpPr/>
            <p:nvPr/>
          </p:nvSpPr>
          <p:spPr>
            <a:xfrm>
              <a:off x="7183125" y="4382162"/>
              <a:ext cx="164804" cy="217967"/>
            </a:xfrm>
            <a:prstGeom prst="irregularSeal2">
              <a:avLst/>
            </a:prstGeom>
            <a:solidFill>
              <a:srgbClr val="FFFF00"/>
            </a:solidFill>
            <a:ln w="6350">
              <a:solidFill>
                <a:schemeClr val="accent1">
                  <a:shade val="50000"/>
                  <a:alpha val="3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3794073" y="3279726"/>
            <a:ext cx="3396401" cy="2060139"/>
            <a:chOff x="3794073" y="3279726"/>
            <a:chExt cx="3396401" cy="2060139"/>
          </a:xfrm>
        </p:grpSpPr>
        <p:cxnSp>
          <p:nvCxnSpPr>
            <p:cNvPr id="92" name="Straight Arrow Connector 91"/>
            <p:cNvCxnSpPr/>
            <p:nvPr/>
          </p:nvCxnSpPr>
          <p:spPr>
            <a:xfrm flipH="1" flipV="1">
              <a:off x="3875567" y="3279726"/>
              <a:ext cx="3302581" cy="794985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H="1">
              <a:off x="3821522" y="4498471"/>
              <a:ext cx="3356626" cy="84139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H="1">
              <a:off x="3794073" y="4438570"/>
              <a:ext cx="3396401" cy="65789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H="1" flipV="1">
              <a:off x="3858459" y="3544414"/>
              <a:ext cx="3325942" cy="633509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H="1" flipV="1">
              <a:off x="3827777" y="3863947"/>
              <a:ext cx="3356624" cy="398103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flipH="1">
              <a:off x="3828872" y="4402994"/>
              <a:ext cx="3361602" cy="358118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H="1">
              <a:off x="3816545" y="4342168"/>
              <a:ext cx="3361602" cy="179546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H="1" flipV="1">
              <a:off x="3816545" y="4139492"/>
              <a:ext cx="3361602" cy="179546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7271722" y="3887252"/>
            <a:ext cx="228513" cy="832989"/>
            <a:chOff x="7271722" y="3887252"/>
            <a:chExt cx="228513" cy="832989"/>
          </a:xfrm>
        </p:grpSpPr>
        <p:cxnSp>
          <p:nvCxnSpPr>
            <p:cNvPr id="101" name="Straight Arrow Connector 100"/>
            <p:cNvCxnSpPr/>
            <p:nvPr/>
          </p:nvCxnSpPr>
          <p:spPr>
            <a:xfrm flipV="1">
              <a:off x="7345440" y="3887252"/>
              <a:ext cx="154795" cy="143927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flipV="1">
              <a:off x="7342027" y="4059825"/>
              <a:ext cx="151882" cy="38721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 flipV="1">
              <a:off x="7340837" y="4173093"/>
              <a:ext cx="151882" cy="38721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>
              <a:stCxn id="89" idx="2"/>
            </p:cNvCxnSpPr>
            <p:nvPr/>
          </p:nvCxnSpPr>
          <p:spPr>
            <a:xfrm flipV="1">
              <a:off x="7271722" y="4324576"/>
              <a:ext cx="220997" cy="31474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>
              <a:stCxn id="90" idx="3"/>
            </p:cNvCxnSpPr>
            <p:nvPr/>
          </p:nvCxnSpPr>
          <p:spPr>
            <a:xfrm>
              <a:off x="7347929" y="4449217"/>
              <a:ext cx="132108" cy="27969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>
              <a:off x="7332912" y="4516371"/>
              <a:ext cx="155027" cy="78415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>
              <a:off x="7306037" y="4575434"/>
              <a:ext cx="174000" cy="144807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107"/>
          <p:cNvSpPr txBox="1"/>
          <p:nvPr/>
        </p:nvSpPr>
        <p:spPr>
          <a:xfrm>
            <a:off x="6570614" y="3662848"/>
            <a:ext cx="701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EL (</a:t>
            </a:r>
            <a:r>
              <a:rPr lang="en-US" sz="1400" dirty="0" smtClean="0">
                <a:solidFill>
                  <a:srgbClr val="FF0000"/>
                </a:solidFill>
              </a:rPr>
              <a:t>S2</a:t>
            </a:r>
            <a:r>
              <a:rPr lang="en-US" sz="1400" dirty="0" smtClean="0"/>
              <a:t>)</a:t>
            </a:r>
            <a:endParaRPr lang="en-CA" sz="1400" dirty="0"/>
          </a:p>
        </p:txBody>
      </p:sp>
      <p:sp>
        <p:nvSpPr>
          <p:cNvPr id="109" name="TextBox 108"/>
          <p:cNvSpPr txBox="1"/>
          <p:nvPr/>
        </p:nvSpPr>
        <p:spPr>
          <a:xfrm>
            <a:off x="7278738" y="2224898"/>
            <a:ext cx="69191" cy="138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/>
              <a:t>G</a:t>
            </a:r>
            <a:endParaRPr lang="en-CA" sz="900" b="1" dirty="0"/>
          </a:p>
        </p:txBody>
      </p:sp>
      <p:sp>
        <p:nvSpPr>
          <p:cNvPr id="111" name="Slide Number Placeholder 1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369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1481E-6 L 0.16476 0.0009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1" grpId="0"/>
      <p:bldP spid="66" grpId="0"/>
      <p:bldP spid="67" grpId="0"/>
      <p:bldP spid="68" grpId="0" animBg="1"/>
      <p:bldP spid="68" grpId="1" animBg="1"/>
      <p:bldP spid="10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NEXT-White (now)</a:t>
            </a:r>
            <a:endParaRPr lang="en-CA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2826" b="8384"/>
          <a:stretch/>
        </p:blipFill>
        <p:spPr>
          <a:xfrm>
            <a:off x="728933" y="1816604"/>
            <a:ext cx="3747766" cy="4325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387" y="1885491"/>
            <a:ext cx="3157086" cy="22516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975" y="4248779"/>
            <a:ext cx="1763851" cy="19001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930" y="4248780"/>
            <a:ext cx="1989501" cy="1893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099" y="4248780"/>
            <a:ext cx="1763851" cy="19001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1338" y="5339784"/>
            <a:ext cx="2963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Running with enriched Xe since Feb 2019</a:t>
            </a:r>
            <a:endParaRPr lang="en-CA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0002" y="1199745"/>
            <a:ext cx="80772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 smtClean="0">
                <a:latin typeface="+mj-lt"/>
              </a:rPr>
              <a:t>TPC inner diameter 45 cm, drift length 53 cm, 5 </a:t>
            </a:r>
            <a:r>
              <a:rPr lang="en-US" sz="2100" dirty="0">
                <a:latin typeface="+mj-lt"/>
              </a:rPr>
              <a:t>kg fiducial mass at </a:t>
            </a:r>
            <a:r>
              <a:rPr lang="en-US" sz="2100" dirty="0" smtClean="0">
                <a:latin typeface="+mj-lt"/>
              </a:rPr>
              <a:t>15 </a:t>
            </a:r>
            <a:r>
              <a:rPr lang="en-US" sz="2100" dirty="0">
                <a:latin typeface="+mj-lt"/>
              </a:rPr>
              <a:t>bar</a:t>
            </a:r>
            <a:endParaRPr lang="en-CA" sz="2100" dirty="0">
              <a:latin typeface="+mj-lt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936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"/>
              <p:cNvSpPr txBox="1">
                <a:spLocks/>
              </p:cNvSpPr>
              <p:nvPr/>
            </p:nvSpPr>
            <p:spPr>
              <a:xfrm>
                <a:off x="540002" y="477268"/>
                <a:ext cx="7886700" cy="506714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200" dirty="0" smtClean="0"/>
                  <a:t>NEXT-White: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32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3200" dirty="0" smtClean="0"/>
                  <a:t>events in data</a:t>
                </a:r>
                <a:endParaRPr lang="en-CA" sz="3200" dirty="0"/>
              </a:p>
            </p:txBody>
          </p:sp>
        </mc:Choice>
        <mc:Fallback xmlns="">
          <p:sp>
            <p:nvSpPr>
              <p:cNvPr id="12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2" y="477268"/>
                <a:ext cx="7886700" cy="506714"/>
              </a:xfrm>
              <a:prstGeom prst="rect">
                <a:avLst/>
              </a:prstGeom>
              <a:blipFill>
                <a:blip r:embed="rId2"/>
                <a:stretch>
                  <a:fillRect l="-2011" t="-24096" b="-4578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561"/>
          <a:stretch/>
        </p:blipFill>
        <p:spPr>
          <a:xfrm>
            <a:off x="945148" y="1791042"/>
            <a:ext cx="7481554" cy="3329691"/>
          </a:xfrm>
          <a:prstGeom prst="rect">
            <a:avLst/>
          </a:prstGeom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143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Backgrounds</a:t>
            </a:r>
            <a:endParaRPr lang="en-CA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5"/>
                <a:ext cx="4279681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 smtClean="0">
                    <a:solidFill>
                      <a:srgbClr val="338DCD"/>
                    </a:solidFill>
                    <a:latin typeface="+mj-lt"/>
                  </a:rPr>
                  <a:t>Natural radioactivity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338DC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2000" i="1">
                        <a:solidFill>
                          <a:srgbClr val="338DCD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i="1">
                        <a:solidFill>
                          <a:srgbClr val="338DC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000" dirty="0">
                    <a:solidFill>
                      <a:srgbClr val="338DCD"/>
                    </a:solidFill>
                    <a:latin typeface="+mj-lt"/>
                  </a:rPr>
                  <a:t> leakage into the ROI</a:t>
                </a:r>
                <a:endParaRPr lang="en-US" sz="2000" dirty="0" smtClean="0">
                  <a:solidFill>
                    <a:srgbClr val="338DCD"/>
                  </a:solidFill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000" dirty="0" smtClean="0">
                    <a:solidFill>
                      <a:srgbClr val="338DCD"/>
                    </a:solidFill>
                    <a:latin typeface="+mj-lt"/>
                  </a:rPr>
                  <a:t>Cosmogenic activation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 smtClean="0">
                    <a:solidFill>
                      <a:srgbClr val="338DCD"/>
                    </a:solidFill>
                    <a:latin typeface="+mj-lt"/>
                  </a:rPr>
                  <a:t>Neutrinos</a:t>
                </a:r>
                <a:endParaRPr lang="en-CA" sz="2000" dirty="0">
                  <a:solidFill>
                    <a:srgbClr val="338DCD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5"/>
                <a:ext cx="4279681" cy="4351338"/>
              </a:xfrm>
              <a:blipFill>
                <a:blip r:embed="rId2"/>
                <a:stretch>
                  <a:fillRect l="-128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540002" y="1387367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mage result for gary larson pingui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5"/>
          <a:stretch/>
        </p:blipFill>
        <p:spPr bwMode="auto">
          <a:xfrm>
            <a:off x="4751312" y="1713901"/>
            <a:ext cx="3677985" cy="446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5</a:t>
            </a:fld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834928" y="4351283"/>
            <a:ext cx="391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Background suppression requires excellent energy resolution  + additional handles</a:t>
            </a:r>
            <a:endParaRPr lang="en-CA" sz="2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105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80" y="3811639"/>
            <a:ext cx="6070428" cy="196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80" y="1850278"/>
            <a:ext cx="6070428" cy="196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2908" y="1742685"/>
            <a:ext cx="1343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 response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752908" y="3808935"/>
            <a:ext cx="1592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Deconvolution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3846544" y="1449074"/>
            <a:ext cx="530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XY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5872597" y="1449074"/>
            <a:ext cx="512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XZ</a:t>
            </a:r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7896124" y="1449074"/>
            <a:ext cx="530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YZ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817905" y="5228854"/>
            <a:ext cx="134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2.19 MeV</a:t>
            </a:r>
            <a:endParaRPr lang="en-CA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"/>
              <p:cNvSpPr txBox="1">
                <a:spLocks/>
              </p:cNvSpPr>
              <p:nvPr/>
            </p:nvSpPr>
            <p:spPr>
              <a:xfrm>
                <a:off x="540002" y="477268"/>
                <a:ext cx="7886700" cy="506714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200" dirty="0"/>
                  <a:t>NEXT-White: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3200" dirty="0"/>
                  <a:t> events in data</a:t>
                </a:r>
                <a:endParaRPr lang="en-CA" sz="3200" dirty="0"/>
              </a:p>
            </p:txBody>
          </p:sp>
        </mc:Choice>
        <mc:Fallback xmlns="">
          <p:sp>
            <p:nvSpPr>
              <p:cNvPr id="12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2" y="477268"/>
                <a:ext cx="7886700" cy="506714"/>
              </a:xfrm>
              <a:prstGeom prst="rect">
                <a:avLst/>
              </a:prstGeom>
              <a:blipFill>
                <a:blip r:embed="rId4"/>
                <a:stretch>
                  <a:fillRect l="-2011" t="-24096" b="-45783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287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NEXT-100 (assembly in 2020)</a:t>
            </a:r>
            <a:endParaRPr lang="en-CA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oogle Shape;100;p17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b="1242"/>
          <a:stretch/>
        </p:blipFill>
        <p:spPr>
          <a:xfrm>
            <a:off x="2289321" y="2100364"/>
            <a:ext cx="4745390" cy="37126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945665" y="2100364"/>
            <a:ext cx="2084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+mj-lt"/>
              </a:rPr>
              <a:t>Pressure vessel:</a:t>
            </a:r>
            <a:r>
              <a:rPr lang="en-US" sz="1600" dirty="0" smtClean="0">
                <a:latin typeface="+mj-lt"/>
              </a:rPr>
              <a:t> St-St, rated for 15 bar</a:t>
            </a:r>
            <a:endParaRPr lang="en-CA" sz="16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02382" y="1684866"/>
            <a:ext cx="2483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+mj-lt"/>
              </a:rPr>
              <a:t>TPC</a:t>
            </a:r>
            <a:r>
              <a:rPr lang="en-US" sz="1600" dirty="0" smtClean="0">
                <a:latin typeface="+mj-lt"/>
              </a:rPr>
              <a:t>: 97 kg active region, 130 cm drift length</a:t>
            </a:r>
            <a:endParaRPr lang="en-CA" sz="1600" dirty="0">
              <a:latin typeface="+mj-lt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373637" y="2269641"/>
            <a:ext cx="170523" cy="7888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289321" y="2706204"/>
            <a:ext cx="549027" cy="3523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05915" y="3474005"/>
            <a:ext cx="1823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+mj-lt"/>
              </a:rPr>
              <a:t>Energy plane:</a:t>
            </a:r>
            <a:r>
              <a:rPr lang="en-US" sz="1600" dirty="0" smtClean="0">
                <a:latin typeface="+mj-lt"/>
              </a:rPr>
              <a:t> 60 radio-pure PMTs, 30% coverage</a:t>
            </a:r>
            <a:endParaRPr lang="en-CA" sz="1600" dirty="0">
              <a:latin typeface="+mj-lt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289321" y="3959450"/>
            <a:ext cx="1013061" cy="1368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27471" y="3972261"/>
            <a:ext cx="1250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+mj-lt"/>
              </a:rPr>
              <a:t>Inner shield: </a:t>
            </a:r>
            <a:r>
              <a:rPr lang="en-US" sz="1600" dirty="0" smtClean="0">
                <a:latin typeface="+mj-lt"/>
              </a:rPr>
              <a:t>12 cm Cu</a:t>
            </a:r>
            <a:r>
              <a:rPr lang="en-US" sz="16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en-CA" sz="1600" dirty="0">
              <a:latin typeface="+mj-lt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5986069" y="4209974"/>
            <a:ext cx="1048642" cy="950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785939" y="3297854"/>
            <a:ext cx="1009020" cy="4154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90449" y="5394272"/>
            <a:ext cx="2097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+mj-lt"/>
              </a:rPr>
              <a:t>Outer shield: </a:t>
            </a:r>
            <a:r>
              <a:rPr lang="en-US" sz="1600" dirty="0" smtClean="0">
                <a:latin typeface="+mj-lt"/>
              </a:rPr>
              <a:t>lead castle with Rn-free air</a:t>
            </a:r>
            <a:r>
              <a:rPr lang="en-US" sz="1600" b="1" dirty="0" smtClean="0">
                <a:solidFill>
                  <a:srgbClr val="C00000"/>
                </a:solidFill>
                <a:latin typeface="+mj-lt"/>
              </a:rPr>
              <a:t> </a:t>
            </a:r>
            <a:endParaRPr lang="en-CA" sz="16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90778" y="2740720"/>
            <a:ext cx="1535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+mj-lt"/>
              </a:rPr>
              <a:t>Tracking plane:</a:t>
            </a:r>
            <a:r>
              <a:rPr lang="en-US" sz="1600" dirty="0" smtClean="0">
                <a:latin typeface="+mj-lt"/>
              </a:rPr>
              <a:t> 5600 SiPMs at 1 cm pitch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0002" y="1223201"/>
            <a:ext cx="812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1"/>
                </a:solidFill>
                <a:latin typeface="+mj-lt"/>
              </a:rPr>
              <a:t>Main goal: technology demonstrator on the 100 kg scale</a:t>
            </a:r>
            <a:endParaRPr lang="en-CA" sz="2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51</a:t>
            </a:fld>
            <a:endParaRPr lang="en-CA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540002" y="6105327"/>
                <a:ext cx="73114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CA" sz="2400" dirty="0" smtClean="0">
                    <a:solidFill>
                      <a:srgbClr val="FF0000"/>
                    </a:solidFill>
                    <a:latin typeface="+mj-lt"/>
                  </a:rPr>
                  <a:t>Expected background index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FF0000"/>
                    </a:solidFill>
                    <a:latin typeface="+mj-lt"/>
                  </a:rPr>
                  <a:t> counts/(keV kg y) </a:t>
                </a:r>
                <a:endParaRPr lang="en-CA" sz="2400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2" y="6105327"/>
                <a:ext cx="7311425" cy="461665"/>
              </a:xfrm>
              <a:prstGeom prst="rect">
                <a:avLst/>
              </a:prstGeom>
              <a:blipFill>
                <a:blip r:embed="rId3"/>
                <a:stretch>
                  <a:fillRect l="-1334" t="-10667" b="-30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909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NEXT-HD (future)</a:t>
            </a:r>
            <a:endParaRPr lang="en-CA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217" y="1448231"/>
            <a:ext cx="2690281" cy="44901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540001" y="1448231"/>
                <a:ext cx="5538070" cy="379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+mj-lt"/>
                  </a:rPr>
                  <a:t>1000 kg enriched Xe</a:t>
                </a:r>
                <a:endParaRPr lang="en-CA" dirty="0" smtClean="0">
                  <a:latin typeface="+mj-lt"/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CA" dirty="0" smtClean="0">
                    <a:latin typeface="+mj-lt"/>
                  </a:rPr>
                  <a:t>Bi-directional symmetric TPC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+mj-lt"/>
                  </a:rPr>
                  <a:t>Tracking + energy by radiopure SiPMs</a:t>
                </a:r>
                <a:endParaRPr lang="en-CA" dirty="0" smtClean="0">
                  <a:latin typeface="+mj-lt"/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+mj-lt"/>
                  </a:rPr>
                  <a:t>Operated at low temperature (to reduce SiPM dark count rate)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+mj-lt"/>
                  </a:rPr>
                  <a:t>Low-diffusion gas mixture (e.g., Xe/He 85/15) to further improve topology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+mj-lt"/>
                  </a:rPr>
                  <a:t>Expected sensitivity after 10 years: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CA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p>
                    </m:sSubSup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27</m:t>
                        </m:r>
                      </m:sup>
                    </m:sSup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30</m:t>
                        </m:r>
                        <m: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meV</m:t>
                        </m:r>
                      </m:e>
                    </m:d>
                  </m:oMath>
                </a14:m>
                <a:endParaRPr lang="en-US" dirty="0" smtClean="0">
                  <a:latin typeface="+mj-lt"/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1" y="1448231"/>
                <a:ext cx="5538070" cy="3791487"/>
              </a:xfrm>
              <a:prstGeom prst="rect">
                <a:avLst/>
              </a:prstGeom>
              <a:blipFill>
                <a:blip r:embed="rId3"/>
                <a:stretch>
                  <a:fillRect l="-771" t="-965" b="-16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52</a:t>
            </a:fld>
            <a:endParaRPr lang="en-CA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955714"/>
              </p:ext>
            </p:extLst>
          </p:nvPr>
        </p:nvGraphicFramePr>
        <p:xfrm>
          <a:off x="540001" y="6071215"/>
          <a:ext cx="1914853" cy="335280"/>
        </p:xfrm>
        <a:graphic>
          <a:graphicData uri="http://schemas.openxmlformats.org/drawingml/2006/table">
            <a:tbl>
              <a:tblPr/>
              <a:tblGrid>
                <a:gridCol w="1914853">
                  <a:extLst>
                    <a:ext uri="{9D8B030D-6E8A-4147-A177-3AD203B41FA5}">
                      <a16:colId xmlns:a16="http://schemas.microsoft.com/office/drawing/2014/main" val="5213742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en-CA" sz="1600" b="0" i="1" u="none" strike="noStrike" dirty="0" smtClean="0">
                          <a:solidFill>
                            <a:schemeClr val="accent6"/>
                          </a:solidFill>
                          <a:effectLst/>
                          <a:latin typeface="+mj-lt"/>
                        </a:rPr>
                        <a:t>arXiv:1906.01743</a:t>
                      </a:r>
                      <a:endParaRPr lang="en-CA" sz="1600" i="1" dirty="0">
                        <a:solidFill>
                          <a:schemeClr val="accent6"/>
                        </a:solidFill>
                        <a:effectLst/>
                        <a:latin typeface="+mj-lt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5168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867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53</a:t>
            </a:fld>
            <a:endParaRPr lang="en-CA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The aggressive approach: NEXT-BOLD</a:t>
            </a:r>
            <a:endParaRPr lang="en-CA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320" y="1641898"/>
            <a:ext cx="6401860" cy="34346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008992" y="5076498"/>
                <a:ext cx="765550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70C0"/>
                    </a:solidFill>
                    <a:latin typeface="+mj-lt"/>
                  </a:rPr>
                  <a:t>Tagging the barium daughter in a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0070C0"/>
                        </a:solidFill>
                        <a:latin typeface="+mj-lt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2800" i="1">
                        <a:solidFill>
                          <a:srgbClr val="0070C0"/>
                        </a:solidFill>
                        <a:latin typeface="+mj-lt"/>
                      </a:rPr>
                      <m:t>0</m:t>
                    </m:r>
                    <m:r>
                      <a:rPr lang="en-US" sz="2800" i="1">
                        <a:solidFill>
                          <a:srgbClr val="0070C0"/>
                        </a:solidFill>
                        <a:latin typeface="+mj-lt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800" dirty="0">
                    <a:solidFill>
                      <a:srgbClr val="0070C0"/>
                    </a:solidFill>
                    <a:latin typeface="+mj-lt"/>
                  </a:rPr>
                  <a:t> </a:t>
                </a:r>
                <a:r>
                  <a:rPr lang="en-US" sz="2800" dirty="0" smtClean="0">
                    <a:solidFill>
                      <a:srgbClr val="0070C0"/>
                    </a:solidFill>
                    <a:latin typeface="+mj-lt"/>
                  </a:rPr>
                  <a:t> candidate event can lead to a background-free experiment</a:t>
                </a:r>
                <a:endParaRPr lang="en-CA" sz="2800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992" y="5076498"/>
                <a:ext cx="7655505" cy="954107"/>
              </a:xfrm>
              <a:prstGeom prst="rect">
                <a:avLst/>
              </a:prstGeom>
              <a:blipFill>
                <a:blip r:embed="rId3"/>
                <a:stretch>
                  <a:fillRect l="-1673" t="-6410" b="-1794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159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54</a:t>
            </a:fld>
            <a:endParaRPr lang="en-CA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40002" y="74367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Single Molecule Fluorescent Imaging comes back to physics!</a:t>
            </a:r>
            <a:endParaRPr lang="en-CA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626702" y="1381158"/>
            <a:ext cx="8037796" cy="4619342"/>
            <a:chOff x="626702" y="1381158"/>
            <a:chExt cx="8037796" cy="46193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6702" y="1381158"/>
              <a:ext cx="8037796" cy="461934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561490" y="5770179"/>
              <a:ext cx="210207" cy="2303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02971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55</a:t>
            </a:fld>
            <a:endParaRPr lang="en-CA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40002" y="518593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SMFI barium tagging in NEXT</a:t>
            </a:r>
            <a:endParaRPr lang="en-CA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40001" y="1162254"/>
            <a:ext cx="81244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Coat </a:t>
            </a:r>
            <a:r>
              <a:rPr lang="en-US" sz="2000" dirty="0">
                <a:latin typeface="+mj-lt"/>
              </a:rPr>
              <a:t>cathode plane with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chelating molecules that selectively catch barium ions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smtClean="0">
                <a:latin typeface="+mj-lt"/>
              </a:rPr>
              <a:t>(not </a:t>
            </a:r>
            <a:r>
              <a:rPr lang="en-US" sz="2000" dirty="0">
                <a:latin typeface="+mj-lt"/>
              </a:rPr>
              <a:t>Xe).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The molecules are non fluorescent in isolation and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become fluorescent upon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chelation </a:t>
            </a:r>
            <a:r>
              <a:rPr lang="en-US" sz="2000" dirty="0" smtClean="0">
                <a:solidFill>
                  <a:srgbClr val="0070C0"/>
                </a:solidFill>
                <a:latin typeface="+mj-lt"/>
              </a:rPr>
              <a:t>(or alternatively – change fluorescence color when containing barium).</a:t>
            </a:r>
            <a:endParaRPr lang="en-US" sz="2000" dirty="0">
              <a:solidFill>
                <a:srgbClr val="0070C0"/>
              </a:solidFill>
              <a:latin typeface="+mj-lt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Following a trigger on the event energy, scan </a:t>
            </a:r>
            <a:r>
              <a:rPr lang="en-US" sz="2000" dirty="0">
                <a:latin typeface="+mj-lt"/>
              </a:rPr>
              <a:t>cathode </a:t>
            </a:r>
            <a:r>
              <a:rPr lang="en-US" sz="2000" dirty="0" smtClean="0">
                <a:latin typeface="+mj-lt"/>
              </a:rPr>
              <a:t>with </a:t>
            </a:r>
            <a:r>
              <a:rPr lang="en-US" sz="2000" dirty="0">
                <a:latin typeface="+mj-lt"/>
              </a:rPr>
              <a:t>a laser.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A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single molecule holding Ba </a:t>
            </a:r>
            <a:r>
              <a:rPr lang="en-US" sz="2000" dirty="0" smtClean="0">
                <a:solidFill>
                  <a:srgbClr val="FF0000"/>
                </a:solidFill>
                <a:latin typeface="+mj-lt"/>
              </a:rPr>
              <a:t>appears as a bright spot.</a:t>
            </a:r>
            <a:endParaRPr lang="en-US" sz="2000" dirty="0"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87166" y="3766018"/>
            <a:ext cx="7877332" cy="2714625"/>
            <a:chOff x="871369" y="3641726"/>
            <a:chExt cx="7877332" cy="2714625"/>
          </a:xfrm>
        </p:grpSpPr>
        <p:grpSp>
          <p:nvGrpSpPr>
            <p:cNvPr id="14" name="Group 13"/>
            <p:cNvGrpSpPr/>
            <p:nvPr/>
          </p:nvGrpSpPr>
          <p:grpSpPr>
            <a:xfrm>
              <a:off x="871369" y="3641726"/>
              <a:ext cx="7877332" cy="2714625"/>
              <a:chOff x="871369" y="3641726"/>
              <a:chExt cx="7877332" cy="271462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62226" y="3641726"/>
                <a:ext cx="6086475" cy="2714625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871369" y="5077609"/>
                <a:ext cx="199525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Bicolor molecule developed at DIPC/EHU by the F. </a:t>
                </a:r>
                <a:r>
                  <a:rPr lang="en-US" sz="1400" dirty="0" err="1" smtClean="0"/>
                  <a:t>Cossio</a:t>
                </a:r>
                <a:r>
                  <a:rPr lang="en-US" sz="1400" dirty="0" smtClean="0"/>
                  <a:t> group</a:t>
                </a:r>
                <a:endParaRPr lang="en-CA" sz="1400" dirty="0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871369" y="5980828"/>
              <a:ext cx="18117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i="1" dirty="0">
                  <a:solidFill>
                    <a:schemeClr val="accent6"/>
                  </a:solidFill>
                  <a:latin typeface="+mj-lt"/>
                </a:rPr>
                <a:t>arXiv:1909.02782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731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56</a:t>
            </a:fld>
            <a:endParaRPr lang="en-CA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40002" y="518593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SMFI barium tagging in NEXT</a:t>
            </a:r>
            <a:endParaRPr lang="en-CA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550169" y="1197188"/>
            <a:ext cx="8268184" cy="2218555"/>
            <a:chOff x="550169" y="1197188"/>
            <a:chExt cx="8268184" cy="22185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35634"/>
            <a:stretch/>
          </p:blipFill>
          <p:spPr>
            <a:xfrm>
              <a:off x="4498428" y="1197188"/>
              <a:ext cx="4319925" cy="221855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50169" y="1474837"/>
              <a:ext cx="379026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000" dirty="0" smtClean="0">
                  <a:latin typeface="+mj-lt"/>
                </a:rPr>
                <a:t>Development at UTA based on </a:t>
              </a:r>
              <a:r>
                <a:rPr lang="en-US" sz="2000" dirty="0" err="1" smtClean="0">
                  <a:latin typeface="+mj-lt"/>
                </a:rPr>
                <a:t>monocolor</a:t>
              </a:r>
              <a:r>
                <a:rPr lang="en-US" sz="2000" dirty="0" smtClean="0">
                  <a:latin typeface="+mj-lt"/>
                </a:rPr>
                <a:t> molecules: on/off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000" dirty="0" smtClean="0">
                  <a:latin typeface="+mj-lt"/>
                </a:rPr>
                <a:t>Enhanced fluorescence when “on”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40002" y="3647551"/>
            <a:ext cx="7375571" cy="2985955"/>
            <a:chOff x="540002" y="3647551"/>
            <a:chExt cx="7375571" cy="2985955"/>
          </a:xfrm>
        </p:grpSpPr>
        <p:sp>
          <p:nvSpPr>
            <p:cNvPr id="9" name="TextBox 8"/>
            <p:cNvSpPr txBox="1"/>
            <p:nvPr/>
          </p:nvSpPr>
          <p:spPr>
            <a:xfrm>
              <a:off x="540002" y="3925958"/>
              <a:ext cx="42951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000" dirty="0" smtClean="0">
                  <a:latin typeface="+mj-lt"/>
                </a:rPr>
                <a:t>Development at DIPC based on bicolor molecules (FBI)</a:t>
              </a:r>
            </a:p>
            <a:p>
              <a:pPr marL="342900" indent="-34290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2000" dirty="0" smtClean="0">
                  <a:latin typeface="+mj-lt"/>
                </a:rPr>
                <a:t>Enhanced fluorescence and spectral separation</a:t>
              </a:r>
              <a:endParaRPr lang="en-CA" sz="2000" dirty="0">
                <a:latin typeface="+mj-lt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5269" y="3647551"/>
              <a:ext cx="3070304" cy="29859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081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57</a:t>
            </a:fld>
            <a:endParaRPr lang="en-CA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40002" y="5726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NEXT-BOLD sensitivity</a:t>
            </a:r>
            <a:endParaRPr lang="en-CA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145"/>
          <a:stretch/>
        </p:blipFill>
        <p:spPr>
          <a:xfrm>
            <a:off x="1552499" y="1492468"/>
            <a:ext cx="5520963" cy="492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7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0002" y="1342149"/>
                <a:ext cx="5787226" cy="5014202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PandaX-III: </a:t>
                </a:r>
                <a:r>
                  <a:rPr lang="en-CA" sz="2000" dirty="0">
                    <a:solidFill>
                      <a:srgbClr val="0070C0"/>
                    </a:solidFill>
                    <a:latin typeface="+mj-lt"/>
                  </a:rPr>
                  <a:t>High-pressure Xe gas TPC -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  <a:latin typeface="+mj-lt"/>
                  </a:rPr>
                  <a:t> in </a:t>
                </a:r>
                <a:r>
                  <a:rPr lang="en-US" sz="2000" baseline="30000" dirty="0" smtClean="0">
                    <a:solidFill>
                      <a:srgbClr val="0070C0"/>
                    </a:solidFill>
                    <a:latin typeface="+mj-lt"/>
                  </a:rPr>
                  <a:t>136</a:t>
                </a: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Xe</a:t>
                </a:r>
              </a:p>
              <a:p>
                <a:pPr lvl="1">
                  <a:lnSpc>
                    <a:spcPct val="150000"/>
                  </a:lnSpc>
                  <a:buFont typeface="Calibri Light" panose="020F0302020204030204" pitchFamily="34" charset="0"/>
                  <a:buChar char="–"/>
                </a:pPr>
                <a:r>
                  <a:rPr lang="en-US" sz="1600" dirty="0" smtClean="0">
                    <a:latin typeface="+mj-lt"/>
                  </a:rPr>
                  <a:t>Multi-module approach (each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en-US" sz="1600" dirty="0" smtClean="0">
                    <a:latin typeface="+mj-lt"/>
                  </a:rPr>
                  <a:t>100 kg) in </a:t>
                </a:r>
                <a:r>
                  <a:rPr lang="en-CA" sz="1600" dirty="0" smtClean="0">
                    <a:latin typeface="+mj-lt"/>
                  </a:rPr>
                  <a:t>CJPL China</a:t>
                </a:r>
                <a:endParaRPr lang="en-US" sz="1600" dirty="0">
                  <a:latin typeface="+mj-lt"/>
                </a:endParaRPr>
              </a:p>
              <a:p>
                <a:pPr lvl="1">
                  <a:lnSpc>
                    <a:spcPct val="150000"/>
                  </a:lnSpc>
                  <a:buFont typeface="Calibri Light" panose="020F0302020204030204" pitchFamily="34" charset="0"/>
                  <a:buChar char="–"/>
                </a:pPr>
                <a:r>
                  <a:rPr lang="en-US" sz="1600" dirty="0" smtClean="0">
                    <a:latin typeface="+mj-lt"/>
                  </a:rPr>
                  <a:t>Xe-TMA – favor topology over energy resolution</a:t>
                </a:r>
              </a:p>
              <a:p>
                <a:pPr lvl="1">
                  <a:lnSpc>
                    <a:spcPct val="150000"/>
                  </a:lnSpc>
                  <a:buFont typeface="Calibri Light" panose="020F0302020204030204" pitchFamily="34" charset="0"/>
                  <a:buChar char="–"/>
                </a:pPr>
                <a:r>
                  <a:rPr lang="en-US" sz="1600" dirty="0" smtClean="0">
                    <a:latin typeface="+mj-lt"/>
                  </a:rPr>
                  <a:t>Readout by mosaic of bulk </a:t>
                </a:r>
                <a:r>
                  <a:rPr lang="en-US" sz="1600" dirty="0" err="1" smtClean="0">
                    <a:latin typeface="+mj-lt"/>
                  </a:rPr>
                  <a:t>MicroMegas</a:t>
                </a:r>
                <a:endParaRPr lang="en-US" sz="1600" dirty="0" smtClean="0">
                  <a:latin typeface="+mj-lt"/>
                </a:endParaRPr>
              </a:p>
              <a:p>
                <a:pPr lvl="1">
                  <a:lnSpc>
                    <a:spcPct val="150000"/>
                  </a:lnSpc>
                  <a:buFont typeface="Calibri Light" panose="020F0302020204030204" pitchFamily="34" charset="0"/>
                  <a:buChar char="–"/>
                </a:pPr>
                <a:r>
                  <a:rPr lang="en-US" sz="1600" dirty="0" smtClean="0">
                    <a:latin typeface="+mj-lt"/>
                  </a:rPr>
                  <a:t>First 100 kg module to be commissioned in 2020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AXEL </a:t>
                </a:r>
                <a:r>
                  <a:rPr lang="en-CA" sz="2000" dirty="0">
                    <a:solidFill>
                      <a:srgbClr val="0070C0"/>
                    </a:solidFill>
                    <a:latin typeface="+mj-lt"/>
                  </a:rPr>
                  <a:t>High-pressure Xe gas TPC -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  <a:latin typeface="+mj-lt"/>
                  </a:rPr>
                  <a:t> in </a:t>
                </a:r>
                <a:r>
                  <a:rPr lang="en-US" sz="2000" baseline="30000" dirty="0" smtClean="0">
                    <a:solidFill>
                      <a:srgbClr val="0070C0"/>
                    </a:solidFill>
                    <a:latin typeface="+mj-lt"/>
                  </a:rPr>
                  <a:t>136</a:t>
                </a: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Xe</a:t>
                </a:r>
              </a:p>
              <a:p>
                <a:pPr lvl="1">
                  <a:lnSpc>
                    <a:spcPct val="150000"/>
                  </a:lnSpc>
                  <a:buFont typeface="Calibri Light" panose="020F0302020204030204" pitchFamily="34" charset="0"/>
                  <a:buChar char="–"/>
                </a:pPr>
                <a:r>
                  <a:rPr lang="en-US" sz="1600" dirty="0" smtClean="0">
                    <a:latin typeface="+mj-lt"/>
                  </a:rPr>
                  <a:t>EL in perforated PTFE structure, with SiPM readout for individual holes</a:t>
                </a:r>
              </a:p>
              <a:p>
                <a:pPr lvl="1">
                  <a:lnSpc>
                    <a:spcPct val="150000"/>
                  </a:lnSpc>
                  <a:buFont typeface="Calibri Light" panose="020F0302020204030204" pitchFamily="34" charset="0"/>
                  <a:buChar char="–"/>
                </a:pPr>
                <a:r>
                  <a:rPr lang="en-US" sz="1600" dirty="0" smtClean="0">
                    <a:latin typeface="+mj-lt"/>
                  </a:rPr>
                  <a:t>Now operating a 4.5 kg Xe prototype with 168 channels</a:t>
                </a:r>
              </a:p>
              <a:p>
                <a:pPr lvl="1">
                  <a:lnSpc>
                    <a:spcPct val="150000"/>
                  </a:lnSpc>
                  <a:buFont typeface="Calibri Light" panose="020F0302020204030204" pitchFamily="34" charset="0"/>
                  <a:buChar char="–"/>
                </a:pPr>
                <a:r>
                  <a:rPr lang="en-US" sz="1600" dirty="0" smtClean="0">
                    <a:latin typeface="+mj-lt"/>
                  </a:rPr>
                  <a:t>To be followed by a 40 kg module</a:t>
                </a:r>
                <a:endParaRPr lang="en-US" sz="1600" dirty="0">
                  <a:latin typeface="+mj-lt"/>
                </a:endParaRPr>
              </a:p>
              <a:p>
                <a:pPr lvl="1">
                  <a:lnSpc>
                    <a:spcPct val="150000"/>
                  </a:lnSpc>
                  <a:buFont typeface="Calibri Light" panose="020F0302020204030204" pitchFamily="34" charset="0"/>
                  <a:buChar char="–"/>
                </a:pPr>
                <a:endParaRPr lang="en-US" sz="1600" dirty="0"/>
              </a:p>
              <a:p>
                <a:pPr>
                  <a:lnSpc>
                    <a:spcPct val="150000"/>
                  </a:lnSpc>
                </a:pPr>
                <a:endParaRPr lang="en-US" sz="2000" dirty="0">
                  <a:solidFill>
                    <a:srgbClr val="0070C0"/>
                  </a:solidFill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endParaRPr lang="en-CA" sz="2000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0002" y="1342149"/>
                <a:ext cx="5787226" cy="5014202"/>
              </a:xfrm>
              <a:blipFill>
                <a:blip r:embed="rId2"/>
                <a:stretch>
                  <a:fillRect l="-948" t="-121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58</a:t>
            </a:fld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Additional projects (details in backup slides)</a:t>
            </a:r>
            <a:endParaRPr lang="en-CA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6450724" y="1263718"/>
            <a:ext cx="2389822" cy="2346643"/>
            <a:chOff x="6186873" y="1141692"/>
            <a:chExt cx="2687442" cy="2638886"/>
          </a:xfrm>
        </p:grpSpPr>
        <p:pic>
          <p:nvPicPr>
            <p:cNvPr id="10" name="图片 5" descr="C:\Users\王少博\Desktop\截图\截图\罐体2.png">
              <a:extLst>
                <a:ext uri="{FF2B5EF4-FFF2-40B4-BE49-F238E27FC236}">
                  <a16:creationId xmlns:a16="http://schemas.microsoft.com/office/drawing/2014/main" id="{E6EEB4EE-88F0-4E93-A40E-4EF771C89366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305" y="1141692"/>
              <a:ext cx="2386010" cy="26388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Freeform 10"/>
            <p:cNvSpPr>
              <a:spLocks noChangeAspect="1"/>
            </p:cNvSpPr>
            <p:nvPr/>
          </p:nvSpPr>
          <p:spPr bwMode="auto">
            <a:xfrm>
              <a:off x="6186873" y="1357616"/>
              <a:ext cx="870180" cy="2207038"/>
            </a:xfrm>
            <a:custGeom>
              <a:avLst/>
              <a:gdLst>
                <a:gd name="T0" fmla="*/ 852 w 1127"/>
                <a:gd name="T1" fmla="*/ 730 h 2864"/>
                <a:gd name="T2" fmla="*/ 644 w 1127"/>
                <a:gd name="T3" fmla="*/ 1003 h 2864"/>
                <a:gd name="T4" fmla="*/ 615 w 1127"/>
                <a:gd name="T5" fmla="*/ 973 h 2864"/>
                <a:gd name="T6" fmla="*/ 568 w 1127"/>
                <a:gd name="T7" fmla="*/ 878 h 2864"/>
                <a:gd name="T8" fmla="*/ 535 w 1127"/>
                <a:gd name="T9" fmla="*/ 737 h 2864"/>
                <a:gd name="T10" fmla="*/ 495 w 1127"/>
                <a:gd name="T11" fmla="*/ 548 h 2864"/>
                <a:gd name="T12" fmla="*/ 486 w 1127"/>
                <a:gd name="T13" fmla="*/ 523 h 2864"/>
                <a:gd name="T14" fmla="*/ 435 w 1127"/>
                <a:gd name="T15" fmla="*/ 457 h 2864"/>
                <a:gd name="T16" fmla="*/ 482 w 1127"/>
                <a:gd name="T17" fmla="*/ 386 h 2864"/>
                <a:gd name="T18" fmla="*/ 520 w 1127"/>
                <a:gd name="T19" fmla="*/ 293 h 2864"/>
                <a:gd name="T20" fmla="*/ 540 w 1127"/>
                <a:gd name="T21" fmla="*/ 160 h 2864"/>
                <a:gd name="T22" fmla="*/ 528 w 1127"/>
                <a:gd name="T23" fmla="*/ 75 h 2864"/>
                <a:gd name="T24" fmla="*/ 386 w 1127"/>
                <a:gd name="T25" fmla="*/ 11 h 2864"/>
                <a:gd name="T26" fmla="*/ 250 w 1127"/>
                <a:gd name="T27" fmla="*/ 138 h 2864"/>
                <a:gd name="T28" fmla="*/ 237 w 1127"/>
                <a:gd name="T29" fmla="*/ 195 h 2864"/>
                <a:gd name="T30" fmla="*/ 236 w 1127"/>
                <a:gd name="T31" fmla="*/ 282 h 2864"/>
                <a:gd name="T32" fmla="*/ 238 w 1127"/>
                <a:gd name="T33" fmla="*/ 350 h 2864"/>
                <a:gd name="T34" fmla="*/ 227 w 1127"/>
                <a:gd name="T35" fmla="*/ 364 h 2864"/>
                <a:gd name="T36" fmla="*/ 177 w 1127"/>
                <a:gd name="T37" fmla="*/ 417 h 2864"/>
                <a:gd name="T38" fmla="*/ 126 w 1127"/>
                <a:gd name="T39" fmla="*/ 466 h 2864"/>
                <a:gd name="T40" fmla="*/ 52 w 1127"/>
                <a:gd name="T41" fmla="*/ 530 h 2864"/>
                <a:gd name="T42" fmla="*/ 17 w 1127"/>
                <a:gd name="T43" fmla="*/ 914 h 2864"/>
                <a:gd name="T44" fmla="*/ 83 w 1127"/>
                <a:gd name="T45" fmla="*/ 1135 h 2864"/>
                <a:gd name="T46" fmla="*/ 89 w 1127"/>
                <a:gd name="T47" fmla="*/ 1546 h 2864"/>
                <a:gd name="T48" fmla="*/ 119 w 1127"/>
                <a:gd name="T49" fmla="*/ 1705 h 2864"/>
                <a:gd name="T50" fmla="*/ 155 w 1127"/>
                <a:gd name="T51" fmla="*/ 1892 h 2864"/>
                <a:gd name="T52" fmla="*/ 125 w 1127"/>
                <a:gd name="T53" fmla="*/ 2146 h 2864"/>
                <a:gd name="T54" fmla="*/ 109 w 1127"/>
                <a:gd name="T55" fmla="*/ 2447 h 2864"/>
                <a:gd name="T56" fmla="*/ 79 w 1127"/>
                <a:gd name="T57" fmla="*/ 2566 h 2864"/>
                <a:gd name="T58" fmla="*/ 102 w 1127"/>
                <a:gd name="T59" fmla="*/ 2661 h 2864"/>
                <a:gd name="T60" fmla="*/ 103 w 1127"/>
                <a:gd name="T61" fmla="*/ 2742 h 2864"/>
                <a:gd name="T62" fmla="*/ 186 w 1127"/>
                <a:gd name="T63" fmla="*/ 2833 h 2864"/>
                <a:gd name="T64" fmla="*/ 221 w 1127"/>
                <a:gd name="T65" fmla="*/ 2821 h 2864"/>
                <a:gd name="T66" fmla="*/ 379 w 1127"/>
                <a:gd name="T67" fmla="*/ 2864 h 2864"/>
                <a:gd name="T68" fmla="*/ 546 w 1127"/>
                <a:gd name="T69" fmla="*/ 2799 h 2864"/>
                <a:gd name="T70" fmla="*/ 517 w 1127"/>
                <a:gd name="T71" fmla="*/ 2764 h 2864"/>
                <a:gd name="T72" fmla="*/ 390 w 1127"/>
                <a:gd name="T73" fmla="*/ 2695 h 2864"/>
                <a:gd name="T74" fmla="*/ 406 w 1127"/>
                <a:gd name="T75" fmla="*/ 2656 h 2864"/>
                <a:gd name="T76" fmla="*/ 482 w 1127"/>
                <a:gd name="T77" fmla="*/ 2578 h 2864"/>
                <a:gd name="T78" fmla="*/ 410 w 1127"/>
                <a:gd name="T79" fmla="*/ 2548 h 2864"/>
                <a:gd name="T80" fmla="*/ 501 w 1127"/>
                <a:gd name="T81" fmla="*/ 1973 h 2864"/>
                <a:gd name="T82" fmla="*/ 530 w 1127"/>
                <a:gd name="T83" fmla="*/ 1691 h 2864"/>
                <a:gd name="T84" fmla="*/ 543 w 1127"/>
                <a:gd name="T85" fmla="*/ 1624 h 2864"/>
                <a:gd name="T86" fmla="*/ 589 w 1127"/>
                <a:gd name="T87" fmla="*/ 1643 h 2864"/>
                <a:gd name="T88" fmla="*/ 551 w 1127"/>
                <a:gd name="T89" fmla="*/ 1299 h 2864"/>
                <a:gd name="T90" fmla="*/ 576 w 1127"/>
                <a:gd name="T91" fmla="*/ 1251 h 2864"/>
                <a:gd name="T92" fmla="*/ 650 w 1127"/>
                <a:gd name="T93" fmla="*/ 1197 h 2864"/>
                <a:gd name="T94" fmla="*/ 791 w 1127"/>
                <a:gd name="T95" fmla="*/ 1180 h 2864"/>
                <a:gd name="T96" fmla="*/ 840 w 1127"/>
                <a:gd name="T97" fmla="*/ 1172 h 2864"/>
                <a:gd name="T98" fmla="*/ 940 w 1127"/>
                <a:gd name="T99" fmla="*/ 1159 h 2864"/>
                <a:gd name="T100" fmla="*/ 1004 w 1127"/>
                <a:gd name="T101" fmla="*/ 1008 h 2864"/>
                <a:gd name="T102" fmla="*/ 1116 w 1127"/>
                <a:gd name="T103" fmla="*/ 832 h 2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7" h="2864">
                  <a:moveTo>
                    <a:pt x="1116" y="832"/>
                  </a:moveTo>
                  <a:cubicBezTo>
                    <a:pt x="1105" y="828"/>
                    <a:pt x="852" y="730"/>
                    <a:pt x="852" y="730"/>
                  </a:cubicBezTo>
                  <a:cubicBezTo>
                    <a:pt x="852" y="730"/>
                    <a:pt x="842" y="723"/>
                    <a:pt x="830" y="738"/>
                  </a:cubicBezTo>
                  <a:cubicBezTo>
                    <a:pt x="820" y="752"/>
                    <a:pt x="677" y="956"/>
                    <a:pt x="644" y="1003"/>
                  </a:cubicBezTo>
                  <a:cubicBezTo>
                    <a:pt x="641" y="1004"/>
                    <a:pt x="637" y="1004"/>
                    <a:pt x="634" y="1005"/>
                  </a:cubicBezTo>
                  <a:cubicBezTo>
                    <a:pt x="631" y="996"/>
                    <a:pt x="624" y="982"/>
                    <a:pt x="615" y="973"/>
                  </a:cubicBezTo>
                  <a:cubicBezTo>
                    <a:pt x="603" y="959"/>
                    <a:pt x="590" y="948"/>
                    <a:pt x="587" y="932"/>
                  </a:cubicBezTo>
                  <a:cubicBezTo>
                    <a:pt x="585" y="917"/>
                    <a:pt x="574" y="885"/>
                    <a:pt x="568" y="878"/>
                  </a:cubicBezTo>
                  <a:cubicBezTo>
                    <a:pt x="561" y="871"/>
                    <a:pt x="551" y="822"/>
                    <a:pt x="551" y="804"/>
                  </a:cubicBezTo>
                  <a:cubicBezTo>
                    <a:pt x="551" y="786"/>
                    <a:pt x="539" y="754"/>
                    <a:pt x="535" y="737"/>
                  </a:cubicBezTo>
                  <a:cubicBezTo>
                    <a:pt x="531" y="720"/>
                    <a:pt x="533" y="696"/>
                    <a:pt x="530" y="672"/>
                  </a:cubicBezTo>
                  <a:cubicBezTo>
                    <a:pt x="527" y="648"/>
                    <a:pt x="517" y="566"/>
                    <a:pt x="495" y="548"/>
                  </a:cubicBezTo>
                  <a:cubicBezTo>
                    <a:pt x="491" y="545"/>
                    <a:pt x="487" y="542"/>
                    <a:pt x="483" y="538"/>
                  </a:cubicBezTo>
                  <a:cubicBezTo>
                    <a:pt x="486" y="533"/>
                    <a:pt x="487" y="527"/>
                    <a:pt x="486" y="523"/>
                  </a:cubicBezTo>
                  <a:cubicBezTo>
                    <a:pt x="481" y="506"/>
                    <a:pt x="460" y="481"/>
                    <a:pt x="450" y="472"/>
                  </a:cubicBezTo>
                  <a:cubicBezTo>
                    <a:pt x="440" y="463"/>
                    <a:pt x="435" y="457"/>
                    <a:pt x="435" y="457"/>
                  </a:cubicBezTo>
                  <a:cubicBezTo>
                    <a:pt x="435" y="457"/>
                    <a:pt x="452" y="444"/>
                    <a:pt x="459" y="432"/>
                  </a:cubicBezTo>
                  <a:cubicBezTo>
                    <a:pt x="463" y="424"/>
                    <a:pt x="474" y="403"/>
                    <a:pt x="482" y="386"/>
                  </a:cubicBezTo>
                  <a:cubicBezTo>
                    <a:pt x="489" y="378"/>
                    <a:pt x="495" y="370"/>
                    <a:pt x="497" y="364"/>
                  </a:cubicBezTo>
                  <a:cubicBezTo>
                    <a:pt x="502" y="351"/>
                    <a:pt x="519" y="329"/>
                    <a:pt x="520" y="293"/>
                  </a:cubicBezTo>
                  <a:cubicBezTo>
                    <a:pt x="520" y="256"/>
                    <a:pt x="532" y="227"/>
                    <a:pt x="535" y="212"/>
                  </a:cubicBezTo>
                  <a:cubicBezTo>
                    <a:pt x="538" y="196"/>
                    <a:pt x="540" y="179"/>
                    <a:pt x="540" y="160"/>
                  </a:cubicBezTo>
                  <a:cubicBezTo>
                    <a:pt x="540" y="141"/>
                    <a:pt x="543" y="140"/>
                    <a:pt x="537" y="110"/>
                  </a:cubicBezTo>
                  <a:cubicBezTo>
                    <a:pt x="534" y="89"/>
                    <a:pt x="537" y="93"/>
                    <a:pt x="528" y="75"/>
                  </a:cubicBezTo>
                  <a:cubicBezTo>
                    <a:pt x="517" y="55"/>
                    <a:pt x="501" y="44"/>
                    <a:pt x="480" y="29"/>
                  </a:cubicBezTo>
                  <a:cubicBezTo>
                    <a:pt x="440" y="0"/>
                    <a:pt x="407" y="10"/>
                    <a:pt x="386" y="11"/>
                  </a:cubicBezTo>
                  <a:cubicBezTo>
                    <a:pt x="319" y="13"/>
                    <a:pt x="294" y="44"/>
                    <a:pt x="274" y="71"/>
                  </a:cubicBezTo>
                  <a:cubicBezTo>
                    <a:pt x="267" y="80"/>
                    <a:pt x="254" y="113"/>
                    <a:pt x="250" y="138"/>
                  </a:cubicBezTo>
                  <a:cubicBezTo>
                    <a:pt x="247" y="163"/>
                    <a:pt x="248" y="177"/>
                    <a:pt x="246" y="185"/>
                  </a:cubicBezTo>
                  <a:cubicBezTo>
                    <a:pt x="245" y="193"/>
                    <a:pt x="244" y="192"/>
                    <a:pt x="237" y="195"/>
                  </a:cubicBezTo>
                  <a:cubicBezTo>
                    <a:pt x="230" y="198"/>
                    <a:pt x="231" y="218"/>
                    <a:pt x="234" y="232"/>
                  </a:cubicBezTo>
                  <a:cubicBezTo>
                    <a:pt x="237" y="245"/>
                    <a:pt x="227" y="271"/>
                    <a:pt x="236" y="282"/>
                  </a:cubicBezTo>
                  <a:cubicBezTo>
                    <a:pt x="239" y="285"/>
                    <a:pt x="241" y="288"/>
                    <a:pt x="242" y="291"/>
                  </a:cubicBezTo>
                  <a:cubicBezTo>
                    <a:pt x="240" y="310"/>
                    <a:pt x="238" y="330"/>
                    <a:pt x="238" y="350"/>
                  </a:cubicBezTo>
                  <a:cubicBezTo>
                    <a:pt x="238" y="354"/>
                    <a:pt x="236" y="359"/>
                    <a:pt x="233" y="363"/>
                  </a:cubicBezTo>
                  <a:cubicBezTo>
                    <a:pt x="231" y="363"/>
                    <a:pt x="229" y="364"/>
                    <a:pt x="227" y="364"/>
                  </a:cubicBezTo>
                  <a:cubicBezTo>
                    <a:pt x="219" y="363"/>
                    <a:pt x="210" y="362"/>
                    <a:pt x="204" y="376"/>
                  </a:cubicBezTo>
                  <a:cubicBezTo>
                    <a:pt x="198" y="390"/>
                    <a:pt x="182" y="407"/>
                    <a:pt x="177" y="417"/>
                  </a:cubicBezTo>
                  <a:cubicBezTo>
                    <a:pt x="172" y="428"/>
                    <a:pt x="177" y="432"/>
                    <a:pt x="171" y="432"/>
                  </a:cubicBezTo>
                  <a:cubicBezTo>
                    <a:pt x="165" y="432"/>
                    <a:pt x="141" y="459"/>
                    <a:pt x="126" y="466"/>
                  </a:cubicBezTo>
                  <a:cubicBezTo>
                    <a:pt x="111" y="474"/>
                    <a:pt x="98" y="480"/>
                    <a:pt x="92" y="487"/>
                  </a:cubicBezTo>
                  <a:cubicBezTo>
                    <a:pt x="87" y="494"/>
                    <a:pt x="77" y="504"/>
                    <a:pt x="52" y="530"/>
                  </a:cubicBezTo>
                  <a:cubicBezTo>
                    <a:pt x="14" y="567"/>
                    <a:pt x="0" y="601"/>
                    <a:pt x="9" y="727"/>
                  </a:cubicBezTo>
                  <a:cubicBezTo>
                    <a:pt x="10" y="757"/>
                    <a:pt x="9" y="832"/>
                    <a:pt x="17" y="914"/>
                  </a:cubicBezTo>
                  <a:cubicBezTo>
                    <a:pt x="20" y="935"/>
                    <a:pt x="40" y="1012"/>
                    <a:pt x="40" y="1042"/>
                  </a:cubicBezTo>
                  <a:cubicBezTo>
                    <a:pt x="40" y="1072"/>
                    <a:pt x="71" y="1122"/>
                    <a:pt x="83" y="1135"/>
                  </a:cubicBezTo>
                  <a:cubicBezTo>
                    <a:pt x="85" y="1138"/>
                    <a:pt x="87" y="1140"/>
                    <a:pt x="89" y="1142"/>
                  </a:cubicBezTo>
                  <a:cubicBezTo>
                    <a:pt x="91" y="1252"/>
                    <a:pt x="74" y="1451"/>
                    <a:pt x="89" y="1546"/>
                  </a:cubicBezTo>
                  <a:cubicBezTo>
                    <a:pt x="96" y="1590"/>
                    <a:pt x="85" y="1615"/>
                    <a:pt x="104" y="1641"/>
                  </a:cubicBezTo>
                  <a:cubicBezTo>
                    <a:pt x="123" y="1668"/>
                    <a:pt x="121" y="1669"/>
                    <a:pt x="119" y="1705"/>
                  </a:cubicBezTo>
                  <a:cubicBezTo>
                    <a:pt x="117" y="1742"/>
                    <a:pt x="135" y="1742"/>
                    <a:pt x="135" y="1784"/>
                  </a:cubicBezTo>
                  <a:cubicBezTo>
                    <a:pt x="135" y="1826"/>
                    <a:pt x="146" y="1879"/>
                    <a:pt x="155" y="1892"/>
                  </a:cubicBezTo>
                  <a:cubicBezTo>
                    <a:pt x="163" y="1905"/>
                    <a:pt x="167" y="1953"/>
                    <a:pt x="162" y="1978"/>
                  </a:cubicBezTo>
                  <a:cubicBezTo>
                    <a:pt x="157" y="2003"/>
                    <a:pt x="129" y="2088"/>
                    <a:pt x="125" y="2146"/>
                  </a:cubicBezTo>
                  <a:cubicBezTo>
                    <a:pt x="122" y="2204"/>
                    <a:pt x="125" y="2256"/>
                    <a:pt x="124" y="2297"/>
                  </a:cubicBezTo>
                  <a:cubicBezTo>
                    <a:pt x="124" y="2338"/>
                    <a:pt x="117" y="2428"/>
                    <a:pt x="109" y="2447"/>
                  </a:cubicBezTo>
                  <a:cubicBezTo>
                    <a:pt x="102" y="2467"/>
                    <a:pt x="105" y="2520"/>
                    <a:pt x="92" y="2531"/>
                  </a:cubicBezTo>
                  <a:cubicBezTo>
                    <a:pt x="78" y="2542"/>
                    <a:pt x="73" y="2552"/>
                    <a:pt x="79" y="2566"/>
                  </a:cubicBezTo>
                  <a:cubicBezTo>
                    <a:pt x="86" y="2581"/>
                    <a:pt x="88" y="2586"/>
                    <a:pt x="88" y="2602"/>
                  </a:cubicBezTo>
                  <a:cubicBezTo>
                    <a:pt x="88" y="2619"/>
                    <a:pt x="91" y="2655"/>
                    <a:pt x="102" y="2661"/>
                  </a:cubicBezTo>
                  <a:cubicBezTo>
                    <a:pt x="113" y="2666"/>
                    <a:pt x="114" y="2648"/>
                    <a:pt x="113" y="2684"/>
                  </a:cubicBezTo>
                  <a:cubicBezTo>
                    <a:pt x="111" y="2721"/>
                    <a:pt x="108" y="2732"/>
                    <a:pt x="103" y="2742"/>
                  </a:cubicBezTo>
                  <a:cubicBezTo>
                    <a:pt x="98" y="2751"/>
                    <a:pt x="103" y="2794"/>
                    <a:pt x="109" y="2803"/>
                  </a:cubicBezTo>
                  <a:cubicBezTo>
                    <a:pt x="115" y="2811"/>
                    <a:pt x="157" y="2833"/>
                    <a:pt x="186" y="2833"/>
                  </a:cubicBezTo>
                  <a:cubicBezTo>
                    <a:pt x="215" y="2833"/>
                    <a:pt x="213" y="2831"/>
                    <a:pt x="214" y="2827"/>
                  </a:cubicBezTo>
                  <a:cubicBezTo>
                    <a:pt x="215" y="2822"/>
                    <a:pt x="206" y="2815"/>
                    <a:pt x="221" y="2821"/>
                  </a:cubicBezTo>
                  <a:cubicBezTo>
                    <a:pt x="237" y="2827"/>
                    <a:pt x="277" y="2842"/>
                    <a:pt x="298" y="2849"/>
                  </a:cubicBezTo>
                  <a:cubicBezTo>
                    <a:pt x="319" y="2856"/>
                    <a:pt x="377" y="2862"/>
                    <a:pt x="379" y="2864"/>
                  </a:cubicBezTo>
                  <a:cubicBezTo>
                    <a:pt x="379" y="2864"/>
                    <a:pt x="490" y="2864"/>
                    <a:pt x="512" y="2848"/>
                  </a:cubicBezTo>
                  <a:cubicBezTo>
                    <a:pt x="534" y="2832"/>
                    <a:pt x="553" y="2810"/>
                    <a:pt x="546" y="2799"/>
                  </a:cubicBezTo>
                  <a:cubicBezTo>
                    <a:pt x="539" y="2787"/>
                    <a:pt x="544" y="2795"/>
                    <a:pt x="535" y="2787"/>
                  </a:cubicBezTo>
                  <a:cubicBezTo>
                    <a:pt x="526" y="2779"/>
                    <a:pt x="535" y="2770"/>
                    <a:pt x="517" y="2764"/>
                  </a:cubicBezTo>
                  <a:cubicBezTo>
                    <a:pt x="499" y="2758"/>
                    <a:pt x="454" y="2737"/>
                    <a:pt x="433" y="2728"/>
                  </a:cubicBezTo>
                  <a:cubicBezTo>
                    <a:pt x="413" y="2718"/>
                    <a:pt x="396" y="2705"/>
                    <a:pt x="390" y="2695"/>
                  </a:cubicBezTo>
                  <a:cubicBezTo>
                    <a:pt x="383" y="2685"/>
                    <a:pt x="384" y="2672"/>
                    <a:pt x="380" y="2666"/>
                  </a:cubicBezTo>
                  <a:cubicBezTo>
                    <a:pt x="375" y="2661"/>
                    <a:pt x="374" y="2657"/>
                    <a:pt x="406" y="2656"/>
                  </a:cubicBezTo>
                  <a:cubicBezTo>
                    <a:pt x="437" y="2655"/>
                    <a:pt x="494" y="2628"/>
                    <a:pt x="495" y="2606"/>
                  </a:cubicBezTo>
                  <a:cubicBezTo>
                    <a:pt x="496" y="2584"/>
                    <a:pt x="485" y="2581"/>
                    <a:pt x="482" y="2578"/>
                  </a:cubicBezTo>
                  <a:cubicBezTo>
                    <a:pt x="479" y="2576"/>
                    <a:pt x="478" y="2558"/>
                    <a:pt x="460" y="2557"/>
                  </a:cubicBezTo>
                  <a:cubicBezTo>
                    <a:pt x="442" y="2557"/>
                    <a:pt x="410" y="2565"/>
                    <a:pt x="410" y="2548"/>
                  </a:cubicBezTo>
                  <a:cubicBezTo>
                    <a:pt x="410" y="2531"/>
                    <a:pt x="432" y="2443"/>
                    <a:pt x="435" y="2398"/>
                  </a:cubicBezTo>
                  <a:cubicBezTo>
                    <a:pt x="438" y="2354"/>
                    <a:pt x="496" y="2021"/>
                    <a:pt x="501" y="1973"/>
                  </a:cubicBezTo>
                  <a:cubicBezTo>
                    <a:pt x="507" y="1925"/>
                    <a:pt x="511" y="1894"/>
                    <a:pt x="511" y="1880"/>
                  </a:cubicBezTo>
                  <a:cubicBezTo>
                    <a:pt x="511" y="1866"/>
                    <a:pt x="525" y="1709"/>
                    <a:pt x="530" y="1691"/>
                  </a:cubicBezTo>
                  <a:cubicBezTo>
                    <a:pt x="534" y="1672"/>
                    <a:pt x="544" y="1676"/>
                    <a:pt x="543" y="1658"/>
                  </a:cubicBezTo>
                  <a:cubicBezTo>
                    <a:pt x="542" y="1640"/>
                    <a:pt x="543" y="1624"/>
                    <a:pt x="543" y="1624"/>
                  </a:cubicBezTo>
                  <a:cubicBezTo>
                    <a:pt x="543" y="1624"/>
                    <a:pt x="561" y="1637"/>
                    <a:pt x="570" y="1643"/>
                  </a:cubicBezTo>
                  <a:cubicBezTo>
                    <a:pt x="579" y="1650"/>
                    <a:pt x="591" y="1661"/>
                    <a:pt x="589" y="1643"/>
                  </a:cubicBezTo>
                  <a:cubicBezTo>
                    <a:pt x="587" y="1626"/>
                    <a:pt x="556" y="1548"/>
                    <a:pt x="553" y="1513"/>
                  </a:cubicBezTo>
                  <a:cubicBezTo>
                    <a:pt x="551" y="1477"/>
                    <a:pt x="551" y="1321"/>
                    <a:pt x="551" y="1299"/>
                  </a:cubicBezTo>
                  <a:cubicBezTo>
                    <a:pt x="551" y="1277"/>
                    <a:pt x="553" y="1251"/>
                    <a:pt x="553" y="1247"/>
                  </a:cubicBezTo>
                  <a:cubicBezTo>
                    <a:pt x="553" y="1243"/>
                    <a:pt x="571" y="1246"/>
                    <a:pt x="576" y="1251"/>
                  </a:cubicBezTo>
                  <a:cubicBezTo>
                    <a:pt x="582" y="1255"/>
                    <a:pt x="602" y="1275"/>
                    <a:pt x="608" y="1262"/>
                  </a:cubicBezTo>
                  <a:cubicBezTo>
                    <a:pt x="612" y="1251"/>
                    <a:pt x="637" y="1217"/>
                    <a:pt x="650" y="1197"/>
                  </a:cubicBezTo>
                  <a:cubicBezTo>
                    <a:pt x="713" y="1198"/>
                    <a:pt x="756" y="1198"/>
                    <a:pt x="756" y="1198"/>
                  </a:cubicBezTo>
                  <a:cubicBezTo>
                    <a:pt x="756" y="1198"/>
                    <a:pt x="777" y="1180"/>
                    <a:pt x="791" y="1180"/>
                  </a:cubicBezTo>
                  <a:cubicBezTo>
                    <a:pt x="797" y="1180"/>
                    <a:pt x="807" y="1176"/>
                    <a:pt x="816" y="1172"/>
                  </a:cubicBezTo>
                  <a:cubicBezTo>
                    <a:pt x="829" y="1175"/>
                    <a:pt x="835" y="1177"/>
                    <a:pt x="840" y="1172"/>
                  </a:cubicBezTo>
                  <a:cubicBezTo>
                    <a:pt x="847" y="1167"/>
                    <a:pt x="842" y="1159"/>
                    <a:pt x="854" y="1159"/>
                  </a:cubicBezTo>
                  <a:cubicBezTo>
                    <a:pt x="866" y="1158"/>
                    <a:pt x="940" y="1159"/>
                    <a:pt x="940" y="1159"/>
                  </a:cubicBezTo>
                  <a:cubicBezTo>
                    <a:pt x="940" y="1159"/>
                    <a:pt x="952" y="1159"/>
                    <a:pt x="958" y="1141"/>
                  </a:cubicBezTo>
                  <a:cubicBezTo>
                    <a:pt x="960" y="1133"/>
                    <a:pt x="982" y="1072"/>
                    <a:pt x="1004" y="1008"/>
                  </a:cubicBezTo>
                  <a:cubicBezTo>
                    <a:pt x="1063" y="929"/>
                    <a:pt x="1125" y="845"/>
                    <a:pt x="1125" y="845"/>
                  </a:cubicBezTo>
                  <a:cubicBezTo>
                    <a:pt x="1125" y="845"/>
                    <a:pt x="1127" y="836"/>
                    <a:pt x="1116" y="83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grpSp>
        <p:nvGrpSpPr>
          <p:cNvPr id="12" name="グループ化 83">
            <a:extLst>
              <a:ext uri="{FF2B5EF4-FFF2-40B4-BE49-F238E27FC236}">
                <a16:creationId xmlns:a16="http://schemas.microsoft.com/office/drawing/2014/main" id="{BBD12E62-36B5-42B5-B2A2-3F73239CEF8E}"/>
              </a:ext>
            </a:extLst>
          </p:cNvPr>
          <p:cNvGrpSpPr/>
          <p:nvPr/>
        </p:nvGrpSpPr>
        <p:grpSpPr>
          <a:xfrm>
            <a:off x="6228619" y="3926594"/>
            <a:ext cx="2562622" cy="1974669"/>
            <a:chOff x="2032187" y="1764000"/>
            <a:chExt cx="2658506" cy="2048554"/>
          </a:xfrm>
        </p:grpSpPr>
        <p:pic>
          <p:nvPicPr>
            <p:cNvPr id="13" name="図 1">
              <a:extLst>
                <a:ext uri="{FF2B5EF4-FFF2-40B4-BE49-F238E27FC236}">
                  <a16:creationId xmlns:a16="http://schemas.microsoft.com/office/drawing/2014/main" id="{8CCFB23B-FD2D-4E69-88E2-D06EBA494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32187" y="1764000"/>
              <a:ext cx="2404813" cy="1994235"/>
            </a:xfrm>
            <a:prstGeom prst="rect">
              <a:avLst/>
            </a:prstGeom>
          </p:spPr>
        </p:pic>
        <p:sp>
          <p:nvSpPr>
            <p:cNvPr id="14" name="テキスト ボックス 17">
              <a:extLst>
                <a:ext uri="{FF2B5EF4-FFF2-40B4-BE49-F238E27FC236}">
                  <a16:creationId xmlns:a16="http://schemas.microsoft.com/office/drawing/2014/main" id="{6DFD6070-0185-4E05-B140-CA3609D88834}"/>
                </a:ext>
              </a:extLst>
            </p:cNvPr>
            <p:cNvSpPr txBox="1"/>
            <p:nvPr/>
          </p:nvSpPr>
          <p:spPr>
            <a:xfrm>
              <a:off x="3267000" y="2448040"/>
              <a:ext cx="1423693" cy="389354"/>
            </a:xfrm>
            <a:custGeom>
              <a:avLst/>
              <a:gdLst>
                <a:gd name="connsiteX0" fmla="*/ 0 w 1426363"/>
                <a:gd name="connsiteY0" fmla="*/ 0 h 338554"/>
                <a:gd name="connsiteX1" fmla="*/ 1426363 w 1426363"/>
                <a:gd name="connsiteY1" fmla="*/ 0 h 338554"/>
                <a:gd name="connsiteX2" fmla="*/ 1426363 w 1426363"/>
                <a:gd name="connsiteY2" fmla="*/ 338554 h 338554"/>
                <a:gd name="connsiteX3" fmla="*/ 0 w 1426363"/>
                <a:gd name="connsiteY3" fmla="*/ 338554 h 338554"/>
                <a:gd name="connsiteX4" fmla="*/ 0 w 1426363"/>
                <a:gd name="connsiteY4" fmla="*/ 0 h 338554"/>
                <a:gd name="connsiteX0" fmla="*/ 0 w 1426363"/>
                <a:gd name="connsiteY0" fmla="*/ 0 h 338554"/>
                <a:gd name="connsiteX1" fmla="*/ 1426363 w 1426363"/>
                <a:gd name="connsiteY1" fmla="*/ 0 h 338554"/>
                <a:gd name="connsiteX2" fmla="*/ 1426363 w 1426363"/>
                <a:gd name="connsiteY2" fmla="*/ 338554 h 338554"/>
                <a:gd name="connsiteX3" fmla="*/ 0 w 1426363"/>
                <a:gd name="connsiteY3" fmla="*/ 338554 h 338554"/>
                <a:gd name="connsiteX4" fmla="*/ 3847 w 1426363"/>
                <a:gd name="connsiteY4" fmla="*/ 161401 h 338554"/>
                <a:gd name="connsiteX5" fmla="*/ 0 w 1426363"/>
                <a:gd name="connsiteY5" fmla="*/ 0 h 338554"/>
                <a:gd name="connsiteX0" fmla="*/ 0 w 1436407"/>
                <a:gd name="connsiteY0" fmla="*/ 0 h 338554"/>
                <a:gd name="connsiteX1" fmla="*/ 1426363 w 1436407"/>
                <a:gd name="connsiteY1" fmla="*/ 0 h 338554"/>
                <a:gd name="connsiteX2" fmla="*/ 1436407 w 1436407"/>
                <a:gd name="connsiteY2" fmla="*/ 161401 h 338554"/>
                <a:gd name="connsiteX3" fmla="*/ 1426363 w 1436407"/>
                <a:gd name="connsiteY3" fmla="*/ 338554 h 338554"/>
                <a:gd name="connsiteX4" fmla="*/ 0 w 1436407"/>
                <a:gd name="connsiteY4" fmla="*/ 338554 h 338554"/>
                <a:gd name="connsiteX5" fmla="*/ 3847 w 1436407"/>
                <a:gd name="connsiteY5" fmla="*/ 161401 h 338554"/>
                <a:gd name="connsiteX6" fmla="*/ 0 w 1436407"/>
                <a:gd name="connsiteY6" fmla="*/ 0 h 338554"/>
                <a:gd name="connsiteX0" fmla="*/ 0 w 1436407"/>
                <a:gd name="connsiteY0" fmla="*/ 0 h 338554"/>
                <a:gd name="connsiteX1" fmla="*/ 1273963 w 1436407"/>
                <a:gd name="connsiteY1" fmla="*/ 20320 h 338554"/>
                <a:gd name="connsiteX2" fmla="*/ 1436407 w 1436407"/>
                <a:gd name="connsiteY2" fmla="*/ 161401 h 338554"/>
                <a:gd name="connsiteX3" fmla="*/ 1426363 w 1436407"/>
                <a:gd name="connsiteY3" fmla="*/ 338554 h 338554"/>
                <a:gd name="connsiteX4" fmla="*/ 0 w 1436407"/>
                <a:gd name="connsiteY4" fmla="*/ 338554 h 338554"/>
                <a:gd name="connsiteX5" fmla="*/ 3847 w 1436407"/>
                <a:gd name="connsiteY5" fmla="*/ 161401 h 338554"/>
                <a:gd name="connsiteX6" fmla="*/ 0 w 1436407"/>
                <a:gd name="connsiteY6" fmla="*/ 0 h 338554"/>
                <a:gd name="connsiteX0" fmla="*/ 0 w 1436407"/>
                <a:gd name="connsiteY0" fmla="*/ 0 h 389354"/>
                <a:gd name="connsiteX1" fmla="*/ 1273963 w 1436407"/>
                <a:gd name="connsiteY1" fmla="*/ 20320 h 389354"/>
                <a:gd name="connsiteX2" fmla="*/ 1436407 w 1436407"/>
                <a:gd name="connsiteY2" fmla="*/ 161401 h 389354"/>
                <a:gd name="connsiteX3" fmla="*/ 1233323 w 1436407"/>
                <a:gd name="connsiteY3" fmla="*/ 389354 h 389354"/>
                <a:gd name="connsiteX4" fmla="*/ 0 w 1436407"/>
                <a:gd name="connsiteY4" fmla="*/ 338554 h 389354"/>
                <a:gd name="connsiteX5" fmla="*/ 3847 w 1436407"/>
                <a:gd name="connsiteY5" fmla="*/ 161401 h 389354"/>
                <a:gd name="connsiteX6" fmla="*/ 0 w 1436407"/>
                <a:gd name="connsiteY6" fmla="*/ 0 h 389354"/>
                <a:gd name="connsiteX0" fmla="*/ 0 w 1284007"/>
                <a:gd name="connsiteY0" fmla="*/ 0 h 389354"/>
                <a:gd name="connsiteX1" fmla="*/ 1273963 w 1284007"/>
                <a:gd name="connsiteY1" fmla="*/ 20320 h 389354"/>
                <a:gd name="connsiteX2" fmla="*/ 1284007 w 1284007"/>
                <a:gd name="connsiteY2" fmla="*/ 202041 h 389354"/>
                <a:gd name="connsiteX3" fmla="*/ 1233323 w 1284007"/>
                <a:gd name="connsiteY3" fmla="*/ 389354 h 389354"/>
                <a:gd name="connsiteX4" fmla="*/ 0 w 1284007"/>
                <a:gd name="connsiteY4" fmla="*/ 338554 h 389354"/>
                <a:gd name="connsiteX5" fmla="*/ 3847 w 1284007"/>
                <a:gd name="connsiteY5" fmla="*/ 161401 h 389354"/>
                <a:gd name="connsiteX6" fmla="*/ 0 w 1284007"/>
                <a:gd name="connsiteY6" fmla="*/ 0 h 389354"/>
                <a:gd name="connsiteX0" fmla="*/ 0 w 1334807"/>
                <a:gd name="connsiteY0" fmla="*/ 0 h 389354"/>
                <a:gd name="connsiteX1" fmla="*/ 1273963 w 1334807"/>
                <a:gd name="connsiteY1" fmla="*/ 20320 h 389354"/>
                <a:gd name="connsiteX2" fmla="*/ 1334807 w 1334807"/>
                <a:gd name="connsiteY2" fmla="*/ 212201 h 389354"/>
                <a:gd name="connsiteX3" fmla="*/ 1233323 w 1334807"/>
                <a:gd name="connsiteY3" fmla="*/ 389354 h 389354"/>
                <a:gd name="connsiteX4" fmla="*/ 0 w 1334807"/>
                <a:gd name="connsiteY4" fmla="*/ 338554 h 389354"/>
                <a:gd name="connsiteX5" fmla="*/ 3847 w 1334807"/>
                <a:gd name="connsiteY5" fmla="*/ 161401 h 389354"/>
                <a:gd name="connsiteX6" fmla="*/ 0 w 1334807"/>
                <a:gd name="connsiteY6" fmla="*/ 0 h 389354"/>
                <a:gd name="connsiteX0" fmla="*/ 0 w 1375447"/>
                <a:gd name="connsiteY0" fmla="*/ 0 h 389354"/>
                <a:gd name="connsiteX1" fmla="*/ 1273963 w 1375447"/>
                <a:gd name="connsiteY1" fmla="*/ 20320 h 389354"/>
                <a:gd name="connsiteX2" fmla="*/ 1375447 w 1375447"/>
                <a:gd name="connsiteY2" fmla="*/ 212201 h 389354"/>
                <a:gd name="connsiteX3" fmla="*/ 1233323 w 1375447"/>
                <a:gd name="connsiteY3" fmla="*/ 389354 h 389354"/>
                <a:gd name="connsiteX4" fmla="*/ 0 w 1375447"/>
                <a:gd name="connsiteY4" fmla="*/ 338554 h 389354"/>
                <a:gd name="connsiteX5" fmla="*/ 3847 w 1375447"/>
                <a:gd name="connsiteY5" fmla="*/ 161401 h 389354"/>
                <a:gd name="connsiteX6" fmla="*/ 0 w 1375447"/>
                <a:gd name="connsiteY6" fmla="*/ 0 h 389354"/>
                <a:gd name="connsiteX0" fmla="*/ 16535 w 1391982"/>
                <a:gd name="connsiteY0" fmla="*/ 0 h 389354"/>
                <a:gd name="connsiteX1" fmla="*/ 1290498 w 1391982"/>
                <a:gd name="connsiteY1" fmla="*/ 20320 h 389354"/>
                <a:gd name="connsiteX2" fmla="*/ 1391982 w 1391982"/>
                <a:gd name="connsiteY2" fmla="*/ 212201 h 389354"/>
                <a:gd name="connsiteX3" fmla="*/ 1249858 w 1391982"/>
                <a:gd name="connsiteY3" fmla="*/ 389354 h 389354"/>
                <a:gd name="connsiteX4" fmla="*/ 16535 w 1391982"/>
                <a:gd name="connsiteY4" fmla="*/ 338554 h 389354"/>
                <a:gd name="connsiteX5" fmla="*/ 62 w 1391982"/>
                <a:gd name="connsiteY5" fmla="*/ 161401 h 389354"/>
                <a:gd name="connsiteX6" fmla="*/ 16535 w 1391982"/>
                <a:gd name="connsiteY6" fmla="*/ 0 h 389354"/>
                <a:gd name="connsiteX0" fmla="*/ 47015 w 1391982"/>
                <a:gd name="connsiteY0" fmla="*/ 0 h 389354"/>
                <a:gd name="connsiteX1" fmla="*/ 1290498 w 1391982"/>
                <a:gd name="connsiteY1" fmla="*/ 20320 h 389354"/>
                <a:gd name="connsiteX2" fmla="*/ 1391982 w 1391982"/>
                <a:gd name="connsiteY2" fmla="*/ 212201 h 389354"/>
                <a:gd name="connsiteX3" fmla="*/ 1249858 w 1391982"/>
                <a:gd name="connsiteY3" fmla="*/ 389354 h 389354"/>
                <a:gd name="connsiteX4" fmla="*/ 16535 w 1391982"/>
                <a:gd name="connsiteY4" fmla="*/ 338554 h 389354"/>
                <a:gd name="connsiteX5" fmla="*/ 62 w 1391982"/>
                <a:gd name="connsiteY5" fmla="*/ 161401 h 389354"/>
                <a:gd name="connsiteX6" fmla="*/ 47015 w 1391982"/>
                <a:gd name="connsiteY6" fmla="*/ 0 h 389354"/>
                <a:gd name="connsiteX0" fmla="*/ 78726 w 1423693"/>
                <a:gd name="connsiteY0" fmla="*/ 0 h 389354"/>
                <a:gd name="connsiteX1" fmla="*/ 1322209 w 1423693"/>
                <a:gd name="connsiteY1" fmla="*/ 20320 h 389354"/>
                <a:gd name="connsiteX2" fmla="*/ 1423693 w 1423693"/>
                <a:gd name="connsiteY2" fmla="*/ 212201 h 389354"/>
                <a:gd name="connsiteX3" fmla="*/ 1281569 w 1423693"/>
                <a:gd name="connsiteY3" fmla="*/ 389354 h 389354"/>
                <a:gd name="connsiteX4" fmla="*/ 48246 w 1423693"/>
                <a:gd name="connsiteY4" fmla="*/ 338554 h 389354"/>
                <a:gd name="connsiteX5" fmla="*/ 23 w 1423693"/>
                <a:gd name="connsiteY5" fmla="*/ 155051 h 389354"/>
                <a:gd name="connsiteX6" fmla="*/ 78726 w 1423693"/>
                <a:gd name="connsiteY6" fmla="*/ 0 h 389354"/>
                <a:gd name="connsiteX0" fmla="*/ 72376 w 1423693"/>
                <a:gd name="connsiteY0" fmla="*/ 0 h 395704"/>
                <a:gd name="connsiteX1" fmla="*/ 1322209 w 1423693"/>
                <a:gd name="connsiteY1" fmla="*/ 26670 h 395704"/>
                <a:gd name="connsiteX2" fmla="*/ 1423693 w 1423693"/>
                <a:gd name="connsiteY2" fmla="*/ 218551 h 395704"/>
                <a:gd name="connsiteX3" fmla="*/ 1281569 w 1423693"/>
                <a:gd name="connsiteY3" fmla="*/ 395704 h 395704"/>
                <a:gd name="connsiteX4" fmla="*/ 48246 w 1423693"/>
                <a:gd name="connsiteY4" fmla="*/ 344904 h 395704"/>
                <a:gd name="connsiteX5" fmla="*/ 23 w 1423693"/>
                <a:gd name="connsiteY5" fmla="*/ 161401 h 395704"/>
                <a:gd name="connsiteX6" fmla="*/ 72376 w 1423693"/>
                <a:gd name="connsiteY6" fmla="*/ 0 h 395704"/>
                <a:gd name="connsiteX0" fmla="*/ 66026 w 1423693"/>
                <a:gd name="connsiteY0" fmla="*/ 0 h 389354"/>
                <a:gd name="connsiteX1" fmla="*/ 1322209 w 1423693"/>
                <a:gd name="connsiteY1" fmla="*/ 20320 h 389354"/>
                <a:gd name="connsiteX2" fmla="*/ 1423693 w 1423693"/>
                <a:gd name="connsiteY2" fmla="*/ 212201 h 389354"/>
                <a:gd name="connsiteX3" fmla="*/ 1281569 w 1423693"/>
                <a:gd name="connsiteY3" fmla="*/ 389354 h 389354"/>
                <a:gd name="connsiteX4" fmla="*/ 48246 w 1423693"/>
                <a:gd name="connsiteY4" fmla="*/ 338554 h 389354"/>
                <a:gd name="connsiteX5" fmla="*/ 23 w 1423693"/>
                <a:gd name="connsiteY5" fmla="*/ 155051 h 389354"/>
                <a:gd name="connsiteX6" fmla="*/ 66026 w 1423693"/>
                <a:gd name="connsiteY6" fmla="*/ 0 h 38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3693" h="389354">
                  <a:moveTo>
                    <a:pt x="66026" y="0"/>
                  </a:moveTo>
                  <a:lnTo>
                    <a:pt x="1322209" y="20320"/>
                  </a:lnTo>
                  <a:lnTo>
                    <a:pt x="1423693" y="212201"/>
                  </a:lnTo>
                  <a:lnTo>
                    <a:pt x="1281569" y="389354"/>
                  </a:lnTo>
                  <a:lnTo>
                    <a:pt x="48246" y="338554"/>
                  </a:lnTo>
                  <a:cubicBezTo>
                    <a:pt x="49528" y="279503"/>
                    <a:pt x="-1259" y="214102"/>
                    <a:pt x="23" y="155051"/>
                  </a:cubicBezTo>
                  <a:cubicBezTo>
                    <a:pt x="-1259" y="101251"/>
                    <a:pt x="67308" y="53800"/>
                    <a:pt x="66026" y="0"/>
                  </a:cubicBez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600" dirty="0"/>
                <a:t>PTFE w/ holes</a:t>
              </a:r>
              <a:endParaRPr kumimoji="1" lang="ja-JP" altLang="en-US" sz="1600" dirty="0"/>
            </a:p>
          </p:txBody>
        </p:sp>
        <p:sp>
          <p:nvSpPr>
            <p:cNvPr id="15" name="テキスト ボックス 38">
              <a:extLst>
                <a:ext uri="{FF2B5EF4-FFF2-40B4-BE49-F238E27FC236}">
                  <a16:creationId xmlns:a16="http://schemas.microsoft.com/office/drawing/2014/main" id="{ECD7C670-E257-442A-B864-9BC5288CDDA2}"/>
                </a:ext>
              </a:extLst>
            </p:cNvPr>
            <p:cNvSpPr txBox="1"/>
            <p:nvPr/>
          </p:nvSpPr>
          <p:spPr>
            <a:xfrm>
              <a:off x="3504667" y="1976574"/>
              <a:ext cx="82168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600" dirty="0"/>
                <a:t>Anode</a:t>
              </a:r>
              <a:endParaRPr kumimoji="1" lang="ja-JP" altLang="en-US" sz="1600" dirty="0"/>
            </a:p>
          </p:txBody>
        </p:sp>
        <p:sp>
          <p:nvSpPr>
            <p:cNvPr id="16" name="テキスト ボックス 152">
              <a:extLst>
                <a:ext uri="{FF2B5EF4-FFF2-40B4-BE49-F238E27FC236}">
                  <a16:creationId xmlns:a16="http://schemas.microsoft.com/office/drawing/2014/main" id="{684BA71E-F1EE-453D-8F56-D47164EB2EFC}"/>
                </a:ext>
              </a:extLst>
            </p:cNvPr>
            <p:cNvSpPr txBox="1"/>
            <p:nvPr/>
          </p:nvSpPr>
          <p:spPr>
            <a:xfrm>
              <a:off x="3391957" y="2873006"/>
              <a:ext cx="1005801" cy="338554"/>
            </a:xfrm>
            <a:custGeom>
              <a:avLst/>
              <a:gdLst>
                <a:gd name="connsiteX0" fmla="*/ 0 w 1071910"/>
                <a:gd name="connsiteY0" fmla="*/ 0 h 338554"/>
                <a:gd name="connsiteX1" fmla="*/ 1071910 w 1071910"/>
                <a:gd name="connsiteY1" fmla="*/ 0 h 338554"/>
                <a:gd name="connsiteX2" fmla="*/ 1071910 w 1071910"/>
                <a:gd name="connsiteY2" fmla="*/ 338554 h 338554"/>
                <a:gd name="connsiteX3" fmla="*/ 0 w 1071910"/>
                <a:gd name="connsiteY3" fmla="*/ 338554 h 338554"/>
                <a:gd name="connsiteX4" fmla="*/ 0 w 1071910"/>
                <a:gd name="connsiteY4" fmla="*/ 0 h 338554"/>
                <a:gd name="connsiteX0" fmla="*/ 0 w 1073426"/>
                <a:gd name="connsiteY0" fmla="*/ 0 h 338554"/>
                <a:gd name="connsiteX1" fmla="*/ 1071910 w 1073426"/>
                <a:gd name="connsiteY1" fmla="*/ 0 h 338554"/>
                <a:gd name="connsiteX2" fmla="*/ 1073426 w 1073426"/>
                <a:gd name="connsiteY2" fmla="*/ 168804 h 338554"/>
                <a:gd name="connsiteX3" fmla="*/ 1071910 w 1073426"/>
                <a:gd name="connsiteY3" fmla="*/ 338554 h 338554"/>
                <a:gd name="connsiteX4" fmla="*/ 0 w 1073426"/>
                <a:gd name="connsiteY4" fmla="*/ 338554 h 338554"/>
                <a:gd name="connsiteX5" fmla="*/ 0 w 1073426"/>
                <a:gd name="connsiteY5" fmla="*/ 0 h 338554"/>
                <a:gd name="connsiteX0" fmla="*/ 0 w 1073426"/>
                <a:gd name="connsiteY0" fmla="*/ 0 h 363954"/>
                <a:gd name="connsiteX1" fmla="*/ 1071910 w 1073426"/>
                <a:gd name="connsiteY1" fmla="*/ 0 h 363954"/>
                <a:gd name="connsiteX2" fmla="*/ 1073426 w 1073426"/>
                <a:gd name="connsiteY2" fmla="*/ 168804 h 363954"/>
                <a:gd name="connsiteX3" fmla="*/ 938560 w 1073426"/>
                <a:gd name="connsiteY3" fmla="*/ 363954 h 363954"/>
                <a:gd name="connsiteX4" fmla="*/ 0 w 1073426"/>
                <a:gd name="connsiteY4" fmla="*/ 338554 h 363954"/>
                <a:gd name="connsiteX5" fmla="*/ 0 w 1073426"/>
                <a:gd name="connsiteY5" fmla="*/ 0 h 363954"/>
                <a:gd name="connsiteX0" fmla="*/ 0 w 1073426"/>
                <a:gd name="connsiteY0" fmla="*/ 0 h 363954"/>
                <a:gd name="connsiteX1" fmla="*/ 1027460 w 1073426"/>
                <a:gd name="connsiteY1" fmla="*/ 0 h 363954"/>
                <a:gd name="connsiteX2" fmla="*/ 1073426 w 1073426"/>
                <a:gd name="connsiteY2" fmla="*/ 168804 h 363954"/>
                <a:gd name="connsiteX3" fmla="*/ 938560 w 1073426"/>
                <a:gd name="connsiteY3" fmla="*/ 363954 h 363954"/>
                <a:gd name="connsiteX4" fmla="*/ 0 w 1073426"/>
                <a:gd name="connsiteY4" fmla="*/ 338554 h 363954"/>
                <a:gd name="connsiteX5" fmla="*/ 0 w 1073426"/>
                <a:gd name="connsiteY5" fmla="*/ 0 h 363954"/>
                <a:gd name="connsiteX0" fmla="*/ 0 w 1048026"/>
                <a:gd name="connsiteY0" fmla="*/ 0 h 363954"/>
                <a:gd name="connsiteX1" fmla="*/ 1027460 w 1048026"/>
                <a:gd name="connsiteY1" fmla="*/ 0 h 363954"/>
                <a:gd name="connsiteX2" fmla="*/ 1048026 w 1048026"/>
                <a:gd name="connsiteY2" fmla="*/ 162454 h 363954"/>
                <a:gd name="connsiteX3" fmla="*/ 938560 w 1048026"/>
                <a:gd name="connsiteY3" fmla="*/ 363954 h 363954"/>
                <a:gd name="connsiteX4" fmla="*/ 0 w 1048026"/>
                <a:gd name="connsiteY4" fmla="*/ 338554 h 363954"/>
                <a:gd name="connsiteX5" fmla="*/ 0 w 1048026"/>
                <a:gd name="connsiteY5" fmla="*/ 0 h 363954"/>
                <a:gd name="connsiteX0" fmla="*/ 0 w 1073426"/>
                <a:gd name="connsiteY0" fmla="*/ 0 h 363954"/>
                <a:gd name="connsiteX1" fmla="*/ 1027460 w 1073426"/>
                <a:gd name="connsiteY1" fmla="*/ 0 h 363954"/>
                <a:gd name="connsiteX2" fmla="*/ 1073426 w 1073426"/>
                <a:gd name="connsiteY2" fmla="*/ 162454 h 363954"/>
                <a:gd name="connsiteX3" fmla="*/ 938560 w 1073426"/>
                <a:gd name="connsiteY3" fmla="*/ 363954 h 363954"/>
                <a:gd name="connsiteX4" fmla="*/ 0 w 1073426"/>
                <a:gd name="connsiteY4" fmla="*/ 338554 h 363954"/>
                <a:gd name="connsiteX5" fmla="*/ 0 w 1073426"/>
                <a:gd name="connsiteY5" fmla="*/ 0 h 363954"/>
                <a:gd name="connsiteX0" fmla="*/ 0 w 1054376"/>
                <a:gd name="connsiteY0" fmla="*/ 0 h 363954"/>
                <a:gd name="connsiteX1" fmla="*/ 1027460 w 1054376"/>
                <a:gd name="connsiteY1" fmla="*/ 0 h 363954"/>
                <a:gd name="connsiteX2" fmla="*/ 1054376 w 1054376"/>
                <a:gd name="connsiteY2" fmla="*/ 162454 h 363954"/>
                <a:gd name="connsiteX3" fmla="*/ 938560 w 1054376"/>
                <a:gd name="connsiteY3" fmla="*/ 363954 h 363954"/>
                <a:gd name="connsiteX4" fmla="*/ 0 w 1054376"/>
                <a:gd name="connsiteY4" fmla="*/ 338554 h 363954"/>
                <a:gd name="connsiteX5" fmla="*/ 0 w 1054376"/>
                <a:gd name="connsiteY5" fmla="*/ 0 h 363954"/>
                <a:gd name="connsiteX0" fmla="*/ 0 w 1067076"/>
                <a:gd name="connsiteY0" fmla="*/ 0 h 363954"/>
                <a:gd name="connsiteX1" fmla="*/ 1027460 w 1067076"/>
                <a:gd name="connsiteY1" fmla="*/ 0 h 363954"/>
                <a:gd name="connsiteX2" fmla="*/ 1067076 w 1067076"/>
                <a:gd name="connsiteY2" fmla="*/ 162454 h 363954"/>
                <a:gd name="connsiteX3" fmla="*/ 938560 w 1067076"/>
                <a:gd name="connsiteY3" fmla="*/ 363954 h 363954"/>
                <a:gd name="connsiteX4" fmla="*/ 0 w 1067076"/>
                <a:gd name="connsiteY4" fmla="*/ 338554 h 363954"/>
                <a:gd name="connsiteX5" fmla="*/ 0 w 1067076"/>
                <a:gd name="connsiteY5" fmla="*/ 0 h 363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67076" h="363954">
                  <a:moveTo>
                    <a:pt x="0" y="0"/>
                  </a:moveTo>
                  <a:lnTo>
                    <a:pt x="1027460" y="0"/>
                  </a:lnTo>
                  <a:cubicBezTo>
                    <a:pt x="1027965" y="56268"/>
                    <a:pt x="1066571" y="106186"/>
                    <a:pt x="1067076" y="162454"/>
                  </a:cubicBezTo>
                  <a:cubicBezTo>
                    <a:pt x="1066571" y="219037"/>
                    <a:pt x="939065" y="307371"/>
                    <a:pt x="938560" y="363954"/>
                  </a:cubicBezTo>
                  <a:lnTo>
                    <a:pt x="0" y="3385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  <p:txBody>
            <a:bodyPr wrap="square" r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en-US" altLang="ja-JP" sz="1600" dirty="0"/>
                <a:t>GND mesh</a:t>
              </a:r>
              <a:endParaRPr kumimoji="1" lang="ja-JP" altLang="en-US" sz="1600" dirty="0"/>
            </a:p>
          </p:txBody>
        </p:sp>
        <p:sp>
          <p:nvSpPr>
            <p:cNvPr id="17" name="テキスト ボックス 82">
              <a:extLst>
                <a:ext uri="{FF2B5EF4-FFF2-40B4-BE49-F238E27FC236}">
                  <a16:creationId xmlns:a16="http://schemas.microsoft.com/office/drawing/2014/main" id="{6BE3D62F-A486-431C-9B0D-4C26B0629EB9}"/>
                </a:ext>
              </a:extLst>
            </p:cNvPr>
            <p:cNvSpPr txBox="1"/>
            <p:nvPr/>
          </p:nvSpPr>
          <p:spPr>
            <a:xfrm>
              <a:off x="3310948" y="3474000"/>
              <a:ext cx="109003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r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ja-JP" sz="1600" dirty="0" err="1"/>
                <a:t>SiPM</a:t>
              </a:r>
              <a:r>
                <a:rPr kumimoji="1" lang="en-US" altLang="ja-JP" sz="1600" dirty="0"/>
                <a:t> array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27890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0002" y="1342149"/>
                <a:ext cx="5787226" cy="5014202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SuperNEMO</a:t>
                </a:r>
                <a:r>
                  <a:rPr lang="en-CA" sz="2000" dirty="0" smtClean="0">
                    <a:solidFill>
                      <a:srgbClr val="0070C0"/>
                    </a:solidFill>
                    <a:latin typeface="+mj-lt"/>
                  </a:rPr>
                  <a:t> </a:t>
                </a:r>
                <a:r>
                  <a:rPr lang="en-CA" sz="2000" dirty="0">
                    <a:solidFill>
                      <a:srgbClr val="0070C0"/>
                    </a:solidFill>
                    <a:latin typeface="+mj-lt"/>
                  </a:rPr>
                  <a:t>-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  <a:latin typeface="+mj-lt"/>
                  </a:rPr>
                  <a:t> </a:t>
                </a: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in multi isotopes</a:t>
                </a: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Font typeface="Calibri Light" panose="020F0302020204030204" pitchFamily="34" charset="0"/>
                  <a:buChar char="–"/>
                </a:pPr>
                <a:r>
                  <a:rPr lang="en-US" sz="1600" dirty="0" smtClean="0">
                    <a:latin typeface="+mj-lt"/>
                  </a:rPr>
                  <a:t>Successor of NEMO-3</a:t>
                </a:r>
                <a:endParaRPr lang="en-US" sz="1600" dirty="0">
                  <a:latin typeface="+mj-lt"/>
                </a:endParaRP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Font typeface="Calibri Light" panose="020F0302020204030204" pitchFamily="34" charset="0"/>
                  <a:buChar char="–"/>
                </a:pPr>
                <a:r>
                  <a:rPr lang="en-US" sz="1600" dirty="0" smtClean="0">
                    <a:latin typeface="+mj-lt"/>
                  </a:rPr>
                  <a:t>Isotope contained in a thin foil, with the outgoing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</m:oMath>
                </a14:m>
                <a:r>
                  <a:rPr lang="en-US" sz="1600" dirty="0" smtClean="0">
                    <a:latin typeface="+mj-lt"/>
                  </a:rPr>
                  <a:t> electrons passing through a gas tracker and a calorimeter</a:t>
                </a: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Font typeface="Calibri Light" panose="020F0302020204030204" pitchFamily="34" charset="0"/>
                  <a:buChar char="–"/>
                </a:pPr>
                <a:r>
                  <a:rPr lang="en-US" sz="1600" dirty="0" smtClean="0">
                    <a:latin typeface="+mj-lt"/>
                  </a:rPr>
                  <a:t>Ideal for characterizing the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1600" dirty="0" smtClean="0">
                    <a:latin typeface="+mj-lt"/>
                  </a:rPr>
                  <a:t>mechanism once a discovery is made by other experiments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COBRA</a:t>
                </a:r>
              </a:p>
              <a:p>
                <a:pPr lvl="1">
                  <a:spcBef>
                    <a:spcPts val="600"/>
                  </a:spcBef>
                  <a:spcAft>
                    <a:spcPts val="600"/>
                  </a:spcAft>
                  <a:buFont typeface="Calibri Light" panose="020F0302020204030204" pitchFamily="34" charset="0"/>
                  <a:buChar char="–"/>
                </a:pPr>
                <a:r>
                  <a:rPr lang="en-US" sz="1600" dirty="0" smtClean="0">
                    <a:latin typeface="+mj-lt"/>
                  </a:rPr>
                  <a:t>Array of </a:t>
                </a:r>
                <a:r>
                  <a:rPr lang="en-US" sz="1600" dirty="0" err="1" smtClean="0">
                    <a:latin typeface="+mj-lt"/>
                  </a:rPr>
                  <a:t>CdZnTe</a:t>
                </a:r>
                <a:r>
                  <a:rPr lang="en-US" sz="1600" dirty="0" smtClean="0">
                    <a:latin typeface="+mj-lt"/>
                  </a:rPr>
                  <a:t> crystals, containing </a:t>
                </a:r>
                <a:r>
                  <a:rPr lang="en-CA" sz="1600" dirty="0" smtClean="0">
                    <a:latin typeface="+mj-lt"/>
                  </a:rPr>
                  <a:t>five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CA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CA" sz="1600" dirty="0" smtClean="0">
                    <a:latin typeface="+mj-lt"/>
                  </a:rPr>
                  <a:t> and four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CA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CA" sz="1600" dirty="0" smtClean="0">
                    <a:latin typeface="+mj-lt"/>
                  </a:rPr>
                  <a:t> isotopes, including </a:t>
                </a:r>
                <a:r>
                  <a:rPr lang="en-CA" sz="1600" baseline="30000" dirty="0" smtClean="0">
                    <a:latin typeface="+mj-lt"/>
                  </a:rPr>
                  <a:t>116</a:t>
                </a:r>
                <a:r>
                  <a:rPr lang="en-CA" sz="1600" dirty="0" smtClean="0">
                    <a:latin typeface="+mj-lt"/>
                  </a:rPr>
                  <a:t>Cd and </a:t>
                </a:r>
                <a:r>
                  <a:rPr lang="en-CA" sz="1600" baseline="30000" dirty="0" smtClean="0">
                    <a:latin typeface="+mj-lt"/>
                  </a:rPr>
                  <a:t>130</a:t>
                </a:r>
                <a:r>
                  <a:rPr lang="en-CA" sz="1600" dirty="0" smtClean="0">
                    <a:latin typeface="+mj-lt"/>
                  </a:rPr>
                  <a:t>Tl</a:t>
                </a:r>
                <a:endParaRPr lang="en-CA" sz="1600" dirty="0">
                  <a:latin typeface="+mj-lt"/>
                </a:endParaRPr>
              </a:p>
              <a:p>
                <a:pPr lvl="1">
                  <a:spcBef>
                    <a:spcPts val="600"/>
                  </a:spcBef>
                  <a:spcAft>
                    <a:spcPts val="600"/>
                  </a:spcAft>
                  <a:buFont typeface="Calibri Light" panose="020F0302020204030204" pitchFamily="34" charset="0"/>
                  <a:buChar char="–"/>
                </a:pPr>
                <a:r>
                  <a:rPr lang="en-US" sz="1600" dirty="0" smtClean="0">
                    <a:latin typeface="+mj-lt"/>
                  </a:rPr>
                  <a:t>Crystals serve as both source and detector</a:t>
                </a:r>
              </a:p>
              <a:p>
                <a:pPr lvl="1">
                  <a:spcBef>
                    <a:spcPts val="600"/>
                  </a:spcBef>
                  <a:spcAft>
                    <a:spcPts val="600"/>
                  </a:spcAft>
                  <a:buFont typeface="Calibri Light" panose="020F0302020204030204" pitchFamily="34" charset="0"/>
                  <a:buChar char="–"/>
                </a:pPr>
                <a:r>
                  <a:rPr lang="en-US" sz="1600" dirty="0" smtClean="0">
                    <a:latin typeface="+mj-lt"/>
                  </a:rPr>
                  <a:t>Background suppression by multi-crystal hits and PSD</a:t>
                </a:r>
              </a:p>
              <a:p>
                <a:pPr lvl="1">
                  <a:spcBef>
                    <a:spcPts val="600"/>
                  </a:spcBef>
                  <a:spcAft>
                    <a:spcPts val="600"/>
                  </a:spcAft>
                  <a:buFont typeface="Calibri Light" panose="020F0302020204030204" pitchFamily="34" charset="0"/>
                  <a:buChar char="–"/>
                </a:pPr>
                <a:r>
                  <a:rPr lang="en-US" sz="1600" dirty="0" smtClean="0">
                    <a:latin typeface="+mj-lt"/>
                  </a:rPr>
                  <a:t>Room temperature operation with </a:t>
                </a:r>
                <a:r>
                  <a:rPr lang="en-US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en-US" sz="1600" dirty="0" smtClean="0">
                    <a:latin typeface="+mj-lt"/>
                  </a:rPr>
                  <a:t>35 keV FHWM</a:t>
                </a:r>
              </a:p>
              <a:p>
                <a:pPr lvl="1">
                  <a:spcBef>
                    <a:spcPts val="600"/>
                  </a:spcBef>
                  <a:spcAft>
                    <a:spcPts val="600"/>
                  </a:spcAft>
                  <a:buFont typeface="Calibri Light" panose="020F0302020204030204" pitchFamily="34" charset="0"/>
                  <a:buChar char="–"/>
                </a:pPr>
                <a:r>
                  <a:rPr lang="en-US" sz="1600" dirty="0" smtClean="0">
                    <a:latin typeface="+mj-lt"/>
                  </a:rPr>
                  <a:t>Two demonstrators with different crystal sizes taking data at LNGS (total masses 300 and 400 g).</a:t>
                </a:r>
                <a:endParaRPr lang="en-US" sz="1600" dirty="0">
                  <a:latin typeface="+mj-lt"/>
                </a:endParaRPr>
              </a:p>
              <a:p>
                <a:pPr lvl="1">
                  <a:lnSpc>
                    <a:spcPct val="150000"/>
                  </a:lnSpc>
                  <a:buFont typeface="Calibri Light" panose="020F0302020204030204" pitchFamily="34" charset="0"/>
                  <a:buChar char="–"/>
                </a:pPr>
                <a:endParaRPr lang="en-US" sz="1600" dirty="0"/>
              </a:p>
              <a:p>
                <a:pPr>
                  <a:lnSpc>
                    <a:spcPct val="150000"/>
                  </a:lnSpc>
                </a:pPr>
                <a:endParaRPr lang="en-US" sz="2000" dirty="0">
                  <a:solidFill>
                    <a:srgbClr val="0070C0"/>
                  </a:solidFill>
                  <a:latin typeface="+mj-lt"/>
                </a:endParaRPr>
              </a:p>
              <a:p>
                <a:pPr>
                  <a:lnSpc>
                    <a:spcPct val="150000"/>
                  </a:lnSpc>
                </a:pPr>
                <a:endParaRPr lang="en-CA" sz="2000" dirty="0">
                  <a:solidFill>
                    <a:srgbClr val="0070C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0002" y="1342149"/>
                <a:ext cx="5787226" cy="5014202"/>
              </a:xfrm>
              <a:blipFill>
                <a:blip r:embed="rId2"/>
                <a:stretch>
                  <a:fillRect l="-948" t="-1215" r="-63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59</a:t>
            </a:fld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Additional projects (details in backup slides)</a:t>
            </a:r>
            <a:endParaRPr lang="en-CA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659" y="1643351"/>
            <a:ext cx="2470839" cy="153383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896894" y="3995888"/>
            <a:ext cx="1529808" cy="2328931"/>
            <a:chOff x="6896894" y="3995888"/>
            <a:chExt cx="1529808" cy="232893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6894" y="3995888"/>
              <a:ext cx="1529808" cy="99967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96894" y="5192110"/>
              <a:ext cx="1529808" cy="1132709"/>
            </a:xfrm>
            <a:prstGeom prst="rect">
              <a:avLst/>
            </a:prstGeom>
          </p:spPr>
        </p:pic>
      </p:grpSp>
      <p:sp>
        <p:nvSpPr>
          <p:cNvPr id="22" name="Rectangle 21"/>
          <p:cNvSpPr/>
          <p:nvPr/>
        </p:nvSpPr>
        <p:spPr>
          <a:xfrm>
            <a:off x="897642" y="6202462"/>
            <a:ext cx="35670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 </a:t>
            </a:r>
            <a:r>
              <a:rPr lang="en-CA" sz="1400" i="1" dirty="0" smtClean="0">
                <a:solidFill>
                  <a:schemeClr val="accent6"/>
                </a:solidFill>
              </a:rPr>
              <a:t>PRC </a:t>
            </a:r>
            <a:r>
              <a:rPr lang="en-CA" sz="1400" i="1" dirty="0">
                <a:solidFill>
                  <a:schemeClr val="accent6"/>
                </a:solidFill>
              </a:rPr>
              <a:t>94, 024603 (2016</a:t>
            </a:r>
            <a:r>
              <a:rPr lang="en-CA" sz="1400" i="1" dirty="0" smtClean="0">
                <a:solidFill>
                  <a:schemeClr val="accent6"/>
                </a:solidFill>
              </a:rPr>
              <a:t>), NIM A 807 (2016) 114</a:t>
            </a:r>
            <a:endParaRPr lang="en-CA" sz="1400" i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22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36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3600" dirty="0" smtClean="0"/>
                  <a:t> searches</a:t>
                </a:r>
                <a:endParaRPr lang="en-CA" sz="3600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712122" cy="4351338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Germanium detectors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Bolometers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Loaded liquid scintillators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Liquid xenon TPCs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High-pressure gaseous xenon TPCs</a:t>
            </a:r>
          </a:p>
          <a:p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(Others)</a:t>
            </a:r>
            <a:endParaRPr lang="en-CA" sz="2400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40002" y="1387367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658" y="1841570"/>
            <a:ext cx="3472792" cy="3504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50" y="5480902"/>
            <a:ext cx="75656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All experiments give “forward-looking” MC-based predictions about their tonne-scale expected performance</a:t>
            </a:r>
            <a:endParaRPr lang="en-CA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0659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Summary</a:t>
            </a:r>
            <a:endParaRPr lang="en-CA" sz="32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40000" y="1448231"/>
                <a:ext cx="8124497" cy="4890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+mj-lt"/>
                  </a:rPr>
                  <a:t>The importance of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dirty="0" smtClean="0">
                    <a:solidFill>
                      <a:schemeClr val="tx1"/>
                    </a:solidFill>
                    <a:latin typeface="+mj-lt"/>
                  </a:rPr>
                  <a:t> detection </a:t>
                </a:r>
                <a:r>
                  <a:rPr lang="en-US" sz="2000" dirty="0" smtClean="0">
                    <a:latin typeface="+mj-lt"/>
                  </a:rPr>
                  <a:t>justifies a multi-isotope approach 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+mj-lt"/>
                  </a:rPr>
                  <a:t>Several major players, but funding for the tonne-scale is still uncertain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+mj-lt"/>
                  </a:rPr>
                  <a:t>Tonne-scale experiments will require many tens of M€, clearly not all will make it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+mj-lt"/>
                  </a:rPr>
                  <a:t>GERDA and Majorana demonstrated a successful merger. Can this model apply to others?</a:t>
                </a: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smtClean="0">
                    <a:latin typeface="+mj-lt"/>
                  </a:rPr>
                  <a:t>Normal-ordering appears favored by oscillation experiments, but other effects beyond light Majorana neutrinos exchange may contribute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𝛽𝛽</m:t>
                        </m:r>
                      </m:sub>
                    </m:sSub>
                  </m:oMath>
                </a14:m>
                <a:endParaRPr lang="en-US" sz="2000" dirty="0" smtClean="0">
                  <a:latin typeface="+mj-lt"/>
                </a:endParaRPr>
              </a:p>
              <a:p>
                <a:pPr marL="285750" indent="-285750">
                  <a:spcBef>
                    <a:spcPts val="600"/>
                  </a:spcBef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CA" sz="2000" dirty="0" smtClean="0">
                    <a:latin typeface="+mj-lt"/>
                  </a:rPr>
                  <a:t> quenching lurks in the dark, but advanced nuclear matrix element calculations may save the day</a:t>
                </a:r>
              </a:p>
              <a:p>
                <a:pPr>
                  <a:spcBef>
                    <a:spcPts val="600"/>
                  </a:spcBef>
                  <a:spcAft>
                    <a:spcPts val="1200"/>
                  </a:spcAft>
                </a:pPr>
                <a:endParaRPr lang="en-US" sz="2000" dirty="0">
                  <a:latin typeface="+mj-lt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1448231"/>
                <a:ext cx="8124497" cy="4890185"/>
              </a:xfrm>
              <a:prstGeom prst="rect">
                <a:avLst/>
              </a:prstGeom>
              <a:blipFill>
                <a:blip r:embed="rId2"/>
                <a:stretch>
                  <a:fillRect l="-676" t="-74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729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gary larson spider web sl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956" y="388883"/>
            <a:ext cx="4804463" cy="60856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612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056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/>
              <p:cNvSpPr txBox="1">
                <a:spLocks/>
              </p:cNvSpPr>
              <p:nvPr/>
            </p:nvSpPr>
            <p:spPr>
              <a:xfrm>
                <a:off x="540002" y="477268"/>
                <a:ext cx="7886700" cy="506714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000" dirty="0" err="1" smtClean="0"/>
                  <a:t>PandaX</a:t>
                </a:r>
                <a:r>
                  <a:rPr lang="en-US" sz="3000" dirty="0" smtClean="0"/>
                  <a:t>-III</a:t>
                </a:r>
                <a:r>
                  <a:rPr lang="en-US" sz="2800" dirty="0" smtClean="0"/>
                  <a:t>: </a:t>
                </a:r>
                <a:r>
                  <a:rPr lang="en-CA" sz="2800" dirty="0"/>
                  <a:t>High-pressure Xe gas TPC -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2800" dirty="0"/>
                  <a:t> in </a:t>
                </a:r>
                <a:r>
                  <a:rPr lang="en-US" sz="2800" baseline="30000" dirty="0"/>
                  <a:t>136</a:t>
                </a:r>
                <a:r>
                  <a:rPr lang="en-US" sz="2800" dirty="0"/>
                  <a:t>Xe</a:t>
                </a:r>
                <a:endParaRPr lang="en-CA" sz="2800" dirty="0"/>
              </a:p>
            </p:txBody>
          </p:sp>
        </mc:Choice>
        <mc:Fallback xmlns="">
          <p:sp>
            <p:nvSpPr>
              <p:cNvPr id="4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2" y="477268"/>
                <a:ext cx="7886700" cy="506714"/>
              </a:xfrm>
              <a:prstGeom prst="rect">
                <a:avLst/>
              </a:prstGeom>
              <a:blipFill>
                <a:blip r:embed="rId2"/>
                <a:stretch>
                  <a:fillRect l="-1856" t="-24096" b="-3734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63</a:t>
            </a:fld>
            <a:endParaRPr lang="en-CA"/>
          </a:p>
        </p:txBody>
      </p:sp>
      <p:sp>
        <p:nvSpPr>
          <p:cNvPr id="2" name="Rectangle 1"/>
          <p:cNvSpPr/>
          <p:nvPr/>
        </p:nvSpPr>
        <p:spPr>
          <a:xfrm>
            <a:off x="540002" y="1521823"/>
            <a:ext cx="51671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TPC: </a:t>
            </a:r>
            <a:r>
              <a:rPr lang="en-US" altLang="zh-CN" sz="2000" dirty="0">
                <a:latin typeface="+mj-lt"/>
              </a:rPr>
              <a:t>1</a:t>
            </a:r>
            <a:r>
              <a:rPr lang="en-US" sz="2000" dirty="0">
                <a:latin typeface="+mj-lt"/>
              </a:rPr>
              <a:t>00 kg scale </a:t>
            </a:r>
            <a:r>
              <a:rPr lang="en-US" altLang="zh-CN" sz="2000" dirty="0">
                <a:latin typeface="+mj-lt"/>
              </a:rPr>
              <a:t>high pressure TPC with </a:t>
            </a:r>
            <a:r>
              <a:rPr lang="en-US" sz="2000" dirty="0">
                <a:latin typeface="+mj-lt"/>
              </a:rPr>
              <a:t>charge readout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Main design features: good energy resolution and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tracking capability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Traditional cuts and neural network topological studies (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arXiv:1903.03979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>
                <a:solidFill>
                  <a:schemeClr val="accent6"/>
                </a:solidFill>
                <a:latin typeface="+mj-lt"/>
              </a:rPr>
              <a:t>;</a:t>
            </a:r>
            <a:r>
              <a:rPr lang="en-US" sz="2000" dirty="0" smtClean="0">
                <a:solidFill>
                  <a:schemeClr val="accent6"/>
                </a:solidFill>
                <a:latin typeface="+mj-lt"/>
              </a:rPr>
              <a:t>1802.03489</a:t>
            </a:r>
            <a:r>
              <a:rPr lang="en-US" sz="2000" dirty="0" smtClean="0">
                <a:latin typeface="+mj-lt"/>
              </a:rPr>
              <a:t>)</a:t>
            </a:r>
            <a:endParaRPr lang="en-CA" sz="2000" dirty="0"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977056" y="1437482"/>
            <a:ext cx="2687442" cy="2638886"/>
            <a:chOff x="6186873" y="1141692"/>
            <a:chExt cx="2687442" cy="2638886"/>
          </a:xfrm>
        </p:grpSpPr>
        <p:pic>
          <p:nvPicPr>
            <p:cNvPr id="9" name="图片 5" descr="C:\Users\王少博\Desktop\截图\截图\罐体2.png">
              <a:extLst>
                <a:ext uri="{FF2B5EF4-FFF2-40B4-BE49-F238E27FC236}">
                  <a16:creationId xmlns:a16="http://schemas.microsoft.com/office/drawing/2014/main" id="{E6EEB4EE-88F0-4E93-A40E-4EF771C89366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305" y="1141692"/>
              <a:ext cx="2386010" cy="26388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Freeform 9"/>
            <p:cNvSpPr>
              <a:spLocks noChangeAspect="1"/>
            </p:cNvSpPr>
            <p:nvPr/>
          </p:nvSpPr>
          <p:spPr bwMode="auto">
            <a:xfrm>
              <a:off x="6186873" y="1357616"/>
              <a:ext cx="870180" cy="2207038"/>
            </a:xfrm>
            <a:custGeom>
              <a:avLst/>
              <a:gdLst>
                <a:gd name="T0" fmla="*/ 852 w 1127"/>
                <a:gd name="T1" fmla="*/ 730 h 2864"/>
                <a:gd name="T2" fmla="*/ 644 w 1127"/>
                <a:gd name="T3" fmla="*/ 1003 h 2864"/>
                <a:gd name="T4" fmla="*/ 615 w 1127"/>
                <a:gd name="T5" fmla="*/ 973 h 2864"/>
                <a:gd name="T6" fmla="*/ 568 w 1127"/>
                <a:gd name="T7" fmla="*/ 878 h 2864"/>
                <a:gd name="T8" fmla="*/ 535 w 1127"/>
                <a:gd name="T9" fmla="*/ 737 h 2864"/>
                <a:gd name="T10" fmla="*/ 495 w 1127"/>
                <a:gd name="T11" fmla="*/ 548 h 2864"/>
                <a:gd name="T12" fmla="*/ 486 w 1127"/>
                <a:gd name="T13" fmla="*/ 523 h 2864"/>
                <a:gd name="T14" fmla="*/ 435 w 1127"/>
                <a:gd name="T15" fmla="*/ 457 h 2864"/>
                <a:gd name="T16" fmla="*/ 482 w 1127"/>
                <a:gd name="T17" fmla="*/ 386 h 2864"/>
                <a:gd name="T18" fmla="*/ 520 w 1127"/>
                <a:gd name="T19" fmla="*/ 293 h 2864"/>
                <a:gd name="T20" fmla="*/ 540 w 1127"/>
                <a:gd name="T21" fmla="*/ 160 h 2864"/>
                <a:gd name="T22" fmla="*/ 528 w 1127"/>
                <a:gd name="T23" fmla="*/ 75 h 2864"/>
                <a:gd name="T24" fmla="*/ 386 w 1127"/>
                <a:gd name="T25" fmla="*/ 11 h 2864"/>
                <a:gd name="T26" fmla="*/ 250 w 1127"/>
                <a:gd name="T27" fmla="*/ 138 h 2864"/>
                <a:gd name="T28" fmla="*/ 237 w 1127"/>
                <a:gd name="T29" fmla="*/ 195 h 2864"/>
                <a:gd name="T30" fmla="*/ 236 w 1127"/>
                <a:gd name="T31" fmla="*/ 282 h 2864"/>
                <a:gd name="T32" fmla="*/ 238 w 1127"/>
                <a:gd name="T33" fmla="*/ 350 h 2864"/>
                <a:gd name="T34" fmla="*/ 227 w 1127"/>
                <a:gd name="T35" fmla="*/ 364 h 2864"/>
                <a:gd name="T36" fmla="*/ 177 w 1127"/>
                <a:gd name="T37" fmla="*/ 417 h 2864"/>
                <a:gd name="T38" fmla="*/ 126 w 1127"/>
                <a:gd name="T39" fmla="*/ 466 h 2864"/>
                <a:gd name="T40" fmla="*/ 52 w 1127"/>
                <a:gd name="T41" fmla="*/ 530 h 2864"/>
                <a:gd name="T42" fmla="*/ 17 w 1127"/>
                <a:gd name="T43" fmla="*/ 914 h 2864"/>
                <a:gd name="T44" fmla="*/ 83 w 1127"/>
                <a:gd name="T45" fmla="*/ 1135 h 2864"/>
                <a:gd name="T46" fmla="*/ 89 w 1127"/>
                <a:gd name="T47" fmla="*/ 1546 h 2864"/>
                <a:gd name="T48" fmla="*/ 119 w 1127"/>
                <a:gd name="T49" fmla="*/ 1705 h 2864"/>
                <a:gd name="T50" fmla="*/ 155 w 1127"/>
                <a:gd name="T51" fmla="*/ 1892 h 2864"/>
                <a:gd name="T52" fmla="*/ 125 w 1127"/>
                <a:gd name="T53" fmla="*/ 2146 h 2864"/>
                <a:gd name="T54" fmla="*/ 109 w 1127"/>
                <a:gd name="T55" fmla="*/ 2447 h 2864"/>
                <a:gd name="T56" fmla="*/ 79 w 1127"/>
                <a:gd name="T57" fmla="*/ 2566 h 2864"/>
                <a:gd name="T58" fmla="*/ 102 w 1127"/>
                <a:gd name="T59" fmla="*/ 2661 h 2864"/>
                <a:gd name="T60" fmla="*/ 103 w 1127"/>
                <a:gd name="T61" fmla="*/ 2742 h 2864"/>
                <a:gd name="T62" fmla="*/ 186 w 1127"/>
                <a:gd name="T63" fmla="*/ 2833 h 2864"/>
                <a:gd name="T64" fmla="*/ 221 w 1127"/>
                <a:gd name="T65" fmla="*/ 2821 h 2864"/>
                <a:gd name="T66" fmla="*/ 379 w 1127"/>
                <a:gd name="T67" fmla="*/ 2864 h 2864"/>
                <a:gd name="T68" fmla="*/ 546 w 1127"/>
                <a:gd name="T69" fmla="*/ 2799 h 2864"/>
                <a:gd name="T70" fmla="*/ 517 w 1127"/>
                <a:gd name="T71" fmla="*/ 2764 h 2864"/>
                <a:gd name="T72" fmla="*/ 390 w 1127"/>
                <a:gd name="T73" fmla="*/ 2695 h 2864"/>
                <a:gd name="T74" fmla="*/ 406 w 1127"/>
                <a:gd name="T75" fmla="*/ 2656 h 2864"/>
                <a:gd name="T76" fmla="*/ 482 w 1127"/>
                <a:gd name="T77" fmla="*/ 2578 h 2864"/>
                <a:gd name="T78" fmla="*/ 410 w 1127"/>
                <a:gd name="T79" fmla="*/ 2548 h 2864"/>
                <a:gd name="T80" fmla="*/ 501 w 1127"/>
                <a:gd name="T81" fmla="*/ 1973 h 2864"/>
                <a:gd name="T82" fmla="*/ 530 w 1127"/>
                <a:gd name="T83" fmla="*/ 1691 h 2864"/>
                <a:gd name="T84" fmla="*/ 543 w 1127"/>
                <a:gd name="T85" fmla="*/ 1624 h 2864"/>
                <a:gd name="T86" fmla="*/ 589 w 1127"/>
                <a:gd name="T87" fmla="*/ 1643 h 2864"/>
                <a:gd name="T88" fmla="*/ 551 w 1127"/>
                <a:gd name="T89" fmla="*/ 1299 h 2864"/>
                <a:gd name="T90" fmla="*/ 576 w 1127"/>
                <a:gd name="T91" fmla="*/ 1251 h 2864"/>
                <a:gd name="T92" fmla="*/ 650 w 1127"/>
                <a:gd name="T93" fmla="*/ 1197 h 2864"/>
                <a:gd name="T94" fmla="*/ 791 w 1127"/>
                <a:gd name="T95" fmla="*/ 1180 h 2864"/>
                <a:gd name="T96" fmla="*/ 840 w 1127"/>
                <a:gd name="T97" fmla="*/ 1172 h 2864"/>
                <a:gd name="T98" fmla="*/ 940 w 1127"/>
                <a:gd name="T99" fmla="*/ 1159 h 2864"/>
                <a:gd name="T100" fmla="*/ 1004 w 1127"/>
                <a:gd name="T101" fmla="*/ 1008 h 2864"/>
                <a:gd name="T102" fmla="*/ 1116 w 1127"/>
                <a:gd name="T103" fmla="*/ 832 h 2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7" h="2864">
                  <a:moveTo>
                    <a:pt x="1116" y="832"/>
                  </a:moveTo>
                  <a:cubicBezTo>
                    <a:pt x="1105" y="828"/>
                    <a:pt x="852" y="730"/>
                    <a:pt x="852" y="730"/>
                  </a:cubicBezTo>
                  <a:cubicBezTo>
                    <a:pt x="852" y="730"/>
                    <a:pt x="842" y="723"/>
                    <a:pt x="830" y="738"/>
                  </a:cubicBezTo>
                  <a:cubicBezTo>
                    <a:pt x="820" y="752"/>
                    <a:pt x="677" y="956"/>
                    <a:pt x="644" y="1003"/>
                  </a:cubicBezTo>
                  <a:cubicBezTo>
                    <a:pt x="641" y="1004"/>
                    <a:pt x="637" y="1004"/>
                    <a:pt x="634" y="1005"/>
                  </a:cubicBezTo>
                  <a:cubicBezTo>
                    <a:pt x="631" y="996"/>
                    <a:pt x="624" y="982"/>
                    <a:pt x="615" y="973"/>
                  </a:cubicBezTo>
                  <a:cubicBezTo>
                    <a:pt x="603" y="959"/>
                    <a:pt x="590" y="948"/>
                    <a:pt x="587" y="932"/>
                  </a:cubicBezTo>
                  <a:cubicBezTo>
                    <a:pt x="585" y="917"/>
                    <a:pt x="574" y="885"/>
                    <a:pt x="568" y="878"/>
                  </a:cubicBezTo>
                  <a:cubicBezTo>
                    <a:pt x="561" y="871"/>
                    <a:pt x="551" y="822"/>
                    <a:pt x="551" y="804"/>
                  </a:cubicBezTo>
                  <a:cubicBezTo>
                    <a:pt x="551" y="786"/>
                    <a:pt x="539" y="754"/>
                    <a:pt x="535" y="737"/>
                  </a:cubicBezTo>
                  <a:cubicBezTo>
                    <a:pt x="531" y="720"/>
                    <a:pt x="533" y="696"/>
                    <a:pt x="530" y="672"/>
                  </a:cubicBezTo>
                  <a:cubicBezTo>
                    <a:pt x="527" y="648"/>
                    <a:pt x="517" y="566"/>
                    <a:pt x="495" y="548"/>
                  </a:cubicBezTo>
                  <a:cubicBezTo>
                    <a:pt x="491" y="545"/>
                    <a:pt x="487" y="542"/>
                    <a:pt x="483" y="538"/>
                  </a:cubicBezTo>
                  <a:cubicBezTo>
                    <a:pt x="486" y="533"/>
                    <a:pt x="487" y="527"/>
                    <a:pt x="486" y="523"/>
                  </a:cubicBezTo>
                  <a:cubicBezTo>
                    <a:pt x="481" y="506"/>
                    <a:pt x="460" y="481"/>
                    <a:pt x="450" y="472"/>
                  </a:cubicBezTo>
                  <a:cubicBezTo>
                    <a:pt x="440" y="463"/>
                    <a:pt x="435" y="457"/>
                    <a:pt x="435" y="457"/>
                  </a:cubicBezTo>
                  <a:cubicBezTo>
                    <a:pt x="435" y="457"/>
                    <a:pt x="452" y="444"/>
                    <a:pt x="459" y="432"/>
                  </a:cubicBezTo>
                  <a:cubicBezTo>
                    <a:pt x="463" y="424"/>
                    <a:pt x="474" y="403"/>
                    <a:pt x="482" y="386"/>
                  </a:cubicBezTo>
                  <a:cubicBezTo>
                    <a:pt x="489" y="378"/>
                    <a:pt x="495" y="370"/>
                    <a:pt x="497" y="364"/>
                  </a:cubicBezTo>
                  <a:cubicBezTo>
                    <a:pt x="502" y="351"/>
                    <a:pt x="519" y="329"/>
                    <a:pt x="520" y="293"/>
                  </a:cubicBezTo>
                  <a:cubicBezTo>
                    <a:pt x="520" y="256"/>
                    <a:pt x="532" y="227"/>
                    <a:pt x="535" y="212"/>
                  </a:cubicBezTo>
                  <a:cubicBezTo>
                    <a:pt x="538" y="196"/>
                    <a:pt x="540" y="179"/>
                    <a:pt x="540" y="160"/>
                  </a:cubicBezTo>
                  <a:cubicBezTo>
                    <a:pt x="540" y="141"/>
                    <a:pt x="543" y="140"/>
                    <a:pt x="537" y="110"/>
                  </a:cubicBezTo>
                  <a:cubicBezTo>
                    <a:pt x="534" y="89"/>
                    <a:pt x="537" y="93"/>
                    <a:pt x="528" y="75"/>
                  </a:cubicBezTo>
                  <a:cubicBezTo>
                    <a:pt x="517" y="55"/>
                    <a:pt x="501" y="44"/>
                    <a:pt x="480" y="29"/>
                  </a:cubicBezTo>
                  <a:cubicBezTo>
                    <a:pt x="440" y="0"/>
                    <a:pt x="407" y="10"/>
                    <a:pt x="386" y="11"/>
                  </a:cubicBezTo>
                  <a:cubicBezTo>
                    <a:pt x="319" y="13"/>
                    <a:pt x="294" y="44"/>
                    <a:pt x="274" y="71"/>
                  </a:cubicBezTo>
                  <a:cubicBezTo>
                    <a:pt x="267" y="80"/>
                    <a:pt x="254" y="113"/>
                    <a:pt x="250" y="138"/>
                  </a:cubicBezTo>
                  <a:cubicBezTo>
                    <a:pt x="247" y="163"/>
                    <a:pt x="248" y="177"/>
                    <a:pt x="246" y="185"/>
                  </a:cubicBezTo>
                  <a:cubicBezTo>
                    <a:pt x="245" y="193"/>
                    <a:pt x="244" y="192"/>
                    <a:pt x="237" y="195"/>
                  </a:cubicBezTo>
                  <a:cubicBezTo>
                    <a:pt x="230" y="198"/>
                    <a:pt x="231" y="218"/>
                    <a:pt x="234" y="232"/>
                  </a:cubicBezTo>
                  <a:cubicBezTo>
                    <a:pt x="237" y="245"/>
                    <a:pt x="227" y="271"/>
                    <a:pt x="236" y="282"/>
                  </a:cubicBezTo>
                  <a:cubicBezTo>
                    <a:pt x="239" y="285"/>
                    <a:pt x="241" y="288"/>
                    <a:pt x="242" y="291"/>
                  </a:cubicBezTo>
                  <a:cubicBezTo>
                    <a:pt x="240" y="310"/>
                    <a:pt x="238" y="330"/>
                    <a:pt x="238" y="350"/>
                  </a:cubicBezTo>
                  <a:cubicBezTo>
                    <a:pt x="238" y="354"/>
                    <a:pt x="236" y="359"/>
                    <a:pt x="233" y="363"/>
                  </a:cubicBezTo>
                  <a:cubicBezTo>
                    <a:pt x="231" y="363"/>
                    <a:pt x="229" y="364"/>
                    <a:pt x="227" y="364"/>
                  </a:cubicBezTo>
                  <a:cubicBezTo>
                    <a:pt x="219" y="363"/>
                    <a:pt x="210" y="362"/>
                    <a:pt x="204" y="376"/>
                  </a:cubicBezTo>
                  <a:cubicBezTo>
                    <a:pt x="198" y="390"/>
                    <a:pt x="182" y="407"/>
                    <a:pt x="177" y="417"/>
                  </a:cubicBezTo>
                  <a:cubicBezTo>
                    <a:pt x="172" y="428"/>
                    <a:pt x="177" y="432"/>
                    <a:pt x="171" y="432"/>
                  </a:cubicBezTo>
                  <a:cubicBezTo>
                    <a:pt x="165" y="432"/>
                    <a:pt x="141" y="459"/>
                    <a:pt x="126" y="466"/>
                  </a:cubicBezTo>
                  <a:cubicBezTo>
                    <a:pt x="111" y="474"/>
                    <a:pt x="98" y="480"/>
                    <a:pt x="92" y="487"/>
                  </a:cubicBezTo>
                  <a:cubicBezTo>
                    <a:pt x="87" y="494"/>
                    <a:pt x="77" y="504"/>
                    <a:pt x="52" y="530"/>
                  </a:cubicBezTo>
                  <a:cubicBezTo>
                    <a:pt x="14" y="567"/>
                    <a:pt x="0" y="601"/>
                    <a:pt x="9" y="727"/>
                  </a:cubicBezTo>
                  <a:cubicBezTo>
                    <a:pt x="10" y="757"/>
                    <a:pt x="9" y="832"/>
                    <a:pt x="17" y="914"/>
                  </a:cubicBezTo>
                  <a:cubicBezTo>
                    <a:pt x="20" y="935"/>
                    <a:pt x="40" y="1012"/>
                    <a:pt x="40" y="1042"/>
                  </a:cubicBezTo>
                  <a:cubicBezTo>
                    <a:pt x="40" y="1072"/>
                    <a:pt x="71" y="1122"/>
                    <a:pt x="83" y="1135"/>
                  </a:cubicBezTo>
                  <a:cubicBezTo>
                    <a:pt x="85" y="1138"/>
                    <a:pt x="87" y="1140"/>
                    <a:pt x="89" y="1142"/>
                  </a:cubicBezTo>
                  <a:cubicBezTo>
                    <a:pt x="91" y="1252"/>
                    <a:pt x="74" y="1451"/>
                    <a:pt x="89" y="1546"/>
                  </a:cubicBezTo>
                  <a:cubicBezTo>
                    <a:pt x="96" y="1590"/>
                    <a:pt x="85" y="1615"/>
                    <a:pt x="104" y="1641"/>
                  </a:cubicBezTo>
                  <a:cubicBezTo>
                    <a:pt x="123" y="1668"/>
                    <a:pt x="121" y="1669"/>
                    <a:pt x="119" y="1705"/>
                  </a:cubicBezTo>
                  <a:cubicBezTo>
                    <a:pt x="117" y="1742"/>
                    <a:pt x="135" y="1742"/>
                    <a:pt x="135" y="1784"/>
                  </a:cubicBezTo>
                  <a:cubicBezTo>
                    <a:pt x="135" y="1826"/>
                    <a:pt x="146" y="1879"/>
                    <a:pt x="155" y="1892"/>
                  </a:cubicBezTo>
                  <a:cubicBezTo>
                    <a:pt x="163" y="1905"/>
                    <a:pt x="167" y="1953"/>
                    <a:pt x="162" y="1978"/>
                  </a:cubicBezTo>
                  <a:cubicBezTo>
                    <a:pt x="157" y="2003"/>
                    <a:pt x="129" y="2088"/>
                    <a:pt x="125" y="2146"/>
                  </a:cubicBezTo>
                  <a:cubicBezTo>
                    <a:pt x="122" y="2204"/>
                    <a:pt x="125" y="2256"/>
                    <a:pt x="124" y="2297"/>
                  </a:cubicBezTo>
                  <a:cubicBezTo>
                    <a:pt x="124" y="2338"/>
                    <a:pt x="117" y="2428"/>
                    <a:pt x="109" y="2447"/>
                  </a:cubicBezTo>
                  <a:cubicBezTo>
                    <a:pt x="102" y="2467"/>
                    <a:pt x="105" y="2520"/>
                    <a:pt x="92" y="2531"/>
                  </a:cubicBezTo>
                  <a:cubicBezTo>
                    <a:pt x="78" y="2542"/>
                    <a:pt x="73" y="2552"/>
                    <a:pt x="79" y="2566"/>
                  </a:cubicBezTo>
                  <a:cubicBezTo>
                    <a:pt x="86" y="2581"/>
                    <a:pt x="88" y="2586"/>
                    <a:pt x="88" y="2602"/>
                  </a:cubicBezTo>
                  <a:cubicBezTo>
                    <a:pt x="88" y="2619"/>
                    <a:pt x="91" y="2655"/>
                    <a:pt x="102" y="2661"/>
                  </a:cubicBezTo>
                  <a:cubicBezTo>
                    <a:pt x="113" y="2666"/>
                    <a:pt x="114" y="2648"/>
                    <a:pt x="113" y="2684"/>
                  </a:cubicBezTo>
                  <a:cubicBezTo>
                    <a:pt x="111" y="2721"/>
                    <a:pt x="108" y="2732"/>
                    <a:pt x="103" y="2742"/>
                  </a:cubicBezTo>
                  <a:cubicBezTo>
                    <a:pt x="98" y="2751"/>
                    <a:pt x="103" y="2794"/>
                    <a:pt x="109" y="2803"/>
                  </a:cubicBezTo>
                  <a:cubicBezTo>
                    <a:pt x="115" y="2811"/>
                    <a:pt x="157" y="2833"/>
                    <a:pt x="186" y="2833"/>
                  </a:cubicBezTo>
                  <a:cubicBezTo>
                    <a:pt x="215" y="2833"/>
                    <a:pt x="213" y="2831"/>
                    <a:pt x="214" y="2827"/>
                  </a:cubicBezTo>
                  <a:cubicBezTo>
                    <a:pt x="215" y="2822"/>
                    <a:pt x="206" y="2815"/>
                    <a:pt x="221" y="2821"/>
                  </a:cubicBezTo>
                  <a:cubicBezTo>
                    <a:pt x="237" y="2827"/>
                    <a:pt x="277" y="2842"/>
                    <a:pt x="298" y="2849"/>
                  </a:cubicBezTo>
                  <a:cubicBezTo>
                    <a:pt x="319" y="2856"/>
                    <a:pt x="377" y="2862"/>
                    <a:pt x="379" y="2864"/>
                  </a:cubicBezTo>
                  <a:cubicBezTo>
                    <a:pt x="379" y="2864"/>
                    <a:pt x="490" y="2864"/>
                    <a:pt x="512" y="2848"/>
                  </a:cubicBezTo>
                  <a:cubicBezTo>
                    <a:pt x="534" y="2832"/>
                    <a:pt x="553" y="2810"/>
                    <a:pt x="546" y="2799"/>
                  </a:cubicBezTo>
                  <a:cubicBezTo>
                    <a:pt x="539" y="2787"/>
                    <a:pt x="544" y="2795"/>
                    <a:pt x="535" y="2787"/>
                  </a:cubicBezTo>
                  <a:cubicBezTo>
                    <a:pt x="526" y="2779"/>
                    <a:pt x="535" y="2770"/>
                    <a:pt x="517" y="2764"/>
                  </a:cubicBezTo>
                  <a:cubicBezTo>
                    <a:pt x="499" y="2758"/>
                    <a:pt x="454" y="2737"/>
                    <a:pt x="433" y="2728"/>
                  </a:cubicBezTo>
                  <a:cubicBezTo>
                    <a:pt x="413" y="2718"/>
                    <a:pt x="396" y="2705"/>
                    <a:pt x="390" y="2695"/>
                  </a:cubicBezTo>
                  <a:cubicBezTo>
                    <a:pt x="383" y="2685"/>
                    <a:pt x="384" y="2672"/>
                    <a:pt x="380" y="2666"/>
                  </a:cubicBezTo>
                  <a:cubicBezTo>
                    <a:pt x="375" y="2661"/>
                    <a:pt x="374" y="2657"/>
                    <a:pt x="406" y="2656"/>
                  </a:cubicBezTo>
                  <a:cubicBezTo>
                    <a:pt x="437" y="2655"/>
                    <a:pt x="494" y="2628"/>
                    <a:pt x="495" y="2606"/>
                  </a:cubicBezTo>
                  <a:cubicBezTo>
                    <a:pt x="496" y="2584"/>
                    <a:pt x="485" y="2581"/>
                    <a:pt x="482" y="2578"/>
                  </a:cubicBezTo>
                  <a:cubicBezTo>
                    <a:pt x="479" y="2576"/>
                    <a:pt x="478" y="2558"/>
                    <a:pt x="460" y="2557"/>
                  </a:cubicBezTo>
                  <a:cubicBezTo>
                    <a:pt x="442" y="2557"/>
                    <a:pt x="410" y="2565"/>
                    <a:pt x="410" y="2548"/>
                  </a:cubicBezTo>
                  <a:cubicBezTo>
                    <a:pt x="410" y="2531"/>
                    <a:pt x="432" y="2443"/>
                    <a:pt x="435" y="2398"/>
                  </a:cubicBezTo>
                  <a:cubicBezTo>
                    <a:pt x="438" y="2354"/>
                    <a:pt x="496" y="2021"/>
                    <a:pt x="501" y="1973"/>
                  </a:cubicBezTo>
                  <a:cubicBezTo>
                    <a:pt x="507" y="1925"/>
                    <a:pt x="511" y="1894"/>
                    <a:pt x="511" y="1880"/>
                  </a:cubicBezTo>
                  <a:cubicBezTo>
                    <a:pt x="511" y="1866"/>
                    <a:pt x="525" y="1709"/>
                    <a:pt x="530" y="1691"/>
                  </a:cubicBezTo>
                  <a:cubicBezTo>
                    <a:pt x="534" y="1672"/>
                    <a:pt x="544" y="1676"/>
                    <a:pt x="543" y="1658"/>
                  </a:cubicBezTo>
                  <a:cubicBezTo>
                    <a:pt x="542" y="1640"/>
                    <a:pt x="543" y="1624"/>
                    <a:pt x="543" y="1624"/>
                  </a:cubicBezTo>
                  <a:cubicBezTo>
                    <a:pt x="543" y="1624"/>
                    <a:pt x="561" y="1637"/>
                    <a:pt x="570" y="1643"/>
                  </a:cubicBezTo>
                  <a:cubicBezTo>
                    <a:pt x="579" y="1650"/>
                    <a:pt x="591" y="1661"/>
                    <a:pt x="589" y="1643"/>
                  </a:cubicBezTo>
                  <a:cubicBezTo>
                    <a:pt x="587" y="1626"/>
                    <a:pt x="556" y="1548"/>
                    <a:pt x="553" y="1513"/>
                  </a:cubicBezTo>
                  <a:cubicBezTo>
                    <a:pt x="551" y="1477"/>
                    <a:pt x="551" y="1321"/>
                    <a:pt x="551" y="1299"/>
                  </a:cubicBezTo>
                  <a:cubicBezTo>
                    <a:pt x="551" y="1277"/>
                    <a:pt x="553" y="1251"/>
                    <a:pt x="553" y="1247"/>
                  </a:cubicBezTo>
                  <a:cubicBezTo>
                    <a:pt x="553" y="1243"/>
                    <a:pt x="571" y="1246"/>
                    <a:pt x="576" y="1251"/>
                  </a:cubicBezTo>
                  <a:cubicBezTo>
                    <a:pt x="582" y="1255"/>
                    <a:pt x="602" y="1275"/>
                    <a:pt x="608" y="1262"/>
                  </a:cubicBezTo>
                  <a:cubicBezTo>
                    <a:pt x="612" y="1251"/>
                    <a:pt x="637" y="1217"/>
                    <a:pt x="650" y="1197"/>
                  </a:cubicBezTo>
                  <a:cubicBezTo>
                    <a:pt x="713" y="1198"/>
                    <a:pt x="756" y="1198"/>
                    <a:pt x="756" y="1198"/>
                  </a:cubicBezTo>
                  <a:cubicBezTo>
                    <a:pt x="756" y="1198"/>
                    <a:pt x="777" y="1180"/>
                    <a:pt x="791" y="1180"/>
                  </a:cubicBezTo>
                  <a:cubicBezTo>
                    <a:pt x="797" y="1180"/>
                    <a:pt x="807" y="1176"/>
                    <a:pt x="816" y="1172"/>
                  </a:cubicBezTo>
                  <a:cubicBezTo>
                    <a:pt x="829" y="1175"/>
                    <a:pt x="835" y="1177"/>
                    <a:pt x="840" y="1172"/>
                  </a:cubicBezTo>
                  <a:cubicBezTo>
                    <a:pt x="847" y="1167"/>
                    <a:pt x="842" y="1159"/>
                    <a:pt x="854" y="1159"/>
                  </a:cubicBezTo>
                  <a:cubicBezTo>
                    <a:pt x="866" y="1158"/>
                    <a:pt x="940" y="1159"/>
                    <a:pt x="940" y="1159"/>
                  </a:cubicBezTo>
                  <a:cubicBezTo>
                    <a:pt x="940" y="1159"/>
                    <a:pt x="952" y="1159"/>
                    <a:pt x="958" y="1141"/>
                  </a:cubicBezTo>
                  <a:cubicBezTo>
                    <a:pt x="960" y="1133"/>
                    <a:pt x="982" y="1072"/>
                    <a:pt x="1004" y="1008"/>
                  </a:cubicBezTo>
                  <a:cubicBezTo>
                    <a:pt x="1063" y="929"/>
                    <a:pt x="1125" y="845"/>
                    <a:pt x="1125" y="845"/>
                  </a:cubicBezTo>
                  <a:cubicBezTo>
                    <a:pt x="1125" y="845"/>
                    <a:pt x="1127" y="836"/>
                    <a:pt x="1116" y="83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95" y="4076367"/>
            <a:ext cx="3949882" cy="20956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2" y="4076367"/>
            <a:ext cx="3949882" cy="209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1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 smtClean="0"/>
              <a:t>PandaX</a:t>
            </a:r>
            <a:r>
              <a:rPr lang="en-US" sz="3000" dirty="0" smtClean="0"/>
              <a:t>-III: readout plane</a:t>
            </a:r>
            <a:endParaRPr lang="en-CA" sz="3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64</a:t>
            </a:fld>
            <a:endParaRPr lang="en-CA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40002" y="1310188"/>
            <a:ext cx="4724400" cy="29149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 err="1" smtClean="0">
                <a:latin typeface="+mj-lt"/>
              </a:rPr>
              <a:t>Microbulk</a:t>
            </a:r>
            <a:r>
              <a:rPr lang="en-US" altLang="zh-CN" sz="2000" dirty="0" smtClean="0">
                <a:latin typeface="+mj-lt"/>
              </a:rPr>
              <a:t> </a:t>
            </a:r>
            <a:r>
              <a:rPr lang="en-US" altLang="zh-CN" sz="2000" dirty="0" err="1" smtClean="0">
                <a:latin typeface="+mj-lt"/>
              </a:rPr>
              <a:t>MicroMegas</a:t>
            </a:r>
            <a:r>
              <a:rPr lang="en-US" altLang="zh-CN" sz="2000" dirty="0" smtClean="0">
                <a:latin typeface="+mj-lt"/>
              </a:rPr>
              <a:t> films made of Copper and Kapton only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1800" dirty="0" smtClean="0">
                <a:latin typeface="+mj-lt"/>
              </a:rPr>
              <a:t>Perfect for radio-purity purpose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800" dirty="0" smtClean="0">
                <a:latin typeface="+mj-lt"/>
              </a:rPr>
              <a:t>20 by 20 cm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800" dirty="0" smtClean="0">
                <a:latin typeface="+mj-lt"/>
              </a:rPr>
              <a:t>3 mm pitch size, 128 strip readouts</a:t>
            </a:r>
            <a:endParaRPr lang="en-US" altLang="zh-CN" dirty="0" smtClean="0">
              <a:latin typeface="+mj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 smtClean="0">
                <a:latin typeface="+mj-lt"/>
              </a:rPr>
              <a:t>Mosaic layout to cover readout planes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0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r="57727"/>
          <a:stretch/>
        </p:blipFill>
        <p:spPr>
          <a:xfrm>
            <a:off x="3668786" y="3965597"/>
            <a:ext cx="1906767" cy="2047238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5577558" y="4956231"/>
            <a:ext cx="454384" cy="20801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7273" t="6814" r="16049" b="7416"/>
          <a:stretch/>
        </p:blipFill>
        <p:spPr>
          <a:xfrm>
            <a:off x="5105400" y="1352710"/>
            <a:ext cx="3559098" cy="22347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497298" y="4587141"/>
                <a:ext cx="8320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7298" y="4587141"/>
                <a:ext cx="832044" cy="369332"/>
              </a:xfrm>
              <a:prstGeom prst="rect">
                <a:avLst/>
              </a:prstGeom>
              <a:blipFill>
                <a:blip r:embed="rId4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049" y="3965597"/>
            <a:ext cx="2594778" cy="16435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88" y="4966991"/>
            <a:ext cx="1045846" cy="1045844"/>
          </a:xfrm>
          <a:prstGeom prst="rect">
            <a:avLst/>
          </a:prstGeom>
        </p:spPr>
      </p:pic>
      <p:pic>
        <p:nvPicPr>
          <p:cNvPr id="20" name="图片 17" descr="C:\Users\王少博\Desktop\PandaX-III时间投影室发表\截图\截图\读出平面.png">
            <a:extLst>
              <a:ext uri="{FF2B5EF4-FFF2-40B4-BE49-F238E27FC236}">
                <a16:creationId xmlns:a16="http://schemas.microsoft.com/office/drawing/2014/main" id="{37B5B7C1-CF09-4FB6-BFAC-7E2A4E677B13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" t="3656" r="3337" b="5255"/>
          <a:stretch/>
        </p:blipFill>
        <p:spPr bwMode="auto">
          <a:xfrm>
            <a:off x="6199861" y="3845700"/>
            <a:ext cx="2332287" cy="23052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215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 smtClean="0"/>
              <a:t>PandaX</a:t>
            </a:r>
            <a:r>
              <a:rPr lang="en-US" sz="3000" dirty="0" smtClean="0"/>
              <a:t>-III: status and sensitivity</a:t>
            </a:r>
            <a:endParaRPr lang="en-CA" sz="3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65</a:t>
            </a:fld>
            <a:endParaRPr lang="en-CA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16294" y="1360662"/>
            <a:ext cx="4518161" cy="274156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000" dirty="0" smtClean="0">
                <a:latin typeface="+mj-lt"/>
              </a:rPr>
              <a:t>A 20-kg scale prototype TPC is running (</a:t>
            </a:r>
            <a:r>
              <a:rPr lang="en-US" sz="2000" dirty="0" smtClean="0">
                <a:solidFill>
                  <a:schemeClr val="accent6"/>
                </a:solidFill>
                <a:latin typeface="+mj-lt"/>
              </a:rPr>
              <a:t>arXiv:1804.02863</a:t>
            </a:r>
            <a:r>
              <a:rPr lang="en-US" sz="2000" dirty="0" smtClean="0">
                <a:latin typeface="+mj-lt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+mj-lt"/>
              </a:rPr>
              <a:t>1</a:t>
            </a:r>
            <a:r>
              <a:rPr lang="en-US" sz="2000" baseline="30000" dirty="0" smtClean="0">
                <a:latin typeface="+mj-lt"/>
              </a:rPr>
              <a:t>st</a:t>
            </a:r>
            <a:r>
              <a:rPr lang="en-US" sz="2000" dirty="0" smtClean="0">
                <a:latin typeface="+mj-lt"/>
              </a:rPr>
              <a:t> 100-kg scale module to commission in 2020</a:t>
            </a:r>
          </a:p>
          <a:p>
            <a:pPr>
              <a:spcAft>
                <a:spcPts val="1200"/>
              </a:spcAft>
            </a:pPr>
            <a:r>
              <a:rPr lang="en-US" sz="2000" dirty="0" smtClean="0">
                <a:latin typeface="+mj-lt"/>
              </a:rPr>
              <a:t>Half-life sensitivity with 3 years of data: 9×10</a:t>
            </a:r>
            <a:r>
              <a:rPr lang="en-US" sz="2000" baseline="30000" dirty="0" smtClean="0">
                <a:latin typeface="+mj-lt"/>
              </a:rPr>
              <a:t>25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yr</a:t>
            </a:r>
            <a:r>
              <a:rPr lang="en-US" sz="2000" dirty="0" smtClean="0">
                <a:latin typeface="+mj-lt"/>
              </a:rPr>
              <a:t> (90% CL)</a:t>
            </a:r>
          </a:p>
          <a:p>
            <a:endParaRPr lang="en-US" sz="2000" dirty="0">
              <a:latin typeface="+mj-lt"/>
            </a:endParaRPr>
          </a:p>
        </p:txBody>
      </p:sp>
      <p:pic>
        <p:nvPicPr>
          <p:cNvPr id="22" name="图片 9">
            <a:extLst>
              <a:ext uri="{FF2B5EF4-FFF2-40B4-BE49-F238E27FC236}">
                <a16:creationId xmlns:a16="http://schemas.microsoft.com/office/drawing/2014/main" id="{B591C62E-12AB-44F3-9F82-DF70CE3A27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1787" y="4077876"/>
            <a:ext cx="4783494" cy="2390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86CA78-44D7-43FC-9B6D-9967EA901A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4"/>
          <a:stretch/>
        </p:blipFill>
        <p:spPr bwMode="auto">
          <a:xfrm>
            <a:off x="516294" y="3883659"/>
            <a:ext cx="3556760" cy="25501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EED36A-95F4-437F-A8B5-0616109DF6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621" y="1311261"/>
            <a:ext cx="3443877" cy="25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3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itle 1"/>
              <p:cNvSpPr txBox="1">
                <a:spLocks/>
              </p:cNvSpPr>
              <p:nvPr/>
            </p:nvSpPr>
            <p:spPr>
              <a:xfrm>
                <a:off x="540002" y="477268"/>
                <a:ext cx="7886700" cy="506714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3000" dirty="0" smtClean="0"/>
                  <a:t>AXEL: </a:t>
                </a:r>
                <a:r>
                  <a:rPr lang="en-CA" sz="3000" dirty="0"/>
                  <a:t>High-pressure Xe gas TPC - </a:t>
                </a:r>
                <a14:m>
                  <m:oMath xmlns:m="http://schemas.openxmlformats.org/officeDocument/2006/math"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3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3000" dirty="0"/>
                  <a:t> in </a:t>
                </a:r>
                <a:r>
                  <a:rPr lang="en-US" sz="3000" baseline="30000" dirty="0"/>
                  <a:t>136</a:t>
                </a:r>
                <a:r>
                  <a:rPr lang="en-US" sz="3000" dirty="0"/>
                  <a:t>Xe</a:t>
                </a:r>
                <a:endParaRPr lang="en-CA" sz="3000" dirty="0"/>
              </a:p>
              <a:p>
                <a:endParaRPr lang="en-CA" sz="2800" dirty="0"/>
              </a:p>
            </p:txBody>
          </p:sp>
        </mc:Choice>
        <mc:Fallback xmlns="">
          <p:sp>
            <p:nvSpPr>
              <p:cNvPr id="4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2" y="477268"/>
                <a:ext cx="7886700" cy="506714"/>
              </a:xfrm>
              <a:prstGeom prst="rect">
                <a:avLst/>
              </a:prstGeom>
              <a:blipFill>
                <a:blip r:embed="rId2"/>
                <a:stretch>
                  <a:fillRect l="-1856" t="-24096" b="-3734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66</a:t>
            </a:fld>
            <a:endParaRPr lang="en-CA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16294" y="1360663"/>
            <a:ext cx="8258987" cy="6573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kumimoji="1" lang="en-US" altLang="ja-JP" sz="2000" dirty="0" smtClean="0">
                <a:solidFill>
                  <a:srgbClr val="0070C0"/>
                </a:solidFill>
                <a:latin typeface="+mj-lt"/>
              </a:rPr>
              <a:t>AXEL</a:t>
            </a:r>
            <a:r>
              <a:rPr kumimoji="1" lang="en-US" altLang="ja-JP" sz="2000" dirty="0" smtClean="0">
                <a:latin typeface="+mj-lt"/>
              </a:rPr>
              <a:t>: </a:t>
            </a:r>
            <a:r>
              <a:rPr kumimoji="1" lang="en-US" altLang="ja-JP" sz="2000" dirty="0" smtClean="0">
                <a:solidFill>
                  <a:srgbClr val="0070C0"/>
                </a:solidFill>
                <a:latin typeface="+mj-lt"/>
              </a:rPr>
              <a:t>A </a:t>
            </a:r>
            <a:r>
              <a:rPr kumimoji="1" lang="en-US" altLang="ja-JP" sz="2000" dirty="0">
                <a:solidFill>
                  <a:srgbClr val="0070C0"/>
                </a:solidFill>
                <a:latin typeface="+mj-lt"/>
              </a:rPr>
              <a:t>X</a:t>
            </a:r>
            <a:r>
              <a:rPr kumimoji="1" lang="en-US" altLang="ja-JP" sz="2000" dirty="0">
                <a:latin typeface="+mj-lt"/>
              </a:rPr>
              <a:t>enon </a:t>
            </a:r>
            <a:r>
              <a:rPr kumimoji="1" lang="en-US" altLang="ja-JP" sz="2000" dirty="0" err="1">
                <a:solidFill>
                  <a:srgbClr val="0070C0"/>
                </a:solidFill>
                <a:latin typeface="+mj-lt"/>
              </a:rPr>
              <a:t>E</a:t>
            </a:r>
            <a:r>
              <a:rPr kumimoji="1" lang="en-US" altLang="ja-JP" sz="2000" dirty="0" err="1">
                <a:latin typeface="+mj-lt"/>
              </a:rPr>
              <a:t>lectro</a:t>
            </a:r>
            <a:r>
              <a:rPr lang="en-US" altLang="ja-JP" sz="2000" dirty="0" err="1">
                <a:solidFill>
                  <a:srgbClr val="0070C0"/>
                </a:solidFill>
                <a:latin typeface="+mj-lt"/>
              </a:rPr>
              <a:t>L</a:t>
            </a:r>
            <a:r>
              <a:rPr kumimoji="1" lang="en-US" altLang="ja-JP" sz="2000" dirty="0" err="1">
                <a:latin typeface="+mj-lt"/>
              </a:rPr>
              <a:t>uminescence</a:t>
            </a:r>
            <a:r>
              <a:rPr kumimoji="1" lang="en-US" altLang="ja-JP" sz="2000" dirty="0">
                <a:latin typeface="+mj-lt"/>
              </a:rPr>
              <a:t> detector to search for neutrinoless double-beta decay </a:t>
            </a:r>
            <a:endParaRPr kumimoji="1" lang="en-US" altLang="ja-JP" sz="2000" dirty="0" smtClean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79" y="2097175"/>
            <a:ext cx="7017946" cy="444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9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AXEL road map</a:t>
            </a:r>
            <a:endParaRPr lang="en-CA" sz="3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67</a:t>
            </a:fld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71" y="1223201"/>
            <a:ext cx="7386161" cy="526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7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AXEL: 180L phase 1</a:t>
            </a:r>
            <a:endParaRPr lang="en-CA" sz="3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68</a:t>
            </a:fld>
            <a:endParaRPr lang="en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03" y="1273647"/>
            <a:ext cx="7724494" cy="491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6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/>
              <a:t>AXEL: 180L phase 1 performance</a:t>
            </a:r>
            <a:endParaRPr lang="en-CA" sz="3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69</a:t>
            </a:fld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891" y="1325275"/>
            <a:ext cx="7584922" cy="50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6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23" y="1666699"/>
            <a:ext cx="7886700" cy="2852737"/>
          </a:xfrm>
        </p:spPr>
        <p:txBody>
          <a:bodyPr/>
          <a:lstStyle/>
          <a:p>
            <a:r>
              <a:rPr lang="en-US" dirty="0" smtClean="0"/>
              <a:t>Germanium detectors 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8900" y="4663036"/>
            <a:ext cx="7886700" cy="1500187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Majorana, GERDA, LEGEND</a:t>
            </a:r>
            <a:endParaRPr lang="en-CA" dirty="0">
              <a:latin typeface="+mj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40002" y="4519436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560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 smtClean="0"/>
              <a:t>SuperNEMO</a:t>
            </a:r>
            <a:r>
              <a:rPr lang="en-US" sz="3000" dirty="0" smtClean="0"/>
              <a:t>: overview</a:t>
            </a:r>
            <a:endParaRPr lang="en-CA" sz="3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70</a:t>
            </a:fld>
            <a:endParaRPr lang="en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2" y="1318515"/>
            <a:ext cx="8124496" cy="483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9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 smtClean="0"/>
              <a:t>SuperNEMO</a:t>
            </a:r>
            <a:r>
              <a:rPr lang="en-US" sz="3000" dirty="0" smtClean="0"/>
              <a:t>: the tracker-calorimeter technique</a:t>
            </a:r>
            <a:endParaRPr lang="en-CA" sz="3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71</a:t>
            </a:fld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2" y="1111423"/>
            <a:ext cx="8124496" cy="524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1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 smtClean="0"/>
              <a:t>SuperNEMO</a:t>
            </a:r>
            <a:r>
              <a:rPr lang="en-US" sz="3000" dirty="0" smtClean="0"/>
              <a:t>: demonstrator</a:t>
            </a:r>
            <a:endParaRPr lang="en-CA" sz="3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72</a:t>
            </a:fld>
            <a:endParaRPr lang="en-C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2" y="1124611"/>
            <a:ext cx="8124496" cy="535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1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40002" y="477268"/>
            <a:ext cx="7886700" cy="50671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 smtClean="0"/>
              <a:t>SuperNEMO</a:t>
            </a:r>
            <a:r>
              <a:rPr lang="en-US" sz="3000" dirty="0" smtClean="0"/>
              <a:t>: future directions</a:t>
            </a:r>
            <a:endParaRPr lang="en-CA" sz="30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73</a:t>
            </a:fld>
            <a:endParaRPr lang="en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2" y="1135120"/>
            <a:ext cx="8124496" cy="507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6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000" dirty="0" smtClean="0">
                    <a:solidFill>
                      <a:schemeClr val="tx1"/>
                    </a:solidFill>
                  </a:rPr>
                  <a:t>Largest source of uncertainty: the size of axial coupling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27" b="-18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3529-CD3C-407F-AA51-348E6BA62DD5}" type="slidenum">
              <a:rPr lang="en-US" smtClean="0"/>
              <a:t>74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03249" y="1817648"/>
                <a:ext cx="7506114" cy="1338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269</m:t>
                    </m:r>
                  </m:oMath>
                </a14:m>
                <a:r>
                  <a:rPr lang="en-US" b="0" dirty="0" smtClean="0"/>
                  <a:t> for weak interaction and decays of nucleons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 smtClean="0"/>
                  <a:t>Quenching effects inside the nucleus </a:t>
                </a:r>
                <a:r>
                  <a:rPr lang="en-US" i="1" dirty="0" smtClean="0"/>
                  <a:t>may</a:t>
                </a:r>
                <a:r>
                  <a:rPr lang="en-US" dirty="0" smtClean="0"/>
                  <a:t> considerably reduce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>
                  <a:lnSpc>
                    <a:spcPct val="150000"/>
                  </a:lnSpc>
                </a:pPr>
                <a:r>
                  <a:rPr lang="en-US" u="sng" dirty="0" smtClean="0"/>
                  <a:t>Conservatively</a:t>
                </a:r>
                <a:r>
                  <a:rPr lang="en-US" dirty="0" smtClean="0"/>
                  <a:t> one should consider several options: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249" y="1817648"/>
                <a:ext cx="7506114" cy="1338828"/>
              </a:xfrm>
              <a:prstGeom prst="rect">
                <a:avLst/>
              </a:prstGeom>
              <a:blipFill rotWithShape="0">
                <a:blip r:embed="rId3"/>
                <a:stretch>
                  <a:fillRect l="-650" b="-3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74488" y="3345366"/>
                <a:ext cx="4572000" cy="1117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𝑛𝑢𝑐𝑙𝑒𝑜𝑛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269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𝑞𝑢𝑎𝑟𝑘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𝑝h𝑒𝑛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.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𝑛𝑢𝑐𝑙𝑒𝑜𝑛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.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18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488" y="3345366"/>
                <a:ext cx="4572000" cy="11179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42803" y="4671339"/>
                <a:ext cx="7504113" cy="6677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The degree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quenching is unknown. The expression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𝑝h𝑒𝑛</m:t>
                        </m:r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is based 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half-lives and may be different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803" y="4671339"/>
                <a:ext cx="7504113" cy="667747"/>
              </a:xfrm>
              <a:prstGeom prst="rect">
                <a:avLst/>
              </a:prstGeom>
              <a:blipFill rotWithShape="0">
                <a:blip r:embed="rId5"/>
                <a:stretch>
                  <a:fillRect l="-650" t="-3636" r="-975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756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000" dirty="0" smtClean="0">
                    <a:solidFill>
                      <a:schemeClr val="tx1"/>
                    </a:solidFill>
                  </a:rPr>
                  <a:t>Effect of uncertainty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827" b="-18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C3529-CD3C-407F-AA51-348E6BA62DD5}" type="slidenum">
              <a:rPr lang="en-US" smtClean="0"/>
              <a:t>75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26699" y="5378012"/>
                <a:ext cx="7506114" cy="5072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 smtClean="0"/>
                  <a:t>For </a:t>
                </a:r>
                <a:r>
                  <a:rPr lang="en-US" baseline="30000" dirty="0" smtClean="0"/>
                  <a:t>136</a:t>
                </a:r>
                <a:r>
                  <a:rPr lang="en-US" dirty="0" smtClean="0"/>
                  <a:t>Xe taking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𝑝h𝑒𝑛</m:t>
                        </m:r>
                      </m:sub>
                    </m:sSub>
                  </m:oMath>
                </a14:m>
                <a:r>
                  <a:rPr lang="en-US" dirty="0" smtClean="0"/>
                  <a:t> pushes up the limit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𝛽𝛽</m:t>
                        </m:r>
                      </m:sub>
                    </m:sSub>
                  </m:oMath>
                </a14:m>
                <a:r>
                  <a:rPr lang="en-US" dirty="0" smtClean="0"/>
                  <a:t> by a factor of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≳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n-US" dirty="0" smtClean="0"/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6699" y="5378012"/>
                <a:ext cx="7506114" cy="507255"/>
              </a:xfrm>
              <a:prstGeom prst="rect">
                <a:avLst/>
              </a:prstGeom>
              <a:blipFill rotWithShape="0">
                <a:blip r:embed="rId3"/>
                <a:stretch>
                  <a:fillRect l="-649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" y="1799618"/>
            <a:ext cx="5658462" cy="3741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381742" y="2427164"/>
                <a:ext cx="10858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269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742" y="2427164"/>
                <a:ext cx="1085850" cy="30777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381742" y="2199780"/>
                <a:ext cx="108585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742" y="2199780"/>
                <a:ext cx="1085850" cy="307777"/>
              </a:xfrm>
              <a:prstGeom prst="rect">
                <a:avLst/>
              </a:prstGeom>
              <a:blipFill rotWithShape="0">
                <a:blip r:embed="rId6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381742" y="1834253"/>
                <a:ext cx="1985018" cy="324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𝑝h𝑒𝑛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52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1742" y="1834253"/>
                <a:ext cx="1985018" cy="324384"/>
              </a:xfrm>
              <a:prstGeom prst="rect">
                <a:avLst/>
              </a:prstGeom>
              <a:blipFill rotWithShape="0">
                <a:blip r:embed="rId7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343908" y="4487376"/>
            <a:ext cx="2022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KamLand</a:t>
            </a:r>
            <a:r>
              <a:rPr lang="en-US" sz="1400" dirty="0" smtClean="0"/>
              <a:t>-Zen + EXO-200 2015 data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865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40002" y="1363389"/>
                <a:ext cx="6526905" cy="3490911"/>
              </a:xfrm>
            </p:spPr>
            <p:txBody>
              <a:bodyPr>
                <a:normAutofit/>
              </a:bodyPr>
              <a:lstStyle/>
              <a:p>
                <a:pPr marL="0" indent="0">
                  <a:spcAft>
                    <a:spcPts val="1200"/>
                  </a:spcAft>
                  <a:buNone/>
                </a:pPr>
                <a:r>
                  <a:rPr lang="en-US" sz="2000" b="1" dirty="0" smtClean="0">
                    <a:solidFill>
                      <a:schemeClr val="tx1"/>
                    </a:solidFill>
                    <a:latin typeface="+mj-lt"/>
                  </a:rPr>
                  <a:t>HPGe detectors enriched in &gt;85% </a:t>
                </a:r>
                <a:r>
                  <a:rPr lang="en-US" sz="2000" b="1" baseline="30000" dirty="0" smtClean="0">
                    <a:solidFill>
                      <a:schemeClr val="tx1"/>
                    </a:solidFill>
                    <a:latin typeface="+mj-lt"/>
                  </a:rPr>
                  <a:t>76</a:t>
                </a:r>
                <a:r>
                  <a:rPr lang="en-US" sz="2000" b="1" dirty="0" smtClean="0">
                    <a:solidFill>
                      <a:schemeClr val="tx1"/>
                    </a:solidFill>
                    <a:latin typeface="+mj-lt"/>
                  </a:rPr>
                  <a:t>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(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𝛽𝛽</m:t>
                        </m:r>
                      </m:sub>
                    </m:sSub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2039</m:t>
                    </m:r>
                    <m: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keV</m:t>
                    </m:r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)</m:t>
                    </m:r>
                  </m:oMath>
                </a14:m>
                <a:endParaRPr lang="en-US" sz="2000" b="1" dirty="0" smtClean="0">
                  <a:solidFill>
                    <a:schemeClr val="tx1"/>
                  </a:solidFill>
                  <a:latin typeface="+mj-lt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Superb energy resolution (0.13% FWHM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𝛽𝛽</m:t>
                        </m:r>
                      </m:sub>
                    </m:sSub>
                  </m:oMath>
                </a14:m>
                <a:r>
                  <a:rPr lang="en-CA" sz="2000" dirty="0" smtClean="0">
                    <a:solidFill>
                      <a:srgbClr val="0070C0"/>
                    </a:solidFill>
                    <a:latin typeface="+mj-lt"/>
                  </a:rPr>
                  <a:t>)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000" dirty="0" smtClean="0">
                    <a:solidFill>
                      <a:srgbClr val="0070C0"/>
                    </a:solidFill>
                    <a:latin typeface="+mj-lt"/>
                  </a:rPr>
                  <a:t>Diode geometry optimized for PSD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000" dirty="0" smtClean="0">
                    <a:latin typeface="+mj-lt"/>
                  </a:rPr>
                  <a:t>High purity and radio-purity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2000" dirty="0" smtClean="0">
                    <a:latin typeface="+mj-lt"/>
                  </a:rPr>
                  <a:t>High detection efficiency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0002" y="1363389"/>
                <a:ext cx="6526905" cy="3490911"/>
              </a:xfrm>
              <a:blipFill>
                <a:blip r:embed="rId2"/>
                <a:stretch>
                  <a:fillRect l="-1028" t="-1748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8881" r="67301" b="42664"/>
          <a:stretch/>
        </p:blipFill>
        <p:spPr>
          <a:xfrm>
            <a:off x="5774593" y="1878397"/>
            <a:ext cx="3201242" cy="24608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1"/>
              <p:cNvSpPr txBox="1"/>
              <p:nvPr/>
            </p:nvSpPr>
            <p:spPr>
              <a:xfrm>
                <a:off x="508282" y="447199"/>
                <a:ext cx="57558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latin typeface="+mj-lt"/>
                  </a:rPr>
                  <a:t>Ge diodes for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𝛽𝛽</m:t>
                    </m:r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CA" sz="36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CA" sz="3600" dirty="0" smtClean="0">
                    <a:solidFill>
                      <a:schemeClr val="tx1"/>
                    </a:solidFill>
                    <a:latin typeface="+mj-lt"/>
                  </a:rPr>
                  <a:t>in </a:t>
                </a:r>
                <a:r>
                  <a:rPr lang="en-CA" sz="3600" baseline="30000" dirty="0" smtClean="0">
                    <a:solidFill>
                      <a:schemeClr val="tx1"/>
                    </a:solidFill>
                    <a:latin typeface="+mj-lt"/>
                  </a:rPr>
                  <a:t>76</a:t>
                </a:r>
                <a:r>
                  <a:rPr lang="en-CA" sz="3600" dirty="0" smtClean="0">
                    <a:solidFill>
                      <a:schemeClr val="tx1"/>
                    </a:solidFill>
                    <a:latin typeface="+mj-lt"/>
                  </a:rPr>
                  <a:t>Ge</a:t>
                </a:r>
                <a:endParaRPr lang="en-US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82" y="447199"/>
                <a:ext cx="5755884" cy="646331"/>
              </a:xfrm>
              <a:prstGeom prst="rect">
                <a:avLst/>
              </a:prstGeom>
              <a:blipFill>
                <a:blip r:embed="rId4"/>
                <a:stretch>
                  <a:fillRect l="-3175" t="-14151" b="-34906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559" t="68624" r="3021"/>
          <a:stretch/>
        </p:blipFill>
        <p:spPr>
          <a:xfrm>
            <a:off x="508282" y="4507460"/>
            <a:ext cx="8019393" cy="172369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472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1"/>
          <p:cNvSpPr txBox="1"/>
          <p:nvPr/>
        </p:nvSpPr>
        <p:spPr>
          <a:xfrm>
            <a:off x="508282" y="447199"/>
            <a:ext cx="575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+mj-lt"/>
              </a:rPr>
              <a:t>Background suppression</a:t>
            </a:r>
            <a:endParaRPr lang="en-US" sz="3600" dirty="0"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8282" y="1290557"/>
            <a:ext cx="7609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Event topology + anti-coincidence between HPGe detectors + pulse shape discrimination + liquid argon veto</a:t>
            </a:r>
            <a:endParaRPr lang="en-CA" sz="2400" dirty="0">
              <a:latin typeface="+mj-l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67171" y="2385949"/>
            <a:ext cx="2033841" cy="3325966"/>
            <a:chOff x="367171" y="2385949"/>
            <a:chExt cx="2033841" cy="33259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8282" y="3136492"/>
              <a:ext cx="1751621" cy="188544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08282" y="2385949"/>
              <a:ext cx="17516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70C0"/>
                  </a:solidFill>
                  <a:latin typeface="+mj-lt"/>
                </a:rPr>
                <a:t>Event topology</a:t>
              </a:r>
              <a:endParaRPr lang="en-CA" dirty="0">
                <a:solidFill>
                  <a:srgbClr val="0070C0"/>
                </a:solidFill>
                <a:latin typeface="+mj-lt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7171" y="5127140"/>
              <a:ext cx="20338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+mj-lt"/>
                </a:rPr>
                <a:t>Differentiate</a:t>
              </a:r>
              <a:r>
                <a:rPr lang="en-US" sz="1600" dirty="0" smtClean="0">
                  <a:solidFill>
                    <a:srgbClr val="0070C0"/>
                  </a:solidFill>
                  <a:latin typeface="+mj-lt"/>
                </a:rPr>
                <a:t> point-like </a:t>
              </a:r>
              <a:r>
                <a:rPr lang="el-GR" sz="1600" dirty="0" smtClean="0">
                  <a:latin typeface="+mj-lt"/>
                </a:rPr>
                <a:t>ββ</a:t>
              </a:r>
              <a:r>
                <a:rPr lang="en-US" sz="1600" dirty="0" smtClean="0">
                  <a:latin typeface="+mj-lt"/>
                </a:rPr>
                <a:t> topology from:</a:t>
              </a:r>
              <a:endParaRPr lang="en-CA" sz="1600" dirty="0">
                <a:latin typeface="+mj-lt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506458" y="2247451"/>
            <a:ext cx="1930119" cy="3464464"/>
            <a:chOff x="2506458" y="2247451"/>
            <a:chExt cx="1930119" cy="34644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75803" y="2863873"/>
              <a:ext cx="1791430" cy="219470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600468" y="2247451"/>
              <a:ext cx="1751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+mj-lt"/>
                </a:rPr>
                <a:t>Detector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  <a:latin typeface="+mj-lt"/>
                </a:rPr>
                <a:t>anti-coincidence</a:t>
              </a:r>
              <a:endParaRPr lang="en-CA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06458" y="5127140"/>
              <a:ext cx="19301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  <a:latin typeface="+mj-lt"/>
                </a:rPr>
                <a:t>multi-detector </a:t>
              </a:r>
              <a:r>
                <a:rPr lang="en-US" sz="1600" dirty="0" smtClean="0">
                  <a:latin typeface="+mj-lt"/>
                </a:rPr>
                <a:t>interactions</a:t>
              </a:r>
              <a:endParaRPr lang="en-CA" sz="1600" dirty="0">
                <a:latin typeface="+mj-lt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637241" y="2247451"/>
            <a:ext cx="2050178" cy="3464464"/>
            <a:chOff x="4637241" y="2247451"/>
            <a:chExt cx="2050178" cy="346446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1882" y="3145666"/>
              <a:ext cx="1985537" cy="192930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4726491" y="2247451"/>
              <a:ext cx="1751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52C281"/>
                  </a:solidFill>
                  <a:latin typeface="+mj-lt"/>
                </a:rPr>
                <a:t>Pulse shape discrimination</a:t>
              </a:r>
              <a:endParaRPr lang="en-CA" dirty="0">
                <a:solidFill>
                  <a:srgbClr val="52C281"/>
                </a:solidFill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37241" y="5127140"/>
              <a:ext cx="19301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52C281"/>
                  </a:solidFill>
                  <a:latin typeface="+mj-lt"/>
                </a:rPr>
                <a:t>multi-site / surface </a:t>
              </a:r>
              <a:r>
                <a:rPr lang="en-US" sz="1600" dirty="0" smtClean="0">
                  <a:latin typeface="+mj-lt"/>
                </a:rPr>
                <a:t>interactions</a:t>
              </a:r>
              <a:endParaRPr lang="en-CA" sz="1600" dirty="0">
                <a:latin typeface="+mj-lt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663827" y="2247450"/>
            <a:ext cx="1993638" cy="3709557"/>
            <a:chOff x="6663827" y="2247450"/>
            <a:chExt cx="1993638" cy="370955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63827" y="2935445"/>
              <a:ext cx="1910020" cy="214890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16596" y="2247450"/>
              <a:ext cx="17516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9E3186"/>
                  </a:solidFill>
                  <a:latin typeface="+mj-lt"/>
                </a:rPr>
                <a:t>Detector-LAr anti coincidence</a:t>
              </a:r>
              <a:endParaRPr lang="en-CA" dirty="0">
                <a:solidFill>
                  <a:srgbClr val="9E3186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727346" y="5126010"/>
              <a:ext cx="19301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+mj-lt"/>
                </a:rPr>
                <a:t>interactions with </a:t>
              </a:r>
              <a:r>
                <a:rPr lang="en-US" sz="1600" dirty="0" smtClean="0">
                  <a:solidFill>
                    <a:srgbClr val="9E3186"/>
                  </a:solidFill>
                  <a:latin typeface="+mj-lt"/>
                </a:rPr>
                <a:t>coincident energy deposition </a:t>
              </a:r>
              <a:r>
                <a:rPr lang="en-US" sz="1600" dirty="0" smtClean="0">
                  <a:latin typeface="+mj-lt"/>
                </a:rPr>
                <a:t>in LAr</a:t>
              </a:r>
              <a:endParaRPr lang="en-CA" sz="1600" dirty="0">
                <a:latin typeface="+mj-lt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540002" y="1103591"/>
            <a:ext cx="812449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4B712-0D55-4B16-9007-37B9D1CA582F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874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7083</TotalTime>
  <Words>3549</Words>
  <Application>Microsoft Office PowerPoint</Application>
  <PresentationFormat>On-screen Show (4:3)</PresentationFormat>
  <Paragraphs>486</Paragraphs>
  <Slides>75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93" baseType="lpstr">
      <vt:lpstr>굴림</vt:lpstr>
      <vt:lpstr>맑은 고딕</vt:lpstr>
      <vt:lpstr>AdvOT19ee2aa8.B</vt:lpstr>
      <vt:lpstr>AdvOT483a8203</vt:lpstr>
      <vt:lpstr>Arial</vt:lpstr>
      <vt:lpstr>Arial</vt:lpstr>
      <vt:lpstr>Calibri</vt:lpstr>
      <vt:lpstr>Calibri Light</vt:lpstr>
      <vt:lpstr>Cambria Math</vt:lpstr>
      <vt:lpstr>等线</vt:lpstr>
      <vt:lpstr>Symbol</vt:lpstr>
      <vt:lpstr>Tahoma</vt:lpstr>
      <vt:lpstr>Times New Roman</vt:lpstr>
      <vt:lpstr>Times-Italic</vt:lpstr>
      <vt:lpstr>Verdana</vt:lpstr>
      <vt:lpstr>Wingdings</vt:lpstr>
      <vt:lpstr>游ゴシック</vt:lpstr>
      <vt:lpstr>Office Theme</vt:lpstr>
      <vt:lpstr>Neutrinoless double beta decay searches: gearing up for the tonne-scale era</vt:lpstr>
      <vt:lpstr>Neutrinoless double beta decay</vt:lpstr>
      <vt:lpstr>ββ2ν vs. ββ0ν</vt:lpstr>
      <vt:lpstr>The Majorana neutrino challenge</vt:lpstr>
      <vt:lpstr>Backgrounds</vt:lpstr>
      <vt:lpstr>ββ0ν searches</vt:lpstr>
      <vt:lpstr>Germanium detectors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Bolometers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Loaded liquid scintillators</vt:lpstr>
      <vt:lpstr>KamLAND-Zen: ββ0ν in 136Xe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Liquid xenon TPCs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High-pressure gaseous xenon TPCs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Largest source of uncertainty: the size of axial coupling g_A</vt:lpstr>
      <vt:lpstr>Effect of uncertainty in g_A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Lior</dc:creator>
  <cp:lastModifiedBy>Lior</cp:lastModifiedBy>
  <cp:revision>475</cp:revision>
  <dcterms:created xsi:type="dcterms:W3CDTF">2020-02-20T15:23:23Z</dcterms:created>
  <dcterms:modified xsi:type="dcterms:W3CDTF">2020-02-26T16:39:08Z</dcterms:modified>
</cp:coreProperties>
</file>