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6" r:id="rId12"/>
    <p:sldId id="270" r:id="rId13"/>
    <p:sldId id="267" r:id="rId14"/>
    <p:sldId id="269" r:id="rId15"/>
    <p:sldId id="271" r:id="rId16"/>
    <p:sldId id="272" r:id="rId17"/>
    <p:sldId id="273" r:id="rId18"/>
    <p:sldId id="26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3333" autoAdjust="0"/>
  </p:normalViewPr>
  <p:slideViewPr>
    <p:cSldViewPr snapToGrid="0">
      <p:cViewPr varScale="1">
        <p:scale>
          <a:sx n="106" d="100"/>
          <a:sy n="106" d="100"/>
        </p:scale>
        <p:origin x="939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42889-B65A-46CA-8BBC-7F6EC7270A89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FA906-1368-4A6A-8B1C-A2A617B64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70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FA906-1368-4A6A-8B1C-A2A617B6491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581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FA906-1368-4A6A-8B1C-A2A617B6491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480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7595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019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FA906-1368-4A6A-8B1C-A2A617B6491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87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A80-154B-46A4-9674-C7D2374935CB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3C21-8865-40C8-B23E-7E8DF9E2230D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1EA5-9141-4479-A2A5-BAB493324973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3C0CA-786B-45BF-B0CA-8E61C2EDC8A3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951C-9E96-45EF-B003-061A5D477506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101C-6147-42AB-A3D5-C8F7CBA1060E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61261-DC36-4DE6-B560-972942E2369A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66B-8A5B-4F9D-813A-F69857196D09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58329" y="6487604"/>
            <a:ext cx="1146283" cy="370396"/>
          </a:xfrm>
        </p:spPr>
        <p:txBody>
          <a:bodyPr/>
          <a:lstStyle/>
          <a:p>
            <a:fld id="{42365F31-641D-40D3-B4CA-9FA5ECF78802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492875"/>
            <a:ext cx="7619999" cy="365125"/>
          </a:xfrm>
        </p:spPr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92F8-CA5F-483C-AE51-E656069F0C7A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A363-335F-4A21-9443-7D649C5F12FE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5F7C-767B-424D-9DC5-3972F9B486F2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B14E-18B7-4AA3-8D17-301E3FAEAC37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FC07-74BE-4733-9866-26B3D28AFDDE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5758-2B75-447B-8197-0E70CD97E2BD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124D6-A81A-4CE0-BE8A-2D4AD45B024E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338B8-8117-41C6-A3B1-ADF8F41A3EB0}" type="datetime1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pace.cern.ch/GBT-Project/LpGBT/default.asp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023383-35FD-4F44-AEDD-E23B06AEF2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Development of the ATLAS Liquid Argon (</a:t>
            </a:r>
            <a:r>
              <a:rPr lang="en-US" dirty="0" err="1"/>
              <a:t>LAr</a:t>
            </a:r>
            <a:r>
              <a:rPr lang="en-US" dirty="0"/>
              <a:t>) Calorimeter Readout</a:t>
            </a:r>
            <a:br>
              <a:rPr lang="en-US" dirty="0"/>
            </a:br>
            <a:r>
              <a:rPr lang="en-US" dirty="0"/>
              <a:t>Electronics for the HL-LHC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356BF97-364A-40B6-A2DD-22835FBF4A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n-US" dirty="0"/>
              <a:t>Vladimir ZHULANOV, </a:t>
            </a:r>
            <a:r>
              <a:rPr lang="en-US" dirty="0" err="1"/>
              <a:t>Budker</a:t>
            </a:r>
            <a:r>
              <a:rPr lang="en-US" dirty="0"/>
              <a:t> INP, Novosibirsk</a:t>
            </a:r>
          </a:p>
          <a:p>
            <a:pPr algn="r"/>
            <a:r>
              <a:rPr lang="en-US" dirty="0"/>
              <a:t>on behalf of the </a:t>
            </a:r>
            <a:r>
              <a:rPr lang="en-US" dirty="0" err="1"/>
              <a:t>LAr</a:t>
            </a:r>
            <a:r>
              <a:rPr lang="en-US" dirty="0"/>
              <a:t> Calorimeter group (ATLAS)</a:t>
            </a:r>
          </a:p>
          <a:p>
            <a:pPr algn="r"/>
            <a:r>
              <a:rPr lang="en-US" dirty="0"/>
              <a:t>INSTR20, 28.02.2020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066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FEB2 – ADC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64703" y="1311768"/>
            <a:ext cx="592167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Requirements: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convert 2 gains x 4 </a:t>
            </a:r>
            <a:r>
              <a:rPr lang="en-US" sz="1400" dirty="0" err="1"/>
              <a:t>chs</a:t>
            </a:r>
            <a:r>
              <a:rPr lang="en-US" sz="1400" dirty="0"/>
              <a:t> = 8 </a:t>
            </a:r>
            <a:r>
              <a:rPr lang="en-US" sz="1400" dirty="0" err="1"/>
              <a:t>chs</a:t>
            </a:r>
            <a:r>
              <a:rPr lang="en-US" sz="1400" dirty="0"/>
              <a:t> /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sample rate </a:t>
            </a:r>
            <a:r>
              <a:rPr lang="ru-RU" sz="1400" dirty="0"/>
              <a:t>40 </a:t>
            </a:r>
            <a:r>
              <a:rPr lang="en-US" sz="1400" dirty="0"/>
              <a:t>MSPS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14 bits with effective number of bits (ENOB) &gt; 11 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Rad tolerant</a:t>
            </a:r>
          </a:p>
          <a:p>
            <a:r>
              <a:rPr lang="en-US" sz="1400" dirty="0"/>
              <a:t>Baseline solution – ASIC </a:t>
            </a:r>
            <a:r>
              <a:rPr lang="en-US" sz="1400" b="1" dirty="0"/>
              <a:t>COLUTAv3</a:t>
            </a:r>
            <a:r>
              <a:rPr lang="en-US" sz="1400" dirty="0"/>
              <a:t>, TSMC 65 </a:t>
            </a:r>
            <a:r>
              <a:rPr lang="en-US" sz="1400" dirty="0" smtClean="0"/>
              <a:t>nm, </a:t>
            </a:r>
            <a:r>
              <a:rPr lang="en-US" sz="1400" dirty="0"/>
              <a:t>5 mm x 5 mm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346" y="948160"/>
            <a:ext cx="3316385" cy="4391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009" y="3071068"/>
            <a:ext cx="2735586" cy="2739121"/>
          </a:xfrm>
          <a:prstGeom prst="rect">
            <a:avLst/>
          </a:prstGeom>
        </p:spPr>
      </p:pic>
      <p:sp>
        <p:nvSpPr>
          <p:cNvPr id="7" name="Правая фигурная скобка 6"/>
          <p:cNvSpPr/>
          <p:nvPr/>
        </p:nvSpPr>
        <p:spPr>
          <a:xfrm>
            <a:off x="4075854" y="3205564"/>
            <a:ext cx="182880" cy="1123950"/>
          </a:xfrm>
          <a:prstGeom prst="rightBrace">
            <a:avLst>
              <a:gd name="adj1" fmla="val 5325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348827" y="3588216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</a:t>
            </a:r>
            <a:r>
              <a:rPr lang="en-US" dirty="0" err="1"/>
              <a:t>chs</a:t>
            </a:r>
            <a:r>
              <a:rPr lang="en-US" dirty="0"/>
              <a:t> with DRE</a:t>
            </a:r>
            <a:endParaRPr lang="ru-RU" dirty="0"/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4075854" y="4592900"/>
            <a:ext cx="182880" cy="1123950"/>
          </a:xfrm>
          <a:prstGeom prst="rightBrace">
            <a:avLst>
              <a:gd name="adj1" fmla="val 5325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318206" y="4970209"/>
            <a:ext cx="177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</a:t>
            </a:r>
            <a:r>
              <a:rPr lang="en-US" dirty="0" err="1"/>
              <a:t>chs</a:t>
            </a:r>
            <a:r>
              <a:rPr lang="en-US" dirty="0"/>
              <a:t> with MDAC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81405" y="5817221"/>
            <a:ext cx="394464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Rad. tests to be done in March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ENOB = ~11.7 (MDAC) </a:t>
            </a:r>
            <a:br>
              <a:rPr lang="en-US" dirty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399211" y="5173732"/>
            <a:ext cx="4862989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Possible alternatives: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ADC IP designed for CMS - 12 bit, 160 MSPS  + digital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COTS </a:t>
            </a:r>
          </a:p>
          <a:p>
            <a:r>
              <a:rPr lang="en-US" dirty="0"/>
              <a:t>To be decided in 2020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81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FEB2 - prototypes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0" y="2120900"/>
            <a:ext cx="4103350" cy="2605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034" y="1140897"/>
            <a:ext cx="4544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Analog test board (2 channels) – made in 2019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Used to demonstrate full readout chain of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PreAmp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/Shaper + ADC + optical data links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6150" y="4774307"/>
            <a:ext cx="4005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Very good test result received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4676" y="2772833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103420" y="1140897"/>
            <a:ext cx="4976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Slice test board (32 channels) – to be made in 2020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to demonstrate multichannel performance,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Control links,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radtol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power, …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866" y="2205781"/>
            <a:ext cx="3405917" cy="293785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6214975" y="3130259"/>
            <a:ext cx="3073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214975" y="4220369"/>
            <a:ext cx="3073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962355" y="5328305"/>
            <a:ext cx="596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Full FEB2 prototype (128 channels) to be done in 2021-2022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9339263" y="3142165"/>
            <a:ext cx="140493" cy="1078204"/>
          </a:xfrm>
          <a:prstGeom prst="rightBrace">
            <a:avLst>
              <a:gd name="adj1" fmla="val 4392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604375" y="3448050"/>
            <a:ext cx="1679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FEB2 part to be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covered by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Slice test board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23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board – CLAROC ASIC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95" y="1485237"/>
            <a:ext cx="3199200" cy="902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405" y="1011292"/>
            <a:ext cx="3229212" cy="2634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20" y="2840747"/>
            <a:ext cx="4935764" cy="23179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828706" y="752940"/>
            <a:ext cx="41260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Requirements: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Integral non-linearity (INL) &lt;0.1%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Uniformity &lt;0.25%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Pulse rise time &lt;1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Radiation-tolerant to 180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kRad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16 bit dynamic range</a:t>
            </a:r>
          </a:p>
          <a:p>
            <a:pPr algn="l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CLAROC (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alibration of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iquid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utput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hip) Chips v.2 received in December 2019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HV-CMOS XFAB 180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No problem with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13 DAC + 3 bit (current mirror factor)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Measured INL ~0.3% - higher than Requirement mainly due to DAC INL in high bits – under investigation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756" y="4210826"/>
            <a:ext cx="4007271" cy="20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5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LAr</a:t>
            </a:r>
            <a:r>
              <a:rPr lang="en-US" dirty="0"/>
              <a:t> Signal Processor (LASP)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BE0CA4-7716-4BD9-819D-361FF917C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360" y="1055308"/>
            <a:ext cx="4152900" cy="323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FCF858-B9F2-494F-BEFC-306A7173B10F}"/>
              </a:ext>
            </a:extLst>
          </p:cNvPr>
          <p:cNvSpPr txBox="1"/>
          <p:nvPr/>
        </p:nvSpPr>
        <p:spPr>
          <a:xfrm>
            <a:off x="1434595" y="4973936"/>
            <a:ext cx="4806375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Receive data from 2 or 4 FEB2 boards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(256 or 512 channels)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Waveform Processing of all Calorimeter cells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Buffering: 10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for L0 trigger, 35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for L1 trigger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 reduction for Global trigger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Optional data For L1Calo trigger to substitute Phase 1 electronics for some parts of the Calorimeter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188F6B91-83A5-47DB-AAA8-21E40A2333DE}"/>
              </a:ext>
            </a:extLst>
          </p:cNvPr>
          <p:cNvCxnSpPr/>
          <p:nvPr/>
        </p:nvCxnSpPr>
        <p:spPr>
          <a:xfrm>
            <a:off x="5885303" y="2215692"/>
            <a:ext cx="279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D5978949-9D48-4F71-BFF3-00E17A93332D}"/>
              </a:ext>
            </a:extLst>
          </p:cNvPr>
          <p:cNvCxnSpPr/>
          <p:nvPr/>
        </p:nvCxnSpPr>
        <p:spPr>
          <a:xfrm>
            <a:off x="1719289" y="2747049"/>
            <a:ext cx="279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881B48-D65E-43C4-9C49-8BE90ED8499F}"/>
              </a:ext>
            </a:extLst>
          </p:cNvPr>
          <p:cNvSpPr txBox="1"/>
          <p:nvPr/>
        </p:nvSpPr>
        <p:spPr>
          <a:xfrm>
            <a:off x="1149902" y="259316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FEB2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665538" y="744123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LASP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Zhulanov</a:t>
            </a:r>
            <a:r>
              <a:rPr lang="en-US" dirty="0"/>
              <a:t>, INSTR20, 28.02.2020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854426-B8DD-4E0A-944B-7CADBBEF6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155" y="1280890"/>
            <a:ext cx="4914044" cy="3818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3D471F-B7BD-492D-B2A9-46409A3DF15F}"/>
              </a:ext>
            </a:extLst>
          </p:cNvPr>
          <p:cNvSpPr txBox="1"/>
          <p:nvPr/>
        </p:nvSpPr>
        <p:spPr>
          <a:xfrm>
            <a:off x="8448311" y="918068"/>
            <a:ext cx="180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Proposed LASP Design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Правая фигурная скобка 16">
            <a:extLst>
              <a:ext uri="{FF2B5EF4-FFF2-40B4-BE49-F238E27FC236}">
                <a16:creationId xmlns:a16="http://schemas.microsoft.com/office/drawing/2014/main" xmlns="" id="{45B07929-2238-46CF-9035-4C80F25F7ABF}"/>
              </a:ext>
            </a:extLst>
          </p:cNvPr>
          <p:cNvSpPr/>
          <p:nvPr/>
        </p:nvSpPr>
        <p:spPr>
          <a:xfrm rot="5400000">
            <a:off x="8401942" y="3562130"/>
            <a:ext cx="251012" cy="3468587"/>
          </a:xfrm>
          <a:prstGeom prst="rightBrace">
            <a:avLst>
              <a:gd name="adj1" fmla="val 3296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F1115F5-9D37-4797-B581-12A5A41E3E50}"/>
              </a:ext>
            </a:extLst>
          </p:cNvPr>
          <p:cNvSpPr txBox="1"/>
          <p:nvPr/>
        </p:nvSpPr>
        <p:spPr>
          <a:xfrm>
            <a:off x="7231925" y="5390342"/>
            <a:ext cx="2432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Main Board – ATCA blade with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Intel Stratix 10 FPGAs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E36AB0E-06A9-452C-BB8C-376092010013}"/>
              </a:ext>
            </a:extLst>
          </p:cNvPr>
          <p:cNvSpPr/>
          <p:nvPr/>
        </p:nvSpPr>
        <p:spPr>
          <a:xfrm>
            <a:off x="10813926" y="5236453"/>
            <a:ext cx="1019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ATCA SRTM</a:t>
            </a:r>
            <a:endParaRPr lang="ru-RU" sz="1400" dirty="0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CE07DC34-4C4B-4A31-981E-69322869D1D6}"/>
              </a:ext>
            </a:extLst>
          </p:cNvPr>
          <p:cNvCxnSpPr>
            <a:cxnSpLocks/>
          </p:cNvCxnSpPr>
          <p:nvPr/>
        </p:nvCxnSpPr>
        <p:spPr>
          <a:xfrm rot="5400000" flipV="1">
            <a:off x="2859087" y="4293808"/>
            <a:ext cx="279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4602B9AC-153D-4C6E-8727-3ECAD525C4E1}"/>
              </a:ext>
            </a:extLst>
          </p:cNvPr>
          <p:cNvCxnSpPr>
            <a:cxnSpLocks/>
          </p:cNvCxnSpPr>
          <p:nvPr/>
        </p:nvCxnSpPr>
        <p:spPr>
          <a:xfrm rot="5400000" flipV="1">
            <a:off x="3582987" y="4293808"/>
            <a:ext cx="279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8CD9BDD-2515-415A-90E9-79E3B949120E}"/>
              </a:ext>
            </a:extLst>
          </p:cNvPr>
          <p:cNvSpPr txBox="1"/>
          <p:nvPr/>
        </p:nvSpPr>
        <p:spPr>
          <a:xfrm>
            <a:off x="2694217" y="4365064"/>
            <a:ext cx="672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trigger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AAB64C5-83B8-411D-A1CB-F4E61F7AFBFB}"/>
              </a:ext>
            </a:extLst>
          </p:cNvPr>
          <p:cNvSpPr txBox="1"/>
          <p:nvPr/>
        </p:nvSpPr>
        <p:spPr>
          <a:xfrm>
            <a:off x="3392252" y="4365064"/>
            <a:ext cx="102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Global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trigger (GT)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13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270777-1397-48A0-90AE-58EF408E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LASP boards development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5A12527-770E-40A3-BB42-04A1F0B2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Zhulanov</a:t>
            </a:r>
            <a:r>
              <a:rPr lang="en-US" dirty="0"/>
              <a:t>, INSTR20, 28.02.2020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C93B71F-3870-447A-A538-4B065B7C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469598"/>
            <a:ext cx="3909765" cy="42675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67626" y="5853426"/>
            <a:ext cx="28379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LASP test board routing status: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8255 / 15122 interconnections done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82753" y="1469598"/>
            <a:ext cx="413272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Intel Stratix 10 SX (with ARM processor)</a:t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Intel Stratix 10 MX (with 3D stacked High-Bandwidth DRAM Memory)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88 Input links @ 10.24 Gbps / 1 FPGA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4 output links to FELIX/TDAQ @ 10.24 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4 output links to Global Trigger 4 @ 25.65 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19 output links to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fFEX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 @ 25.65 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30 output links to legacy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FEXes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@ 10.24 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signals density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hi-speed links (25 Gbps)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power and cooling: ATCA shelf cooling limit = 350+50 W/slot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 FPGAs (optimistic scenario) – 8 FEB2 boards to 1 LASP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 FPGAs (backup scenario) – 4 FEB2 boards to 1 LASP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6802A7-6D0E-4B7F-89C4-A9020141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290" y="3429000"/>
            <a:ext cx="2150978" cy="25126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486369-96BF-4964-8F39-700FFE86B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304" y="1034299"/>
            <a:ext cx="2122950" cy="239470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37E7654-B242-4F67-AED7-D981432DA1A8}"/>
              </a:ext>
            </a:extLst>
          </p:cNvPr>
          <p:cNvSpPr/>
          <p:nvPr/>
        </p:nvSpPr>
        <p:spPr>
          <a:xfrm>
            <a:off x="5443635" y="5943898"/>
            <a:ext cx="1938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Layout of high-speed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parts of SRTM are ready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0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LATS – </a:t>
            </a:r>
            <a:r>
              <a:rPr lang="en-US" dirty="0" err="1"/>
              <a:t>LAr</a:t>
            </a:r>
            <a:r>
              <a:rPr lang="en-US" dirty="0"/>
              <a:t> Timing System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30" y="1650874"/>
            <a:ext cx="4291689" cy="38265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5505" y="1650874"/>
            <a:ext cx="49323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LATOURNETT -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iming trigger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ntrol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distrib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moni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oring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/configura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ATCA blade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Early stage of design – specification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Firmware development ongoing on Intel Cyclone 10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DevKit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Asynchronous commands –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GbE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without MAC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Synchronous commands – </a:t>
            </a:r>
            <a:r>
              <a:rPr lang="en-US" sz="1400" dirty="0">
                <a:latin typeface="Calibri" panose="020F0502020204030204" pitchFamily="34" charset="0"/>
              </a:rPr>
              <a:t>LVDS @ 640Mbps 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1364" y="5526940"/>
            <a:ext cx="2075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LATOURNETT board </a:t>
            </a:r>
            <a:endParaRPr lang="ru-RU" dirty="0"/>
          </a:p>
        </p:txBody>
      </p:sp>
      <p:pic>
        <p:nvPicPr>
          <p:cNvPr id="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92" y="3546773"/>
            <a:ext cx="4291224" cy="870627"/>
          </a:xfrm>
          <a:prstGeom prst="rect">
            <a:avLst/>
          </a:prstGeom>
        </p:spPr>
      </p:pic>
      <p:pic>
        <p:nvPicPr>
          <p:cNvPr id="10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92" y="4649365"/>
            <a:ext cx="4291224" cy="87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39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HL-LHC will start operation in 2027</a:t>
            </a:r>
          </a:p>
          <a:p>
            <a:r>
              <a:rPr lang="en-US" dirty="0" err="1"/>
              <a:t>LAr</a:t>
            </a:r>
            <a:r>
              <a:rPr lang="en-US" dirty="0"/>
              <a:t> Phase 2 electronics upgrade is going well</a:t>
            </a:r>
          </a:p>
          <a:p>
            <a:r>
              <a:rPr lang="en-US" dirty="0"/>
              <a:t>Several ASICs have been developed for Front-end. Tests show good resolution. Radiation tolerance meets the requirements</a:t>
            </a:r>
          </a:p>
          <a:p>
            <a:r>
              <a:rPr lang="en-US" dirty="0"/>
              <a:t>Designs of the back-end electronics (hardware and firmware) are well understood. Their implementation started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Thank you for your attention!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612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ABE07-DC8C-43BC-B8D9-58FADCD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367" y="2797253"/>
            <a:ext cx="8911687" cy="1280890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09272F9-27F8-4C5C-9E5C-FD35948DB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88A1A73-431D-4143-95C2-4863B7136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841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244799"/>
            <a:ext cx="8911687" cy="1280890"/>
          </a:xfrm>
        </p:spPr>
        <p:txBody>
          <a:bodyPr/>
          <a:lstStyle/>
          <a:p>
            <a:r>
              <a:rPr lang="en-US" dirty="0"/>
              <a:t>FEB2 – data </a:t>
            </a:r>
            <a:r>
              <a:rPr lang="en-US" dirty="0" err="1"/>
              <a:t>serializer</a:t>
            </a:r>
            <a:r>
              <a:rPr lang="en-US" dirty="0"/>
              <a:t> –</a:t>
            </a:r>
            <a:r>
              <a:rPr lang="en-US" dirty="0" err="1"/>
              <a:t>lpGBP</a:t>
            </a:r>
            <a:r>
              <a:rPr lang="en-US" dirty="0"/>
              <a:t> (Low Power </a:t>
            </a:r>
            <a:r>
              <a:rPr lang="en-US" dirty="0" err="1"/>
              <a:t>GigaBit</a:t>
            </a:r>
            <a:r>
              <a:rPr lang="en-US" dirty="0"/>
              <a:t> Transceiver)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407" y="2364022"/>
            <a:ext cx="6504812" cy="1532466"/>
          </a:xfrm>
          <a:prstGeom prst="rect">
            <a:avLst/>
          </a:prstGeom>
        </p:spPr>
      </p:pic>
      <p:sp>
        <p:nvSpPr>
          <p:cNvPr id="13" name="Google Shape;157;p22"/>
          <p:cNvSpPr/>
          <p:nvPr/>
        </p:nvSpPr>
        <p:spPr>
          <a:xfrm>
            <a:off x="481493" y="1748367"/>
            <a:ext cx="4005840" cy="4622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>
              <a:lnSpc>
                <a:spcPct val="115000"/>
              </a:lnSpc>
              <a:buClr>
                <a:srgbClr val="595959"/>
              </a:buClr>
              <a:buSzPts val="1400"/>
            </a:pPr>
            <a:r>
              <a:rPr lang="en-US" sz="14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Rad tolerant high-speed </a:t>
            </a:r>
            <a:r>
              <a:rPr lang="en-US" sz="1400" dirty="0" err="1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serializer</a:t>
            </a:r>
            <a:r>
              <a:rPr lang="en-US" sz="14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with functions:</a:t>
            </a:r>
          </a:p>
          <a:p>
            <a:pPr marL="425450" lvl="0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Timing and Trigger Control (TTC), </a:t>
            </a:r>
          </a:p>
          <a:p>
            <a:pPr marL="425450" lvl="0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 Acquisition (DAQ)</a:t>
            </a:r>
          </a:p>
          <a:p>
            <a:pPr marL="425450" lvl="0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Slow Control (SC)</a:t>
            </a:r>
          </a:p>
          <a:p>
            <a:pPr marL="882650" lvl="1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Three I2C Masters</a:t>
            </a:r>
          </a:p>
          <a:p>
            <a:pPr marL="882650" lvl="1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16-bit General Purpose I/O port </a:t>
            </a:r>
          </a:p>
          <a:p>
            <a:pPr marL="882650" lvl="1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Output reset pin </a:t>
            </a:r>
          </a:p>
          <a:p>
            <a:pPr marL="882650" lvl="1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10-bit ADC (8 multiplexed inputs) </a:t>
            </a:r>
          </a:p>
          <a:p>
            <a:pPr marL="882650" lvl="1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8-bit voltage DAC</a:t>
            </a:r>
          </a:p>
          <a:p>
            <a:pPr marL="882650" lvl="1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8-bit current DAC</a:t>
            </a:r>
          </a:p>
          <a:p>
            <a:pPr marL="882650" lvl="1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Temperature sensor</a:t>
            </a:r>
          </a:p>
          <a:p>
            <a:pPr marL="882650" lvl="1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>
              <a:lnSpc>
                <a:spcPct val="115000"/>
              </a:lnSpc>
              <a:buClr>
                <a:srgbClr val="595959"/>
              </a:buClr>
              <a:buSzPts val="1400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lvl="0">
              <a:lnSpc>
                <a:spcPct val="115000"/>
              </a:lnSpc>
              <a:buClr>
                <a:srgbClr val="595959"/>
              </a:buClr>
              <a:buSzPts val="14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Designed for radiation hardness</a:t>
            </a:r>
          </a:p>
          <a:p>
            <a:pPr marL="425450" lvl="0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Total Ionizing Dose (TID): 200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5450" lvl="0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Extensive SEU protection (TMR, FEC)</a:t>
            </a:r>
            <a:endParaRPr lang="en-US" sz="1400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675" y="3990470"/>
            <a:ext cx="2799300" cy="2017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73675" y="6243869"/>
            <a:ext cx="335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Fine pitch BGA 289, 9 mm x 9 mm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35AC47-B9D0-4AF8-8025-BB97883F9585}"/>
              </a:ext>
            </a:extLst>
          </p:cNvPr>
          <p:cNvSpPr txBox="1"/>
          <p:nvPr/>
        </p:nvSpPr>
        <p:spPr>
          <a:xfrm>
            <a:off x="4921623" y="1672374"/>
            <a:ext cx="3977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Designed by </a:t>
            </a:r>
            <a:r>
              <a:rPr lang="en-US" sz="1400" b="1" dirty="0" err="1">
                <a:solidFill>
                  <a:srgbClr val="FF0000"/>
                </a:solidFill>
              </a:rPr>
              <a:t>lpGBT</a:t>
            </a:r>
            <a:r>
              <a:rPr lang="en-US" sz="1400" b="1" dirty="0">
                <a:solidFill>
                  <a:srgbClr val="FF0000"/>
                </a:solidFill>
              </a:rPr>
              <a:t> collaboration: </a:t>
            </a:r>
            <a:br>
              <a:rPr lang="en-US" sz="1400" b="1" dirty="0">
                <a:solidFill>
                  <a:srgbClr val="FF0000"/>
                </a:solidFill>
              </a:rPr>
            </a:br>
            <a:r>
              <a:rPr lang="en-US" sz="1400" b="1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https://espace.cern.ch/GBT-Project/LpGBT/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12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8C3255C-2E8B-42F4-920F-1D38E39EC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68" y="215153"/>
            <a:ext cx="9234556" cy="4520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F6B190E-4427-40A8-B5AD-B7ABC79A6DDF}"/>
                  </a:ext>
                </a:extLst>
              </p:cNvPr>
              <p:cNvSpPr txBox="1"/>
              <p:nvPr/>
            </p:nvSpPr>
            <p:spPr>
              <a:xfrm>
                <a:off x="3402394" y="4706106"/>
                <a:ext cx="34946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Expected: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2.2×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⟨"/>
                        <m:endChr m:val="⟩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Requirement: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ru-RU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6B190E-4427-40A8-B5AD-B7ABC79A6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394" y="4706106"/>
                <a:ext cx="3494675" cy="523220"/>
              </a:xfrm>
              <a:prstGeom prst="rect">
                <a:avLst/>
              </a:prstGeom>
              <a:blipFill>
                <a:blip r:embed="rId4"/>
                <a:stretch>
                  <a:fillRect l="-524" t="-1163" b="-104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589F0B40-B860-4FE3-B1DB-EC3DEB443F99}"/>
              </a:ext>
            </a:extLst>
          </p:cNvPr>
          <p:cNvCxnSpPr>
            <a:cxnSpLocks/>
          </p:cNvCxnSpPr>
          <p:nvPr/>
        </p:nvCxnSpPr>
        <p:spPr>
          <a:xfrm flipV="1">
            <a:off x="6237616" y="3281083"/>
            <a:ext cx="0" cy="14754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D037E56D-37C8-4747-94C7-97A023E5452A}"/>
                  </a:ext>
                </a:extLst>
              </p:cNvPr>
              <p:cNvSpPr txBox="1"/>
              <p:nvPr/>
            </p:nvSpPr>
            <p:spPr>
              <a:xfrm>
                <a:off x="7291283" y="4641056"/>
                <a:ext cx="45566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Expected: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5.0−7.5×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⟨"/>
                        <m:endChr m:val="⟩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140−200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Requirement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endParaRPr lang="ru-RU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7E56D-37C8-4747-94C7-97A023E54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283" y="4641056"/>
                <a:ext cx="4556697" cy="523220"/>
              </a:xfrm>
              <a:prstGeom prst="rect">
                <a:avLst/>
              </a:prstGeom>
              <a:blipFill>
                <a:blip r:embed="rId5"/>
                <a:stretch>
                  <a:fillRect l="-401" b="-116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5FFB366E-5A20-47BA-93E0-70D9BA9B7FF5}"/>
              </a:ext>
            </a:extLst>
          </p:cNvPr>
          <p:cNvCxnSpPr>
            <a:cxnSpLocks/>
          </p:cNvCxnSpPr>
          <p:nvPr/>
        </p:nvCxnSpPr>
        <p:spPr>
          <a:xfrm flipV="1">
            <a:off x="9021116" y="3281083"/>
            <a:ext cx="0" cy="1233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DEE9C16A-4C6D-427B-9FDF-9E7AAA341B93}"/>
                  </a:ext>
                </a:extLst>
              </p:cNvPr>
              <p:cNvSpPr txBox="1"/>
              <p:nvPr/>
            </p:nvSpPr>
            <p:spPr>
              <a:xfrm>
                <a:off x="4503993" y="5355870"/>
                <a:ext cx="51283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– the average number of interactions per bunch crossing – 25 ns</a:t>
                </a:r>
                <a:endParaRPr lang="ru-RU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EE9C16A-4C6D-427B-9FDF-9E7AAA341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993" y="5355870"/>
                <a:ext cx="5128392" cy="307777"/>
              </a:xfrm>
              <a:prstGeom prst="rect">
                <a:avLst/>
              </a:prstGeom>
              <a:blipFill rotWithShape="0"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xmlns="" id="{929C8F8F-5755-40E0-BEE5-DFAEB65B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Zhulanov</a:t>
            </a:r>
            <a:r>
              <a:rPr lang="en-US" dirty="0"/>
              <a:t>, INSTR20, 28.02.2020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xmlns="" id="{12625E94-A994-4C50-B256-1A6AD387F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79F4790-83FC-456B-9773-670B25CE47F7}"/>
              </a:ext>
            </a:extLst>
          </p:cNvPr>
          <p:cNvSpPr txBox="1"/>
          <p:nvPr/>
        </p:nvSpPr>
        <p:spPr>
          <a:xfrm>
            <a:off x="4503993" y="5733038"/>
            <a:ext cx="4328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Trigger upgrade, electronics aging, Radiation tolerance –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main reasons for the electronic upgrade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1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69824B-6F40-497D-B04C-560EC0B7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</a:t>
            </a:r>
            <a:r>
              <a:rPr lang="en-US" dirty="0"/>
              <a:t> Calorimeter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22C660-3A91-4420-AC08-FBE215635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441" y="1264555"/>
            <a:ext cx="5870231" cy="4492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902FEE-08C5-47E3-839B-415852085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813" y="1264555"/>
            <a:ext cx="4488111" cy="367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C3B357-B6BB-425C-BC5E-9FF2CAD1ABFC}"/>
              </a:ext>
            </a:extLst>
          </p:cNvPr>
          <p:cNvSpPr txBox="1"/>
          <p:nvPr/>
        </p:nvSpPr>
        <p:spPr>
          <a:xfrm>
            <a:off x="7315201" y="4947114"/>
            <a:ext cx="3687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Active material: Liquid Argon (</a:t>
            </a:r>
            <a:r>
              <a:rPr lang="en-US" sz="1400" dirty="0" err="1"/>
              <a:t>LAr</a:t>
            </a:r>
            <a:r>
              <a:rPr lang="en-US" sz="1400" dirty="0"/>
              <a:t>)</a:t>
            </a:r>
            <a:br>
              <a:rPr lang="en-US" sz="1400" dirty="0"/>
            </a:br>
            <a:r>
              <a:rPr lang="en-US" sz="1400" dirty="0"/>
              <a:t>Passive material: lead, copper, tungsten</a:t>
            </a:r>
            <a:endParaRPr lang="ru-RU" sz="140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1F35E85-3288-43DD-95DB-C2AF41DD9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Zhulanov</a:t>
            </a:r>
            <a:r>
              <a:rPr lang="en-US" dirty="0"/>
              <a:t>, INSTR20, 28.02.2020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192E8FB-A844-4598-8A22-492228FC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27DB24F-A26D-4515-8920-8702F9C21047}"/>
              </a:ext>
            </a:extLst>
          </p:cNvPr>
          <p:cNvSpPr/>
          <p:nvPr/>
        </p:nvSpPr>
        <p:spPr>
          <a:xfrm>
            <a:off x="2428386" y="5756860"/>
            <a:ext cx="2593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182 468</a:t>
            </a:r>
            <a:r>
              <a:rPr lang="en-US" sz="1400" dirty="0"/>
              <a:t> c</a:t>
            </a:r>
            <a:r>
              <a:rPr lang="en-US" sz="1400" dirty="0">
                <a:latin typeface="Calibri" panose="020F0502020204030204" pitchFamily="34" charset="0"/>
              </a:rPr>
              <a:t>hannels (cells) in total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69654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91ABA4-B738-4573-B897-80FBDC25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upgrade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CCEB72D-E5DC-4CE6-B353-3E08EE30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Zhulanov</a:t>
            </a:r>
            <a:r>
              <a:rPr lang="en-US" dirty="0"/>
              <a:t>, INSTR20, 28.02.2020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58A047A-AE30-4D70-B2F8-32D28A40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5477A8-2C1C-4A31-8B45-473332543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85" y="1408935"/>
            <a:ext cx="4687487" cy="4524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C837BD-3130-4C02-801B-F72504344ACB}"/>
              </a:ext>
            </a:extLst>
          </p:cNvPr>
          <p:cNvSpPr txBox="1"/>
          <p:nvPr/>
        </p:nvSpPr>
        <p:spPr>
          <a:xfrm>
            <a:off x="7884303" y="1354829"/>
            <a:ext cx="408952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Trigger path to be upgraded for finer granularity trigger information</a:t>
            </a:r>
            <a:endParaRPr lang="ru-RU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Backward compatible trigger signal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4C8846D2-1B54-4A9A-9C69-5CD46B8FD11A}"/>
              </a:ext>
            </a:extLst>
          </p:cNvPr>
          <p:cNvCxnSpPr/>
          <p:nvPr/>
        </p:nvCxnSpPr>
        <p:spPr>
          <a:xfrm>
            <a:off x="4697128" y="1264555"/>
            <a:ext cx="0" cy="5228320"/>
          </a:xfrm>
          <a:prstGeom prst="line">
            <a:avLst/>
          </a:prstGeom>
          <a:ln w="28575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667C5A-CA69-48CF-B6F3-3120940EABBC}"/>
              </a:ext>
            </a:extLst>
          </p:cNvPr>
          <p:cNvSpPr txBox="1"/>
          <p:nvPr/>
        </p:nvSpPr>
        <p:spPr>
          <a:xfrm>
            <a:off x="3675695" y="6023557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Front-end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3DCC77-A243-44C2-8501-981B4FA3CB29}"/>
              </a:ext>
            </a:extLst>
          </p:cNvPr>
          <p:cNvSpPr txBox="1"/>
          <p:nvPr/>
        </p:nvSpPr>
        <p:spPr>
          <a:xfrm>
            <a:off x="4846328" y="6023557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Backend-end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19375" y="4022387"/>
            <a:ext cx="3752242" cy="13973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055" y="4708740"/>
            <a:ext cx="3334930" cy="187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C5FDB05-7F73-4457-8665-F9BF5A606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976" y="2400786"/>
            <a:ext cx="2141365" cy="2364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1AD340-5001-4A62-A139-516D9C7A205D}"/>
              </a:ext>
            </a:extLst>
          </p:cNvPr>
          <p:cNvSpPr txBox="1"/>
          <p:nvPr/>
        </p:nvSpPr>
        <p:spPr>
          <a:xfrm>
            <a:off x="10085262" y="3457435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LTDB</a:t>
            </a:r>
          </a:p>
          <a:p>
            <a:pPr algn="ctr"/>
            <a:r>
              <a:rPr lang="en-US" sz="1400" dirty="0"/>
              <a:t>(Front-End)</a:t>
            </a:r>
            <a:endParaRPr lang="ru-RU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B3A2BD3-65D1-4A06-A92C-CE4F85F3EE62}"/>
              </a:ext>
            </a:extLst>
          </p:cNvPr>
          <p:cNvSpPr txBox="1"/>
          <p:nvPr/>
        </p:nvSpPr>
        <p:spPr>
          <a:xfrm>
            <a:off x="10762591" y="5265836"/>
            <a:ext cx="1156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LATOME</a:t>
            </a:r>
          </a:p>
          <a:p>
            <a:pPr algn="l"/>
            <a:r>
              <a:rPr lang="en-US" sz="1400" dirty="0"/>
              <a:t>(Back-end)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90236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91ABA4-B738-4573-B897-80FBDC25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upgrade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CCEB72D-E5DC-4CE6-B353-3E08EE30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Zhulanov</a:t>
            </a:r>
            <a:r>
              <a:rPr lang="en-US" dirty="0"/>
              <a:t>, INSTR20, 28.02.2020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58A047A-AE30-4D70-B2F8-32D28A40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C837BD-3130-4C02-801B-F72504344ACB}"/>
              </a:ext>
            </a:extLst>
          </p:cNvPr>
          <p:cNvSpPr txBox="1"/>
          <p:nvPr/>
        </p:nvSpPr>
        <p:spPr>
          <a:xfrm>
            <a:off x="6978316" y="1448141"/>
            <a:ext cx="4023360" cy="3754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HL-LHC TDAQ system upgrade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Baseline:  </a:t>
            </a:r>
            <a:br>
              <a:rPr lang="en-US" sz="1400" dirty="0"/>
            </a:br>
            <a:r>
              <a:rPr lang="en-US" sz="1400" dirty="0"/>
              <a:t>L0 trigger rate – 1 MHz</a:t>
            </a:r>
            <a:br>
              <a:rPr lang="en-US" sz="1400" dirty="0"/>
            </a:br>
            <a:r>
              <a:rPr lang="en-US" sz="1400" dirty="0"/>
              <a:t>8 events in 0.5 </a:t>
            </a:r>
            <a:r>
              <a:rPr lang="en-US" sz="1400" dirty="0" err="1"/>
              <a:t>μs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dirty="0"/>
              <a:t>128 events in 128 </a:t>
            </a:r>
            <a:r>
              <a:rPr lang="en-US" sz="1400" dirty="0" err="1"/>
              <a:t>μs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Further development option: </a:t>
            </a:r>
            <a:br>
              <a:rPr lang="en-US" sz="1400" dirty="0"/>
            </a:br>
            <a:r>
              <a:rPr lang="en-US" sz="1400" dirty="0"/>
              <a:t>L0 trigger rate 4 MHz,</a:t>
            </a:r>
            <a:br>
              <a:rPr lang="en-US" sz="1400" dirty="0"/>
            </a:br>
            <a:r>
              <a:rPr lang="en-US" sz="1400" dirty="0"/>
              <a:t>L1 trigger rate 800 kHz</a:t>
            </a:r>
            <a:br>
              <a:rPr lang="en-US" sz="1400" dirty="0"/>
            </a:br>
            <a:r>
              <a:rPr lang="en-US" sz="1400" dirty="0"/>
              <a:t>128 events in 30 </a:t>
            </a:r>
            <a:r>
              <a:rPr lang="en-US" sz="1400" dirty="0" err="1"/>
              <a:t>μs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Data reduction for Global trigger</a:t>
            </a:r>
            <a:br>
              <a:rPr lang="en-US" sz="1400" dirty="0"/>
            </a:br>
            <a:r>
              <a:rPr lang="en-US" sz="1400" dirty="0"/>
              <a:t>energies of all calorimeter cells which are above a few times the noise threshold should be sent to </a:t>
            </a:r>
            <a:br>
              <a:rPr lang="en-US" sz="1400" dirty="0"/>
            </a:br>
            <a:r>
              <a:rPr lang="en-US" sz="1400" dirty="0"/>
              <a:t>the Global Trigger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Radiation tolerant FE part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667C5A-CA69-48CF-B6F3-3120940EABBC}"/>
              </a:ext>
            </a:extLst>
          </p:cNvPr>
          <p:cNvSpPr txBox="1"/>
          <p:nvPr/>
        </p:nvSpPr>
        <p:spPr>
          <a:xfrm>
            <a:off x="2527347" y="5926113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Front-end (FE)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3DCC77-A243-44C2-8501-981B4FA3CB29}"/>
              </a:ext>
            </a:extLst>
          </p:cNvPr>
          <p:cNvSpPr txBox="1"/>
          <p:nvPr/>
        </p:nvSpPr>
        <p:spPr>
          <a:xfrm>
            <a:off x="4114808" y="5926113"/>
            <a:ext cx="175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Backend-end (BE)</a:t>
            </a:r>
            <a:endParaRPr lang="ru-RU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F451D1-4ED7-4FAB-87C6-F749906FD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66" y="1523746"/>
            <a:ext cx="5677136" cy="4134686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4C8846D2-1B54-4A9A-9C69-5CD46B8FD11A}"/>
              </a:ext>
            </a:extLst>
          </p:cNvPr>
          <p:cNvCxnSpPr/>
          <p:nvPr/>
        </p:nvCxnSpPr>
        <p:spPr>
          <a:xfrm>
            <a:off x="4013735" y="1264555"/>
            <a:ext cx="0" cy="5228320"/>
          </a:xfrm>
          <a:prstGeom prst="line">
            <a:avLst/>
          </a:prstGeom>
          <a:ln w="28575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29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</a:t>
            </a:r>
            <a:r>
              <a:rPr lang="en-US" dirty="0"/>
              <a:t> Front-End Board FEB2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858" y="1429967"/>
            <a:ext cx="5944733" cy="4535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550" y="1828800"/>
            <a:ext cx="4836160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Functions: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128 channels:</a:t>
            </a:r>
            <a:br>
              <a:rPr lang="en-US" dirty="0"/>
            </a:br>
            <a:r>
              <a:rPr lang="en-US" dirty="0"/>
              <a:t>Input termination, </a:t>
            </a:r>
            <a:r>
              <a:rPr lang="en-US" dirty="0" err="1"/>
              <a:t>PreAmp</a:t>
            </a:r>
            <a:r>
              <a:rPr lang="en-US" dirty="0"/>
              <a:t>, Shaper, ADC x 2 (high and low gain), data serialization and transmission to </a:t>
            </a:r>
            <a:br>
              <a:rPr lang="en-US" dirty="0"/>
            </a:br>
            <a:r>
              <a:rPr lang="en-US" dirty="0"/>
              <a:t>Back-end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Summing for LTDB (</a:t>
            </a:r>
            <a:r>
              <a:rPr lang="en-US" dirty="0" err="1"/>
              <a:t>LAr</a:t>
            </a:r>
            <a:r>
              <a:rPr lang="en-US" dirty="0"/>
              <a:t> Trigger digitizing board)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Radiation hardness </a:t>
            </a:r>
            <a:r>
              <a:rPr lang="en-US" dirty="0" err="1"/>
              <a:t>upto</a:t>
            </a:r>
            <a:r>
              <a:rPr lang="en-US" dirty="0"/>
              <a:t> 180 </a:t>
            </a:r>
            <a:r>
              <a:rPr lang="en-US" dirty="0" err="1"/>
              <a:t>kRad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1524 FEB2 boards to be 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ASICs are used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PreAmp</a:t>
            </a:r>
            <a:r>
              <a:rPr lang="en-US" dirty="0"/>
              <a:t> / Shaper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Serializer</a:t>
            </a:r>
            <a:endParaRPr lang="en-US" dirty="0"/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5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FEB2 – analog processing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511" y="1769606"/>
            <a:ext cx="4734301" cy="4238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719" y="1833095"/>
            <a:ext cx="4955117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Functions: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 termination – tunable 25 or 50 Ohm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PreAmplification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Shapers CR-2RC with Hi/Low gains, shaping time is tunable 22 ± 5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Analog sums for L0 trigger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Three variants of the chip: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LAUROC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HPS – LAUROC2 design but PA replaced by Pre-Shaper with inverter and tunable gain (×1 or×2) to work in the HEC part of the </a:t>
            </a:r>
            <a:r>
              <a:rPr lang="en-US" dirty="0" err="1"/>
              <a:t>LAr</a:t>
            </a:r>
            <a:r>
              <a:rPr lang="en-US" dirty="0"/>
              <a:t> Calorimeter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41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/>
          <p:nvPr/>
        </p:nvSpPr>
        <p:spPr>
          <a:xfrm>
            <a:off x="541176" y="1911785"/>
            <a:ext cx="6096000" cy="3579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ym typeface="Helvetica Neue"/>
              </a:rPr>
              <a:t>130 nm CMOS - TSMC</a:t>
            </a: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ym typeface="Helvetica Neue"/>
              </a:rPr>
              <a:t>4 FE channels (25/50 Ohm tunable)</a:t>
            </a:r>
            <a:endParaRPr dirty="0"/>
          </a:p>
          <a:p>
            <a: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ym typeface="Helvetica Neue"/>
              </a:rPr>
              <a:t>CR-RC2 shaper</a:t>
            </a:r>
            <a:endParaRPr dirty="0"/>
          </a:p>
          <a:p>
            <a: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ym typeface="Helvetica Neue"/>
              </a:rPr>
              <a:t>LG/HG outputs for each channel</a:t>
            </a:r>
            <a:endParaRPr dirty="0"/>
          </a:p>
          <a:p>
            <a:pPr marL="425450" lvl="0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/>
              <a:t>integral non-linearity (</a:t>
            </a:r>
            <a:r>
              <a:rPr lang="en-US" dirty="0">
                <a:sym typeface="Helvetica Neue"/>
              </a:rPr>
              <a:t>INL) &lt; 0.2 %</a:t>
            </a:r>
          </a:p>
          <a:p>
            <a:pPr marL="425450" lvl="0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fr-FR" dirty="0"/>
              <a:t>equivalent noise current (ENI) ~250nA</a:t>
            </a:r>
            <a:endParaRPr lang="en-US" dirty="0">
              <a:sym typeface="Helvetica Neue"/>
            </a:endParaRP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ym typeface="Helvetica Neue"/>
              </a:rPr>
              <a:t>1.2V and 2.5V power supplies</a:t>
            </a:r>
            <a:endParaRPr dirty="0"/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ym typeface="Helvetica Neue"/>
              </a:rPr>
              <a:t>128 LQFP package</a:t>
            </a:r>
            <a:endParaRPr dirty="0"/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ym typeface="Helvetica Neue"/>
              </a:rPr>
              <a:t>I2C configuration</a:t>
            </a: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endParaRPr lang="en-US" dirty="0">
              <a:sym typeface="Helvetica Neue"/>
            </a:endParaRP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ym typeface="Helvetica Neue"/>
              </a:rPr>
              <a:t>Tests with LAUROC2 / HPS1 started</a:t>
            </a: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endParaRPr lang="en-US" dirty="0">
              <a:sym typeface="Helvetica Neue"/>
            </a:endParaRP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endParaRPr lang="en-US" dirty="0">
              <a:sym typeface="Helvetica Neue"/>
            </a:endParaRP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endParaRPr lang="en-US" dirty="0">
              <a:sym typeface="Helvetica Neue"/>
            </a:endParaRP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endParaRPr lang="en-US" dirty="0">
              <a:sym typeface="Helvetica Neue"/>
            </a:endParaRP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endParaRPr dirty="0">
              <a:sym typeface="Arial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0524" y="1671155"/>
            <a:ext cx="4469865" cy="312476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/>
          <p:nvPr/>
        </p:nvSpPr>
        <p:spPr>
          <a:xfrm>
            <a:off x="8265063" y="4823486"/>
            <a:ext cx="17171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~2 mm x 3 mm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45012" y="0"/>
            <a:ext cx="9308787" cy="1325563"/>
          </a:xfrm>
        </p:spPr>
        <p:txBody>
          <a:bodyPr/>
          <a:lstStyle/>
          <a:p>
            <a:r>
              <a:rPr lang="en-US" dirty="0"/>
              <a:t>LAUROC2 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54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/>
          <p:nvPr/>
        </p:nvSpPr>
        <p:spPr>
          <a:xfrm>
            <a:off x="649749" y="1347797"/>
            <a:ext cx="5749462" cy="4622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130 nm CMOS - TSMC </a:t>
            </a: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Four FE channels integrated</a:t>
            </a:r>
            <a:endParaRPr dirty="0"/>
          </a:p>
          <a:p>
            <a: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ea typeface="Helvetica Neue"/>
                <a:cs typeface="Helvetica Neue"/>
                <a:sym typeface="Helvetica Neue"/>
              </a:rPr>
              <a:t>CR-2RC shaper</a:t>
            </a:r>
            <a:endParaRPr dirty="0"/>
          </a:p>
          <a:p>
            <a: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ea typeface="Helvetica Neue"/>
                <a:cs typeface="Helvetica Neue"/>
                <a:sym typeface="Helvetica Neue"/>
              </a:rPr>
              <a:t>LG/HG outputs for each channel</a:t>
            </a:r>
            <a:endParaRPr dirty="0"/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Programmable input impedance and range</a:t>
            </a:r>
            <a:endParaRPr dirty="0"/>
          </a:p>
          <a:p>
            <a: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ea typeface="Helvetica Neue"/>
                <a:cs typeface="Helvetica Neue"/>
                <a:sym typeface="Helvetica Neue"/>
              </a:rPr>
              <a:t>25 Ohm, 10mA or 50 Ohm, 2mA</a:t>
            </a:r>
            <a:endParaRPr dirty="0"/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Input impedance tuning</a:t>
            </a:r>
          </a:p>
          <a:p>
            <a:pPr marL="425450" lvl="0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/>
              <a:t>integral non-linearity (INL) &lt; 0.2 %</a:t>
            </a:r>
          </a:p>
          <a:p>
            <a:pPr marL="425450" lvl="0" indent="-285750">
              <a:lnSpc>
                <a:spcPct val="115000"/>
              </a:lnSpc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fr-FR" sz="1400" dirty="0"/>
              <a:t>equivalent noise current (ENI) ~150nA</a:t>
            </a:r>
            <a:endParaRPr sz="1400" dirty="0"/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1.2V and 2.5V power supplies</a:t>
            </a:r>
            <a:endParaRPr dirty="0"/>
          </a:p>
          <a:p>
            <a: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ea typeface="Helvetica Neue"/>
                <a:cs typeface="Helvetica Neue"/>
                <a:sym typeface="Helvetica Neue"/>
              </a:rPr>
              <a:t>~ 150 </a:t>
            </a:r>
            <a:r>
              <a:rPr lang="en-US" sz="1400" b="0" i="0" u="none" strike="noStrike" cap="none" dirty="0" err="1">
                <a:ea typeface="Helvetica Neue"/>
                <a:cs typeface="Helvetica Neue"/>
                <a:sym typeface="Helvetica Neue"/>
              </a:rPr>
              <a:t>mW</a:t>
            </a:r>
            <a:r>
              <a:rPr lang="en-US" sz="1400" b="0" i="0" u="none" strike="noStrike" cap="none" dirty="0">
                <a:ea typeface="Helvetica Neue"/>
                <a:cs typeface="Helvetica Neue"/>
                <a:sym typeface="Helvetica Neue"/>
              </a:rPr>
              <a:t> per channel</a:t>
            </a:r>
            <a:endParaRPr dirty="0"/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128 LQFP package</a:t>
            </a:r>
            <a:endParaRPr dirty="0"/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SPI configuration</a:t>
            </a:r>
            <a:endParaRPr dirty="0"/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Individual channel power down</a:t>
            </a:r>
            <a:endParaRPr dirty="0"/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Preamp DC level and output DC level tuning</a:t>
            </a:r>
            <a:endParaRPr dirty="0"/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Design submitted in Nov. 2019</a:t>
            </a:r>
            <a:endParaRPr dirty="0"/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Dies expected from fab at the start of March</a:t>
            </a:r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048768" y="1551876"/>
            <a:ext cx="3872441" cy="3806700"/>
            <a:chOff x="6845351" y="662663"/>
            <a:chExt cx="3872441" cy="3806700"/>
          </a:xfrm>
        </p:grpSpPr>
        <p:sp>
          <p:nvSpPr>
            <p:cNvPr id="159" name="Google Shape;159;p22"/>
            <p:cNvSpPr txBox="1"/>
            <p:nvPr/>
          </p:nvSpPr>
          <p:spPr>
            <a:xfrm>
              <a:off x="7209209" y="4100063"/>
              <a:ext cx="2978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4.9 mm x 4.1 mm (20 mm</a:t>
              </a:r>
              <a:r>
                <a:rPr lang="en-US" sz="18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/>
            </a:p>
          </p:txBody>
        </p:sp>
        <p:pic>
          <p:nvPicPr>
            <p:cNvPr id="160" name="Google Shape;160;p22"/>
            <p:cNvPicPr preferRelativeResize="0"/>
            <p:nvPr/>
          </p:nvPicPr>
          <p:blipFill rotWithShape="1">
            <a:blip r:embed="rId3">
              <a:alphaModFix/>
            </a:blip>
            <a:srcRect l="56036" t="3999" r="2394" b="4500"/>
            <a:stretch/>
          </p:blipFill>
          <p:spPr>
            <a:xfrm>
              <a:off x="6845351" y="662663"/>
              <a:ext cx="3449402" cy="28955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1" name="Google Shape;161;p22"/>
            <p:cNvCxnSpPr/>
            <p:nvPr/>
          </p:nvCxnSpPr>
          <p:spPr>
            <a:xfrm rot="10800000">
              <a:off x="6847844" y="3666895"/>
              <a:ext cx="3455815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62" name="Google Shape;162;p22"/>
            <p:cNvSpPr txBox="1"/>
            <p:nvPr/>
          </p:nvSpPr>
          <p:spPr>
            <a:xfrm>
              <a:off x="8438701" y="3690667"/>
              <a:ext cx="6687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4.9 mm</a:t>
              </a:r>
              <a:endParaRPr/>
            </a:p>
          </p:txBody>
        </p:sp>
        <p:cxnSp>
          <p:nvCxnSpPr>
            <p:cNvPr id="163" name="Google Shape;163;p22"/>
            <p:cNvCxnSpPr/>
            <p:nvPr/>
          </p:nvCxnSpPr>
          <p:spPr>
            <a:xfrm>
              <a:off x="10417345" y="721277"/>
              <a:ext cx="0" cy="284322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64" name="Google Shape;164;p22"/>
            <p:cNvSpPr txBox="1"/>
            <p:nvPr/>
          </p:nvSpPr>
          <p:spPr>
            <a:xfrm rot="-5400000">
              <a:off x="10244906" y="2066101"/>
              <a:ext cx="6687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4.1 mm</a:t>
              </a:r>
              <a:endParaRPr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ALFE1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Zhulanov, INSTR20, 28.02.2020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81528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1049</TotalTime>
  <Words>954</Words>
  <Application>Microsoft Office PowerPoint</Application>
  <PresentationFormat>Широкоэкранный</PresentationFormat>
  <Paragraphs>232</Paragraphs>
  <Slides>18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Century Gothic</vt:lpstr>
      <vt:lpstr>Helvetica Neue</vt:lpstr>
      <vt:lpstr>Wingdings</vt:lpstr>
      <vt:lpstr>Wingdings 3</vt:lpstr>
      <vt:lpstr>Легкий дым</vt:lpstr>
      <vt:lpstr>Development of the ATLAS Liquid Argon (LAr) Calorimeter Readout Electronics for the HL-LHC</vt:lpstr>
      <vt:lpstr>Презентация PowerPoint</vt:lpstr>
      <vt:lpstr>LAr Calorimeter</vt:lpstr>
      <vt:lpstr>Phase 1 upgrade</vt:lpstr>
      <vt:lpstr>Phase 2 upgrade</vt:lpstr>
      <vt:lpstr>LAr Front-End Board FEB2</vt:lpstr>
      <vt:lpstr>FEB2 – analog processing</vt:lpstr>
      <vt:lpstr>LAUROC2 </vt:lpstr>
      <vt:lpstr>ALFE1</vt:lpstr>
      <vt:lpstr>FEB2 – ADC</vt:lpstr>
      <vt:lpstr>FEB2 - prototypes</vt:lpstr>
      <vt:lpstr>Calibration board – CLAROC ASIC</vt:lpstr>
      <vt:lpstr>LAr Signal Processor (LASP)</vt:lpstr>
      <vt:lpstr>LASP boards development</vt:lpstr>
      <vt:lpstr>LATS – LAr Timing System</vt:lpstr>
      <vt:lpstr>Summary</vt:lpstr>
      <vt:lpstr>Backup slides</vt:lpstr>
      <vt:lpstr>FEB2 – data serializer –lpGBP (Low Power GigaBit Transceiver)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the ATLAS Liquid Argon (LAr) Calorimeter Readout Electronics for the HL-LHC</dc:title>
  <dc:creator>Владимир Жуланов</dc:creator>
  <cp:lastModifiedBy>BINP User</cp:lastModifiedBy>
  <cp:revision>89</cp:revision>
  <dcterms:created xsi:type="dcterms:W3CDTF">2020-02-19T14:51:10Z</dcterms:created>
  <dcterms:modified xsi:type="dcterms:W3CDTF">2020-02-28T05:26:04Z</dcterms:modified>
</cp:coreProperties>
</file>