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
  </p:notesMasterIdLst>
  <p:sldIdLst>
    <p:sldId id="256"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BB77"/>
    <a:srgbClr val="83DDB0"/>
    <a:srgbClr val="EAEFC5"/>
    <a:srgbClr val="D7F5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p:scale>
          <a:sx n="50" d="100"/>
          <a:sy n="50" d="100"/>
        </p:scale>
        <p:origin x="-1958" y="-51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6F35EC-2C7C-4453-BD53-4B8358A86E3C}" type="datetimeFigureOut">
              <a:rPr lang="ru-RU" smtClean="0"/>
              <a:t>06.07.2020</a:t>
            </a:fld>
            <a:endParaRPr lang="ru-RU"/>
          </a:p>
        </p:txBody>
      </p:sp>
      <p:sp>
        <p:nvSpPr>
          <p:cNvPr id="4" name="Образ слайда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482792-AA29-4A4B-85AC-04EEC8E37064}" type="slidenum">
              <a:rPr lang="ru-RU" smtClean="0"/>
              <a:t>‹#›</a:t>
            </a:fld>
            <a:endParaRPr lang="ru-RU"/>
          </a:p>
        </p:txBody>
      </p:sp>
    </p:spTree>
    <p:extLst>
      <p:ext uri="{BB962C8B-B14F-4D97-AF65-F5344CB8AC3E}">
        <p14:creationId xmlns:p14="http://schemas.microsoft.com/office/powerpoint/2010/main" val="2489199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9B482792-AA29-4A4B-85AC-04EEC8E37064}" type="slidenum">
              <a:rPr lang="ru-RU" smtClean="0"/>
              <a:t>1</a:t>
            </a:fld>
            <a:endParaRPr lang="ru-RU"/>
          </a:p>
        </p:txBody>
      </p:sp>
    </p:spTree>
    <p:extLst>
      <p:ext uri="{BB962C8B-B14F-4D97-AF65-F5344CB8AC3E}">
        <p14:creationId xmlns:p14="http://schemas.microsoft.com/office/powerpoint/2010/main" val="2585603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ru-RU"/>
              <a:t>Образец заголовка</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CA9B95E-E3B9-4A7A-9CFC-4448FEB87731}" type="datetimeFigureOut">
              <a:rPr lang="ru-RU" smtClean="0"/>
              <a:t>06.07.2020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D2A92C0-7509-4C75-A2A6-0CACC6A0DC00}" type="slidenum">
              <a:rPr lang="ru-RU" smtClean="0"/>
              <a:t>‹#›</a:t>
            </a:fld>
            <a:endParaRPr lang="ru-RU"/>
          </a:p>
        </p:txBody>
      </p:sp>
    </p:spTree>
    <p:extLst>
      <p:ext uri="{BB962C8B-B14F-4D97-AF65-F5344CB8AC3E}">
        <p14:creationId xmlns:p14="http://schemas.microsoft.com/office/powerpoint/2010/main" val="2535904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CA9B95E-E3B9-4A7A-9CFC-4448FEB87731}" type="datetimeFigureOut">
              <a:rPr lang="ru-RU" smtClean="0"/>
              <a:t>06.07.2020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D2A92C0-7509-4C75-A2A6-0CACC6A0DC00}" type="slidenum">
              <a:rPr lang="ru-RU" smtClean="0"/>
              <a:t>‹#›</a:t>
            </a:fld>
            <a:endParaRPr lang="ru-RU"/>
          </a:p>
        </p:txBody>
      </p:sp>
    </p:spTree>
    <p:extLst>
      <p:ext uri="{BB962C8B-B14F-4D97-AF65-F5344CB8AC3E}">
        <p14:creationId xmlns:p14="http://schemas.microsoft.com/office/powerpoint/2010/main" val="2104347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CA9B95E-E3B9-4A7A-9CFC-4448FEB87731}" type="datetimeFigureOut">
              <a:rPr lang="ru-RU" smtClean="0"/>
              <a:t>06.07.2020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D2A92C0-7509-4C75-A2A6-0CACC6A0DC00}" type="slidenum">
              <a:rPr lang="ru-RU" smtClean="0"/>
              <a:t>‹#›</a:t>
            </a:fld>
            <a:endParaRPr lang="ru-RU"/>
          </a:p>
        </p:txBody>
      </p:sp>
    </p:spTree>
    <p:extLst>
      <p:ext uri="{BB962C8B-B14F-4D97-AF65-F5344CB8AC3E}">
        <p14:creationId xmlns:p14="http://schemas.microsoft.com/office/powerpoint/2010/main" val="3731877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CA9B95E-E3B9-4A7A-9CFC-4448FEB87731}" type="datetimeFigureOut">
              <a:rPr lang="ru-RU" smtClean="0"/>
              <a:t>06.07.2020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D2A92C0-7509-4C75-A2A6-0CACC6A0DC00}" type="slidenum">
              <a:rPr lang="ru-RU" smtClean="0"/>
              <a:t>‹#›</a:t>
            </a:fld>
            <a:endParaRPr lang="ru-RU"/>
          </a:p>
        </p:txBody>
      </p:sp>
    </p:spTree>
    <p:extLst>
      <p:ext uri="{BB962C8B-B14F-4D97-AF65-F5344CB8AC3E}">
        <p14:creationId xmlns:p14="http://schemas.microsoft.com/office/powerpoint/2010/main" val="1526734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ru-RU"/>
              <a:t>Образец заголовка</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CA9B95E-E3B9-4A7A-9CFC-4448FEB87731}" type="datetimeFigureOut">
              <a:rPr lang="ru-RU" smtClean="0"/>
              <a:t>06.07.2020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D2A92C0-7509-4C75-A2A6-0CACC6A0DC00}" type="slidenum">
              <a:rPr lang="ru-RU" smtClean="0"/>
              <a:t>‹#›</a:t>
            </a:fld>
            <a:endParaRPr lang="ru-RU"/>
          </a:p>
        </p:txBody>
      </p:sp>
    </p:spTree>
    <p:extLst>
      <p:ext uri="{BB962C8B-B14F-4D97-AF65-F5344CB8AC3E}">
        <p14:creationId xmlns:p14="http://schemas.microsoft.com/office/powerpoint/2010/main" val="3094720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CA9B95E-E3B9-4A7A-9CFC-4448FEB87731}" type="datetimeFigureOut">
              <a:rPr lang="ru-RU" smtClean="0"/>
              <a:t>06.07.2020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D2A92C0-7509-4C75-A2A6-0CACC6A0DC00}" type="slidenum">
              <a:rPr lang="ru-RU" smtClean="0"/>
              <a:t>‹#›</a:t>
            </a:fld>
            <a:endParaRPr lang="ru-RU"/>
          </a:p>
        </p:txBody>
      </p:sp>
    </p:spTree>
    <p:extLst>
      <p:ext uri="{BB962C8B-B14F-4D97-AF65-F5344CB8AC3E}">
        <p14:creationId xmlns:p14="http://schemas.microsoft.com/office/powerpoint/2010/main" val="2557746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ru-RU"/>
              <a:t>Образец заголовка</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ru-RU"/>
              <a:t>Образец текста</a:t>
            </a:r>
          </a:p>
        </p:txBody>
      </p:sp>
      <p:sp>
        <p:nvSpPr>
          <p:cNvPr id="4" name="Content Placeholder 3"/>
          <p:cNvSpPr>
            <a:spLocks noGrp="1"/>
          </p:cNvSpPr>
          <p:nvPr>
            <p:ph sz="half" idx="2"/>
          </p:nvPr>
        </p:nvSpPr>
        <p:spPr>
          <a:xfrm>
            <a:off x="2085368" y="15635264"/>
            <a:ext cx="12807832" cy="2299711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ru-RU"/>
              <a:t>Образец текста</a:t>
            </a:r>
          </a:p>
        </p:txBody>
      </p:sp>
      <p:sp>
        <p:nvSpPr>
          <p:cNvPr id="6" name="Content Placeholder 5"/>
          <p:cNvSpPr>
            <a:spLocks noGrp="1"/>
          </p:cNvSpPr>
          <p:nvPr>
            <p:ph sz="quarter" idx="4"/>
          </p:nvPr>
        </p:nvSpPr>
        <p:spPr>
          <a:xfrm>
            <a:off x="15326828" y="15635264"/>
            <a:ext cx="12870909" cy="2299711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CA9B95E-E3B9-4A7A-9CFC-4448FEB87731}" type="datetimeFigureOut">
              <a:rPr lang="ru-RU" smtClean="0"/>
              <a:t>06.07.2020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D2A92C0-7509-4C75-A2A6-0CACC6A0DC00}" type="slidenum">
              <a:rPr lang="ru-RU" smtClean="0"/>
              <a:t>‹#›</a:t>
            </a:fld>
            <a:endParaRPr lang="ru-RU"/>
          </a:p>
        </p:txBody>
      </p:sp>
    </p:spTree>
    <p:extLst>
      <p:ext uri="{BB962C8B-B14F-4D97-AF65-F5344CB8AC3E}">
        <p14:creationId xmlns:p14="http://schemas.microsoft.com/office/powerpoint/2010/main" val="1697222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0CA9B95E-E3B9-4A7A-9CFC-4448FEB87731}" type="datetimeFigureOut">
              <a:rPr lang="ru-RU" smtClean="0"/>
              <a:t>06.07.2020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D2A92C0-7509-4C75-A2A6-0CACC6A0DC00}" type="slidenum">
              <a:rPr lang="ru-RU" smtClean="0"/>
              <a:t>‹#›</a:t>
            </a:fld>
            <a:endParaRPr lang="ru-RU"/>
          </a:p>
        </p:txBody>
      </p:sp>
    </p:spTree>
    <p:extLst>
      <p:ext uri="{BB962C8B-B14F-4D97-AF65-F5344CB8AC3E}">
        <p14:creationId xmlns:p14="http://schemas.microsoft.com/office/powerpoint/2010/main" val="1440703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A9B95E-E3B9-4A7A-9CFC-4448FEB87731}" type="datetimeFigureOut">
              <a:rPr lang="ru-RU" smtClean="0"/>
              <a:t>06.07.2020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D2A92C0-7509-4C75-A2A6-0CACC6A0DC00}" type="slidenum">
              <a:rPr lang="ru-RU" smtClean="0"/>
              <a:t>‹#›</a:t>
            </a:fld>
            <a:endParaRPr lang="ru-RU"/>
          </a:p>
        </p:txBody>
      </p:sp>
    </p:spTree>
    <p:extLst>
      <p:ext uri="{BB962C8B-B14F-4D97-AF65-F5344CB8AC3E}">
        <p14:creationId xmlns:p14="http://schemas.microsoft.com/office/powerpoint/2010/main" val="1200139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ru-RU"/>
              <a:t>Образец заголовка</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ru-RU"/>
              <a:t>Образец текста</a:t>
            </a:r>
          </a:p>
        </p:txBody>
      </p:sp>
      <p:sp>
        <p:nvSpPr>
          <p:cNvPr id="5" name="Date Placeholder 4"/>
          <p:cNvSpPr>
            <a:spLocks noGrp="1"/>
          </p:cNvSpPr>
          <p:nvPr>
            <p:ph type="dt" sz="half" idx="10"/>
          </p:nvPr>
        </p:nvSpPr>
        <p:spPr/>
        <p:txBody>
          <a:bodyPr/>
          <a:lstStyle/>
          <a:p>
            <a:fld id="{0CA9B95E-E3B9-4A7A-9CFC-4448FEB87731}" type="datetimeFigureOut">
              <a:rPr lang="ru-RU" smtClean="0"/>
              <a:t>06.07.2020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D2A92C0-7509-4C75-A2A6-0CACC6A0DC00}" type="slidenum">
              <a:rPr lang="ru-RU" smtClean="0"/>
              <a:t>‹#›</a:t>
            </a:fld>
            <a:endParaRPr lang="ru-RU"/>
          </a:p>
        </p:txBody>
      </p:sp>
    </p:spTree>
    <p:extLst>
      <p:ext uri="{BB962C8B-B14F-4D97-AF65-F5344CB8AC3E}">
        <p14:creationId xmlns:p14="http://schemas.microsoft.com/office/powerpoint/2010/main" val="647499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ru-RU"/>
              <a:t>Образец заголовка</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ru-RU"/>
              <a:t>Вставка рисунка</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ru-RU"/>
              <a:t>Образец текста</a:t>
            </a:r>
          </a:p>
        </p:txBody>
      </p:sp>
      <p:sp>
        <p:nvSpPr>
          <p:cNvPr id="5" name="Date Placeholder 4"/>
          <p:cNvSpPr>
            <a:spLocks noGrp="1"/>
          </p:cNvSpPr>
          <p:nvPr>
            <p:ph type="dt" sz="half" idx="10"/>
          </p:nvPr>
        </p:nvSpPr>
        <p:spPr/>
        <p:txBody>
          <a:bodyPr/>
          <a:lstStyle/>
          <a:p>
            <a:fld id="{0CA9B95E-E3B9-4A7A-9CFC-4448FEB87731}" type="datetimeFigureOut">
              <a:rPr lang="ru-RU" smtClean="0"/>
              <a:t>06.07.2020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D2A92C0-7509-4C75-A2A6-0CACC6A0DC00}" type="slidenum">
              <a:rPr lang="ru-RU" smtClean="0"/>
              <a:t>‹#›</a:t>
            </a:fld>
            <a:endParaRPr lang="ru-RU"/>
          </a:p>
        </p:txBody>
      </p:sp>
    </p:spTree>
    <p:extLst>
      <p:ext uri="{BB962C8B-B14F-4D97-AF65-F5344CB8AC3E}">
        <p14:creationId xmlns:p14="http://schemas.microsoft.com/office/powerpoint/2010/main" val="1074347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0CA9B95E-E3B9-4A7A-9CFC-4448FEB87731}" type="datetimeFigureOut">
              <a:rPr lang="ru-RU" smtClean="0"/>
              <a:t>06.07.2020</a:t>
            </a:fld>
            <a:endParaRPr lang="ru-RU"/>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AD2A92C0-7509-4C75-A2A6-0CACC6A0DC00}" type="slidenum">
              <a:rPr lang="ru-RU" smtClean="0"/>
              <a:t>‹#›</a:t>
            </a:fld>
            <a:endParaRPr lang="ru-RU"/>
          </a:p>
        </p:txBody>
      </p:sp>
    </p:spTree>
    <p:extLst>
      <p:ext uri="{BB962C8B-B14F-4D97-AF65-F5344CB8AC3E}">
        <p14:creationId xmlns:p14="http://schemas.microsoft.com/office/powerpoint/2010/main" val="407071676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wmf"/><Relationship Id="rId4" Type="http://schemas.openxmlformats.org/officeDocument/2006/relationships/image" Target="../media/image2.wmf"/><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100000">
              <a:srgbClr val="33BB77"/>
            </a:gs>
          </a:gsLst>
          <a:path path="rect">
            <a:fillToRect r="100000" b="100000"/>
          </a:path>
          <a:tileRect l="-100000" t="-100000"/>
        </a:gra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B650B13-4E08-4ED4-8970-8D06135F4A2E}"/>
              </a:ext>
            </a:extLst>
          </p:cNvPr>
          <p:cNvSpPr txBox="1"/>
          <p:nvPr/>
        </p:nvSpPr>
        <p:spPr>
          <a:xfrm>
            <a:off x="5568457" y="381839"/>
            <a:ext cx="20890519" cy="2308324"/>
          </a:xfrm>
          <a:prstGeom prst="rect">
            <a:avLst/>
          </a:prstGeom>
          <a:noFill/>
        </p:spPr>
        <p:txBody>
          <a:bodyPr wrap="square" rtlCol="0">
            <a:spAutoFit/>
          </a:bodyPr>
          <a:lstStyle/>
          <a:p>
            <a:pPr algn="ctr"/>
            <a:r>
              <a:rPr lang="en-US" sz="7200" b="1" i="1" dirty="0">
                <a:solidFill>
                  <a:srgbClr val="FF0000"/>
                </a:solidFill>
              </a:rPr>
              <a:t>Using of Epics Channel Access protocol in Novosibirsk FEL control system</a:t>
            </a:r>
            <a:endParaRPr lang="ru-RU" sz="6600" b="1" i="1" dirty="0">
              <a:solidFill>
                <a:srgbClr val="FF0000"/>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D7C94000-03A1-42A3-B6EB-2754DB542FF4}"/>
              </a:ext>
            </a:extLst>
          </p:cNvPr>
          <p:cNvSpPr txBox="1"/>
          <p:nvPr/>
        </p:nvSpPr>
        <p:spPr>
          <a:xfrm>
            <a:off x="8351844" y="3022884"/>
            <a:ext cx="14606954" cy="1323439"/>
          </a:xfrm>
          <a:prstGeom prst="rect">
            <a:avLst/>
          </a:prstGeom>
          <a:noFill/>
        </p:spPr>
        <p:txBody>
          <a:bodyPr wrap="square" rtlCol="0">
            <a:spAutoFit/>
          </a:bodyPr>
          <a:lstStyle/>
          <a:p>
            <a:pPr algn="ctr"/>
            <a:r>
              <a:rPr lang="en-US" sz="4000" i="1" dirty="0" err="1">
                <a:latin typeface="Arial" panose="020B0604020202020204" pitchFamily="34" charset="0"/>
                <a:cs typeface="Arial" panose="020B0604020202020204" pitchFamily="34" charset="0"/>
              </a:rPr>
              <a:t>Serednyakov</a:t>
            </a:r>
            <a:r>
              <a:rPr lang="en-US" sz="4000" i="1" dirty="0">
                <a:latin typeface="Arial" panose="020B0604020202020204" pitchFamily="34" charset="0"/>
                <a:cs typeface="Arial" panose="020B0604020202020204" pitchFamily="34" charset="0"/>
              </a:rPr>
              <a:t> S.S.</a:t>
            </a:r>
          </a:p>
          <a:p>
            <a:pPr algn="ctr"/>
            <a:r>
              <a:rPr lang="en-US" sz="4000" dirty="0">
                <a:effectLst>
                  <a:outerShdw blurRad="50800" dist="38100" dir="2700000" algn="tl" rotWithShape="0">
                    <a:prstClr val="black">
                      <a:alpha val="40000"/>
                    </a:prstClr>
                  </a:outerShdw>
                </a:effectLst>
                <a:latin typeface="Arial" pitchFamily="34" charset="0"/>
                <a:cs typeface="Arial" pitchFamily="34" charset="0"/>
              </a:rPr>
              <a:t>BINP SB RAS, Novosibirsk, Russia</a:t>
            </a:r>
            <a:endParaRPr lang="ru-RU" sz="4000" i="1"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E5031A6B-9CA9-4D70-BACF-CDA7F8F37059}"/>
              </a:ext>
            </a:extLst>
          </p:cNvPr>
          <p:cNvSpPr txBox="1"/>
          <p:nvPr/>
        </p:nvSpPr>
        <p:spPr>
          <a:xfrm>
            <a:off x="609604" y="5963708"/>
            <a:ext cx="13856676" cy="4642168"/>
          </a:xfrm>
          <a:prstGeom prst="rect">
            <a:avLst/>
          </a:prstGeom>
          <a:noFill/>
        </p:spPr>
        <p:txBody>
          <a:bodyPr wrap="square" rtlCol="0">
            <a:spAutoFit/>
          </a:bodyPr>
          <a:lstStyle/>
          <a:p>
            <a:pPr algn="just">
              <a:lnSpc>
                <a:spcPct val="150000"/>
              </a:lnSpc>
            </a:pPr>
            <a:r>
              <a:rPr lang="en-US" sz="3200" b="1" i="1" dirty="0">
                <a:latin typeface="Arial" panose="020B0604020202020204" pitchFamily="34" charset="0"/>
                <a:cs typeface="Arial" panose="020B0604020202020204" pitchFamily="34" charset="0"/>
              </a:rPr>
              <a:t>Abstract</a:t>
            </a:r>
            <a:r>
              <a:rPr lang="en-US" sz="3200" dirty="0">
                <a:latin typeface="Arial" panose="020B0604020202020204" pitchFamily="34" charset="0"/>
                <a:cs typeface="Arial" panose="020B0604020202020204" pitchFamily="34" charset="0"/>
              </a:rPr>
              <a:t>	</a:t>
            </a:r>
          </a:p>
          <a:p>
            <a:pPr algn="just">
              <a:lnSpc>
                <a:spcPct val="150000"/>
              </a:lnSpc>
            </a:pPr>
            <a:r>
              <a:rPr lang="en-US" sz="2800" dirty="0"/>
              <a:t>The Free Electron Laser(FEL) based on multi-turn microtron-</a:t>
            </a:r>
            <a:r>
              <a:rPr lang="en-US" sz="2800" dirty="0" err="1"/>
              <a:t>recuperator</a:t>
            </a:r>
            <a:r>
              <a:rPr lang="en-US" sz="2800" dirty="0"/>
              <a:t> is currently operated at Novosibirsk. For successful operation of facility, the specialized control system is developed. The software part of this system consists of set of different program modules. For ensuring program connection between client and server part of control software, protocol Channel Access from EPICS framework was used. The features and examples of using of this protocol without using of whole EPICS system are described in this article</a:t>
            </a:r>
            <a:r>
              <a:rPr lang="en-US" sz="2800" dirty="0">
                <a:cs typeface="Arial" panose="020B0604020202020204" pitchFamily="34" charset="0"/>
              </a:rPr>
              <a:t>.</a:t>
            </a:r>
            <a:endParaRPr lang="ru-RU" sz="2800" dirty="0">
              <a:cs typeface="Arial" panose="020B0604020202020204" pitchFamily="34" charset="0"/>
            </a:endParaRPr>
          </a:p>
        </p:txBody>
      </p:sp>
      <p:pic>
        <p:nvPicPr>
          <p:cNvPr id="11" name="Рисунок 10">
            <a:extLst>
              <a:ext uri="{FF2B5EF4-FFF2-40B4-BE49-F238E27FC236}">
                <a16:creationId xmlns:a16="http://schemas.microsoft.com/office/drawing/2014/main" id="{2D643A66-7819-4F75-8085-4D77342005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587" y="247553"/>
            <a:ext cx="1844946" cy="1924149"/>
          </a:xfrm>
          <a:prstGeom prst="rect">
            <a:avLst/>
          </a:prstGeom>
        </p:spPr>
      </p:pic>
      <p:sp>
        <p:nvSpPr>
          <p:cNvPr id="2" name="TextBox 1">
            <a:extLst>
              <a:ext uri="{FF2B5EF4-FFF2-40B4-BE49-F238E27FC236}">
                <a16:creationId xmlns:a16="http://schemas.microsoft.com/office/drawing/2014/main" id="{98DAAA9F-F27E-4099-8F5C-DF616DE76DBF}"/>
              </a:ext>
            </a:extLst>
          </p:cNvPr>
          <p:cNvSpPr txBox="1"/>
          <p:nvPr/>
        </p:nvSpPr>
        <p:spPr>
          <a:xfrm>
            <a:off x="15961219" y="12695799"/>
            <a:ext cx="6456319" cy="523220"/>
          </a:xfrm>
          <a:prstGeom prst="rect">
            <a:avLst/>
          </a:prstGeom>
          <a:noFill/>
        </p:spPr>
        <p:txBody>
          <a:bodyPr wrap="none" rtlCol="0">
            <a:spAutoFit/>
          </a:bodyPr>
          <a:lstStyle/>
          <a:p>
            <a:r>
              <a:rPr lang="en-US" sz="2800" b="1" dirty="0"/>
              <a:t>2. FEL Subsystems Control Hardware Table</a:t>
            </a:r>
            <a:endParaRPr lang="ru-RU" sz="2800" b="1" dirty="0"/>
          </a:p>
        </p:txBody>
      </p:sp>
      <p:sp>
        <p:nvSpPr>
          <p:cNvPr id="3" name="Прямоугольник 2">
            <a:extLst>
              <a:ext uri="{FF2B5EF4-FFF2-40B4-BE49-F238E27FC236}">
                <a16:creationId xmlns:a16="http://schemas.microsoft.com/office/drawing/2014/main" id="{8291FD79-D20E-4F38-B98F-7702A8F0DE5B}"/>
              </a:ext>
            </a:extLst>
          </p:cNvPr>
          <p:cNvSpPr/>
          <p:nvPr/>
        </p:nvSpPr>
        <p:spPr>
          <a:xfrm>
            <a:off x="883988" y="11578184"/>
            <a:ext cx="6726585" cy="523220"/>
          </a:xfrm>
          <a:prstGeom prst="rect">
            <a:avLst/>
          </a:prstGeom>
        </p:spPr>
        <p:txBody>
          <a:bodyPr wrap="none">
            <a:spAutoFit/>
          </a:bodyPr>
          <a:lstStyle/>
          <a:p>
            <a:pPr lvl="0"/>
            <a:r>
              <a:rPr lang="en-US" sz="2800" b="1" dirty="0">
                <a:solidFill>
                  <a:prstClr val="black"/>
                </a:solidFill>
              </a:rPr>
              <a:t>3. FEL Control System Software Architecture</a:t>
            </a:r>
            <a:endParaRPr lang="ru-RU" sz="2800" b="1" dirty="0">
              <a:solidFill>
                <a:prstClr val="black"/>
              </a:solidFill>
            </a:endParaRPr>
          </a:p>
        </p:txBody>
      </p:sp>
      <p:graphicFrame>
        <p:nvGraphicFramePr>
          <p:cNvPr id="6" name="Таблица 5">
            <a:extLst>
              <a:ext uri="{FF2B5EF4-FFF2-40B4-BE49-F238E27FC236}">
                <a16:creationId xmlns:a16="http://schemas.microsoft.com/office/drawing/2014/main" id="{8C1E5E16-48DC-4FED-B9BC-B102B2972957}"/>
              </a:ext>
            </a:extLst>
          </p:cNvPr>
          <p:cNvGraphicFramePr>
            <a:graphicFrameLocks noGrp="1"/>
          </p:cNvGraphicFramePr>
          <p:nvPr>
            <p:extLst>
              <p:ext uri="{D42A27DB-BD31-4B8C-83A1-F6EECF244321}">
                <p14:modId xmlns:p14="http://schemas.microsoft.com/office/powerpoint/2010/main" val="144390130"/>
              </p:ext>
            </p:extLst>
          </p:nvPr>
        </p:nvGraphicFramePr>
        <p:xfrm>
          <a:off x="16068745" y="13394288"/>
          <a:ext cx="12865705" cy="5085696"/>
        </p:xfrm>
        <a:graphic>
          <a:graphicData uri="http://schemas.openxmlformats.org/drawingml/2006/table">
            <a:tbl>
              <a:tblPr firstRow="1" firstCol="1" lastRow="1" lastCol="1" bandRow="1" bandCol="1"/>
              <a:tblGrid>
                <a:gridCol w="4295705">
                  <a:extLst>
                    <a:ext uri="{9D8B030D-6E8A-4147-A177-3AD203B41FA5}">
                      <a16:colId xmlns:a16="http://schemas.microsoft.com/office/drawing/2014/main" val="3236470151"/>
                    </a:ext>
                  </a:extLst>
                </a:gridCol>
                <a:gridCol w="2857500">
                  <a:extLst>
                    <a:ext uri="{9D8B030D-6E8A-4147-A177-3AD203B41FA5}">
                      <a16:colId xmlns:a16="http://schemas.microsoft.com/office/drawing/2014/main" val="1089771034"/>
                    </a:ext>
                  </a:extLst>
                </a:gridCol>
                <a:gridCol w="1905000">
                  <a:extLst>
                    <a:ext uri="{9D8B030D-6E8A-4147-A177-3AD203B41FA5}">
                      <a16:colId xmlns:a16="http://schemas.microsoft.com/office/drawing/2014/main" val="3718796922"/>
                    </a:ext>
                  </a:extLst>
                </a:gridCol>
                <a:gridCol w="1790700">
                  <a:extLst>
                    <a:ext uri="{9D8B030D-6E8A-4147-A177-3AD203B41FA5}">
                      <a16:colId xmlns:a16="http://schemas.microsoft.com/office/drawing/2014/main" val="3966330713"/>
                    </a:ext>
                  </a:extLst>
                </a:gridCol>
                <a:gridCol w="2016800">
                  <a:extLst>
                    <a:ext uri="{9D8B030D-6E8A-4147-A177-3AD203B41FA5}">
                      <a16:colId xmlns:a16="http://schemas.microsoft.com/office/drawing/2014/main" val="343661570"/>
                    </a:ext>
                  </a:extLst>
                </a:gridCol>
              </a:tblGrid>
              <a:tr h="482688">
                <a:tc>
                  <a:txBody>
                    <a:bodyPr/>
                    <a:lstStyle/>
                    <a:p>
                      <a:pPr algn="ctr">
                        <a:spcAft>
                          <a:spcPts val="0"/>
                        </a:spcAft>
                      </a:pPr>
                      <a:r>
                        <a:rPr lang="en-US" sz="2800" dirty="0">
                          <a:effectLst/>
                          <a:latin typeface="+mn-lt"/>
                          <a:ea typeface="Times New Roman" panose="02020603050405020304" pitchFamily="18" charset="0"/>
                        </a:rPr>
                        <a:t>Subsystem</a:t>
                      </a:r>
                      <a:endParaRPr lang="ru-RU" sz="2800" dirty="0">
                        <a:effectLst/>
                        <a:latin typeface="+mn-lt"/>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a:effectLst/>
                          <a:latin typeface="+mn-lt"/>
                          <a:ea typeface="Times New Roman" panose="02020603050405020304" pitchFamily="18" charset="0"/>
                        </a:rPr>
                        <a:t>Interface</a:t>
                      </a:r>
                      <a:r>
                        <a:rPr lang="ru-RU" sz="2800">
                          <a:effectLst/>
                          <a:latin typeface="+mn-lt"/>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dirty="0">
                          <a:effectLst/>
                          <a:latin typeface="+mn-lt"/>
                          <a:ea typeface="Times New Roman" panose="02020603050405020304" pitchFamily="18" charset="0"/>
                        </a:rPr>
                        <a:t>Control devices</a:t>
                      </a:r>
                      <a:endParaRPr lang="ru-RU" sz="2800" dirty="0">
                        <a:effectLst/>
                        <a:latin typeface="+mn-lt"/>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2800">
                          <a:effectLst/>
                          <a:latin typeface="+mn-lt"/>
                          <a:ea typeface="Times New Roman" panose="02020603050405020304" pitchFamily="18" charset="0"/>
                        </a:rPr>
                        <a:t>Control channels</a:t>
                      </a:r>
                      <a:endParaRPr lang="ru-RU" sz="2800">
                        <a:effectLst/>
                        <a:latin typeface="+mn-lt"/>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2800">
                          <a:effectLst/>
                          <a:latin typeface="+mn-lt"/>
                          <a:ea typeface="Times New Roman" panose="02020603050405020304" pitchFamily="18" charset="0"/>
                        </a:rPr>
                        <a:t>Diagnostics channels</a:t>
                      </a:r>
                      <a:endParaRPr lang="ru-RU" sz="2800">
                        <a:effectLst/>
                        <a:latin typeface="+mn-lt"/>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0034328"/>
                  </a:ext>
                </a:extLst>
              </a:tr>
              <a:tr h="482688">
                <a:tc>
                  <a:txBody>
                    <a:bodyPr/>
                    <a:lstStyle/>
                    <a:p>
                      <a:pPr algn="l">
                        <a:spcAft>
                          <a:spcPts val="0"/>
                        </a:spcAft>
                      </a:pPr>
                      <a:r>
                        <a:rPr lang="en-US" sz="2800" b="1" dirty="0">
                          <a:effectLst/>
                          <a:latin typeface="+mn-lt"/>
                          <a:ea typeface="Times New Roman" panose="02020603050405020304" pitchFamily="18" charset="0"/>
                        </a:rPr>
                        <a:t>Electron GUN</a:t>
                      </a:r>
                      <a:endParaRPr lang="ru-RU" sz="2800" b="1" dirty="0">
                        <a:effectLst/>
                        <a:latin typeface="+mn-lt"/>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a:effectLst/>
                          <a:latin typeface="+mn-lt"/>
                          <a:ea typeface="Times New Roman" panose="02020603050405020304" pitchFamily="18" charset="0"/>
                        </a:rPr>
                        <a:t>CAMAC, CANbus</a:t>
                      </a:r>
                      <a:endParaRPr lang="ru-RU" sz="2800">
                        <a:effectLst/>
                        <a:latin typeface="+mn-lt"/>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800">
                          <a:effectLst/>
                          <a:latin typeface="+mn-lt"/>
                          <a:ea typeface="Times New Roman" panose="02020603050405020304" pitchFamily="18" charset="0"/>
                        </a:rPr>
                        <a:t>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800">
                          <a:effectLst/>
                          <a:latin typeface="+mn-lt"/>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800">
                          <a:effectLst/>
                          <a:latin typeface="+mn-lt"/>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6314616"/>
                  </a:ext>
                </a:extLst>
              </a:tr>
              <a:tr h="482688">
                <a:tc>
                  <a:txBody>
                    <a:bodyPr/>
                    <a:lstStyle/>
                    <a:p>
                      <a:pPr algn="l">
                        <a:spcAft>
                          <a:spcPts val="0"/>
                        </a:spcAft>
                      </a:pPr>
                      <a:r>
                        <a:rPr lang="ru-RU" sz="2800" b="1" dirty="0">
                          <a:effectLst/>
                          <a:latin typeface="+mn-lt"/>
                          <a:ea typeface="Times New Roman" panose="02020603050405020304" pitchFamily="18" charset="0"/>
                        </a:rPr>
                        <a:t>RF-</a:t>
                      </a:r>
                      <a:r>
                        <a:rPr lang="ru-RU" sz="2800" b="1" dirty="0" err="1">
                          <a:effectLst/>
                          <a:latin typeface="+mn-lt"/>
                          <a:ea typeface="Times New Roman" panose="02020603050405020304" pitchFamily="18" charset="0"/>
                        </a:rPr>
                        <a:t>system</a:t>
                      </a:r>
                      <a:endParaRPr lang="ru-RU" sz="2800" b="1" dirty="0">
                        <a:effectLst/>
                        <a:latin typeface="+mn-lt"/>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a:effectLst/>
                          <a:latin typeface="+mn-lt"/>
                          <a:ea typeface="Times New Roman" panose="02020603050405020304" pitchFamily="18" charset="0"/>
                        </a:rPr>
                        <a:t>CAMAC</a:t>
                      </a:r>
                      <a:endParaRPr lang="ru-RU" sz="2800">
                        <a:effectLst/>
                        <a:latin typeface="+mn-lt"/>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800">
                          <a:effectLst/>
                          <a:latin typeface="+mn-lt"/>
                          <a:ea typeface="Times New Roman" panose="02020603050405020304" pitchFamily="18" charset="0"/>
                        </a:rPr>
                        <a:t>28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800">
                          <a:effectLst/>
                          <a:latin typeface="+mn-lt"/>
                          <a:ea typeface="Times New Roman" panose="02020603050405020304" pitchFamily="18" charset="0"/>
                        </a:rPr>
                        <a:t>50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800">
                          <a:effectLst/>
                          <a:latin typeface="+mn-lt"/>
                          <a:ea typeface="Times New Roman" panose="02020603050405020304" pitchFamily="18" charset="0"/>
                        </a:rPr>
                        <a:t>200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5755506"/>
                  </a:ext>
                </a:extLst>
              </a:tr>
              <a:tr h="482688">
                <a:tc>
                  <a:txBody>
                    <a:bodyPr/>
                    <a:lstStyle/>
                    <a:p>
                      <a:pPr algn="l">
                        <a:spcAft>
                          <a:spcPts val="0"/>
                        </a:spcAft>
                      </a:pPr>
                      <a:r>
                        <a:rPr lang="en-US" sz="2800" b="1" dirty="0">
                          <a:effectLst/>
                          <a:latin typeface="+mn-lt"/>
                          <a:ea typeface="Times New Roman" panose="02020603050405020304" pitchFamily="18" charset="0"/>
                        </a:rPr>
                        <a:t>Magnetic system</a:t>
                      </a:r>
                      <a:endParaRPr lang="ru-RU" sz="2800" b="1" dirty="0">
                        <a:effectLst/>
                        <a:latin typeface="+mn-lt"/>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a:effectLst/>
                          <a:latin typeface="+mn-lt"/>
                          <a:ea typeface="Times New Roman" panose="02020603050405020304" pitchFamily="18" charset="0"/>
                        </a:rPr>
                        <a:t>CANbus</a:t>
                      </a:r>
                      <a:endParaRPr lang="ru-RU" sz="2800">
                        <a:effectLst/>
                        <a:latin typeface="+mn-lt"/>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800">
                          <a:effectLst/>
                          <a:latin typeface="+mn-lt"/>
                          <a:ea typeface="Times New Roman" panose="02020603050405020304" pitchFamily="18" charset="0"/>
                        </a:rPr>
                        <a:t>61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800">
                          <a:effectLst/>
                          <a:latin typeface="+mn-lt"/>
                          <a:ea typeface="Times New Roman" panose="02020603050405020304" pitchFamily="18" charset="0"/>
                        </a:rPr>
                        <a:t>400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800">
                          <a:effectLst/>
                          <a:latin typeface="+mn-lt"/>
                          <a:ea typeface="Times New Roman" panose="02020603050405020304" pitchFamily="18" charset="0"/>
                        </a:rPr>
                        <a:t>800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0557223"/>
                  </a:ext>
                </a:extLst>
              </a:tr>
              <a:tr h="482688">
                <a:tc>
                  <a:txBody>
                    <a:bodyPr/>
                    <a:lstStyle/>
                    <a:p>
                      <a:pPr algn="l">
                        <a:spcAft>
                          <a:spcPts val="0"/>
                        </a:spcAft>
                      </a:pPr>
                      <a:r>
                        <a:rPr lang="en-US" sz="2800" b="1" dirty="0">
                          <a:effectLst/>
                          <a:latin typeface="+mn-lt"/>
                          <a:ea typeface="Times New Roman" panose="02020603050405020304" pitchFamily="18" charset="0"/>
                        </a:rPr>
                        <a:t>Beam diagnostic system</a:t>
                      </a:r>
                      <a:endParaRPr lang="ru-RU" sz="2800" b="1" dirty="0">
                        <a:effectLst/>
                        <a:latin typeface="+mn-lt"/>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a:effectLst/>
                          <a:latin typeface="+mn-lt"/>
                          <a:ea typeface="Times New Roman" panose="02020603050405020304" pitchFamily="18" charset="0"/>
                        </a:rPr>
                        <a:t>CAMAC</a:t>
                      </a:r>
                      <a:endParaRPr lang="ru-RU" sz="2800">
                        <a:effectLst/>
                        <a:latin typeface="+mn-lt"/>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800">
                          <a:effectLst/>
                          <a:latin typeface="+mn-lt"/>
                          <a:ea typeface="Times New Roman" panose="02020603050405020304" pitchFamily="18" charset="0"/>
                        </a:rPr>
                        <a:t>75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800">
                          <a:effectLst/>
                          <a:latin typeface="+mn-lt"/>
                          <a:ea typeface="Times New Roman" panose="02020603050405020304" pitchFamily="18" charset="0"/>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800">
                          <a:effectLst/>
                          <a:latin typeface="+mn-lt"/>
                          <a:ea typeface="Times New Roman" panose="02020603050405020304" pitchFamily="18" charset="0"/>
                        </a:rPr>
                        <a:t>280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4313235"/>
                  </a:ext>
                </a:extLst>
              </a:tr>
              <a:tr h="482688">
                <a:tc>
                  <a:txBody>
                    <a:bodyPr/>
                    <a:lstStyle/>
                    <a:p>
                      <a:pPr algn="l">
                        <a:spcAft>
                          <a:spcPts val="0"/>
                        </a:spcAft>
                      </a:pPr>
                      <a:r>
                        <a:rPr lang="en-US" sz="2800" b="1" dirty="0">
                          <a:effectLst/>
                          <a:latin typeface="+mn-lt"/>
                          <a:ea typeface="Times New Roman" panose="02020603050405020304" pitchFamily="18" charset="0"/>
                        </a:rPr>
                        <a:t>“Technological” parameters control system</a:t>
                      </a:r>
                      <a:r>
                        <a:rPr lang="ru-RU" sz="2800" b="1" dirty="0">
                          <a:effectLst/>
                          <a:latin typeface="+mn-lt"/>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a:effectLst/>
                          <a:latin typeface="+mn-lt"/>
                          <a:ea typeface="Times New Roman" panose="02020603050405020304" pitchFamily="18" charset="0"/>
                        </a:rPr>
                        <a:t>CANbus</a:t>
                      </a:r>
                      <a:endParaRPr lang="ru-RU" sz="2800">
                        <a:effectLst/>
                        <a:latin typeface="+mn-lt"/>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800">
                          <a:effectLst/>
                          <a:latin typeface="+mn-lt"/>
                          <a:ea typeface="Times New Roman" panose="02020603050405020304" pitchFamily="18" charset="0"/>
                        </a:rPr>
                        <a:t>16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800">
                          <a:effectLst/>
                          <a:latin typeface="+mn-lt"/>
                          <a:ea typeface="Times New Roman" panose="02020603050405020304" pitchFamily="18" charset="0"/>
                        </a:rPr>
                        <a:t>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800">
                          <a:effectLst/>
                          <a:latin typeface="+mn-lt"/>
                          <a:ea typeface="Times New Roman" panose="02020603050405020304" pitchFamily="18" charset="0"/>
                        </a:rPr>
                        <a:t>330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3699829"/>
                  </a:ext>
                </a:extLst>
              </a:tr>
              <a:tr h="965376">
                <a:tc>
                  <a:txBody>
                    <a:bodyPr/>
                    <a:lstStyle/>
                    <a:p>
                      <a:pPr algn="l">
                        <a:spcAft>
                          <a:spcPts val="0"/>
                        </a:spcAft>
                      </a:pPr>
                      <a:r>
                        <a:rPr lang="en-US" sz="2800" b="1" dirty="0">
                          <a:effectLst/>
                          <a:latin typeface="+mn-lt"/>
                          <a:ea typeface="Times New Roman" panose="02020603050405020304" pitchFamily="18" charset="0"/>
                        </a:rPr>
                        <a:t>Optical system</a:t>
                      </a:r>
                      <a:r>
                        <a:rPr lang="ru-RU" sz="2800" b="1" dirty="0">
                          <a:effectLst/>
                          <a:latin typeface="+mn-lt"/>
                          <a:ea typeface="Times New Roman" panose="02020603050405020304" pitchFamily="18" charset="0"/>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800">
                          <a:effectLst/>
                          <a:latin typeface="+mn-lt"/>
                          <a:ea typeface="Times New Roman" panose="02020603050405020304" pitchFamily="18" charset="0"/>
                        </a:rPr>
                        <a:t>CANbus,</a:t>
                      </a:r>
                      <a:endParaRPr lang="ru-RU" sz="2800">
                        <a:effectLst/>
                        <a:latin typeface="+mn-lt"/>
                        <a:ea typeface="Times New Roman" panose="02020603050405020304" pitchFamily="18" charset="0"/>
                      </a:endParaRPr>
                    </a:p>
                    <a:p>
                      <a:pPr algn="ctr">
                        <a:spcAft>
                          <a:spcPts val="0"/>
                        </a:spcAft>
                      </a:pPr>
                      <a:r>
                        <a:rPr lang="en-US" sz="2800">
                          <a:effectLst/>
                          <a:latin typeface="+mn-lt"/>
                          <a:ea typeface="Times New Roman" panose="02020603050405020304" pitchFamily="18" charset="0"/>
                        </a:rPr>
                        <a:t>RS-485</a:t>
                      </a:r>
                      <a:endParaRPr lang="ru-RU" sz="2800">
                        <a:effectLst/>
                        <a:latin typeface="+mn-lt"/>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800">
                          <a:effectLst/>
                          <a:latin typeface="+mn-lt"/>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800">
                          <a:effectLst/>
                          <a:latin typeface="+mn-lt"/>
                          <a:ea typeface="Times New Roman" panose="02020603050405020304" pitchFamily="18" charset="0"/>
                        </a:rPr>
                        <a:t>10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800">
                          <a:effectLst/>
                          <a:latin typeface="+mn-lt"/>
                          <a:ea typeface="Times New Roman" panose="02020603050405020304" pitchFamily="18" charset="0"/>
                        </a:rPr>
                        <a:t>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30466316"/>
                  </a:ext>
                </a:extLst>
              </a:tr>
              <a:tr h="482688">
                <a:tc>
                  <a:txBody>
                    <a:bodyPr/>
                    <a:lstStyle/>
                    <a:p>
                      <a:pPr algn="l">
                        <a:spcAft>
                          <a:spcPts val="0"/>
                        </a:spcAft>
                      </a:pPr>
                      <a:r>
                        <a:rPr lang="en-US" sz="2800" b="1" dirty="0">
                          <a:effectLst/>
                          <a:latin typeface="+mn-lt"/>
                          <a:ea typeface="Times New Roman" panose="02020603050405020304" pitchFamily="18" charset="0"/>
                        </a:rPr>
                        <a:t>Total</a:t>
                      </a:r>
                      <a:endParaRPr lang="ru-RU" sz="2800" b="1" dirty="0">
                        <a:effectLst/>
                        <a:latin typeface="+mn-lt"/>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800" dirty="0">
                          <a:effectLst/>
                          <a:latin typeface="+mn-lt"/>
                          <a:ea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800" dirty="0">
                          <a:effectLst/>
                          <a:latin typeface="+mn-lt"/>
                          <a:ea typeface="Times New Roman" panose="02020603050405020304" pitchFamily="18" charset="0"/>
                        </a:rPr>
                        <a:t>164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800" dirty="0">
                          <a:effectLst/>
                          <a:latin typeface="+mn-lt"/>
                          <a:ea typeface="Times New Roman" panose="02020603050405020304" pitchFamily="18" charset="0"/>
                        </a:rPr>
                        <a:t>490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800" dirty="0">
                          <a:effectLst/>
                          <a:latin typeface="+mn-lt"/>
                          <a:ea typeface="Times New Roman" panose="02020603050405020304" pitchFamily="18" charset="0"/>
                        </a:rPr>
                        <a:t>1640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9161857"/>
                  </a:ext>
                </a:extLst>
              </a:tr>
            </a:tbl>
          </a:graphicData>
        </a:graphic>
      </p:graphicFrame>
      <p:pic>
        <p:nvPicPr>
          <p:cNvPr id="8" name="Рисунок 7">
            <a:extLst>
              <a:ext uri="{FF2B5EF4-FFF2-40B4-BE49-F238E27FC236}">
                <a16:creationId xmlns:a16="http://schemas.microsoft.com/office/drawing/2014/main" id="{552A1236-95AA-454B-95AB-2AD0CF0E52D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2548" y="12624515"/>
            <a:ext cx="10378372" cy="6261425"/>
          </a:xfrm>
          <a:prstGeom prst="rect">
            <a:avLst/>
          </a:prstGeom>
        </p:spPr>
      </p:pic>
      <p:sp>
        <p:nvSpPr>
          <p:cNvPr id="13" name="Прямоугольник 12">
            <a:extLst>
              <a:ext uri="{FF2B5EF4-FFF2-40B4-BE49-F238E27FC236}">
                <a16:creationId xmlns:a16="http://schemas.microsoft.com/office/drawing/2014/main" id="{23726027-47A0-4301-9C39-287E051BB0E2}"/>
              </a:ext>
            </a:extLst>
          </p:cNvPr>
          <p:cNvSpPr/>
          <p:nvPr/>
        </p:nvSpPr>
        <p:spPr>
          <a:xfrm>
            <a:off x="16060701" y="19465014"/>
            <a:ext cx="5312160" cy="523220"/>
          </a:xfrm>
          <a:prstGeom prst="rect">
            <a:avLst/>
          </a:prstGeom>
        </p:spPr>
        <p:txBody>
          <a:bodyPr wrap="none">
            <a:spAutoFit/>
          </a:bodyPr>
          <a:lstStyle/>
          <a:p>
            <a:r>
              <a:rPr lang="en-US" sz="2800" b="1" dirty="0">
                <a:solidFill>
                  <a:prstClr val="black"/>
                </a:solidFill>
              </a:rPr>
              <a:t>4. Usage of Channel Access Library</a:t>
            </a:r>
            <a:endParaRPr lang="ru-RU" sz="2800" b="1" dirty="0"/>
          </a:p>
        </p:txBody>
      </p:sp>
      <p:sp>
        <p:nvSpPr>
          <p:cNvPr id="14" name="TextBox 13">
            <a:extLst>
              <a:ext uri="{FF2B5EF4-FFF2-40B4-BE49-F238E27FC236}">
                <a16:creationId xmlns:a16="http://schemas.microsoft.com/office/drawing/2014/main" id="{5FA0FB80-3869-4ABB-9EE9-0F92B9FEECB0}"/>
              </a:ext>
            </a:extLst>
          </p:cNvPr>
          <p:cNvSpPr txBox="1"/>
          <p:nvPr/>
        </p:nvSpPr>
        <p:spPr>
          <a:xfrm>
            <a:off x="699465" y="20056256"/>
            <a:ext cx="13702230" cy="3539430"/>
          </a:xfrm>
          <a:prstGeom prst="rect">
            <a:avLst/>
          </a:prstGeom>
          <a:noFill/>
        </p:spPr>
        <p:txBody>
          <a:bodyPr wrap="square" rtlCol="0">
            <a:spAutoFit/>
          </a:bodyPr>
          <a:lstStyle/>
          <a:p>
            <a:r>
              <a:rPr lang="en-US" dirty="0"/>
              <a:t>  </a:t>
            </a:r>
            <a:r>
              <a:rPr lang="en-US" sz="2800" b="1" dirty="0"/>
              <a:t>Software Components:</a:t>
            </a:r>
          </a:p>
          <a:p>
            <a:endParaRPr lang="en-US" sz="2800" b="1" dirty="0"/>
          </a:p>
          <a:p>
            <a:pPr marL="285750" indent="-285750">
              <a:buFont typeface="Arial" panose="020B0604020202020204" pitchFamily="34" charset="0"/>
              <a:buChar char="•"/>
            </a:pPr>
            <a:r>
              <a:rPr lang="en-US" sz="2800" b="1" dirty="0"/>
              <a:t>EPICS(Experimental Physics and Industrial Control System)</a:t>
            </a:r>
            <a:r>
              <a:rPr lang="en-US" sz="2800" dirty="0"/>
              <a:t> – set of software tools developed to create software of distributed control systems of large scientific facilities </a:t>
            </a:r>
          </a:p>
          <a:p>
            <a:pPr marL="285750" indent="-285750">
              <a:buFont typeface="Arial" panose="020B0604020202020204" pitchFamily="34" charset="0"/>
              <a:buChar char="•"/>
            </a:pPr>
            <a:r>
              <a:rPr lang="en-US" sz="2800" b="1" dirty="0"/>
              <a:t>Channel Access</a:t>
            </a:r>
            <a:r>
              <a:rPr lang="en-US" sz="2800" dirty="0"/>
              <a:t> – Epics component, responsible for connection and data transfer between client and server parts of control software</a:t>
            </a:r>
          </a:p>
          <a:p>
            <a:pPr marL="285750" indent="-285750">
              <a:buFont typeface="Arial" panose="020B0604020202020204" pitchFamily="34" charset="0"/>
              <a:buChar char="•"/>
            </a:pPr>
            <a:r>
              <a:rPr lang="en-US" sz="2800" b="1" dirty="0"/>
              <a:t>CAS(Channel Access server)</a:t>
            </a:r>
            <a:r>
              <a:rPr lang="en-US" sz="2800" dirty="0"/>
              <a:t> – server part of Channel Access protocol  </a:t>
            </a:r>
          </a:p>
          <a:p>
            <a:pPr marL="285750" indent="-285750">
              <a:buFont typeface="Arial" panose="020B0604020202020204" pitchFamily="34" charset="0"/>
              <a:buChar char="•"/>
            </a:pPr>
            <a:r>
              <a:rPr lang="en-US" sz="2800" b="1" dirty="0"/>
              <a:t>CAC(Channel Access client)</a:t>
            </a:r>
            <a:r>
              <a:rPr lang="en-US" sz="2800" dirty="0"/>
              <a:t>  – client part of Channel Access protocol</a:t>
            </a:r>
            <a:endParaRPr lang="ru-RU" sz="2800" dirty="0"/>
          </a:p>
        </p:txBody>
      </p:sp>
      <p:pic>
        <p:nvPicPr>
          <p:cNvPr id="7" name="Рисунок 6">
            <a:extLst>
              <a:ext uri="{FF2B5EF4-FFF2-40B4-BE49-F238E27FC236}">
                <a16:creationId xmlns:a16="http://schemas.microsoft.com/office/drawing/2014/main" id="{46639DFB-BE3B-4283-89C4-8BCC21CB5CC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171873" y="20184618"/>
            <a:ext cx="13150896" cy="5937055"/>
          </a:xfrm>
          <a:prstGeom prst="rect">
            <a:avLst/>
          </a:prstGeom>
        </p:spPr>
      </p:pic>
      <p:sp>
        <p:nvSpPr>
          <p:cNvPr id="12" name="TextBox 11">
            <a:extLst>
              <a:ext uri="{FF2B5EF4-FFF2-40B4-BE49-F238E27FC236}">
                <a16:creationId xmlns:a16="http://schemas.microsoft.com/office/drawing/2014/main" id="{552AE9C8-E3B4-4575-89BB-9851599DCEAD}"/>
              </a:ext>
            </a:extLst>
          </p:cNvPr>
          <p:cNvSpPr txBox="1"/>
          <p:nvPr/>
        </p:nvSpPr>
        <p:spPr>
          <a:xfrm>
            <a:off x="16043034" y="26823570"/>
            <a:ext cx="13150896" cy="4462760"/>
          </a:xfrm>
          <a:prstGeom prst="rect">
            <a:avLst/>
          </a:prstGeom>
          <a:noFill/>
        </p:spPr>
        <p:txBody>
          <a:bodyPr wrap="square" rtlCol="0">
            <a:spAutoFit/>
          </a:bodyPr>
          <a:lstStyle/>
          <a:p>
            <a:r>
              <a:rPr lang="en-US" sz="2800" b="1" dirty="0"/>
              <a:t>CA Server library classes and structures :</a:t>
            </a:r>
          </a:p>
          <a:p>
            <a:pPr marL="457200" indent="-457200">
              <a:buFont typeface="Arial" panose="020B0604020202020204" pitchFamily="34" charset="0"/>
              <a:buChar char="•"/>
            </a:pPr>
            <a:r>
              <a:rPr lang="en-US" sz="2800" dirty="0" err="1"/>
              <a:t>CaServer</a:t>
            </a:r>
            <a:r>
              <a:rPr lang="en-US" sz="2800" dirty="0"/>
              <a:t> – used to create main server object, containing all PV objects</a:t>
            </a:r>
          </a:p>
          <a:p>
            <a:pPr marL="457200" indent="-457200">
              <a:buFont typeface="Arial" panose="020B0604020202020204" pitchFamily="34" charset="0"/>
              <a:buChar char="•"/>
            </a:pPr>
            <a:r>
              <a:rPr lang="en-US" sz="2800" dirty="0" err="1"/>
              <a:t>CasPV</a:t>
            </a:r>
            <a:r>
              <a:rPr lang="en-US" sz="2800" dirty="0"/>
              <a:t>  – used to create PV object, responsible for all client requests(</a:t>
            </a:r>
            <a:r>
              <a:rPr lang="en-US" sz="2800" dirty="0" err="1"/>
              <a:t>read,write</a:t>
            </a:r>
            <a:r>
              <a:rPr lang="en-US" sz="2800" dirty="0"/>
              <a:t>)</a:t>
            </a:r>
          </a:p>
          <a:p>
            <a:pPr marL="457200" indent="-457200">
              <a:buFont typeface="Arial" panose="020B0604020202020204" pitchFamily="34" charset="0"/>
              <a:buChar char="•"/>
            </a:pPr>
            <a:r>
              <a:rPr lang="en-US" sz="2800" dirty="0" err="1"/>
              <a:t>pvInfo</a:t>
            </a:r>
            <a:r>
              <a:rPr lang="en-US" sz="2800" dirty="0"/>
              <a:t>  – used to create PV object, storing all PV parameters(</a:t>
            </a:r>
            <a:r>
              <a:rPr lang="en-US" sz="2800" dirty="0" err="1"/>
              <a:t>Name,Value</a:t>
            </a:r>
            <a:r>
              <a:rPr lang="en-US" sz="2800" dirty="0"/>
              <a:t>, Units ..)</a:t>
            </a:r>
          </a:p>
          <a:p>
            <a:endParaRPr lang="en-US" sz="2800" dirty="0"/>
          </a:p>
          <a:p>
            <a:r>
              <a:rPr lang="en-US" sz="2800" b="1" dirty="0"/>
              <a:t>CA Client main calls :</a:t>
            </a:r>
          </a:p>
          <a:p>
            <a:pPr marL="457200" indent="-457200">
              <a:buFont typeface="Arial" panose="020B0604020202020204" pitchFamily="34" charset="0"/>
              <a:buChar char="•"/>
            </a:pPr>
            <a:r>
              <a:rPr lang="en-US" sz="2800" dirty="0" err="1"/>
              <a:t>ca_search</a:t>
            </a:r>
            <a:r>
              <a:rPr lang="en-US" sz="2800" dirty="0"/>
              <a:t> – search and connect to specified PV by its name, return channel ID</a:t>
            </a:r>
          </a:p>
          <a:p>
            <a:pPr marL="457200" indent="-457200">
              <a:buFont typeface="Arial" panose="020B0604020202020204" pitchFamily="34" charset="0"/>
              <a:buChar char="•"/>
            </a:pPr>
            <a:r>
              <a:rPr lang="en-US" sz="2800" dirty="0" err="1"/>
              <a:t>ca_put</a:t>
            </a:r>
            <a:r>
              <a:rPr lang="en-US" sz="2800" dirty="0"/>
              <a:t>(</a:t>
            </a:r>
            <a:r>
              <a:rPr lang="en-US" sz="2800" dirty="0" err="1"/>
              <a:t>ca_put_callback</a:t>
            </a:r>
            <a:r>
              <a:rPr lang="en-US" sz="2800" dirty="0"/>
              <a:t>) – write new value to specified PV by its ID</a:t>
            </a:r>
          </a:p>
          <a:p>
            <a:pPr marL="457200" indent="-457200">
              <a:buFont typeface="Arial" panose="020B0604020202020204" pitchFamily="34" charset="0"/>
              <a:buChar char="•"/>
            </a:pPr>
            <a:r>
              <a:rPr lang="en-US" sz="2800" dirty="0" err="1"/>
              <a:t>ca_get</a:t>
            </a:r>
            <a:r>
              <a:rPr lang="en-US" sz="2800" dirty="0"/>
              <a:t>(</a:t>
            </a:r>
            <a:r>
              <a:rPr lang="en-US" sz="2800" dirty="0" err="1"/>
              <a:t>ca_array_get</a:t>
            </a:r>
            <a:r>
              <a:rPr lang="en-US" sz="2800" dirty="0"/>
              <a:t>)  - read and return value from PV using specified ID</a:t>
            </a:r>
          </a:p>
          <a:p>
            <a:endParaRPr lang="ru-RU" sz="3200" dirty="0"/>
          </a:p>
        </p:txBody>
      </p:sp>
      <p:sp>
        <p:nvSpPr>
          <p:cNvPr id="15" name="Прямоугольник 14">
            <a:extLst>
              <a:ext uri="{FF2B5EF4-FFF2-40B4-BE49-F238E27FC236}">
                <a16:creationId xmlns:a16="http://schemas.microsoft.com/office/drawing/2014/main" id="{1FD6024E-09F9-4CCE-9697-813D50743116}"/>
              </a:ext>
            </a:extLst>
          </p:cNvPr>
          <p:cNvSpPr/>
          <p:nvPr/>
        </p:nvSpPr>
        <p:spPr>
          <a:xfrm>
            <a:off x="737961" y="24216191"/>
            <a:ext cx="13702230" cy="2092881"/>
          </a:xfrm>
          <a:prstGeom prst="rect">
            <a:avLst/>
          </a:prstGeom>
        </p:spPr>
        <p:txBody>
          <a:bodyPr wrap="square">
            <a:spAutoFit/>
          </a:bodyPr>
          <a:lstStyle/>
          <a:p>
            <a:pPr lvl="0"/>
            <a:r>
              <a:rPr lang="en-US" sz="2800" b="1" dirty="0">
                <a:solidFill>
                  <a:prstClr val="black"/>
                </a:solidFill>
              </a:rPr>
              <a:t>5. Client Applications, using Channel Access protocol :</a:t>
            </a:r>
          </a:p>
          <a:p>
            <a:pPr lvl="0"/>
            <a:endParaRPr lang="en-US" sz="2800" b="1" dirty="0">
              <a:solidFill>
                <a:prstClr val="black"/>
              </a:solidFill>
            </a:endParaRPr>
          </a:p>
          <a:p>
            <a:pPr marL="571500" lvl="0" indent="-571500">
              <a:buFont typeface="Arial" panose="020B0604020202020204" pitchFamily="34" charset="0"/>
              <a:buChar char="•"/>
            </a:pPr>
            <a:r>
              <a:rPr lang="en-US" sz="2800" b="1" dirty="0">
                <a:solidFill>
                  <a:prstClr val="black"/>
                </a:solidFill>
              </a:rPr>
              <a:t>5.1 CA Archiver </a:t>
            </a:r>
            <a:r>
              <a:rPr lang="en-US" sz="2800" dirty="0">
                <a:solidFill>
                  <a:prstClr val="black"/>
                </a:solidFill>
              </a:rPr>
              <a:t>-  standalone application from EPICS extension set</a:t>
            </a:r>
            <a:r>
              <a:rPr lang="ru-RU" sz="2800" dirty="0">
                <a:solidFill>
                  <a:prstClr val="black"/>
                </a:solidFill>
              </a:rPr>
              <a:t>, </a:t>
            </a:r>
            <a:r>
              <a:rPr lang="en-US" sz="2800" dirty="0">
                <a:solidFill>
                  <a:prstClr val="black"/>
                </a:solidFill>
              </a:rPr>
              <a:t>intended for store of PV values  in real time with specified period</a:t>
            </a:r>
            <a:endParaRPr lang="en-US" sz="3600" dirty="0">
              <a:solidFill>
                <a:prstClr val="black"/>
              </a:solidFill>
            </a:endParaRPr>
          </a:p>
          <a:p>
            <a:pPr lvl="0"/>
            <a:endParaRPr lang="ru-RU" dirty="0">
              <a:solidFill>
                <a:prstClr val="black"/>
              </a:solidFill>
            </a:endParaRPr>
          </a:p>
        </p:txBody>
      </p:sp>
      <p:sp>
        <p:nvSpPr>
          <p:cNvPr id="16" name="TextBox 15">
            <a:extLst>
              <a:ext uri="{FF2B5EF4-FFF2-40B4-BE49-F238E27FC236}">
                <a16:creationId xmlns:a16="http://schemas.microsoft.com/office/drawing/2014/main" id="{AA38BB01-E234-4F51-B293-446F3282B447}"/>
              </a:ext>
            </a:extLst>
          </p:cNvPr>
          <p:cNvSpPr txBox="1"/>
          <p:nvPr/>
        </p:nvSpPr>
        <p:spPr>
          <a:xfrm>
            <a:off x="15808934" y="6129953"/>
            <a:ext cx="15140940" cy="6186309"/>
          </a:xfrm>
          <a:prstGeom prst="rect">
            <a:avLst/>
          </a:prstGeom>
          <a:noFill/>
        </p:spPr>
        <p:txBody>
          <a:bodyPr wrap="square">
            <a:spAutoFit/>
          </a:bodyPr>
          <a:lstStyle/>
          <a:p>
            <a:pPr marL="0" marR="0" lvl="0" indent="0" algn="l" defTabSz="1687617"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effectLst/>
                <a:uLnTx/>
                <a:uFillTx/>
                <a:latin typeface="Arial" pitchFamily="34" charset="0"/>
                <a:ea typeface="+mn-ea"/>
                <a:cs typeface="Arial" pitchFamily="34" charset="0"/>
              </a:rPr>
              <a:t>1. The main functions of control of FEL subsystems:</a:t>
            </a:r>
          </a:p>
          <a:p>
            <a:pPr marL="0" marR="0" lvl="0" indent="0" algn="l" defTabSz="1687617"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p>
          <a:p>
            <a:pPr marL="514350" marR="0" lvl="0" indent="-514350" algn="l" defTabSz="1687617" rtl="0" eaLnBrk="1" fontAlgn="auto" latinLnBrk="0" hangingPunct="1">
              <a:lnSpc>
                <a:spcPct val="100000"/>
              </a:lnSpc>
              <a:spcBef>
                <a:spcPts val="0"/>
              </a:spcBef>
              <a:spcAft>
                <a:spcPts val="0"/>
              </a:spcAft>
              <a:buClrTx/>
              <a:buSzTx/>
              <a:buFont typeface="+mj-lt"/>
              <a:buAutoNum type="arabicPeriod"/>
              <a:tabLst/>
              <a:defRPr/>
            </a:pPr>
            <a:r>
              <a:rPr kumimoji="0" lang="en-US" sz="24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Electron GUN </a:t>
            </a:r>
            <a:r>
              <a:rPr kumimoji="0" lang="en-US" sz="2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the realization of control  over cathode-mesh unit – specifying of heat, cathode, acceleration voltage. Specifying  the bunch repetition rate. Real-time diagnostics of beam losses in vacuum chamber.</a:t>
            </a:r>
          </a:p>
          <a:p>
            <a:pPr marL="514350" marR="0" lvl="0" indent="-514350" algn="l" defTabSz="1687617" rtl="0" eaLnBrk="1" fontAlgn="auto" latinLnBrk="0" hangingPunct="1">
              <a:lnSpc>
                <a:spcPct val="100000"/>
              </a:lnSpc>
              <a:spcBef>
                <a:spcPts val="0"/>
              </a:spcBef>
              <a:spcAft>
                <a:spcPts val="0"/>
              </a:spcAft>
              <a:buClrTx/>
              <a:buSzTx/>
              <a:buFont typeface="+mj-lt"/>
              <a:buAutoNum type="arabicPeriod"/>
              <a:tabLst/>
              <a:defRPr/>
            </a:pPr>
            <a:r>
              <a:rPr kumimoji="0" lang="en-US" sz="24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RF system</a:t>
            </a:r>
            <a:r>
              <a:rPr kumimoji="0" lang="en-US" sz="2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   The control over RF-generators. Control and diagnostics of all 19 RF resonators.</a:t>
            </a:r>
          </a:p>
          <a:p>
            <a:pPr marL="514350" marR="0" lvl="0" indent="-514350" algn="l" defTabSz="1687617" rtl="0" eaLnBrk="1" fontAlgn="auto" latinLnBrk="0" hangingPunct="1">
              <a:lnSpc>
                <a:spcPct val="100000"/>
              </a:lnSpc>
              <a:spcBef>
                <a:spcPts val="0"/>
              </a:spcBef>
              <a:spcAft>
                <a:spcPts val="0"/>
              </a:spcAft>
              <a:buClrTx/>
              <a:buSzTx/>
              <a:buFont typeface="+mj-lt"/>
              <a:buAutoNum type="arabicPeriod"/>
              <a:tabLst/>
              <a:defRPr/>
            </a:pPr>
            <a:r>
              <a:rPr kumimoji="0" lang="en-US" sz="24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Magnetic system</a:t>
            </a:r>
            <a:r>
              <a:rPr kumimoji="0" lang="en-US" sz="2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 The control over power supplies, diagnostics of their state as well – investigating of output current ripples and time stability</a:t>
            </a:r>
          </a:p>
          <a:p>
            <a:pPr marL="514350" marR="0" lvl="0" indent="-514350" algn="l" defTabSz="1687617" rtl="0" eaLnBrk="1" fontAlgn="auto" latinLnBrk="0" hangingPunct="1">
              <a:lnSpc>
                <a:spcPct val="100000"/>
              </a:lnSpc>
              <a:spcBef>
                <a:spcPts val="0"/>
              </a:spcBef>
              <a:spcAft>
                <a:spcPts val="0"/>
              </a:spcAft>
              <a:buClrTx/>
              <a:buSzTx/>
              <a:buFont typeface="+mj-lt"/>
              <a:buAutoNum type="arabicPeriod"/>
              <a:tabLst/>
              <a:defRPr/>
            </a:pPr>
            <a:r>
              <a:rPr kumimoji="0" lang="en-US" sz="24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Beam position monitoring system</a:t>
            </a:r>
            <a:r>
              <a:rPr kumimoji="0" lang="en-US" sz="2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  Real-time measurement and output of beam position coordinates. Accordance of tools for investigation of time stability of electron beam position and average current.</a:t>
            </a:r>
          </a:p>
          <a:p>
            <a:pPr marL="514350" marR="0" lvl="0" indent="-514350" algn="l" defTabSz="1687617" rtl="0" eaLnBrk="1" fontAlgn="auto" latinLnBrk="0" hangingPunct="1">
              <a:lnSpc>
                <a:spcPct val="100000"/>
              </a:lnSpc>
              <a:spcBef>
                <a:spcPts val="0"/>
              </a:spcBef>
              <a:spcAft>
                <a:spcPts val="0"/>
              </a:spcAft>
              <a:buClrTx/>
              <a:buSzTx/>
              <a:buFont typeface="+mj-lt"/>
              <a:buAutoNum type="arabicPeriod"/>
              <a:tabLst/>
              <a:defRPr/>
            </a:pPr>
            <a:r>
              <a:rPr kumimoji="0" lang="en-US" sz="24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Technological parameters monitoring system</a:t>
            </a:r>
            <a:r>
              <a:rPr kumimoji="0" lang="en-US" sz="2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    Readout and output of values from temperature, vacuum and water sensors. Prohibition of electron gun switching on, if value of one of the temperature sensors exceeds allowed maximum       </a:t>
            </a:r>
          </a:p>
          <a:p>
            <a:pPr marL="514350" marR="0" lvl="0" indent="-514350" algn="l" defTabSz="1687617" rtl="0" eaLnBrk="1" fontAlgn="auto" latinLnBrk="0" hangingPunct="1">
              <a:lnSpc>
                <a:spcPct val="100000"/>
              </a:lnSpc>
              <a:spcBef>
                <a:spcPts val="0"/>
              </a:spcBef>
              <a:spcAft>
                <a:spcPts val="0"/>
              </a:spcAft>
              <a:buClrTx/>
              <a:buSzTx/>
              <a:buFont typeface="+mj-lt"/>
              <a:buAutoNum type="arabicPeriod"/>
              <a:tabLst/>
              <a:defRPr/>
            </a:pPr>
            <a:r>
              <a:rPr kumimoji="0" lang="en-US" sz="2400" b="1" i="0" u="none" strike="noStrike" kern="1200" cap="none" spc="0" normalizeH="0" baseline="0" noProof="0" dirty="0">
                <a:ln>
                  <a:noFill/>
                </a:ln>
                <a:solidFill>
                  <a:prstClr val="black"/>
                </a:solidFill>
                <a:effectLst/>
                <a:uLnTx/>
                <a:uFillTx/>
                <a:latin typeface="Arial" pitchFamily="34" charset="0"/>
                <a:ea typeface="+mn-ea"/>
                <a:cs typeface="Arial" pitchFamily="34" charset="0"/>
              </a:rPr>
              <a:t>FEL Radiation control system</a:t>
            </a:r>
            <a:r>
              <a:rPr kumimoji="0" lang="en-US" sz="2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 Positioning of mirrors of optical resonator, monitoring of radiation power and wavelength, using different radiation sensors and monochromator. Transfer of the measured radiation values to other computers in FEL control LAN, and users stations computers as well. </a:t>
            </a:r>
            <a:endParaRPr kumimoji="0" lang="ru-RU" sz="24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pic>
        <p:nvPicPr>
          <p:cNvPr id="18" name="Рисунок 17">
            <a:extLst>
              <a:ext uri="{FF2B5EF4-FFF2-40B4-BE49-F238E27FC236}">
                <a16:creationId xmlns:a16="http://schemas.microsoft.com/office/drawing/2014/main" id="{88D095CB-3537-4051-92D4-1C03B31DA10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371600" y="26869291"/>
            <a:ext cx="6259885" cy="3168750"/>
          </a:xfrm>
          <a:prstGeom prst="rect">
            <a:avLst/>
          </a:prstGeom>
        </p:spPr>
      </p:pic>
      <p:sp>
        <p:nvSpPr>
          <p:cNvPr id="19" name="TextBox 18">
            <a:extLst>
              <a:ext uri="{FF2B5EF4-FFF2-40B4-BE49-F238E27FC236}">
                <a16:creationId xmlns:a16="http://schemas.microsoft.com/office/drawing/2014/main" id="{21057475-72F7-4F7D-B63E-96CC01B13B40}"/>
              </a:ext>
            </a:extLst>
          </p:cNvPr>
          <p:cNvSpPr txBox="1"/>
          <p:nvPr/>
        </p:nvSpPr>
        <p:spPr>
          <a:xfrm>
            <a:off x="1310640" y="26289000"/>
            <a:ext cx="9416489" cy="523220"/>
          </a:xfrm>
          <a:prstGeom prst="rect">
            <a:avLst/>
          </a:prstGeom>
          <a:noFill/>
        </p:spPr>
        <p:txBody>
          <a:bodyPr wrap="none" rtlCol="0">
            <a:spAutoFit/>
          </a:bodyPr>
          <a:lstStyle/>
          <a:p>
            <a:r>
              <a:rPr lang="en-US" sz="2800" dirty="0"/>
              <a:t>Plots of history of  some FEL parameters, stored by CA Archiver  </a:t>
            </a:r>
            <a:endParaRPr lang="ru-RU" sz="2800" dirty="0"/>
          </a:p>
        </p:txBody>
      </p:sp>
      <p:sp>
        <p:nvSpPr>
          <p:cNvPr id="20" name="TextBox 19">
            <a:extLst>
              <a:ext uri="{FF2B5EF4-FFF2-40B4-BE49-F238E27FC236}">
                <a16:creationId xmlns:a16="http://schemas.microsoft.com/office/drawing/2014/main" id="{DA0C18B1-5418-4BB8-A942-F740DA47D6B3}"/>
              </a:ext>
            </a:extLst>
          </p:cNvPr>
          <p:cNvSpPr txBox="1"/>
          <p:nvPr/>
        </p:nvSpPr>
        <p:spPr>
          <a:xfrm>
            <a:off x="944880" y="30509090"/>
            <a:ext cx="13150896" cy="1384995"/>
          </a:xfrm>
          <a:prstGeom prst="rect">
            <a:avLst/>
          </a:prstGeom>
          <a:noFill/>
        </p:spPr>
        <p:txBody>
          <a:bodyPr wrap="square" rtlCol="0">
            <a:spAutoFit/>
          </a:bodyPr>
          <a:lstStyle/>
          <a:p>
            <a:pPr marL="285750" indent="-285750">
              <a:buFont typeface="Arial" panose="020B0604020202020204" pitchFamily="34" charset="0"/>
              <a:buChar char="•"/>
            </a:pPr>
            <a:r>
              <a:rPr lang="en-US" sz="2800" b="1" dirty="0"/>
              <a:t>5.2 Beam Alignment </a:t>
            </a:r>
            <a:r>
              <a:rPr lang="ru-RU" sz="2800" b="1" dirty="0"/>
              <a:t>а</a:t>
            </a:r>
            <a:r>
              <a:rPr lang="en-US" sz="2800" b="1" dirty="0" err="1"/>
              <a:t>pplication</a:t>
            </a:r>
            <a:r>
              <a:rPr lang="en-US" sz="2800" b="1" dirty="0"/>
              <a:t> </a:t>
            </a:r>
            <a:r>
              <a:rPr lang="en-US" sz="2800" dirty="0"/>
              <a:t>- </a:t>
            </a:r>
            <a:r>
              <a:rPr lang="ru-RU" sz="2800" dirty="0"/>
              <a:t> </a:t>
            </a:r>
            <a:r>
              <a:rPr lang="en-US" sz="2800" dirty="0"/>
              <a:t>used to electron beam move to the center of specified quadrupole lens, using control of specified magnet elements and data from specified BPM station.   </a:t>
            </a:r>
            <a:endParaRPr lang="ru-RU" sz="2800" dirty="0"/>
          </a:p>
        </p:txBody>
      </p:sp>
      <p:pic>
        <p:nvPicPr>
          <p:cNvPr id="22" name="Рисунок 21">
            <a:extLst>
              <a:ext uri="{FF2B5EF4-FFF2-40B4-BE49-F238E27FC236}">
                <a16:creationId xmlns:a16="http://schemas.microsoft.com/office/drawing/2014/main" id="{6F4F758B-8ED7-4091-8269-BBF607AB6FB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10640" y="32028028"/>
            <a:ext cx="7360920" cy="4141181"/>
          </a:xfrm>
          <a:prstGeom prst="rect">
            <a:avLst/>
          </a:prstGeom>
        </p:spPr>
      </p:pic>
      <p:sp>
        <p:nvSpPr>
          <p:cNvPr id="23" name="TextBox 22">
            <a:extLst>
              <a:ext uri="{FF2B5EF4-FFF2-40B4-BE49-F238E27FC236}">
                <a16:creationId xmlns:a16="http://schemas.microsoft.com/office/drawing/2014/main" id="{172DB819-28CB-45D1-9CB2-DA9A3D9EB3FF}"/>
              </a:ext>
            </a:extLst>
          </p:cNvPr>
          <p:cNvSpPr txBox="1"/>
          <p:nvPr/>
        </p:nvSpPr>
        <p:spPr>
          <a:xfrm>
            <a:off x="1005841" y="36713159"/>
            <a:ext cx="13150896" cy="954107"/>
          </a:xfrm>
          <a:prstGeom prst="rect">
            <a:avLst/>
          </a:prstGeom>
          <a:noFill/>
        </p:spPr>
        <p:txBody>
          <a:bodyPr wrap="square" rtlCol="0">
            <a:spAutoFit/>
          </a:bodyPr>
          <a:lstStyle/>
          <a:p>
            <a:pPr marL="285750" indent="-285750">
              <a:buFont typeface="Arial" panose="020B0604020202020204" pitchFamily="34" charset="0"/>
              <a:buChar char="•"/>
            </a:pPr>
            <a:r>
              <a:rPr lang="en-US" sz="2800" b="1" dirty="0"/>
              <a:t>5.3 CA </a:t>
            </a:r>
            <a:r>
              <a:rPr lang="en-US" sz="2800" b="1" dirty="0" err="1"/>
              <a:t>RealTime</a:t>
            </a:r>
            <a:r>
              <a:rPr lang="en-US" sz="2800" b="1" dirty="0"/>
              <a:t> Plot – </a:t>
            </a:r>
            <a:r>
              <a:rPr lang="en-US" sz="2800" dirty="0"/>
              <a:t>Windows application. Outputs plots of values of specified PVs in real-time(</a:t>
            </a:r>
            <a:r>
              <a:rPr lang="ru-RU" sz="2800" dirty="0"/>
              <a:t> </a:t>
            </a:r>
            <a:r>
              <a:rPr lang="en-US" sz="2800" dirty="0"/>
              <a:t>as </a:t>
            </a:r>
            <a:r>
              <a:rPr lang="en-US" sz="2800" dirty="0" err="1"/>
              <a:t>StripTool</a:t>
            </a:r>
            <a:r>
              <a:rPr lang="en-US" sz="2800" dirty="0"/>
              <a:t>)</a:t>
            </a:r>
            <a:endParaRPr lang="ru-RU" sz="2800" dirty="0"/>
          </a:p>
        </p:txBody>
      </p:sp>
      <p:pic>
        <p:nvPicPr>
          <p:cNvPr id="25" name="Рисунок 24">
            <a:extLst>
              <a:ext uri="{FF2B5EF4-FFF2-40B4-BE49-F238E27FC236}">
                <a16:creationId xmlns:a16="http://schemas.microsoft.com/office/drawing/2014/main" id="{43F88693-F9D5-4961-A74E-D2903C5EF74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306794" y="37712382"/>
            <a:ext cx="8142006" cy="4491756"/>
          </a:xfrm>
          <a:prstGeom prst="rect">
            <a:avLst/>
          </a:prstGeom>
        </p:spPr>
      </p:pic>
      <p:sp>
        <p:nvSpPr>
          <p:cNvPr id="26" name="TextBox 25">
            <a:extLst>
              <a:ext uri="{FF2B5EF4-FFF2-40B4-BE49-F238E27FC236}">
                <a16:creationId xmlns:a16="http://schemas.microsoft.com/office/drawing/2014/main" id="{775168C7-A631-470A-9E24-DCBF0F715D3B}"/>
              </a:ext>
            </a:extLst>
          </p:cNvPr>
          <p:cNvSpPr txBox="1"/>
          <p:nvPr/>
        </p:nvSpPr>
        <p:spPr>
          <a:xfrm>
            <a:off x="15883351" y="31837655"/>
            <a:ext cx="10359929" cy="2246769"/>
          </a:xfrm>
          <a:prstGeom prst="rect">
            <a:avLst/>
          </a:prstGeom>
          <a:noFill/>
        </p:spPr>
        <p:txBody>
          <a:bodyPr wrap="square" rtlCol="0">
            <a:spAutoFit/>
          </a:bodyPr>
          <a:lstStyle/>
          <a:p>
            <a:pPr marL="285750" indent="-285750">
              <a:buFont typeface="Arial" panose="020B0604020202020204" pitchFamily="34" charset="0"/>
              <a:buChar char="•"/>
            </a:pPr>
            <a:r>
              <a:rPr lang="en-US" sz="2800" b="1" dirty="0"/>
              <a:t>5.4 FEL radiation wavelength tune application</a:t>
            </a:r>
          </a:p>
          <a:p>
            <a:r>
              <a:rPr lang="en-US" sz="2800" b="1" dirty="0"/>
              <a:t> </a:t>
            </a:r>
            <a:r>
              <a:rPr lang="en-US" sz="2800" dirty="0"/>
              <a:t>Executes step-by-step modification of undulator current to its required value, with</a:t>
            </a:r>
            <a:r>
              <a:rPr lang="ru-RU" sz="2800" dirty="0"/>
              <a:t> </a:t>
            </a:r>
            <a:r>
              <a:rPr lang="en-US" sz="2800" dirty="0"/>
              <a:t>simultaneous tracking of electron beam losses. If beam losses value exceeds allowed maximum value, the special tuning magnetic elements loop is switched on, to </a:t>
            </a:r>
            <a:r>
              <a:rPr lang="en-US" sz="2800" dirty="0" err="1"/>
              <a:t>minimise</a:t>
            </a:r>
            <a:r>
              <a:rPr lang="en-US" sz="2800" dirty="0"/>
              <a:t> these losses    </a:t>
            </a:r>
            <a:endParaRPr lang="ru-RU" sz="2800" dirty="0"/>
          </a:p>
        </p:txBody>
      </p:sp>
      <p:pic>
        <p:nvPicPr>
          <p:cNvPr id="17" name="Рисунок 16">
            <a:extLst>
              <a:ext uri="{FF2B5EF4-FFF2-40B4-BE49-F238E27FC236}">
                <a16:creationId xmlns:a16="http://schemas.microsoft.com/office/drawing/2014/main" id="{5C3FA3FA-FF52-44CF-B79E-0F1B885A4B98}"/>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6006939" y="34307941"/>
            <a:ext cx="10266821" cy="7647779"/>
          </a:xfrm>
          <a:prstGeom prst="rect">
            <a:avLst/>
          </a:prstGeom>
        </p:spPr>
      </p:pic>
    </p:spTree>
    <p:extLst>
      <p:ext uri="{BB962C8B-B14F-4D97-AF65-F5344CB8AC3E}">
        <p14:creationId xmlns:p14="http://schemas.microsoft.com/office/powerpoint/2010/main" val="2699877947"/>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3122</TotalTime>
  <Words>734</Words>
  <Application>Microsoft Office PowerPoint</Application>
  <PresentationFormat>Произвольный</PresentationFormat>
  <Paragraphs>81</Paragraphs>
  <Slides>1</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vt:i4>
      </vt:variant>
    </vt:vector>
  </HeadingPairs>
  <TitlesOfParts>
    <vt:vector size="5" baseType="lpstr">
      <vt:lpstr>Arial</vt:lpstr>
      <vt:lpstr>Calibri</vt:lpstr>
      <vt:lpstr>Calibri Light</vt:lpstr>
      <vt:lpstr>Тема Office</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home</dc:creator>
  <cp:lastModifiedBy>home</cp:lastModifiedBy>
  <cp:revision>51</cp:revision>
  <dcterms:created xsi:type="dcterms:W3CDTF">2020-05-08T10:53:18Z</dcterms:created>
  <dcterms:modified xsi:type="dcterms:W3CDTF">2020-07-06T11:21:00Z</dcterms:modified>
</cp:coreProperties>
</file>