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6"/>
  </p:notesMasterIdLst>
  <p:sldIdLst>
    <p:sldId id="256" r:id="rId2"/>
    <p:sldId id="259" r:id="rId3"/>
    <p:sldId id="258" r:id="rId4"/>
    <p:sldId id="260" r:id="rId5"/>
    <p:sldId id="261" r:id="rId6"/>
    <p:sldId id="269" r:id="rId7"/>
    <p:sldId id="263" r:id="rId8"/>
    <p:sldId id="264" r:id="rId9"/>
    <p:sldId id="266" r:id="rId10"/>
    <p:sldId id="265" r:id="rId11"/>
    <p:sldId id="267" r:id="rId12"/>
    <p:sldId id="270" r:id="rId13"/>
    <p:sldId id="268" r:id="rId14"/>
    <p:sldId id="272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1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8" autoAdjust="0"/>
    <p:restoredTop sz="94286" autoAdjust="0"/>
  </p:normalViewPr>
  <p:slideViewPr>
    <p:cSldViewPr snapToGrid="0">
      <p:cViewPr varScale="1">
        <p:scale>
          <a:sx n="163" d="100"/>
          <a:sy n="163" d="100"/>
        </p:scale>
        <p:origin x="168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69E61-8767-4B4A-A491-640F46B8027F}" type="datetimeFigureOut">
              <a:rPr lang="en-GB" smtClean="0"/>
              <a:t>31/08/2020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48305-B498-468F-A419-812F8A5079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09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48305-B498-468F-A419-812F8A5079D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487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48305-B498-468F-A419-812F8A5079D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84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48305-B498-468F-A419-812F8A5079D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71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48305-B498-468F-A419-812F8A5079D8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738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48305-B498-468F-A419-812F8A5079D8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38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295275" y="889201"/>
            <a:ext cx="8489950" cy="37970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387747" y="286573"/>
            <a:ext cx="7653622" cy="48022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>
                <a:solidFill>
                  <a:srgbClr val="3F7EC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86954" y="4767269"/>
            <a:ext cx="810000" cy="273844"/>
          </a:xfrm>
          <a:prstGeom prst="rect">
            <a:avLst/>
          </a:prstGeo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8F22F014-FA61-4E33-95E5-755EAA5133ED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90" y="4767269"/>
            <a:ext cx="6423233" cy="273844"/>
          </a:xfrm>
          <a:prstGeom prst="rect">
            <a:avLst/>
          </a:prstGeo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GB" dirty="0" smtClean="0"/>
              <a:t>A. Hurlbatt et al – Single Beamlet Deflection – NIBS2020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4768200"/>
            <a:ext cx="810000" cy="273844"/>
          </a:xfrm>
          <a:prstGeom prst="rect">
            <a:avLst/>
          </a:prstGeo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387747" y="828000"/>
            <a:ext cx="83974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33" y="190800"/>
            <a:ext cx="64479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861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pos="193">
          <p15:clr>
            <a:srgbClr val="FBAE40"/>
          </p15:clr>
        </p15:guide>
        <p15:guide id="7" pos="244">
          <p15:clr>
            <a:srgbClr val="FBAE40"/>
          </p15:clr>
        </p15:guide>
        <p15:guide id="8" pos="5534">
          <p15:clr>
            <a:srgbClr val="FBAE40"/>
          </p15:clr>
        </p15:guide>
        <p15:guide id="9" orient="horz" pos="5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295278" y="889201"/>
            <a:ext cx="4200525" cy="375781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86954" y="4767269"/>
            <a:ext cx="810000" cy="273844"/>
          </a:xfrm>
          <a:prstGeom prst="rect">
            <a:avLst/>
          </a:prstGeo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5DB3BEF0-B102-4FB8-84D4-14F991799337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90" y="4767269"/>
            <a:ext cx="6423233" cy="273844"/>
          </a:xfrm>
          <a:prstGeom prst="rect">
            <a:avLst/>
          </a:prstGeo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GB" dirty="0" smtClean="0"/>
              <a:t>A. Hurlbatt et al – Single Beamlet Deflection – NIBS2020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4768200"/>
            <a:ext cx="810000" cy="273844"/>
          </a:xfrm>
          <a:prstGeom prst="rect">
            <a:avLst/>
          </a:prstGeo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386955" y="828000"/>
            <a:ext cx="83974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4583911" y="899068"/>
            <a:ext cx="4200525" cy="37479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itel 12"/>
          <p:cNvSpPr>
            <a:spLocks noGrp="1"/>
          </p:cNvSpPr>
          <p:nvPr>
            <p:ph type="title"/>
          </p:nvPr>
        </p:nvSpPr>
        <p:spPr>
          <a:xfrm>
            <a:off x="387747" y="286573"/>
            <a:ext cx="7653622" cy="48022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>
                <a:solidFill>
                  <a:srgbClr val="3F7EC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pic>
        <p:nvPicPr>
          <p:cNvPr id="15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33" y="190800"/>
            <a:ext cx="64479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790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pos="193">
          <p15:clr>
            <a:srgbClr val="FBAE40"/>
          </p15:clr>
        </p15:guide>
        <p15:guide id="7" pos="244">
          <p15:clr>
            <a:srgbClr val="FBAE40"/>
          </p15:clr>
        </p15:guide>
        <p15:guide id="8" pos="5534">
          <p15:clr>
            <a:srgbClr val="FBAE40"/>
          </p15:clr>
        </p15:guide>
        <p15:guide id="9" orient="horz" pos="55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86954" y="4767269"/>
            <a:ext cx="810000" cy="273844"/>
          </a:xfrm>
          <a:prstGeom prst="rect">
            <a:avLst/>
          </a:prstGeo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02802C41-D7D2-40DE-91BB-339036C4139C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697934" y="2447926"/>
            <a:ext cx="7739821" cy="99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97934" y="1028811"/>
            <a:ext cx="7739821" cy="1347463"/>
          </a:xfrm>
          <a:prstGeom prst="rect">
            <a:avLst/>
          </a:prstGeom>
        </p:spPr>
        <p:txBody>
          <a:bodyPr anchor="b"/>
          <a:lstStyle>
            <a:lvl1pPr algn="ctr">
              <a:defRPr sz="4000" b="1" baseline="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pic>
        <p:nvPicPr>
          <p:cNvPr id="11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91" y="188913"/>
            <a:ext cx="2359048" cy="504000"/>
          </a:xfrm>
          <a:prstGeom prst="rect">
            <a:avLst/>
          </a:prstGeom>
        </p:spPr>
      </p:pic>
      <p:grpSp>
        <p:nvGrpSpPr>
          <p:cNvPr id="12" name="Gruppieren 23"/>
          <p:cNvGrpSpPr/>
          <p:nvPr userDrawn="1"/>
        </p:nvGrpSpPr>
        <p:grpSpPr>
          <a:xfrm>
            <a:off x="2212808" y="3645517"/>
            <a:ext cx="5358134" cy="900000"/>
            <a:chOff x="2162086" y="4586185"/>
            <a:chExt cx="5358134" cy="900000"/>
          </a:xfrm>
        </p:grpSpPr>
        <p:pic>
          <p:nvPicPr>
            <p:cNvPr id="13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0929" y="4586185"/>
              <a:ext cx="882818" cy="900000"/>
            </a:xfrm>
            <a:prstGeom prst="rect">
              <a:avLst/>
            </a:prstGeom>
            <a:noFill/>
          </p:spPr>
        </p:pic>
        <p:pic>
          <p:nvPicPr>
            <p:cNvPr id="14" name="Grafik 2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162086" y="4788357"/>
              <a:ext cx="1452785" cy="495656"/>
            </a:xfrm>
            <a:prstGeom prst="rect">
              <a:avLst/>
            </a:prstGeom>
          </p:spPr>
        </p:pic>
        <p:pic>
          <p:nvPicPr>
            <p:cNvPr id="15" name="Grafik 26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5433660" y="4766185"/>
              <a:ext cx="208656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61048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193" userDrawn="1">
          <p15:clr>
            <a:srgbClr val="FBAE40"/>
          </p15:clr>
        </p15:guide>
        <p15:guide id="7" pos="244" userDrawn="1">
          <p15:clr>
            <a:srgbClr val="FBAE40"/>
          </p15:clr>
        </p15:guide>
        <p15:guide id="8" pos="5534" userDrawn="1">
          <p15:clr>
            <a:srgbClr val="FBAE40"/>
          </p15:clr>
        </p15:guide>
        <p15:guide id="9" orient="horz" pos="55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2"/>
          <p:cNvSpPr>
            <a:spLocks noGrp="1"/>
          </p:cNvSpPr>
          <p:nvPr>
            <p:ph type="dt" sz="half" idx="2"/>
          </p:nvPr>
        </p:nvSpPr>
        <p:spPr>
          <a:xfrm>
            <a:off x="386954" y="4767269"/>
            <a:ext cx="810000" cy="273844"/>
          </a:xfrm>
          <a:prstGeom prst="rect">
            <a:avLst/>
          </a:prstGeo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59F3132D-0DC3-4950-BCD2-A52AF15224AA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360390" y="4767269"/>
            <a:ext cx="6423233" cy="273844"/>
          </a:xfrm>
          <a:prstGeom prst="rect">
            <a:avLst/>
          </a:prstGeom>
        </p:spPr>
        <p:txBody>
          <a:bodyPr/>
          <a:lstStyle>
            <a:lvl1pPr algn="ctr"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GB" dirty="0" smtClean="0"/>
              <a:t>A. Hurlbatt et al – </a:t>
            </a:r>
            <a:r>
              <a:rPr lang="en-US" dirty="0" smtClean="0"/>
              <a:t>Single Beamlet Deflection – NIBS2020</a:t>
            </a:r>
            <a:endParaRPr lang="en-GB" dirty="0"/>
          </a:p>
        </p:txBody>
      </p:sp>
      <p:sp>
        <p:nvSpPr>
          <p:cNvPr id="1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974431" y="4768200"/>
            <a:ext cx="810000" cy="273844"/>
          </a:xfrm>
          <a:prstGeom prst="rect">
            <a:avLst/>
          </a:prstGeo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296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5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C115-E954-4C3F-9233-A0E75FC4F7B5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Andrew Hurlbatt, </a:t>
            </a:r>
            <a:r>
              <a:rPr lang="en-GB" dirty="0"/>
              <a:t>Federica </a:t>
            </a:r>
            <a:r>
              <a:rPr lang="en-GB" dirty="0" err="1"/>
              <a:t>Bonomo</a:t>
            </a:r>
            <a:r>
              <a:rPr lang="en-GB" dirty="0" smtClean="0"/>
              <a:t>, </a:t>
            </a:r>
            <a:r>
              <a:rPr lang="en-GB" dirty="0"/>
              <a:t>Guillermo Orozco</a:t>
            </a:r>
            <a:r>
              <a:rPr lang="en-GB" dirty="0" smtClean="0"/>
              <a:t>, </a:t>
            </a:r>
            <a:r>
              <a:rPr lang="en-GB" dirty="0"/>
              <a:t>Riccardo </a:t>
            </a:r>
            <a:r>
              <a:rPr lang="en-GB" dirty="0" err="1"/>
              <a:t>Nocentini</a:t>
            </a:r>
            <a:r>
              <a:rPr lang="en-GB" dirty="0" smtClean="0"/>
              <a:t>, </a:t>
            </a:r>
            <a:r>
              <a:rPr lang="en-GB" dirty="0"/>
              <a:t>Christian </a:t>
            </a:r>
            <a:r>
              <a:rPr lang="en-GB" dirty="0" err="1"/>
              <a:t>Wimmer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Impact of Operational Parameters on Single Beamlet Deflection in a Negative Ion Source for NBI Applications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34375" y="4768850"/>
            <a:ext cx="809625" cy="273050"/>
          </a:xfrm>
        </p:spPr>
        <p:txBody>
          <a:bodyPr/>
          <a:lstStyle/>
          <a:p>
            <a:fld id="{31AA536C-85F5-4A1B-A111-7CE00A08BCBC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219456" y="1066799"/>
                <a:ext cx="4527885" cy="3580211"/>
              </a:xfrm>
            </p:spPr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GB" dirty="0" smtClean="0"/>
                  <a:t>Beamlet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 smtClean="0"/>
                  <a:t> changes as function of U</a:t>
                </a:r>
                <a:r>
                  <a:rPr lang="en-GB" baseline="-25000" dirty="0" smtClean="0"/>
                  <a:t>HV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dirty="0" smtClean="0"/>
                  <a:t>Changing </a:t>
                </a:r>
                <a:r>
                  <a:rPr lang="en-GB" dirty="0"/>
                  <a:t>U</a:t>
                </a:r>
                <a:r>
                  <a:rPr lang="en-GB" baseline="-25000" dirty="0"/>
                  <a:t>HV</a:t>
                </a:r>
                <a:r>
                  <a:rPr lang="en-GB" dirty="0"/>
                  <a:t> changes beamlet angle by up to 0.6° (10 </a:t>
                </a:r>
                <a:r>
                  <a:rPr lang="en-GB" dirty="0" err="1"/>
                  <a:t>mrad</a:t>
                </a:r>
                <a:r>
                  <a:rPr lang="en-GB" dirty="0"/>
                  <a:t>)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b="1" dirty="0" smtClean="0"/>
                  <a:t>Behaviour is different for the scans</a:t>
                </a:r>
              </a:p>
              <a:p>
                <a:pPr lvl="1"/>
                <a:r>
                  <a:rPr lang="en-GB" dirty="0" err="1" smtClean="0"/>
                  <a:t>p</a:t>
                </a:r>
                <a:r>
                  <a:rPr lang="en-GB" baseline="-25000" dirty="0" err="1" smtClean="0"/>
                  <a:t>fill</a:t>
                </a:r>
                <a:r>
                  <a:rPr lang="en-GB" dirty="0" smtClean="0"/>
                  <a:t>, P/P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, I</a:t>
                </a:r>
                <a:r>
                  <a:rPr lang="en-GB" baseline="-25000" dirty="0" smtClean="0"/>
                  <a:t>PG</a:t>
                </a:r>
                <a:r>
                  <a:rPr lang="en-GB" dirty="0" smtClean="0"/>
                  <a:t>, </a:t>
                </a:r>
                <a:r>
                  <a:rPr lang="en-GB" dirty="0" err="1" smtClean="0"/>
                  <a:t>I</a:t>
                </a:r>
                <a:r>
                  <a:rPr lang="en-GB" baseline="-25000" dirty="0" err="1" smtClean="0"/>
                  <a:t>Bias</a:t>
                </a:r>
                <a:r>
                  <a:rPr lang="en-GB" dirty="0" smtClean="0"/>
                  <a:t> all change</a:t>
                </a:r>
              </a:p>
              <a:p>
                <a:pPr lvl="1"/>
                <a:r>
                  <a:rPr lang="en-GB" dirty="0" smtClean="0"/>
                  <a:t>One or more of these also impacts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b="0" dirty="0" smtClean="0"/>
              </a:p>
              <a:p>
                <a:r>
                  <a:rPr lang="en-GB" b="1" dirty="0" smtClean="0"/>
                  <a:t>Changing </a:t>
                </a:r>
                <a:r>
                  <a:rPr lang="en-GB" b="1" dirty="0" err="1" smtClean="0"/>
                  <a:t>p</a:t>
                </a:r>
                <a:r>
                  <a:rPr lang="en-GB" b="1" baseline="-25000" dirty="0" err="1" smtClean="0"/>
                  <a:t>fill</a:t>
                </a:r>
                <a:r>
                  <a:rPr lang="en-GB" b="1" dirty="0" smtClean="0"/>
                  <a:t>, I</a:t>
                </a:r>
                <a:r>
                  <a:rPr lang="en-GB" b="1" baseline="-25000" dirty="0" smtClean="0"/>
                  <a:t>PG</a:t>
                </a:r>
                <a:r>
                  <a:rPr lang="en-GB" b="1" dirty="0" smtClean="0"/>
                  <a:t>, or </a:t>
                </a:r>
                <a:r>
                  <a:rPr lang="en-GB" b="1" dirty="0" err="1" smtClean="0"/>
                  <a:t>I</a:t>
                </a:r>
                <a:r>
                  <a:rPr lang="en-GB" b="1" baseline="-25000" dirty="0" err="1" smtClean="0"/>
                  <a:t>Bias</a:t>
                </a:r>
                <a:r>
                  <a:rPr lang="en-GB" b="1" dirty="0" smtClean="0"/>
                  <a:t> causes offset in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endParaRPr lang="en-GB" b="1" dirty="0" smtClean="0"/>
              </a:p>
              <a:p>
                <a:pPr lvl="1"/>
                <a:r>
                  <a:rPr lang="en-GB" dirty="0"/>
                  <a:t>Curves 2 and 3 have roughly same P/P</a:t>
                </a:r>
                <a:r>
                  <a:rPr lang="en-GB" baseline="-25000" dirty="0"/>
                  <a:t>0</a:t>
                </a:r>
              </a:p>
              <a:p>
                <a:pPr lvl="1"/>
                <a:r>
                  <a:rPr lang="en-GB" dirty="0" smtClean="0"/>
                  <a:t>Changes in incoming particle angles?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219456" y="1066799"/>
                <a:ext cx="4527885" cy="3580211"/>
              </a:xfrm>
              <a:blipFill>
                <a:blip r:embed="rId2"/>
                <a:stretch>
                  <a:fillRect l="-808" t="-1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BEF0-B102-4FB8-84D4-14F991799337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A. Hurlbatt et al – Single Beamlet Deflection – NIBS2020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76" y="1146017"/>
            <a:ext cx="4200524" cy="3150393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Investigating Beamlet Deflection Angle (2/2)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9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94481" y="849428"/>
            <a:ext cx="8489950" cy="3243887"/>
          </a:xfrm>
        </p:spPr>
        <p:txBody>
          <a:bodyPr/>
          <a:lstStyle/>
          <a:p>
            <a:r>
              <a:rPr lang="en-GB" sz="1600" dirty="0" smtClean="0"/>
              <a:t>Analysis of BES Doppler peak provide relative measure of beamlet angle changes</a:t>
            </a:r>
          </a:p>
          <a:p>
            <a:pPr lvl="1"/>
            <a:r>
              <a:rPr lang="en-GB" sz="1400" i="1" dirty="0" smtClean="0"/>
              <a:t>Measurements agree with CFC tile diagnostic</a:t>
            </a:r>
          </a:p>
          <a:p>
            <a:r>
              <a:rPr lang="en-GB" sz="1600" dirty="0" smtClean="0"/>
              <a:t>Clear evidence of trends in beamlet angle when grid voltages or P</a:t>
            </a:r>
            <a:r>
              <a:rPr lang="en-GB" sz="1600" baseline="-25000" dirty="0" smtClean="0"/>
              <a:t>RF</a:t>
            </a:r>
            <a:r>
              <a:rPr lang="en-GB" sz="1600" dirty="0" smtClean="0"/>
              <a:t> are changed</a:t>
            </a:r>
          </a:p>
          <a:p>
            <a:pPr lvl="1"/>
            <a:r>
              <a:rPr lang="en-GB" sz="1400" i="1" dirty="0" smtClean="0"/>
              <a:t>Due to changes to beam optics and particle velocities</a:t>
            </a:r>
            <a:endParaRPr lang="en-GB" sz="1400" dirty="0" smtClean="0"/>
          </a:p>
          <a:p>
            <a:r>
              <a:rPr lang="en-GB" sz="1600" dirty="0" smtClean="0"/>
              <a:t>Changes to beamlet angle from parameters that should only impact plasma properties</a:t>
            </a:r>
          </a:p>
          <a:p>
            <a:pPr lvl="1"/>
            <a:r>
              <a:rPr lang="en-GB" sz="1400" i="1" dirty="0" smtClean="0"/>
              <a:t>Source pressure, PG bias, filter field strength</a:t>
            </a:r>
          </a:p>
          <a:p>
            <a:pPr lvl="1"/>
            <a:r>
              <a:rPr lang="en-GB" sz="1400" i="1" dirty="0" smtClean="0"/>
              <a:t>Possible influence on initial particle angles and meniscus shape</a:t>
            </a:r>
          </a:p>
          <a:p>
            <a:r>
              <a:rPr lang="en-GB" sz="1600" b="1" dirty="0" smtClean="0"/>
              <a:t>Beamlet angle can change even if grid voltages are constant</a:t>
            </a:r>
          </a:p>
          <a:p>
            <a:pPr lvl="1"/>
            <a:r>
              <a:rPr lang="en-GB" sz="1400" i="1" dirty="0" smtClean="0"/>
              <a:t>Possible consequences for magnet-based suppression of zig-zag deflection</a:t>
            </a:r>
          </a:p>
          <a:p>
            <a:pPr lvl="1"/>
            <a:r>
              <a:rPr lang="en-GB" sz="1400" i="1" dirty="0" smtClean="0"/>
              <a:t>Effective operational parameter range may be reduced</a:t>
            </a:r>
          </a:p>
          <a:p>
            <a:pPr lvl="1"/>
            <a:r>
              <a:rPr lang="en-GB" sz="1400" b="1" i="1" dirty="0" smtClean="0"/>
              <a:t>Horizontal deflection can fall out of 2 </a:t>
            </a:r>
            <a:r>
              <a:rPr lang="en-GB" sz="1400" b="1" i="1" dirty="0" err="1" smtClean="0"/>
              <a:t>mrad</a:t>
            </a:r>
            <a:r>
              <a:rPr lang="en-GB" sz="1400" b="1" i="1" dirty="0" smtClean="0"/>
              <a:t> (0.11°) safety margin</a:t>
            </a:r>
          </a:p>
          <a:p>
            <a:r>
              <a:rPr lang="en-GB" sz="1600" dirty="0" smtClean="0"/>
              <a:t>Further systematic studies needed to identify behaviours and trends</a:t>
            </a:r>
          </a:p>
          <a:p>
            <a:pPr lvl="1"/>
            <a:endParaRPr lang="en-GB" sz="1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BEF0-B102-4FB8-84D4-14F991799337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A. Hurlbatt et al – Single Beamlet Deflection – NIBS2020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138697" y="4367159"/>
            <a:ext cx="8866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This work has been carried out within the framework of the </a:t>
            </a:r>
            <a:r>
              <a:rPr lang="en-US" sz="1000" dirty="0" err="1"/>
              <a:t>EUROfusion</a:t>
            </a:r>
            <a:r>
              <a:rPr lang="en-US" sz="1000" dirty="0"/>
              <a:t> Consortium and has received funding from the EURATOM research and training </a:t>
            </a:r>
            <a:r>
              <a:rPr lang="en-US" sz="1000" dirty="0" err="1"/>
              <a:t>programme</a:t>
            </a:r>
            <a:r>
              <a:rPr lang="en-US" sz="1000" dirty="0"/>
              <a:t> 2014-2018 and 2019-2020 under grant agreement No. 633053. The views and opinions expressed herein do not necessarily reflect those of the European Commission.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264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BEF0-B102-4FB8-84D4-14F991799337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 Slides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34375" y="4768850"/>
            <a:ext cx="809625" cy="273050"/>
          </a:xfrm>
        </p:spPr>
        <p:txBody>
          <a:bodyPr/>
          <a:lstStyle/>
          <a:p>
            <a:fld id="{31AA536C-85F5-4A1B-A111-7CE00A08BCBC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236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15" y="1108790"/>
            <a:ext cx="4200525" cy="315039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BEF0-B102-4FB8-84D4-14F991799337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 Hurlbatt et al – Single Beamlet Deflection – NIBS2020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Divergence during P</a:t>
            </a:r>
            <a:r>
              <a:rPr lang="en-GB" baseline="-25000" dirty="0" smtClean="0"/>
              <a:t>RF</a:t>
            </a:r>
            <a:r>
              <a:rPr lang="en-GB" dirty="0" smtClean="0"/>
              <a:t> scan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336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13566" y="1333500"/>
                <a:ext cx="4200525" cy="3185966"/>
              </a:xfrm>
            </p:spPr>
            <p:txBody>
              <a:bodyPr/>
              <a:lstStyle/>
              <a:p>
                <a:r>
                  <a:rPr lang="en-GB" sz="1600" dirty="0" smtClean="0"/>
                  <a:t>By assuming changes in Doppler peak wavelength come only from differences in angle, an expression for this offset angle can be derived by defining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sz="1600" dirty="0" smtClean="0"/>
                  <a:t> as the measured Doppler shift, differing from Equation 1 by an additional 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sz="1600" dirty="0" smtClean="0"/>
              </a:p>
              <a:p>
                <a:r>
                  <a:rPr lang="en-GB" sz="1600" dirty="0" smtClean="0"/>
                  <a:t>This formula can be used to determine the </a:t>
                </a:r>
                <a:r>
                  <a:rPr lang="en-GB" sz="1600" b="1" dirty="0" smtClean="0"/>
                  <a:t>relative</a:t>
                </a:r>
                <a:r>
                  <a:rPr lang="en-GB" sz="1600" dirty="0" smtClean="0"/>
                  <a:t> shift in a </a:t>
                </a:r>
                <a:r>
                  <a:rPr lang="en-GB" sz="1600" b="1" dirty="0" smtClean="0"/>
                  <a:t>single</a:t>
                </a:r>
                <a:r>
                  <a:rPr lang="en-GB" sz="1600" dirty="0" smtClean="0"/>
                  <a:t> beamlet using a </a:t>
                </a:r>
                <a:r>
                  <a:rPr lang="en-GB" sz="1600" b="1" dirty="0" smtClean="0"/>
                  <a:t>single</a:t>
                </a:r>
                <a:r>
                  <a:rPr lang="en-GB" sz="1600" dirty="0" smtClean="0"/>
                  <a:t> line of sight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13566" y="1333500"/>
                <a:ext cx="4200525" cy="3185966"/>
              </a:xfrm>
              <a:blipFill>
                <a:blip r:embed="rId3"/>
                <a:stretch>
                  <a:fillRect l="-580" t="-1341" r="-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17EB-91D9-4371-B629-D778EECE4802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5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GB" sz="1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200" i="1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𝛽</m:t>
                          </m:r>
                          <m:func>
                            <m:func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GB" sz="12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func>
                            <m:func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GB" sz="12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200" i="1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𝛽</m:t>
                          </m:r>
                          <m:func>
                            <m:func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200" i="1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𝛽</m:t>
                          </m:r>
                          <m:func>
                            <m:func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1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𝛽</m:t>
                          </m:r>
                          <m:func>
                            <m:func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𝛽</m:t>
                          </m:r>
                          <m:func>
                            <m:func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1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GB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𝛽</m:t>
                      </m:r>
                      <m:func>
                        <m:func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𝛽</m:t>
                      </m:r>
                      <m:func>
                        <m:func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1200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GB" sz="1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GB" sz="12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1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200" b="0" i="0" smtClean="0">
                              <a:latin typeface="Cambria Math" panose="02040503050406030204" pitchFamily="18" charset="0"/>
                            </a:rPr>
                            <m:t>acos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𝛾𝛽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d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5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Derivation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1673" t="-21519" b="-354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0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GB" sz="1800" dirty="0" smtClean="0"/>
              <a:t>Low temperature/pressure H/D plasma with Cs on surfaces for H</a:t>
            </a:r>
            <a:r>
              <a:rPr lang="en-GB" sz="1800" baseline="30000" dirty="0" smtClean="0"/>
              <a:t>−</a:t>
            </a:r>
            <a:r>
              <a:rPr lang="en-GB" sz="1800" dirty="0" smtClean="0"/>
              <a:t>/D</a:t>
            </a:r>
            <a:r>
              <a:rPr lang="en-GB" sz="1800" baseline="30000" dirty="0" smtClean="0"/>
              <a:t>−</a:t>
            </a:r>
            <a:r>
              <a:rPr lang="en-GB" sz="1800" dirty="0" smtClean="0"/>
              <a:t> production</a:t>
            </a:r>
          </a:p>
          <a:p>
            <a:pPr>
              <a:spcBef>
                <a:spcPts val="1800"/>
              </a:spcBef>
            </a:pPr>
            <a:r>
              <a:rPr lang="en-GB" sz="1800" dirty="0" smtClean="0"/>
              <a:t>Extraction and acceleration grid system – Plasma Grid (PG), Extraction Grid (EG), Grounded Grid (GG) common to all sources</a:t>
            </a:r>
          </a:p>
          <a:p>
            <a:pPr lvl="1"/>
            <a:r>
              <a:rPr lang="en-GB" sz="1400" dirty="0" smtClean="0"/>
              <a:t>Many apertures </a:t>
            </a:r>
            <a:r>
              <a:rPr lang="en-GB" sz="1400" dirty="0" smtClean="0">
                <a:sym typeface="Wingdings" panose="05000000000000000000" pitchFamily="2" charset="2"/>
              </a:rPr>
              <a:t> many ‘</a:t>
            </a:r>
            <a:r>
              <a:rPr lang="en-GB" sz="1400" dirty="0" err="1" smtClean="0">
                <a:sym typeface="Wingdings" panose="05000000000000000000" pitchFamily="2" charset="2"/>
              </a:rPr>
              <a:t>beamlets</a:t>
            </a:r>
            <a:r>
              <a:rPr lang="en-GB" sz="1400" dirty="0" smtClean="0">
                <a:sym typeface="Wingdings" panose="05000000000000000000" pitchFamily="2" charset="2"/>
              </a:rPr>
              <a:t>’ combine into one beam</a:t>
            </a:r>
          </a:p>
          <a:p>
            <a:pPr>
              <a:spcBef>
                <a:spcPts val="1800"/>
              </a:spcBef>
            </a:pPr>
            <a:r>
              <a:rPr lang="en-GB" sz="1800" dirty="0" smtClean="0">
                <a:sym typeface="Wingdings" panose="05000000000000000000" pitchFamily="2" charset="2"/>
              </a:rPr>
              <a:t>Permanent magnets embedded in EG to deflect co-extracted e</a:t>
            </a:r>
            <a:r>
              <a:rPr lang="en-GB" sz="1800" baseline="30000" dirty="0" smtClean="0">
                <a:sym typeface="Wingdings" panose="05000000000000000000" pitchFamily="2" charset="2"/>
              </a:rPr>
              <a:t>−</a:t>
            </a:r>
          </a:p>
          <a:p>
            <a:pPr lvl="1"/>
            <a:r>
              <a:rPr lang="en-GB" sz="1400" dirty="0" smtClean="0"/>
              <a:t>Alternate in polarity row-by-row</a:t>
            </a:r>
          </a:p>
          <a:p>
            <a:pPr lvl="1"/>
            <a:r>
              <a:rPr lang="en-GB" sz="1400" dirty="0" smtClean="0"/>
              <a:t>Cause of residual zig-zag deflection in </a:t>
            </a:r>
            <a:r>
              <a:rPr lang="en-GB" sz="1400" dirty="0" err="1" smtClean="0"/>
              <a:t>beamlets</a:t>
            </a:r>
            <a:r>
              <a:rPr lang="en-GB" sz="1400" dirty="0" smtClean="0"/>
              <a:t>, alternating left/right by aperture row</a:t>
            </a:r>
          </a:p>
          <a:p>
            <a:pPr>
              <a:spcBef>
                <a:spcPts val="1800"/>
              </a:spcBef>
            </a:pPr>
            <a:r>
              <a:rPr lang="en-GB" sz="1800" dirty="0" smtClean="0"/>
              <a:t>Zig-Zag deflection increases divergence of beam compared to beam</a:t>
            </a:r>
            <a:r>
              <a:rPr lang="en-GB" sz="1800" b="1" dirty="0" smtClean="0"/>
              <a:t>let</a:t>
            </a:r>
            <a:r>
              <a:rPr lang="en-GB" sz="1800" dirty="0" smtClean="0"/>
              <a:t> divergence</a:t>
            </a:r>
          </a:p>
          <a:p>
            <a:pPr lvl="1"/>
            <a:r>
              <a:rPr lang="en-GB" sz="1400" dirty="0" smtClean="0"/>
              <a:t>Additional permanent magnets “ADCM” for zig-zag suppression tested on some machines</a:t>
            </a:r>
          </a:p>
          <a:p>
            <a:pPr lvl="1"/>
            <a:r>
              <a:rPr lang="en-GB" sz="1400" dirty="0" smtClean="0"/>
              <a:t>ADCM foreseen for suppression of zig-zag deflection in ITER HNB</a:t>
            </a:r>
            <a:endParaRPr lang="en-GB" sz="1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Negative Ion Sources for Fusion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3204-D9F2-4805-8739-2556966838E8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A. Hurlbatt et al – Single Beamlet Deflection – </a:t>
            </a:r>
            <a:r>
              <a:rPr lang="en-GB" dirty="0" smtClean="0"/>
              <a:t>NIBS2020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00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A91D-8C77-4D9C-9A3B-BCE08D609BCD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A. </a:t>
            </a:r>
            <a:r>
              <a:rPr lang="de-DE" dirty="0" err="1" smtClean="0"/>
              <a:t>Hurlbatt</a:t>
            </a:r>
            <a:r>
              <a:rPr lang="de-DE" dirty="0" smtClean="0"/>
              <a:t> et al – Single </a:t>
            </a:r>
            <a:r>
              <a:rPr lang="de-DE" dirty="0" err="1" smtClean="0"/>
              <a:t>Beamlet</a:t>
            </a:r>
            <a:r>
              <a:rPr lang="de-DE" dirty="0" smtClean="0"/>
              <a:t> </a:t>
            </a:r>
            <a:r>
              <a:rPr lang="de-DE" dirty="0" err="1" smtClean="0"/>
              <a:t>Deflection</a:t>
            </a:r>
            <a:r>
              <a:rPr lang="de-DE" dirty="0" smtClean="0"/>
              <a:t> – NIBS2020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BATMAN Upgrade (BUG) Test Facility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06665" y="1122255"/>
            <a:ext cx="4966145" cy="364501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sz="1600" dirty="0" smtClean="0"/>
              <a:t>Designed for investigating effects important for next generation of NBI-relevant negative ion beam production</a:t>
            </a:r>
          </a:p>
          <a:p>
            <a:pPr>
              <a:spcBef>
                <a:spcPts val="1800"/>
              </a:spcBef>
            </a:pPr>
            <a:r>
              <a:rPr lang="en-GB" sz="1600" dirty="0" smtClean="0"/>
              <a:t>Source </a:t>
            </a:r>
            <a:r>
              <a:rPr lang="en-GB" sz="1600" dirty="0"/>
              <a:t>and beam well diagnosed</a:t>
            </a:r>
          </a:p>
          <a:p>
            <a:pPr>
              <a:spcBef>
                <a:spcPts val="1800"/>
              </a:spcBef>
            </a:pPr>
            <a:r>
              <a:rPr lang="en-GB" sz="1600" dirty="0"/>
              <a:t>Beam Emission Spectroscopy (BES) </a:t>
            </a:r>
            <a:r>
              <a:rPr lang="en-GB" sz="1600" dirty="0" smtClean="0"/>
              <a:t>as </a:t>
            </a:r>
            <a:r>
              <a:rPr lang="en-GB" sz="1600" dirty="0"/>
              <a:t>main </a:t>
            </a:r>
            <a:r>
              <a:rPr lang="en-GB" sz="1600" dirty="0" smtClean="0"/>
              <a:t>diagnostic</a:t>
            </a:r>
            <a:endParaRPr lang="en-GB" sz="1600" dirty="0"/>
          </a:p>
          <a:p>
            <a:pPr>
              <a:spcBef>
                <a:spcPts val="1800"/>
              </a:spcBef>
            </a:pPr>
            <a:r>
              <a:rPr lang="en-GB" sz="1600" dirty="0"/>
              <a:t>CFC tile as optional beam </a:t>
            </a:r>
            <a:r>
              <a:rPr lang="en-GB" sz="1600" dirty="0" smtClean="0"/>
              <a:t>dump</a:t>
            </a:r>
          </a:p>
          <a:p>
            <a:pPr>
              <a:spcBef>
                <a:spcPts val="1800"/>
              </a:spcBef>
            </a:pPr>
            <a:r>
              <a:rPr lang="en-GB" sz="1600" b="1" dirty="0" smtClean="0"/>
              <a:t>Isolated </a:t>
            </a:r>
            <a:r>
              <a:rPr lang="en-GB" sz="1600" b="1" dirty="0"/>
              <a:t>aperture in top half during this </a:t>
            </a:r>
            <a:r>
              <a:rPr lang="en-GB" sz="1600" b="1" dirty="0" smtClean="0"/>
              <a:t>campaign</a:t>
            </a:r>
            <a:endParaRPr lang="en-GB" sz="1600" b="1" dirty="0"/>
          </a:p>
        </p:txBody>
      </p:sp>
      <p:pic>
        <p:nvPicPr>
          <p:cNvPr id="14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449" y="2956831"/>
            <a:ext cx="3341982" cy="1691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199729" y="1184275"/>
            <a:ext cx="247650" cy="233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858" y="1070059"/>
            <a:ext cx="695246" cy="158351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484265" y="1549400"/>
            <a:ext cx="859926" cy="92123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344191" y="1549400"/>
            <a:ext cx="193675" cy="92123"/>
          </a:xfrm>
          <a:prstGeom prst="rect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477278" y="1464656"/>
            <a:ext cx="72648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1050" dirty="0" smtClean="0"/>
              <a:t>BES02-08</a:t>
            </a:r>
            <a:endParaRPr lang="en-GB" sz="1050" dirty="0"/>
          </a:p>
        </p:txBody>
      </p:sp>
      <p:sp>
        <p:nvSpPr>
          <p:cNvPr id="28" name="Rectangle 27"/>
          <p:cNvSpPr/>
          <p:nvPr/>
        </p:nvSpPr>
        <p:spPr>
          <a:xfrm>
            <a:off x="6484265" y="2230192"/>
            <a:ext cx="859926" cy="92123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7344191" y="2230192"/>
            <a:ext cx="193675" cy="92123"/>
          </a:xfrm>
          <a:prstGeom prst="rect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7477278" y="2149295"/>
            <a:ext cx="704039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1050" dirty="0" smtClean="0"/>
              <a:t>BES02-03</a:t>
            </a:r>
            <a:endParaRPr lang="en-GB" sz="1050" dirty="0"/>
          </a:p>
        </p:txBody>
      </p:sp>
      <p:sp>
        <p:nvSpPr>
          <p:cNvPr id="34" name="Rectangle 33"/>
          <p:cNvSpPr/>
          <p:nvPr/>
        </p:nvSpPr>
        <p:spPr>
          <a:xfrm>
            <a:off x="6484265" y="2099388"/>
            <a:ext cx="859926" cy="92123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344191" y="2099388"/>
            <a:ext cx="193675" cy="92123"/>
          </a:xfrm>
          <a:prstGeom prst="rect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477278" y="2018491"/>
            <a:ext cx="704039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1050" dirty="0" smtClean="0"/>
              <a:t>BES02-04</a:t>
            </a:r>
            <a:endParaRPr lang="en-GB" sz="1050" dirty="0"/>
          </a:p>
        </p:txBody>
      </p:sp>
      <p:sp>
        <p:nvSpPr>
          <p:cNvPr id="37" name="Rectangle 36"/>
          <p:cNvSpPr/>
          <p:nvPr/>
        </p:nvSpPr>
        <p:spPr>
          <a:xfrm>
            <a:off x="6484265" y="1962221"/>
            <a:ext cx="859926" cy="92123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7344191" y="1962221"/>
            <a:ext cx="193675" cy="92123"/>
          </a:xfrm>
          <a:prstGeom prst="rect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7477278" y="1881324"/>
            <a:ext cx="704039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1050" dirty="0" smtClean="0"/>
              <a:t>BES02-05</a:t>
            </a:r>
            <a:endParaRPr lang="en-GB" sz="1050" dirty="0"/>
          </a:p>
        </p:txBody>
      </p:sp>
      <p:sp>
        <p:nvSpPr>
          <p:cNvPr id="40" name="TextBox 39"/>
          <p:cNvSpPr txBox="1"/>
          <p:nvPr/>
        </p:nvSpPr>
        <p:spPr>
          <a:xfrm>
            <a:off x="7242697" y="1122256"/>
            <a:ext cx="140961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1400" dirty="0" smtClean="0"/>
              <a:t>Isolated beamlet</a:t>
            </a:r>
            <a:endParaRPr lang="en-GB" sz="1400" dirty="0"/>
          </a:p>
        </p:txBody>
      </p:sp>
      <p:sp>
        <p:nvSpPr>
          <p:cNvPr id="41" name="Oval 40"/>
          <p:cNvSpPr/>
          <p:nvPr/>
        </p:nvSpPr>
        <p:spPr>
          <a:xfrm>
            <a:off x="6804441" y="1488678"/>
            <a:ext cx="116682" cy="11668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6913980" y="1308100"/>
            <a:ext cx="395286" cy="202619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384800" y="2924968"/>
            <a:ext cx="739775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>
            <a:off x="6028179" y="2354178"/>
            <a:ext cx="1638258" cy="1666698"/>
          </a:xfrm>
          <a:prstGeom prst="arc">
            <a:avLst>
              <a:gd name="adj1" fmla="val 10194537"/>
              <a:gd name="adj2" fmla="val 14186702"/>
            </a:avLst>
          </a:prstGeom>
          <a:ln w="9525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5281836" y="1973838"/>
            <a:ext cx="1152880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400" dirty="0" smtClean="0"/>
              <a:t>Plasma Grid</a:t>
            </a:r>
          </a:p>
          <a:p>
            <a:pPr algn="ctr"/>
            <a:r>
              <a:rPr lang="en-GB" sz="1400" dirty="0" smtClean="0"/>
              <a:t>with masking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205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06" y="881178"/>
            <a:ext cx="4200524" cy="315039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BEF0-B102-4FB8-84D4-14F991799337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A. Hurlbatt et al – Single Beamlet Deflection – NIBS2020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5"/>
              </p:nvPr>
            </p:nvSpPr>
            <p:spPr>
              <a:xfrm>
                <a:off x="3892062" y="992630"/>
                <a:ext cx="4892375" cy="3654382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GB" sz="1400" dirty="0" smtClean="0"/>
                  <a:t>Defining Equation </a:t>
                </a:r>
                <a:r>
                  <a:rPr lang="en-GB" sz="1400" dirty="0"/>
                  <a:t>– Relativistic Doppler Shift:</a:t>
                </a:r>
                <a:br>
                  <a:rPr lang="en-GB" sz="1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GB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sz="1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func>
                          <m:funcPr>
                            <m:ctrlPr>
                              <a:rPr lang="en-GB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4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e>
                    </m:d>
                  </m:oMath>
                </a14:m>
                <a:endParaRPr lang="en-GB" sz="1400" dirty="0"/>
              </a:p>
              <a:p>
                <a:pPr>
                  <a:spcBef>
                    <a:spcPts val="1800"/>
                  </a:spcBef>
                </a:pPr>
                <a:r>
                  <a:rPr lang="en-GB" sz="1400" dirty="0"/>
                  <a:t>Three parameters: 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Unshifted wavelength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/>
                  <a:t>, </a:t>
                </a:r>
                <a:r>
                  <a:rPr lang="en-GB" sz="1400" dirty="0">
                    <a:solidFill>
                      <a:schemeClr val="accent1"/>
                    </a:solidFill>
                  </a:rPr>
                  <a:t>particle energy (determines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14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400" dirty="0">
                    <a:solidFill>
                      <a:schemeClr val="accent1"/>
                    </a:solidFill>
                  </a:rPr>
                  <a:t>)</a:t>
                </a:r>
                <a:r>
                  <a:rPr lang="en-GB" sz="1400" dirty="0"/>
                  <a:t>, </a:t>
                </a:r>
                <a:r>
                  <a:rPr lang="en-GB" sz="1400" dirty="0">
                    <a:solidFill>
                      <a:schemeClr val="accent6"/>
                    </a:solidFill>
                  </a:rPr>
                  <a:t>observation angle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GB" sz="1400" dirty="0" smtClean="0"/>
              </a:p>
              <a:p>
                <a:pPr>
                  <a:spcBef>
                    <a:spcPts val="1800"/>
                  </a:spcBef>
                </a:pPr>
                <a:r>
                  <a:rPr lang="en-GB" sz="1400" dirty="0" smtClean="0"/>
                  <a:t>Central wavelength of </a:t>
                </a:r>
                <a:br>
                  <a:rPr lang="en-GB" sz="1400" dirty="0" smtClean="0"/>
                </a:br>
                <a:r>
                  <a:rPr lang="en-GB" sz="1400" dirty="0" smtClean="0"/>
                  <a:t>Doppler peak changes</a:t>
                </a:r>
                <a:br>
                  <a:rPr lang="en-GB" sz="1400" dirty="0" smtClean="0"/>
                </a:br>
                <a:r>
                  <a:rPr lang="en-GB" sz="1400" dirty="0" smtClean="0"/>
                  <a:t>with RF power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sz="1400" dirty="0" smtClean="0"/>
                  <a:t>RF power should not </a:t>
                </a:r>
                <a:br>
                  <a:rPr lang="en-GB" sz="1400" dirty="0" smtClean="0"/>
                </a:br>
                <a:r>
                  <a:rPr lang="en-GB" sz="1400" dirty="0" smtClean="0"/>
                  <a:t>influence particle energy</a:t>
                </a:r>
                <a:endParaRPr lang="en-GB" sz="1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5"/>
              </p:nvPr>
            </p:nvSpPr>
            <p:spPr>
              <a:xfrm>
                <a:off x="3892062" y="992630"/>
                <a:ext cx="4892375" cy="3654382"/>
              </a:xfrm>
              <a:blipFill>
                <a:blip r:embed="rId4"/>
                <a:stretch>
                  <a:fillRect l="-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Beamlet Deflection in BES Spectra (1/2)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93959" y="4031571"/>
            <a:ext cx="3848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err="1" smtClean="0"/>
              <a:t>p</a:t>
            </a:r>
            <a:r>
              <a:rPr lang="en-GB" sz="1100" i="1" baseline="-25000" dirty="0" err="1" smtClean="0"/>
              <a:t>fill</a:t>
            </a:r>
            <a:r>
              <a:rPr lang="en-GB" sz="1100" i="1" dirty="0" smtClean="0"/>
              <a:t> = 0.5 Pa, </a:t>
            </a:r>
            <a:r>
              <a:rPr lang="en-GB" sz="1100" i="1" dirty="0" err="1" smtClean="0"/>
              <a:t>U</a:t>
            </a:r>
            <a:r>
              <a:rPr lang="en-GB" sz="1100" i="1" baseline="-25000" dirty="0" err="1" smtClean="0"/>
              <a:t>extr</a:t>
            </a:r>
            <a:r>
              <a:rPr lang="en-GB" sz="1100" i="1" dirty="0" smtClean="0"/>
              <a:t> = 4.6 kV, </a:t>
            </a:r>
            <a:r>
              <a:rPr lang="en-GB" sz="1100" i="1" dirty="0" err="1" smtClean="0"/>
              <a:t>U</a:t>
            </a:r>
            <a:r>
              <a:rPr lang="en-GB" sz="1100" i="1" baseline="-25000" dirty="0" err="1" smtClean="0"/>
              <a:t>acc</a:t>
            </a:r>
            <a:r>
              <a:rPr lang="en-GB" sz="1100" i="1" dirty="0" smtClean="0"/>
              <a:t> = 31.3 kV, I</a:t>
            </a:r>
            <a:r>
              <a:rPr lang="en-GB" sz="1100" i="1" baseline="-25000" dirty="0" smtClean="0"/>
              <a:t>PG</a:t>
            </a:r>
            <a:r>
              <a:rPr lang="en-GB" sz="1100" i="1" dirty="0" smtClean="0"/>
              <a:t> = 780 A, </a:t>
            </a:r>
            <a:r>
              <a:rPr lang="en-GB" sz="1100" i="1" dirty="0" err="1" smtClean="0"/>
              <a:t>I</a:t>
            </a:r>
            <a:r>
              <a:rPr lang="en-GB" sz="1100" i="1" baseline="-25000" dirty="0" err="1" smtClean="0"/>
              <a:t>Bias</a:t>
            </a:r>
            <a:r>
              <a:rPr lang="en-GB" sz="1100" i="1" dirty="0" smtClean="0"/>
              <a:t> = 4.3 A.</a:t>
            </a:r>
            <a:endParaRPr lang="en-GB" sz="1100" i="1" dirty="0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09" y="2297724"/>
            <a:ext cx="3046416" cy="22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256324" y="826928"/>
                <a:ext cx="4402916" cy="3880211"/>
              </a:xfrm>
            </p:spPr>
            <p:txBody>
              <a:bodyPr/>
              <a:lstStyle/>
              <a:p>
                <a:r>
                  <a:rPr lang="en-GB" dirty="0" smtClean="0"/>
                  <a:t>Difference between expected Doppler wavelength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dirty="0" smtClean="0"/>
                  <a:t>) and measured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dirty="0" smtClean="0"/>
                  <a:t>) behaves differently for different lines of sight</a:t>
                </a:r>
              </a:p>
              <a:p>
                <a:r>
                  <a:rPr lang="en-GB" dirty="0" smtClean="0"/>
                  <a:t>Possible causes of non-zero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dirty="0" smtClean="0"/>
                  <a:t>:</a:t>
                </a:r>
              </a:p>
              <a:p>
                <a:pPr marL="468000"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GB" dirty="0" smtClean="0"/>
                  <a:t>Error in observation angle</a:t>
                </a:r>
              </a:p>
              <a:p>
                <a:pPr marL="468000"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GB" dirty="0" smtClean="0"/>
                  <a:t>Error in beam energy (HV measurement)</a:t>
                </a:r>
              </a:p>
              <a:p>
                <a:pPr marL="468000"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GB" dirty="0" smtClean="0"/>
                  <a:t>Misalignment of grids</a:t>
                </a:r>
              </a:p>
              <a:p>
                <a:pPr marL="468000"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GB" dirty="0" smtClean="0"/>
                  <a:t>Beamlet deflection</a:t>
                </a:r>
              </a:p>
              <a:p>
                <a:r>
                  <a:rPr lang="en-GB" b="1" dirty="0"/>
                  <a:t>Only </a:t>
                </a:r>
                <a:r>
                  <a:rPr lang="en-GB" b="1" dirty="0" smtClean="0"/>
                  <a:t>changes in beamlet </a:t>
                </a:r>
                <a:r>
                  <a:rPr lang="en-GB" b="1" dirty="0"/>
                  <a:t>deflection can explain behaviour </a:t>
                </a:r>
                <a:r>
                  <a:rPr lang="en-GB" b="1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𝛌</m:t>
                        </m:r>
                      </m:e>
                      <m:sub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𝐃</m:t>
                        </m:r>
                        <m:r>
                          <a:rPr lang="en-GB" b="1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𝐌</m:t>
                        </m:r>
                      </m:sub>
                    </m:sSub>
                  </m:oMath>
                </a14:m>
                <a:r>
                  <a:rPr lang="en-GB" b="1" dirty="0" smtClean="0"/>
                  <a:t> from BES02-08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256324" y="826928"/>
                <a:ext cx="4402916" cy="3880211"/>
              </a:xfrm>
              <a:blipFill>
                <a:blip r:embed="rId2"/>
                <a:stretch>
                  <a:fillRect l="-831" t="-157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BEF0-B102-4FB8-84D4-14F991799337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A. Hurlbatt et al – Single Beamlet Deflection – NIBS2020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07" y="1144095"/>
            <a:ext cx="4200524" cy="3150393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Beamlet Deflection in BES </a:t>
            </a:r>
            <a:r>
              <a:rPr lang="en-GB" dirty="0" smtClean="0"/>
              <a:t>Spectra (2/2)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3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295275" y="1123200"/>
                <a:ext cx="4774183" cy="3563100"/>
              </a:xfrm>
            </p:spPr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GB" dirty="0" smtClean="0"/>
                  <a:t>Difference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dirty="0" smtClean="0"/>
                  <a:t> can be used to calculate a </a:t>
                </a:r>
                <a:r>
                  <a:rPr lang="en-GB" i="1" dirty="0" smtClean="0"/>
                  <a:t>relative</a:t>
                </a:r>
                <a:r>
                  <a:rPr lang="en-GB" dirty="0" smtClean="0"/>
                  <a:t> beamlet offset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n-GB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𝛾𝛽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n-GB" dirty="0" smtClean="0"/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 smtClean="0"/>
                  <a:t> can only be used for </a:t>
                </a:r>
                <a:r>
                  <a:rPr lang="en-GB" b="1" dirty="0" smtClean="0"/>
                  <a:t>relative</a:t>
                </a:r>
                <a:r>
                  <a:rPr lang="en-GB" dirty="0" smtClean="0"/>
                  <a:t> measurements for </a:t>
                </a:r>
                <a:r>
                  <a:rPr lang="en-GB" b="1" dirty="0" smtClean="0"/>
                  <a:t>one line of sight </a:t>
                </a:r>
                <a:r>
                  <a:rPr lang="en-GB" dirty="0" smtClean="0"/>
                  <a:t>that is observing</a:t>
                </a:r>
                <a:br>
                  <a:rPr lang="en-GB" dirty="0" smtClean="0"/>
                </a:br>
                <a:r>
                  <a:rPr lang="en-GB" dirty="0" smtClean="0"/>
                  <a:t> </a:t>
                </a:r>
                <a:r>
                  <a:rPr lang="en-GB" b="1" dirty="0" smtClean="0"/>
                  <a:t>one row of </a:t>
                </a:r>
                <a:r>
                  <a:rPr lang="en-GB" b="1" dirty="0" err="1" smtClean="0"/>
                  <a:t>beamlets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295275" y="1123200"/>
                <a:ext cx="4774183" cy="3563100"/>
              </a:xfrm>
              <a:blipFill>
                <a:blip r:embed="rId2"/>
                <a:stretch>
                  <a:fillRect l="-765" t="-1368" r="-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Calculating Beamlet Deflection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BEF0-B102-4FB8-84D4-14F991799337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A. Hurlbatt et al – Single Beamlet Deflection – NIBS2020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18" name="Group 17"/>
          <p:cNvGrpSpPr/>
          <p:nvPr/>
        </p:nvGrpSpPr>
        <p:grpSpPr>
          <a:xfrm rot="16200000">
            <a:off x="8378551" y="2635131"/>
            <a:ext cx="368300" cy="268618"/>
            <a:chOff x="6475095" y="3654425"/>
            <a:chExt cx="368300" cy="268618"/>
          </a:xfrm>
        </p:grpSpPr>
        <p:sp>
          <p:nvSpPr>
            <p:cNvPr id="6" name="Rectangle 5"/>
            <p:cNvSpPr/>
            <p:nvPr/>
          </p:nvSpPr>
          <p:spPr>
            <a:xfrm>
              <a:off x="6475095" y="3654425"/>
              <a:ext cx="152400" cy="533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75095" y="3762064"/>
              <a:ext cx="152400" cy="533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75095" y="3869703"/>
              <a:ext cx="152400" cy="533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90995" y="3654425"/>
              <a:ext cx="152400" cy="533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90995" y="3762064"/>
              <a:ext cx="152400" cy="533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90995" y="3869703"/>
              <a:ext cx="152400" cy="533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Isosceles Triangle 14"/>
          <p:cNvSpPr/>
          <p:nvPr/>
        </p:nvSpPr>
        <p:spPr>
          <a:xfrm rot="16500000" flipV="1">
            <a:off x="7179712" y="1460180"/>
            <a:ext cx="80488" cy="2403315"/>
          </a:xfrm>
          <a:prstGeom prst="triangle">
            <a:avLst/>
          </a:prstGeom>
          <a:solidFill>
            <a:srgbClr val="FD81FD"/>
          </a:solidFill>
          <a:ln>
            <a:solidFill>
              <a:srgbClr val="FD81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>
            <a:stCxn id="15" idx="0"/>
            <a:endCxn id="15" idx="3"/>
          </p:cNvCxnSpPr>
          <p:nvPr/>
        </p:nvCxnSpPr>
        <p:spPr>
          <a:xfrm flipH="1" flipV="1">
            <a:off x="6022871" y="2557106"/>
            <a:ext cx="2394170" cy="209463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558954" y="1644145"/>
            <a:ext cx="1025168" cy="1882288"/>
            <a:chOff x="5812656" y="1563165"/>
            <a:chExt cx="1025168" cy="1882288"/>
          </a:xfrm>
        </p:grpSpPr>
        <p:grpSp>
          <p:nvGrpSpPr>
            <p:cNvPr id="21" name="Group 20"/>
            <p:cNvGrpSpPr/>
            <p:nvPr/>
          </p:nvGrpSpPr>
          <p:grpSpPr>
            <a:xfrm rot="14220000">
              <a:off x="5384096" y="2458247"/>
              <a:ext cx="1882288" cy="92123"/>
              <a:chOff x="6475095" y="2164551"/>
              <a:chExt cx="1053601" cy="92123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475095" y="2164551"/>
                <a:ext cx="859926" cy="92123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335021" y="2164551"/>
                <a:ext cx="193675" cy="92123"/>
              </a:xfrm>
              <a:prstGeom prst="rect">
                <a:avLst/>
              </a:prstGeom>
              <a:solidFill>
                <a:schemeClr val="tx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5" name="Straight Connector 24"/>
            <p:cNvCxnSpPr>
              <a:stCxn id="20" idx="3"/>
              <a:endCxn id="19" idx="1"/>
            </p:cNvCxnSpPr>
            <p:nvPr/>
          </p:nvCxnSpPr>
          <p:spPr>
            <a:xfrm>
              <a:off x="5812656" y="1714999"/>
              <a:ext cx="1025168" cy="1578618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Arc 26"/>
          <p:cNvSpPr/>
          <p:nvPr/>
        </p:nvSpPr>
        <p:spPr>
          <a:xfrm rot="16200000">
            <a:off x="6869249" y="2492194"/>
            <a:ext cx="566366" cy="566366"/>
          </a:xfrm>
          <a:prstGeom prst="arc">
            <a:avLst>
              <a:gd name="adj1" fmla="val 20019753"/>
              <a:gd name="adj2" fmla="val 530232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64764" y="2221791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764" y="2221791"/>
                <a:ext cx="38241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 rot="16200000" flipV="1">
            <a:off x="7319524" y="1233533"/>
            <a:ext cx="0" cy="3071813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69652" y="3071257"/>
                <a:ext cx="399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652" y="3071257"/>
                <a:ext cx="39959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6488050" y="2782240"/>
            <a:ext cx="132459" cy="368214"/>
          </a:xfrm>
          <a:prstGeom prst="straightConnector1">
            <a:avLst/>
          </a:prstGeom>
          <a:ln w="95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>
            <a:off x="6455572" y="1342289"/>
            <a:ext cx="3955564" cy="2848560"/>
          </a:xfrm>
          <a:prstGeom prst="arc">
            <a:avLst>
              <a:gd name="adj1" fmla="val 10790050"/>
              <a:gd name="adj2" fmla="val 11095725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 rot="3420000">
            <a:off x="6555558" y="1659283"/>
            <a:ext cx="52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BES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 rot="300000">
            <a:off x="5083718" y="2307527"/>
            <a:ext cx="96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Beamlet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8225108" y="291632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Grids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4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GB" dirty="0" smtClean="0"/>
                  <a:t>For a given beam particle: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e>
                    </m:func>
                  </m:oMath>
                </a14:m>
                <a:endParaRPr lang="en-GB" dirty="0" smtClean="0"/>
              </a:p>
              <a:p>
                <a:pPr>
                  <a:lnSpc>
                    <a:spcPct val="120000"/>
                  </a:lnSpc>
                  <a:spcBef>
                    <a:spcPts val="18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GB" dirty="0" smtClean="0"/>
                  <a:t> can be approximated from the Lorentz Equation:</a:t>
                </a:r>
                <a:r>
                  <a:rPr lang="en-GB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nary>
                      <m:naryPr>
                        <m:subHide m:val="on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</m:oMath>
                </a14:m>
                <a:endParaRPr lang="en-GB" dirty="0" smtClean="0"/>
              </a:p>
              <a:p>
                <a:pPr>
                  <a:spcBef>
                    <a:spcPts val="1800"/>
                  </a:spcBef>
                </a:pPr>
                <a:r>
                  <a:rPr lang="en-GB" dirty="0"/>
                  <a:t>Changes to grid voltages </a:t>
                </a:r>
                <a:r>
                  <a:rPr lang="en-GB" dirty="0" smtClean="0"/>
                  <a:t>change velocity of particles</a:t>
                </a:r>
                <a:br>
                  <a:rPr lang="en-GB" dirty="0" smtClean="0"/>
                </a:br>
                <a:r>
                  <a:rPr lang="en-GB" dirty="0" smtClean="0">
                    <a:sym typeface="Wingdings" panose="05000000000000000000" pitchFamily="2" charset="2"/>
                  </a:rPr>
                  <a:t> change to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dirty="0"/>
              </a:p>
              <a:p>
                <a:pPr>
                  <a:spcBef>
                    <a:spcPts val="1800"/>
                  </a:spcBef>
                </a:pPr>
                <a:r>
                  <a:rPr lang="en-GB" dirty="0"/>
                  <a:t>Changes to electrostatic lenses will change radial distribution of </a:t>
                </a:r>
                <a:r>
                  <a:rPr lang="en-GB" dirty="0" smtClean="0"/>
                  <a:t>particles</a:t>
                </a:r>
                <a:br>
                  <a:rPr lang="en-GB" dirty="0" smtClean="0"/>
                </a:br>
                <a:r>
                  <a:rPr lang="en-GB" dirty="0" smtClean="0">
                    <a:sym typeface="Wingdings" panose="05000000000000000000" pitchFamily="2" charset="2"/>
                  </a:rPr>
                  <a:t> change to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431" t="-1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Expected Changes to Beamlet Deflection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BEF0-B102-4FB8-84D4-14F991799337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A. Hurlbatt et al – Single Beamlet Deflection – NIBS2020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 rot="20999704">
            <a:off x="5911666" y="1264296"/>
            <a:ext cx="16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2"/>
                </a:solidFill>
              </a:rPr>
              <a:t>Has a spatial distribution!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10386" y="1975175"/>
            <a:ext cx="282581" cy="282581"/>
          </a:xfrm>
          <a:prstGeom prst="ellipse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203248" y="1680095"/>
            <a:ext cx="768096" cy="365762"/>
          </a:xfrm>
          <a:prstGeom prst="line">
            <a:avLst/>
          </a:prstGeom>
          <a:ln w="12700"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6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205740" y="1684019"/>
                <a:ext cx="4533900" cy="2962991"/>
              </a:xfrm>
            </p:spPr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GB" dirty="0" smtClean="0"/>
                  <a:t>Beamlet angle </a:t>
                </a:r>
                <a14:m>
                  <m:oMath xmlns:m="http://schemas.openxmlformats.org/officeDocument/2006/math">
                    <m:r>
                      <a:rPr lang="en-GB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 smtClean="0"/>
                  <a:t> changes as function of </a:t>
                </a:r>
                <a:r>
                  <a:rPr lang="en-GB" dirty="0" err="1" smtClean="0"/>
                  <a:t>U</a:t>
                </a:r>
                <a:r>
                  <a:rPr lang="en-GB" baseline="-25000" dirty="0" err="1" smtClean="0"/>
                  <a:t>acc</a:t>
                </a:r>
                <a:endParaRPr lang="en-GB" baseline="-25000" dirty="0" smtClean="0"/>
              </a:p>
              <a:p>
                <a:pPr>
                  <a:spcBef>
                    <a:spcPts val="1800"/>
                  </a:spcBef>
                </a:pPr>
                <a:r>
                  <a:rPr lang="en-GB" dirty="0" smtClean="0"/>
                  <a:t>Other parameters constant within each scan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b="1" dirty="0" smtClean="0"/>
                  <a:t>Behaviour is different for the two scans</a:t>
                </a:r>
              </a:p>
              <a:p>
                <a:pPr lvl="1"/>
                <a:r>
                  <a:rPr lang="en-GB" dirty="0" err="1" smtClean="0"/>
                  <a:t>p</a:t>
                </a:r>
                <a:r>
                  <a:rPr lang="en-GB" baseline="-25000" dirty="0" err="1" smtClean="0"/>
                  <a:t>fill</a:t>
                </a:r>
                <a:r>
                  <a:rPr lang="en-GB" dirty="0" smtClean="0"/>
                  <a:t>, </a:t>
                </a:r>
                <a:r>
                  <a:rPr lang="en-GB" dirty="0" err="1" smtClean="0"/>
                  <a:t>U</a:t>
                </a:r>
                <a:r>
                  <a:rPr lang="en-GB" baseline="-25000" dirty="0" err="1" smtClean="0"/>
                  <a:t>extr</a:t>
                </a:r>
                <a:r>
                  <a:rPr lang="en-GB" dirty="0" smtClean="0"/>
                  <a:t>, I</a:t>
                </a:r>
                <a:r>
                  <a:rPr lang="en-GB" baseline="-25000" dirty="0" smtClean="0"/>
                  <a:t>PG</a:t>
                </a:r>
                <a:r>
                  <a:rPr lang="en-GB" dirty="0" smtClean="0"/>
                  <a:t>, </a:t>
                </a:r>
                <a:r>
                  <a:rPr lang="en-GB" dirty="0" err="1" smtClean="0"/>
                  <a:t>I</a:t>
                </a:r>
                <a:r>
                  <a:rPr lang="en-GB" baseline="-25000" dirty="0" err="1" smtClean="0"/>
                  <a:t>Bias</a:t>
                </a:r>
                <a:r>
                  <a:rPr lang="en-GB" dirty="0" smtClean="0"/>
                  <a:t> all change</a:t>
                </a:r>
              </a:p>
              <a:p>
                <a:pPr lvl="1"/>
                <a:r>
                  <a:rPr lang="en-GB" dirty="0" smtClean="0"/>
                  <a:t>One or more of these also impacts </a:t>
                </a:r>
                <a14:m>
                  <m:oMath xmlns:m="http://schemas.openxmlformats.org/officeDocument/2006/math">
                    <m:r>
                      <a:rPr lang="en-GB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205740" y="1684019"/>
                <a:ext cx="4533900" cy="2962991"/>
              </a:xfrm>
              <a:blipFill>
                <a:blip r:embed="rId2"/>
                <a:stretch>
                  <a:fillRect l="-941" t="-1852" r="-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BEF0-B102-4FB8-84D4-14F991799337}" type="datetime1">
              <a:rPr lang="de-DE" smtClean="0"/>
              <a:pPr/>
              <a:t>31.08.2020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 Hurlbatt et al – Single Beamlet Deflection – NIBS2020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40" y="1191351"/>
            <a:ext cx="4200525" cy="3153509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Investigating Beamlet Deflection Angle (1/2)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8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19456" y="1094459"/>
            <a:ext cx="4527885" cy="3552551"/>
          </a:xfrm>
        </p:spPr>
        <p:txBody>
          <a:bodyPr/>
          <a:lstStyle/>
          <a:p>
            <a:r>
              <a:rPr lang="en-GB" b="0" dirty="0" smtClean="0"/>
              <a:t>Beamlet position on CFC can be measured with sub-mm accuracy</a:t>
            </a:r>
          </a:p>
          <a:p>
            <a:pPr lvl="1"/>
            <a:r>
              <a:rPr lang="en-GB" dirty="0" smtClean="0"/>
              <a:t>Uncertainties in alignment mean measurement is only relative</a:t>
            </a:r>
          </a:p>
          <a:p>
            <a:pPr>
              <a:spcBef>
                <a:spcPts val="1800"/>
              </a:spcBef>
            </a:pPr>
            <a:r>
              <a:rPr lang="en-GB" b="0" dirty="0" smtClean="0"/>
              <a:t>Beamlet particle position and velocity distributions should be strongly correlated</a:t>
            </a:r>
          </a:p>
          <a:p>
            <a:pPr>
              <a:spcBef>
                <a:spcPts val="1800"/>
              </a:spcBef>
            </a:pPr>
            <a:r>
              <a:rPr lang="en-GB" b="1" dirty="0" smtClean="0"/>
              <a:t>Excellent agreement between the two diagnostics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BEF0-B102-4FB8-84D4-14F991799337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A. Hurlbatt et al – Single Beamlet Deflection – NIBS2020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6" y="1094460"/>
            <a:ext cx="4200524" cy="3150393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Aside: BES – CFC </a:t>
            </a:r>
            <a:r>
              <a:rPr lang="en-GB" dirty="0" err="1" smtClean="0"/>
              <a:t>Comparsion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4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P Template 2019 16x9">
  <a:themeElements>
    <a:clrScheme name="IPP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7EC1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IPP Template 2019 16x9</Template>
  <TotalTime>4690</TotalTime>
  <Words>1431</Words>
  <Application>Microsoft Office PowerPoint</Application>
  <PresentationFormat>On-screen Show (16:9)</PresentationFormat>
  <Paragraphs>146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Cambria Math</vt:lpstr>
      <vt:lpstr>Wingdings</vt:lpstr>
      <vt:lpstr>IPP Template 2019 16x9</vt:lpstr>
      <vt:lpstr>Impact of Operational Parameters on Single Beamlet Deflection in a Negative Ion Source for NBI Applications</vt:lpstr>
      <vt:lpstr>Negative Ion Sources for Fusion</vt:lpstr>
      <vt:lpstr>BATMAN Upgrade (BUG) Test Facility</vt:lpstr>
      <vt:lpstr>Beamlet Deflection in BES Spectra (1/2)</vt:lpstr>
      <vt:lpstr>Beamlet Deflection in BES Spectra (2/2)</vt:lpstr>
      <vt:lpstr>Calculating Beamlet Deflection</vt:lpstr>
      <vt:lpstr>Expected Changes to Beamlet Deflection</vt:lpstr>
      <vt:lpstr>Investigating Beamlet Deflection Angle (1/2)</vt:lpstr>
      <vt:lpstr>Aside: BES – CFC Comparsion</vt:lpstr>
      <vt:lpstr>Investigating Beamlet Deflection Angle (2/2)</vt:lpstr>
      <vt:lpstr>Conclusions</vt:lpstr>
      <vt:lpstr>Extra Slides</vt:lpstr>
      <vt:lpstr>Divergence during PRF scan</vt:lpstr>
      <vt:lpstr>Derivation of 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Hurlbatt</dc:creator>
  <cp:lastModifiedBy>Andrew Hurlbatt</cp:lastModifiedBy>
  <cp:revision>103</cp:revision>
  <dcterms:created xsi:type="dcterms:W3CDTF">2020-08-25T08:22:08Z</dcterms:created>
  <dcterms:modified xsi:type="dcterms:W3CDTF">2020-08-31T14:22:53Z</dcterms:modified>
</cp:coreProperties>
</file>