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363" r:id="rId4"/>
    <p:sldId id="317" r:id="rId5"/>
    <p:sldId id="280" r:id="rId6"/>
    <p:sldId id="396" r:id="rId7"/>
    <p:sldId id="385" r:id="rId8"/>
    <p:sldId id="394" r:id="rId9"/>
    <p:sldId id="368" r:id="rId10"/>
    <p:sldId id="391" r:id="rId11"/>
    <p:sldId id="395" r:id="rId12"/>
    <p:sldId id="392" r:id="rId13"/>
    <p:sldId id="393" r:id="rId14"/>
    <p:sldId id="380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84854" autoAdjust="0"/>
  </p:normalViewPr>
  <p:slideViewPr>
    <p:cSldViewPr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%20Drive\Technical\HVHF\ROBIN%20Intterface\ROBIN%20Data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%20Drive\Technical\HVHF\ROBIN%20Intterface\ROBIN%20Data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Press Vs. Impedance Vs. Power</a:t>
            </a:r>
            <a:endParaRPr lang="en-US" dirty="0"/>
          </a:p>
        </c:rich>
      </c:tx>
      <c:layout>
        <c:manualLayout>
          <c:xMode val="edge"/>
          <c:yMode val="edge"/>
          <c:x val="0.23775862068965517"/>
          <c:y val="3.9660492556631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083CB9C2-B270-446D-9AAF-3C3BBB692EEE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Ohm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0A2-4D2C-8A9B-8B1EDC9060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E2CEF80-BE6A-422F-B287-41F6AC2BE8A7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Ohm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0A2-4D2C-8A9B-8B1EDC9060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B6E3229-B98A-4D06-A780-3ACD3A97E0C4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Ohm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0A2-4D2C-8A9B-8B1EDC9060B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75AC686-2EAA-4260-8CBC-9BE2B7B0DAAB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Ohm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A2-4D2C-8A9B-8B1EDC9060B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8139298-A54A-4AEF-973F-22D3E5F4FA48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Ohm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0A2-4D2C-8A9B-8B1EDC9060B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4F18DD5-DB87-4AE1-81E7-FA8D1600E30D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Ohm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CE-4C8E-B5AD-BBABEC02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'Data(18062018)'!$AJ$19:$AJ$24</c:f>
              <c:numCache>
                <c:formatCode>General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0.4</c:v>
                </c:pt>
              </c:numCache>
            </c:numRef>
          </c:xVal>
          <c:yVal>
            <c:numRef>
              <c:f>'Data(18062018)'!$AL$19:$AL$24</c:f>
              <c:numCache>
                <c:formatCode>General</c:formatCode>
                <c:ptCount val="6"/>
                <c:pt idx="0">
                  <c:v>55</c:v>
                </c:pt>
                <c:pt idx="1">
                  <c:v>75</c:v>
                </c:pt>
                <c:pt idx="2">
                  <c:v>80</c:v>
                </c:pt>
                <c:pt idx="3">
                  <c:v>90</c:v>
                </c:pt>
                <c:pt idx="4">
                  <c:v>105</c:v>
                </c:pt>
                <c:pt idx="5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CE-4C8E-B5AD-BBABEC02B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438416"/>
        <c:axId val="428695184"/>
      </c:scatterChar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DB4CB415-F749-4D6B-900A-DA53BAC6E04C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kW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0A2-4D2C-8A9B-8B1EDC9060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6E6B8F2-B88C-457C-97A4-9400B3C219AA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kW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0A2-4D2C-8A9B-8B1EDC9060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78EA82A-274E-46A3-99FE-60CFAD040039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kW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A2-4D2C-8A9B-8B1EDC9060B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325BF91-099B-4FF1-B483-E9188116801F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kW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0A2-4D2C-8A9B-8B1EDC9060BB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AEFA55-D6D2-485A-8C84-79D4CC0B8284}" type="YVALUE">
                      <a:rPr lang="en-US" smtClean="0"/>
                      <a:pPr>
                        <a:defRPr lang="en-US"/>
                      </a:pPr>
                      <a:t>[Y VALUE]</a:t>
                    </a:fld>
                    <a:r>
                      <a:rPr lang="en-US" smtClean="0"/>
                      <a:t> kW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CE-4C8E-B5AD-BBABEC02BDF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18D0E05-74D7-4394-8684-81D8EC98A625}" type="YVALUE">
                      <a:rPr lang="en-US" smtClean="0"/>
                      <a:pPr/>
                      <a:t>[Y VALUE]</a:t>
                    </a:fld>
                    <a:r>
                      <a:rPr lang="en-US" smtClean="0"/>
                      <a:t> kW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CE-4C8E-B5AD-BBABEC02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'Data(18062018)'!$AJ$19:$AJ$24</c:f>
              <c:numCache>
                <c:formatCode>General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0.4</c:v>
                </c:pt>
              </c:numCache>
            </c:numRef>
          </c:xVal>
          <c:yVal>
            <c:numRef>
              <c:f>'Data(18062018)'!$AK$19:$AK$24</c:f>
              <c:numCache>
                <c:formatCode>General</c:formatCode>
                <c:ptCount val="6"/>
                <c:pt idx="0">
                  <c:v>39</c:v>
                </c:pt>
                <c:pt idx="1">
                  <c:v>37</c:v>
                </c:pt>
                <c:pt idx="2">
                  <c:v>30</c:v>
                </c:pt>
                <c:pt idx="3">
                  <c:v>27</c:v>
                </c:pt>
                <c:pt idx="4">
                  <c:v>22</c:v>
                </c:pt>
                <c:pt idx="5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CE-4C8E-B5AD-BBABEC02B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945056"/>
        <c:axId val="424315584"/>
      </c:scatterChart>
      <c:valAx>
        <c:axId val="431438416"/>
        <c:scaling>
          <c:orientation val="minMax"/>
          <c:min val="0.3800000000000000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Press(Pa)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695184"/>
        <c:crosses val="autoZero"/>
        <c:crossBetween val="midCat"/>
      </c:valAx>
      <c:valAx>
        <c:axId val="42869518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Gen Impedance(Ohm)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38416"/>
        <c:crosses val="autoZero"/>
        <c:crossBetween val="midCat"/>
      </c:valAx>
      <c:valAx>
        <c:axId val="424315584"/>
        <c:scaling>
          <c:orientation val="minMax"/>
          <c:min val="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RF Power(kW)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945056"/>
        <c:crosses val="max"/>
        <c:crossBetween val="midCat"/>
      </c:valAx>
      <c:valAx>
        <c:axId val="42394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315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dirty="0" smtClean="0"/>
              <a:t>RF</a:t>
            </a:r>
            <a:r>
              <a:rPr lang="en-US" baseline="0" dirty="0" smtClean="0"/>
              <a:t> Power Vs. Ion Source Press.</a:t>
            </a:r>
            <a:endParaRPr lang="en-US" dirty="0"/>
          </a:p>
        </c:rich>
      </c:tx>
      <c:layout>
        <c:manualLayout>
          <c:xMode val="edge"/>
          <c:yMode val="edge"/>
          <c:x val="0.37778951973108627"/>
          <c:y val="6.2772354358886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05852557903947"/>
          <c:y val="0.13975294152317277"/>
          <c:w val="0.85268264187223897"/>
          <c:h val="0.702659738764394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dirty="0" smtClean="0"/>
                      <a:t>55</a:t>
                    </a:r>
                    <a:r>
                      <a:rPr lang="el-GR" sz="11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entury Gothic" panose="020B0502020202020204" pitchFamily="34" charset="0"/>
                      </a:rPr>
                      <a:t>Ω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E6-4455-A2D0-016BB988A1B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l-GR" dirty="0" smtClean="0"/>
                      <a:t>75</a:t>
                    </a:r>
                    <a:r>
                      <a:rPr lang="el-GR" sz="11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entury Gothic" panose="020B0502020202020204" pitchFamily="34" charset="0"/>
                      </a:rPr>
                      <a:t>Ω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E6-4455-A2D0-016BB988A1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l-GR" dirty="0" smtClean="0"/>
                      <a:t>80</a:t>
                    </a:r>
                    <a:r>
                      <a:rPr lang="el-GR" sz="11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entury Gothic" panose="020B0502020202020204" pitchFamily="34" charset="0"/>
                      </a:rPr>
                      <a:t>Ω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E6-4455-A2D0-016BB988A1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l-GR" dirty="0" smtClean="0"/>
                      <a:t>90</a:t>
                    </a:r>
                    <a:r>
                      <a:rPr lang="el-GR" sz="11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entury Gothic" panose="020B0502020202020204" pitchFamily="34" charset="0"/>
                      </a:rPr>
                      <a:t>Ω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E6-4455-A2D0-016BB988A1B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l-GR" dirty="0" smtClean="0"/>
                      <a:t>105Ω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E6-4455-A2D0-016BB988A1BD}"/>
                </c:ext>
              </c:extLst>
            </c:dLbl>
            <c:dLbl>
              <c:idx val="5"/>
              <c:layout>
                <c:manualLayout>
                  <c:x val="-4.4444444444444474E-2"/>
                  <c:y val="-4.627808535873364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110 </a:t>
                    </a:r>
                    <a:r>
                      <a:rPr lang="el-GR" sz="11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entury Gothic" panose="020B0502020202020204" pitchFamily="34" charset="0"/>
                      </a:rPr>
                      <a:t>Ω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77-4B6A-8221-D4E0F37C43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'Data(18062018)'!$AJ$19:$AJ$25</c:f>
              <c:numCache>
                <c:formatCode>General</c:formatCode>
                <c:ptCount val="7"/>
                <c:pt idx="0">
                  <c:v>0.9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0.4</c:v>
                </c:pt>
              </c:numCache>
            </c:numRef>
          </c:xVal>
          <c:yVal>
            <c:numRef>
              <c:f>'Data(18062018)'!$AK$19:$AK$25</c:f>
              <c:numCache>
                <c:formatCode>General</c:formatCode>
                <c:ptCount val="7"/>
                <c:pt idx="0">
                  <c:v>39</c:v>
                </c:pt>
                <c:pt idx="1">
                  <c:v>37</c:v>
                </c:pt>
                <c:pt idx="2">
                  <c:v>30</c:v>
                </c:pt>
                <c:pt idx="3">
                  <c:v>27</c:v>
                </c:pt>
                <c:pt idx="4">
                  <c:v>22</c:v>
                </c:pt>
                <c:pt idx="5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77-4B6A-8221-D4E0F37C4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783376"/>
        <c:axId val="356555808"/>
      </c:scatterChart>
      <c:valAx>
        <c:axId val="428783376"/>
        <c:scaling>
          <c:orientation val="minMax"/>
          <c:max val="0.95000000000000007"/>
          <c:min val="0.35000000000000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Ion Source Pressure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56555808"/>
        <c:crosses val="autoZero"/>
        <c:crossBetween val="midCat"/>
        <c:majorUnit val="5.000000000000001E-2"/>
      </c:valAx>
      <c:valAx>
        <c:axId val="35655580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RF Gen Output Power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28783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6" name="Group 5"/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75F5B-0FBE-4919-80A5-CA07366B6F9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83927-8F84-47F5-9A6E-7F4E0E68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1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8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Output Power Range: better</a:t>
            </a:r>
            <a:r>
              <a:rPr lang="en-US" sz="1200" baseline="0" dirty="0" smtClean="0">
                <a:effectLst/>
              </a:rPr>
              <a:t> than 100w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Accuracy : better than 5kHz</a:t>
            </a:r>
            <a:endParaRPr lang="en-US" sz="1200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effectLst/>
              <a:latin typeface="Times New Roman"/>
              <a:ea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 D H Bridge Configuration</a:t>
            </a:r>
          </a:p>
          <a:p>
            <a:endParaRPr lang="en-GB" dirty="0"/>
          </a:p>
          <a:p>
            <a:r>
              <a:rPr lang="en-GB" dirty="0" smtClean="0"/>
              <a:t>Shaping,</a:t>
            </a:r>
            <a:r>
              <a:rPr lang="en-GB" baseline="0" dirty="0" smtClean="0"/>
              <a:t> Compensating network (phase difference)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4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Operator Panel</a:t>
            </a:r>
          </a:p>
          <a:p>
            <a:r>
              <a:rPr lang="en-US" dirty="0" smtClean="0"/>
              <a:t>Emergency shut off provisions</a:t>
            </a:r>
          </a:p>
          <a:p>
            <a:r>
              <a:rPr lang="en-US" dirty="0" smtClean="0"/>
              <a:t>Remote Local</a:t>
            </a:r>
          </a:p>
          <a:p>
            <a:r>
              <a:rPr lang="en-US" dirty="0" smtClean="0"/>
              <a:t>DC PS,</a:t>
            </a:r>
            <a:r>
              <a:rPr lang="en-US" baseline="0" dirty="0" smtClean="0"/>
              <a:t> 16 RF modules, LC Tuning/Impedance mapping and wave shaping n/W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1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 coarse Tuning; Fine tuning we expect using the Frequency Step</a:t>
            </a:r>
          </a:p>
          <a:p>
            <a:r>
              <a:rPr lang="en-US" b="1" baseline="0" dirty="0" err="1" smtClean="0"/>
              <a:t>Cseries</a:t>
            </a:r>
            <a:r>
              <a:rPr lang="en-US" b="1" baseline="0" dirty="0" smtClean="0"/>
              <a:t> : Impedance compensation</a:t>
            </a:r>
          </a:p>
          <a:p>
            <a:r>
              <a:rPr lang="en-US" b="1" baseline="0" dirty="0" smtClean="0"/>
              <a:t>Shunt :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Driver: Combination of </a:t>
            </a:r>
            <a:r>
              <a:rPr lang="en-US" b="1" baseline="0" dirty="0" err="1" smtClean="0"/>
              <a:t>Inductiove</a:t>
            </a:r>
            <a:r>
              <a:rPr lang="en-US" b="1" baseline="0" dirty="0" smtClean="0"/>
              <a:t> &amp; resistive component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rPr>
              <a:t>For a given Power, higher operating frequency relates to high impedance and lower frequency to lower impedance as</a:t>
            </a:r>
            <a:r>
              <a:rPr lang="en-US" sz="1200" kern="1200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rPr>
              <a:t> seen by the generator.</a:t>
            </a:r>
            <a:endParaRPr lang="en-US" sz="1200" kern="1200" dirty="0" smtClean="0">
              <a:solidFill>
                <a:schemeClr val="dk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rPr>
              <a:t>Counter measure to overcome impedance</a:t>
            </a:r>
            <a:r>
              <a:rPr lang="en-US" sz="1200" kern="1200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rPr>
              <a:t> variation is usually frequency adjustments (achievable over short span).</a:t>
            </a:r>
            <a:endParaRPr lang="en-US" sz="1200" kern="1200" dirty="0" smtClean="0">
              <a:solidFill>
                <a:schemeClr val="dk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83927-8F84-47F5-9A6E-7F4E0E688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8AF8-7374-4BCB-B7CE-5F164D42D570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BDFA-2D9D-465C-B637-0CC35621BABD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5304-E240-4E8D-AC42-D06D54E91787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pic>
        <p:nvPicPr>
          <p:cNvPr id="5" name="Picture 6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7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63" y="6643688"/>
            <a:ext cx="4572000" cy="214312"/>
          </a:xfrm>
          <a:prstGeom prst="rect">
            <a:avLst/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6440488"/>
            <a:ext cx="3500438" cy="428625"/>
          </a:xfrm>
          <a:prstGeom prst="snip1Rect">
            <a:avLst>
              <a:gd name="adj" fmla="val 50000"/>
            </a:avLst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pic>
        <p:nvPicPr>
          <p:cNvPr id="6" name="Picture 9" descr="logo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357850"/>
          </a:xfrm>
          <a:prstGeom prst="roundRect">
            <a:avLst>
              <a:gd name="adj" fmla="val 5585"/>
            </a:avLst>
          </a:prstGeom>
          <a:ln w="25400" cap="rnd">
            <a:solidFill>
              <a:srgbClr val="392AAC"/>
            </a:solidFill>
          </a:ln>
        </p:spPr>
        <p:txBody>
          <a:bodyPr/>
          <a:lstStyle>
            <a:lvl1pPr>
              <a:defRPr sz="2400" b="1">
                <a:solidFill>
                  <a:srgbClr val="392AA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 b="1">
                <a:solidFill>
                  <a:srgbClr val="392AA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 b="1">
                <a:solidFill>
                  <a:srgbClr val="392AA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 b="1">
                <a:solidFill>
                  <a:srgbClr val="392AAC"/>
                </a:solidFill>
              </a:defRPr>
            </a:lvl4pPr>
            <a:lvl5pPr>
              <a:defRPr sz="1600" b="1">
                <a:solidFill>
                  <a:srgbClr val="392AA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9104" y="142852"/>
            <a:ext cx="7143800" cy="642942"/>
          </a:xfrm>
          <a:prstGeom prst="roundRect">
            <a:avLst>
              <a:gd name="adj" fmla="val 16667"/>
            </a:avLst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0CECEB1E-BC28-43BA-9889-381F06AC0CB3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3" y="6572250"/>
            <a:ext cx="2762250" cy="246063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7th International Symposium on Negative Ions, Beams and Sources (NIBS'20)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429375"/>
            <a:ext cx="1285875" cy="41751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/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57563" y="6643688"/>
            <a:ext cx="4572000" cy="214312"/>
          </a:xfrm>
          <a:prstGeom prst="rect">
            <a:avLst/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12" name="Snip Single Corner Rectangle 11"/>
          <p:cNvSpPr/>
          <p:nvPr userDrawn="1"/>
        </p:nvSpPr>
        <p:spPr>
          <a:xfrm>
            <a:off x="0" y="6440488"/>
            <a:ext cx="3500438" cy="428625"/>
          </a:xfrm>
          <a:prstGeom prst="snip1Rect">
            <a:avLst>
              <a:gd name="adj" fmla="val 50000"/>
            </a:avLst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pic>
        <p:nvPicPr>
          <p:cNvPr id="13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1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F889-D2F0-4FF2-AA68-64A27DD8365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22D-7F94-410D-ABCC-B4A9A02F2C9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4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CCA4-FA46-43E2-A870-0868F719A36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5504-4220-45DF-B73C-B3E70F32DD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5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B475-0F33-46F9-9967-02D218C79D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60DF-A3D9-41AD-9472-D32DB485368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8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73FF-1066-468B-9498-289FD8DF1E6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CA51-1A35-4ADF-B696-29F4A2B97CF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8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7B33-24D2-4DCC-845F-C7C94BA603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81F4-8683-446D-B526-7CDDC498B5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8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683F-F4F0-4FD0-80EB-1EAAF5A1302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1F03-A75D-4E65-9833-9E8514AB3C5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4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2D6C-8327-47BF-B28B-B951B26253CC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8BB7-8026-4E6D-AD1A-971087508DF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DF75-1881-4A24-BB67-2DBB95F8D9C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26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B8DF-1C78-4C8D-819D-DC3FE9E8896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AB52-8690-459A-AB6C-B85525BFD9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C590-7402-4C99-A811-0F2D984495A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E628-C628-4811-AB8B-20EA1BC6255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1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57563" y="6643688"/>
            <a:ext cx="4572000" cy="214312"/>
          </a:xfrm>
          <a:prstGeom prst="rect">
            <a:avLst/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0" y="6440488"/>
            <a:ext cx="3500438" cy="428625"/>
          </a:xfrm>
          <a:prstGeom prst="snip1Rect">
            <a:avLst>
              <a:gd name="adj" fmla="val 50000"/>
            </a:avLst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pic>
        <p:nvPicPr>
          <p:cNvPr id="6" name="Picture 9" descr="logo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357850"/>
          </a:xfrm>
          <a:prstGeom prst="roundRect">
            <a:avLst>
              <a:gd name="adj" fmla="val 5585"/>
            </a:avLst>
          </a:prstGeom>
          <a:ln w="25400" cap="rnd">
            <a:solidFill>
              <a:srgbClr val="392AAC"/>
            </a:solidFill>
          </a:ln>
        </p:spPr>
        <p:txBody>
          <a:bodyPr/>
          <a:lstStyle>
            <a:lvl1pPr>
              <a:defRPr sz="2400" b="1">
                <a:solidFill>
                  <a:srgbClr val="392AA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 b="1">
                <a:solidFill>
                  <a:srgbClr val="392AA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 b="1">
                <a:solidFill>
                  <a:srgbClr val="392AA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 b="1">
                <a:solidFill>
                  <a:srgbClr val="392AAC"/>
                </a:solidFill>
              </a:defRPr>
            </a:lvl4pPr>
            <a:lvl5pPr>
              <a:defRPr sz="1600" b="1">
                <a:solidFill>
                  <a:srgbClr val="392AA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19104" y="142852"/>
            <a:ext cx="7143800" cy="642942"/>
          </a:xfrm>
          <a:prstGeom prst="roundRect">
            <a:avLst>
              <a:gd name="adj" fmla="val 16667"/>
            </a:avLst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57DAF249-9023-47FC-8C9D-6C7AE00C45D8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3" y="6572250"/>
            <a:ext cx="2762250" cy="246063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7th International Symposium on Negative Ions, Beams and Sources (NIBS'20)</a:t>
            </a:r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429375"/>
            <a:ext cx="1285875" cy="41751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/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9F05DE61-6EA4-4E4B-9AC3-9E5346B754AD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881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703-E2BF-4B1B-93EF-DFDD523AF28F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B8EF-598D-48C0-A293-8D543D89F3C1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232-2A63-49F2-96B5-74AB67339CE0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81A1-3DF5-428C-986A-4DE4D1B6BC2E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8EBD-C97F-4F5F-8A79-D91F3D65FCCC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B51-B3AC-4D45-B7FB-B98F297B6D2F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C660-262D-4E49-9C7B-3052873DC2C1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AFB6-9C98-44DF-A051-E891EFAAAD48}" type="datetime3">
              <a:rPr lang="en-US" smtClean="0"/>
              <a:t>2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7th International Symposium on Negative Ions, Beams and Sources (NIBS'20)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E9DD5-2AA9-4B51-A160-26B74D108C7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September 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7th International Symposium on Negative Ions, Beams and Sources (NIBS'20)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58D9C-8625-4D13-8522-AAD4A21152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9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2600" u="sng" dirty="0" smtClean="0">
                <a:latin typeface="Century Gothic" panose="020B0502020202020204" pitchFamily="34" charset="0"/>
              </a:rPr>
              <a:t>“Experimental results</a:t>
            </a:r>
          </a:p>
          <a:p>
            <a:pPr marL="0" indent="0" algn="ctr">
              <a:buNone/>
            </a:pPr>
            <a:r>
              <a:rPr lang="en-US" sz="2600" u="sng" dirty="0" smtClean="0">
                <a:latin typeface="Century Gothic" panose="020B0502020202020204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2600" u="sng" dirty="0" smtClean="0">
                <a:latin typeface="Century Gothic" panose="020B0502020202020204" pitchFamily="34" charset="0"/>
              </a:rPr>
              <a:t>40kW</a:t>
            </a:r>
            <a:r>
              <a:rPr lang="en-US" sz="2600" u="sng" dirty="0">
                <a:latin typeface="Century Gothic" panose="020B0502020202020204" pitchFamily="34" charset="0"/>
              </a:rPr>
              <a:t>, 1 MHz Solid State High Frequency Power Supply </a:t>
            </a:r>
            <a:endParaRPr lang="en-US" sz="2600" u="sng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600" u="sng" dirty="0" smtClean="0">
                <a:latin typeface="Century Gothic" panose="020B0502020202020204" pitchFamily="34" charset="0"/>
              </a:rPr>
              <a:t>With Inductively </a:t>
            </a:r>
            <a:r>
              <a:rPr lang="en-US" sz="2600" u="sng" dirty="0">
                <a:latin typeface="Century Gothic" panose="020B0502020202020204" pitchFamily="34" charset="0"/>
              </a:rPr>
              <a:t>Coupled </a:t>
            </a:r>
            <a:r>
              <a:rPr lang="en-US" sz="2600" u="sng" dirty="0" smtClean="0">
                <a:latin typeface="Century Gothic" panose="020B0502020202020204" pitchFamily="34" charset="0"/>
              </a:rPr>
              <a:t>Plasma”</a:t>
            </a:r>
          </a:p>
          <a:p>
            <a:pPr marL="0" indent="0" algn="ctr">
              <a:buNone/>
            </a:pPr>
            <a:endParaRPr lang="en-US" sz="2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Century Gothic" panose="020B0502020202020204" pitchFamily="34" charset="0"/>
              </a:rPr>
              <a:t>Mr. Sandip Gajjar</a:t>
            </a:r>
          </a:p>
          <a:p>
            <a:pPr marL="0" indent="0" algn="ctr">
              <a:buNone/>
            </a:pPr>
            <a:r>
              <a:rPr lang="en-US" sz="2600" dirty="0" smtClean="0">
                <a:latin typeface="Century Gothic" panose="020B0502020202020204" pitchFamily="34" charset="0"/>
              </a:rPr>
              <a:t>ITER-India</a:t>
            </a:r>
            <a:r>
              <a:rPr lang="en-US" sz="2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2200" dirty="0" smtClean="0">
                <a:latin typeface="Century Gothic" panose="020B0502020202020204" pitchFamily="34" charset="0"/>
              </a:rPr>
              <a:t>Contact: sandip.gajjar@iter-india.org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26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Century Gothic" panose="020B0502020202020204" pitchFamily="34" charset="0"/>
              </a:rPr>
              <a:t>Session 2; 3</a:t>
            </a:r>
            <a:r>
              <a:rPr lang="en-US" sz="2200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2200" dirty="0" smtClean="0">
                <a:latin typeface="Century Gothic" panose="020B0502020202020204" pitchFamily="34" charset="0"/>
              </a:rPr>
              <a:t> Sep 20, 08:20 AM 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40AD0-0591-46FA-A64C-880F29BEF19B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8743"/>
            <a:ext cx="3505200" cy="39925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7</a:t>
            </a:r>
            <a:r>
              <a:rPr lang="en-US" baseline="30000" dirty="0" smtClean="0">
                <a:latin typeface="Century Gothic" panose="020B0502020202020204" pitchFamily="34" charset="0"/>
              </a:rPr>
              <a:t>th</a:t>
            </a:r>
            <a:r>
              <a:rPr lang="en-US" dirty="0" smtClean="0">
                <a:latin typeface="Century Gothic" panose="020B0502020202020204" pitchFamily="34" charset="0"/>
              </a:rPr>
              <a:t> International Symposium on Negative Ions, Beams and Sources </a:t>
            </a:r>
            <a:r>
              <a:rPr lang="en-US" dirty="0">
                <a:latin typeface="Century Gothic" panose="020B0502020202020204" pitchFamily="34" charset="0"/>
              </a:rPr>
              <a:t>(NIBS'20)</a:t>
            </a:r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>
                <a:latin typeface="Century Gothic" panose="020B0502020202020204" pitchFamily="34" charset="0"/>
              </a:rPr>
              <a:t>Matching improvisation &amp; Power Ramp</a:t>
            </a:r>
            <a:endParaRPr lang="en-US" sz="2900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A0AA0-BBDE-4D00-8480-DF4E3D2FC450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82" name="Rectangle 81"/>
          <p:cNvSpPr/>
          <p:nvPr/>
        </p:nvSpPr>
        <p:spPr>
          <a:xfrm>
            <a:off x="265856" y="877669"/>
            <a:ext cx="865306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entury Gothic" panose="020B0502020202020204" pitchFamily="34" charset="0"/>
              </a:rPr>
              <a:t>In order to support the operational campaigns for higher power, </a:t>
            </a:r>
            <a:r>
              <a:rPr lang="en-US" b="1" i="1" dirty="0" smtClean="0">
                <a:latin typeface="Century Gothic" panose="020B0502020202020204" pitchFamily="34" charset="0"/>
              </a:rPr>
              <a:t>provisional matching network </a:t>
            </a:r>
            <a:r>
              <a:rPr lang="en-US" i="1" dirty="0" smtClean="0">
                <a:latin typeface="Century Gothic" panose="020B0502020202020204" pitchFamily="34" charset="0"/>
              </a:rPr>
              <a:t>was introduce.</a:t>
            </a:r>
            <a:endParaRPr lang="en-US" i="1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856" y="1450585"/>
            <a:ext cx="8268544" cy="2190688"/>
            <a:chOff x="265856" y="1450585"/>
            <a:chExt cx="8268544" cy="2190688"/>
          </a:xfrm>
        </p:grpSpPr>
        <p:grpSp>
          <p:nvGrpSpPr>
            <p:cNvPr id="7" name="Group 6"/>
            <p:cNvGrpSpPr/>
            <p:nvPr/>
          </p:nvGrpSpPr>
          <p:grpSpPr>
            <a:xfrm>
              <a:off x="265856" y="1450585"/>
              <a:ext cx="8268544" cy="2104601"/>
              <a:chOff x="0" y="1482695"/>
              <a:chExt cx="8268544" cy="210460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1572850"/>
                <a:ext cx="8268544" cy="1954821"/>
                <a:chOff x="389700" y="3907066"/>
                <a:chExt cx="8132863" cy="1954821"/>
              </a:xfrm>
            </p:grpSpPr>
            <p:sp>
              <p:nvSpPr>
                <p:cNvPr id="13" name="AutoShape 4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047025" y="3907066"/>
                  <a:ext cx="7475538" cy="1944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7499304" y="4962232"/>
                  <a:ext cx="87314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b="1" dirty="0" smtClean="0">
                      <a:latin typeface="Century Gothic" panose="020B0502020202020204" pitchFamily="34" charset="0"/>
                    </a:rPr>
                    <a:t>Driver</a:t>
                  </a:r>
                  <a:endPara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7969250" y="4598238"/>
                  <a:ext cx="461963" cy="877887"/>
                </a:xfrm>
                <a:custGeom>
                  <a:avLst/>
                  <a:gdLst>
                    <a:gd name="T0" fmla="*/ 329 w 496"/>
                    <a:gd name="T1" fmla="*/ 3 h 1099"/>
                    <a:gd name="T2" fmla="*/ 493 w 496"/>
                    <a:gd name="T3" fmla="*/ 135 h 1099"/>
                    <a:gd name="T4" fmla="*/ 341 w 496"/>
                    <a:gd name="T5" fmla="*/ 277 h 1099"/>
                    <a:gd name="T6" fmla="*/ 329 w 496"/>
                    <a:gd name="T7" fmla="*/ 277 h 1099"/>
                    <a:gd name="T8" fmla="*/ 493 w 496"/>
                    <a:gd name="T9" fmla="*/ 408 h 1099"/>
                    <a:gd name="T10" fmla="*/ 341 w 496"/>
                    <a:gd name="T11" fmla="*/ 551 h 1099"/>
                    <a:gd name="T12" fmla="*/ 329 w 496"/>
                    <a:gd name="T13" fmla="*/ 551 h 1099"/>
                    <a:gd name="T14" fmla="*/ 493 w 496"/>
                    <a:gd name="T15" fmla="*/ 682 h 1099"/>
                    <a:gd name="T16" fmla="*/ 341 w 496"/>
                    <a:gd name="T17" fmla="*/ 825 h 1099"/>
                    <a:gd name="T18" fmla="*/ 329 w 496"/>
                    <a:gd name="T19" fmla="*/ 825 h 1099"/>
                    <a:gd name="T20" fmla="*/ 493 w 496"/>
                    <a:gd name="T21" fmla="*/ 956 h 1099"/>
                    <a:gd name="T22" fmla="*/ 341 w 496"/>
                    <a:gd name="T23" fmla="*/ 1099 h 1099"/>
                    <a:gd name="T24" fmla="*/ 329 w 496"/>
                    <a:gd name="T25" fmla="*/ 1099 h 1099"/>
                    <a:gd name="T26" fmla="*/ 329 w 496"/>
                    <a:gd name="T27" fmla="*/ 3 h 1099"/>
                    <a:gd name="T28" fmla="*/ 0 w 496"/>
                    <a:gd name="T29" fmla="*/ 3 h 1099"/>
                    <a:gd name="T30" fmla="*/ 329 w 496"/>
                    <a:gd name="T31" fmla="*/ 1099 h 1099"/>
                    <a:gd name="T32" fmla="*/ 0 w 496"/>
                    <a:gd name="T33" fmla="*/ 1099 h 1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6" h="1099">
                      <a:moveTo>
                        <a:pt x="329" y="3"/>
                      </a:moveTo>
                      <a:cubicBezTo>
                        <a:pt x="416" y="0"/>
                        <a:pt x="489" y="59"/>
                        <a:pt x="493" y="135"/>
                      </a:cubicBezTo>
                      <a:cubicBezTo>
                        <a:pt x="496" y="210"/>
                        <a:pt x="428" y="274"/>
                        <a:pt x="341" y="277"/>
                      </a:cubicBezTo>
                      <a:cubicBezTo>
                        <a:pt x="337" y="277"/>
                        <a:pt x="333" y="277"/>
                        <a:pt x="329" y="277"/>
                      </a:cubicBezTo>
                      <a:cubicBezTo>
                        <a:pt x="416" y="274"/>
                        <a:pt x="489" y="333"/>
                        <a:pt x="493" y="408"/>
                      </a:cubicBezTo>
                      <a:cubicBezTo>
                        <a:pt x="496" y="484"/>
                        <a:pt x="428" y="548"/>
                        <a:pt x="341" y="551"/>
                      </a:cubicBezTo>
                      <a:cubicBezTo>
                        <a:pt x="337" y="551"/>
                        <a:pt x="333" y="551"/>
                        <a:pt x="329" y="551"/>
                      </a:cubicBezTo>
                      <a:cubicBezTo>
                        <a:pt x="416" y="548"/>
                        <a:pt x="489" y="607"/>
                        <a:pt x="493" y="682"/>
                      </a:cubicBezTo>
                      <a:cubicBezTo>
                        <a:pt x="496" y="758"/>
                        <a:pt x="428" y="822"/>
                        <a:pt x="341" y="825"/>
                      </a:cubicBezTo>
                      <a:cubicBezTo>
                        <a:pt x="337" y="825"/>
                        <a:pt x="333" y="825"/>
                        <a:pt x="329" y="825"/>
                      </a:cubicBezTo>
                      <a:cubicBezTo>
                        <a:pt x="416" y="822"/>
                        <a:pt x="489" y="881"/>
                        <a:pt x="493" y="956"/>
                      </a:cubicBezTo>
                      <a:cubicBezTo>
                        <a:pt x="496" y="1032"/>
                        <a:pt x="428" y="1096"/>
                        <a:pt x="341" y="1099"/>
                      </a:cubicBezTo>
                      <a:cubicBezTo>
                        <a:pt x="337" y="1099"/>
                        <a:pt x="333" y="1099"/>
                        <a:pt x="329" y="1099"/>
                      </a:cubicBezTo>
                      <a:moveTo>
                        <a:pt x="329" y="3"/>
                      </a:moveTo>
                      <a:lnTo>
                        <a:pt x="0" y="3"/>
                      </a:lnTo>
                      <a:moveTo>
                        <a:pt x="329" y="1099"/>
                      </a:moveTo>
                      <a:lnTo>
                        <a:pt x="0" y="1099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49"/>
                <p:cNvSpPr>
                  <a:spLocks/>
                </p:cNvSpPr>
                <p:nvPr/>
              </p:nvSpPr>
              <p:spPr bwMode="auto">
                <a:xfrm>
                  <a:off x="1173163" y="4883988"/>
                  <a:ext cx="385763" cy="331787"/>
                </a:xfrm>
                <a:custGeom>
                  <a:avLst/>
                  <a:gdLst>
                    <a:gd name="T0" fmla="*/ 207 w 414"/>
                    <a:gd name="T1" fmla="*/ 415 h 415"/>
                    <a:gd name="T2" fmla="*/ 414 w 414"/>
                    <a:gd name="T3" fmla="*/ 207 h 415"/>
                    <a:gd name="T4" fmla="*/ 207 w 414"/>
                    <a:gd name="T5" fmla="*/ 0 h 415"/>
                    <a:gd name="T6" fmla="*/ 207 w 414"/>
                    <a:gd name="T7" fmla="*/ 0 h 415"/>
                    <a:gd name="T8" fmla="*/ 0 w 414"/>
                    <a:gd name="T9" fmla="*/ 207 h 415"/>
                    <a:gd name="T10" fmla="*/ 207 w 414"/>
                    <a:gd name="T11" fmla="*/ 415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4" h="415">
                      <a:moveTo>
                        <a:pt x="207" y="415"/>
                      </a:moveTo>
                      <a:cubicBezTo>
                        <a:pt x="322" y="415"/>
                        <a:pt x="414" y="322"/>
                        <a:pt x="414" y="207"/>
                      </a:cubicBezTo>
                      <a:cubicBezTo>
                        <a:pt x="414" y="93"/>
                        <a:pt x="322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92" y="0"/>
                        <a:pt x="0" y="93"/>
                        <a:pt x="0" y="207"/>
                      </a:cubicBezTo>
                      <a:cubicBezTo>
                        <a:pt x="0" y="322"/>
                        <a:pt x="92" y="415"/>
                        <a:pt x="207" y="415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0"/>
                <p:cNvSpPr>
                  <a:spLocks/>
                </p:cNvSpPr>
                <p:nvPr/>
              </p:nvSpPr>
              <p:spPr bwMode="auto">
                <a:xfrm>
                  <a:off x="1173163" y="4883988"/>
                  <a:ext cx="385763" cy="331787"/>
                </a:xfrm>
                <a:custGeom>
                  <a:avLst/>
                  <a:gdLst>
                    <a:gd name="T0" fmla="*/ 121 w 243"/>
                    <a:gd name="T1" fmla="*/ 209 h 209"/>
                    <a:gd name="T2" fmla="*/ 243 w 243"/>
                    <a:gd name="T3" fmla="*/ 104 h 209"/>
                    <a:gd name="T4" fmla="*/ 121 w 243"/>
                    <a:gd name="T5" fmla="*/ 0 h 209"/>
                    <a:gd name="T6" fmla="*/ 121 w 243"/>
                    <a:gd name="T7" fmla="*/ 0 h 209"/>
                    <a:gd name="T8" fmla="*/ 0 w 243"/>
                    <a:gd name="T9" fmla="*/ 104 h 209"/>
                    <a:gd name="T10" fmla="*/ 121 w 243"/>
                    <a:gd name="T11" fmla="*/ 20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3" h="209">
                      <a:moveTo>
                        <a:pt x="121" y="209"/>
                      </a:moveTo>
                      <a:cubicBezTo>
                        <a:pt x="189" y="209"/>
                        <a:pt x="243" y="162"/>
                        <a:pt x="243" y="104"/>
                      </a:cubicBezTo>
                      <a:cubicBezTo>
                        <a:pt x="243" y="47"/>
                        <a:pt x="189" y="0"/>
                        <a:pt x="121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54" y="0"/>
                        <a:pt x="0" y="47"/>
                        <a:pt x="0" y="104"/>
                      </a:cubicBezTo>
                      <a:cubicBezTo>
                        <a:pt x="0" y="162"/>
                        <a:pt x="54" y="209"/>
                        <a:pt x="121" y="209"/>
                      </a:cubicBez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51"/>
                <p:cNvSpPr>
                  <a:spLocks noEditPoints="1"/>
                </p:cNvSpPr>
                <p:nvPr/>
              </p:nvSpPr>
              <p:spPr bwMode="auto">
                <a:xfrm>
                  <a:off x="1209675" y="4496638"/>
                  <a:ext cx="315913" cy="1106487"/>
                </a:xfrm>
                <a:custGeom>
                  <a:avLst/>
                  <a:gdLst>
                    <a:gd name="T0" fmla="*/ 167 w 338"/>
                    <a:gd name="T1" fmla="*/ 899 h 1383"/>
                    <a:gd name="T2" fmla="*/ 167 w 338"/>
                    <a:gd name="T3" fmla="*/ 1383 h 1383"/>
                    <a:gd name="T4" fmla="*/ 167 w 338"/>
                    <a:gd name="T5" fmla="*/ 484 h 1383"/>
                    <a:gd name="T6" fmla="*/ 167 w 338"/>
                    <a:gd name="T7" fmla="*/ 0 h 1383"/>
                    <a:gd name="T8" fmla="*/ 333 w 338"/>
                    <a:gd name="T9" fmla="*/ 691 h 1383"/>
                    <a:gd name="T10" fmla="*/ 260 w 338"/>
                    <a:gd name="T11" fmla="*/ 784 h 1383"/>
                    <a:gd name="T12" fmla="*/ 167 w 338"/>
                    <a:gd name="T13" fmla="*/ 711 h 1383"/>
                    <a:gd name="T14" fmla="*/ 167 w 338"/>
                    <a:gd name="T15" fmla="*/ 691 h 1383"/>
                    <a:gd name="T16" fmla="*/ 94 w 338"/>
                    <a:gd name="T17" fmla="*/ 598 h 1383"/>
                    <a:gd name="T18" fmla="*/ 1 w 338"/>
                    <a:gd name="T19" fmla="*/ 672 h 1383"/>
                    <a:gd name="T20" fmla="*/ 1 w 338"/>
                    <a:gd name="T21" fmla="*/ 69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8" h="1383">
                      <a:moveTo>
                        <a:pt x="167" y="899"/>
                      </a:moveTo>
                      <a:lnTo>
                        <a:pt x="167" y="1383"/>
                      </a:lnTo>
                      <a:moveTo>
                        <a:pt x="167" y="484"/>
                      </a:moveTo>
                      <a:lnTo>
                        <a:pt x="167" y="0"/>
                      </a:lnTo>
                      <a:moveTo>
                        <a:pt x="333" y="691"/>
                      </a:moveTo>
                      <a:cubicBezTo>
                        <a:pt x="338" y="737"/>
                        <a:pt x="306" y="779"/>
                        <a:pt x="260" y="784"/>
                      </a:cubicBezTo>
                      <a:cubicBezTo>
                        <a:pt x="214" y="789"/>
                        <a:pt x="172" y="757"/>
                        <a:pt x="167" y="711"/>
                      </a:cubicBezTo>
                      <a:cubicBezTo>
                        <a:pt x="166" y="704"/>
                        <a:pt x="166" y="698"/>
                        <a:pt x="167" y="691"/>
                      </a:cubicBezTo>
                      <a:cubicBezTo>
                        <a:pt x="172" y="645"/>
                        <a:pt x="140" y="604"/>
                        <a:pt x="94" y="598"/>
                      </a:cubicBezTo>
                      <a:cubicBezTo>
                        <a:pt x="48" y="593"/>
                        <a:pt x="7" y="626"/>
                        <a:pt x="1" y="672"/>
                      </a:cubicBezTo>
                      <a:cubicBezTo>
                        <a:pt x="0" y="678"/>
                        <a:pt x="0" y="685"/>
                        <a:pt x="1" y="691"/>
                      </a:cubicBez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074988" y="4282325"/>
                  <a:ext cx="2155825" cy="1587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65"/>
                <p:cNvSpPr>
                  <a:spLocks noChangeShapeType="1"/>
                </p:cNvSpPr>
                <p:nvPr/>
              </p:nvSpPr>
              <p:spPr bwMode="auto">
                <a:xfrm>
                  <a:off x="1370013" y="5817437"/>
                  <a:ext cx="3860800" cy="0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66"/>
                <p:cNvSpPr>
                  <a:spLocks noChangeShapeType="1"/>
                </p:cNvSpPr>
                <p:nvPr/>
              </p:nvSpPr>
              <p:spPr bwMode="auto">
                <a:xfrm>
                  <a:off x="1365250" y="5603125"/>
                  <a:ext cx="4763" cy="214312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67"/>
                <p:cNvSpPr>
                  <a:spLocks noChangeShapeType="1"/>
                </p:cNvSpPr>
                <p:nvPr/>
              </p:nvSpPr>
              <p:spPr bwMode="auto">
                <a:xfrm>
                  <a:off x="1360488" y="4282325"/>
                  <a:ext cx="4763" cy="214312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75"/>
                <p:cNvSpPr>
                  <a:spLocks noChangeShapeType="1"/>
                </p:cNvSpPr>
                <p:nvPr/>
              </p:nvSpPr>
              <p:spPr bwMode="auto">
                <a:xfrm>
                  <a:off x="5230813" y="5306262"/>
                  <a:ext cx="0" cy="511175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77"/>
                <p:cNvSpPr>
                  <a:spLocks noChangeShapeType="1"/>
                </p:cNvSpPr>
                <p:nvPr/>
              </p:nvSpPr>
              <p:spPr bwMode="auto">
                <a:xfrm>
                  <a:off x="5854700" y="5306262"/>
                  <a:ext cx="0" cy="511175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873750" y="4282325"/>
                  <a:ext cx="717550" cy="0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5873750" y="5817437"/>
                  <a:ext cx="990600" cy="0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81"/>
                <p:cNvSpPr>
                  <a:spLocks/>
                </p:cNvSpPr>
                <p:nvPr/>
              </p:nvSpPr>
              <p:spPr bwMode="auto">
                <a:xfrm>
                  <a:off x="6577706" y="4287087"/>
                  <a:ext cx="1391546" cy="312738"/>
                </a:xfrm>
                <a:custGeom>
                  <a:avLst/>
                  <a:gdLst>
                    <a:gd name="T0" fmla="*/ 475 w 475"/>
                    <a:gd name="T1" fmla="*/ 200 h 200"/>
                    <a:gd name="T2" fmla="*/ 475 w 475"/>
                    <a:gd name="T3" fmla="*/ 0 h 200"/>
                    <a:gd name="T4" fmla="*/ 0 w 475"/>
                    <a:gd name="T5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5" h="200">
                      <a:moveTo>
                        <a:pt x="475" y="200"/>
                      </a:moveTo>
                      <a:lnTo>
                        <a:pt x="47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83"/>
                <p:cNvSpPr>
                  <a:spLocks/>
                </p:cNvSpPr>
                <p:nvPr/>
              </p:nvSpPr>
              <p:spPr bwMode="auto">
                <a:xfrm>
                  <a:off x="6815138" y="5476125"/>
                  <a:ext cx="1154113" cy="341312"/>
                </a:xfrm>
                <a:custGeom>
                  <a:avLst/>
                  <a:gdLst>
                    <a:gd name="T0" fmla="*/ 727 w 727"/>
                    <a:gd name="T1" fmla="*/ 0 h 215"/>
                    <a:gd name="T2" fmla="*/ 727 w 727"/>
                    <a:gd name="T3" fmla="*/ 215 h 215"/>
                    <a:gd name="T4" fmla="*/ 0 w 727"/>
                    <a:gd name="T5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7" h="215">
                      <a:moveTo>
                        <a:pt x="727" y="0"/>
                      </a:moveTo>
                      <a:lnTo>
                        <a:pt x="727" y="215"/>
                      </a:lnTo>
                      <a:lnTo>
                        <a:pt x="0" y="215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84"/>
                <p:cNvSpPr>
                  <a:spLocks noEditPoints="1"/>
                </p:cNvSpPr>
                <p:nvPr/>
              </p:nvSpPr>
              <p:spPr bwMode="auto">
                <a:xfrm>
                  <a:off x="2439988" y="4202950"/>
                  <a:ext cx="635000" cy="84137"/>
                </a:xfrm>
                <a:custGeom>
                  <a:avLst/>
                  <a:gdLst>
                    <a:gd name="T0" fmla="*/ 2 w 681"/>
                    <a:gd name="T1" fmla="*/ 104 h 104"/>
                    <a:gd name="T2" fmla="*/ 83 w 681"/>
                    <a:gd name="T3" fmla="*/ 2 h 104"/>
                    <a:gd name="T4" fmla="*/ 172 w 681"/>
                    <a:gd name="T5" fmla="*/ 96 h 104"/>
                    <a:gd name="T6" fmla="*/ 172 w 681"/>
                    <a:gd name="T7" fmla="*/ 104 h 104"/>
                    <a:gd name="T8" fmla="*/ 253 w 681"/>
                    <a:gd name="T9" fmla="*/ 2 h 104"/>
                    <a:gd name="T10" fmla="*/ 341 w 681"/>
                    <a:gd name="T11" fmla="*/ 96 h 104"/>
                    <a:gd name="T12" fmla="*/ 341 w 681"/>
                    <a:gd name="T13" fmla="*/ 104 h 104"/>
                    <a:gd name="T14" fmla="*/ 423 w 681"/>
                    <a:gd name="T15" fmla="*/ 2 h 104"/>
                    <a:gd name="T16" fmla="*/ 511 w 681"/>
                    <a:gd name="T17" fmla="*/ 96 h 104"/>
                    <a:gd name="T18" fmla="*/ 511 w 681"/>
                    <a:gd name="T19" fmla="*/ 104 h 104"/>
                    <a:gd name="T20" fmla="*/ 593 w 681"/>
                    <a:gd name="T21" fmla="*/ 2 h 104"/>
                    <a:gd name="T22" fmla="*/ 681 w 681"/>
                    <a:gd name="T23" fmla="*/ 96 h 104"/>
                    <a:gd name="T24" fmla="*/ 681 w 681"/>
                    <a:gd name="T25" fmla="*/ 104 h 104"/>
                    <a:gd name="T26" fmla="*/ 2 w 681"/>
                    <a:gd name="T27" fmla="*/ 104 h 104"/>
                    <a:gd name="T28" fmla="*/ 2 w 681"/>
                    <a:gd name="T29" fmla="*/ 100 h 104"/>
                    <a:gd name="T30" fmla="*/ 681 w 681"/>
                    <a:gd name="T31" fmla="*/ 104 h 104"/>
                    <a:gd name="T32" fmla="*/ 681 w 681"/>
                    <a:gd name="T33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1" h="104">
                      <a:moveTo>
                        <a:pt x="2" y="104"/>
                      </a:moveTo>
                      <a:cubicBezTo>
                        <a:pt x="0" y="50"/>
                        <a:pt x="36" y="4"/>
                        <a:pt x="83" y="2"/>
                      </a:cubicBezTo>
                      <a:cubicBezTo>
                        <a:pt x="130" y="0"/>
                        <a:pt x="170" y="42"/>
                        <a:pt x="172" y="96"/>
                      </a:cubicBezTo>
                      <a:cubicBezTo>
                        <a:pt x="172" y="99"/>
                        <a:pt x="172" y="102"/>
                        <a:pt x="172" y="104"/>
                      </a:cubicBezTo>
                      <a:cubicBezTo>
                        <a:pt x="170" y="50"/>
                        <a:pt x="206" y="4"/>
                        <a:pt x="253" y="2"/>
                      </a:cubicBezTo>
                      <a:cubicBezTo>
                        <a:pt x="300" y="0"/>
                        <a:pt x="340" y="42"/>
                        <a:pt x="341" y="96"/>
                      </a:cubicBezTo>
                      <a:cubicBezTo>
                        <a:pt x="342" y="99"/>
                        <a:pt x="342" y="102"/>
                        <a:pt x="341" y="104"/>
                      </a:cubicBezTo>
                      <a:cubicBezTo>
                        <a:pt x="340" y="50"/>
                        <a:pt x="376" y="4"/>
                        <a:pt x="423" y="2"/>
                      </a:cubicBezTo>
                      <a:cubicBezTo>
                        <a:pt x="470" y="0"/>
                        <a:pt x="509" y="42"/>
                        <a:pt x="511" y="96"/>
                      </a:cubicBezTo>
                      <a:cubicBezTo>
                        <a:pt x="511" y="99"/>
                        <a:pt x="511" y="102"/>
                        <a:pt x="511" y="104"/>
                      </a:cubicBezTo>
                      <a:cubicBezTo>
                        <a:pt x="509" y="50"/>
                        <a:pt x="546" y="4"/>
                        <a:pt x="593" y="2"/>
                      </a:cubicBezTo>
                      <a:cubicBezTo>
                        <a:pt x="640" y="0"/>
                        <a:pt x="679" y="42"/>
                        <a:pt x="681" y="96"/>
                      </a:cubicBezTo>
                      <a:cubicBezTo>
                        <a:pt x="681" y="99"/>
                        <a:pt x="681" y="102"/>
                        <a:pt x="681" y="104"/>
                      </a:cubicBezTo>
                      <a:moveTo>
                        <a:pt x="2" y="104"/>
                      </a:moveTo>
                      <a:lnTo>
                        <a:pt x="2" y="100"/>
                      </a:lnTo>
                      <a:moveTo>
                        <a:pt x="681" y="104"/>
                      </a:moveTo>
                      <a:lnTo>
                        <a:pt x="681" y="100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85"/>
                <p:cNvSpPr>
                  <a:spLocks noEditPoints="1"/>
                </p:cNvSpPr>
                <p:nvPr/>
              </p:nvSpPr>
              <p:spPr bwMode="auto">
                <a:xfrm>
                  <a:off x="2987675" y="4991937"/>
                  <a:ext cx="428625" cy="92075"/>
                </a:xfrm>
                <a:custGeom>
                  <a:avLst/>
                  <a:gdLst>
                    <a:gd name="T0" fmla="*/ 270 w 270"/>
                    <a:gd name="T1" fmla="*/ 58 h 58"/>
                    <a:gd name="T2" fmla="*/ 0 w 270"/>
                    <a:gd name="T3" fmla="*/ 58 h 58"/>
                    <a:gd name="T4" fmla="*/ 270 w 270"/>
                    <a:gd name="T5" fmla="*/ 0 h 58"/>
                    <a:gd name="T6" fmla="*/ 0 w 270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0" h="58">
                      <a:moveTo>
                        <a:pt x="270" y="58"/>
                      </a:moveTo>
                      <a:lnTo>
                        <a:pt x="0" y="58"/>
                      </a:lnTo>
                      <a:moveTo>
                        <a:pt x="27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86"/>
                <p:cNvSpPr>
                  <a:spLocks noEditPoints="1"/>
                </p:cNvSpPr>
                <p:nvPr/>
              </p:nvSpPr>
              <p:spPr bwMode="auto">
                <a:xfrm>
                  <a:off x="3201988" y="4577600"/>
                  <a:ext cx="0" cy="920750"/>
                </a:xfrm>
                <a:custGeom>
                  <a:avLst/>
                  <a:gdLst>
                    <a:gd name="T0" fmla="*/ 580 h 580"/>
                    <a:gd name="T1" fmla="*/ 319 h 580"/>
                    <a:gd name="T2" fmla="*/ 261 h 580"/>
                    <a:gd name="T3" fmla="*/ 0 h 58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80">
                      <a:moveTo>
                        <a:pt x="0" y="580"/>
                      </a:moveTo>
                      <a:lnTo>
                        <a:pt x="0" y="319"/>
                      </a:lnTo>
                      <a:moveTo>
                        <a:pt x="0" y="26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87"/>
                <p:cNvSpPr>
                  <a:spLocks noChangeShapeType="1"/>
                </p:cNvSpPr>
                <p:nvPr/>
              </p:nvSpPr>
              <p:spPr bwMode="auto">
                <a:xfrm>
                  <a:off x="3201987" y="4304549"/>
                  <a:ext cx="1" cy="273051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88"/>
                <p:cNvSpPr>
                  <a:spLocks/>
                </p:cNvSpPr>
                <p:nvPr/>
              </p:nvSpPr>
              <p:spPr bwMode="auto">
                <a:xfrm>
                  <a:off x="3151295" y="4237875"/>
                  <a:ext cx="104775" cy="90487"/>
                </a:xfrm>
                <a:custGeom>
                  <a:avLst/>
                  <a:gdLst>
                    <a:gd name="T0" fmla="*/ 58 w 114"/>
                    <a:gd name="T1" fmla="*/ 113 h 114"/>
                    <a:gd name="T2" fmla="*/ 113 w 114"/>
                    <a:gd name="T3" fmla="*/ 55 h 114"/>
                    <a:gd name="T4" fmla="*/ 55 w 114"/>
                    <a:gd name="T5" fmla="*/ 0 h 114"/>
                    <a:gd name="T6" fmla="*/ 55 w 114"/>
                    <a:gd name="T7" fmla="*/ 0 h 114"/>
                    <a:gd name="T8" fmla="*/ 0 w 114"/>
                    <a:gd name="T9" fmla="*/ 58 h 114"/>
                    <a:gd name="T10" fmla="*/ 58 w 114"/>
                    <a:gd name="T11" fmla="*/ 113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14">
                      <a:moveTo>
                        <a:pt x="58" y="113"/>
                      </a:moveTo>
                      <a:cubicBezTo>
                        <a:pt x="89" y="112"/>
                        <a:pt x="114" y="86"/>
                        <a:pt x="113" y="55"/>
                      </a:cubicBezTo>
                      <a:cubicBezTo>
                        <a:pt x="112" y="24"/>
                        <a:pt x="86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24" y="1"/>
                        <a:pt x="0" y="27"/>
                        <a:pt x="0" y="58"/>
                      </a:cubicBezTo>
                      <a:cubicBezTo>
                        <a:pt x="1" y="89"/>
                        <a:pt x="27" y="114"/>
                        <a:pt x="58" y="113"/>
                      </a:cubicBezTo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3201987" y="5498350"/>
                  <a:ext cx="0" cy="319087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90"/>
                <p:cNvSpPr>
                  <a:spLocks/>
                </p:cNvSpPr>
                <p:nvPr/>
              </p:nvSpPr>
              <p:spPr bwMode="auto">
                <a:xfrm>
                  <a:off x="3160605" y="5771400"/>
                  <a:ext cx="104775" cy="90487"/>
                </a:xfrm>
                <a:custGeom>
                  <a:avLst/>
                  <a:gdLst>
                    <a:gd name="T0" fmla="*/ 58 w 114"/>
                    <a:gd name="T1" fmla="*/ 1 h 114"/>
                    <a:gd name="T2" fmla="*/ 0 w 114"/>
                    <a:gd name="T3" fmla="*/ 56 h 114"/>
                    <a:gd name="T4" fmla="*/ 55 w 114"/>
                    <a:gd name="T5" fmla="*/ 114 h 114"/>
                    <a:gd name="T6" fmla="*/ 55 w 114"/>
                    <a:gd name="T7" fmla="*/ 114 h 114"/>
                    <a:gd name="T8" fmla="*/ 113 w 114"/>
                    <a:gd name="T9" fmla="*/ 59 h 114"/>
                    <a:gd name="T10" fmla="*/ 58 w 114"/>
                    <a:gd name="T11" fmla="*/ 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14">
                      <a:moveTo>
                        <a:pt x="58" y="1"/>
                      </a:moveTo>
                      <a:cubicBezTo>
                        <a:pt x="27" y="0"/>
                        <a:pt x="1" y="25"/>
                        <a:pt x="0" y="56"/>
                      </a:cubicBezTo>
                      <a:cubicBezTo>
                        <a:pt x="0" y="87"/>
                        <a:pt x="24" y="113"/>
                        <a:pt x="55" y="114"/>
                      </a:cubicBezTo>
                      <a:cubicBezTo>
                        <a:pt x="55" y="114"/>
                        <a:pt x="55" y="114"/>
                        <a:pt x="55" y="114"/>
                      </a:cubicBezTo>
                      <a:cubicBezTo>
                        <a:pt x="86" y="114"/>
                        <a:pt x="112" y="90"/>
                        <a:pt x="113" y="59"/>
                      </a:cubicBezTo>
                      <a:cubicBezTo>
                        <a:pt x="114" y="28"/>
                        <a:pt x="89" y="2"/>
                        <a:pt x="58" y="1"/>
                      </a:cubicBezTo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1360488" y="4282325"/>
                  <a:ext cx="1082675" cy="1587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92"/>
                <p:cNvSpPr>
                  <a:spLocks noEditPoints="1"/>
                </p:cNvSpPr>
                <p:nvPr/>
              </p:nvSpPr>
              <p:spPr bwMode="auto">
                <a:xfrm>
                  <a:off x="2058988" y="4969712"/>
                  <a:ext cx="428625" cy="92075"/>
                </a:xfrm>
                <a:custGeom>
                  <a:avLst/>
                  <a:gdLst>
                    <a:gd name="T0" fmla="*/ 270 w 270"/>
                    <a:gd name="T1" fmla="*/ 58 h 58"/>
                    <a:gd name="T2" fmla="*/ 0 w 270"/>
                    <a:gd name="T3" fmla="*/ 58 h 58"/>
                    <a:gd name="T4" fmla="*/ 270 w 270"/>
                    <a:gd name="T5" fmla="*/ 0 h 58"/>
                    <a:gd name="T6" fmla="*/ 0 w 270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0" h="58">
                      <a:moveTo>
                        <a:pt x="270" y="58"/>
                      </a:moveTo>
                      <a:lnTo>
                        <a:pt x="0" y="58"/>
                      </a:lnTo>
                      <a:moveTo>
                        <a:pt x="27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93"/>
                <p:cNvSpPr>
                  <a:spLocks noEditPoints="1"/>
                </p:cNvSpPr>
                <p:nvPr/>
              </p:nvSpPr>
              <p:spPr bwMode="auto">
                <a:xfrm>
                  <a:off x="2273300" y="4556963"/>
                  <a:ext cx="0" cy="919162"/>
                </a:xfrm>
                <a:custGeom>
                  <a:avLst/>
                  <a:gdLst>
                    <a:gd name="T0" fmla="*/ 579 h 579"/>
                    <a:gd name="T1" fmla="*/ 318 h 579"/>
                    <a:gd name="T2" fmla="*/ 260 h 579"/>
                    <a:gd name="T3" fmla="*/ 0 h 57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79">
                      <a:moveTo>
                        <a:pt x="0" y="579"/>
                      </a:moveTo>
                      <a:lnTo>
                        <a:pt x="0" y="318"/>
                      </a:lnTo>
                      <a:moveTo>
                        <a:pt x="0" y="2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2273300" y="4279150"/>
                  <a:ext cx="0" cy="277813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95"/>
                <p:cNvSpPr>
                  <a:spLocks/>
                </p:cNvSpPr>
                <p:nvPr/>
              </p:nvSpPr>
              <p:spPr bwMode="auto">
                <a:xfrm>
                  <a:off x="2221020" y="4232480"/>
                  <a:ext cx="106363" cy="92075"/>
                </a:xfrm>
                <a:custGeom>
                  <a:avLst/>
                  <a:gdLst>
                    <a:gd name="T0" fmla="*/ 59 w 115"/>
                    <a:gd name="T1" fmla="*/ 113 h 114"/>
                    <a:gd name="T2" fmla="*/ 114 w 115"/>
                    <a:gd name="T3" fmla="*/ 55 h 114"/>
                    <a:gd name="T4" fmla="*/ 56 w 115"/>
                    <a:gd name="T5" fmla="*/ 1 h 114"/>
                    <a:gd name="T6" fmla="*/ 56 w 115"/>
                    <a:gd name="T7" fmla="*/ 1 h 114"/>
                    <a:gd name="T8" fmla="*/ 1 w 115"/>
                    <a:gd name="T9" fmla="*/ 58 h 114"/>
                    <a:gd name="T10" fmla="*/ 59 w 115"/>
                    <a:gd name="T11" fmla="*/ 113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5" h="114">
                      <a:moveTo>
                        <a:pt x="59" y="113"/>
                      </a:moveTo>
                      <a:cubicBezTo>
                        <a:pt x="90" y="112"/>
                        <a:pt x="115" y="86"/>
                        <a:pt x="114" y="55"/>
                      </a:cubicBezTo>
                      <a:cubicBezTo>
                        <a:pt x="113" y="24"/>
                        <a:pt x="87" y="0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25" y="1"/>
                        <a:pt x="0" y="27"/>
                        <a:pt x="1" y="58"/>
                      </a:cubicBezTo>
                      <a:cubicBezTo>
                        <a:pt x="2" y="89"/>
                        <a:pt x="28" y="114"/>
                        <a:pt x="59" y="113"/>
                      </a:cubicBezTo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273298" y="5476126"/>
                  <a:ext cx="1" cy="303212"/>
                </a:xfrm>
                <a:prstGeom prst="line">
                  <a:avLst/>
                </a:prstGeom>
                <a:noFill/>
                <a:ln w="19050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7"/>
                <p:cNvSpPr>
                  <a:spLocks/>
                </p:cNvSpPr>
                <p:nvPr/>
              </p:nvSpPr>
              <p:spPr bwMode="auto">
                <a:xfrm>
                  <a:off x="2222608" y="5749175"/>
                  <a:ext cx="104775" cy="92075"/>
                </a:xfrm>
                <a:custGeom>
                  <a:avLst/>
                  <a:gdLst>
                    <a:gd name="T0" fmla="*/ 58 w 114"/>
                    <a:gd name="T1" fmla="*/ 1 h 114"/>
                    <a:gd name="T2" fmla="*/ 0 w 114"/>
                    <a:gd name="T3" fmla="*/ 56 h 114"/>
                    <a:gd name="T4" fmla="*/ 55 w 114"/>
                    <a:gd name="T5" fmla="*/ 114 h 114"/>
                    <a:gd name="T6" fmla="*/ 55 w 114"/>
                    <a:gd name="T7" fmla="*/ 114 h 114"/>
                    <a:gd name="T8" fmla="*/ 113 w 114"/>
                    <a:gd name="T9" fmla="*/ 59 h 114"/>
                    <a:gd name="T10" fmla="*/ 58 w 114"/>
                    <a:gd name="T11" fmla="*/ 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14">
                      <a:moveTo>
                        <a:pt x="58" y="1"/>
                      </a:moveTo>
                      <a:cubicBezTo>
                        <a:pt x="27" y="0"/>
                        <a:pt x="1" y="25"/>
                        <a:pt x="0" y="56"/>
                      </a:cubicBezTo>
                      <a:cubicBezTo>
                        <a:pt x="0" y="87"/>
                        <a:pt x="24" y="113"/>
                        <a:pt x="55" y="114"/>
                      </a:cubicBezTo>
                      <a:cubicBezTo>
                        <a:pt x="55" y="114"/>
                        <a:pt x="55" y="114"/>
                        <a:pt x="55" y="114"/>
                      </a:cubicBezTo>
                      <a:cubicBezTo>
                        <a:pt x="86" y="114"/>
                        <a:pt x="112" y="90"/>
                        <a:pt x="113" y="59"/>
                      </a:cubicBezTo>
                      <a:cubicBezTo>
                        <a:pt x="114" y="28"/>
                        <a:pt x="89" y="2"/>
                        <a:pt x="58" y="1"/>
                      </a:cubicBezTo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1"/>
                <p:cNvSpPr>
                  <a:spLocks noChangeArrowheads="1"/>
                </p:cNvSpPr>
                <p:nvPr/>
              </p:nvSpPr>
              <p:spPr bwMode="auto">
                <a:xfrm>
                  <a:off x="389700" y="4782703"/>
                  <a:ext cx="873146" cy="430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</a:rPr>
                    <a:t>40kW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</a:rPr>
                    <a:t>SS RFG</a:t>
                  </a:r>
                  <a:endPara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78" name="Rectangle 11"/>
              <p:cNvSpPr>
                <a:spLocks noChangeArrowheads="1"/>
              </p:cNvSpPr>
              <p:nvPr/>
            </p:nvSpPr>
            <p:spPr bwMode="auto">
              <a:xfrm>
                <a:off x="1961210" y="2868770"/>
                <a:ext cx="94640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b="1" dirty="0" smtClean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Additional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b="1" dirty="0" smtClean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N/W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Right Arrow 78"/>
              <p:cNvSpPr/>
              <p:nvPr/>
            </p:nvSpPr>
            <p:spPr>
              <a:xfrm>
                <a:off x="813393" y="1482695"/>
                <a:ext cx="842974" cy="1279525"/>
              </a:xfrm>
              <a:prstGeom prst="rightArrow">
                <a:avLst>
                  <a:gd name="adj1" fmla="val 50000"/>
                  <a:gd name="adj2" fmla="val 286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Century Gothic" panose="020B0502020202020204" pitchFamily="34" charset="0"/>
                  </a:rPr>
                  <a:t>60 Ohm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08273" y="1787061"/>
                <a:ext cx="1715412" cy="1754326"/>
              </a:xfrm>
              <a:prstGeom prst="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>
                    <a:latin typeface="Century Gothic" panose="020B0502020202020204" pitchFamily="34" charset="0"/>
                  </a:rPr>
                  <a:t>Matching Network</a:t>
                </a:r>
                <a:endParaRPr lang="en-US" dirty="0">
                  <a:latin typeface="Century Gothic" panose="020B0502020202020204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80" name="Left Arrow 79"/>
              <p:cNvSpPr/>
              <p:nvPr/>
            </p:nvSpPr>
            <p:spPr>
              <a:xfrm>
                <a:off x="3318623" y="2488434"/>
                <a:ext cx="1183522" cy="1098862"/>
              </a:xfrm>
              <a:prstGeom prst="leftArrow">
                <a:avLst>
                  <a:gd name="adj1" fmla="val 59801"/>
                  <a:gd name="adj2" fmla="val 257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Century Gothic" panose="020B0502020202020204" pitchFamily="34" charset="0"/>
                  </a:rPr>
                  <a:t>110 Ohm</a:t>
                </a:r>
                <a:endParaRPr lang="en-US" sz="14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932351" y="1609948"/>
              <a:ext cx="1715412" cy="2031325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pPr algn="ctr"/>
              <a:r>
                <a:rPr lang="en-US" dirty="0" smtClean="0">
                  <a:latin typeface="Century Gothic" panose="020B0502020202020204" pitchFamily="34" charset="0"/>
                </a:rPr>
                <a:t>Additional</a:t>
              </a:r>
            </a:p>
            <a:p>
              <a:pPr algn="ctr"/>
              <a:r>
                <a:rPr lang="en-US" dirty="0" smtClean="0">
                  <a:latin typeface="Century Gothic" panose="020B0502020202020204" pitchFamily="34" charset="0"/>
                </a:rPr>
                <a:t>Matching Network</a:t>
              </a:r>
              <a:endParaRPr lang="en-US" dirty="0">
                <a:latin typeface="Century Gothic" panose="020B0502020202020204" pitchFamily="34" charset="0"/>
              </a:endParaRPr>
            </a:p>
            <a:p>
              <a:endParaRPr lang="en-US" dirty="0" smtClean="0"/>
            </a:p>
            <a:p>
              <a:endParaRPr lang="en-US" dirty="0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8889"/>
          <a:stretch/>
        </p:blipFill>
        <p:spPr>
          <a:xfrm>
            <a:off x="142345" y="800025"/>
            <a:ext cx="4313900" cy="3698796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1434725" y="1150445"/>
            <a:ext cx="863482" cy="2058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257437" y="1971619"/>
            <a:ext cx="169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Power Ramp 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22261"/>
          <a:stretch/>
        </p:blipFill>
        <p:spPr>
          <a:xfrm>
            <a:off x="4800600" y="864808"/>
            <a:ext cx="4283738" cy="3733800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5440830" y="875927"/>
            <a:ext cx="863482" cy="13397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767537" y="1165815"/>
            <a:ext cx="237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Overcome Ignition condition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78615"/>
              </p:ext>
            </p:extLst>
          </p:nvPr>
        </p:nvGraphicFramePr>
        <p:xfrm>
          <a:off x="4259409" y="3728792"/>
          <a:ext cx="1557688" cy="26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688">
                  <a:extLst>
                    <a:ext uri="{9D8B030D-6E8A-4147-A177-3AD203B41FA5}">
                      <a16:colId xmlns:a16="http://schemas.microsoft.com/office/drawing/2014/main" val="113827919"/>
                    </a:ext>
                  </a:extLst>
                </a:gridCol>
              </a:tblGrid>
              <a:tr h="605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Ramp Up</a:t>
                      </a:r>
                      <a:endParaRPr lang="en-US" sz="1600" b="0" kern="1200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40477"/>
                  </a:ext>
                </a:extLst>
              </a:tr>
              <a:tr h="2066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5kW followed by 35kW;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assisted to overcome striking impedance</a:t>
                      </a:r>
                      <a:endParaRPr lang="en-US" sz="1600" b="0" kern="1200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51979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67173"/>
              </p:ext>
            </p:extLst>
          </p:nvPr>
        </p:nvGraphicFramePr>
        <p:xfrm>
          <a:off x="5909816" y="3745022"/>
          <a:ext cx="1684046" cy="265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046">
                  <a:extLst>
                    <a:ext uri="{9D8B030D-6E8A-4147-A177-3AD203B41FA5}">
                      <a16:colId xmlns:a16="http://schemas.microsoft.com/office/drawing/2014/main" val="113827919"/>
                    </a:ext>
                  </a:extLst>
                </a:gridCol>
              </a:tblGrid>
              <a:tr h="615799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Provisional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Matching N/W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40477"/>
                  </a:ext>
                </a:extLst>
              </a:tr>
              <a:tr h="2039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Power Coupled increased from 22kW to 35kW at 0.5 Pa, 980kHz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51979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02231"/>
              </p:ext>
            </p:extLst>
          </p:nvPr>
        </p:nvGraphicFramePr>
        <p:xfrm>
          <a:off x="7659202" y="3754434"/>
          <a:ext cx="1321771" cy="264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71">
                  <a:extLst>
                    <a:ext uri="{9D8B030D-6E8A-4147-A177-3AD203B41FA5}">
                      <a16:colId xmlns:a16="http://schemas.microsoft.com/office/drawing/2014/main" val="113827919"/>
                    </a:ext>
                  </a:extLst>
                </a:gridCol>
              </a:tblGrid>
              <a:tr h="59988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Freq. Resolution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40477"/>
                  </a:ext>
                </a:extLst>
              </a:tr>
              <a:tr h="2046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1kHz resolution assisted the operation at 0.4Pa to support 34kW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51979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426716"/>
              </p:ext>
            </p:extLst>
          </p:nvPr>
        </p:nvGraphicFramePr>
        <p:xfrm>
          <a:off x="117831" y="3685723"/>
          <a:ext cx="404885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Results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Shot No.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33949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33990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Freq.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980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978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Power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5kW(0.5s);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35kW(1.7s)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5kW(0.5s);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34kW(1.7s)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Cos Phi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~1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~1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596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Pressure</a:t>
                      </a:r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0.5 Pa</a:t>
                      </a:r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0.4</a:t>
                      </a:r>
                      <a:r>
                        <a:rPr lang="en-US" sz="1200" b="1" baseline="0" dirty="0" smtClean="0">
                          <a:latin typeface="Century Gothic" panose="020B0502020202020204" pitchFamily="34" charset="0"/>
                        </a:rPr>
                        <a:t> Pa </a:t>
                      </a:r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Impedance @ 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62.5 </a:t>
                      </a:r>
                      <a:r>
                        <a:rPr lang="en-US" sz="1200" b="1" baseline="0" dirty="0" smtClean="0">
                          <a:latin typeface="Century Gothic" panose="020B0502020202020204" pitchFamily="34" charset="0"/>
                        </a:rPr>
                        <a:t>Ohm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55 </a:t>
                      </a:r>
                      <a:r>
                        <a:rPr lang="en-US" sz="1200" b="1" baseline="0" dirty="0" smtClean="0">
                          <a:latin typeface="Century Gothic" panose="020B0502020202020204" pitchFamily="34" charset="0"/>
                        </a:rPr>
                        <a:t>Ohm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370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Impedance @ Pi match</a:t>
                      </a:r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Century Gothic" panose="020B0502020202020204" pitchFamily="34" charset="0"/>
                        </a:rPr>
                        <a:t>Beyond 112 Ohms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Century Gothic" panose="020B0502020202020204" pitchFamily="34" charset="0"/>
                        </a:rPr>
                        <a:t>Beyond 110 Ohms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42397"/>
                  </a:ext>
                </a:extLst>
              </a:tr>
            </a:tbl>
          </a:graphicData>
        </a:graphic>
      </p:graphicFrame>
      <p:sp>
        <p:nvSpPr>
          <p:cNvPr id="85" name="Rounded Rectangle 84"/>
          <p:cNvSpPr/>
          <p:nvPr/>
        </p:nvSpPr>
        <p:spPr>
          <a:xfrm>
            <a:off x="1520896" y="4407799"/>
            <a:ext cx="2271757" cy="5768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535799" y="4409760"/>
            <a:ext cx="978801" cy="5768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27539" y="4231516"/>
            <a:ext cx="2177304" cy="749560"/>
            <a:chOff x="1775860" y="2865887"/>
            <a:chExt cx="2177304" cy="749560"/>
          </a:xfrm>
        </p:grpSpPr>
        <p:sp>
          <p:nvSpPr>
            <p:cNvPr id="87" name="Rounded Rectangle 86"/>
            <p:cNvSpPr/>
            <p:nvPr/>
          </p:nvSpPr>
          <p:spPr>
            <a:xfrm>
              <a:off x="1775860" y="2865887"/>
              <a:ext cx="2177304" cy="7495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137582" y="2979309"/>
              <a:ext cx="863840" cy="13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5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  <p:bldP spid="59" grpId="0" animBg="1"/>
      <p:bldP spid="59" grpId="1" animBg="1"/>
      <p:bldP spid="76" grpId="0"/>
      <p:bldP spid="76" grpId="1"/>
      <p:bldP spid="85" grpId="0" animBg="1"/>
      <p:bldP spid="85" grpId="1" animBg="1"/>
      <p:bldP spid="86" grpId="0" animBg="1"/>
      <p:bldP spid="8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Summary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123C3-E1F2-4DD2-8EC7-0D32B3AB9919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722254"/>
            <a:ext cx="899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For the given Ion Source conditions(pressure),once </a:t>
            </a:r>
            <a:r>
              <a:rPr lang="en-US" dirty="0">
                <a:latin typeface="Century Gothic" panose="020B0502020202020204" pitchFamily="34" charset="0"/>
              </a:rPr>
              <a:t>the matching is achieved at </a:t>
            </a:r>
            <a:r>
              <a:rPr lang="en-US" dirty="0" smtClean="0">
                <a:latin typeface="Century Gothic" panose="020B0502020202020204" pitchFamily="34" charset="0"/>
              </a:rPr>
              <a:t>lower power </a:t>
            </a:r>
            <a:r>
              <a:rPr lang="en-US" dirty="0">
                <a:latin typeface="Century Gothic" panose="020B0502020202020204" pitchFamily="34" charset="0"/>
              </a:rPr>
              <a:t>it continues till max. power.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Sudden Impedance variation at ignition of plasma was overcome by Power ramp.</a:t>
            </a:r>
            <a:endParaRPr lang="en-US" dirty="0" smtClean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349991"/>
              </p:ext>
            </p:extLst>
          </p:nvPr>
        </p:nvGraphicFramePr>
        <p:xfrm>
          <a:off x="-103504" y="2074873"/>
          <a:ext cx="8866504" cy="468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74396" y="3528920"/>
            <a:ext cx="7839077" cy="521734"/>
            <a:chOff x="1268727" y="3528920"/>
            <a:chExt cx="7839077" cy="521734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268727" y="3528920"/>
              <a:ext cx="7494177" cy="10626"/>
            </a:xfrm>
            <a:prstGeom prst="line">
              <a:avLst/>
            </a:prstGeom>
            <a:ln w="44450">
              <a:solidFill>
                <a:srgbClr val="92D050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605060" y="3681322"/>
              <a:ext cx="150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entury Gothic" panose="020B0502020202020204" pitchFamily="34" charset="0"/>
                </a:rPr>
                <a:t>90 % Power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Isosceles Triangle 14"/>
          <p:cNvSpPr/>
          <p:nvPr/>
        </p:nvSpPr>
        <p:spPr>
          <a:xfrm>
            <a:off x="1475020" y="3374665"/>
            <a:ext cx="182858" cy="164881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Box 2"/>
          <p:cNvSpPr txBox="1"/>
          <p:nvPr/>
        </p:nvSpPr>
        <p:spPr>
          <a:xfrm>
            <a:off x="1621128" y="3211662"/>
            <a:ext cx="3066701" cy="862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37kW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With additional matching &amp; </a:t>
            </a:r>
            <a:r>
              <a:rPr lang="en-US" sz="1800" dirty="0" err="1" smtClean="0">
                <a:latin typeface="Century Gothic" panose="020B0502020202020204" pitchFamily="34" charset="0"/>
              </a:rPr>
              <a:t>Freq</a:t>
            </a:r>
            <a:r>
              <a:rPr lang="en-US" sz="1800" dirty="0" smtClean="0">
                <a:latin typeface="Century Gothic" panose="020B0502020202020204" pitchFamily="34" charset="0"/>
              </a:rPr>
              <a:t> Resolution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" y="1795501"/>
            <a:ext cx="881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Impedance seen by generator linearly increases with improved 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vacuum, which necessitates an impedance transform..</a:t>
            </a:r>
            <a:endParaRPr lang="en-US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02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15" grpId="0" animBg="1"/>
      <p:bldP spid="1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Issues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6C356-F4F6-4286-9125-D5CA00104377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30260" y="1600200"/>
            <a:ext cx="8561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Recent Campaigns indicates the 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operations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of SSRFG with impedance seen at generator end 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in 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the range of 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100Ohm*. </a:t>
            </a:r>
          </a:p>
          <a:p>
            <a:endParaRPr lang="en-US" dirty="0" smtClean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30260" y="2445127"/>
            <a:ext cx="8180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entury Gothic" panose="020B0502020202020204" pitchFamily="34" charset="0"/>
                <a:cs typeface="Times New Roman" pitchFamily="18" charset="0"/>
              </a:rPr>
              <a:t>For SSRFG designed for 50 Ohm conditions; should have a additional impedance transformation</a:t>
            </a:r>
          </a:p>
          <a:p>
            <a:pPr algn="ctr"/>
            <a:r>
              <a:rPr lang="en-US" u="sng" dirty="0">
                <a:latin typeface="Century Gothic" panose="020B0502020202020204" pitchFamily="34" charset="0"/>
                <a:cs typeface="Times New Roman" pitchFamily="18" charset="0"/>
              </a:rPr>
              <a:t>Or</a:t>
            </a:r>
          </a:p>
          <a:p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     </a:t>
            </a:r>
            <a:r>
              <a:rPr lang="en-US" u="sng" dirty="0">
                <a:latin typeface="Century Gothic" panose="020B0502020202020204" pitchFamily="34" charset="0"/>
                <a:cs typeface="Times New Roman" pitchFamily="18" charset="0"/>
              </a:rPr>
              <a:t>Redefine the impedance of the RF Generator to 100 Ohm</a:t>
            </a:r>
            <a:r>
              <a:rPr lang="en-US" u="sng" dirty="0" smtClean="0">
                <a:latin typeface="Century Gothic" panose="020B0502020202020204" pitchFamily="34" charset="0"/>
                <a:cs typeface="Times New Roman" pitchFamily="18" charset="0"/>
              </a:rPr>
              <a:t>?</a:t>
            </a:r>
            <a:endParaRPr lang="en-US" u="sng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60" y="4116736"/>
            <a:ext cx="833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Whether conditions will change as we go towards higher power(150kW)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18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2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Above </a:t>
            </a:r>
            <a:r>
              <a:rPr lang="en-US" sz="32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experimental campaigns were from collaborative </a:t>
            </a:r>
            <a:r>
              <a:rPr lang="en-US" sz="3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efforts at </a:t>
            </a:r>
            <a:r>
              <a:rPr lang="en-US" sz="32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ROBIN(</a:t>
            </a:r>
            <a:r>
              <a:rPr lang="en-US" sz="3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RF based negative ion source experimental </a:t>
            </a:r>
            <a:r>
              <a:rPr lang="en-US" sz="32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facility) test </a:t>
            </a:r>
            <a:r>
              <a:rPr lang="en-US" sz="3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stand by NNB, DNB and Power Supply </a:t>
            </a:r>
            <a:r>
              <a:rPr lang="en-US" sz="32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group of ITER-India &amp; IPR</a:t>
            </a:r>
          </a:p>
          <a:p>
            <a:pPr marL="0" indent="0" algn="ctr">
              <a:buNone/>
            </a:pPr>
            <a:endParaRPr lang="en-US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Acknowledgement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E304D-1E5D-4ACA-9652-55C17D9AA3A3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69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2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Thanks a lot.!</a:t>
            </a:r>
            <a:endParaRPr lang="en-US" sz="32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2E30-5722-4300-BD82-B5A723338D58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5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 smtClean="0"/>
          </a:p>
          <a:p>
            <a:endParaRPr lang="en-IN" dirty="0">
              <a:latin typeface="Century Gothic" panose="020B0502020202020204" pitchFamily="34" charset="0"/>
            </a:endParaRPr>
          </a:p>
          <a:p>
            <a:r>
              <a:rPr lang="en-IN" dirty="0" smtClean="0">
                <a:latin typeface="Century Gothic" panose="020B0502020202020204" pitchFamily="34" charset="0"/>
              </a:rPr>
              <a:t>Motivation for Solid state design</a:t>
            </a:r>
          </a:p>
          <a:p>
            <a:r>
              <a:rPr lang="en-IN" dirty="0" smtClean="0">
                <a:latin typeface="Century Gothic" panose="020B0502020202020204" pitchFamily="34" charset="0"/>
              </a:rPr>
              <a:t>Specification for 40kW SS HFPS</a:t>
            </a:r>
          </a:p>
          <a:p>
            <a:r>
              <a:rPr lang="en-IN" dirty="0" smtClean="0">
                <a:latin typeface="Century Gothic" panose="020B0502020202020204" pitchFamily="34" charset="0"/>
              </a:rPr>
              <a:t>Topology &amp; General Arrangement</a:t>
            </a:r>
            <a:endParaRPr lang="en-IN" dirty="0" smtClean="0">
              <a:latin typeface="Century Gothic" panose="020B0502020202020204" pitchFamily="34" charset="0"/>
            </a:endParaRPr>
          </a:p>
          <a:p>
            <a:r>
              <a:rPr lang="en-IN" dirty="0" smtClean="0">
                <a:latin typeface="Century Gothic" panose="020B0502020202020204" pitchFamily="34" charset="0"/>
              </a:rPr>
              <a:t>Initiation of Plasma operations</a:t>
            </a:r>
          </a:p>
          <a:p>
            <a:r>
              <a:rPr lang="en-IN" dirty="0" smtClean="0">
                <a:latin typeface="Century Gothic" panose="020B0502020202020204" pitchFamily="34" charset="0"/>
              </a:rPr>
              <a:t>Plasma Operations; results &amp; observations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IN" sz="2400" dirty="0" smtClean="0">
                <a:latin typeface="Century Gothic" panose="020B0502020202020204" pitchFamily="34" charset="0"/>
              </a:rPr>
              <a:t>Summary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IN" sz="2400" dirty="0" smtClean="0">
                <a:latin typeface="Century Gothic" panose="020B0502020202020204" pitchFamily="34" charset="0"/>
              </a:rPr>
              <a:t>Open issues</a:t>
            </a:r>
            <a:endParaRPr lang="en-IN" sz="24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Century Gothick Gothic"/>
              </a:rPr>
              <a:t>Outline of Presentation</a:t>
            </a:r>
            <a:endParaRPr lang="en-IN" dirty="0">
              <a:latin typeface="Century Gothick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DD72A-767C-4942-808D-307607BEDB7F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2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84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IN" dirty="0" smtClean="0">
                <a:latin typeface="Century Gothic" panose="020B0502020202020204" pitchFamily="34" charset="0"/>
              </a:rPr>
              <a:t>Solid state design is already popular with Digital Radio Transmitters, offers</a:t>
            </a:r>
          </a:p>
          <a:p>
            <a:r>
              <a:rPr lang="en-IN" dirty="0">
                <a:latin typeface="Century Gothic" panose="020B0502020202020204" pitchFamily="34" charset="0"/>
              </a:rPr>
              <a:t>State of the art technology with </a:t>
            </a:r>
            <a:r>
              <a:rPr lang="en-I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modular design</a:t>
            </a:r>
          </a:p>
          <a:p>
            <a:r>
              <a:rPr lang="en-IN" dirty="0" smtClean="0">
                <a:latin typeface="Century Gothic" panose="020B0502020202020204" pitchFamily="34" charset="0"/>
              </a:rPr>
              <a:t>Efficiency better than 80%</a:t>
            </a:r>
          </a:p>
          <a:p>
            <a:r>
              <a:rPr lang="en-IN" dirty="0" smtClean="0">
                <a:latin typeface="Century Gothic" panose="020B0502020202020204" pitchFamily="34" charset="0"/>
              </a:rPr>
              <a:t>Air cooled solutions</a:t>
            </a:r>
          </a:p>
          <a:p>
            <a:r>
              <a:rPr lang="en-IN" dirty="0" smtClean="0">
                <a:latin typeface="Century Gothic" panose="020B0502020202020204" pitchFamily="34" charset="0"/>
              </a:rPr>
              <a:t>Option of matching by frequency tuning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Century Gothic" panose="020B0502020202020204" pitchFamily="34" charset="0"/>
              </a:rPr>
              <a:t>Motivation for Solid State HFPS</a:t>
            </a:r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6AECD-C02D-47EC-A7E5-D830E13AB97E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22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75624"/>
              </p:ext>
            </p:extLst>
          </p:nvPr>
        </p:nvGraphicFramePr>
        <p:xfrm>
          <a:off x="304800" y="1447800"/>
          <a:ext cx="8610601" cy="4131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85609115"/>
                    </a:ext>
                  </a:extLst>
                </a:gridCol>
                <a:gridCol w="533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2000" dirty="0" smtClean="0">
                          <a:effectLst/>
                          <a:latin typeface="Century Gothic" panose="020B0502020202020204" pitchFamily="34" charset="0"/>
                        </a:rPr>
                        <a:t>S.N.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Attributes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Specifications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Input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Input Voltage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3ph, 415V ±10%, 50Hz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58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Output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877" marR="628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Rated Output Power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Symbol"/>
                        <a:buNone/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40 kW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continuous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5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Output Power Range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10 – 100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en-GB" sz="1600" b="1" i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8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Power Accuracy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 panose="020B0502020202020204" pitchFamily="34" charset="0"/>
                        </a:rPr>
                        <a:t>1kW </a:t>
                      </a:r>
                      <a:endParaRPr lang="en-GB" sz="1600" b="1" i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3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Working frequency Band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(1 ± 0.1) MHz 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3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Frequency Accuracy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± 10 </a:t>
                      </a:r>
                      <a:r>
                        <a:rPr lang="en-US" sz="1600" b="1" dirty="0" smtClean="0">
                          <a:effectLst/>
                          <a:latin typeface="Century Gothic" panose="020B0502020202020204" pitchFamily="34" charset="0"/>
                        </a:rPr>
                        <a:t>kHz</a:t>
                      </a:r>
                      <a:endParaRPr lang="en-GB" sz="1600" b="1" i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8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Output impedance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50 Ω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3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RF Output Connector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3 1/8”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Efficiency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&gt;80%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Cooling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Air cooled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2877" marR="6287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200" y="133545"/>
            <a:ext cx="7143800" cy="642942"/>
          </a:xfrm>
          <a:solidFill>
            <a:srgbClr val="392AAC"/>
          </a:solidFill>
          <a:ln>
            <a:solidFill>
              <a:srgbClr val="392AAC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Specifications for 40kW SS RFG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pPr>
              <a:defRPr/>
            </a:pPr>
            <a:fld id="{84B23652-1811-4F98-AE79-2C0862B94848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02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2465" y="119058"/>
            <a:ext cx="7143800" cy="642942"/>
          </a:xfrm>
          <a:solidFill>
            <a:srgbClr val="392AAC"/>
          </a:solidFill>
          <a:ln>
            <a:solidFill>
              <a:srgbClr val="392AAC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Scheme for 40kW SS RFG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pPr>
              <a:defRPr/>
            </a:pPr>
            <a:fld id="{EA173484-F340-4FFD-94D9-68AFE58CFE68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440487"/>
            <a:ext cx="1285875" cy="417513"/>
          </a:xfrm>
        </p:spPr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4385" y="4348356"/>
            <a:ext cx="1905925" cy="2092131"/>
          </a:xfrm>
          <a:prstGeom prst="rect">
            <a:avLst/>
          </a:prstGeom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52727" y="4947153"/>
            <a:ext cx="19447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40kW PS to be configured with </a:t>
            </a:r>
          </a:p>
          <a:p>
            <a:pPr algn="ctr"/>
            <a:r>
              <a:rPr lang="en-IN" sz="1600" dirty="0">
                <a:latin typeface="Century Gothic" panose="020B0502020202020204" pitchFamily="34" charset="0"/>
              </a:rPr>
              <a:t>16 x 3kW modules</a:t>
            </a:r>
          </a:p>
        </p:txBody>
      </p:sp>
      <p:grpSp>
        <p:nvGrpSpPr>
          <p:cNvPr id="1064" name="Group 1063"/>
          <p:cNvGrpSpPr/>
          <p:nvPr/>
        </p:nvGrpSpPr>
        <p:grpSpPr>
          <a:xfrm>
            <a:off x="152400" y="851871"/>
            <a:ext cx="9910303" cy="3432947"/>
            <a:chOff x="148097" y="2891653"/>
            <a:chExt cx="9910303" cy="3432947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914400" y="63246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GB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t="38505"/>
            <a:stretch/>
          </p:blipFill>
          <p:spPr>
            <a:xfrm>
              <a:off x="148097" y="2891653"/>
              <a:ext cx="8878972" cy="3432947"/>
            </a:xfrm>
            <a:prstGeom prst="rect">
              <a:avLst/>
            </a:prstGeom>
          </p:spPr>
        </p:pic>
        <p:grpSp>
          <p:nvGrpSpPr>
            <p:cNvPr id="449" name="Group 448"/>
            <p:cNvGrpSpPr/>
            <p:nvPr/>
          </p:nvGrpSpPr>
          <p:grpSpPr>
            <a:xfrm>
              <a:off x="1674920" y="3136900"/>
              <a:ext cx="1225443" cy="2296330"/>
              <a:chOff x="1674920" y="3136900"/>
              <a:chExt cx="1225443" cy="2296330"/>
            </a:xfrm>
          </p:grpSpPr>
          <p:sp>
            <p:nvSpPr>
              <p:cNvPr id="1401" name="Rectangle 1400"/>
              <p:cNvSpPr/>
              <p:nvPr/>
            </p:nvSpPr>
            <p:spPr>
              <a:xfrm>
                <a:off x="1688305" y="4110854"/>
                <a:ext cx="457200" cy="413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3" name="Straight Arrow Connector 1402"/>
              <p:cNvCxnSpPr/>
              <p:nvPr/>
            </p:nvCxnSpPr>
            <p:spPr>
              <a:xfrm flipH="1">
                <a:off x="1677000" y="4101330"/>
                <a:ext cx="499466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Arrow Connector 447"/>
              <p:cNvCxnSpPr/>
              <p:nvPr/>
            </p:nvCxnSpPr>
            <p:spPr>
              <a:xfrm flipH="1">
                <a:off x="1674920" y="4532333"/>
                <a:ext cx="499466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7" name="Rectangle 1406"/>
              <p:cNvSpPr/>
              <p:nvPr/>
            </p:nvSpPr>
            <p:spPr>
              <a:xfrm>
                <a:off x="2286000" y="3136900"/>
                <a:ext cx="609600" cy="381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Module 16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2290763" y="5052230"/>
                <a:ext cx="609600" cy="381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Module 1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2290763" y="4343400"/>
                <a:ext cx="609600" cy="381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Module 7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2290763" y="3895726"/>
                <a:ext cx="609600" cy="381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Module 8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63" name="Picture 1062"/>
          <p:cNvPicPr>
            <a:picLocks noChangeAspect="1"/>
          </p:cNvPicPr>
          <p:nvPr/>
        </p:nvPicPr>
        <p:blipFill rotWithShape="1">
          <a:blip r:embed="rId5"/>
          <a:srcRect b="6281"/>
          <a:stretch/>
        </p:blipFill>
        <p:spPr>
          <a:xfrm>
            <a:off x="615883" y="4361971"/>
            <a:ext cx="4340359" cy="2002746"/>
          </a:xfrm>
          <a:prstGeom prst="rect">
            <a:avLst/>
          </a:prstGeom>
        </p:spPr>
      </p:pic>
      <p:sp>
        <p:nvSpPr>
          <p:cNvPr id="1065" name="Oval 1064"/>
          <p:cNvSpPr/>
          <p:nvPr/>
        </p:nvSpPr>
        <p:spPr>
          <a:xfrm>
            <a:off x="615883" y="1855944"/>
            <a:ext cx="1305325" cy="963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966487" y="964574"/>
            <a:ext cx="1305325" cy="2769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3223719" y="875952"/>
            <a:ext cx="1305325" cy="2857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4992528" y="774719"/>
            <a:ext cx="3389472" cy="3109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2958679" y="3810951"/>
            <a:ext cx="3266414" cy="501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65" grpId="0" animBg="1"/>
      <p:bldP spid="1065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5037" r="31313" b="7769"/>
          <a:stretch/>
        </p:blipFill>
        <p:spPr>
          <a:xfrm>
            <a:off x="2362200" y="934910"/>
            <a:ext cx="3903023" cy="54658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General Arrangement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901098-3EE3-4AB2-AD9C-4EC9E2DE8A11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327" y="2286000"/>
            <a:ext cx="2934001" cy="1605806"/>
            <a:chOff x="50327" y="2286000"/>
            <a:chExt cx="2934001" cy="1605806"/>
          </a:xfrm>
        </p:grpSpPr>
        <p:sp>
          <p:nvSpPr>
            <p:cNvPr id="16" name="Rectangle 15"/>
            <p:cNvSpPr/>
            <p:nvPr/>
          </p:nvSpPr>
          <p:spPr>
            <a:xfrm>
              <a:off x="1039557" y="2286000"/>
              <a:ext cx="1944771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IN" sz="1600" dirty="0" smtClean="0">
                  <a:latin typeface="Century Gothic" panose="020B0502020202020204" pitchFamily="34" charset="0"/>
                </a:rPr>
                <a:t>Operator Panel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7234" y="2923351"/>
              <a:ext cx="2133600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IN" sz="1600" dirty="0" smtClean="0">
                  <a:latin typeface="Century Gothic" panose="020B0502020202020204" pitchFamily="34" charset="0"/>
                </a:rPr>
                <a:t>Emergency Shut off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327" y="3553252"/>
              <a:ext cx="2133600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IN" sz="1600" dirty="0" smtClean="0">
                  <a:latin typeface="Century Gothic" panose="020B0502020202020204" pitchFamily="34" charset="0"/>
                </a:rPr>
                <a:t>Remote/Local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3496" y="3833630"/>
            <a:ext cx="2189637" cy="2288555"/>
            <a:chOff x="6443496" y="3833630"/>
            <a:chExt cx="2189637" cy="22885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6" t="11111" r="7500"/>
            <a:stretch/>
          </p:blipFill>
          <p:spPr>
            <a:xfrm>
              <a:off x="6443496" y="4572000"/>
              <a:ext cx="2189637" cy="1550185"/>
            </a:xfrm>
            <a:prstGeom prst="rect">
              <a:avLst/>
            </a:prstGeom>
            <a:ln w="34925">
              <a:solidFill>
                <a:srgbClr val="392AAC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470792" y="3833630"/>
              <a:ext cx="213360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IN" sz="1600" dirty="0" smtClean="0">
                  <a:latin typeface="Century Gothic" panose="020B0502020202020204" pitchFamily="34" charset="0"/>
                </a:rPr>
                <a:t>3 1/8” RF Connector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66899" y="4551149"/>
            <a:ext cx="21336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DC Power Supply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812" y="1936886"/>
            <a:ext cx="2133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Control &amp; measurement boards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64000" y="2039778"/>
            <a:ext cx="2133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RF Modules(Front)</a:t>
            </a:r>
          </a:p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#16 nos.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4000" y="4418405"/>
            <a:ext cx="21336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LC tuning network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  <p:sp>
        <p:nvSpPr>
          <p:cNvPr id="27" name="Rectangle 26"/>
          <p:cNvSpPr/>
          <p:nvPr/>
        </p:nvSpPr>
        <p:spPr>
          <a:xfrm>
            <a:off x="6337129" y="1801881"/>
            <a:ext cx="25014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dirty="0" smtClean="0">
                <a:latin typeface="Century Gothic" panose="020B0502020202020204" pitchFamily="34" charset="0"/>
              </a:rPr>
              <a:t>1.6(l) x 0.8(D) x 2.1(H)</a:t>
            </a:r>
          </a:p>
        </p:txBody>
      </p:sp>
    </p:spTree>
    <p:extLst>
      <p:ext uri="{BB962C8B-B14F-4D97-AF65-F5344CB8AC3E}">
        <p14:creationId xmlns:p14="http://schemas.microsoft.com/office/powerpoint/2010/main" val="35141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0548" y="119058"/>
            <a:ext cx="7143800" cy="642942"/>
          </a:xfrm>
          <a:solidFill>
            <a:srgbClr val="392AAC"/>
          </a:solidFill>
          <a:ln>
            <a:solidFill>
              <a:srgbClr val="392AAC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Demonstration of SS HVHF On DL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13557" y="6629400"/>
            <a:ext cx="1857375" cy="222250"/>
          </a:xfrm>
        </p:spPr>
        <p:txBody>
          <a:bodyPr/>
          <a:lstStyle/>
          <a:p>
            <a:pPr>
              <a:defRPr/>
            </a:pPr>
            <a:fld id="{B1FAFFE0-6C49-430F-990F-9CE19E9CD371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9569" y="6440487"/>
            <a:ext cx="1285875" cy="417513"/>
          </a:xfrm>
        </p:spPr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grpSp>
        <p:nvGrpSpPr>
          <p:cNvPr id="7" name="Group 6"/>
          <p:cNvGrpSpPr/>
          <p:nvPr/>
        </p:nvGrpSpPr>
        <p:grpSpPr>
          <a:xfrm>
            <a:off x="123521" y="1455533"/>
            <a:ext cx="8791879" cy="1973467"/>
            <a:chOff x="123521" y="784099"/>
            <a:chExt cx="8791879" cy="1973467"/>
          </a:xfrm>
        </p:grpSpPr>
        <p:pic>
          <p:nvPicPr>
            <p:cNvPr id="14" name="graphics18"/>
            <p:cNvPicPr/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23521" y="789095"/>
              <a:ext cx="2662542" cy="1954106"/>
            </a:xfrm>
            <a:prstGeom prst="rect">
              <a:avLst/>
            </a:prstGeom>
          </p:spPr>
        </p:pic>
        <p:pic>
          <p:nvPicPr>
            <p:cNvPr id="12" name="graphics4"/>
            <p:cNvPicPr/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906297" y="814703"/>
              <a:ext cx="2767443" cy="1942863"/>
            </a:xfrm>
            <a:prstGeom prst="rect">
              <a:avLst/>
            </a:prstGeom>
          </p:spPr>
        </p:pic>
        <p:pic>
          <p:nvPicPr>
            <p:cNvPr id="16" name="graphics16"/>
            <p:cNvPicPr/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892936" y="829069"/>
              <a:ext cx="3022464" cy="191413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980863" y="784099"/>
              <a:ext cx="924137" cy="3589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24654" y="784099"/>
              <a:ext cx="924137" cy="3589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086600" y="814703"/>
              <a:ext cx="924137" cy="3589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23520" y="3705916"/>
            <a:ext cx="8465121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Century Gothic" panose="020B0502020202020204" pitchFamily="34" charset="0"/>
              </a:rPr>
              <a:t>Pre Integration Activity;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Previous operations on Source indicate operational impedance at Generator end not limited to 50 Ohm;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SS HVHF tested for mismatch conditions;</a:t>
            </a:r>
            <a:endParaRPr lang="en-US" dirty="0">
              <a:latin typeface="Century Gothic" panose="020B0502020202020204" pitchFamily="34" charset="0"/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entury Gothic" panose="020B0502020202020204" pitchFamily="34" charset="0"/>
                <a:cs typeface="Times New Roman" pitchFamily="18" charset="0"/>
              </a:rPr>
              <a:t>37 </a:t>
            </a:r>
            <a:r>
              <a:rPr lang="en-US" b="1" dirty="0">
                <a:latin typeface="Century Gothic" panose="020B0502020202020204" pitchFamily="34" charset="0"/>
                <a:cs typeface="Times New Roman" pitchFamily="18" charset="0"/>
              </a:rPr>
              <a:t>kW at 75 Ohm</a:t>
            </a:r>
            <a:r>
              <a:rPr lang="en-US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Century Gothic" panose="020B0502020202020204" pitchFamily="34" charset="0"/>
                <a:cs typeface="Times New Roman" pitchFamily="18" charset="0"/>
              </a:rPr>
              <a:t>34 kW at 25 </a:t>
            </a:r>
            <a:r>
              <a:rPr lang="en-US" b="1" dirty="0" smtClean="0">
                <a:latin typeface="Century Gothic" panose="020B0502020202020204" pitchFamily="34" charset="0"/>
                <a:cs typeface="Times New Roman" pitchFamily="18" charset="0"/>
              </a:rPr>
              <a:t>Ohm</a:t>
            </a:r>
            <a:r>
              <a:rPr lang="en-US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20" y="849868"/>
            <a:ext cx="8868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Century Gothic" panose="020B0502020202020204" pitchFamily="34" charset="0"/>
              </a:rPr>
              <a:t>Rated power at 50Ohm over frequency range; 900kHz, 1000kHz, 1100kHz.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20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Initial Plasma operation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65775-CF86-4397-A68C-491C1F68CAF7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3813" y="4237363"/>
            <a:ext cx="4346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entury Gothic" panose="020B0502020202020204" pitchFamily="34" charset="0"/>
              </a:rPr>
              <a:t>Source Pressure </a:t>
            </a:r>
            <a:r>
              <a:rPr lang="en-US" dirty="0" smtClean="0">
                <a:latin typeface="Century Gothic" panose="020B0502020202020204" pitchFamily="34" charset="0"/>
              </a:rPr>
              <a:t>tuned </a:t>
            </a:r>
            <a:r>
              <a:rPr lang="en-US" dirty="0">
                <a:latin typeface="Century Gothic" panose="020B0502020202020204" pitchFamily="34" charset="0"/>
              </a:rPr>
              <a:t>to </a:t>
            </a:r>
            <a:r>
              <a:rPr lang="en-US" b="1" dirty="0" smtClean="0">
                <a:latin typeface="Century Gothic" panose="020B0502020202020204" pitchFamily="34" charset="0"/>
              </a:rPr>
              <a:t>1Pa </a:t>
            </a:r>
            <a:r>
              <a:rPr lang="en-US" dirty="0">
                <a:latin typeface="Century Gothic" panose="020B0502020202020204" pitchFamily="34" charset="0"/>
              </a:rPr>
              <a:t>to </a:t>
            </a:r>
            <a:r>
              <a:rPr lang="en-US" dirty="0" smtClean="0">
                <a:latin typeface="Century Gothic" panose="020B0502020202020204" pitchFamily="34" charset="0"/>
              </a:rPr>
              <a:t>assist </a:t>
            </a:r>
            <a:r>
              <a:rPr lang="en-US" dirty="0">
                <a:latin typeface="Century Gothic" panose="020B0502020202020204" pitchFamily="34" charset="0"/>
              </a:rPr>
              <a:t>favorable conditions for Plasma </a:t>
            </a:r>
            <a:r>
              <a:rPr lang="en-US" dirty="0" smtClean="0">
                <a:latin typeface="Century Gothic" panose="020B0502020202020204" pitchFamily="34" charset="0"/>
              </a:rPr>
              <a:t>formations.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Optimum matching achieved at  980 kHz; Operated </a:t>
            </a:r>
            <a:r>
              <a:rPr lang="en-US" dirty="0" err="1" smtClean="0">
                <a:latin typeface="Century Gothic" panose="020B0502020202020204" pitchFamily="34" charset="0"/>
              </a:rPr>
              <a:t>upto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90% Power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7773" y="3688433"/>
            <a:ext cx="3370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u="sng" dirty="0" smtClean="0">
                <a:latin typeface="Century Gothic" panose="020B0502020202020204" pitchFamily="34" charset="0"/>
              </a:rPr>
              <a:t>36kW </a:t>
            </a:r>
            <a:r>
              <a:rPr lang="en-US" b="1" u="sng" dirty="0">
                <a:latin typeface="Century Gothic" panose="020B0502020202020204" pitchFamily="34" charset="0"/>
              </a:rPr>
              <a:t>RF </a:t>
            </a:r>
            <a:r>
              <a:rPr lang="en-US" b="1" u="sng" dirty="0" smtClean="0">
                <a:latin typeface="Century Gothic" panose="020B0502020202020204" pitchFamily="34" charset="0"/>
              </a:rPr>
              <a:t>Power</a:t>
            </a:r>
            <a:endParaRPr lang="en-US" b="1" u="sng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296" y="1083854"/>
            <a:ext cx="8688530" cy="2071636"/>
            <a:chOff x="203039" y="1026975"/>
            <a:chExt cx="8333220" cy="2404516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03039" y="1259116"/>
              <a:ext cx="8333220" cy="1930400"/>
              <a:chOff x="558" y="768"/>
              <a:chExt cx="3913" cy="1216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23" y="768"/>
                <a:ext cx="3648" cy="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31" y="1204"/>
                <a:ext cx="224" cy="499"/>
              </a:xfrm>
              <a:custGeom>
                <a:avLst/>
                <a:gdLst>
                  <a:gd name="T0" fmla="*/ 297 w 448"/>
                  <a:gd name="T1" fmla="*/ 2 h 991"/>
                  <a:gd name="T2" fmla="*/ 445 w 448"/>
                  <a:gd name="T3" fmla="*/ 121 h 991"/>
                  <a:gd name="T4" fmla="*/ 308 w 448"/>
                  <a:gd name="T5" fmla="*/ 250 h 991"/>
                  <a:gd name="T6" fmla="*/ 297 w 448"/>
                  <a:gd name="T7" fmla="*/ 250 h 991"/>
                  <a:gd name="T8" fmla="*/ 445 w 448"/>
                  <a:gd name="T9" fmla="*/ 368 h 991"/>
                  <a:gd name="T10" fmla="*/ 308 w 448"/>
                  <a:gd name="T11" fmla="*/ 497 h 991"/>
                  <a:gd name="T12" fmla="*/ 297 w 448"/>
                  <a:gd name="T13" fmla="*/ 497 h 991"/>
                  <a:gd name="T14" fmla="*/ 445 w 448"/>
                  <a:gd name="T15" fmla="*/ 615 h 991"/>
                  <a:gd name="T16" fmla="*/ 308 w 448"/>
                  <a:gd name="T17" fmla="*/ 744 h 991"/>
                  <a:gd name="T18" fmla="*/ 297 w 448"/>
                  <a:gd name="T19" fmla="*/ 744 h 991"/>
                  <a:gd name="T20" fmla="*/ 445 w 448"/>
                  <a:gd name="T21" fmla="*/ 863 h 991"/>
                  <a:gd name="T22" fmla="*/ 308 w 448"/>
                  <a:gd name="T23" fmla="*/ 991 h 991"/>
                  <a:gd name="T24" fmla="*/ 297 w 448"/>
                  <a:gd name="T25" fmla="*/ 991 h 991"/>
                  <a:gd name="T26" fmla="*/ 297 w 448"/>
                  <a:gd name="T27" fmla="*/ 2 h 991"/>
                  <a:gd name="T28" fmla="*/ 0 w 448"/>
                  <a:gd name="T29" fmla="*/ 2 h 991"/>
                  <a:gd name="T30" fmla="*/ 297 w 448"/>
                  <a:gd name="T31" fmla="*/ 991 h 991"/>
                  <a:gd name="T32" fmla="*/ 0 w 448"/>
                  <a:gd name="T33" fmla="*/ 991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8" h="991">
                    <a:moveTo>
                      <a:pt x="297" y="2"/>
                    </a:moveTo>
                    <a:cubicBezTo>
                      <a:pt x="375" y="0"/>
                      <a:pt x="442" y="53"/>
                      <a:pt x="445" y="121"/>
                    </a:cubicBezTo>
                    <a:cubicBezTo>
                      <a:pt x="448" y="189"/>
                      <a:pt x="387" y="247"/>
                      <a:pt x="308" y="250"/>
                    </a:cubicBezTo>
                    <a:cubicBezTo>
                      <a:pt x="304" y="250"/>
                      <a:pt x="300" y="250"/>
                      <a:pt x="297" y="250"/>
                    </a:cubicBezTo>
                    <a:cubicBezTo>
                      <a:pt x="375" y="247"/>
                      <a:pt x="442" y="300"/>
                      <a:pt x="445" y="368"/>
                    </a:cubicBezTo>
                    <a:cubicBezTo>
                      <a:pt x="448" y="436"/>
                      <a:pt x="387" y="494"/>
                      <a:pt x="308" y="497"/>
                    </a:cubicBezTo>
                    <a:cubicBezTo>
                      <a:pt x="304" y="497"/>
                      <a:pt x="300" y="497"/>
                      <a:pt x="297" y="497"/>
                    </a:cubicBezTo>
                    <a:cubicBezTo>
                      <a:pt x="375" y="494"/>
                      <a:pt x="442" y="547"/>
                      <a:pt x="445" y="615"/>
                    </a:cubicBezTo>
                    <a:cubicBezTo>
                      <a:pt x="448" y="684"/>
                      <a:pt x="387" y="741"/>
                      <a:pt x="308" y="744"/>
                    </a:cubicBezTo>
                    <a:cubicBezTo>
                      <a:pt x="304" y="744"/>
                      <a:pt x="300" y="744"/>
                      <a:pt x="297" y="744"/>
                    </a:cubicBezTo>
                    <a:cubicBezTo>
                      <a:pt x="375" y="741"/>
                      <a:pt x="442" y="794"/>
                      <a:pt x="445" y="863"/>
                    </a:cubicBezTo>
                    <a:cubicBezTo>
                      <a:pt x="448" y="931"/>
                      <a:pt x="387" y="988"/>
                      <a:pt x="308" y="991"/>
                    </a:cubicBezTo>
                    <a:cubicBezTo>
                      <a:pt x="304" y="991"/>
                      <a:pt x="300" y="991"/>
                      <a:pt x="297" y="991"/>
                    </a:cubicBezTo>
                    <a:moveTo>
                      <a:pt x="297" y="2"/>
                    </a:moveTo>
                    <a:lnTo>
                      <a:pt x="0" y="2"/>
                    </a:lnTo>
                    <a:moveTo>
                      <a:pt x="297" y="991"/>
                    </a:moveTo>
                    <a:lnTo>
                      <a:pt x="0" y="991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321" y="1439"/>
                <a:ext cx="122" cy="30"/>
              </a:xfrm>
              <a:custGeom>
                <a:avLst/>
                <a:gdLst>
                  <a:gd name="T0" fmla="*/ 122 w 122"/>
                  <a:gd name="T1" fmla="*/ 30 h 30"/>
                  <a:gd name="T2" fmla="*/ 0 w 122"/>
                  <a:gd name="T3" fmla="*/ 30 h 30"/>
                  <a:gd name="T4" fmla="*/ 122 w 122"/>
                  <a:gd name="T5" fmla="*/ 0 h 30"/>
                  <a:gd name="T6" fmla="*/ 0 w 12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30">
                    <a:moveTo>
                      <a:pt x="122" y="30"/>
                    </a:moveTo>
                    <a:lnTo>
                      <a:pt x="0" y="30"/>
                    </a:lnTo>
                    <a:moveTo>
                      <a:pt x="122" y="0"/>
                    </a:move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2382" y="1302"/>
                <a:ext cx="0" cy="304"/>
              </a:xfrm>
              <a:custGeom>
                <a:avLst/>
                <a:gdLst>
                  <a:gd name="T0" fmla="*/ 304 h 304"/>
                  <a:gd name="T1" fmla="*/ 167 h 304"/>
                  <a:gd name="T2" fmla="*/ 137 h 304"/>
                  <a:gd name="T3" fmla="*/ 0 h 3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4">
                    <a:moveTo>
                      <a:pt x="0" y="304"/>
                    </a:moveTo>
                    <a:lnTo>
                      <a:pt x="0" y="167"/>
                    </a:lnTo>
                    <a:moveTo>
                      <a:pt x="0" y="137"/>
                    </a:move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925" y="1367"/>
                <a:ext cx="187" cy="188"/>
              </a:xfrm>
              <a:custGeom>
                <a:avLst/>
                <a:gdLst>
                  <a:gd name="T0" fmla="*/ 187 w 374"/>
                  <a:gd name="T1" fmla="*/ 374 h 374"/>
                  <a:gd name="T2" fmla="*/ 374 w 374"/>
                  <a:gd name="T3" fmla="*/ 187 h 374"/>
                  <a:gd name="T4" fmla="*/ 187 w 374"/>
                  <a:gd name="T5" fmla="*/ 0 h 374"/>
                  <a:gd name="T6" fmla="*/ 187 w 374"/>
                  <a:gd name="T7" fmla="*/ 0 h 374"/>
                  <a:gd name="T8" fmla="*/ 0 w 374"/>
                  <a:gd name="T9" fmla="*/ 187 h 374"/>
                  <a:gd name="T10" fmla="*/ 187 w 374"/>
                  <a:gd name="T11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74">
                    <a:moveTo>
                      <a:pt x="187" y="374"/>
                    </a:moveTo>
                    <a:cubicBezTo>
                      <a:pt x="290" y="374"/>
                      <a:pt x="374" y="291"/>
                      <a:pt x="374" y="187"/>
                    </a:cubicBezTo>
                    <a:cubicBezTo>
                      <a:pt x="374" y="84"/>
                      <a:pt x="290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83" y="0"/>
                      <a:pt x="0" y="84"/>
                      <a:pt x="0" y="187"/>
                    </a:cubicBezTo>
                    <a:cubicBezTo>
                      <a:pt x="0" y="291"/>
                      <a:pt x="83" y="374"/>
                      <a:pt x="187" y="37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925" y="1367"/>
                <a:ext cx="187" cy="188"/>
              </a:xfrm>
              <a:custGeom>
                <a:avLst/>
                <a:gdLst>
                  <a:gd name="T0" fmla="*/ 94 w 187"/>
                  <a:gd name="T1" fmla="*/ 188 h 188"/>
                  <a:gd name="T2" fmla="*/ 187 w 187"/>
                  <a:gd name="T3" fmla="*/ 94 h 188"/>
                  <a:gd name="T4" fmla="*/ 94 w 187"/>
                  <a:gd name="T5" fmla="*/ 0 h 188"/>
                  <a:gd name="T6" fmla="*/ 94 w 187"/>
                  <a:gd name="T7" fmla="*/ 0 h 188"/>
                  <a:gd name="T8" fmla="*/ 0 w 187"/>
                  <a:gd name="T9" fmla="*/ 94 h 188"/>
                  <a:gd name="T10" fmla="*/ 94 w 187"/>
                  <a:gd name="T1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8">
                    <a:moveTo>
                      <a:pt x="94" y="188"/>
                    </a:moveTo>
                    <a:cubicBezTo>
                      <a:pt x="145" y="188"/>
                      <a:pt x="187" y="146"/>
                      <a:pt x="187" y="94"/>
                    </a:cubicBezTo>
                    <a:cubicBezTo>
                      <a:pt x="187" y="42"/>
                      <a:pt x="145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41" y="0"/>
                      <a:pt x="0" y="42"/>
                      <a:pt x="0" y="94"/>
                    </a:cubicBezTo>
                    <a:cubicBezTo>
                      <a:pt x="0" y="146"/>
                      <a:pt x="41" y="188"/>
                      <a:pt x="94" y="188"/>
                    </a:cubicBez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943" y="1148"/>
                <a:ext cx="153" cy="627"/>
              </a:xfrm>
              <a:custGeom>
                <a:avLst/>
                <a:gdLst>
                  <a:gd name="T0" fmla="*/ 151 w 305"/>
                  <a:gd name="T1" fmla="*/ 811 h 1248"/>
                  <a:gd name="T2" fmla="*/ 151 w 305"/>
                  <a:gd name="T3" fmla="*/ 1248 h 1248"/>
                  <a:gd name="T4" fmla="*/ 151 w 305"/>
                  <a:gd name="T5" fmla="*/ 437 h 1248"/>
                  <a:gd name="T6" fmla="*/ 151 w 305"/>
                  <a:gd name="T7" fmla="*/ 0 h 1248"/>
                  <a:gd name="T8" fmla="*/ 301 w 305"/>
                  <a:gd name="T9" fmla="*/ 624 h 1248"/>
                  <a:gd name="T10" fmla="*/ 235 w 305"/>
                  <a:gd name="T11" fmla="*/ 708 h 1248"/>
                  <a:gd name="T12" fmla="*/ 151 w 305"/>
                  <a:gd name="T13" fmla="*/ 642 h 1248"/>
                  <a:gd name="T14" fmla="*/ 151 w 305"/>
                  <a:gd name="T15" fmla="*/ 624 h 1248"/>
                  <a:gd name="T16" fmla="*/ 85 w 305"/>
                  <a:gd name="T17" fmla="*/ 540 h 1248"/>
                  <a:gd name="T18" fmla="*/ 1 w 305"/>
                  <a:gd name="T19" fmla="*/ 606 h 1248"/>
                  <a:gd name="T20" fmla="*/ 1 w 305"/>
                  <a:gd name="T21" fmla="*/ 624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248">
                    <a:moveTo>
                      <a:pt x="151" y="811"/>
                    </a:moveTo>
                    <a:lnTo>
                      <a:pt x="151" y="1248"/>
                    </a:lnTo>
                    <a:moveTo>
                      <a:pt x="151" y="437"/>
                    </a:moveTo>
                    <a:lnTo>
                      <a:pt x="151" y="0"/>
                    </a:lnTo>
                    <a:moveTo>
                      <a:pt x="301" y="624"/>
                    </a:moveTo>
                    <a:cubicBezTo>
                      <a:pt x="305" y="665"/>
                      <a:pt x="276" y="703"/>
                      <a:pt x="235" y="708"/>
                    </a:cubicBezTo>
                    <a:cubicBezTo>
                      <a:pt x="193" y="713"/>
                      <a:pt x="156" y="683"/>
                      <a:pt x="151" y="642"/>
                    </a:cubicBezTo>
                    <a:cubicBezTo>
                      <a:pt x="150" y="636"/>
                      <a:pt x="150" y="630"/>
                      <a:pt x="151" y="624"/>
                    </a:cubicBezTo>
                    <a:cubicBezTo>
                      <a:pt x="156" y="583"/>
                      <a:pt x="126" y="545"/>
                      <a:pt x="85" y="540"/>
                    </a:cubicBezTo>
                    <a:cubicBezTo>
                      <a:pt x="43" y="536"/>
                      <a:pt x="6" y="565"/>
                      <a:pt x="1" y="606"/>
                    </a:cubicBezTo>
                    <a:cubicBezTo>
                      <a:pt x="0" y="612"/>
                      <a:pt x="0" y="618"/>
                      <a:pt x="1" y="624"/>
                    </a:cubicBez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558" y="1345"/>
                <a:ext cx="41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40kW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SS RFG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Freeform 12"/>
              <p:cNvSpPr>
                <a:spLocks noEditPoints="1"/>
              </p:cNvSpPr>
              <p:nvPr/>
            </p:nvSpPr>
            <p:spPr bwMode="auto">
              <a:xfrm>
                <a:off x="2899" y="1204"/>
                <a:ext cx="303" cy="487"/>
              </a:xfrm>
              <a:custGeom>
                <a:avLst/>
                <a:gdLst>
                  <a:gd name="T0" fmla="*/ 604 w 604"/>
                  <a:gd name="T1" fmla="*/ 0 h 605"/>
                  <a:gd name="T2" fmla="*/ 453 w 604"/>
                  <a:gd name="T3" fmla="*/ 0 h 605"/>
                  <a:gd name="T4" fmla="*/ 378 w 604"/>
                  <a:gd name="T5" fmla="*/ 76 h 605"/>
                  <a:gd name="T6" fmla="*/ 378 w 604"/>
                  <a:gd name="T7" fmla="*/ 76 h 605"/>
                  <a:gd name="T8" fmla="*/ 453 w 604"/>
                  <a:gd name="T9" fmla="*/ 152 h 605"/>
                  <a:gd name="T10" fmla="*/ 453 w 604"/>
                  <a:gd name="T11" fmla="*/ 152 h 605"/>
                  <a:gd name="T12" fmla="*/ 378 w 604"/>
                  <a:gd name="T13" fmla="*/ 227 h 605"/>
                  <a:gd name="T14" fmla="*/ 378 w 604"/>
                  <a:gd name="T15" fmla="*/ 227 h 605"/>
                  <a:gd name="T16" fmla="*/ 453 w 604"/>
                  <a:gd name="T17" fmla="*/ 303 h 605"/>
                  <a:gd name="T18" fmla="*/ 453 w 604"/>
                  <a:gd name="T19" fmla="*/ 303 h 605"/>
                  <a:gd name="T20" fmla="*/ 378 w 604"/>
                  <a:gd name="T21" fmla="*/ 378 h 605"/>
                  <a:gd name="T22" fmla="*/ 378 w 604"/>
                  <a:gd name="T23" fmla="*/ 378 h 605"/>
                  <a:gd name="T24" fmla="*/ 453 w 604"/>
                  <a:gd name="T25" fmla="*/ 454 h 605"/>
                  <a:gd name="T26" fmla="*/ 453 w 604"/>
                  <a:gd name="T27" fmla="*/ 454 h 605"/>
                  <a:gd name="T28" fmla="*/ 378 w 604"/>
                  <a:gd name="T29" fmla="*/ 530 h 605"/>
                  <a:gd name="T30" fmla="*/ 378 w 604"/>
                  <a:gd name="T31" fmla="*/ 530 h 605"/>
                  <a:gd name="T32" fmla="*/ 453 w 604"/>
                  <a:gd name="T33" fmla="*/ 605 h 605"/>
                  <a:gd name="T34" fmla="*/ 453 w 604"/>
                  <a:gd name="T35" fmla="*/ 605 h 605"/>
                  <a:gd name="T36" fmla="*/ 604 w 604"/>
                  <a:gd name="T37" fmla="*/ 605 h 605"/>
                  <a:gd name="T38" fmla="*/ 0 w 604"/>
                  <a:gd name="T39" fmla="*/ 0 h 605"/>
                  <a:gd name="T40" fmla="*/ 151 w 604"/>
                  <a:gd name="T41" fmla="*/ 0 h 605"/>
                  <a:gd name="T42" fmla="*/ 226 w 604"/>
                  <a:gd name="T43" fmla="*/ 76 h 605"/>
                  <a:gd name="T44" fmla="*/ 226 w 604"/>
                  <a:gd name="T45" fmla="*/ 76 h 605"/>
                  <a:gd name="T46" fmla="*/ 151 w 604"/>
                  <a:gd name="T47" fmla="*/ 152 h 605"/>
                  <a:gd name="T48" fmla="*/ 151 w 604"/>
                  <a:gd name="T49" fmla="*/ 152 h 605"/>
                  <a:gd name="T50" fmla="*/ 226 w 604"/>
                  <a:gd name="T51" fmla="*/ 227 h 605"/>
                  <a:gd name="T52" fmla="*/ 226 w 604"/>
                  <a:gd name="T53" fmla="*/ 227 h 605"/>
                  <a:gd name="T54" fmla="*/ 151 w 604"/>
                  <a:gd name="T55" fmla="*/ 303 h 605"/>
                  <a:gd name="T56" fmla="*/ 151 w 604"/>
                  <a:gd name="T57" fmla="*/ 303 h 605"/>
                  <a:gd name="T58" fmla="*/ 226 w 604"/>
                  <a:gd name="T59" fmla="*/ 378 h 605"/>
                  <a:gd name="T60" fmla="*/ 226 w 604"/>
                  <a:gd name="T61" fmla="*/ 378 h 605"/>
                  <a:gd name="T62" fmla="*/ 151 w 604"/>
                  <a:gd name="T63" fmla="*/ 454 h 605"/>
                  <a:gd name="T64" fmla="*/ 151 w 604"/>
                  <a:gd name="T65" fmla="*/ 454 h 605"/>
                  <a:gd name="T66" fmla="*/ 226 w 604"/>
                  <a:gd name="T67" fmla="*/ 530 h 605"/>
                  <a:gd name="T68" fmla="*/ 226 w 604"/>
                  <a:gd name="T69" fmla="*/ 530 h 605"/>
                  <a:gd name="T70" fmla="*/ 151 w 604"/>
                  <a:gd name="T71" fmla="*/ 605 h 605"/>
                  <a:gd name="T72" fmla="*/ 151 w 604"/>
                  <a:gd name="T73" fmla="*/ 605 h 605"/>
                  <a:gd name="T74" fmla="*/ 0 w 604"/>
                  <a:gd name="T75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lnTo>
                      <a:pt x="453" y="0"/>
                    </a:lnTo>
                    <a:cubicBezTo>
                      <a:pt x="411" y="0"/>
                      <a:pt x="378" y="34"/>
                      <a:pt x="378" y="76"/>
                    </a:cubicBezTo>
                    <a:cubicBezTo>
                      <a:pt x="378" y="76"/>
                      <a:pt x="378" y="76"/>
                      <a:pt x="378" y="76"/>
                    </a:cubicBezTo>
                    <a:cubicBezTo>
                      <a:pt x="378" y="118"/>
                      <a:pt x="411" y="152"/>
                      <a:pt x="453" y="152"/>
                    </a:cubicBezTo>
                    <a:cubicBezTo>
                      <a:pt x="453" y="152"/>
                      <a:pt x="453" y="152"/>
                      <a:pt x="453" y="152"/>
                    </a:cubicBezTo>
                    <a:cubicBezTo>
                      <a:pt x="411" y="152"/>
                      <a:pt x="378" y="185"/>
                      <a:pt x="378" y="227"/>
                    </a:cubicBezTo>
                    <a:cubicBezTo>
                      <a:pt x="378" y="227"/>
                      <a:pt x="378" y="227"/>
                      <a:pt x="378" y="227"/>
                    </a:cubicBezTo>
                    <a:cubicBezTo>
                      <a:pt x="378" y="269"/>
                      <a:pt x="411" y="303"/>
                      <a:pt x="453" y="303"/>
                    </a:cubicBezTo>
                    <a:cubicBezTo>
                      <a:pt x="453" y="303"/>
                      <a:pt x="453" y="303"/>
                      <a:pt x="453" y="303"/>
                    </a:cubicBezTo>
                    <a:cubicBezTo>
                      <a:pt x="411" y="303"/>
                      <a:pt x="378" y="337"/>
                      <a:pt x="378" y="378"/>
                    </a:cubicBezTo>
                    <a:cubicBezTo>
                      <a:pt x="378" y="378"/>
                      <a:pt x="378" y="378"/>
                      <a:pt x="378" y="378"/>
                    </a:cubicBezTo>
                    <a:cubicBezTo>
                      <a:pt x="378" y="420"/>
                      <a:pt x="411" y="454"/>
                      <a:pt x="453" y="454"/>
                    </a:cubicBezTo>
                    <a:cubicBezTo>
                      <a:pt x="453" y="454"/>
                      <a:pt x="453" y="454"/>
                      <a:pt x="453" y="454"/>
                    </a:cubicBezTo>
                    <a:cubicBezTo>
                      <a:pt x="411" y="454"/>
                      <a:pt x="378" y="488"/>
                      <a:pt x="378" y="530"/>
                    </a:cubicBezTo>
                    <a:cubicBezTo>
                      <a:pt x="378" y="530"/>
                      <a:pt x="378" y="530"/>
                      <a:pt x="378" y="530"/>
                    </a:cubicBezTo>
                    <a:cubicBezTo>
                      <a:pt x="378" y="571"/>
                      <a:pt x="411" y="605"/>
                      <a:pt x="453" y="605"/>
                    </a:cubicBezTo>
                    <a:cubicBezTo>
                      <a:pt x="453" y="605"/>
                      <a:pt x="453" y="605"/>
                      <a:pt x="453" y="605"/>
                    </a:cubicBezTo>
                    <a:lnTo>
                      <a:pt x="604" y="605"/>
                    </a:lnTo>
                    <a:moveTo>
                      <a:pt x="0" y="0"/>
                    </a:moveTo>
                    <a:lnTo>
                      <a:pt x="151" y="0"/>
                    </a:lnTo>
                    <a:cubicBezTo>
                      <a:pt x="193" y="0"/>
                      <a:pt x="226" y="34"/>
                      <a:pt x="226" y="76"/>
                    </a:cubicBezTo>
                    <a:cubicBezTo>
                      <a:pt x="226" y="76"/>
                      <a:pt x="226" y="76"/>
                      <a:pt x="226" y="76"/>
                    </a:cubicBezTo>
                    <a:cubicBezTo>
                      <a:pt x="226" y="118"/>
                      <a:pt x="193" y="152"/>
                      <a:pt x="151" y="152"/>
                    </a:cubicBezTo>
                    <a:cubicBezTo>
                      <a:pt x="151" y="152"/>
                      <a:pt x="151" y="152"/>
                      <a:pt x="151" y="152"/>
                    </a:cubicBezTo>
                    <a:cubicBezTo>
                      <a:pt x="193" y="152"/>
                      <a:pt x="226" y="185"/>
                      <a:pt x="226" y="227"/>
                    </a:cubicBezTo>
                    <a:cubicBezTo>
                      <a:pt x="226" y="227"/>
                      <a:pt x="226" y="227"/>
                      <a:pt x="226" y="227"/>
                    </a:cubicBezTo>
                    <a:cubicBezTo>
                      <a:pt x="226" y="269"/>
                      <a:pt x="193" y="303"/>
                      <a:pt x="151" y="303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93" y="303"/>
                      <a:pt x="226" y="337"/>
                      <a:pt x="226" y="378"/>
                    </a:cubicBezTo>
                    <a:cubicBezTo>
                      <a:pt x="226" y="378"/>
                      <a:pt x="226" y="378"/>
                      <a:pt x="226" y="378"/>
                    </a:cubicBezTo>
                    <a:cubicBezTo>
                      <a:pt x="226" y="420"/>
                      <a:pt x="193" y="454"/>
                      <a:pt x="151" y="454"/>
                    </a:cubicBezTo>
                    <a:cubicBezTo>
                      <a:pt x="151" y="454"/>
                      <a:pt x="151" y="454"/>
                      <a:pt x="151" y="454"/>
                    </a:cubicBezTo>
                    <a:cubicBezTo>
                      <a:pt x="193" y="454"/>
                      <a:pt x="226" y="488"/>
                      <a:pt x="226" y="530"/>
                    </a:cubicBezTo>
                    <a:cubicBezTo>
                      <a:pt x="226" y="530"/>
                      <a:pt x="226" y="530"/>
                      <a:pt x="226" y="530"/>
                    </a:cubicBezTo>
                    <a:cubicBezTo>
                      <a:pt x="226" y="571"/>
                      <a:pt x="193" y="605"/>
                      <a:pt x="151" y="605"/>
                    </a:cubicBezTo>
                    <a:cubicBezTo>
                      <a:pt x="151" y="605"/>
                      <a:pt x="151" y="605"/>
                      <a:pt x="151" y="605"/>
                    </a:cubicBezTo>
                    <a:lnTo>
                      <a:pt x="0" y="605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2585" y="1439"/>
                <a:ext cx="121" cy="30"/>
              </a:xfrm>
              <a:custGeom>
                <a:avLst/>
                <a:gdLst>
                  <a:gd name="T0" fmla="*/ 121 w 121"/>
                  <a:gd name="T1" fmla="*/ 30 h 30"/>
                  <a:gd name="T2" fmla="*/ 0 w 121"/>
                  <a:gd name="T3" fmla="*/ 30 h 30"/>
                  <a:gd name="T4" fmla="*/ 121 w 121"/>
                  <a:gd name="T5" fmla="*/ 0 h 30"/>
                  <a:gd name="T6" fmla="*/ 0 w 121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30">
                    <a:moveTo>
                      <a:pt x="121" y="30"/>
                    </a:moveTo>
                    <a:lnTo>
                      <a:pt x="0" y="30"/>
                    </a:lnTo>
                    <a:moveTo>
                      <a:pt x="121" y="0"/>
                    </a:move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646" y="1302"/>
                <a:ext cx="0" cy="304"/>
              </a:xfrm>
              <a:custGeom>
                <a:avLst/>
                <a:gdLst>
                  <a:gd name="T0" fmla="*/ 304 h 304"/>
                  <a:gd name="T1" fmla="*/ 167 h 304"/>
                  <a:gd name="T2" fmla="*/ 137 h 304"/>
                  <a:gd name="T3" fmla="*/ 0 h 3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4">
                    <a:moveTo>
                      <a:pt x="0" y="304"/>
                    </a:moveTo>
                    <a:lnTo>
                      <a:pt x="0" y="167"/>
                    </a:lnTo>
                    <a:moveTo>
                      <a:pt x="0" y="137"/>
                    </a:move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2382" y="1302"/>
                <a:ext cx="264" cy="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2382" y="1606"/>
                <a:ext cx="264" cy="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3697" y="786"/>
                <a:ext cx="31" cy="121"/>
              </a:xfrm>
              <a:custGeom>
                <a:avLst/>
                <a:gdLst>
                  <a:gd name="T0" fmla="*/ 0 w 31"/>
                  <a:gd name="T1" fmla="*/ 121 h 121"/>
                  <a:gd name="T2" fmla="*/ 0 w 31"/>
                  <a:gd name="T3" fmla="*/ 0 h 121"/>
                  <a:gd name="T4" fmla="*/ 31 w 31"/>
                  <a:gd name="T5" fmla="*/ 121 h 121"/>
                  <a:gd name="T6" fmla="*/ 31 w 31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1">
                    <a:moveTo>
                      <a:pt x="0" y="121"/>
                    </a:moveTo>
                    <a:lnTo>
                      <a:pt x="0" y="0"/>
                    </a:lnTo>
                    <a:moveTo>
                      <a:pt x="31" y="121"/>
                    </a:moveTo>
                    <a:lnTo>
                      <a:pt x="31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/>
              <p:cNvSpPr>
                <a:spLocks noEditPoints="1"/>
              </p:cNvSpPr>
              <p:nvPr/>
            </p:nvSpPr>
            <p:spPr bwMode="auto">
              <a:xfrm>
                <a:off x="3561" y="846"/>
                <a:ext cx="303" cy="0"/>
              </a:xfrm>
              <a:custGeom>
                <a:avLst/>
                <a:gdLst>
                  <a:gd name="T0" fmla="*/ 0 w 303"/>
                  <a:gd name="T1" fmla="*/ 136 w 303"/>
                  <a:gd name="T2" fmla="*/ 167 w 303"/>
                  <a:gd name="T3" fmla="*/ 303 w 3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3">
                    <a:moveTo>
                      <a:pt x="0" y="0"/>
                    </a:moveTo>
                    <a:lnTo>
                      <a:pt x="136" y="0"/>
                    </a:lnTo>
                    <a:moveTo>
                      <a:pt x="167" y="0"/>
                    </a:moveTo>
                    <a:lnTo>
                      <a:pt x="303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/>
              <p:cNvSpPr>
                <a:spLocks noEditPoints="1"/>
              </p:cNvSpPr>
              <p:nvPr/>
            </p:nvSpPr>
            <p:spPr bwMode="auto">
              <a:xfrm>
                <a:off x="3697" y="1050"/>
                <a:ext cx="31" cy="122"/>
              </a:xfrm>
              <a:custGeom>
                <a:avLst/>
                <a:gdLst>
                  <a:gd name="T0" fmla="*/ 0 w 31"/>
                  <a:gd name="T1" fmla="*/ 122 h 122"/>
                  <a:gd name="T2" fmla="*/ 0 w 31"/>
                  <a:gd name="T3" fmla="*/ 0 h 122"/>
                  <a:gd name="T4" fmla="*/ 31 w 31"/>
                  <a:gd name="T5" fmla="*/ 122 h 122"/>
                  <a:gd name="T6" fmla="*/ 31 w 31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2">
                    <a:moveTo>
                      <a:pt x="0" y="122"/>
                    </a:moveTo>
                    <a:lnTo>
                      <a:pt x="0" y="0"/>
                    </a:lnTo>
                    <a:moveTo>
                      <a:pt x="31" y="122"/>
                    </a:moveTo>
                    <a:lnTo>
                      <a:pt x="31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/>
              <p:cNvSpPr>
                <a:spLocks noEditPoints="1"/>
              </p:cNvSpPr>
              <p:nvPr/>
            </p:nvSpPr>
            <p:spPr bwMode="auto">
              <a:xfrm>
                <a:off x="3561" y="1111"/>
                <a:ext cx="303" cy="0"/>
              </a:xfrm>
              <a:custGeom>
                <a:avLst/>
                <a:gdLst>
                  <a:gd name="T0" fmla="*/ 0 w 303"/>
                  <a:gd name="T1" fmla="*/ 136 w 303"/>
                  <a:gd name="T2" fmla="*/ 167 w 303"/>
                  <a:gd name="T3" fmla="*/ 303 w 3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3">
                    <a:moveTo>
                      <a:pt x="0" y="0"/>
                    </a:moveTo>
                    <a:lnTo>
                      <a:pt x="136" y="0"/>
                    </a:lnTo>
                    <a:moveTo>
                      <a:pt x="167" y="0"/>
                    </a:moveTo>
                    <a:lnTo>
                      <a:pt x="303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1"/>
              <p:cNvSpPr>
                <a:spLocks noChangeShapeType="1"/>
              </p:cNvSpPr>
              <p:nvPr/>
            </p:nvSpPr>
            <p:spPr bwMode="auto">
              <a:xfrm>
                <a:off x="3864" y="846"/>
                <a:ext cx="0" cy="265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2"/>
              <p:cNvSpPr>
                <a:spLocks noChangeShapeType="1"/>
              </p:cNvSpPr>
              <p:nvPr/>
            </p:nvSpPr>
            <p:spPr bwMode="auto">
              <a:xfrm>
                <a:off x="3561" y="846"/>
                <a:ext cx="0" cy="265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>
                <a:off x="1016" y="979"/>
                <a:ext cx="1883" cy="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>
                <a:off x="1021" y="1944"/>
                <a:ext cx="1878" cy="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>
                <a:off x="1019" y="1775"/>
                <a:ext cx="2" cy="169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>
                <a:off x="1016" y="979"/>
                <a:ext cx="3" cy="169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2514" y="979"/>
                <a:ext cx="0" cy="323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2485" y="951"/>
                <a:ext cx="57" cy="56"/>
              </a:xfrm>
              <a:custGeom>
                <a:avLst/>
                <a:gdLst>
                  <a:gd name="T0" fmla="*/ 57 w 113"/>
                  <a:gd name="T1" fmla="*/ 112 h 112"/>
                  <a:gd name="T2" fmla="*/ 113 w 113"/>
                  <a:gd name="T3" fmla="*/ 56 h 112"/>
                  <a:gd name="T4" fmla="*/ 57 w 113"/>
                  <a:gd name="T5" fmla="*/ 0 h 112"/>
                  <a:gd name="T6" fmla="*/ 57 w 113"/>
                  <a:gd name="T7" fmla="*/ 0 h 112"/>
                  <a:gd name="T8" fmla="*/ 0 w 113"/>
                  <a:gd name="T9" fmla="*/ 56 h 112"/>
                  <a:gd name="T10" fmla="*/ 57 w 113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2">
                    <a:moveTo>
                      <a:pt x="57" y="112"/>
                    </a:moveTo>
                    <a:cubicBezTo>
                      <a:pt x="88" y="112"/>
                      <a:pt x="113" y="87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2"/>
                      <a:pt x="57" y="112"/>
                    </a:cubicBezTo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2485" y="1274"/>
                <a:ext cx="57" cy="57"/>
              </a:xfrm>
              <a:custGeom>
                <a:avLst/>
                <a:gdLst>
                  <a:gd name="T0" fmla="*/ 57 w 113"/>
                  <a:gd name="T1" fmla="*/ 0 h 113"/>
                  <a:gd name="T2" fmla="*/ 0 w 113"/>
                  <a:gd name="T3" fmla="*/ 56 h 113"/>
                  <a:gd name="T4" fmla="*/ 57 w 113"/>
                  <a:gd name="T5" fmla="*/ 113 h 113"/>
                  <a:gd name="T6" fmla="*/ 57 w 113"/>
                  <a:gd name="T7" fmla="*/ 113 h 113"/>
                  <a:gd name="T8" fmla="*/ 113 w 113"/>
                  <a:gd name="T9" fmla="*/ 56 h 113"/>
                  <a:gd name="T10" fmla="*/ 57 w 11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8"/>
                      <a:pt x="26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88" y="113"/>
                      <a:pt x="113" y="88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0"/>
              <p:cNvSpPr>
                <a:spLocks noChangeShapeType="1"/>
              </p:cNvSpPr>
              <p:nvPr/>
            </p:nvSpPr>
            <p:spPr bwMode="auto">
              <a:xfrm>
                <a:off x="2514" y="1621"/>
                <a:ext cx="0" cy="323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2485" y="1592"/>
                <a:ext cx="57" cy="57"/>
              </a:xfrm>
              <a:custGeom>
                <a:avLst/>
                <a:gdLst>
                  <a:gd name="T0" fmla="*/ 57 w 113"/>
                  <a:gd name="T1" fmla="*/ 112 h 112"/>
                  <a:gd name="T2" fmla="*/ 113 w 113"/>
                  <a:gd name="T3" fmla="*/ 56 h 112"/>
                  <a:gd name="T4" fmla="*/ 57 w 113"/>
                  <a:gd name="T5" fmla="*/ 0 h 112"/>
                  <a:gd name="T6" fmla="*/ 57 w 113"/>
                  <a:gd name="T7" fmla="*/ 0 h 112"/>
                  <a:gd name="T8" fmla="*/ 0 w 113"/>
                  <a:gd name="T9" fmla="*/ 56 h 112"/>
                  <a:gd name="T10" fmla="*/ 57 w 113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2">
                    <a:moveTo>
                      <a:pt x="57" y="112"/>
                    </a:moveTo>
                    <a:cubicBezTo>
                      <a:pt x="88" y="112"/>
                      <a:pt x="113" y="87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2"/>
                      <a:pt x="57" y="112"/>
                    </a:cubicBezTo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2485" y="1916"/>
                <a:ext cx="57" cy="56"/>
              </a:xfrm>
              <a:custGeom>
                <a:avLst/>
                <a:gdLst>
                  <a:gd name="T0" fmla="*/ 57 w 113"/>
                  <a:gd name="T1" fmla="*/ 0 h 112"/>
                  <a:gd name="T2" fmla="*/ 0 w 113"/>
                  <a:gd name="T3" fmla="*/ 56 h 112"/>
                  <a:gd name="T4" fmla="*/ 57 w 113"/>
                  <a:gd name="T5" fmla="*/ 112 h 112"/>
                  <a:gd name="T6" fmla="*/ 57 w 113"/>
                  <a:gd name="T7" fmla="*/ 112 h 112"/>
                  <a:gd name="T8" fmla="*/ 113 w 113"/>
                  <a:gd name="T9" fmla="*/ 56 h 112"/>
                  <a:gd name="T10" fmla="*/ 57 w 113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2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88" y="112"/>
                      <a:pt x="113" y="87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3"/>
              <p:cNvSpPr>
                <a:spLocks noChangeShapeType="1"/>
              </p:cNvSpPr>
              <p:nvPr/>
            </p:nvSpPr>
            <p:spPr bwMode="auto">
              <a:xfrm flipH="1">
                <a:off x="2899" y="979"/>
                <a:ext cx="0" cy="225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4"/>
              <p:cNvSpPr>
                <a:spLocks noChangeShapeType="1"/>
              </p:cNvSpPr>
              <p:nvPr/>
            </p:nvSpPr>
            <p:spPr bwMode="auto">
              <a:xfrm>
                <a:off x="2899" y="1684"/>
                <a:ext cx="0" cy="26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>
                <a:off x="3212" y="979"/>
                <a:ext cx="0" cy="225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36"/>
              <p:cNvSpPr>
                <a:spLocks noChangeShapeType="1"/>
              </p:cNvSpPr>
              <p:nvPr/>
            </p:nvSpPr>
            <p:spPr bwMode="auto">
              <a:xfrm>
                <a:off x="3212" y="1691"/>
                <a:ext cx="0" cy="253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37"/>
              <p:cNvSpPr>
                <a:spLocks noChangeShapeType="1"/>
              </p:cNvSpPr>
              <p:nvPr/>
            </p:nvSpPr>
            <p:spPr bwMode="auto">
              <a:xfrm flipH="1">
                <a:off x="3212" y="979"/>
                <a:ext cx="349" cy="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3532" y="951"/>
                <a:ext cx="57" cy="56"/>
              </a:xfrm>
              <a:custGeom>
                <a:avLst/>
                <a:gdLst>
                  <a:gd name="T0" fmla="*/ 0 w 113"/>
                  <a:gd name="T1" fmla="*/ 56 h 112"/>
                  <a:gd name="T2" fmla="*/ 57 w 113"/>
                  <a:gd name="T3" fmla="*/ 112 h 112"/>
                  <a:gd name="T4" fmla="*/ 113 w 113"/>
                  <a:gd name="T5" fmla="*/ 56 h 112"/>
                  <a:gd name="T6" fmla="*/ 113 w 113"/>
                  <a:gd name="T7" fmla="*/ 56 h 112"/>
                  <a:gd name="T8" fmla="*/ 57 w 113"/>
                  <a:gd name="T9" fmla="*/ 0 h 112"/>
                  <a:gd name="T10" fmla="*/ 0 w 113"/>
                  <a:gd name="T1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2">
                    <a:moveTo>
                      <a:pt x="0" y="56"/>
                    </a:moveTo>
                    <a:cubicBezTo>
                      <a:pt x="0" y="87"/>
                      <a:pt x="26" y="112"/>
                      <a:pt x="57" y="112"/>
                    </a:cubicBezTo>
                    <a:cubicBezTo>
                      <a:pt x="88" y="112"/>
                      <a:pt x="113" y="87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26" y="0"/>
                      <a:pt x="0" y="25"/>
                      <a:pt x="0" y="56"/>
                    </a:cubicBezTo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39"/>
              <p:cNvSpPr>
                <a:spLocks noChangeShapeType="1"/>
              </p:cNvSpPr>
              <p:nvPr/>
            </p:nvSpPr>
            <p:spPr bwMode="auto">
              <a:xfrm flipH="1">
                <a:off x="3212" y="1944"/>
                <a:ext cx="481" cy="0"/>
              </a:xfrm>
              <a:prstGeom prst="line">
                <a:avLst/>
              </a:pr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3864" y="979"/>
                <a:ext cx="367" cy="226"/>
              </a:xfrm>
              <a:custGeom>
                <a:avLst/>
                <a:gdLst>
                  <a:gd name="T0" fmla="*/ 367 w 367"/>
                  <a:gd name="T1" fmla="*/ 226 h 226"/>
                  <a:gd name="T2" fmla="*/ 367 w 367"/>
                  <a:gd name="T3" fmla="*/ 0 h 226"/>
                  <a:gd name="T4" fmla="*/ 0 w 367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" h="226">
                    <a:moveTo>
                      <a:pt x="367" y="226"/>
                    </a:moveTo>
                    <a:lnTo>
                      <a:pt x="367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3836" y="951"/>
                <a:ext cx="57" cy="56"/>
              </a:xfrm>
              <a:custGeom>
                <a:avLst/>
                <a:gdLst>
                  <a:gd name="T0" fmla="*/ 113 w 113"/>
                  <a:gd name="T1" fmla="*/ 56 h 112"/>
                  <a:gd name="T2" fmla="*/ 56 w 113"/>
                  <a:gd name="T3" fmla="*/ 0 h 112"/>
                  <a:gd name="T4" fmla="*/ 0 w 113"/>
                  <a:gd name="T5" fmla="*/ 56 h 112"/>
                  <a:gd name="T6" fmla="*/ 0 w 113"/>
                  <a:gd name="T7" fmla="*/ 56 h 112"/>
                  <a:gd name="T8" fmla="*/ 56 w 113"/>
                  <a:gd name="T9" fmla="*/ 112 h 112"/>
                  <a:gd name="T10" fmla="*/ 113 w 113"/>
                  <a:gd name="T1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2">
                    <a:moveTo>
                      <a:pt x="113" y="56"/>
                    </a:moveTo>
                    <a:cubicBezTo>
                      <a:pt x="113" y="25"/>
                      <a:pt x="87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3" y="87"/>
                      <a:pt x="113" y="56"/>
                    </a:cubicBezTo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3669" y="1703"/>
                <a:ext cx="562" cy="241"/>
              </a:xfrm>
              <a:custGeom>
                <a:avLst/>
                <a:gdLst>
                  <a:gd name="T0" fmla="*/ 562 w 562"/>
                  <a:gd name="T1" fmla="*/ 0 h 241"/>
                  <a:gd name="T2" fmla="*/ 518 w 562"/>
                  <a:gd name="T3" fmla="*/ 0 h 241"/>
                  <a:gd name="T4" fmla="*/ 518 w 562"/>
                  <a:gd name="T5" fmla="*/ 241 h 241"/>
                  <a:gd name="T6" fmla="*/ 0 w 562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2" h="241">
                    <a:moveTo>
                      <a:pt x="562" y="0"/>
                    </a:moveTo>
                    <a:lnTo>
                      <a:pt x="518" y="0"/>
                    </a:lnTo>
                    <a:lnTo>
                      <a:pt x="518" y="241"/>
                    </a:lnTo>
                    <a:lnTo>
                      <a:pt x="0" y="241"/>
                    </a:lnTo>
                  </a:path>
                </a:pathLst>
              </a:custGeom>
              <a:noFill/>
              <a:ln w="17463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586716" y="2224316"/>
              <a:ext cx="8731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Century Gothic" panose="020B0502020202020204" pitchFamily="34" charset="0"/>
                </a:rPr>
                <a:t>Driver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430835" y="2354471"/>
              <a:ext cx="8731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3 </a:t>
              </a:r>
              <a:r>
                <a:rPr lang="en-US" altLang="en-US" sz="1400" b="1" dirty="0" err="1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nF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504868" y="1852048"/>
              <a:ext cx="8731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altLang="en-US" sz="14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en-US" sz="1400" b="1" dirty="0" err="1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nF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504868" y="1026975"/>
              <a:ext cx="8731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C series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112377" y="2238686"/>
              <a:ext cx="8731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C shunt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4018860" y="2242113"/>
              <a:ext cx="137228" cy="215900"/>
            </a:xfrm>
            <a:prstGeom prst="line">
              <a:avLst/>
            </a:prstGeom>
            <a:noFill/>
            <a:ln w="17463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6850118" y="1282919"/>
              <a:ext cx="137228" cy="215900"/>
            </a:xfrm>
            <a:prstGeom prst="line">
              <a:avLst/>
            </a:prstGeom>
            <a:noFill/>
            <a:ln w="17463" cap="rnd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428214" y="3000604"/>
              <a:ext cx="21476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3:1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Matching Transformer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60681" y="1083854"/>
            <a:ext cx="5823897" cy="22689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101001" y="1059574"/>
            <a:ext cx="15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End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0" y="3289034"/>
            <a:ext cx="888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 smtClean="0">
                <a:latin typeface="Century Gothic" panose="020B0502020202020204" pitchFamily="34" charset="0"/>
              </a:rPr>
              <a:t>Provision for Impedance matching; </a:t>
            </a:r>
            <a:r>
              <a:rPr lang="en-US" dirty="0" err="1" smtClean="0">
                <a:latin typeface="Century Gothic" panose="020B0502020202020204" pitchFamily="34" charset="0"/>
              </a:rPr>
              <a:t>Cseries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Cshunt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9262" y="4934324"/>
            <a:ext cx="3993538" cy="36933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</a:rPr>
              <a:t>Frequency Resolution: 1 </a:t>
            </a:r>
            <a:r>
              <a:rPr lang="en-US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kHz</a:t>
            </a:r>
            <a:endParaRPr lang="en-US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5" name="graphics25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0894" y="3920591"/>
            <a:ext cx="4053758" cy="2414757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5518237" y="4098938"/>
            <a:ext cx="3365747" cy="2273059"/>
            <a:chOff x="5182623" y="4172296"/>
            <a:chExt cx="2978543" cy="2273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2623" y="4172296"/>
              <a:ext cx="2978543" cy="2273059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5765258" y="4206301"/>
              <a:ext cx="8490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1450V</a:t>
              </a:r>
              <a:endParaRPr lang="en-US" sz="1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47893" y="4517457"/>
              <a:ext cx="8490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25A</a:t>
              </a:r>
              <a:endParaRPr lang="en-US" sz="1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9500" y="3584688"/>
            <a:ext cx="3977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Century Gothic" panose="020B0502020202020204" pitchFamily="34" charset="0"/>
              </a:rPr>
              <a:t>Frequency Tuning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0253" y="2045225"/>
            <a:ext cx="870056" cy="47460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0" name="Oval 69"/>
          <p:cNvSpPr/>
          <p:nvPr/>
        </p:nvSpPr>
        <p:spPr>
          <a:xfrm>
            <a:off x="6593555" y="921263"/>
            <a:ext cx="870056" cy="47460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1" name="Oval 70"/>
          <p:cNvSpPr/>
          <p:nvPr/>
        </p:nvSpPr>
        <p:spPr>
          <a:xfrm>
            <a:off x="95560" y="1836420"/>
            <a:ext cx="1299238" cy="890709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55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3" grpId="0"/>
      <p:bldP spid="64" grpId="0" animBg="1"/>
      <p:bldP spid="64" grpId="1" animBg="1"/>
      <p:bldP spid="69" grpId="0"/>
      <p:bldP spid="8" grpId="0" animBg="1"/>
      <p:bldP spid="8" grpId="1" animBg="1"/>
      <p:bldP spid="70" grpId="0" animBg="1"/>
      <p:bldP spid="70" grpId="1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Operations at improved IS pressure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60FAC-A11E-4527-B88A-B7FD16DB6052}" type="datetime3">
              <a:rPr lang="en-US" smtClean="0"/>
              <a:t>2 September 2020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363493"/>
            <a:ext cx="1285875" cy="417513"/>
          </a:xfrm>
        </p:spPr>
        <p:txBody>
          <a:bodyPr/>
          <a:lstStyle/>
          <a:p>
            <a:pPr>
              <a:defRPr/>
            </a:pPr>
            <a:fld id="{9F05DE61-6EA4-4E4B-9AC3-9E5346B754AD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849542"/>
              </p:ext>
            </p:extLst>
          </p:nvPr>
        </p:nvGraphicFramePr>
        <p:xfrm>
          <a:off x="152400" y="870405"/>
          <a:ext cx="4157752" cy="214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39">
                  <a:extLst>
                    <a:ext uri="{9D8B030D-6E8A-4147-A177-3AD203B41FA5}">
                      <a16:colId xmlns:a16="http://schemas.microsoft.com/office/drawing/2014/main" val="3636619771"/>
                    </a:ext>
                  </a:extLst>
                </a:gridCol>
                <a:gridCol w="730902">
                  <a:extLst>
                    <a:ext uri="{9D8B030D-6E8A-4147-A177-3AD203B41FA5}">
                      <a16:colId xmlns:a16="http://schemas.microsoft.com/office/drawing/2014/main" val="2001464530"/>
                    </a:ext>
                  </a:extLst>
                </a:gridCol>
                <a:gridCol w="730902">
                  <a:extLst>
                    <a:ext uri="{9D8B030D-6E8A-4147-A177-3AD203B41FA5}">
                      <a16:colId xmlns:a16="http://schemas.microsoft.com/office/drawing/2014/main" val="3428875138"/>
                    </a:ext>
                  </a:extLst>
                </a:gridCol>
              </a:tblGrid>
              <a:tr h="291755">
                <a:tc gridSpan="5">
                  <a:txBody>
                    <a:bodyPr/>
                    <a:lstStyle/>
                    <a:p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Results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Shot No.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33619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33635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33683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33720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Freq.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960 kHz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957kHz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980 kHz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980kHz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5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Power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kW</a:t>
                      </a: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30kW</a:t>
                      </a: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27kW</a:t>
                      </a: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22kW</a:t>
                      </a: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5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Gothic" panose="020B0502020202020204" pitchFamily="34" charset="0"/>
                        </a:rPr>
                        <a:t>Pressure</a:t>
                      </a:r>
                      <a:endParaRPr lang="en-US" sz="13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Gothic" panose="020B0502020202020204" pitchFamily="34" charset="0"/>
                        </a:rPr>
                        <a:t>0.8 Pa</a:t>
                      </a:r>
                      <a:endParaRPr lang="en-US" sz="13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Gothic" panose="020B0502020202020204" pitchFamily="34" charset="0"/>
                        </a:rPr>
                        <a:t>0.7 Pa</a:t>
                      </a:r>
                      <a:endParaRPr lang="en-US" sz="13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Gothic" panose="020B0502020202020204" pitchFamily="34" charset="0"/>
                        </a:rPr>
                        <a:t>0.6 Pa</a:t>
                      </a:r>
                      <a:endParaRPr lang="en-US" sz="13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Gothic" panose="020B0502020202020204" pitchFamily="34" charset="0"/>
                        </a:rPr>
                        <a:t>0.5 Pa</a:t>
                      </a:r>
                      <a:endParaRPr lang="en-US" sz="13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67208"/>
                  </a:ext>
                </a:extLst>
              </a:tr>
              <a:tr h="486258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Impedance</a:t>
                      </a:r>
                      <a:endParaRPr lang="en-US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latin typeface="Century Gothic" panose="020B0502020202020204" pitchFamily="34" charset="0"/>
                        </a:rPr>
                        <a:t>75 </a:t>
                      </a:r>
                      <a:r>
                        <a:rPr lang="en-US" sz="1300" baseline="0" dirty="0" smtClean="0">
                          <a:latin typeface="Century Gothic" panose="020B0502020202020204" pitchFamily="34" charset="0"/>
                        </a:rPr>
                        <a:t>ohm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entury Gothic" panose="020B0502020202020204" pitchFamily="34" charset="0"/>
                        </a:rPr>
                        <a:t>80 </a:t>
                      </a:r>
                      <a:r>
                        <a:rPr lang="en-US" sz="1300" baseline="0" dirty="0" smtClean="0">
                          <a:latin typeface="Century Gothic" panose="020B0502020202020204" pitchFamily="34" charset="0"/>
                        </a:rPr>
                        <a:t>Ohm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Century Gothic" panose="020B0502020202020204" pitchFamily="34" charset="0"/>
                        </a:rPr>
                        <a:t>90 </a:t>
                      </a:r>
                      <a:r>
                        <a:rPr lang="en-US" sz="1300" b="1" baseline="0" dirty="0" smtClean="0">
                          <a:latin typeface="Century Gothic" panose="020B0502020202020204" pitchFamily="34" charset="0"/>
                        </a:rPr>
                        <a:t>ohm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Gothic" panose="020B0502020202020204" pitchFamily="34" charset="0"/>
                        </a:rPr>
                        <a:t>105 </a:t>
                      </a:r>
                      <a:r>
                        <a:rPr lang="en-US" sz="1300" b="1" baseline="0" dirty="0" smtClean="0">
                          <a:latin typeface="Century Gothic" panose="020B0502020202020204" pitchFamily="34" charset="0"/>
                        </a:rPr>
                        <a:t>Ohm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96427"/>
              </p:ext>
            </p:extLst>
          </p:nvPr>
        </p:nvGraphicFramePr>
        <p:xfrm>
          <a:off x="4463059" y="888970"/>
          <a:ext cx="4614914" cy="204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8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Observation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Stable operating scenarios are seen with load offering 65-80ohm impedance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RFG operated at 50% power for Load scenarios in range &gt;80 Ohm.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53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Beyond</a:t>
                      </a:r>
                      <a:r>
                        <a:rPr lang="en-US" sz="1400" baseline="0" dirty="0" smtClean="0">
                          <a:latin typeface="Century Gothic" panose="020B0502020202020204" pitchFamily="34" charset="0"/>
                        </a:rPr>
                        <a:t> 22kW(@110Ohm) RFG protection circuit activates and trip the generator due to threshold crossing of RF Voltage</a:t>
                      </a:r>
                      <a:endParaRPr lang="en-US" sz="1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26691"/>
              </p:ext>
            </p:extLst>
          </p:nvPr>
        </p:nvGraphicFramePr>
        <p:xfrm>
          <a:off x="4441075" y="3046413"/>
          <a:ext cx="4636897" cy="346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88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Challenges</a:t>
                      </a:r>
                      <a:endParaRPr lang="en-US" sz="2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Source Vacuum  improves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  <a:sym typeface="Wingdings" panose="05000000000000000000" pitchFamily="2" charset="2"/>
                        </a:rPr>
                        <a:t> Impedance increases  Couples Less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During ignition state; Impedance variation at generator end is very high; difficult to survive.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631109"/>
              </p:ext>
            </p:extLst>
          </p:nvPr>
        </p:nvGraphicFramePr>
        <p:xfrm>
          <a:off x="40584" y="2972519"/>
          <a:ext cx="4419600" cy="352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762000" y="3810000"/>
            <a:ext cx="0" cy="1313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95400" y="3923032"/>
            <a:ext cx="0" cy="101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460184" y="4399916"/>
            <a:ext cx="463689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Wingdings" panose="05000000000000000000" pitchFamily="2" charset="2"/>
              </a:rPr>
              <a:t>How to achieve max. power transfer </a:t>
            </a:r>
            <a:r>
              <a:rPr lang="en-US" sz="3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3600" i="1" dirty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5868987"/>
            <a:ext cx="421247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i="1" dirty="0">
                <a:solidFill>
                  <a:srgbClr val="FF0000"/>
                </a:solidFill>
                <a:latin typeface="Century Gothic" panose="020B0502020202020204" pitchFamily="34" charset="0"/>
              </a:rPr>
              <a:t>How to survive ignition condition </a:t>
            </a:r>
            <a:r>
              <a:rPr lang="en-US" sz="3600" i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  <a:sym typeface="Wingdings" panose="05000000000000000000" pitchFamily="2" charset="2"/>
              </a:rPr>
              <a:t>?</a:t>
            </a:r>
            <a:endParaRPr lang="en-US" sz="3600" i="1" dirty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3505199" cy="428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7th International Symposium on Negative Ions, Beams and Sources (NIBS'20)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01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VD Analysis - vikr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23647</TotalTime>
  <Words>1192</Words>
  <Application>Microsoft Office PowerPoint</Application>
  <PresentationFormat>On-screen Show (4:3)</PresentationFormat>
  <Paragraphs>313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Century Gothick Gothic</vt:lpstr>
      <vt:lpstr>Symbol</vt:lpstr>
      <vt:lpstr>Times New Roman</vt:lpstr>
      <vt:lpstr>Wingdings</vt:lpstr>
      <vt:lpstr>Office Theme</vt:lpstr>
      <vt:lpstr>HVD Analysis - vikrant</vt:lpstr>
      <vt:lpstr>PowerPoint Presentation</vt:lpstr>
      <vt:lpstr>Outline of Presentation</vt:lpstr>
      <vt:lpstr>Motivation for Solid State HFPS</vt:lpstr>
      <vt:lpstr>Specifications for 40kW SS RFG</vt:lpstr>
      <vt:lpstr>Scheme for 40kW SS RFG</vt:lpstr>
      <vt:lpstr>General Arrangement</vt:lpstr>
      <vt:lpstr>Demonstration of SS HVHF On DL</vt:lpstr>
      <vt:lpstr>Initial Plasma operation</vt:lpstr>
      <vt:lpstr>Operations at improved IS pressure</vt:lpstr>
      <vt:lpstr>Matching improvisation &amp; Power Ramp</vt:lpstr>
      <vt:lpstr>Summary</vt:lpstr>
      <vt:lpstr>Open Issues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DNB_TL</dc:title>
  <dc:creator>sandip.gajjar@iter-india.org</dc:creator>
  <cp:lastModifiedBy>Sandip Gajjar</cp:lastModifiedBy>
  <cp:revision>2866</cp:revision>
  <dcterms:created xsi:type="dcterms:W3CDTF">2006-08-16T00:00:00Z</dcterms:created>
  <dcterms:modified xsi:type="dcterms:W3CDTF">2020-09-02T14:11:58Z</dcterms:modified>
</cp:coreProperties>
</file>