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2" r:id="rId2"/>
    <p:sldId id="339" r:id="rId3"/>
    <p:sldId id="347" r:id="rId4"/>
    <p:sldId id="348" r:id="rId5"/>
    <p:sldId id="349" r:id="rId6"/>
    <p:sldId id="296" r:id="rId7"/>
    <p:sldId id="295" r:id="rId8"/>
    <p:sldId id="344" r:id="rId9"/>
    <p:sldId id="272" r:id="rId10"/>
    <p:sldId id="269" r:id="rId11"/>
    <p:sldId id="306" r:id="rId12"/>
    <p:sldId id="351" r:id="rId13"/>
    <p:sldId id="345" r:id="rId14"/>
    <p:sldId id="276" r:id="rId15"/>
    <p:sldId id="330" r:id="rId16"/>
    <p:sldId id="275" r:id="rId17"/>
    <p:sldId id="331" r:id="rId18"/>
    <p:sldId id="328" r:id="rId19"/>
    <p:sldId id="277" r:id="rId20"/>
    <p:sldId id="329" r:id="rId21"/>
    <p:sldId id="316" r:id="rId22"/>
    <p:sldId id="317" r:id="rId23"/>
    <p:sldId id="318" r:id="rId24"/>
    <p:sldId id="320" r:id="rId25"/>
    <p:sldId id="321" r:id="rId26"/>
    <p:sldId id="322" r:id="rId27"/>
    <p:sldId id="350" r:id="rId28"/>
    <p:sldId id="260" r:id="rId29"/>
    <p:sldId id="259" r:id="rId30"/>
    <p:sldId id="288" r:id="rId31"/>
    <p:sldId id="285" r:id="rId32"/>
    <p:sldId id="258" r:id="rId33"/>
    <p:sldId id="305" r:id="rId34"/>
    <p:sldId id="261" r:id="rId35"/>
    <p:sldId id="262" r:id="rId36"/>
    <p:sldId id="268" r:id="rId37"/>
    <p:sldId id="263" r:id="rId38"/>
    <p:sldId id="289" r:id="rId39"/>
    <p:sldId id="265" r:id="rId40"/>
    <p:sldId id="270" r:id="rId41"/>
    <p:sldId id="279" r:id="rId42"/>
    <p:sldId id="326" r:id="rId43"/>
    <p:sldId id="334" r:id="rId44"/>
    <p:sldId id="332" r:id="rId45"/>
    <p:sldId id="311" r:id="rId46"/>
    <p:sldId id="333" r:id="rId47"/>
    <p:sldId id="327" r:id="rId48"/>
    <p:sldId id="337" r:id="rId49"/>
    <p:sldId id="299" r:id="rId50"/>
    <p:sldId id="338" r:id="rId51"/>
    <p:sldId id="28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Slief" initials="JS" lastIdx="1" clrIdx="0">
    <p:extLst>
      <p:ext uri="{19B8F6BF-5375-455C-9EA6-DF929625EA0E}">
        <p15:presenceInfo xmlns:p15="http://schemas.microsoft.com/office/powerpoint/2012/main" userId="c63696bc305786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195AFF"/>
    <a:srgbClr val="000083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71" autoAdjust="0"/>
  </p:normalViewPr>
  <p:slideViewPr>
    <p:cSldViewPr snapToGrid="0">
      <p:cViewPr varScale="1">
        <p:scale>
          <a:sx n="68" d="100"/>
          <a:sy n="68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EE10-E9ED-4279-A115-365A38E915CB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0EDE-2838-4FBA-A6AA-35888D55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3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3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9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0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98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11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7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2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6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0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8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76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45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0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arc power was scanned over three values, from 36 to 75 kilowatts and the resulting phase space structures in x and y direction were analyzed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Explain what the figures represent? Is it a grid on the beam? Or a other matrix? Why is the location of the cross between the two red rectangles different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9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0EDE-2838-4FBA-A6AA-35888D5574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6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F0AA-B13C-4B0E-A29E-845185D2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89581-BDE3-45D6-A26A-B4E7DDBA6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64EDE-A255-4CEF-984B-EBA9C15A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83953-8902-4ACD-BDC9-463D8846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6B031-7DA7-4F68-86EB-018EE3D5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4FE0-E1E3-4306-9EB6-419C8BE4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CFA42-1270-460C-B234-C2B3CC82A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10410-205A-45BB-82DD-D71FED7A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3590-4B44-4546-95F4-7881821F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BCA9-BA56-4DC6-8BA6-2B2C224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93E94-605F-433E-A438-4BB434B84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7045A-89DC-438B-8596-583A08292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55FE5-E2C6-4568-8983-0B9DBC04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1A163-9BF2-4CBE-B621-CD659427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1F8BB-59F3-484F-8A5C-B8C49662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6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02A09B-EF6B-4689-A22B-4BC0CE4C8079}"/>
              </a:ext>
            </a:extLst>
          </p:cNvPr>
          <p:cNvSpPr/>
          <p:nvPr userDrawn="1"/>
        </p:nvSpPr>
        <p:spPr>
          <a:xfrm>
            <a:off x="0" y="6176963"/>
            <a:ext cx="12192000" cy="68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839BF-0CFA-46AA-A5A0-436CB7E5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719D-0226-4DB8-B3AB-E70C8EB5A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D08D1-8F6D-4325-A46E-E6C82DE1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183" y="6356350"/>
            <a:ext cx="6715217" cy="365125"/>
          </a:xfr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1ADA-5910-4EBD-945D-DB6B2F5D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227"/>
            <a:ext cx="395796" cy="365125"/>
          </a:xfrm>
        </p:spPr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0027AF5-4925-4EAA-BA2B-4E3560980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03" y="6258491"/>
            <a:ext cx="733664" cy="56399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A4D39B-E0DB-4C85-A0D6-ADF8742A1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374" y="6332892"/>
            <a:ext cx="838249" cy="4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3EBB-FCA9-4D97-B6E5-C8686D12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2B64F-BA6A-41A9-B5E7-39EB93236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5BFE-7B7D-4E37-953A-0AF7C4DF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F74AB-F84F-4999-A0E1-B16C6F07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CA104-AEDF-499E-BD92-18F50A1E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06DF-829C-42EE-A1CC-92C28BB7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AD88-8503-409A-AE5D-B77A4591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E7B5B-ACA8-4356-BD56-6EFFD5150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8AF66-EACB-468E-9A7E-F396D0A3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78B8A-A3E7-4080-860F-554009B3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02AF-5309-4734-AD60-48B9CBD1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EAFE-732B-49AE-8B06-6BF9EAD7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00642-9A34-4738-9D89-E58D793D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1C967-36C7-4C49-8855-E77EDF1A5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E847A-CE9C-4C53-8AB4-E13471AC4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657A3-D19B-4D31-9564-756995B8A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7A1BB-4ACB-47F1-ACA0-90B8F242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24EE7-8568-42D5-9945-D47F0339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1BBA7-7761-413D-AC1C-47BD4EEF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5E35-0730-4BED-A8FA-125D2FE8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32FAA-D674-4031-A5BE-E09A3EF1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61815-C9B6-48CC-A805-58CEE4BA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DC3AF-4C8F-411A-9809-81888204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46EED-17D3-41F5-9A0E-50AB49F1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2141F-A46F-4E8E-9598-6A8B36D0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6CAC2-5E8F-4903-959F-14EC34BD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B62D-7525-4595-9337-CDF61843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EB4FA-5318-432F-A77A-C6CAC733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53217-1781-44A6-B969-70F108F0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C9175-FD9D-431C-8E9A-884E54AB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7EEC8-F32D-41A3-8D00-E03A6B05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C9518-B3CF-4389-94CB-8E12AD56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5B11-9D66-4B2C-85C8-A3199913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91994-CC6C-4386-AC88-056823C35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82F30-D78D-4FF8-9028-2FF31DAC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FAEFC-571D-4D80-BB26-C71466E7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22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F0FE-DAA4-4512-AF20-903BD041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989BA-34E4-4E63-9B92-F3DAD9D5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885BB-0DBE-4675-8CD5-078DA04E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69586-622F-45A7-A21B-140CFDBD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A84B1-A511-4795-8AFF-14418D1E5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466D-E8D5-4EAE-BE12-F25D2F891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B06D-7BA0-4E68-86F4-4B46B2432A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C41DF3-1676-4039-9DBA-2B6BCEBD55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52" y="6318509"/>
            <a:ext cx="865548" cy="43277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BA6B290-42B3-4AEB-8366-8F71DE02245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49" y="6273196"/>
            <a:ext cx="680852" cy="5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5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1088/1367-2630/19/2/025005/met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7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kitware.com/open-regate/index.php/BeamLineModel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29DC58-BB6E-4D53-BC3E-4348B4CDF57C}"/>
              </a:ext>
            </a:extLst>
          </p:cNvPr>
          <p:cNvSpPr/>
          <p:nvPr/>
        </p:nvSpPr>
        <p:spPr>
          <a:xfrm>
            <a:off x="0" y="6201608"/>
            <a:ext cx="12192000" cy="671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alibri (Headings)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6FF8D-68BA-4570-B028-B83AE6C304B6}"/>
              </a:ext>
            </a:extLst>
          </p:cNvPr>
          <p:cNvSpPr txBox="1"/>
          <p:nvPr/>
        </p:nvSpPr>
        <p:spPr>
          <a:xfrm>
            <a:off x="1481667" y="4486342"/>
            <a:ext cx="7001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baseline="30000" dirty="0"/>
              <a:t>1</a:t>
            </a:r>
            <a:r>
              <a:rPr lang="en-US" sz="1600" i="1" dirty="0"/>
              <a:t>Eindhoven University of Technology, the Netherlands</a:t>
            </a:r>
          </a:p>
          <a:p>
            <a:r>
              <a:rPr lang="en-US" sz="1600" i="1" baseline="30000" dirty="0"/>
              <a:t>2</a:t>
            </a:r>
            <a:r>
              <a:rPr lang="en-US" sz="1600" i="1" dirty="0"/>
              <a:t>National Institute for Fusion Science, Natural Institutes of Natural Sciences, Japan</a:t>
            </a:r>
          </a:p>
          <a:p>
            <a:r>
              <a:rPr lang="en-US" sz="1600" i="1" baseline="30000" dirty="0"/>
              <a:t>3</a:t>
            </a:r>
            <a:r>
              <a:rPr lang="en-US" sz="1600" i="1" dirty="0"/>
              <a:t>Graduate School of Science, Nagoya University, Japan</a:t>
            </a:r>
          </a:p>
          <a:p>
            <a:r>
              <a:rPr lang="en-US" sz="1600" i="1" baseline="30000" dirty="0"/>
              <a:t>4</a:t>
            </a:r>
            <a:r>
              <a:rPr lang="en-US" sz="1600" i="1" dirty="0"/>
              <a:t>SOKENDAI (The Graduate University for Advanced Studies), Japan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48E28-541F-49CF-8802-8DC32119D72C}"/>
              </a:ext>
            </a:extLst>
          </p:cNvPr>
          <p:cNvSpPr/>
          <p:nvPr/>
        </p:nvSpPr>
        <p:spPr>
          <a:xfrm>
            <a:off x="0" y="-14111"/>
            <a:ext cx="12192000" cy="5108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 (Headings)"/>
              </a:rPr>
              <a:t>The 7</a:t>
            </a:r>
            <a:r>
              <a:rPr lang="en-US" b="1" baseline="30000" dirty="0">
                <a:solidFill>
                  <a:schemeClr val="bg1"/>
                </a:solidFill>
                <a:latin typeface="Calibri (Headings)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alibri (Headings)"/>
              </a:rPr>
              <a:t> International symposium on Negative Ions, Beams and Sources (NIBS’20), 1 – 11 September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4620-5EF4-4E91-8692-0A1BA09F2EC2}"/>
              </a:ext>
            </a:extLst>
          </p:cNvPr>
          <p:cNvSpPr txBox="1"/>
          <p:nvPr/>
        </p:nvSpPr>
        <p:spPr>
          <a:xfrm>
            <a:off x="838200" y="324055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Calibri (Headings)"/>
              </a:rPr>
              <a:t>Jelle Slief</a:t>
            </a:r>
            <a:r>
              <a:rPr lang="en-US" sz="2800" baseline="30000" dirty="0">
                <a:latin typeface="Calibri (Headings)"/>
              </a:rPr>
              <a:t>1</a:t>
            </a:r>
            <a:r>
              <a:rPr lang="en-US" sz="2800" dirty="0">
                <a:latin typeface="Calibri (Headings)"/>
              </a:rPr>
              <a:t>, Kenichi Nagaoka</a:t>
            </a:r>
            <a:r>
              <a:rPr lang="en-US" sz="2800" baseline="30000" dirty="0">
                <a:latin typeface="Calibri (Headings)"/>
              </a:rPr>
              <a:t>2,3</a:t>
            </a:r>
            <a:r>
              <a:rPr lang="en-US" sz="2800" dirty="0">
                <a:latin typeface="Calibri (Headings)"/>
              </a:rPr>
              <a:t>, Masashi Kisaki</a:t>
            </a:r>
            <a:r>
              <a:rPr lang="en-US" sz="2800" baseline="30000" dirty="0">
                <a:latin typeface="Calibri (Headings)"/>
              </a:rPr>
              <a:t>2,4</a:t>
            </a:r>
            <a:r>
              <a:rPr lang="en-US" sz="2800" dirty="0">
                <a:latin typeface="Calibri (Headings)"/>
              </a:rPr>
              <a:t>, Yasuaki Haba</a:t>
            </a:r>
            <a:r>
              <a:rPr lang="en-US" sz="2800" baseline="30000" dirty="0">
                <a:latin typeface="Calibri (Headings)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4798B-5B9B-4359-B92C-A1A38005AF99}"/>
              </a:ext>
            </a:extLst>
          </p:cNvPr>
          <p:cNvSpPr txBox="1"/>
          <p:nvPr/>
        </p:nvSpPr>
        <p:spPr>
          <a:xfrm>
            <a:off x="838200" y="1522385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latin typeface="Calibri (Headings)"/>
              </a:rPr>
              <a:t>Profile of the LHD negative ion beam source at the plasma meniscus from numerical beam calculation based on experimental observation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F7DE03-3A71-464D-A964-229991506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668" y="6231897"/>
            <a:ext cx="794954" cy="61111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1AF4FD-9F1A-4819-8BBA-1484F5BC4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51" y="6336233"/>
            <a:ext cx="838249" cy="4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466A6F-E828-4455-AD6E-98DF85D7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10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3D9998-0DBE-43A5-9713-3DCAAF26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Numerical calculations</a:t>
            </a:r>
            <a:endParaRPr lang="en-US" baseline="-2500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C8A492-7F30-49DE-8848-A7B006B446F9}"/>
              </a:ext>
            </a:extLst>
          </p:cNvPr>
          <p:cNvGrpSpPr>
            <a:grpSpLocks noChangeAspect="1"/>
          </p:cNvGrpSpPr>
          <p:nvPr/>
        </p:nvGrpSpPr>
        <p:grpSpPr>
          <a:xfrm>
            <a:off x="5729591" y="2985703"/>
            <a:ext cx="6462409" cy="3191260"/>
            <a:chOff x="4515125" y="1226211"/>
            <a:chExt cx="4628875" cy="2285826"/>
          </a:xfrm>
        </p:grpSpPr>
        <p:pic>
          <p:nvPicPr>
            <p:cNvPr id="15" name="Picture 14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2CC605C9-0A5C-4778-B1A0-432EA093D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125" y="1226211"/>
              <a:ext cx="4628875" cy="22858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E32C79-9F28-4754-963D-1695C2806337}"/>
                </a:ext>
              </a:extLst>
            </p:cNvPr>
            <p:cNvSpPr txBox="1"/>
            <p:nvPr/>
          </p:nvSpPr>
          <p:spPr>
            <a:xfrm>
              <a:off x="7519472" y="158432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21CA2E-6351-4B9D-89D0-C2E98C8BB22E}"/>
                </a:ext>
              </a:extLst>
            </p:cNvPr>
            <p:cNvSpPr txBox="1"/>
            <p:nvPr/>
          </p:nvSpPr>
          <p:spPr>
            <a:xfrm>
              <a:off x="6496087" y="158432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A6830C-6611-4CCB-8323-EF492A890B79}"/>
                </a:ext>
              </a:extLst>
            </p:cNvPr>
            <p:cNvSpPr txBox="1"/>
            <p:nvPr/>
          </p:nvSpPr>
          <p:spPr>
            <a:xfrm>
              <a:off x="6267232" y="1584324"/>
              <a:ext cx="440057" cy="20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DEFD3A-D0F8-41AA-B8E0-C75CD48F7AAE}"/>
                </a:ext>
              </a:extLst>
            </p:cNvPr>
            <p:cNvSpPr txBox="1"/>
            <p:nvPr/>
          </p:nvSpPr>
          <p:spPr>
            <a:xfrm>
              <a:off x="5989644" y="158432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2FD4A0-1DED-4C2E-BDFD-C5CEA7EC9646}"/>
                </a:ext>
              </a:extLst>
            </p:cNvPr>
            <p:cNvSpPr txBox="1"/>
            <p:nvPr/>
          </p:nvSpPr>
          <p:spPr>
            <a:xfrm>
              <a:off x="5048110" y="1699078"/>
              <a:ext cx="1016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</a:t>
              </a:r>
              <a:br>
                <a:rPr lang="en-US" dirty="0"/>
              </a:br>
              <a:r>
                <a:rPr lang="en-US" dirty="0"/>
                <a:t>chamber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A17A65-7E42-4DE5-93FC-06873B39CBC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Beamline CAD model</a:t>
            </a:r>
          </a:p>
          <a:p>
            <a:r>
              <a:rPr lang="en-US" dirty="0"/>
              <a:t>OPERA 3d for E(</a:t>
            </a:r>
            <a:r>
              <a:rPr lang="en-US" dirty="0" err="1"/>
              <a:t>x,y,z</a:t>
            </a:r>
            <a:r>
              <a:rPr lang="en-US" dirty="0"/>
              <a:t>) and B(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r>
              <a:rPr lang="en-US" dirty="0"/>
              <a:t>Fortran particle tracking</a:t>
            </a:r>
          </a:p>
          <a:p>
            <a:r>
              <a:rPr lang="en-US" dirty="0"/>
              <a:t>Input measured PSS</a:t>
            </a:r>
          </a:p>
          <a:p>
            <a:r>
              <a:rPr lang="en-US" dirty="0"/>
              <a:t>Investigate beam at meniscus</a:t>
            </a:r>
          </a:p>
        </p:txBody>
      </p:sp>
    </p:spTree>
    <p:extLst>
      <p:ext uri="{BB962C8B-B14F-4D97-AF65-F5344CB8AC3E}">
        <p14:creationId xmlns:p14="http://schemas.microsoft.com/office/powerpoint/2010/main" val="86038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466A6F-E828-4455-AD6E-98DF85D7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11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3D9998-0DBE-43A5-9713-3DCAAF26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Numerical calculations</a:t>
            </a:r>
            <a:endParaRPr lang="en-US" baseline="-25000" dirty="0">
              <a:latin typeface="+mn-l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A17A65-7E42-4DE5-93FC-06873B39CBC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Beamline CAD model</a:t>
            </a:r>
          </a:p>
          <a:p>
            <a:r>
              <a:rPr lang="en-US" dirty="0"/>
              <a:t>OPERA 3d for E(</a:t>
            </a:r>
            <a:r>
              <a:rPr lang="en-US" dirty="0" err="1"/>
              <a:t>x,y,z</a:t>
            </a:r>
            <a:r>
              <a:rPr lang="en-US" dirty="0"/>
              <a:t>) and B(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r>
              <a:rPr lang="en-US" dirty="0"/>
              <a:t>Fortran particle tracking</a:t>
            </a:r>
          </a:p>
          <a:p>
            <a:r>
              <a:rPr lang="en-US" b="1" dirty="0"/>
              <a:t>Input measured PSS</a:t>
            </a:r>
          </a:p>
          <a:p>
            <a:r>
              <a:rPr lang="en-US" dirty="0"/>
              <a:t>Investigate beam at meniscus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38C2B-B002-41DA-B233-E6E6C71192BA}"/>
              </a:ext>
            </a:extLst>
          </p:cNvPr>
          <p:cNvGrpSpPr/>
          <p:nvPr/>
        </p:nvGrpSpPr>
        <p:grpSpPr>
          <a:xfrm>
            <a:off x="5729591" y="2985703"/>
            <a:ext cx="6542379" cy="3191260"/>
            <a:chOff x="5729591" y="2985703"/>
            <a:chExt cx="6542379" cy="31912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FC8A492-7F30-49DE-8848-A7B006B446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29591" y="2985703"/>
              <a:ext cx="6462409" cy="3191260"/>
              <a:chOff x="4515125" y="1226211"/>
              <a:chExt cx="4628875" cy="2285826"/>
            </a:xfrm>
          </p:grpSpPr>
          <p:pic>
            <p:nvPicPr>
              <p:cNvPr id="15" name="Picture 14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2CC605C9-0A5C-4778-B1A0-432EA093D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5125" y="1226211"/>
                <a:ext cx="4628875" cy="228582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E32C79-9F28-4754-963D-1695C2806337}"/>
                  </a:ext>
                </a:extLst>
              </p:cNvPr>
              <p:cNvSpPr txBox="1"/>
              <p:nvPr/>
            </p:nvSpPr>
            <p:spPr>
              <a:xfrm>
                <a:off x="7519472" y="1584324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GG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21CA2E-6351-4B9D-89D0-C2E98C8BB22E}"/>
                  </a:ext>
                </a:extLst>
              </p:cNvPr>
              <p:cNvSpPr txBox="1"/>
              <p:nvPr/>
            </p:nvSpPr>
            <p:spPr>
              <a:xfrm>
                <a:off x="6496087" y="1584324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SG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A6830C-6611-4CCB-8323-EF492A890B79}"/>
                  </a:ext>
                </a:extLst>
              </p:cNvPr>
              <p:cNvSpPr txBox="1"/>
              <p:nvPr/>
            </p:nvSpPr>
            <p:spPr>
              <a:xfrm>
                <a:off x="6267232" y="1584324"/>
                <a:ext cx="440057" cy="20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EG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DEFD3A-D0F8-41AA-B8E0-C75CD48F7AAE}"/>
                  </a:ext>
                </a:extLst>
              </p:cNvPr>
              <p:cNvSpPr txBox="1"/>
              <p:nvPr/>
            </p:nvSpPr>
            <p:spPr>
              <a:xfrm>
                <a:off x="5989644" y="1584323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2FD4A0-1DED-4C2E-BDFD-C5CEA7EC9646}"/>
                  </a:ext>
                </a:extLst>
              </p:cNvPr>
              <p:cNvSpPr txBox="1"/>
              <p:nvPr/>
            </p:nvSpPr>
            <p:spPr>
              <a:xfrm>
                <a:off x="5048110" y="1699078"/>
                <a:ext cx="10166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Source</a:t>
                </a:r>
                <a:br>
                  <a:rPr lang="en-US" dirty="0"/>
                </a:br>
                <a:r>
                  <a:rPr lang="en-US" dirty="0"/>
                  <a:t>chamber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7E10E9-A4AD-40AD-85A1-F1C581191F90}"/>
                </a:ext>
              </a:extLst>
            </p:cNvPr>
            <p:cNvGrpSpPr/>
            <p:nvPr/>
          </p:nvGrpSpPr>
          <p:grpSpPr>
            <a:xfrm>
              <a:off x="10196081" y="3156903"/>
              <a:ext cx="2075889" cy="369332"/>
              <a:chOff x="10196081" y="3156903"/>
              <a:chExt cx="2075889" cy="369332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9912431C-8FAF-47B9-A531-899A4F5BC6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05067" y="3526235"/>
                <a:ext cx="114017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B39A9-DB08-4DF9-9457-B55C60167DF5}"/>
                  </a:ext>
                </a:extLst>
              </p:cNvPr>
              <p:cNvSpPr txBox="1"/>
              <p:nvPr/>
            </p:nvSpPr>
            <p:spPr>
              <a:xfrm>
                <a:off x="10196081" y="3156903"/>
                <a:ext cx="2075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Simulation direction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60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DF7B20C-62A1-4DF5-BFBC-39E28462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12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1CC2B3-44AE-4F3F-8A32-52F16449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Defining the inputs</a:t>
            </a:r>
            <a:endParaRPr lang="en-US" baseline="-25000" dirty="0">
              <a:latin typeface="+mn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78A08D-8847-4908-AD65-FEA91A5861AE}"/>
              </a:ext>
            </a:extLst>
          </p:cNvPr>
          <p:cNvGrpSpPr/>
          <p:nvPr/>
        </p:nvGrpSpPr>
        <p:grpSpPr>
          <a:xfrm>
            <a:off x="213397" y="820768"/>
            <a:ext cx="7663639" cy="5150035"/>
            <a:chOff x="1079653" y="816558"/>
            <a:chExt cx="7663639" cy="5150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9D622A6-6717-4EF2-829D-F93BE79D28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97274" y="1184719"/>
              <a:ext cx="2446018" cy="2289735"/>
              <a:chOff x="1616644" y="2083567"/>
              <a:chExt cx="1921501" cy="1798731"/>
            </a:xfrm>
          </p:grpSpPr>
          <p:pic>
            <p:nvPicPr>
              <p:cNvPr id="5" name="Picture 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348AD6E7-4EA7-4BBF-8D6E-8CF931821A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83" t="25149" r="36371" b="16366"/>
              <a:stretch/>
            </p:blipFill>
            <p:spPr>
              <a:xfrm>
                <a:off x="1850746" y="2083567"/>
                <a:ext cx="1687399" cy="1798730"/>
              </a:xfrm>
              <a:prstGeom prst="rect">
                <a:avLst/>
              </a:prstGeom>
            </p:spPr>
          </p:pic>
          <p:pic>
            <p:nvPicPr>
              <p:cNvPr id="11" name="Picture 10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BFF19909-955E-4D49-A171-C572BABB80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4" t="26016" r="90735" b="15499"/>
              <a:stretch/>
            </p:blipFill>
            <p:spPr>
              <a:xfrm>
                <a:off x="1616644" y="2083568"/>
                <a:ext cx="234100" cy="1798730"/>
              </a:xfrm>
              <a:prstGeom prst="rect">
                <a:avLst/>
              </a:prstGeom>
            </p:spPr>
          </p:pic>
          <p:pic>
            <p:nvPicPr>
              <p:cNvPr id="14" name="Picture 13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79FFF9E0-F9AC-4523-8C9D-C46BC2A19C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995" t="27638" r="20143" b="56117"/>
              <a:stretch/>
            </p:blipFill>
            <p:spPr>
              <a:xfrm>
                <a:off x="2122612" y="2169885"/>
                <a:ext cx="622169" cy="49962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6C3E2-EFE2-4D80-B1CC-AFD5157925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48067" y="1868495"/>
              <a:ext cx="2100249" cy="1634526"/>
              <a:chOff x="6834433" y="2705098"/>
              <a:chExt cx="4034059" cy="313952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06BCB34-2138-43DD-A170-2FBFBB8F942F}"/>
                  </a:ext>
                </a:extLst>
              </p:cNvPr>
              <p:cNvSpPr/>
              <p:nvPr/>
            </p:nvSpPr>
            <p:spPr>
              <a:xfrm>
                <a:off x="6834433" y="5326144"/>
                <a:ext cx="4029805" cy="51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4DC8AB0-3F71-4E33-8D2D-0452DF44F8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38386" y="2705098"/>
                <a:ext cx="4030106" cy="3137532"/>
                <a:chOff x="2725876" y="291468"/>
                <a:chExt cx="4030106" cy="3137532"/>
              </a:xfrm>
              <a:solidFill>
                <a:schemeClr val="bg1"/>
              </a:solidFill>
            </p:grpSpPr>
            <p:pic>
              <p:nvPicPr>
                <p:cNvPr id="15" name="Picture 14" descr="A screenshot of a video game&#10;&#10;Description automatically generated">
                  <a:extLst>
                    <a:ext uri="{FF2B5EF4-FFF2-40B4-BE49-F238E27FC236}">
                      <a16:creationId xmlns:a16="http://schemas.microsoft.com/office/drawing/2014/main" id="{0FA161BE-01C3-48C1-8CF9-7F8E0BA39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4213"/>
                <a:stretch/>
              </p:blipFill>
              <p:spPr>
                <a:xfrm>
                  <a:off x="2725876" y="291468"/>
                  <a:ext cx="4029805" cy="263787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6" name="Picture 15" descr="A screenshot of a video game&#10;&#10;Description automatically generated">
                  <a:extLst>
                    <a:ext uri="{FF2B5EF4-FFF2-40B4-BE49-F238E27FC236}">
                      <a16:creationId xmlns:a16="http://schemas.microsoft.com/office/drawing/2014/main" id="{FB88B543-E56F-4684-A442-1D48ADB7DC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72" t="91114" b="519"/>
                <a:stretch/>
              </p:blipFill>
              <p:spPr>
                <a:xfrm>
                  <a:off x="3035330" y="2946952"/>
                  <a:ext cx="3720652" cy="482048"/>
                </a:xfrm>
                <a:prstGeom prst="rect">
                  <a:avLst/>
                </a:prstGeom>
                <a:grpFill/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B14389-7FDB-48E0-967F-BC3DB65220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84643" y="4012448"/>
              <a:ext cx="2063673" cy="1618556"/>
              <a:chOff x="8252523" y="3268744"/>
              <a:chExt cx="3482640" cy="273146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9D7D086-1A65-4947-8A87-2344C364A9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50296"/>
              <a:stretch/>
            </p:blipFill>
            <p:spPr>
              <a:xfrm>
                <a:off x="8252523" y="3268744"/>
                <a:ext cx="3482640" cy="2731465"/>
              </a:xfrm>
              <a:prstGeom prst="rect">
                <a:avLst/>
              </a:prstGeom>
            </p:spPr>
          </p:pic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45A05D3-2001-4C1F-89B9-9037F2954E21}"/>
                  </a:ext>
                </a:extLst>
              </p:cNvPr>
              <p:cNvSpPr/>
              <p:nvPr/>
            </p:nvSpPr>
            <p:spPr>
              <a:xfrm>
                <a:off x="8848013" y="3429000"/>
                <a:ext cx="248853" cy="33229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8CA883-4894-4C9B-A1BB-50AABFDEA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9" t="4362" r="26755"/>
            <a:stretch/>
          </p:blipFill>
          <p:spPr>
            <a:xfrm>
              <a:off x="6297274" y="3676859"/>
              <a:ext cx="2435188" cy="2289734"/>
            </a:xfrm>
            <a:prstGeom prst="rect">
              <a:avLst/>
            </a:prstGeom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16E02EF-8E14-4EF2-9013-4C9530E9CBF1}"/>
                </a:ext>
              </a:extLst>
            </p:cNvPr>
            <p:cNvSpPr/>
            <p:nvPr/>
          </p:nvSpPr>
          <p:spPr>
            <a:xfrm>
              <a:off x="5156343" y="2239368"/>
              <a:ext cx="936433" cy="53982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24C13C4-90AE-4727-838B-40ADFD64EF18}"/>
                </a:ext>
              </a:extLst>
            </p:cNvPr>
            <p:cNvSpPr/>
            <p:nvPr/>
          </p:nvSpPr>
          <p:spPr>
            <a:xfrm>
              <a:off x="5156343" y="4551813"/>
              <a:ext cx="936433" cy="53982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DC5EF4-DAC5-4B16-9C68-A0CC74DD20CB}"/>
                </a:ext>
              </a:extLst>
            </p:cNvPr>
            <p:cNvSpPr txBox="1"/>
            <p:nvPr/>
          </p:nvSpPr>
          <p:spPr>
            <a:xfrm>
              <a:off x="1079653" y="2370504"/>
              <a:ext cx="1410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 - direction</a:t>
              </a:r>
              <a:endParaRPr lang="nl-NL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20C1BA-291A-4FAF-961F-16F1FD30710E}"/>
                </a:ext>
              </a:extLst>
            </p:cNvPr>
            <p:cNvSpPr txBox="1"/>
            <p:nvPr/>
          </p:nvSpPr>
          <p:spPr>
            <a:xfrm>
              <a:off x="1287769" y="4637060"/>
              <a:ext cx="1410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 - direction</a:t>
              </a:r>
              <a:endParaRPr lang="nl-N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7A5D97-BBBF-4CA9-A243-8E0FACA90177}"/>
                </a:ext>
              </a:extLst>
            </p:cNvPr>
            <p:cNvSpPr txBox="1"/>
            <p:nvPr/>
          </p:nvSpPr>
          <p:spPr>
            <a:xfrm>
              <a:off x="2948067" y="1429185"/>
              <a:ext cx="2061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Measurements</a:t>
              </a:r>
              <a:endParaRPr lang="nl-NL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614922-6C9F-43C5-8A19-E3B1B0A6C279}"/>
                </a:ext>
              </a:extLst>
            </p:cNvPr>
            <p:cNvSpPr txBox="1"/>
            <p:nvPr/>
          </p:nvSpPr>
          <p:spPr>
            <a:xfrm>
              <a:off x="6522092" y="816558"/>
              <a:ext cx="2061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Inputs</a:t>
              </a:r>
              <a:endParaRPr lang="nl-NL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83FC1B-7B7D-4AFD-9F84-065AFE836822}"/>
              </a:ext>
            </a:extLst>
          </p:cNvPr>
          <p:cNvGrpSpPr/>
          <p:nvPr/>
        </p:nvGrpSpPr>
        <p:grpSpPr>
          <a:xfrm>
            <a:off x="8087114" y="2604237"/>
            <a:ext cx="4074843" cy="1803915"/>
            <a:chOff x="1592655" y="3036682"/>
            <a:chExt cx="6066142" cy="293776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0C5F8A5-76E9-46E5-8DEE-7E30EDAD7383}"/>
                </a:ext>
              </a:extLst>
            </p:cNvPr>
            <p:cNvGrpSpPr/>
            <p:nvPr/>
          </p:nvGrpSpPr>
          <p:grpSpPr>
            <a:xfrm>
              <a:off x="1592655" y="3036682"/>
              <a:ext cx="6066142" cy="2937769"/>
              <a:chOff x="4956692" y="2482716"/>
              <a:chExt cx="6066142" cy="293776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EE33CDF-2A9D-4452-9A5B-1109A808B3DE}"/>
                  </a:ext>
                </a:extLst>
              </p:cNvPr>
              <p:cNvGrpSpPr/>
              <p:nvPr/>
            </p:nvGrpSpPr>
            <p:grpSpPr>
              <a:xfrm>
                <a:off x="4956692" y="2482716"/>
                <a:ext cx="6066142" cy="2937769"/>
                <a:chOff x="6257421" y="2279488"/>
                <a:chExt cx="6066142" cy="2937769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9AE8D1E-F565-4F3F-8C9D-D4E099EAAC7A}"/>
                    </a:ext>
                  </a:extLst>
                </p:cNvPr>
                <p:cNvSpPr/>
                <p:nvPr/>
              </p:nvSpPr>
              <p:spPr>
                <a:xfrm>
                  <a:off x="11112347" y="2279488"/>
                  <a:ext cx="1211216" cy="29253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7E544A-9933-4426-8783-DBEB3B0ADD95}"/>
                    </a:ext>
                  </a:extLst>
                </p:cNvPr>
                <p:cNvGrpSpPr/>
                <p:nvPr/>
              </p:nvGrpSpPr>
              <p:grpSpPr>
                <a:xfrm>
                  <a:off x="6257421" y="2279488"/>
                  <a:ext cx="5850656" cy="2937769"/>
                  <a:chOff x="9164516" y="2580955"/>
                  <a:chExt cx="5850656" cy="2937769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EF83593A-7D27-435E-9056-B8FB60B85EE4}"/>
                      </a:ext>
                    </a:extLst>
                  </p:cNvPr>
                  <p:cNvGrpSpPr/>
                  <p:nvPr/>
                </p:nvGrpSpPr>
                <p:grpSpPr>
                  <a:xfrm>
                    <a:off x="9164516" y="2580955"/>
                    <a:ext cx="5850656" cy="2937769"/>
                    <a:chOff x="9829857" y="2876329"/>
                    <a:chExt cx="5850656" cy="2937769"/>
                  </a:xfrm>
                </p:grpSpPr>
                <p:pic>
                  <p:nvPicPr>
                    <p:cNvPr id="24" name="Picture 23">
                      <a:extLst>
                        <a:ext uri="{FF2B5EF4-FFF2-40B4-BE49-F238E27FC236}">
                          <a16:creationId xmlns:a16="http://schemas.microsoft.com/office/drawing/2014/main" id="{B60DFC21-0811-4F36-B31D-DFB6DE942C9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34505"/>
                    <a:stretch/>
                  </p:blipFill>
                  <p:spPr>
                    <a:xfrm>
                      <a:off x="9829857" y="2876329"/>
                      <a:ext cx="4854926" cy="293776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133F925F-4B42-48FB-9684-F80C0E99F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32504" y="4834386"/>
                      <a:ext cx="2148009" cy="9100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Simulation start</a:t>
                      </a:r>
                    </a:p>
                  </p:txBody>
                </p:sp>
              </p:grp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B30102B0-81CB-4BCF-BB03-641F42799C2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023772" y="3388502"/>
                    <a:ext cx="0" cy="126378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A71D9FB-FCA3-4312-864F-8EE82E1F9A89}"/>
                  </a:ext>
                </a:extLst>
              </p:cNvPr>
              <p:cNvSpPr/>
              <p:nvPr/>
            </p:nvSpPr>
            <p:spPr>
              <a:xfrm>
                <a:off x="8702606" y="3053630"/>
                <a:ext cx="1104682" cy="2366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7134067-58AE-4F96-97D0-6B20F936FC07}"/>
                </a:ext>
              </a:extLst>
            </p:cNvPr>
            <p:cNvSpPr/>
            <p:nvPr/>
          </p:nvSpPr>
          <p:spPr>
            <a:xfrm>
              <a:off x="5451852" y="3233088"/>
              <a:ext cx="1104682" cy="236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E8F588-5935-48AD-A6B2-70FDE33DD670}"/>
              </a:ext>
            </a:extLst>
          </p:cNvPr>
          <p:cNvCxnSpPr/>
          <p:nvPr/>
        </p:nvCxnSpPr>
        <p:spPr>
          <a:xfrm flipV="1">
            <a:off x="12045515" y="3118185"/>
            <a:ext cx="0" cy="776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92BEAF-FD19-4D99-A920-A4B493B59152}"/>
              </a:ext>
            </a:extLst>
          </p:cNvPr>
          <p:cNvSpPr txBox="1"/>
          <p:nvPr/>
        </p:nvSpPr>
        <p:spPr>
          <a:xfrm>
            <a:off x="12017207" y="2797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6B49D4-DAA1-4DD6-B4E2-72DD1566F8F3}"/>
              </a:ext>
            </a:extLst>
          </p:cNvPr>
          <p:cNvSpPr txBox="1"/>
          <p:nvPr/>
        </p:nvSpPr>
        <p:spPr>
          <a:xfrm>
            <a:off x="10604774" y="2559071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entury" panose="02040604050505020304" pitchFamily="18" charset="0"/>
              </a:rPr>
              <a:t>Input location</a:t>
            </a:r>
          </a:p>
          <a:p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D35607-2257-452C-A59B-94629568E4CC}"/>
              </a:ext>
            </a:extLst>
          </p:cNvPr>
          <p:cNvCxnSpPr/>
          <p:nvPr/>
        </p:nvCxnSpPr>
        <p:spPr>
          <a:xfrm>
            <a:off x="11593689" y="2882236"/>
            <a:ext cx="423518" cy="217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203BD77F-9962-4E6E-BD61-0E38CA36F8F9}"/>
              </a:ext>
            </a:extLst>
          </p:cNvPr>
          <p:cNvSpPr/>
          <p:nvPr/>
        </p:nvSpPr>
        <p:spPr>
          <a:xfrm>
            <a:off x="5539819" y="5285256"/>
            <a:ext cx="1300898" cy="76357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A62AD-B764-41FD-B45A-8088B61DDA66}"/>
              </a:ext>
            </a:extLst>
          </p:cNvPr>
          <p:cNvSpPr txBox="1"/>
          <p:nvPr/>
        </p:nvSpPr>
        <p:spPr>
          <a:xfrm>
            <a:off x="7027080" y="5405431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inputs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DF7B20C-62A1-4DF5-BFBC-39E28462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1CC2B3-44AE-4F3F-8A32-52F16449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Simulation input</a:t>
            </a:r>
            <a:endParaRPr lang="en-US" baseline="-25000" dirty="0">
              <a:latin typeface="+mn-lt"/>
            </a:endParaRP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8E339BF9-3B96-4C68-A783-08C17F31CC5D}"/>
              </a:ext>
            </a:extLst>
          </p:cNvPr>
          <p:cNvSpPr/>
          <p:nvPr/>
        </p:nvSpPr>
        <p:spPr>
          <a:xfrm>
            <a:off x="5766389" y="2878101"/>
            <a:ext cx="847757" cy="76357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D622A6-6717-4EF2-829D-F93BE79D28C7}"/>
              </a:ext>
            </a:extLst>
          </p:cNvPr>
          <p:cNvGrpSpPr>
            <a:grpSpLocks noChangeAspect="1"/>
          </p:cNvGrpSpPr>
          <p:nvPr/>
        </p:nvGrpSpPr>
        <p:grpSpPr>
          <a:xfrm>
            <a:off x="1216022" y="1486284"/>
            <a:ext cx="3884694" cy="3636491"/>
            <a:chOff x="1981197" y="2224726"/>
            <a:chExt cx="1921500" cy="1798730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48AD6E7-4EA7-4BBF-8D6E-8CF931821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83" t="25149" r="36371" b="16366"/>
            <a:stretch/>
          </p:blipFill>
          <p:spPr>
            <a:xfrm>
              <a:off x="2215298" y="2224726"/>
              <a:ext cx="1687399" cy="1798730"/>
            </a:xfrm>
            <a:prstGeom prst="rect">
              <a:avLst/>
            </a:prstGeom>
          </p:spPr>
        </p:pic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FF19909-955E-4D49-A171-C572BABB8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" t="26016" r="90735" b="15499"/>
            <a:stretch/>
          </p:blipFill>
          <p:spPr>
            <a:xfrm>
              <a:off x="1981197" y="2224726"/>
              <a:ext cx="234100" cy="1798730"/>
            </a:xfrm>
            <a:prstGeom prst="rect">
              <a:avLst/>
            </a:prstGeom>
          </p:spPr>
        </p:pic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9FFF9E0-F9AC-4523-8C9D-C46BC2A19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5" t="27638" r="20143" b="56117"/>
            <a:stretch/>
          </p:blipFill>
          <p:spPr>
            <a:xfrm>
              <a:off x="2487165" y="2311045"/>
              <a:ext cx="622169" cy="499621"/>
            </a:xfrm>
            <a:prstGeom prst="rect">
              <a:avLst/>
            </a:prstGeom>
          </p:spPr>
        </p:pic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72C0BC-2B71-4A86-835E-8C0F3989D2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t="4362" r="26755"/>
          <a:stretch/>
        </p:blipFill>
        <p:spPr>
          <a:xfrm>
            <a:off x="7339676" y="1486284"/>
            <a:ext cx="3867497" cy="3636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B0D7BF-273D-4935-9A05-DE6D96A99B7B}"/>
                  </a:ext>
                </a:extLst>
              </p:cNvPr>
              <p:cNvSpPr txBox="1"/>
              <p:nvPr/>
            </p:nvSpPr>
            <p:spPr>
              <a:xfrm>
                <a:off x="5100716" y="698795"/>
                <a:ext cx="2315056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ext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acc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B0D7BF-273D-4935-9A05-DE6D96A99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16" y="698795"/>
                <a:ext cx="2315056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18CFF6D-B8BC-4E37-AF4E-A30F57A701D9}"/>
              </a:ext>
            </a:extLst>
          </p:cNvPr>
          <p:cNvSpPr/>
          <p:nvPr/>
        </p:nvSpPr>
        <p:spPr>
          <a:xfrm>
            <a:off x="5100716" y="956440"/>
            <a:ext cx="439103" cy="501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741534-0891-4CF5-B0BC-84486ADF97FF}"/>
              </a:ext>
            </a:extLst>
          </p:cNvPr>
          <p:cNvSpPr/>
          <p:nvPr/>
        </p:nvSpPr>
        <p:spPr>
          <a:xfrm>
            <a:off x="1363634" y="2878101"/>
            <a:ext cx="358085" cy="40112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8BEBDF-F7DA-45BE-8ADC-B2F37CD0739F}"/>
              </a:ext>
            </a:extLst>
          </p:cNvPr>
          <p:cNvSpPr/>
          <p:nvPr/>
        </p:nvSpPr>
        <p:spPr>
          <a:xfrm>
            <a:off x="7366986" y="3086844"/>
            <a:ext cx="358085" cy="40112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E9339A-2DDA-4D7A-A623-A2AD625B4016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5475514" y="1384241"/>
            <a:ext cx="1864162" cy="1716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A96789-CC27-4C85-A03E-9696A454A276}"/>
              </a:ext>
            </a:extLst>
          </p:cNvPr>
          <p:cNvCxnSpPr>
            <a:stCxn id="4" idx="3"/>
          </p:cNvCxnSpPr>
          <p:nvPr/>
        </p:nvCxnSpPr>
        <p:spPr>
          <a:xfrm flipH="1">
            <a:off x="1807779" y="1384241"/>
            <a:ext cx="3357242" cy="15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2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AC7E8E74-2E4D-40E2-B7D6-B564EF805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8"/>
          <a:stretch/>
        </p:blipFill>
        <p:spPr>
          <a:xfrm>
            <a:off x="3901266" y="1690688"/>
            <a:ext cx="3611252" cy="3649639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13673-5833-44F6-8D58-F0400C43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7E692C-8965-4DC4-B756-2527A5F7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- scatter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123BA-53DC-473E-A4BE-5A58C23D78EE}"/>
              </a:ext>
            </a:extLst>
          </p:cNvPr>
          <p:cNvSpPr txBox="1"/>
          <p:nvPr/>
        </p:nvSpPr>
        <p:spPr>
          <a:xfrm>
            <a:off x="4784038" y="5523958"/>
            <a:ext cx="268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Location: PG exit</a:t>
            </a:r>
          </a:p>
        </p:txBody>
      </p:sp>
      <p:pic>
        <p:nvPicPr>
          <p:cNvPr id="26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46FBE9A9-4531-41C7-B928-9D93179C0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0" t="92897" r="47430"/>
          <a:stretch/>
        </p:blipFill>
        <p:spPr>
          <a:xfrm>
            <a:off x="5599884" y="5072457"/>
            <a:ext cx="778213" cy="259246"/>
          </a:xfrm>
          <a:prstGeom prst="rect">
            <a:avLst/>
          </a:prstGeom>
        </p:spPr>
      </p:pic>
      <p:pic>
        <p:nvPicPr>
          <p:cNvPr id="28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C0D3AE31-B3EA-4610-A9DD-7CAB49C45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1"/>
          <a:stretch/>
        </p:blipFill>
        <p:spPr>
          <a:xfrm>
            <a:off x="7512518" y="1691792"/>
            <a:ext cx="833811" cy="3649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666A4-606D-4CED-B194-1A51FE7EB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5"/>
          <a:stretch/>
        </p:blipFill>
        <p:spPr>
          <a:xfrm>
            <a:off x="8696355" y="3268542"/>
            <a:ext cx="3261226" cy="180391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E23A1F-F6BF-4F79-9B27-5AB43EE1BCEC}"/>
              </a:ext>
            </a:extLst>
          </p:cNvPr>
          <p:cNvCxnSpPr>
            <a:stCxn id="9" idx="3"/>
          </p:cNvCxnSpPr>
          <p:nvPr/>
        </p:nvCxnSpPr>
        <p:spPr>
          <a:xfrm flipV="1">
            <a:off x="7471120" y="4170499"/>
            <a:ext cx="1808347" cy="1615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AC7E8E74-2E4D-40E2-B7D6-B564EF805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8"/>
          <a:stretch/>
        </p:blipFill>
        <p:spPr>
          <a:xfrm>
            <a:off x="3901266" y="1690688"/>
            <a:ext cx="3611252" cy="3649639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13673-5833-44F6-8D58-F0400C43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7E692C-8965-4DC4-B756-2527A5F7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- scatter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123BA-53DC-473E-A4BE-5A58C23D78EE}"/>
              </a:ext>
            </a:extLst>
          </p:cNvPr>
          <p:cNvSpPr txBox="1"/>
          <p:nvPr/>
        </p:nvSpPr>
        <p:spPr>
          <a:xfrm>
            <a:off x="4784038" y="5523958"/>
            <a:ext cx="26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Location: PG exit</a:t>
            </a:r>
          </a:p>
        </p:txBody>
      </p:sp>
      <p:pic>
        <p:nvPicPr>
          <p:cNvPr id="26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46FBE9A9-4531-41C7-B928-9D93179C0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0" t="92897" r="47430"/>
          <a:stretch/>
        </p:blipFill>
        <p:spPr>
          <a:xfrm>
            <a:off x="5599884" y="5072457"/>
            <a:ext cx="778213" cy="259246"/>
          </a:xfrm>
          <a:prstGeom prst="rect">
            <a:avLst/>
          </a:prstGeom>
        </p:spPr>
      </p:pic>
      <p:pic>
        <p:nvPicPr>
          <p:cNvPr id="28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C0D3AE31-B3EA-4610-A9DD-7CAB49C45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1"/>
          <a:stretch/>
        </p:blipFill>
        <p:spPr>
          <a:xfrm>
            <a:off x="7512518" y="1691792"/>
            <a:ext cx="833811" cy="36496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323C63-C772-4923-9E5D-90EFCA8BFC31}"/>
              </a:ext>
            </a:extLst>
          </p:cNvPr>
          <p:cNvSpPr txBox="1"/>
          <p:nvPr/>
        </p:nvSpPr>
        <p:spPr>
          <a:xfrm>
            <a:off x="3380377" y="5402120"/>
            <a:ext cx="522925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Confirmed: different components, </a:t>
            </a:r>
            <a:br>
              <a:rPr lang="en-US" sz="2800" dirty="0"/>
            </a:br>
            <a:r>
              <a:rPr lang="en-US" sz="2800" dirty="0"/>
              <a:t>different locations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C73EE8-BB59-4BDC-AEA7-5ACDE8C2B4D5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599884" y="4587019"/>
            <a:ext cx="395119" cy="8151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1E2E93-5D2A-4769-8750-60E1D518560B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5995003" y="4587019"/>
            <a:ext cx="100996" cy="815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971E57-40CD-42BF-BB30-45CD93DA9E9E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5995003" y="4587019"/>
            <a:ext cx="454435" cy="815101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91683EB-B330-4C1A-838A-0C1041D0D668}"/>
              </a:ext>
            </a:extLst>
          </p:cNvPr>
          <p:cNvSpPr/>
          <p:nvPr/>
        </p:nvSpPr>
        <p:spPr>
          <a:xfrm>
            <a:off x="4740342" y="2063202"/>
            <a:ext cx="2497295" cy="25012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287353-35DA-45DA-89C6-0515346B5EDC}"/>
              </a:ext>
            </a:extLst>
          </p:cNvPr>
          <p:cNvCxnSpPr/>
          <p:nvPr/>
        </p:nvCxnSpPr>
        <p:spPr>
          <a:xfrm flipV="1">
            <a:off x="6344230" y="1286934"/>
            <a:ext cx="429103" cy="821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189B75-E3EC-4E85-A3BC-493F5807C3C4}"/>
              </a:ext>
            </a:extLst>
          </p:cNvPr>
          <p:cNvSpPr txBox="1"/>
          <p:nvPr/>
        </p:nvSpPr>
        <p:spPr>
          <a:xfrm>
            <a:off x="6747267" y="914420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PG aperture</a:t>
            </a:r>
          </a:p>
        </p:txBody>
      </p:sp>
    </p:spTree>
    <p:extLst>
      <p:ext uri="{BB962C8B-B14F-4D97-AF65-F5344CB8AC3E}">
        <p14:creationId xmlns:p14="http://schemas.microsoft.com/office/powerpoint/2010/main" val="138592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28BC8-E295-4A33-ADC9-BE8C943C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1F003E-5A87-4B41-B17F-439E2CD2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– particle density map</a:t>
            </a:r>
            <a:endParaRPr lang="en-US" baseline="-25000" dirty="0">
              <a:latin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84B357-A7D2-4767-9760-6E9CC938D723}"/>
              </a:ext>
            </a:extLst>
          </p:cNvPr>
          <p:cNvGrpSpPr/>
          <p:nvPr/>
        </p:nvGrpSpPr>
        <p:grpSpPr>
          <a:xfrm>
            <a:off x="1709462" y="1560136"/>
            <a:ext cx="8773076" cy="3737728"/>
            <a:chOff x="1709462" y="1560136"/>
            <a:chExt cx="8773076" cy="37377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005279F-09FF-49FD-8627-2526598895D1}"/>
                </a:ext>
              </a:extLst>
            </p:cNvPr>
            <p:cNvGrpSpPr/>
            <p:nvPr/>
          </p:nvGrpSpPr>
          <p:grpSpPr>
            <a:xfrm>
              <a:off x="1709462" y="1560136"/>
              <a:ext cx="8773076" cy="3737728"/>
              <a:chOff x="1709462" y="1560136"/>
              <a:chExt cx="8773076" cy="373772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07A5269-326A-400E-AF69-44122D0074AB}"/>
                  </a:ext>
                </a:extLst>
              </p:cNvPr>
              <p:cNvGrpSpPr/>
              <p:nvPr/>
            </p:nvGrpSpPr>
            <p:grpSpPr>
              <a:xfrm>
                <a:off x="1709462" y="1560136"/>
                <a:ext cx="8773076" cy="3737728"/>
                <a:chOff x="1709462" y="1560136"/>
                <a:chExt cx="8773076" cy="3737728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8BBF754-1F8A-438F-A075-E2B033C3B1EC}"/>
                    </a:ext>
                  </a:extLst>
                </p:cNvPr>
                <p:cNvSpPr txBox="1"/>
                <p:nvPr/>
              </p:nvSpPr>
              <p:spPr>
                <a:xfrm>
                  <a:off x="2935608" y="1560136"/>
                  <a:ext cx="10967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Upper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EB053D-C353-4CF2-8F62-DA5456257A55}"/>
                    </a:ext>
                  </a:extLst>
                </p:cNvPr>
                <p:cNvSpPr txBox="1"/>
                <p:nvPr/>
              </p:nvSpPr>
              <p:spPr>
                <a:xfrm>
                  <a:off x="5462075" y="1565470"/>
                  <a:ext cx="11585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Center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65C3C34-9127-4068-A773-7665B8D23F21}"/>
                    </a:ext>
                  </a:extLst>
                </p:cNvPr>
                <p:cNvSpPr txBox="1"/>
                <p:nvPr/>
              </p:nvSpPr>
              <p:spPr>
                <a:xfrm>
                  <a:off x="8050289" y="1560136"/>
                  <a:ext cx="10793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Lower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E365984-3D93-4AF5-8D19-E8EA5920A7C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709462" y="2219748"/>
                  <a:ext cx="8773076" cy="3078116"/>
                  <a:chOff x="6158710" y="1013117"/>
                  <a:chExt cx="5195090" cy="1822746"/>
                </a:xfrm>
              </p:grpSpPr>
              <p:pic>
                <p:nvPicPr>
                  <p:cNvPr id="5" name="Picture 4" descr="A close up of a screen&#10;&#10;Description automatically generated">
                    <a:extLst>
                      <a:ext uri="{FF2B5EF4-FFF2-40B4-BE49-F238E27FC236}">
                        <a16:creationId xmlns:a16="http://schemas.microsoft.com/office/drawing/2014/main" id="{624B3305-0B65-4E95-A82D-3FEA0FA2DB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68708"/>
                  <a:stretch/>
                </p:blipFill>
                <p:spPr>
                  <a:xfrm>
                    <a:off x="6158710" y="1013117"/>
                    <a:ext cx="5195090" cy="1569827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 descr="A close up of a screen&#10;&#10;Description automatically generated">
                    <a:extLst>
                      <a:ext uri="{FF2B5EF4-FFF2-40B4-BE49-F238E27FC236}">
                        <a16:creationId xmlns:a16="http://schemas.microsoft.com/office/drawing/2014/main" id="{1DD7AFA2-A38A-4D95-A614-EF7E8AFA82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94921" b="37"/>
                  <a:stretch/>
                </p:blipFill>
                <p:spPr>
                  <a:xfrm>
                    <a:off x="6158710" y="2582944"/>
                    <a:ext cx="5195090" cy="252919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 descr="A close up of a screen&#10;&#10;Description automatically generated">
                    <a:extLst>
                      <a:ext uri="{FF2B5EF4-FFF2-40B4-BE49-F238E27FC236}">
                        <a16:creationId xmlns:a16="http://schemas.microsoft.com/office/drawing/2014/main" id="{B6E68265-4969-41E7-985A-0F14562BCD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1967" r="94644" b="36741"/>
                  <a:stretch/>
                </p:blipFill>
                <p:spPr>
                  <a:xfrm>
                    <a:off x="6158710" y="1030546"/>
                    <a:ext cx="278226" cy="1569827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 descr="A close up of a screen&#10;&#10;Description automatically generated">
                    <a:extLst>
                      <a:ext uri="{FF2B5EF4-FFF2-40B4-BE49-F238E27FC236}">
                        <a16:creationId xmlns:a16="http://schemas.microsoft.com/office/drawing/2014/main" id="{6EB26301-9787-470A-A561-F743820D9F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2798" t="31648" b="37060"/>
                  <a:stretch/>
                </p:blipFill>
                <p:spPr>
                  <a:xfrm>
                    <a:off x="10979630" y="1030546"/>
                    <a:ext cx="374170" cy="156982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C3689B-474B-49A9-8046-7268051449A0}"/>
                  </a:ext>
                </a:extLst>
              </p:cNvPr>
              <p:cNvSpPr/>
              <p:nvPr/>
            </p:nvSpPr>
            <p:spPr>
              <a:xfrm>
                <a:off x="7447174" y="2413262"/>
                <a:ext cx="311085" cy="311084"/>
              </a:xfrm>
              <a:prstGeom prst="rect">
                <a:avLst/>
              </a:prstGeom>
              <a:solidFill>
                <a:srgbClr val="000083"/>
              </a:solidFill>
              <a:ln>
                <a:solidFill>
                  <a:srgbClr val="0000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A4EB8C9-D7E4-4C80-94DB-FC2791687373}"/>
                  </a:ext>
                </a:extLst>
              </p:cNvPr>
              <p:cNvSpPr/>
              <p:nvPr/>
            </p:nvSpPr>
            <p:spPr>
              <a:xfrm>
                <a:off x="4846948" y="2394408"/>
                <a:ext cx="311085" cy="311084"/>
              </a:xfrm>
              <a:prstGeom prst="rect">
                <a:avLst/>
              </a:prstGeom>
              <a:solidFill>
                <a:srgbClr val="000083"/>
              </a:solidFill>
              <a:ln>
                <a:solidFill>
                  <a:srgbClr val="0000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E25047A-1D78-443C-89FD-6CF1D0989BD0}"/>
                  </a:ext>
                </a:extLst>
              </p:cNvPr>
              <p:cNvSpPr/>
              <p:nvPr/>
            </p:nvSpPr>
            <p:spPr>
              <a:xfrm>
                <a:off x="2237294" y="2394408"/>
                <a:ext cx="311085" cy="311084"/>
              </a:xfrm>
              <a:prstGeom prst="rect">
                <a:avLst/>
              </a:prstGeom>
              <a:solidFill>
                <a:srgbClr val="000083"/>
              </a:solidFill>
              <a:ln>
                <a:solidFill>
                  <a:srgbClr val="0000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E6D097-42D8-47FF-B6F8-2A2CC90A74D8}"/>
                </a:ext>
              </a:extLst>
            </p:cNvPr>
            <p:cNvSpPr/>
            <p:nvPr/>
          </p:nvSpPr>
          <p:spPr>
            <a:xfrm>
              <a:off x="2225975" y="2413262"/>
              <a:ext cx="2403149" cy="232109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6C2692-1868-4C65-9568-3021B736F82A}"/>
                </a:ext>
              </a:extLst>
            </p:cNvPr>
            <p:cNvSpPr/>
            <p:nvPr/>
          </p:nvSpPr>
          <p:spPr>
            <a:xfrm>
              <a:off x="4816216" y="2419882"/>
              <a:ext cx="2403149" cy="232109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5C42A5-3847-4334-ACBB-5983721DC6B7}"/>
                </a:ext>
              </a:extLst>
            </p:cNvPr>
            <p:cNvSpPr/>
            <p:nvPr/>
          </p:nvSpPr>
          <p:spPr>
            <a:xfrm>
              <a:off x="7388413" y="2383830"/>
              <a:ext cx="2403149" cy="232109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8D47476-80EB-4C90-A7C6-366362EFE01E}"/>
              </a:ext>
            </a:extLst>
          </p:cNvPr>
          <p:cNvSpPr txBox="1"/>
          <p:nvPr/>
        </p:nvSpPr>
        <p:spPr>
          <a:xfrm>
            <a:off x="4784038" y="5523958"/>
            <a:ext cx="268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Location: PG exit</a:t>
            </a:r>
          </a:p>
        </p:txBody>
      </p:sp>
    </p:spTree>
    <p:extLst>
      <p:ext uri="{BB962C8B-B14F-4D97-AF65-F5344CB8AC3E}">
        <p14:creationId xmlns:p14="http://schemas.microsoft.com/office/powerpoint/2010/main" val="425723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28BC8-E295-4A33-ADC9-BE8C943C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1F003E-5A87-4B41-B17F-439E2CD2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– particle density map</a:t>
            </a:r>
            <a:endParaRPr lang="en-US" baseline="-25000" dirty="0">
              <a:latin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05279F-09FF-49FD-8627-2526598895D1}"/>
              </a:ext>
            </a:extLst>
          </p:cNvPr>
          <p:cNvGrpSpPr/>
          <p:nvPr/>
        </p:nvGrpSpPr>
        <p:grpSpPr>
          <a:xfrm>
            <a:off x="1709462" y="1560136"/>
            <a:ext cx="8773076" cy="3737728"/>
            <a:chOff x="1709462" y="1560136"/>
            <a:chExt cx="8773076" cy="37377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7A5269-326A-400E-AF69-44122D0074AB}"/>
                </a:ext>
              </a:extLst>
            </p:cNvPr>
            <p:cNvGrpSpPr/>
            <p:nvPr/>
          </p:nvGrpSpPr>
          <p:grpSpPr>
            <a:xfrm>
              <a:off x="1709462" y="1560136"/>
              <a:ext cx="8773076" cy="3737728"/>
              <a:chOff x="1709462" y="1560136"/>
              <a:chExt cx="8773076" cy="373772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BBF754-1F8A-438F-A075-E2B033C3B1EC}"/>
                  </a:ext>
                </a:extLst>
              </p:cNvPr>
              <p:cNvSpPr txBox="1"/>
              <p:nvPr/>
            </p:nvSpPr>
            <p:spPr>
              <a:xfrm>
                <a:off x="2935608" y="1560136"/>
                <a:ext cx="10967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Upper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EB053D-C353-4CF2-8F62-DA5456257A55}"/>
                  </a:ext>
                </a:extLst>
              </p:cNvPr>
              <p:cNvSpPr txBox="1"/>
              <p:nvPr/>
            </p:nvSpPr>
            <p:spPr>
              <a:xfrm>
                <a:off x="5462075" y="1565470"/>
                <a:ext cx="1158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Center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5C3C34-9127-4068-A773-7665B8D23F21}"/>
                  </a:ext>
                </a:extLst>
              </p:cNvPr>
              <p:cNvSpPr txBox="1"/>
              <p:nvPr/>
            </p:nvSpPr>
            <p:spPr>
              <a:xfrm>
                <a:off x="8050289" y="1560136"/>
                <a:ext cx="1079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Lower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E365984-3D93-4AF5-8D19-E8EA5920A7C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09462" y="2219748"/>
                <a:ext cx="8773076" cy="3078116"/>
                <a:chOff x="6158710" y="1013117"/>
                <a:chExt cx="5195090" cy="1822746"/>
              </a:xfrm>
            </p:grpSpPr>
            <p:pic>
              <p:nvPicPr>
                <p:cNvPr id="5" name="Picture 4" descr="A close up of a screen&#10;&#10;Description automatically generated">
                  <a:extLst>
                    <a:ext uri="{FF2B5EF4-FFF2-40B4-BE49-F238E27FC236}">
                      <a16:creationId xmlns:a16="http://schemas.microsoft.com/office/drawing/2014/main" id="{624B3305-0B65-4E95-A82D-3FEA0FA2DB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8708"/>
                <a:stretch/>
              </p:blipFill>
              <p:spPr>
                <a:xfrm>
                  <a:off x="6158710" y="1013117"/>
                  <a:ext cx="5195090" cy="1569827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close up of a screen&#10;&#10;Description automatically generated">
                  <a:extLst>
                    <a:ext uri="{FF2B5EF4-FFF2-40B4-BE49-F238E27FC236}">
                      <a16:creationId xmlns:a16="http://schemas.microsoft.com/office/drawing/2014/main" id="{1DD7AFA2-A38A-4D95-A614-EF7E8AFA82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921" b="37"/>
                <a:stretch/>
              </p:blipFill>
              <p:spPr>
                <a:xfrm>
                  <a:off x="6158710" y="2582944"/>
                  <a:ext cx="5195090" cy="252919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 close up of a screen&#10;&#10;Description automatically generated">
                  <a:extLst>
                    <a:ext uri="{FF2B5EF4-FFF2-40B4-BE49-F238E27FC236}">
                      <a16:creationId xmlns:a16="http://schemas.microsoft.com/office/drawing/2014/main" id="{B6E68265-4969-41E7-985A-0F14562BCD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967" r="94644" b="36741"/>
                <a:stretch/>
              </p:blipFill>
              <p:spPr>
                <a:xfrm>
                  <a:off x="6158710" y="1030546"/>
                  <a:ext cx="278226" cy="1569827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close up of a screen&#10;&#10;Description automatically generated">
                  <a:extLst>
                    <a:ext uri="{FF2B5EF4-FFF2-40B4-BE49-F238E27FC236}">
                      <a16:creationId xmlns:a16="http://schemas.microsoft.com/office/drawing/2014/main" id="{6EB26301-9787-470A-A561-F743820D9F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798" t="31648" b="37060"/>
                <a:stretch/>
              </p:blipFill>
              <p:spPr>
                <a:xfrm>
                  <a:off x="10979630" y="1030546"/>
                  <a:ext cx="374170" cy="1569827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C3689B-474B-49A9-8046-7268051449A0}"/>
                </a:ext>
              </a:extLst>
            </p:cNvPr>
            <p:cNvSpPr/>
            <p:nvPr/>
          </p:nvSpPr>
          <p:spPr>
            <a:xfrm>
              <a:off x="7447174" y="2413262"/>
              <a:ext cx="311085" cy="311084"/>
            </a:xfrm>
            <a:prstGeom prst="rect">
              <a:avLst/>
            </a:prstGeom>
            <a:solidFill>
              <a:srgbClr val="000083"/>
            </a:solidFill>
            <a:ln>
              <a:solidFill>
                <a:srgbClr val="000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4EB8C9-D7E4-4C80-94DB-FC2791687373}"/>
                </a:ext>
              </a:extLst>
            </p:cNvPr>
            <p:cNvSpPr/>
            <p:nvPr/>
          </p:nvSpPr>
          <p:spPr>
            <a:xfrm>
              <a:off x="4846948" y="2394408"/>
              <a:ext cx="311085" cy="311084"/>
            </a:xfrm>
            <a:prstGeom prst="rect">
              <a:avLst/>
            </a:prstGeom>
            <a:solidFill>
              <a:srgbClr val="000083"/>
            </a:solidFill>
            <a:ln>
              <a:solidFill>
                <a:srgbClr val="000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25047A-1D78-443C-89FD-6CF1D0989BD0}"/>
                </a:ext>
              </a:extLst>
            </p:cNvPr>
            <p:cNvSpPr/>
            <p:nvPr/>
          </p:nvSpPr>
          <p:spPr>
            <a:xfrm>
              <a:off x="2237294" y="2394408"/>
              <a:ext cx="311085" cy="311084"/>
            </a:xfrm>
            <a:prstGeom prst="rect">
              <a:avLst/>
            </a:prstGeom>
            <a:solidFill>
              <a:srgbClr val="000083"/>
            </a:solidFill>
            <a:ln>
              <a:solidFill>
                <a:srgbClr val="000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6A865A76-1357-48E4-9485-EA80ACEBC774}"/>
              </a:ext>
            </a:extLst>
          </p:cNvPr>
          <p:cNvSpPr/>
          <p:nvPr/>
        </p:nvSpPr>
        <p:spPr>
          <a:xfrm>
            <a:off x="2339668" y="2394408"/>
            <a:ext cx="996655" cy="2339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59415D4-ABBD-4FFF-B3F1-1FDAD7A56BDD}"/>
              </a:ext>
            </a:extLst>
          </p:cNvPr>
          <p:cNvSpPr/>
          <p:nvPr/>
        </p:nvSpPr>
        <p:spPr>
          <a:xfrm>
            <a:off x="8855679" y="2397060"/>
            <a:ext cx="996655" cy="2339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CD6F5-0F92-49F6-8BC4-3823A3B0454A}"/>
              </a:ext>
            </a:extLst>
          </p:cNvPr>
          <p:cNvSpPr txBox="1"/>
          <p:nvPr/>
        </p:nvSpPr>
        <p:spPr>
          <a:xfrm>
            <a:off x="4784038" y="5523958"/>
            <a:ext cx="268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Location: PG exit</a:t>
            </a:r>
          </a:p>
        </p:txBody>
      </p:sp>
    </p:spTree>
    <p:extLst>
      <p:ext uri="{BB962C8B-B14F-4D97-AF65-F5344CB8AC3E}">
        <p14:creationId xmlns:p14="http://schemas.microsoft.com/office/powerpoint/2010/main" val="261360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light, star, clock&#10;&#10;Description automatically generated">
            <a:extLst>
              <a:ext uri="{FF2B5EF4-FFF2-40B4-BE49-F238E27FC236}">
                <a16:creationId xmlns:a16="http://schemas.microsoft.com/office/drawing/2014/main" id="{8132038B-CC5D-432D-BF27-B3F0A2E50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3"/>
          <a:stretch/>
        </p:blipFill>
        <p:spPr>
          <a:xfrm>
            <a:off x="3351450" y="1396221"/>
            <a:ext cx="5489099" cy="3077248"/>
          </a:xfr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36C5E15-BA5C-405E-A208-97DC3345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18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98B0CB7-9C04-483F-9B28-8DC43422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– phase space</a:t>
            </a:r>
            <a:endParaRPr lang="en-US" baseline="-25000" dirty="0">
              <a:latin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AEA098-94F3-4D4B-9EEC-386BC658003F}"/>
              </a:ext>
            </a:extLst>
          </p:cNvPr>
          <p:cNvGrpSpPr/>
          <p:nvPr/>
        </p:nvGrpSpPr>
        <p:grpSpPr>
          <a:xfrm>
            <a:off x="2766469" y="1389905"/>
            <a:ext cx="3329530" cy="3083564"/>
            <a:chOff x="6454697" y="2051553"/>
            <a:chExt cx="2232103" cy="2062642"/>
          </a:xfrm>
        </p:grpSpPr>
        <p:pic>
          <p:nvPicPr>
            <p:cNvPr id="30" name="Content Placeholder 4" descr="A picture containing light, star, clock&#10;&#10;Description automatically generated">
              <a:extLst>
                <a:ext uri="{FF2B5EF4-FFF2-40B4-BE49-F238E27FC236}">
                  <a16:creationId xmlns:a16="http://schemas.microsoft.com/office/drawing/2014/main" id="{DA211944-E779-4AA8-B0A5-06405B858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8" t="93174" r="47292" b="-706"/>
            <a:stretch/>
          </p:blipFill>
          <p:spPr>
            <a:xfrm>
              <a:off x="8142051" y="3959156"/>
              <a:ext cx="544749" cy="155039"/>
            </a:xfrm>
            <a:prstGeom prst="rect">
              <a:avLst/>
            </a:prstGeom>
          </p:spPr>
        </p:pic>
        <p:pic>
          <p:nvPicPr>
            <p:cNvPr id="31" name="Content Placeholder 4" descr="A picture containing light, star, clock&#10;&#10;Description automatically generated">
              <a:extLst>
                <a:ext uri="{FF2B5EF4-FFF2-40B4-BE49-F238E27FC236}">
                  <a16:creationId xmlns:a16="http://schemas.microsoft.com/office/drawing/2014/main" id="{A9209A39-8D6F-4F72-83E5-73F871D6F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" r="95066"/>
            <a:stretch/>
          </p:blipFill>
          <p:spPr>
            <a:xfrm>
              <a:off x="6454697" y="2051553"/>
              <a:ext cx="396761" cy="2058417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900A3-47A8-4552-836D-81B32DEF99BB}"/>
              </a:ext>
            </a:extLst>
          </p:cNvPr>
          <p:cNvSpPr/>
          <p:nvPr/>
        </p:nvSpPr>
        <p:spPr>
          <a:xfrm>
            <a:off x="3440784" y="1536569"/>
            <a:ext cx="273377" cy="3205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2A8C5-29D0-43EA-A17F-BA75B960A1C3}"/>
              </a:ext>
            </a:extLst>
          </p:cNvPr>
          <p:cNvSpPr txBox="1"/>
          <p:nvPr/>
        </p:nvSpPr>
        <p:spPr>
          <a:xfrm>
            <a:off x="4784038" y="5523958"/>
            <a:ext cx="268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Location: PG exit</a:t>
            </a:r>
          </a:p>
        </p:txBody>
      </p:sp>
    </p:spTree>
    <p:extLst>
      <p:ext uri="{BB962C8B-B14F-4D97-AF65-F5344CB8AC3E}">
        <p14:creationId xmlns:p14="http://schemas.microsoft.com/office/powerpoint/2010/main" val="99144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light, star, clock&#10;&#10;Description automatically generated">
            <a:extLst>
              <a:ext uri="{FF2B5EF4-FFF2-40B4-BE49-F238E27FC236}">
                <a16:creationId xmlns:a16="http://schemas.microsoft.com/office/drawing/2014/main" id="{8132038B-CC5D-432D-BF27-B3F0A2E50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3"/>
          <a:stretch/>
        </p:blipFill>
        <p:spPr>
          <a:xfrm>
            <a:off x="3351450" y="1396221"/>
            <a:ext cx="5489099" cy="3077248"/>
          </a:xfr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36C5E15-BA5C-405E-A208-97DC3345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19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98B0CB7-9C04-483F-9B28-8DC43422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– phase space</a:t>
            </a:r>
            <a:endParaRPr lang="en-US" baseline="-25000" dirty="0">
              <a:latin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AEA098-94F3-4D4B-9EEC-386BC658003F}"/>
              </a:ext>
            </a:extLst>
          </p:cNvPr>
          <p:cNvGrpSpPr/>
          <p:nvPr/>
        </p:nvGrpSpPr>
        <p:grpSpPr>
          <a:xfrm>
            <a:off x="2766469" y="1389905"/>
            <a:ext cx="3329530" cy="3083564"/>
            <a:chOff x="6454697" y="2051553"/>
            <a:chExt cx="2232103" cy="2062642"/>
          </a:xfrm>
        </p:grpSpPr>
        <p:pic>
          <p:nvPicPr>
            <p:cNvPr id="30" name="Content Placeholder 4" descr="A picture containing light, star, clock&#10;&#10;Description automatically generated">
              <a:extLst>
                <a:ext uri="{FF2B5EF4-FFF2-40B4-BE49-F238E27FC236}">
                  <a16:creationId xmlns:a16="http://schemas.microsoft.com/office/drawing/2014/main" id="{DA211944-E779-4AA8-B0A5-06405B858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8" t="93174" r="47292" b="-706"/>
            <a:stretch/>
          </p:blipFill>
          <p:spPr>
            <a:xfrm>
              <a:off x="8142051" y="3959156"/>
              <a:ext cx="544749" cy="155039"/>
            </a:xfrm>
            <a:prstGeom prst="rect">
              <a:avLst/>
            </a:prstGeom>
          </p:spPr>
        </p:pic>
        <p:pic>
          <p:nvPicPr>
            <p:cNvPr id="31" name="Content Placeholder 4" descr="A picture containing light, star, clock&#10;&#10;Description automatically generated">
              <a:extLst>
                <a:ext uri="{FF2B5EF4-FFF2-40B4-BE49-F238E27FC236}">
                  <a16:creationId xmlns:a16="http://schemas.microsoft.com/office/drawing/2014/main" id="{A9209A39-8D6F-4F72-83E5-73F871D6F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" r="95066"/>
            <a:stretch/>
          </p:blipFill>
          <p:spPr>
            <a:xfrm>
              <a:off x="6454697" y="2051553"/>
              <a:ext cx="396761" cy="2058417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900A3-47A8-4552-836D-81B32DEF99BB}"/>
              </a:ext>
            </a:extLst>
          </p:cNvPr>
          <p:cNvSpPr/>
          <p:nvPr/>
        </p:nvSpPr>
        <p:spPr>
          <a:xfrm>
            <a:off x="3440784" y="1536569"/>
            <a:ext cx="273377" cy="3205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715454-A9B9-4037-9329-E3F80E6843EA}"/>
              </a:ext>
            </a:extLst>
          </p:cNvPr>
          <p:cNvSpPr/>
          <p:nvPr/>
        </p:nvSpPr>
        <p:spPr>
          <a:xfrm rot="1333963">
            <a:off x="3715171" y="2131386"/>
            <a:ext cx="1755188" cy="641402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E470C4F-741E-4F4B-872F-D6F40ABF50F7}"/>
              </a:ext>
            </a:extLst>
          </p:cNvPr>
          <p:cNvSpPr/>
          <p:nvPr/>
        </p:nvSpPr>
        <p:spPr>
          <a:xfrm rot="1333963">
            <a:off x="6161565" y="2792035"/>
            <a:ext cx="1870717" cy="113805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441CB96-C624-475F-8D65-B429C0F615E1}"/>
              </a:ext>
            </a:extLst>
          </p:cNvPr>
          <p:cNvSpPr/>
          <p:nvPr/>
        </p:nvSpPr>
        <p:spPr>
          <a:xfrm rot="1630949">
            <a:off x="5045710" y="2865414"/>
            <a:ext cx="2056875" cy="5075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2B9096A2-F5E6-44A9-A399-6CEE5DC1D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76" y="4467153"/>
            <a:ext cx="8204462" cy="162894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9BAF12-5013-406B-8818-3B9294F33347}"/>
              </a:ext>
            </a:extLst>
          </p:cNvPr>
          <p:cNvCxnSpPr>
            <a:cxnSpLocks/>
            <a:stCxn id="35" idx="5"/>
          </p:cNvCxnSpPr>
          <p:nvPr/>
        </p:nvCxnSpPr>
        <p:spPr>
          <a:xfrm>
            <a:off x="7556909" y="3983760"/>
            <a:ext cx="740658" cy="862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B48364-083D-44F2-A665-0BFEC93185AB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5943135" y="3344978"/>
            <a:ext cx="15072" cy="1500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B669EF-308A-4EE6-BB30-173E2FC643F2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3521280" y="2748945"/>
            <a:ext cx="950142" cy="209694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2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E0F4-4252-4B00-86A8-8C0C07A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87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80F4-CD5E-4301-9C79-AD6D9851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98" y="3881121"/>
            <a:ext cx="5433249" cy="22826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Helical Device: </a:t>
            </a:r>
          </a:p>
          <a:p>
            <a:pPr lvl="1"/>
            <a:r>
              <a:rPr lang="en-US" dirty="0"/>
              <a:t>5 NBI’s</a:t>
            </a:r>
          </a:p>
          <a:p>
            <a:pPr lvl="1"/>
            <a:r>
              <a:rPr lang="en-US" dirty="0"/>
              <a:t>3 N-NBI’s</a:t>
            </a:r>
          </a:p>
          <a:p>
            <a:pPr lvl="1"/>
            <a:r>
              <a:rPr lang="en-US" dirty="0"/>
              <a:t>1 Neutral Beam Test Stand (NBTS)</a:t>
            </a:r>
          </a:p>
          <a:p>
            <a:pPr lvl="1"/>
            <a:r>
              <a:rPr lang="en-US" dirty="0"/>
              <a:t>Demonstration of negative ion-beam focusing for ITER (in progress)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A0F99-040F-4D9A-BAB8-2963B33B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E33EC9-D265-4B10-966C-875231F1B377}"/>
              </a:ext>
            </a:extLst>
          </p:cNvPr>
          <p:cNvGrpSpPr/>
          <p:nvPr/>
        </p:nvGrpSpPr>
        <p:grpSpPr>
          <a:xfrm>
            <a:off x="7297922" y="319713"/>
            <a:ext cx="4798656" cy="5646404"/>
            <a:chOff x="4261779" y="1066800"/>
            <a:chExt cx="4798656" cy="5646404"/>
          </a:xfrm>
        </p:grpSpPr>
        <p:grpSp>
          <p:nvGrpSpPr>
            <p:cNvPr id="18" name="図形グループ 2">
              <a:extLst>
                <a:ext uri="{FF2B5EF4-FFF2-40B4-BE49-F238E27FC236}">
                  <a16:creationId xmlns:a16="http://schemas.microsoft.com/office/drawing/2014/main" id="{AE60FC9F-56B9-405E-B59B-4E89972A17F9}"/>
                </a:ext>
              </a:extLst>
            </p:cNvPr>
            <p:cNvGrpSpPr/>
            <p:nvPr/>
          </p:nvGrpSpPr>
          <p:grpSpPr>
            <a:xfrm>
              <a:off x="4442253" y="1066800"/>
              <a:ext cx="4043479" cy="3956909"/>
              <a:chOff x="4582412" y="1347978"/>
              <a:chExt cx="4561588" cy="4737793"/>
            </a:xfrm>
          </p:grpSpPr>
          <p:sp>
            <p:nvSpPr>
              <p:cNvPr id="20" name="正方形/長方形 6">
                <a:extLst>
                  <a:ext uri="{FF2B5EF4-FFF2-40B4-BE49-F238E27FC236}">
                    <a16:creationId xmlns:a16="http://schemas.microsoft.com/office/drawing/2014/main" id="{AF442199-2748-4CB4-905C-3FA85BE9F09C}"/>
                  </a:ext>
                </a:extLst>
              </p:cNvPr>
              <p:cNvSpPr/>
              <p:nvPr/>
            </p:nvSpPr>
            <p:spPr>
              <a:xfrm>
                <a:off x="4584129" y="1347978"/>
                <a:ext cx="4559871" cy="47377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図 7" descr="LHD-NBI.tif">
                <a:extLst>
                  <a:ext uri="{FF2B5EF4-FFF2-40B4-BE49-F238E27FC236}">
                    <a16:creationId xmlns:a16="http://schemas.microsoft.com/office/drawing/2014/main" id="{FD752DA6-64F1-45AB-A69C-20FCD9C6F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2412" y="1677077"/>
                <a:ext cx="4559871" cy="4167857"/>
              </a:xfrm>
              <a:prstGeom prst="rect">
                <a:avLst/>
              </a:prstGeom>
            </p:spPr>
          </p:pic>
        </p:grpSp>
        <p:sp>
          <p:nvSpPr>
            <p:cNvPr id="19" name="角丸四角形 9">
              <a:extLst>
                <a:ext uri="{FF2B5EF4-FFF2-40B4-BE49-F238E27FC236}">
                  <a16:creationId xmlns:a16="http://schemas.microsoft.com/office/drawing/2014/main" id="{6921064F-F99E-430D-ACE2-5E0D99EB05E4}"/>
                </a:ext>
              </a:extLst>
            </p:cNvPr>
            <p:cNvSpPr/>
            <p:nvPr/>
          </p:nvSpPr>
          <p:spPr>
            <a:xfrm>
              <a:off x="4261779" y="5097424"/>
              <a:ext cx="4798656" cy="1615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4638" indent="-274638">
                <a:buFont typeface="Arial" panose="020B0604020202020204" pitchFamily="34" charset="0"/>
                <a:buChar char="•"/>
                <a:tabLst>
                  <a:tab pos="169863" algn="l"/>
                </a:tabLst>
              </a:pP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Beam energy  : 180 keV (H</a:t>
              </a:r>
              <a:r>
                <a:rPr kumimoji="0" lang="en-US" altLang="ja-JP" sz="2200" baseline="300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-</a:t>
              </a: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 / D</a:t>
              </a:r>
              <a:r>
                <a:rPr kumimoji="0" lang="en-US" altLang="ja-JP" sz="2200" baseline="300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-</a:t>
              </a: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)</a:t>
              </a:r>
            </a:p>
            <a:p>
              <a:pPr marL="274638" indent="-274638">
                <a:buFont typeface="Arial" panose="020B0604020202020204" pitchFamily="34" charset="0"/>
                <a:buChar char="•"/>
                <a:tabLst>
                  <a:tab pos="169863" algn="l"/>
                </a:tabLst>
              </a:pP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Beam power   : 5 MW / beamline</a:t>
              </a:r>
            </a:p>
            <a:p>
              <a:pPr marL="274638" indent="-274638">
                <a:buFont typeface="Arial" panose="020B0604020202020204" pitchFamily="34" charset="0"/>
                <a:buChar char="•"/>
                <a:tabLst>
                  <a:tab pos="169863" algn="l"/>
                </a:tabLst>
              </a:pP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Beam div. angle &lt; 10 mrad</a:t>
              </a:r>
            </a:p>
            <a:p>
              <a:pPr marL="274638" indent="-274638">
                <a:buFont typeface="Arial" panose="020B0604020202020204" pitchFamily="34" charset="0"/>
                <a:buChar char="•"/>
                <a:tabLst>
                  <a:tab pos="169863" algn="l"/>
                </a:tabLst>
              </a:pP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Pulse duration : 10 sec</a:t>
              </a:r>
              <a:endParaRPr kumimoji="0" lang="en-US" altLang="ja-JP" sz="2000" dirty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148E30-7356-4DAF-8367-B6CEEDF6E1B7}"/>
              </a:ext>
            </a:extLst>
          </p:cNvPr>
          <p:cNvGrpSpPr/>
          <p:nvPr/>
        </p:nvGrpSpPr>
        <p:grpSpPr>
          <a:xfrm>
            <a:off x="1036098" y="999283"/>
            <a:ext cx="5433249" cy="2713412"/>
            <a:chOff x="3778868" y="1065549"/>
            <a:chExt cx="5160196" cy="2229778"/>
          </a:xfrm>
        </p:grpSpPr>
        <p:pic>
          <p:nvPicPr>
            <p:cNvPr id="23" name="図 3">
              <a:extLst>
                <a:ext uri="{FF2B5EF4-FFF2-40B4-BE49-F238E27FC236}">
                  <a16:creationId xmlns:a16="http://schemas.microsoft.com/office/drawing/2014/main" id="{09E90D98-74F3-4CE4-97E2-406E4D4D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8868" y="1065549"/>
              <a:ext cx="5160196" cy="22297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ECFDC7-32CA-44E0-BF06-67B2527E0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8" t="65175" r="41441" b="10852"/>
            <a:stretch/>
          </p:blipFill>
          <p:spPr>
            <a:xfrm>
              <a:off x="7312499" y="2470558"/>
              <a:ext cx="556182" cy="471340"/>
            </a:xfrm>
            <a:prstGeom prst="rect">
              <a:avLst/>
            </a:prstGeom>
          </p:spPr>
        </p:pic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BC56886-1472-44F3-878E-E5329B95DE5C}"/>
              </a:ext>
            </a:extLst>
          </p:cNvPr>
          <p:cNvSpPr/>
          <p:nvPr/>
        </p:nvSpPr>
        <p:spPr>
          <a:xfrm rot="11835335">
            <a:off x="6505665" y="2538418"/>
            <a:ext cx="2176030" cy="575035"/>
          </a:xfrm>
          <a:prstGeom prst="rightArrow">
            <a:avLst/>
          </a:prstGeom>
          <a:solidFill>
            <a:srgbClr val="195AFF"/>
          </a:solidFill>
          <a:ln>
            <a:solidFill>
              <a:srgbClr val="195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light, star, clock&#10;&#10;Description automatically generated">
            <a:extLst>
              <a:ext uri="{FF2B5EF4-FFF2-40B4-BE49-F238E27FC236}">
                <a16:creationId xmlns:a16="http://schemas.microsoft.com/office/drawing/2014/main" id="{8132038B-CC5D-432D-BF27-B3F0A2E50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3"/>
          <a:stretch/>
        </p:blipFill>
        <p:spPr>
          <a:xfrm>
            <a:off x="3351450" y="1396221"/>
            <a:ext cx="5489099" cy="3077248"/>
          </a:xfr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36C5E15-BA5C-405E-A208-97DC3345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20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98B0CB7-9C04-483F-9B28-8DC43422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– phase space</a:t>
            </a:r>
            <a:endParaRPr lang="en-US" baseline="-25000" dirty="0">
              <a:latin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AEA098-94F3-4D4B-9EEC-386BC658003F}"/>
              </a:ext>
            </a:extLst>
          </p:cNvPr>
          <p:cNvGrpSpPr/>
          <p:nvPr/>
        </p:nvGrpSpPr>
        <p:grpSpPr>
          <a:xfrm>
            <a:off x="2766469" y="1389905"/>
            <a:ext cx="3329530" cy="3083564"/>
            <a:chOff x="6454697" y="2051553"/>
            <a:chExt cx="2232103" cy="2062642"/>
          </a:xfrm>
        </p:grpSpPr>
        <p:pic>
          <p:nvPicPr>
            <p:cNvPr id="30" name="Content Placeholder 4" descr="A picture containing light, star, clock&#10;&#10;Description automatically generated">
              <a:extLst>
                <a:ext uri="{FF2B5EF4-FFF2-40B4-BE49-F238E27FC236}">
                  <a16:creationId xmlns:a16="http://schemas.microsoft.com/office/drawing/2014/main" id="{DA211944-E779-4AA8-B0A5-06405B858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8" t="93174" r="47292" b="-706"/>
            <a:stretch/>
          </p:blipFill>
          <p:spPr>
            <a:xfrm>
              <a:off x="8142051" y="3959156"/>
              <a:ext cx="544749" cy="155039"/>
            </a:xfrm>
            <a:prstGeom prst="rect">
              <a:avLst/>
            </a:prstGeom>
          </p:spPr>
        </p:pic>
        <p:pic>
          <p:nvPicPr>
            <p:cNvPr id="31" name="Content Placeholder 4" descr="A picture containing light, star, clock&#10;&#10;Description automatically generated">
              <a:extLst>
                <a:ext uri="{FF2B5EF4-FFF2-40B4-BE49-F238E27FC236}">
                  <a16:creationId xmlns:a16="http://schemas.microsoft.com/office/drawing/2014/main" id="{A9209A39-8D6F-4F72-83E5-73F871D6F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" r="95066"/>
            <a:stretch/>
          </p:blipFill>
          <p:spPr>
            <a:xfrm>
              <a:off x="6454697" y="2051553"/>
              <a:ext cx="396761" cy="2058417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900A3-47A8-4552-836D-81B32DEF99BB}"/>
              </a:ext>
            </a:extLst>
          </p:cNvPr>
          <p:cNvSpPr/>
          <p:nvPr/>
        </p:nvSpPr>
        <p:spPr>
          <a:xfrm>
            <a:off x="3440784" y="1536569"/>
            <a:ext cx="273377" cy="3205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715454-A9B9-4037-9329-E3F80E6843EA}"/>
              </a:ext>
            </a:extLst>
          </p:cNvPr>
          <p:cNvSpPr/>
          <p:nvPr/>
        </p:nvSpPr>
        <p:spPr>
          <a:xfrm rot="1333963">
            <a:off x="3715171" y="2131386"/>
            <a:ext cx="1755188" cy="641402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E470C4F-741E-4F4B-872F-D6F40ABF50F7}"/>
              </a:ext>
            </a:extLst>
          </p:cNvPr>
          <p:cNvSpPr/>
          <p:nvPr/>
        </p:nvSpPr>
        <p:spPr>
          <a:xfrm rot="1333963">
            <a:off x="6161565" y="2792035"/>
            <a:ext cx="1870717" cy="113805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441CB96-C624-475F-8D65-B429C0F615E1}"/>
              </a:ext>
            </a:extLst>
          </p:cNvPr>
          <p:cNvSpPr/>
          <p:nvPr/>
        </p:nvSpPr>
        <p:spPr>
          <a:xfrm rot="1630949">
            <a:off x="5045710" y="2865414"/>
            <a:ext cx="2056875" cy="5075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2B9096A2-F5E6-44A9-A399-6CEE5DC1D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76" y="4467153"/>
            <a:ext cx="8204462" cy="162894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9BAF12-5013-406B-8818-3B9294F33347}"/>
              </a:ext>
            </a:extLst>
          </p:cNvPr>
          <p:cNvCxnSpPr>
            <a:cxnSpLocks/>
            <a:stCxn id="35" idx="5"/>
          </p:cNvCxnSpPr>
          <p:nvPr/>
        </p:nvCxnSpPr>
        <p:spPr>
          <a:xfrm>
            <a:off x="7556909" y="3983760"/>
            <a:ext cx="740658" cy="862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B48364-083D-44F2-A665-0BFEC93185AB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5943135" y="3344978"/>
            <a:ext cx="15072" cy="1500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B669EF-308A-4EE6-BB30-173E2FC643F2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3521280" y="2748945"/>
            <a:ext cx="950142" cy="209694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3E76AE8-17C4-4016-B65A-147D322FB90B}"/>
              </a:ext>
            </a:extLst>
          </p:cNvPr>
          <p:cNvGrpSpPr/>
          <p:nvPr/>
        </p:nvGrpSpPr>
        <p:grpSpPr>
          <a:xfrm>
            <a:off x="7214200" y="381152"/>
            <a:ext cx="4472588" cy="2380302"/>
            <a:chOff x="7214200" y="381152"/>
            <a:chExt cx="4472588" cy="23803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ADD4776-FB1E-4C47-A8F0-E64CA33C1C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14200" y="381152"/>
              <a:ext cx="4472588" cy="2380302"/>
              <a:chOff x="293770" y="1636611"/>
              <a:chExt cx="3927081" cy="2089985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BA8947A-C696-47EA-9B84-7544ECF2A365}"/>
                  </a:ext>
                </a:extLst>
              </p:cNvPr>
              <p:cNvGrpSpPr/>
              <p:nvPr/>
            </p:nvGrpSpPr>
            <p:grpSpPr>
              <a:xfrm>
                <a:off x="293770" y="1637414"/>
                <a:ext cx="3507657" cy="2089182"/>
                <a:chOff x="1112363" y="3030329"/>
                <a:chExt cx="3507657" cy="2089182"/>
              </a:xfrm>
            </p:grpSpPr>
            <p:pic>
              <p:nvPicPr>
                <p:cNvPr id="16" name="Picture 15" descr="A picture containing clock, meter&#10;&#10;Description automatically generated">
                  <a:extLst>
                    <a:ext uri="{FF2B5EF4-FFF2-40B4-BE49-F238E27FC236}">
                      <a16:creationId xmlns:a16="http://schemas.microsoft.com/office/drawing/2014/main" id="{0346E31A-8B4E-472F-B929-EB7CB25AA7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643"/>
                <a:stretch/>
              </p:blipFill>
              <p:spPr>
                <a:xfrm>
                  <a:off x="1112363" y="3030329"/>
                  <a:ext cx="3507657" cy="2088379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picture containing clock, meter&#10;&#10;Description automatically generated">
                  <a:extLst>
                    <a:ext uri="{FF2B5EF4-FFF2-40B4-BE49-F238E27FC236}">
                      <a16:creationId xmlns:a16="http://schemas.microsoft.com/office/drawing/2014/main" id="{4487A11C-6FDB-4BD9-B7D6-2D21FFEFF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422" t="92250" r="48153" b="-341"/>
                <a:stretch/>
              </p:blipFill>
              <p:spPr>
                <a:xfrm>
                  <a:off x="2857868" y="4950546"/>
                  <a:ext cx="465301" cy="168965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18" descr="A picture containing clock, meter&#10;&#10;Description automatically generated">
                <a:extLst>
                  <a:ext uri="{FF2B5EF4-FFF2-40B4-BE49-F238E27FC236}">
                    <a16:creationId xmlns:a16="http://schemas.microsoft.com/office/drawing/2014/main" id="{E6FBB814-CD19-4A96-A7C7-12DCBCEFBC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14" r="852"/>
              <a:stretch/>
            </p:blipFill>
            <p:spPr>
              <a:xfrm>
                <a:off x="3796645" y="1636611"/>
                <a:ext cx="424206" cy="2088379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725F60-8768-42C8-B847-B3877601FF2C}"/>
                </a:ext>
              </a:extLst>
            </p:cNvPr>
            <p:cNvSpPr/>
            <p:nvPr/>
          </p:nvSpPr>
          <p:spPr>
            <a:xfrm>
              <a:off x="10671142" y="603315"/>
              <a:ext cx="311085" cy="4242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892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0F40-9FF4-4712-8F82-CCE5488E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9489-DAC5-48EB-9AAD-5F63214B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components from different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81E6-5804-465C-BA60-ABDD7CE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21</a:t>
            </a:fld>
            <a:endParaRPr lang="en-US"/>
          </a:p>
        </p:txBody>
      </p:sp>
      <p:pic>
        <p:nvPicPr>
          <p:cNvPr id="5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142B051D-4CD9-4F3A-BE3F-C6139AFBA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8"/>
          <a:stretch/>
        </p:blipFill>
        <p:spPr>
          <a:xfrm>
            <a:off x="8107050" y="1604180"/>
            <a:ext cx="3887771" cy="36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3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0F40-9FF4-4712-8F82-CCE5488E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9489-DAC5-48EB-9AAD-5F63214B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components from different locations</a:t>
            </a:r>
          </a:p>
          <a:p>
            <a:r>
              <a:rPr lang="en-US" dirty="0"/>
              <a:t>Most beam particles from meniscus 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81E6-5804-465C-BA60-ABDD7CE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22B8F44C-4AC9-4D40-8F1B-FC69FD263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1" b="35846"/>
          <a:stretch/>
        </p:blipFill>
        <p:spPr>
          <a:xfrm>
            <a:off x="7257854" y="2766366"/>
            <a:ext cx="4934146" cy="15706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0E7F89-C5C8-46EF-A768-CF4BF8B7426D}"/>
              </a:ext>
            </a:extLst>
          </p:cNvPr>
          <p:cNvGrpSpPr>
            <a:grpSpLocks noChangeAspect="1"/>
          </p:cNvGrpSpPr>
          <p:nvPr/>
        </p:nvGrpSpPr>
        <p:grpSpPr>
          <a:xfrm>
            <a:off x="7238378" y="2766366"/>
            <a:ext cx="4934146" cy="1731191"/>
            <a:chOff x="1709462" y="2219748"/>
            <a:chExt cx="8773076" cy="30781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AA340D-782A-4A31-BD7D-E66C62810439}"/>
                </a:ext>
              </a:extLst>
            </p:cNvPr>
            <p:cNvGrpSpPr/>
            <p:nvPr/>
          </p:nvGrpSpPr>
          <p:grpSpPr>
            <a:xfrm>
              <a:off x="1709462" y="2219748"/>
              <a:ext cx="8773076" cy="3078116"/>
              <a:chOff x="1709462" y="2219748"/>
              <a:chExt cx="8773076" cy="307811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5A13D71-3B6D-4565-8B14-A11217DA17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09462" y="2219748"/>
                <a:ext cx="8773076" cy="3078116"/>
                <a:chOff x="6158710" y="1013117"/>
                <a:chExt cx="5195090" cy="1822746"/>
              </a:xfrm>
            </p:grpSpPr>
            <p:pic>
              <p:nvPicPr>
                <p:cNvPr id="19" name="Picture 18" descr="A close up of a screen&#10;&#10;Description automatically generated">
                  <a:extLst>
                    <a:ext uri="{FF2B5EF4-FFF2-40B4-BE49-F238E27FC236}">
                      <a16:creationId xmlns:a16="http://schemas.microsoft.com/office/drawing/2014/main" id="{D2CB967B-4F23-42F0-BC76-4AFE6F91AA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8708"/>
                <a:stretch/>
              </p:blipFill>
              <p:spPr>
                <a:xfrm>
                  <a:off x="6158710" y="1013117"/>
                  <a:ext cx="5195090" cy="1569827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 close up of a screen&#10;&#10;Description automatically generated">
                  <a:extLst>
                    <a:ext uri="{FF2B5EF4-FFF2-40B4-BE49-F238E27FC236}">
                      <a16:creationId xmlns:a16="http://schemas.microsoft.com/office/drawing/2014/main" id="{38E00D44-0CEA-4A5A-8D1D-7B7F39262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921" b="37"/>
                <a:stretch/>
              </p:blipFill>
              <p:spPr>
                <a:xfrm>
                  <a:off x="6158710" y="2582944"/>
                  <a:ext cx="5195090" cy="252919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close up of a screen&#10;&#10;Description automatically generated">
                  <a:extLst>
                    <a:ext uri="{FF2B5EF4-FFF2-40B4-BE49-F238E27FC236}">
                      <a16:creationId xmlns:a16="http://schemas.microsoft.com/office/drawing/2014/main" id="{EF912EAF-0B9F-464C-9DD7-B1B4FD5DA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967" r="94644" b="36741"/>
                <a:stretch/>
              </p:blipFill>
              <p:spPr>
                <a:xfrm>
                  <a:off x="6158710" y="1030546"/>
                  <a:ext cx="278226" cy="156982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close up of a screen&#10;&#10;Description automatically generated">
                  <a:extLst>
                    <a:ext uri="{FF2B5EF4-FFF2-40B4-BE49-F238E27FC236}">
                      <a16:creationId xmlns:a16="http://schemas.microsoft.com/office/drawing/2014/main" id="{D25BFA58-7F91-42CA-A2A8-433A8B0B7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798" t="31648" b="37060"/>
                <a:stretch/>
              </p:blipFill>
              <p:spPr>
                <a:xfrm>
                  <a:off x="10979630" y="1030546"/>
                  <a:ext cx="374170" cy="1569827"/>
                </a:xfrm>
                <a:prstGeom prst="rect">
                  <a:avLst/>
                </a:prstGeom>
              </p:spPr>
            </p:pic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9F3A05-D12A-4C50-A27C-417F4567980C}"/>
                  </a:ext>
                </a:extLst>
              </p:cNvPr>
              <p:cNvSpPr/>
              <p:nvPr/>
            </p:nvSpPr>
            <p:spPr>
              <a:xfrm>
                <a:off x="7447174" y="2413262"/>
                <a:ext cx="311085" cy="311084"/>
              </a:xfrm>
              <a:prstGeom prst="rect">
                <a:avLst/>
              </a:prstGeom>
              <a:solidFill>
                <a:srgbClr val="000083"/>
              </a:solidFill>
              <a:ln>
                <a:solidFill>
                  <a:srgbClr val="0000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CF26E2F-6823-4759-8587-6292FA65DF73}"/>
                  </a:ext>
                </a:extLst>
              </p:cNvPr>
              <p:cNvSpPr/>
              <p:nvPr/>
            </p:nvSpPr>
            <p:spPr>
              <a:xfrm>
                <a:off x="4846948" y="2394408"/>
                <a:ext cx="311085" cy="311084"/>
              </a:xfrm>
              <a:prstGeom prst="rect">
                <a:avLst/>
              </a:prstGeom>
              <a:solidFill>
                <a:srgbClr val="000083"/>
              </a:solidFill>
              <a:ln>
                <a:solidFill>
                  <a:srgbClr val="0000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6EFA7-E1FE-4A59-902E-5286766ABE97}"/>
                  </a:ext>
                </a:extLst>
              </p:cNvPr>
              <p:cNvSpPr/>
              <p:nvPr/>
            </p:nvSpPr>
            <p:spPr>
              <a:xfrm>
                <a:off x="2237294" y="2394408"/>
                <a:ext cx="311085" cy="311084"/>
              </a:xfrm>
              <a:prstGeom prst="rect">
                <a:avLst/>
              </a:prstGeom>
              <a:solidFill>
                <a:srgbClr val="000083"/>
              </a:solidFill>
              <a:ln>
                <a:solidFill>
                  <a:srgbClr val="0000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52B5DF-FD22-4164-A08B-FF102E022D2F}"/>
                </a:ext>
              </a:extLst>
            </p:cNvPr>
            <p:cNvSpPr/>
            <p:nvPr/>
          </p:nvSpPr>
          <p:spPr>
            <a:xfrm>
              <a:off x="2225975" y="2413262"/>
              <a:ext cx="2403149" cy="232109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CB5D8B-201F-4583-93ED-0F85BF00D8BD}"/>
                </a:ext>
              </a:extLst>
            </p:cNvPr>
            <p:cNvSpPr/>
            <p:nvPr/>
          </p:nvSpPr>
          <p:spPr>
            <a:xfrm>
              <a:off x="4816216" y="2419882"/>
              <a:ext cx="2403149" cy="232109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933928-4413-408D-9912-A7D1A0011157}"/>
                </a:ext>
              </a:extLst>
            </p:cNvPr>
            <p:cNvSpPr/>
            <p:nvPr/>
          </p:nvSpPr>
          <p:spPr>
            <a:xfrm>
              <a:off x="7388413" y="2383830"/>
              <a:ext cx="2403149" cy="232109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9756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0F40-9FF4-4712-8F82-CCE5488E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9489-DAC5-48EB-9AAD-5F63214B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components from different locations</a:t>
            </a:r>
          </a:p>
          <a:p>
            <a:r>
              <a:rPr lang="en-US" dirty="0"/>
              <a:t>Most beam particles from meniscus edge</a:t>
            </a:r>
          </a:p>
          <a:p>
            <a:r>
              <a:rPr lang="en-US" dirty="0"/>
              <a:t>Meniscus aberrations </a:t>
            </a:r>
            <a:r>
              <a:rPr lang="en-US" dirty="0">
                <a:sym typeface="Wingdings" panose="05000000000000000000" pitchFamily="2" charset="2"/>
              </a:rPr>
              <a:t> splitting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81E6-5804-465C-BA60-ABDD7CE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23</a:t>
            </a:fld>
            <a:endParaRPr lang="en-US"/>
          </a:p>
        </p:txBody>
      </p:sp>
      <p:pic>
        <p:nvPicPr>
          <p:cNvPr id="5" name="Content Placeholder 4" descr="A picture containing light, star, clock&#10;&#10;Description automatically generated">
            <a:extLst>
              <a:ext uri="{FF2B5EF4-FFF2-40B4-BE49-F238E27FC236}">
                <a16:creationId xmlns:a16="http://schemas.microsoft.com/office/drawing/2014/main" id="{07A32BDE-CAD9-4C1B-8C30-C9CB7E130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4"/>
          <a:stretch/>
        </p:blipFill>
        <p:spPr>
          <a:xfrm>
            <a:off x="8031637" y="2745842"/>
            <a:ext cx="3690594" cy="20584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A589AE7-E21F-40C9-A588-05DF05B5E2A9}"/>
              </a:ext>
            </a:extLst>
          </p:cNvPr>
          <p:cNvSpPr/>
          <p:nvPr/>
        </p:nvSpPr>
        <p:spPr>
          <a:xfrm rot="1333963">
            <a:off x="8216195" y="3165050"/>
            <a:ext cx="1221269" cy="52790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1F3F83-2380-4E81-BA87-5E988E33A60D}"/>
              </a:ext>
            </a:extLst>
          </p:cNvPr>
          <p:cNvSpPr/>
          <p:nvPr/>
        </p:nvSpPr>
        <p:spPr>
          <a:xfrm rot="1333963">
            <a:off x="9970609" y="3648352"/>
            <a:ext cx="1298027" cy="705213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732FF2-7F14-45EE-A5C8-E6B439350000}"/>
              </a:ext>
            </a:extLst>
          </p:cNvPr>
          <p:cNvSpPr/>
          <p:nvPr/>
        </p:nvSpPr>
        <p:spPr>
          <a:xfrm rot="1333963">
            <a:off x="9209414" y="3688346"/>
            <a:ext cx="1352062" cy="42110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84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0F40-9FF4-4712-8F82-CCE5488E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9489-DAC5-48EB-9AAD-5F63214B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Different components from different locations</a:t>
            </a:r>
          </a:p>
          <a:p>
            <a:r>
              <a:rPr lang="en-US" dirty="0"/>
              <a:t>Most beam particles from meniscus edge</a:t>
            </a:r>
          </a:p>
          <a:p>
            <a:r>
              <a:rPr lang="en-US" dirty="0"/>
              <a:t>Meniscus aberrations </a:t>
            </a:r>
            <a:r>
              <a:rPr lang="en-US" dirty="0">
                <a:sym typeface="Wingdings" panose="05000000000000000000" pitchFamily="2" charset="2"/>
              </a:rPr>
              <a:t> splitting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81E6-5804-465C-BA60-ABDD7CE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24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6F7B82-2D18-466E-BF07-046BDBD30335}"/>
              </a:ext>
            </a:extLst>
          </p:cNvPr>
          <p:cNvSpPr/>
          <p:nvPr/>
        </p:nvSpPr>
        <p:spPr>
          <a:xfrm>
            <a:off x="8095763" y="1875583"/>
            <a:ext cx="1527142" cy="4053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840C0-9EAC-4CFF-B6E8-7F12A387DC80}"/>
              </a:ext>
            </a:extLst>
          </p:cNvPr>
          <p:cNvSpPr txBox="1"/>
          <p:nvPr/>
        </p:nvSpPr>
        <p:spPr>
          <a:xfrm>
            <a:off x="9811033" y="1601205"/>
            <a:ext cx="1713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Verify</a:t>
            </a:r>
            <a:br>
              <a:rPr lang="en-US" sz="2800" dirty="0"/>
            </a:br>
            <a:r>
              <a:rPr lang="en-US" sz="2800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1160157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0F40-9FF4-4712-8F82-CCE5488E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9489-DAC5-48EB-9AAD-5F63214B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components from different locations</a:t>
            </a:r>
          </a:p>
          <a:p>
            <a:r>
              <a:rPr lang="en-US" b="1" dirty="0"/>
              <a:t>Most beam particles from meniscus edge</a:t>
            </a:r>
          </a:p>
          <a:p>
            <a:r>
              <a:rPr lang="en-US" dirty="0"/>
              <a:t>Meniscus aberrations </a:t>
            </a:r>
            <a:r>
              <a:rPr lang="en-US" dirty="0">
                <a:sym typeface="Wingdings" panose="05000000000000000000" pitchFamily="2" charset="2"/>
              </a:rPr>
              <a:t> splitting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81E6-5804-465C-BA60-ABDD7CE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25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8EEC4AA-168A-4379-AC06-66B66D20E74D}"/>
              </a:ext>
            </a:extLst>
          </p:cNvPr>
          <p:cNvSpPr/>
          <p:nvPr/>
        </p:nvSpPr>
        <p:spPr>
          <a:xfrm>
            <a:off x="7400041" y="2384164"/>
            <a:ext cx="1527142" cy="4053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A2340-D69F-478F-AB6D-25CFFB24E6ED}"/>
              </a:ext>
            </a:extLst>
          </p:cNvPr>
          <p:cNvSpPr txBox="1"/>
          <p:nvPr/>
        </p:nvSpPr>
        <p:spPr>
          <a:xfrm>
            <a:off x="8500842" y="2109786"/>
            <a:ext cx="3487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Investigate edge localization</a:t>
            </a:r>
          </a:p>
        </p:txBody>
      </p:sp>
    </p:spTree>
    <p:extLst>
      <p:ext uri="{BB962C8B-B14F-4D97-AF65-F5344CB8AC3E}">
        <p14:creationId xmlns:p14="http://schemas.microsoft.com/office/powerpoint/2010/main" val="304441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0F40-9FF4-4712-8F82-CCE5488E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9489-DAC5-48EB-9AAD-5F63214B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components from different locations</a:t>
            </a:r>
          </a:p>
          <a:p>
            <a:r>
              <a:rPr lang="en-US" dirty="0"/>
              <a:t>Most beam particles from meniscus edge</a:t>
            </a:r>
          </a:p>
          <a:p>
            <a:r>
              <a:rPr lang="en-US" b="1" dirty="0"/>
              <a:t>Meniscus aberrations </a:t>
            </a:r>
            <a:r>
              <a:rPr lang="en-US" b="1" dirty="0">
                <a:sym typeface="Wingdings" panose="05000000000000000000" pitchFamily="2" charset="2"/>
              </a:rPr>
              <a:t> splitting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F81E6-5804-465C-BA60-ABDD7CE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5A931-B5B1-41FA-A143-815E66ADFADE}"/>
              </a:ext>
            </a:extLst>
          </p:cNvPr>
          <p:cNvSpPr txBox="1"/>
          <p:nvPr/>
        </p:nvSpPr>
        <p:spPr>
          <a:xfrm>
            <a:off x="7848704" y="2620705"/>
            <a:ext cx="1378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Develop</a:t>
            </a:r>
            <a:br>
              <a:rPr lang="en-US" sz="2800" dirty="0"/>
            </a:br>
            <a:r>
              <a:rPr lang="en-US" sz="2800" dirty="0"/>
              <a:t>model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54880DF-7EB2-4DAC-92CB-B501CE03C54F}"/>
              </a:ext>
            </a:extLst>
          </p:cNvPr>
          <p:cNvSpPr/>
          <p:nvPr/>
        </p:nvSpPr>
        <p:spPr>
          <a:xfrm>
            <a:off x="6249968" y="2895083"/>
            <a:ext cx="1527142" cy="4053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3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A61B-910B-4B38-9C23-80ECC163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5" y="45204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New supporting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0A13-67FB-4D31-98E6-301835A54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09" y="1690688"/>
            <a:ext cx="696759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Recent work</a:t>
            </a:r>
          </a:p>
          <a:p>
            <a:r>
              <a:rPr kumimoji="1" lang="en-US" altLang="ja-JP" sz="2800" dirty="0"/>
              <a:t>Particle rays launched from emitter surface</a:t>
            </a:r>
          </a:p>
          <a:p>
            <a:pPr marL="2743200" lvl="6" indent="0">
              <a:buNone/>
            </a:pPr>
            <a:r>
              <a:rPr lang="ja-JP" altLang="en-US" sz="2800" dirty="0"/>
              <a:t>↓</a:t>
            </a:r>
            <a:endParaRPr lang="en-US" altLang="ja-JP" sz="2800" dirty="0"/>
          </a:p>
          <a:p>
            <a:r>
              <a:rPr kumimoji="1" lang="en-US" altLang="ja-JP" sz="2800" dirty="0"/>
              <a:t>Opera calculates meniscus shape following Child-Langmuir law with iterative method.</a:t>
            </a:r>
          </a:p>
          <a:p>
            <a:endParaRPr lang="en-US" altLang="ja-JP" sz="2800" dirty="0"/>
          </a:p>
          <a:p>
            <a:r>
              <a:rPr kumimoji="1" lang="en-US" altLang="ja-JP" sz="2800" dirty="0"/>
              <a:t>Usually, negative ion density at meniscus assumed uniformly distributed.</a:t>
            </a:r>
          </a:p>
          <a:p>
            <a:pPr marL="0" indent="0">
              <a:buNone/>
            </a:pPr>
            <a:r>
              <a:rPr lang="en-US" altLang="ja-JP" sz="2800" dirty="0">
                <a:sym typeface="Wingdings" pitchFamily="2" charset="2"/>
              </a:rPr>
              <a:t>	Here, nonuniformity taken into 	account.</a:t>
            </a:r>
          </a:p>
          <a:p>
            <a:pPr marL="0" indent="0">
              <a:buNone/>
            </a:pPr>
            <a:r>
              <a:rPr kumimoji="1" lang="en-US" altLang="ja-JP" sz="2800" dirty="0">
                <a:sym typeface="Wingdings" pitchFamily="2" charset="2"/>
              </a:rPr>
              <a:t>	</a:t>
            </a:r>
            <a:r>
              <a:rPr kumimoji="1" lang="en-US" altLang="ja-JP" dirty="0">
                <a:sym typeface="Wingdings" pitchFamily="2" charset="2"/>
              </a:rPr>
              <a:t>E</a:t>
            </a:r>
            <a:r>
              <a:rPr kumimoji="1" lang="en-US" altLang="ja-JP" sz="2800" dirty="0">
                <a:sym typeface="Wingdings" pitchFamily="2" charset="2"/>
              </a:rPr>
              <a:t>mitter surface divided into three 	regions </a:t>
            </a:r>
            <a:r>
              <a:rPr kumimoji="1" lang="en-US" altLang="ja-JP" sz="2800" b="1" dirty="0">
                <a:sym typeface="Wingdings" pitchFamily="2" charset="2"/>
              </a:rPr>
              <a:t>in horizontal direction</a:t>
            </a:r>
            <a:endParaRPr kumimoji="1" lang="ja-JP" alt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C94D0-DA25-46FF-AE05-A8C9695D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27</a:t>
            </a:fld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97A063-96DF-554E-8C59-E6177F8CF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2" r="28387"/>
          <a:stretch/>
        </p:blipFill>
        <p:spPr>
          <a:xfrm>
            <a:off x="7014359" y="1479662"/>
            <a:ext cx="5177641" cy="389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004374-10BB-45B0-9101-AC69587607C0}"/>
              </a:ext>
            </a:extLst>
          </p:cNvPr>
          <p:cNvSpPr txBox="1"/>
          <p:nvPr/>
        </p:nvSpPr>
        <p:spPr>
          <a:xfrm>
            <a:off x="7014359" y="1110330"/>
            <a:ext cx="152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 region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D5E30-916E-469D-AF0F-9BC539C81BCA}"/>
              </a:ext>
            </a:extLst>
          </p:cNvPr>
          <p:cNvSpPr txBox="1"/>
          <p:nvPr/>
        </p:nvSpPr>
        <p:spPr>
          <a:xfrm>
            <a:off x="8806255" y="109985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Plasma grid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F7AAC-9FE9-490A-A543-EFE42864CC3E}"/>
              </a:ext>
            </a:extLst>
          </p:cNvPr>
          <p:cNvSpPr txBox="1"/>
          <p:nvPr/>
        </p:nvSpPr>
        <p:spPr>
          <a:xfrm>
            <a:off x="10569254" y="1110330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Extraction grid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97E3C9-AB66-4558-AC0B-B8B14FC832E8}"/>
              </a:ext>
            </a:extLst>
          </p:cNvPr>
          <p:cNvCxnSpPr/>
          <p:nvPr/>
        </p:nvCxnSpPr>
        <p:spPr>
          <a:xfrm>
            <a:off x="8128000" y="5599289"/>
            <a:ext cx="1312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7126E8-39B4-4E36-AF85-F653C757773C}"/>
              </a:ext>
            </a:extLst>
          </p:cNvPr>
          <p:cNvSpPr txBox="1"/>
          <p:nvPr/>
        </p:nvSpPr>
        <p:spPr>
          <a:xfrm>
            <a:off x="8015111" y="5635576"/>
            <a:ext cx="178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direction</a:t>
            </a:r>
          </a:p>
        </p:txBody>
      </p:sp>
    </p:spTree>
    <p:extLst>
      <p:ext uri="{BB962C8B-B14F-4D97-AF65-F5344CB8AC3E}">
        <p14:creationId xmlns:p14="http://schemas.microsoft.com/office/powerpoint/2010/main" val="3561293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27634C6-F7C0-7F43-AF21-35044097AD5E}"/>
              </a:ext>
            </a:extLst>
          </p:cNvPr>
          <p:cNvSpPr txBox="1">
            <a:spLocks/>
          </p:cNvSpPr>
          <p:nvPr/>
        </p:nvSpPr>
        <p:spPr>
          <a:xfrm>
            <a:off x="800596" y="1850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+mn-lt"/>
              </a:rPr>
              <a:t>Multiple emitter</a:t>
            </a:r>
            <a:endParaRPr lang="ja-JP" altLang="en-US" dirty="0">
              <a:latin typeface="+mn-lt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66A8989-3C13-1743-BA7B-A8A2211AFCC1}"/>
              </a:ext>
            </a:extLst>
          </p:cNvPr>
          <p:cNvGrpSpPr/>
          <p:nvPr/>
        </p:nvGrpSpPr>
        <p:grpSpPr>
          <a:xfrm>
            <a:off x="5672168" y="4464418"/>
            <a:ext cx="1591067" cy="1591067"/>
            <a:chOff x="2257161" y="5169169"/>
            <a:chExt cx="1591067" cy="1591067"/>
          </a:xfrm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8F223BF9-8EA9-D546-8DDF-563A87CFE31D}"/>
                </a:ext>
              </a:extLst>
            </p:cNvPr>
            <p:cNvSpPr/>
            <p:nvPr/>
          </p:nvSpPr>
          <p:spPr>
            <a:xfrm>
              <a:off x="2257161" y="5169169"/>
              <a:ext cx="1591067" cy="15910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F7C6453C-A8A1-9842-B992-8088F48820FD}"/>
                </a:ext>
              </a:extLst>
            </p:cNvPr>
            <p:cNvCxnSpPr>
              <a:cxnSpLocks/>
            </p:cNvCxnSpPr>
            <p:nvPr/>
          </p:nvCxnSpPr>
          <p:spPr>
            <a:xfrm>
              <a:off x="2268450" y="5929077"/>
              <a:ext cx="343582" cy="7917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6918AFD3-3E0D-484D-9140-0FD62D762C2B}"/>
                </a:ext>
              </a:extLst>
            </p:cNvPr>
            <p:cNvCxnSpPr>
              <a:cxnSpLocks/>
            </p:cNvCxnSpPr>
            <p:nvPr/>
          </p:nvCxnSpPr>
          <p:spPr>
            <a:xfrm>
              <a:off x="2643389" y="5929077"/>
              <a:ext cx="79350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B2EF7C2-3900-E548-B3FC-DFEB20ED37CE}"/>
                </a:ext>
              </a:extLst>
            </p:cNvPr>
            <p:cNvSpPr txBox="1"/>
            <p:nvPr/>
          </p:nvSpPr>
          <p:spPr>
            <a:xfrm>
              <a:off x="2364361" y="5513130"/>
              <a:ext cx="327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AE54DD3-19F3-A047-8C2C-66F7B0B154B5}"/>
                </a:ext>
              </a:extLst>
            </p:cNvPr>
            <p:cNvSpPr txBox="1"/>
            <p:nvPr/>
          </p:nvSpPr>
          <p:spPr>
            <a:xfrm>
              <a:off x="3436894" y="554003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4E9AD49-0771-CB49-8FEE-C2D21BA4BE0C}"/>
                </a:ext>
              </a:extLst>
            </p:cNvPr>
            <p:cNvSpPr txBox="1"/>
            <p:nvPr/>
          </p:nvSpPr>
          <p:spPr>
            <a:xfrm>
              <a:off x="2905153" y="552500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FF0000"/>
                  </a:solidFill>
                </a:rPr>
                <a:t>7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CE41C12-1254-D842-B409-ED79B023BBB8}"/>
                </a:ext>
              </a:extLst>
            </p:cNvPr>
            <p:cNvCxnSpPr>
              <a:cxnSpLocks/>
            </p:cNvCxnSpPr>
            <p:nvPr/>
          </p:nvCxnSpPr>
          <p:spPr>
            <a:xfrm>
              <a:off x="2643390" y="5304966"/>
              <a:ext cx="825" cy="135949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600119A5-94A0-134D-AF64-651BA9F282F1}"/>
                </a:ext>
              </a:extLst>
            </p:cNvPr>
            <p:cNvCxnSpPr>
              <a:cxnSpLocks/>
            </p:cNvCxnSpPr>
            <p:nvPr/>
          </p:nvCxnSpPr>
          <p:spPr>
            <a:xfrm>
              <a:off x="3485199" y="5304966"/>
              <a:ext cx="0" cy="135949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屈折矢印 15">
            <a:extLst>
              <a:ext uri="{FF2B5EF4-FFF2-40B4-BE49-F238E27FC236}">
                <a16:creationId xmlns:a16="http://schemas.microsoft.com/office/drawing/2014/main" id="{3008C8D7-ED25-9944-80F8-91C767DF4F6E}"/>
              </a:ext>
            </a:extLst>
          </p:cNvPr>
          <p:cNvSpPr/>
          <p:nvPr/>
        </p:nvSpPr>
        <p:spPr>
          <a:xfrm rot="5400000">
            <a:off x="4577808" y="5047217"/>
            <a:ext cx="733869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C440EB-9B91-3A47-9BB4-0729B742B903}"/>
              </a:ext>
            </a:extLst>
          </p:cNvPr>
          <p:cNvSpPr txBox="1"/>
          <p:nvPr/>
        </p:nvSpPr>
        <p:spPr>
          <a:xfrm>
            <a:off x="6439140" y="1491770"/>
            <a:ext cx="54634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600" dirty="0"/>
              <a:t>Current through each region equal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600" dirty="0"/>
              <a:t>Consistent with experimental observation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ja-JP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600" dirty="0"/>
              <a:t>Current density at peripheral region higher than in central part</a:t>
            </a:r>
          </a:p>
        </p:txBody>
      </p:sp>
      <p:pic>
        <p:nvPicPr>
          <p:cNvPr id="22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2F4A193E-515F-44B8-9561-0F67B6266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8"/>
          <a:stretch/>
        </p:blipFill>
        <p:spPr>
          <a:xfrm>
            <a:off x="849003" y="1225940"/>
            <a:ext cx="3611252" cy="3649639"/>
          </a:xfrm>
        </p:spPr>
      </p:pic>
      <p:pic>
        <p:nvPicPr>
          <p:cNvPr id="23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18572BFB-7111-439D-AA9F-2376243FA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1"/>
          <a:stretch/>
        </p:blipFill>
        <p:spPr>
          <a:xfrm>
            <a:off x="4460255" y="1227044"/>
            <a:ext cx="833811" cy="364963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D434044E-66D3-4F8D-91AF-9110F88E1921}"/>
              </a:ext>
            </a:extLst>
          </p:cNvPr>
          <p:cNvSpPr/>
          <p:nvPr/>
        </p:nvSpPr>
        <p:spPr>
          <a:xfrm>
            <a:off x="1688079" y="1598454"/>
            <a:ext cx="2497295" cy="25012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直線矢印コネクタ 5">
            <a:extLst>
              <a:ext uri="{FF2B5EF4-FFF2-40B4-BE49-F238E27FC236}">
                <a16:creationId xmlns:a16="http://schemas.microsoft.com/office/drawing/2014/main" id="{30AB0E02-AD3C-45E6-A0C9-471DF92A9446}"/>
              </a:ext>
            </a:extLst>
          </p:cNvPr>
          <p:cNvCxnSpPr>
            <a:cxnSpLocks/>
          </p:cNvCxnSpPr>
          <p:nvPr/>
        </p:nvCxnSpPr>
        <p:spPr>
          <a:xfrm>
            <a:off x="6900206" y="5226888"/>
            <a:ext cx="343582" cy="791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0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72BF38-C8DC-1745-A4EB-427EB1AE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00" y="-3011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Three emitters case</a:t>
            </a:r>
            <a:endParaRPr kumimoji="1" lang="ja-JP" alt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968450-CFF8-48A6-8B63-A3FD8C042BD1}"/>
              </a:ext>
            </a:extLst>
          </p:cNvPr>
          <p:cNvGrpSpPr/>
          <p:nvPr/>
        </p:nvGrpSpPr>
        <p:grpSpPr>
          <a:xfrm>
            <a:off x="1193126" y="899833"/>
            <a:ext cx="4626428" cy="4119144"/>
            <a:chOff x="243025" y="1307797"/>
            <a:chExt cx="4626428" cy="4119144"/>
          </a:xfrm>
        </p:grpSpPr>
        <p:pic>
          <p:nvPicPr>
            <p:cNvPr id="17" name="図 16" descr="飛ぶ, 光 が含まれている画像&#10;&#10;自動的に生成された説明">
              <a:extLst>
                <a:ext uri="{FF2B5EF4-FFF2-40B4-BE49-F238E27FC236}">
                  <a16:creationId xmlns:a16="http://schemas.microsoft.com/office/drawing/2014/main" id="{FB73C730-ABAD-C34E-96FA-69C1B0FAB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025" y="1307797"/>
              <a:ext cx="4626428" cy="4119144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3AFFC79-33DE-8B4D-8FBB-B3A95B5B3F9E}"/>
                </a:ext>
              </a:extLst>
            </p:cNvPr>
            <p:cNvSpPr txBox="1"/>
            <p:nvPr/>
          </p:nvSpPr>
          <p:spPr>
            <a:xfrm>
              <a:off x="1481661" y="1668046"/>
              <a:ext cx="1779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err="1"/>
                <a:t>V</a:t>
              </a:r>
              <a:r>
                <a:rPr kumimoji="1" lang="en-US" altLang="ja-JP" b="1" baseline="-25000" dirty="0" err="1"/>
                <a:t>ext</a:t>
              </a:r>
              <a:r>
                <a:rPr kumimoji="1" lang="en-US" altLang="ja-JP" b="1" dirty="0"/>
                <a:t> = 3.1 kV</a:t>
              </a:r>
            </a:p>
            <a:p>
              <a:r>
                <a:rPr lang="en-US" altLang="ja-JP" b="1" i="1" dirty="0" err="1"/>
                <a:t>V</a:t>
              </a:r>
              <a:r>
                <a:rPr lang="en-US" altLang="ja-JP" b="1" baseline="-25000" dirty="0" err="1"/>
                <a:t>acc</a:t>
              </a:r>
              <a:r>
                <a:rPr lang="en-US" altLang="ja-JP" b="1" dirty="0"/>
                <a:t> = 47.43 kV</a:t>
              </a:r>
              <a:endParaRPr lang="ja-JP" altLang="en-US" b="1" dirty="0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BE964C-E256-1B49-AE8B-B18BC5D05506}"/>
              </a:ext>
            </a:extLst>
          </p:cNvPr>
          <p:cNvSpPr txBox="1"/>
          <p:nvPr/>
        </p:nvSpPr>
        <p:spPr>
          <a:xfrm>
            <a:off x="4211416" y="5421920"/>
            <a:ext cx="543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Three components are observed in phase space as observed in experiment.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6490F18-0FFA-46C7-A7B4-511FD3E3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48" y="745807"/>
            <a:ext cx="5219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5B89C-187E-47DB-947C-F74C6258A091}"/>
              </a:ext>
            </a:extLst>
          </p:cNvPr>
          <p:cNvSpPr txBox="1"/>
          <p:nvPr/>
        </p:nvSpPr>
        <p:spPr>
          <a:xfrm>
            <a:off x="8476215" y="5165407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at z = 0 (PG exit)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52E9C-FB50-4F75-BD5B-00ED6BD9028D}"/>
              </a:ext>
            </a:extLst>
          </p:cNvPr>
          <p:cNvSpPr txBox="1"/>
          <p:nvPr/>
        </p:nvSpPr>
        <p:spPr>
          <a:xfrm>
            <a:off x="2857089" y="5042237"/>
            <a:ext cx="171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at z = 200</a:t>
            </a:r>
          </a:p>
        </p:txBody>
      </p:sp>
    </p:spTree>
    <p:extLst>
      <p:ext uri="{BB962C8B-B14F-4D97-AF65-F5344CB8AC3E}">
        <p14:creationId xmlns:p14="http://schemas.microsoft.com/office/powerpoint/2010/main" val="254843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E0F4-4252-4B00-86A8-8C0C07A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87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80F4-CD5E-4301-9C79-AD6D9851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98" y="3881121"/>
            <a:ext cx="5433249" cy="22826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Helical Device: </a:t>
            </a:r>
          </a:p>
          <a:p>
            <a:pPr lvl="1"/>
            <a:r>
              <a:rPr lang="en-US" dirty="0"/>
              <a:t>5 NBI’s</a:t>
            </a:r>
          </a:p>
          <a:p>
            <a:pPr lvl="1"/>
            <a:r>
              <a:rPr lang="en-US" dirty="0"/>
              <a:t>3 N-NBI’s</a:t>
            </a:r>
          </a:p>
          <a:p>
            <a:pPr lvl="1"/>
            <a:r>
              <a:rPr lang="en-US" dirty="0"/>
              <a:t>1 Neutral Beam Test Stand (NBTS)</a:t>
            </a:r>
          </a:p>
          <a:p>
            <a:pPr lvl="1"/>
            <a:r>
              <a:rPr lang="en-US" b="1" dirty="0"/>
              <a:t>Demonstration of negative ion-beam focusing for ITER</a:t>
            </a:r>
            <a:r>
              <a:rPr lang="en-US" dirty="0"/>
              <a:t> (in progress)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A0F99-040F-4D9A-BAB8-2963B33B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E33EC9-D265-4B10-966C-875231F1B377}"/>
              </a:ext>
            </a:extLst>
          </p:cNvPr>
          <p:cNvGrpSpPr/>
          <p:nvPr/>
        </p:nvGrpSpPr>
        <p:grpSpPr>
          <a:xfrm>
            <a:off x="7297922" y="319713"/>
            <a:ext cx="4798656" cy="5646404"/>
            <a:chOff x="4261779" y="1066800"/>
            <a:chExt cx="4798656" cy="5646404"/>
          </a:xfrm>
        </p:grpSpPr>
        <p:grpSp>
          <p:nvGrpSpPr>
            <p:cNvPr id="18" name="図形グループ 2">
              <a:extLst>
                <a:ext uri="{FF2B5EF4-FFF2-40B4-BE49-F238E27FC236}">
                  <a16:creationId xmlns:a16="http://schemas.microsoft.com/office/drawing/2014/main" id="{AE60FC9F-56B9-405E-B59B-4E89972A17F9}"/>
                </a:ext>
              </a:extLst>
            </p:cNvPr>
            <p:cNvGrpSpPr/>
            <p:nvPr/>
          </p:nvGrpSpPr>
          <p:grpSpPr>
            <a:xfrm>
              <a:off x="4442253" y="1066800"/>
              <a:ext cx="4043479" cy="3956909"/>
              <a:chOff x="4582412" y="1347978"/>
              <a:chExt cx="4561588" cy="4737793"/>
            </a:xfrm>
          </p:grpSpPr>
          <p:sp>
            <p:nvSpPr>
              <p:cNvPr id="20" name="正方形/長方形 6">
                <a:extLst>
                  <a:ext uri="{FF2B5EF4-FFF2-40B4-BE49-F238E27FC236}">
                    <a16:creationId xmlns:a16="http://schemas.microsoft.com/office/drawing/2014/main" id="{AF442199-2748-4CB4-905C-3FA85BE9F09C}"/>
                  </a:ext>
                </a:extLst>
              </p:cNvPr>
              <p:cNvSpPr/>
              <p:nvPr/>
            </p:nvSpPr>
            <p:spPr>
              <a:xfrm>
                <a:off x="4584129" y="1347978"/>
                <a:ext cx="4559871" cy="47377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図 7" descr="LHD-NBI.tif">
                <a:extLst>
                  <a:ext uri="{FF2B5EF4-FFF2-40B4-BE49-F238E27FC236}">
                    <a16:creationId xmlns:a16="http://schemas.microsoft.com/office/drawing/2014/main" id="{FD752DA6-64F1-45AB-A69C-20FCD9C6F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2412" y="1677077"/>
                <a:ext cx="4559871" cy="4167857"/>
              </a:xfrm>
              <a:prstGeom prst="rect">
                <a:avLst/>
              </a:prstGeom>
            </p:spPr>
          </p:pic>
        </p:grpSp>
        <p:sp>
          <p:nvSpPr>
            <p:cNvPr id="19" name="角丸四角形 9">
              <a:extLst>
                <a:ext uri="{FF2B5EF4-FFF2-40B4-BE49-F238E27FC236}">
                  <a16:creationId xmlns:a16="http://schemas.microsoft.com/office/drawing/2014/main" id="{6921064F-F99E-430D-ACE2-5E0D99EB05E4}"/>
                </a:ext>
              </a:extLst>
            </p:cNvPr>
            <p:cNvSpPr/>
            <p:nvPr/>
          </p:nvSpPr>
          <p:spPr>
            <a:xfrm>
              <a:off x="4261779" y="5097424"/>
              <a:ext cx="4798656" cy="16157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4638" indent="-274638">
                <a:buFont typeface="Arial" panose="020B0604020202020204" pitchFamily="34" charset="0"/>
                <a:buChar char="•"/>
                <a:tabLst>
                  <a:tab pos="169863" algn="l"/>
                </a:tabLst>
              </a:pP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Beam energy  : 180 keV (H</a:t>
              </a:r>
              <a:r>
                <a:rPr kumimoji="0" lang="en-US" altLang="ja-JP" sz="2200" baseline="300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-</a:t>
              </a: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 / D</a:t>
              </a:r>
              <a:r>
                <a:rPr kumimoji="0" lang="en-US" altLang="ja-JP" sz="2200" baseline="300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-</a:t>
              </a: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)</a:t>
              </a:r>
            </a:p>
            <a:p>
              <a:pPr marL="274638" indent="-274638">
                <a:buFont typeface="Arial" panose="020B0604020202020204" pitchFamily="34" charset="0"/>
                <a:buChar char="•"/>
                <a:tabLst>
                  <a:tab pos="169863" algn="l"/>
                </a:tabLst>
              </a:pP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Beam power   : 5 MW / beamline</a:t>
              </a:r>
            </a:p>
            <a:p>
              <a:pPr marL="274638" indent="-274638">
                <a:buFont typeface="Arial" panose="020B0604020202020204" pitchFamily="34" charset="0"/>
                <a:buChar char="•"/>
                <a:tabLst>
                  <a:tab pos="169863" algn="l"/>
                </a:tabLst>
              </a:pP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Beam div. angle &lt; 10 mrad</a:t>
              </a:r>
            </a:p>
            <a:p>
              <a:pPr marL="274638" indent="-274638">
                <a:buFont typeface="Arial" panose="020B0604020202020204" pitchFamily="34" charset="0"/>
                <a:buChar char="•"/>
                <a:tabLst>
                  <a:tab pos="169863" algn="l"/>
                </a:tabLst>
              </a:pPr>
              <a:r>
                <a:rPr kumimoji="0" lang="en-US" altLang="ja-JP" sz="22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Pulse duration : 10 sec</a:t>
              </a:r>
              <a:endParaRPr kumimoji="0" lang="en-US" altLang="ja-JP" sz="2000" dirty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148E30-7356-4DAF-8367-B6CEEDF6E1B7}"/>
              </a:ext>
            </a:extLst>
          </p:cNvPr>
          <p:cNvGrpSpPr/>
          <p:nvPr/>
        </p:nvGrpSpPr>
        <p:grpSpPr>
          <a:xfrm>
            <a:off x="1036098" y="999283"/>
            <a:ext cx="5433249" cy="2713412"/>
            <a:chOff x="3778868" y="1065549"/>
            <a:chExt cx="5160196" cy="2229778"/>
          </a:xfrm>
        </p:grpSpPr>
        <p:pic>
          <p:nvPicPr>
            <p:cNvPr id="23" name="図 3">
              <a:extLst>
                <a:ext uri="{FF2B5EF4-FFF2-40B4-BE49-F238E27FC236}">
                  <a16:creationId xmlns:a16="http://schemas.microsoft.com/office/drawing/2014/main" id="{09E90D98-74F3-4CE4-97E2-406E4D4D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8868" y="1065549"/>
              <a:ext cx="5160196" cy="22297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ECFDC7-32CA-44E0-BF06-67B2527E0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8" t="65175" r="41441" b="10852"/>
            <a:stretch/>
          </p:blipFill>
          <p:spPr>
            <a:xfrm>
              <a:off x="7312499" y="2470558"/>
              <a:ext cx="556182" cy="471340"/>
            </a:xfrm>
            <a:prstGeom prst="rect">
              <a:avLst/>
            </a:prstGeom>
          </p:spPr>
        </p:pic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BC56886-1472-44F3-878E-E5329B95DE5C}"/>
              </a:ext>
            </a:extLst>
          </p:cNvPr>
          <p:cNvSpPr/>
          <p:nvPr/>
        </p:nvSpPr>
        <p:spPr>
          <a:xfrm rot="11835335">
            <a:off x="6505665" y="2538418"/>
            <a:ext cx="2176030" cy="575035"/>
          </a:xfrm>
          <a:prstGeom prst="rightArrow">
            <a:avLst/>
          </a:prstGeom>
          <a:solidFill>
            <a:srgbClr val="195AFF"/>
          </a:solidFill>
          <a:ln>
            <a:solidFill>
              <a:srgbClr val="195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5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BF22-DC93-47F2-AAA9-AB77AA39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Additional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0C1E5-16F3-4B65-A81B-EF4218C6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59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1DAF-155B-43B1-B8FB-712B2776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Motivation (more numbers)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26B65-F447-4CC3-BAFF-5C9C647A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956F1-582C-4BD0-814A-8A9D6385E3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654211" cy="246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ITER NBI requirements</a:t>
            </a:r>
            <a:r>
              <a:rPr lang="en-US" dirty="0">
                <a:hlinkClick r:id="rId2"/>
              </a:rPr>
              <a:t> [2] 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MeV H</a:t>
            </a:r>
            <a:r>
              <a:rPr lang="en-US" baseline="30000" dirty="0"/>
              <a:t>0</a:t>
            </a:r>
            <a:r>
              <a:rPr lang="en-US" dirty="0"/>
              <a:t>/D</a:t>
            </a:r>
            <a:r>
              <a:rPr lang="en-US" baseline="30000" dirty="0"/>
              <a:t>0</a:t>
            </a:r>
            <a:r>
              <a:rPr lang="en-US" dirty="0"/>
              <a:t>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 divergence 5-7 </a:t>
            </a:r>
            <a:r>
              <a:rPr lang="en-US" dirty="0" err="1"/>
              <a:t>mrad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15% of power in halo with max divergence of 30 </a:t>
            </a:r>
            <a:r>
              <a:rPr lang="en-US" dirty="0" err="1"/>
              <a:t>mrad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Horizontal, vertical misalignment ≤ ±2 , ±4 </a:t>
            </a:r>
            <a:r>
              <a:rPr lang="en-US" dirty="0" err="1"/>
              <a:t>mrad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 tilt ≤ ± 10 </a:t>
            </a:r>
            <a:r>
              <a:rPr lang="en-US" dirty="0" err="1"/>
              <a:t>mrad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71379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479F5964-E80B-40D8-96FA-9484DFF5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32" y="1677387"/>
            <a:ext cx="8453336" cy="43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7E291-4D89-4E2D-B21A-2F7A526A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B96807-9CE4-4B68-9A16-58549B5B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Electrostatic lens – detailed </a:t>
            </a:r>
          </a:p>
        </p:txBody>
      </p:sp>
    </p:spTree>
    <p:extLst>
      <p:ext uri="{BB962C8B-B14F-4D97-AF65-F5344CB8AC3E}">
        <p14:creationId xmlns:p14="http://schemas.microsoft.com/office/powerpoint/2010/main" val="2965717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84236-5505-4306-A656-D41DD9C9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923FD8-8704-4763-9C77-98F2DBEE457F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Analysis of measurements</a:t>
            </a:r>
          </a:p>
        </p:txBody>
      </p:sp>
    </p:spTree>
    <p:extLst>
      <p:ext uri="{BB962C8B-B14F-4D97-AF65-F5344CB8AC3E}">
        <p14:creationId xmlns:p14="http://schemas.microsoft.com/office/powerpoint/2010/main" val="2601716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49F6A7-C126-497C-81A9-B9F43F95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34</a:t>
            </a:fld>
            <a:endParaRPr lang="en-US"/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C7FC67DE-6060-4F47-B948-E9F0D1ECCD71}"/>
              </a:ext>
            </a:extLst>
          </p:cNvPr>
          <p:cNvSpPr txBox="1"/>
          <p:nvPr/>
        </p:nvSpPr>
        <p:spPr>
          <a:xfrm>
            <a:off x="339809" y="136648"/>
            <a:ext cx="11512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ea typeface="ＭＳ Ｐゴシック" panose="020B0600070205080204" pitchFamily="50" charset="-128"/>
                <a:cs typeface="Arial" panose="020B0604020202020204" pitchFamily="34" charset="0"/>
              </a:rPr>
              <a:t>Concept of Pepper-pot type phase space analyzer</a:t>
            </a:r>
            <a:endParaRPr kumimoji="1" lang="ja-JP" altLang="en-US" sz="44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3">
            <a:extLst>
              <a:ext uri="{FF2B5EF4-FFF2-40B4-BE49-F238E27FC236}">
                <a16:creationId xmlns:a16="http://schemas.microsoft.com/office/drawing/2014/main" id="{D5020BAF-0CC5-4834-B4AE-D777A907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43" y="1230054"/>
            <a:ext cx="9034113" cy="405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76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3">
            <a:extLst>
              <a:ext uri="{FF2B5EF4-FFF2-40B4-BE49-F238E27FC236}">
                <a16:creationId xmlns:a16="http://schemas.microsoft.com/office/drawing/2014/main" id="{FEA65971-F88A-4127-91DC-2904E19C1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2"/>
          <a:stretch/>
        </p:blipFill>
        <p:spPr>
          <a:xfrm>
            <a:off x="2168165" y="1230054"/>
            <a:ext cx="8444891" cy="4059142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2C110A9-F13B-47B0-B1C0-100629CF6EDB}"/>
              </a:ext>
            </a:extLst>
          </p:cNvPr>
          <p:cNvGrpSpPr/>
          <p:nvPr/>
        </p:nvGrpSpPr>
        <p:grpSpPr>
          <a:xfrm>
            <a:off x="1619614" y="1230054"/>
            <a:ext cx="5729866" cy="5593496"/>
            <a:chOff x="7989453" y="910519"/>
            <a:chExt cx="5729866" cy="559349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オブジェクト 5">
                  <a:extLst>
                    <a:ext uri="{FF2B5EF4-FFF2-40B4-BE49-F238E27FC236}">
                      <a16:creationId xmlns:a16="http://schemas.microsoft.com/office/drawing/2014/main" id="{B9EC4138-6862-4EAB-ABC3-CD8A2604442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6876772"/>
                    </p:ext>
                  </p:extLst>
                </p:nvPr>
              </p:nvGraphicFramePr>
              <p:xfrm>
                <a:off x="7989454" y="910519"/>
                <a:ext cx="5729865" cy="46132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26" name="Graph" r:id="rId4" imgW="3347640" imgH="2696040" progId="Origin95.Graph">
                        <p:embed/>
                      </p:oleObj>
                    </mc:Choice>
                    <mc:Fallback>
                      <p:oleObj name="Graph" r:id="rId4" imgW="3347640" imgH="2696040" progId="Origin95.Graph">
                        <p:embed/>
                        <p:pic>
                          <p:nvPicPr>
                            <p:cNvPr id="6" name="オブジェクト 5">
                              <a:extLst>
                                <a:ext uri="{FF2B5EF4-FFF2-40B4-BE49-F238E27FC236}">
                                  <a16:creationId xmlns:a16="http://schemas.microsoft.com/office/drawing/2014/main" id="{B9EC4138-6862-4EAB-ABC3-CD8A2604442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89454" y="910519"/>
                              <a:ext cx="5729865" cy="46132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オブジェクト 5">
                  <a:extLst>
                    <a:ext uri="{FF2B5EF4-FFF2-40B4-BE49-F238E27FC236}">
                      <a16:creationId xmlns:a16="http://schemas.microsoft.com/office/drawing/2014/main" id="{B9EC4138-6862-4EAB-ABC3-CD8A2604442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6876772"/>
                    </p:ext>
                  </p:extLst>
                </p:nvPr>
              </p:nvGraphicFramePr>
              <p:xfrm>
                <a:off x="7989454" y="910519"/>
                <a:ext cx="5729865" cy="46132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02" name="Graph" r:id="rId6" imgW="3347640" imgH="2696040" progId="Origin95.Graph">
                        <p:embed/>
                      </p:oleObj>
                    </mc:Choice>
                    <mc:Fallback>
                      <p:oleObj name="Graph" r:id="rId6" imgW="3347640" imgH="2696040" progId="Origin95.Graph">
                        <p:embed/>
                        <p:pic>
                          <p:nvPicPr>
                            <p:cNvPr id="6" name="オブジェクト 5">
                              <a:extLst>
                                <a:ext uri="{FF2B5EF4-FFF2-40B4-BE49-F238E27FC236}">
                                  <a16:creationId xmlns:a16="http://schemas.microsoft.com/office/drawing/2014/main" id="{B9EC4138-6862-4EAB-ABC3-CD8A2604442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89454" y="910519"/>
                              <a:ext cx="5729865" cy="46132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120FC26-66E0-47AA-8A5F-2A09DED32754}"/>
                </a:ext>
              </a:extLst>
            </p:cNvPr>
            <p:cNvGrpSpPr/>
            <p:nvPr/>
          </p:nvGrpSpPr>
          <p:grpSpPr>
            <a:xfrm>
              <a:off x="7989453" y="5523757"/>
              <a:ext cx="2600327" cy="980258"/>
              <a:chOff x="7975569" y="5327204"/>
              <a:chExt cx="2600327" cy="9802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角丸四角形 7">
                    <a:extLst>
                      <a:ext uri="{FF2B5EF4-FFF2-40B4-BE49-F238E27FC236}">
                        <a16:creationId xmlns:a16="http://schemas.microsoft.com/office/drawing/2014/main" id="{AC37C338-49FE-4CA6-8DDB-5B87DF9AA2EC}"/>
                      </a:ext>
                    </a:extLst>
                  </p:cNvPr>
                  <p:cNvSpPr/>
                  <p:nvPr/>
                </p:nvSpPr>
                <p:spPr>
                  <a:xfrm>
                    <a:off x="7975569" y="5329203"/>
                    <a:ext cx="2600327" cy="97825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ja-JP"/>
                    </a:defPPr>
                    <a:lvl1pPr marL="0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057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114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172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229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286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343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400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457" algn="l" defTabSz="914114" rtl="0" eaLnBrk="1" latinLnBrk="0" hangingPunct="1">
                      <a:defRPr kumimoji="1" sz="1799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ja-JP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altLang="ja-JP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oMath>
                      </m:oMathPara>
                    </a14:m>
                    <a:endParaRPr lang="en-US" altLang="ja-JP" sz="20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HGP明朝E" panose="02020900000000000000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8" name="角丸四角形 7">
                    <a:extLst>
                      <a:ext uri="{FF2B5EF4-FFF2-40B4-BE49-F238E27FC236}">
                        <a16:creationId xmlns:a16="http://schemas.microsoft.com/office/drawing/2014/main" id="{AC37C338-49FE-4CA6-8DDB-5B87DF9AA2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5569" y="5329203"/>
                    <a:ext cx="2600327" cy="978259"/>
                  </a:xfrm>
                  <a:prstGeom prst="roundRect">
                    <a:avLst>
                      <a:gd name="adj" fmla="val 0"/>
                    </a:avLst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046138B-5359-4D94-B559-1FF2254481C6}"/>
                  </a:ext>
                </a:extLst>
              </p:cNvPr>
              <p:cNvSpPr/>
              <p:nvPr/>
            </p:nvSpPr>
            <p:spPr>
              <a:xfrm>
                <a:off x="7975570" y="5327204"/>
                <a:ext cx="2600326" cy="980258"/>
              </a:xfrm>
              <a:prstGeom prst="rect">
                <a:avLst/>
              </a:prstGeom>
              <a:noFill/>
              <a:ln w="31750">
                <a:solidFill>
                  <a:srgbClr val="FF00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57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14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172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229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286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343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400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457" algn="l" defTabSz="914114" rtl="0" eaLnBrk="1" latinLnBrk="0" hangingPunct="1">
                  <a:defRPr kumimoji="1" sz="179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29EB1-1F75-4E47-915D-6A0F34FC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35</a:t>
            </a:fld>
            <a:endParaRPr lang="en-US"/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C4B87EF4-7A18-4098-B5E9-7522F33B95D0}"/>
              </a:ext>
            </a:extLst>
          </p:cNvPr>
          <p:cNvSpPr txBox="1"/>
          <p:nvPr/>
        </p:nvSpPr>
        <p:spPr>
          <a:xfrm>
            <a:off x="339809" y="136648"/>
            <a:ext cx="11512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ea typeface="ＭＳ Ｐゴシック" panose="020B0600070205080204" pitchFamily="50" charset="-128"/>
                <a:cs typeface="Arial" panose="020B0604020202020204" pitchFamily="34" charset="0"/>
              </a:rPr>
              <a:t>Concept of Pepper-pot type phase space analyzer</a:t>
            </a:r>
            <a:endParaRPr kumimoji="1" lang="ja-JP" altLang="en-US" sz="44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67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36F872D-F4ED-4718-A9E0-6918FDC29043}"/>
              </a:ext>
            </a:extLst>
          </p:cNvPr>
          <p:cNvGrpSpPr/>
          <p:nvPr/>
        </p:nvGrpSpPr>
        <p:grpSpPr>
          <a:xfrm>
            <a:off x="526615" y="1467574"/>
            <a:ext cx="9289063" cy="4620630"/>
            <a:chOff x="-311585" y="1231904"/>
            <a:chExt cx="9289063" cy="4620630"/>
          </a:xfrm>
        </p:grpSpPr>
        <p:sp>
          <p:nvSpPr>
            <p:cNvPr id="4" name="角丸四角形 6">
              <a:extLst>
                <a:ext uri="{FF2B5EF4-FFF2-40B4-BE49-F238E27FC236}">
                  <a16:creationId xmlns:a16="http://schemas.microsoft.com/office/drawing/2014/main" id="{3B05CBA4-0539-4527-ACC1-5867B9DAE0C5}"/>
                </a:ext>
              </a:extLst>
            </p:cNvPr>
            <p:cNvSpPr/>
            <p:nvPr/>
          </p:nvSpPr>
          <p:spPr>
            <a:xfrm>
              <a:off x="900812" y="5151592"/>
              <a:ext cx="2146996" cy="700942"/>
            </a:xfrm>
            <a:prstGeom prst="roundRect">
              <a:avLst>
                <a:gd name="adj" fmla="val 1259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000" i="1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P</a:t>
              </a:r>
              <a:r>
                <a:rPr lang="en-US" altLang="ja-JP" sz="2000" baseline="-25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arc 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= 36 kW</a:t>
              </a:r>
            </a:p>
            <a:p>
              <a:r>
                <a:rPr lang="en-US" altLang="ja-JP" sz="2000" i="1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V</a:t>
              </a:r>
              <a:r>
                <a:rPr lang="en-US" altLang="ja-JP" sz="2000" baseline="-25000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acc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/</a:t>
              </a:r>
              <a:r>
                <a:rPr lang="en-US" altLang="ja-JP" sz="2000" i="1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V</a:t>
              </a:r>
              <a:r>
                <a:rPr lang="en-US" altLang="ja-JP" sz="2000" baseline="-25000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ext</a:t>
              </a:r>
              <a:r>
                <a:rPr lang="ja-JP" altLang="en-US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～ 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15.9</a:t>
              </a:r>
            </a:p>
          </p:txBody>
        </p:sp>
        <p:sp>
          <p:nvSpPr>
            <p:cNvPr id="5" name="角丸四角形 7">
              <a:extLst>
                <a:ext uri="{FF2B5EF4-FFF2-40B4-BE49-F238E27FC236}">
                  <a16:creationId xmlns:a16="http://schemas.microsoft.com/office/drawing/2014/main" id="{50DAF406-0D09-4B8E-9C0C-B5B8D5F8BD63}"/>
                </a:ext>
              </a:extLst>
            </p:cNvPr>
            <p:cNvSpPr/>
            <p:nvPr/>
          </p:nvSpPr>
          <p:spPr>
            <a:xfrm>
              <a:off x="3801245" y="5151592"/>
              <a:ext cx="2146996" cy="700942"/>
            </a:xfrm>
            <a:prstGeom prst="roundRect">
              <a:avLst>
                <a:gd name="adj" fmla="val 1259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000" i="1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P</a:t>
              </a:r>
              <a:r>
                <a:rPr lang="en-US" altLang="ja-JP" sz="2000" baseline="-25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arc</a:t>
              </a:r>
              <a:r>
                <a:rPr lang="ja-JP" altLang="en-US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 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= 55 kW</a:t>
              </a:r>
            </a:p>
            <a:p>
              <a:r>
                <a:rPr lang="en-US" altLang="ja-JP" sz="2000" i="1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V</a:t>
              </a:r>
              <a:r>
                <a:rPr lang="en-US" altLang="ja-JP" sz="2000" baseline="-25000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acc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/</a:t>
              </a:r>
              <a:r>
                <a:rPr lang="en-US" altLang="ja-JP" sz="2000" i="1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V</a:t>
              </a:r>
              <a:r>
                <a:rPr lang="en-US" altLang="ja-JP" sz="2000" baseline="-25000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ext</a:t>
              </a:r>
              <a:r>
                <a:rPr lang="ja-JP" altLang="en-US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 ～ 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15.8</a:t>
              </a:r>
            </a:p>
          </p:txBody>
        </p:sp>
        <p:cxnSp>
          <p:nvCxnSpPr>
            <p:cNvPr id="6" name="直線コネクタ 9">
              <a:extLst>
                <a:ext uri="{FF2B5EF4-FFF2-40B4-BE49-F238E27FC236}">
                  <a16:creationId xmlns:a16="http://schemas.microsoft.com/office/drawing/2014/main" id="{E8F456B6-0B30-4155-9D75-F47AC84AA529}"/>
                </a:ext>
              </a:extLst>
            </p:cNvPr>
            <p:cNvCxnSpPr/>
            <p:nvPr/>
          </p:nvCxnSpPr>
          <p:spPr>
            <a:xfrm>
              <a:off x="737345" y="1716877"/>
              <a:ext cx="3650" cy="3418995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10">
              <a:extLst>
                <a:ext uri="{FF2B5EF4-FFF2-40B4-BE49-F238E27FC236}">
                  <a16:creationId xmlns:a16="http://schemas.microsoft.com/office/drawing/2014/main" id="{CB164784-77FF-4A42-B301-2BDD8D620ED5}"/>
                </a:ext>
              </a:extLst>
            </p:cNvPr>
            <p:cNvCxnSpPr/>
            <p:nvPr/>
          </p:nvCxnSpPr>
          <p:spPr>
            <a:xfrm>
              <a:off x="909088" y="1590988"/>
              <a:ext cx="233019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11">
              <a:extLst>
                <a:ext uri="{FF2B5EF4-FFF2-40B4-BE49-F238E27FC236}">
                  <a16:creationId xmlns:a16="http://schemas.microsoft.com/office/drawing/2014/main" id="{C623250C-E942-458E-AF83-E5B6D49D2ED1}"/>
                </a:ext>
              </a:extLst>
            </p:cNvPr>
            <p:cNvCxnSpPr/>
            <p:nvPr/>
          </p:nvCxnSpPr>
          <p:spPr>
            <a:xfrm>
              <a:off x="903506" y="1293608"/>
              <a:ext cx="3578" cy="39069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12">
              <a:extLst>
                <a:ext uri="{FF2B5EF4-FFF2-40B4-BE49-F238E27FC236}">
                  <a16:creationId xmlns:a16="http://schemas.microsoft.com/office/drawing/2014/main" id="{2BCA1299-7A90-4F56-888C-920196998079}"/>
                </a:ext>
              </a:extLst>
            </p:cNvPr>
            <p:cNvCxnSpPr/>
            <p:nvPr/>
          </p:nvCxnSpPr>
          <p:spPr>
            <a:xfrm>
              <a:off x="3226639" y="1288992"/>
              <a:ext cx="3578" cy="39069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13">
              <a:extLst>
                <a:ext uri="{FF2B5EF4-FFF2-40B4-BE49-F238E27FC236}">
                  <a16:creationId xmlns:a16="http://schemas.microsoft.com/office/drawing/2014/main" id="{B1F25B2D-22F2-4F31-B7DD-23CDD7D81F00}"/>
                </a:ext>
              </a:extLst>
            </p:cNvPr>
            <p:cNvCxnSpPr/>
            <p:nvPr/>
          </p:nvCxnSpPr>
          <p:spPr>
            <a:xfrm>
              <a:off x="562471" y="1701830"/>
              <a:ext cx="3448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4">
              <a:extLst>
                <a:ext uri="{FF2B5EF4-FFF2-40B4-BE49-F238E27FC236}">
                  <a16:creationId xmlns:a16="http://schemas.microsoft.com/office/drawing/2014/main" id="{EC9C28A7-85C4-43D5-8B80-C9ADCBF184DF}"/>
                </a:ext>
              </a:extLst>
            </p:cNvPr>
            <p:cNvCxnSpPr/>
            <p:nvPr/>
          </p:nvCxnSpPr>
          <p:spPr>
            <a:xfrm>
              <a:off x="557854" y="5151619"/>
              <a:ext cx="3448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角丸四角形 15">
              <a:extLst>
                <a:ext uri="{FF2B5EF4-FFF2-40B4-BE49-F238E27FC236}">
                  <a16:creationId xmlns:a16="http://schemas.microsoft.com/office/drawing/2014/main" id="{FB7D801A-FB3C-4B61-9893-25F4EAD329B8}"/>
                </a:ext>
              </a:extLst>
            </p:cNvPr>
            <p:cNvSpPr/>
            <p:nvPr/>
          </p:nvSpPr>
          <p:spPr>
            <a:xfrm>
              <a:off x="1577987" y="1231904"/>
              <a:ext cx="1009780" cy="367105"/>
            </a:xfrm>
            <a:prstGeom prst="roundRect">
              <a:avLst>
                <a:gd name="adj" fmla="val 1259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62 mm</a:t>
              </a:r>
            </a:p>
          </p:txBody>
        </p:sp>
        <p:sp>
          <p:nvSpPr>
            <p:cNvPr id="13" name="角丸四角形 16">
              <a:extLst>
                <a:ext uri="{FF2B5EF4-FFF2-40B4-BE49-F238E27FC236}">
                  <a16:creationId xmlns:a16="http://schemas.microsoft.com/office/drawing/2014/main" id="{7492A70C-A1F7-46F6-B41C-7D578A0989D0}"/>
                </a:ext>
              </a:extLst>
            </p:cNvPr>
            <p:cNvSpPr/>
            <p:nvPr/>
          </p:nvSpPr>
          <p:spPr>
            <a:xfrm>
              <a:off x="-311585" y="3119752"/>
              <a:ext cx="1078644" cy="367105"/>
            </a:xfrm>
            <a:prstGeom prst="roundRect">
              <a:avLst>
                <a:gd name="adj" fmla="val 1259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110 mm</a:t>
              </a:r>
            </a:p>
          </p:txBody>
        </p:sp>
        <p:pic>
          <p:nvPicPr>
            <p:cNvPr id="15" name="Picture 14" descr="A close up of a door&#10;&#10;Description automatically generated">
              <a:extLst>
                <a:ext uri="{FF2B5EF4-FFF2-40B4-BE49-F238E27FC236}">
                  <a16:creationId xmlns:a16="http://schemas.microsoft.com/office/drawing/2014/main" id="{24A92221-4EFD-4C38-BBD9-A5429A31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15" y="1706408"/>
              <a:ext cx="2287524" cy="3445207"/>
            </a:xfrm>
            <a:prstGeom prst="rect">
              <a:avLst/>
            </a:prstGeom>
          </p:spPr>
        </p:pic>
        <p:pic>
          <p:nvPicPr>
            <p:cNvPr id="16" name="Picture 15" descr="A close up of a door&#10;&#10;Description automatically generated">
              <a:extLst>
                <a:ext uri="{FF2B5EF4-FFF2-40B4-BE49-F238E27FC236}">
                  <a16:creationId xmlns:a16="http://schemas.microsoft.com/office/drawing/2014/main" id="{A1F507E7-5924-4638-AD5B-A1E496F9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340" y="1707636"/>
              <a:ext cx="2325053" cy="3428236"/>
            </a:xfrm>
            <a:prstGeom prst="rect">
              <a:avLst/>
            </a:prstGeom>
          </p:spPr>
        </p:pic>
        <p:pic>
          <p:nvPicPr>
            <p:cNvPr id="17" name="Picture 16" descr="A close up of a door&#10;&#10;Description automatically generated">
              <a:extLst>
                <a:ext uri="{FF2B5EF4-FFF2-40B4-BE49-F238E27FC236}">
                  <a16:creationId xmlns:a16="http://schemas.microsoft.com/office/drawing/2014/main" id="{FC10E771-EAFE-4420-8F5A-AC0AD428B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094" y="1701830"/>
              <a:ext cx="2306384" cy="3454339"/>
            </a:xfrm>
            <a:prstGeom prst="rect">
              <a:avLst/>
            </a:prstGeom>
          </p:spPr>
        </p:pic>
        <p:sp>
          <p:nvSpPr>
            <p:cNvPr id="18" name="角丸四角形 7">
              <a:extLst>
                <a:ext uri="{FF2B5EF4-FFF2-40B4-BE49-F238E27FC236}">
                  <a16:creationId xmlns:a16="http://schemas.microsoft.com/office/drawing/2014/main" id="{D8FEF29C-B1E2-4ACE-87F9-0E5B5E67E93C}"/>
                </a:ext>
              </a:extLst>
            </p:cNvPr>
            <p:cNvSpPr/>
            <p:nvPr/>
          </p:nvSpPr>
          <p:spPr>
            <a:xfrm>
              <a:off x="6680058" y="5150919"/>
              <a:ext cx="2146996" cy="700942"/>
            </a:xfrm>
            <a:prstGeom prst="roundRect">
              <a:avLst>
                <a:gd name="adj" fmla="val 1259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000" i="1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P</a:t>
              </a:r>
              <a:r>
                <a:rPr lang="en-US" altLang="ja-JP" sz="2000" baseline="-25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arc</a:t>
              </a:r>
              <a:r>
                <a:rPr lang="ja-JP" altLang="en-US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 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= 75 kW</a:t>
              </a:r>
            </a:p>
            <a:p>
              <a:r>
                <a:rPr lang="en-US" altLang="ja-JP" sz="2000" i="1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V</a:t>
              </a:r>
              <a:r>
                <a:rPr lang="en-US" altLang="ja-JP" sz="2000" baseline="-25000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acc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/</a:t>
              </a:r>
              <a:r>
                <a:rPr lang="en-US" altLang="ja-JP" sz="2000" i="1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V</a:t>
              </a:r>
              <a:r>
                <a:rPr lang="en-US" altLang="ja-JP" sz="2000" baseline="-25000" dirty="0" err="1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ext</a:t>
              </a:r>
              <a:r>
                <a:rPr lang="ja-JP" altLang="en-US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 ～ </a:t>
              </a:r>
              <a:r>
                <a:rPr lang="en-US" altLang="ja-JP" sz="2000" dirty="0"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16.0</a:t>
              </a:r>
            </a:p>
          </p:txBody>
        </p:sp>
        <p:sp>
          <p:nvSpPr>
            <p:cNvPr id="19" name="角丸四角形 17">
              <a:extLst>
                <a:ext uri="{FF2B5EF4-FFF2-40B4-BE49-F238E27FC236}">
                  <a16:creationId xmlns:a16="http://schemas.microsoft.com/office/drawing/2014/main" id="{4A658AE9-0BD6-4817-B603-9816ABCEE935}"/>
                </a:ext>
              </a:extLst>
            </p:cNvPr>
            <p:cNvSpPr/>
            <p:nvPr/>
          </p:nvSpPr>
          <p:spPr>
            <a:xfrm>
              <a:off x="6825622" y="1799407"/>
              <a:ext cx="853579" cy="585833"/>
            </a:xfrm>
            <a:prstGeom prst="roundRect">
              <a:avLst>
                <a:gd name="adj" fmla="val 23635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HGP明朝E" panose="02020900000000000000" pitchFamily="18" charset="-128"/>
                </a:rPr>
                <a:t>C</a:t>
              </a:r>
              <a:endPara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HGP明朝E" panose="02020900000000000000" pitchFamily="18" charset="-128"/>
              </a:endParaRPr>
            </a:p>
          </p:txBody>
        </p:sp>
        <p:sp>
          <p:nvSpPr>
            <p:cNvPr id="20" name="角丸四角形 18">
              <a:extLst>
                <a:ext uri="{FF2B5EF4-FFF2-40B4-BE49-F238E27FC236}">
                  <a16:creationId xmlns:a16="http://schemas.microsoft.com/office/drawing/2014/main" id="{0AC258FA-B9AF-4A06-87CE-41D9A636B760}"/>
                </a:ext>
              </a:extLst>
            </p:cNvPr>
            <p:cNvSpPr/>
            <p:nvPr/>
          </p:nvSpPr>
          <p:spPr>
            <a:xfrm>
              <a:off x="1078644" y="1804026"/>
              <a:ext cx="853579" cy="585833"/>
            </a:xfrm>
            <a:prstGeom prst="roundRect">
              <a:avLst>
                <a:gd name="adj" fmla="val 23635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HGP明朝E" panose="02020900000000000000" pitchFamily="18" charset="-128"/>
                </a:rPr>
                <a:t>A</a:t>
              </a:r>
              <a:endPara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HGP明朝E" panose="02020900000000000000" pitchFamily="18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95C12E-E0DA-472D-86C3-9D9781B445D2}"/>
                </a:ext>
              </a:extLst>
            </p:cNvPr>
            <p:cNvSpPr/>
            <p:nvPr/>
          </p:nvSpPr>
          <p:spPr>
            <a:xfrm>
              <a:off x="4525425" y="1716877"/>
              <a:ext cx="125506" cy="3418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角丸四角形 19">
              <a:extLst>
                <a:ext uri="{FF2B5EF4-FFF2-40B4-BE49-F238E27FC236}">
                  <a16:creationId xmlns:a16="http://schemas.microsoft.com/office/drawing/2014/main" id="{85573E81-E3FF-4C37-932F-190BE0CB446D}"/>
                </a:ext>
              </a:extLst>
            </p:cNvPr>
            <p:cNvSpPr/>
            <p:nvPr/>
          </p:nvSpPr>
          <p:spPr>
            <a:xfrm>
              <a:off x="3935399" y="1812947"/>
              <a:ext cx="1023402" cy="585833"/>
            </a:xfrm>
            <a:prstGeom prst="roundRect">
              <a:avLst>
                <a:gd name="adj" fmla="val 23635"/>
              </a:avLst>
            </a:prstGeom>
            <a:solidFill>
              <a:srgbClr val="EE0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HGP明朝E" panose="02020900000000000000" pitchFamily="18" charset="-128"/>
                </a:rPr>
                <a:t>B</a:t>
              </a:r>
              <a:endPara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HGP明朝E" panose="02020900000000000000" pitchFamily="18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65DA2A-9039-4795-80CB-DF84659A5251}"/>
                </a:ext>
              </a:extLst>
            </p:cNvPr>
            <p:cNvSpPr/>
            <p:nvPr/>
          </p:nvSpPr>
          <p:spPr>
            <a:xfrm rot="5400000">
              <a:off x="4900667" y="2206978"/>
              <a:ext cx="105364" cy="23160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F297CF-43A2-43D9-8EDA-A8A25B0357CE}"/>
                </a:ext>
              </a:extLst>
            </p:cNvPr>
            <p:cNvSpPr/>
            <p:nvPr/>
          </p:nvSpPr>
          <p:spPr>
            <a:xfrm>
              <a:off x="2921527" y="1701830"/>
              <a:ext cx="125506" cy="3418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3BB1BD-BFE4-44B4-8653-10BEB686FB8A}"/>
                </a:ext>
              </a:extLst>
            </p:cNvPr>
            <p:cNvSpPr/>
            <p:nvPr/>
          </p:nvSpPr>
          <p:spPr>
            <a:xfrm rot="5400000">
              <a:off x="2029459" y="2229546"/>
              <a:ext cx="114385" cy="22799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FD9704-959C-4EB0-8081-AFF810FCED72}"/>
                </a:ext>
              </a:extLst>
            </p:cNvPr>
            <p:cNvSpPr/>
            <p:nvPr/>
          </p:nvSpPr>
          <p:spPr>
            <a:xfrm>
              <a:off x="8493214" y="1716877"/>
              <a:ext cx="125506" cy="3418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5A6A89-C838-4E35-8963-B90C378129B2}"/>
                </a:ext>
              </a:extLst>
            </p:cNvPr>
            <p:cNvSpPr/>
            <p:nvPr/>
          </p:nvSpPr>
          <p:spPr>
            <a:xfrm rot="5400000">
              <a:off x="7762852" y="2348881"/>
              <a:ext cx="114385" cy="22799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F4AD47F-2B60-40BE-A600-EF143DCF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36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E748ABA-6811-4CB1-BC5E-BB71A538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Scan of P</a:t>
            </a:r>
            <a:r>
              <a:rPr lang="en-US" baseline="-25000" dirty="0">
                <a:latin typeface="+mn-lt"/>
              </a:rPr>
              <a:t>arc</a:t>
            </a:r>
          </a:p>
        </p:txBody>
      </p:sp>
    </p:spTree>
    <p:extLst>
      <p:ext uri="{BB962C8B-B14F-4D97-AF65-F5344CB8AC3E}">
        <p14:creationId xmlns:p14="http://schemas.microsoft.com/office/powerpoint/2010/main" val="2165917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9A9DCD65-1173-49D9-AAE4-9C65427A0E67}"/>
              </a:ext>
            </a:extLst>
          </p:cNvPr>
          <p:cNvSpPr txBox="1"/>
          <p:nvPr/>
        </p:nvSpPr>
        <p:spPr>
          <a:xfrm>
            <a:off x="1389077" y="132437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Modeling of PSS in y-direction</a:t>
            </a:r>
            <a:endParaRPr kumimoji="1" lang="ja-JP" alt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15">
            <a:extLst>
              <a:ext uri="{FF2B5EF4-FFF2-40B4-BE49-F238E27FC236}">
                <a16:creationId xmlns:a16="http://schemas.microsoft.com/office/drawing/2014/main" id="{EA9E0A1A-5F46-4210-BF1C-2D874182EB6F}"/>
              </a:ext>
            </a:extLst>
          </p:cNvPr>
          <p:cNvSpPr txBox="1"/>
          <p:nvPr/>
        </p:nvSpPr>
        <p:spPr>
          <a:xfrm>
            <a:off x="1360796" y="722400"/>
            <a:ext cx="509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One dimensional footprint profile is modell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ed by </a:t>
            </a:r>
            <a:endParaRPr kumimoji="1"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6">
            <a:extLst>
              <a:ext uri="{FF2B5EF4-FFF2-40B4-BE49-F238E27FC236}">
                <a16:creationId xmlns:a16="http://schemas.microsoft.com/office/drawing/2014/main" id="{7E9E2245-D303-47FF-8158-0AF87564C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44" y="3787967"/>
            <a:ext cx="3144025" cy="7130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図 7">
            <a:extLst>
              <a:ext uri="{FF2B5EF4-FFF2-40B4-BE49-F238E27FC236}">
                <a16:creationId xmlns:a16="http://schemas.microsoft.com/office/drawing/2014/main" id="{70CEF104-9D73-4DEB-B593-AD3337EC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44" y="1459244"/>
            <a:ext cx="3742125" cy="739030"/>
          </a:xfrm>
          <a:prstGeom prst="rect">
            <a:avLst/>
          </a:prstGeom>
          <a:ln w="28575">
            <a:solidFill>
              <a:srgbClr val="6666FF"/>
            </a:solidFill>
          </a:ln>
        </p:spPr>
      </p:pic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E24E952C-5789-4E4C-B8EC-A6C02F49BADA}"/>
              </a:ext>
            </a:extLst>
          </p:cNvPr>
          <p:cNvSpPr txBox="1"/>
          <p:nvPr/>
        </p:nvSpPr>
        <p:spPr>
          <a:xfrm>
            <a:off x="1600646" y="2292834"/>
            <a:ext cx="497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Good agreement with experiment</a:t>
            </a:r>
          </a:p>
          <a:p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Uniform </a:t>
            </a:r>
            <a:r>
              <a:rPr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elocity dispersion</a:t>
            </a:r>
            <a:b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Diverging with single focal point</a:t>
            </a:r>
            <a:endParaRPr kumimoji="1" lang="ja-JP" altLang="en-US" sz="2000" dirty="0">
              <a:solidFill>
                <a:srgbClr val="FF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A091EAC9-9D38-4EF0-AC22-92AF91C5D810}"/>
              </a:ext>
            </a:extLst>
          </p:cNvPr>
          <p:cNvSpPr txBox="1"/>
          <p:nvPr/>
        </p:nvSpPr>
        <p:spPr>
          <a:xfrm>
            <a:off x="1389077" y="5186675"/>
            <a:ext cx="4750529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 optical property in y-direction: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Diverging Gaussian beam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CC5CCD29-850C-4D2E-86C9-1C265D2ADAE8}"/>
              </a:ext>
            </a:extLst>
          </p:cNvPr>
          <p:cNvSpPr txBox="1"/>
          <p:nvPr/>
        </p:nvSpPr>
        <p:spPr>
          <a:xfrm>
            <a:off x="1600646" y="4643805"/>
            <a:ext cx="367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</a:t>
            </a:r>
            <a:r>
              <a:rPr lang="en-US" altLang="ja-JP" sz="2000" dirty="0" err="1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Beamlet</a:t>
            </a:r>
            <a:r>
              <a:rPr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profile is Gaussian</a:t>
            </a:r>
            <a:endParaRPr kumimoji="1" lang="ja-JP" altLang="en-US" sz="2000" dirty="0">
              <a:solidFill>
                <a:srgbClr val="FF00FF"/>
              </a:solidFill>
            </a:endParaRPr>
          </a:p>
        </p:txBody>
      </p:sp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EFD5D2BA-A4AD-43A7-A0A4-0BF42850C5B8}"/>
              </a:ext>
            </a:extLst>
          </p:cNvPr>
          <p:cNvSpPr txBox="1"/>
          <p:nvPr/>
        </p:nvSpPr>
        <p:spPr>
          <a:xfrm>
            <a:off x="1600646" y="3318695"/>
            <a:ext cx="514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Peak amplitude profile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agrees with</a:t>
            </a:r>
            <a:endParaRPr kumimoji="1"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A78E3-87A8-419A-973C-E1AD14841F14}"/>
              </a:ext>
            </a:extLst>
          </p:cNvPr>
          <p:cNvSpPr txBox="1"/>
          <p:nvPr/>
        </p:nvSpPr>
        <p:spPr>
          <a:xfrm>
            <a:off x="6141386" y="6605876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Nagaoka &amp; </a:t>
            </a:r>
            <a:r>
              <a:rPr lang="en-US" altLang="ja-JP" sz="1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Haba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et al., 2019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7C56E-A00D-4AC8-A1FA-9F04E4CA4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43" y="274116"/>
            <a:ext cx="3482640" cy="54954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8C384-ED60-45C1-932B-3D767827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47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9A9DCD65-1173-49D9-AAE4-9C65427A0E67}"/>
              </a:ext>
            </a:extLst>
          </p:cNvPr>
          <p:cNvSpPr txBox="1"/>
          <p:nvPr/>
        </p:nvSpPr>
        <p:spPr>
          <a:xfrm>
            <a:off x="1389077" y="132437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Modeling of PSS in y-direction</a:t>
            </a:r>
            <a:endParaRPr kumimoji="1" lang="ja-JP" alt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15">
            <a:extLst>
              <a:ext uri="{FF2B5EF4-FFF2-40B4-BE49-F238E27FC236}">
                <a16:creationId xmlns:a16="http://schemas.microsoft.com/office/drawing/2014/main" id="{EA9E0A1A-5F46-4210-BF1C-2D874182EB6F}"/>
              </a:ext>
            </a:extLst>
          </p:cNvPr>
          <p:cNvSpPr txBox="1"/>
          <p:nvPr/>
        </p:nvSpPr>
        <p:spPr>
          <a:xfrm>
            <a:off x="1360796" y="722400"/>
            <a:ext cx="509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One dimensional footprint profile is modell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ed by </a:t>
            </a:r>
            <a:endParaRPr kumimoji="1"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6">
            <a:extLst>
              <a:ext uri="{FF2B5EF4-FFF2-40B4-BE49-F238E27FC236}">
                <a16:creationId xmlns:a16="http://schemas.microsoft.com/office/drawing/2014/main" id="{7E9E2245-D303-47FF-8158-0AF87564C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44" y="3787967"/>
            <a:ext cx="3144025" cy="7130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図 7">
            <a:extLst>
              <a:ext uri="{FF2B5EF4-FFF2-40B4-BE49-F238E27FC236}">
                <a16:creationId xmlns:a16="http://schemas.microsoft.com/office/drawing/2014/main" id="{70CEF104-9D73-4DEB-B593-AD3337EC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44" y="1459244"/>
            <a:ext cx="3742125" cy="739030"/>
          </a:xfrm>
          <a:prstGeom prst="rect">
            <a:avLst/>
          </a:prstGeom>
          <a:ln w="28575">
            <a:solidFill>
              <a:srgbClr val="6666FF"/>
            </a:solidFill>
          </a:ln>
        </p:spPr>
      </p:pic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E24E952C-5789-4E4C-B8EC-A6C02F49BADA}"/>
              </a:ext>
            </a:extLst>
          </p:cNvPr>
          <p:cNvSpPr txBox="1"/>
          <p:nvPr/>
        </p:nvSpPr>
        <p:spPr>
          <a:xfrm>
            <a:off x="1600646" y="2292834"/>
            <a:ext cx="497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Good agreement with experiment</a:t>
            </a:r>
          </a:p>
          <a:p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Uniform </a:t>
            </a:r>
            <a:r>
              <a:rPr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elocity dispersion</a:t>
            </a:r>
            <a:b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Diverging with single focal point</a:t>
            </a:r>
            <a:endParaRPr kumimoji="1" lang="ja-JP" altLang="en-US" sz="2000" dirty="0">
              <a:solidFill>
                <a:srgbClr val="FF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A091EAC9-9D38-4EF0-AC22-92AF91C5D810}"/>
              </a:ext>
            </a:extLst>
          </p:cNvPr>
          <p:cNvSpPr txBox="1"/>
          <p:nvPr/>
        </p:nvSpPr>
        <p:spPr>
          <a:xfrm>
            <a:off x="1389077" y="5186675"/>
            <a:ext cx="4750529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 optical property in y-direction: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Diverging Gaussian beam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CC5CCD29-850C-4D2E-86C9-1C265D2ADAE8}"/>
              </a:ext>
            </a:extLst>
          </p:cNvPr>
          <p:cNvSpPr txBox="1"/>
          <p:nvPr/>
        </p:nvSpPr>
        <p:spPr>
          <a:xfrm>
            <a:off x="1600646" y="4643805"/>
            <a:ext cx="367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</a:t>
            </a:r>
            <a:r>
              <a:rPr lang="en-US" altLang="ja-JP" sz="2000" dirty="0" err="1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Beamlet</a:t>
            </a:r>
            <a:r>
              <a:rPr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profile is Gaussian</a:t>
            </a:r>
            <a:endParaRPr kumimoji="1" lang="ja-JP" altLang="en-US" sz="2000" dirty="0">
              <a:solidFill>
                <a:srgbClr val="FF00FF"/>
              </a:solidFill>
            </a:endParaRPr>
          </a:p>
        </p:txBody>
      </p:sp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EFD5D2BA-A4AD-43A7-A0A4-0BF42850C5B8}"/>
              </a:ext>
            </a:extLst>
          </p:cNvPr>
          <p:cNvSpPr txBox="1"/>
          <p:nvPr/>
        </p:nvSpPr>
        <p:spPr>
          <a:xfrm>
            <a:off x="1600646" y="3318695"/>
            <a:ext cx="514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Peak amplitude profile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agrees with</a:t>
            </a:r>
            <a:endParaRPr kumimoji="1"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A78E3-87A8-419A-973C-E1AD14841F14}"/>
              </a:ext>
            </a:extLst>
          </p:cNvPr>
          <p:cNvSpPr txBox="1"/>
          <p:nvPr/>
        </p:nvSpPr>
        <p:spPr>
          <a:xfrm>
            <a:off x="6141386" y="6605876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Nagaoka &amp; </a:t>
            </a:r>
            <a:r>
              <a:rPr lang="en-US" altLang="ja-JP" sz="12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Haba</a:t>
            </a:r>
            <a:r>
              <a:rPr lang="en-US" altLang="ja-JP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et al., 2019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7C56E-A00D-4AC8-A1FA-9F04E4CA4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43" y="274116"/>
            <a:ext cx="3482640" cy="54954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8C384-ED60-45C1-932B-3D767827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38</a:t>
            </a:fld>
            <a:endParaRPr lang="en-US"/>
          </a:p>
        </p:txBody>
      </p:sp>
      <p:pic>
        <p:nvPicPr>
          <p:cNvPr id="14" name="図 6">
            <a:extLst>
              <a:ext uri="{FF2B5EF4-FFF2-40B4-BE49-F238E27FC236}">
                <a16:creationId xmlns:a16="http://schemas.microsoft.com/office/drawing/2014/main" id="{88D29192-D8C8-4D11-902E-752E40756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44" y="3796374"/>
            <a:ext cx="3144025" cy="7130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楕円 34">
            <a:extLst>
              <a:ext uri="{FF2B5EF4-FFF2-40B4-BE49-F238E27FC236}">
                <a16:creationId xmlns:a16="http://schemas.microsoft.com/office/drawing/2014/main" id="{8C2EC944-59A6-4F91-A751-B727C46DD766}"/>
              </a:ext>
            </a:extLst>
          </p:cNvPr>
          <p:cNvSpPr/>
          <p:nvPr/>
        </p:nvSpPr>
        <p:spPr>
          <a:xfrm>
            <a:off x="4464838" y="4168000"/>
            <a:ext cx="708382" cy="3982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36">
            <a:extLst>
              <a:ext uri="{FF2B5EF4-FFF2-40B4-BE49-F238E27FC236}">
                <a16:creationId xmlns:a16="http://schemas.microsoft.com/office/drawing/2014/main" id="{38A26BBA-3DC0-4ED3-925C-2BA801545D05}"/>
              </a:ext>
            </a:extLst>
          </p:cNvPr>
          <p:cNvSpPr/>
          <p:nvPr/>
        </p:nvSpPr>
        <p:spPr>
          <a:xfrm>
            <a:off x="4787455" y="3824809"/>
            <a:ext cx="372736" cy="3982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7">
            <a:extLst>
              <a:ext uri="{FF2B5EF4-FFF2-40B4-BE49-F238E27FC236}">
                <a16:creationId xmlns:a16="http://schemas.microsoft.com/office/drawing/2014/main" id="{2609D91F-E73D-4107-9677-F807B45C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44" y="1446731"/>
            <a:ext cx="3742125" cy="739030"/>
          </a:xfrm>
          <a:prstGeom prst="rect">
            <a:avLst/>
          </a:prstGeom>
          <a:ln w="28575">
            <a:solidFill>
              <a:srgbClr val="6666FF"/>
            </a:solidFill>
          </a:ln>
        </p:spPr>
      </p:pic>
      <p:sp>
        <p:nvSpPr>
          <p:cNvPr id="18" name="楕円 4">
            <a:extLst>
              <a:ext uri="{FF2B5EF4-FFF2-40B4-BE49-F238E27FC236}">
                <a16:creationId xmlns:a16="http://schemas.microsoft.com/office/drawing/2014/main" id="{7A025894-DA9E-4E73-953F-A49F400680B4}"/>
              </a:ext>
            </a:extLst>
          </p:cNvPr>
          <p:cNvSpPr/>
          <p:nvPr/>
        </p:nvSpPr>
        <p:spPr>
          <a:xfrm>
            <a:off x="5592571" y="1500447"/>
            <a:ext cx="172598" cy="315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31">
            <a:extLst>
              <a:ext uri="{FF2B5EF4-FFF2-40B4-BE49-F238E27FC236}">
                <a16:creationId xmlns:a16="http://schemas.microsoft.com/office/drawing/2014/main" id="{808FC62A-3976-4871-A313-891BBFC9654A}"/>
              </a:ext>
            </a:extLst>
          </p:cNvPr>
          <p:cNvSpPr/>
          <p:nvPr/>
        </p:nvSpPr>
        <p:spPr>
          <a:xfrm>
            <a:off x="4821392" y="1800039"/>
            <a:ext cx="708382" cy="3982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52B19C-C201-4B83-A580-471F87A153A8}"/>
              </a:ext>
            </a:extLst>
          </p:cNvPr>
          <p:cNvGrpSpPr/>
          <p:nvPr/>
        </p:nvGrpSpPr>
        <p:grpSpPr>
          <a:xfrm>
            <a:off x="8296143" y="274116"/>
            <a:ext cx="3482640" cy="2751888"/>
            <a:chOff x="5308847" y="996352"/>
            <a:chExt cx="3624801" cy="28558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81A6D5-CD4A-499B-99F3-EC76DCE43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72"/>
            <a:stretch/>
          </p:blipFill>
          <p:spPr>
            <a:xfrm>
              <a:off x="5308847" y="996352"/>
              <a:ext cx="3624801" cy="2855801"/>
            </a:xfrm>
            <a:prstGeom prst="rect">
              <a:avLst/>
            </a:prstGeom>
          </p:spPr>
        </p:pic>
        <p:sp>
          <p:nvSpPr>
            <p:cNvPr id="22" name="楕円 3">
              <a:extLst>
                <a:ext uri="{FF2B5EF4-FFF2-40B4-BE49-F238E27FC236}">
                  <a16:creationId xmlns:a16="http://schemas.microsoft.com/office/drawing/2014/main" id="{C8E5A12E-4C3B-41A7-A630-621B0BCC8810}"/>
                </a:ext>
              </a:extLst>
            </p:cNvPr>
            <p:cNvSpPr/>
            <p:nvPr/>
          </p:nvSpPr>
          <p:spPr>
            <a:xfrm rot="2478483">
              <a:off x="6845231" y="1255255"/>
              <a:ext cx="182497" cy="2211113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10">
              <a:extLst>
                <a:ext uri="{FF2B5EF4-FFF2-40B4-BE49-F238E27FC236}">
                  <a16:creationId xmlns:a16="http://schemas.microsoft.com/office/drawing/2014/main" id="{ACFC5585-A619-4507-B2AB-3A63621B0107}"/>
                </a:ext>
              </a:extLst>
            </p:cNvPr>
            <p:cNvCxnSpPr/>
            <p:nvPr/>
          </p:nvCxnSpPr>
          <p:spPr>
            <a:xfrm>
              <a:off x="6631894" y="2830385"/>
              <a:ext cx="0" cy="436099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14">
              <a:extLst>
                <a:ext uri="{FF2B5EF4-FFF2-40B4-BE49-F238E27FC236}">
                  <a16:creationId xmlns:a16="http://schemas.microsoft.com/office/drawing/2014/main" id="{BE86459D-AE06-44ED-BFAC-DFCE172F252E}"/>
                </a:ext>
              </a:extLst>
            </p:cNvPr>
            <p:cNvCxnSpPr/>
            <p:nvPr/>
          </p:nvCxnSpPr>
          <p:spPr>
            <a:xfrm flipH="1">
              <a:off x="7358187" y="2035930"/>
              <a:ext cx="4689" cy="1191065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16">
              <a:extLst>
                <a:ext uri="{FF2B5EF4-FFF2-40B4-BE49-F238E27FC236}">
                  <a16:creationId xmlns:a16="http://schemas.microsoft.com/office/drawing/2014/main" id="{F03A5F3C-A006-42DC-BC13-6D05E07E7153}"/>
                </a:ext>
              </a:extLst>
            </p:cNvPr>
            <p:cNvCxnSpPr/>
            <p:nvPr/>
          </p:nvCxnSpPr>
          <p:spPr>
            <a:xfrm flipH="1" flipV="1">
              <a:off x="6076156" y="2596440"/>
              <a:ext cx="732055" cy="3006"/>
            </a:xfrm>
            <a:prstGeom prst="line">
              <a:avLst/>
            </a:prstGeom>
            <a:ln w="12700">
              <a:solidFill>
                <a:srgbClr val="99CC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19">
              <a:extLst>
                <a:ext uri="{FF2B5EF4-FFF2-40B4-BE49-F238E27FC236}">
                  <a16:creationId xmlns:a16="http://schemas.microsoft.com/office/drawing/2014/main" id="{CB0727EA-81C6-4CF6-88E8-9BAB40DBDB8C}"/>
                </a:ext>
              </a:extLst>
            </p:cNvPr>
            <p:cNvCxnSpPr/>
            <p:nvPr/>
          </p:nvCxnSpPr>
          <p:spPr>
            <a:xfrm flipH="1" flipV="1">
              <a:off x="6076156" y="2436384"/>
              <a:ext cx="732055" cy="3006"/>
            </a:xfrm>
            <a:prstGeom prst="line">
              <a:avLst/>
            </a:prstGeom>
            <a:ln w="12700">
              <a:solidFill>
                <a:srgbClr val="99CC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0">
              <a:extLst>
                <a:ext uri="{FF2B5EF4-FFF2-40B4-BE49-F238E27FC236}">
                  <a16:creationId xmlns:a16="http://schemas.microsoft.com/office/drawing/2014/main" id="{7C4A4574-CA1E-42C8-A38F-A43F1248AE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8150" y="1249024"/>
              <a:ext cx="1761751" cy="2017460"/>
            </a:xfrm>
            <a:prstGeom prst="line">
              <a:avLst/>
            </a:prstGeom>
            <a:ln w="12700">
              <a:solidFill>
                <a:srgbClr val="99CC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図 24">
              <a:extLst>
                <a:ext uri="{FF2B5EF4-FFF2-40B4-BE49-F238E27FC236}">
                  <a16:creationId xmlns:a16="http://schemas.microsoft.com/office/drawing/2014/main" id="{56A01F76-8509-4038-9C4E-D505A6763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410" t="8817" r="9747" b="54685"/>
            <a:stretch/>
          </p:blipFill>
          <p:spPr>
            <a:xfrm>
              <a:off x="6827051" y="1494377"/>
              <a:ext cx="309490" cy="260252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ADEAF264-E79D-4EF5-85F1-5E88758F3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734" t="27028" r="14890" b="-1336"/>
            <a:stretch/>
          </p:blipFill>
          <p:spPr>
            <a:xfrm>
              <a:off x="6824924" y="2870266"/>
              <a:ext cx="302455" cy="267286"/>
            </a:xfrm>
            <a:prstGeom prst="rect">
              <a:avLst/>
            </a:prstGeom>
          </p:spPr>
        </p:pic>
        <p:pic>
          <p:nvPicPr>
            <p:cNvPr id="30" name="図 33">
              <a:extLst>
                <a:ext uri="{FF2B5EF4-FFF2-40B4-BE49-F238E27FC236}">
                  <a16:creationId xmlns:a16="http://schemas.microsoft.com/office/drawing/2014/main" id="{5E73F6EF-F545-4A05-9384-651D14513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918" t="59147" r="13358" b="4620"/>
            <a:stretch/>
          </p:blipFill>
          <p:spPr>
            <a:xfrm>
              <a:off x="5913017" y="2382517"/>
              <a:ext cx="626012" cy="267286"/>
            </a:xfrm>
            <a:prstGeom prst="rect">
              <a:avLst/>
            </a:prstGeom>
          </p:spPr>
        </p:pic>
        <p:cxnSp>
          <p:nvCxnSpPr>
            <p:cNvPr id="31" name="直線矢印コネクタ 35">
              <a:extLst>
                <a:ext uri="{FF2B5EF4-FFF2-40B4-BE49-F238E27FC236}">
                  <a16:creationId xmlns:a16="http://schemas.microsoft.com/office/drawing/2014/main" id="{8BABF39A-6832-42D8-9F28-744B85F93FFE}"/>
                </a:ext>
              </a:extLst>
            </p:cNvPr>
            <p:cNvCxnSpPr/>
            <p:nvPr/>
          </p:nvCxnSpPr>
          <p:spPr>
            <a:xfrm>
              <a:off x="6631894" y="3175044"/>
              <a:ext cx="726293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7">
              <a:extLst>
                <a:ext uri="{FF2B5EF4-FFF2-40B4-BE49-F238E27FC236}">
                  <a16:creationId xmlns:a16="http://schemas.microsoft.com/office/drawing/2014/main" id="{8A3C1D12-3121-4B3D-A865-279748AB8A50}"/>
                </a:ext>
              </a:extLst>
            </p:cNvPr>
            <p:cNvSpPr txBox="1"/>
            <p:nvPr/>
          </p:nvSpPr>
          <p:spPr>
            <a:xfrm>
              <a:off x="6512983" y="3131148"/>
              <a:ext cx="13869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1/e </a:t>
              </a:r>
              <a:r>
                <a:rPr kumimoji="1" lang="en-US" altLang="ja-JP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beamlet</a:t>
              </a:r>
              <a:r>
                <a:rPr kumimoji="1" lang="en-US" altLang="ja-JP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width</a:t>
              </a:r>
              <a:endParaRPr kumimoji="1" lang="ja-JP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テキスト ボックス 38">
              <a:extLst>
                <a:ext uri="{FF2B5EF4-FFF2-40B4-BE49-F238E27FC236}">
                  <a16:creationId xmlns:a16="http://schemas.microsoft.com/office/drawing/2014/main" id="{10FC51D2-59F7-4209-9A8F-DAFE2EB231B7}"/>
                </a:ext>
              </a:extLst>
            </p:cNvPr>
            <p:cNvSpPr txBox="1"/>
            <p:nvPr/>
          </p:nvSpPr>
          <p:spPr>
            <a:xfrm>
              <a:off x="5853095" y="1943644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99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velocity </a:t>
              </a:r>
            </a:p>
            <a:p>
              <a:pPr algn="ctr"/>
              <a:r>
                <a:rPr kumimoji="1" lang="en-US" altLang="ja-JP" sz="1200" dirty="0">
                  <a:solidFill>
                    <a:srgbClr val="99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dispersion</a:t>
              </a:r>
              <a:endParaRPr kumimoji="1" lang="ja-JP" altLang="en-US" sz="1200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直線コネクタ 39">
              <a:extLst>
                <a:ext uri="{FF2B5EF4-FFF2-40B4-BE49-F238E27FC236}">
                  <a16:creationId xmlns:a16="http://schemas.microsoft.com/office/drawing/2014/main" id="{DC01F295-5CD0-4231-9E0F-C287D762AE91}"/>
                </a:ext>
              </a:extLst>
            </p:cNvPr>
            <p:cNvCxnSpPr/>
            <p:nvPr/>
          </p:nvCxnSpPr>
          <p:spPr>
            <a:xfrm flipH="1">
              <a:off x="6960857" y="1661095"/>
              <a:ext cx="4689" cy="1191065"/>
            </a:xfrm>
            <a:prstGeom prst="line">
              <a:avLst/>
            </a:prstGeom>
            <a:ln w="127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40">
              <a:extLst>
                <a:ext uri="{FF2B5EF4-FFF2-40B4-BE49-F238E27FC236}">
                  <a16:creationId xmlns:a16="http://schemas.microsoft.com/office/drawing/2014/main" id="{60C66BA6-B42D-409B-B550-A2E2EFD4C153}"/>
                </a:ext>
              </a:extLst>
            </p:cNvPr>
            <p:cNvSpPr txBox="1"/>
            <p:nvPr/>
          </p:nvSpPr>
          <p:spPr>
            <a:xfrm>
              <a:off x="6395355" y="1249024"/>
              <a:ext cx="1199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beamlet</a:t>
              </a:r>
              <a:r>
                <a:rPr kumimoji="1" lang="en-US" altLang="ja-JP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center</a:t>
              </a:r>
              <a:endParaRPr kumimoji="1" lang="ja-JP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直線コネクタ 41">
              <a:extLst>
                <a:ext uri="{FF2B5EF4-FFF2-40B4-BE49-F238E27FC236}">
                  <a16:creationId xmlns:a16="http://schemas.microsoft.com/office/drawing/2014/main" id="{462DE73D-B573-4EC5-86A7-32E4D643157B}"/>
                </a:ext>
              </a:extLst>
            </p:cNvPr>
            <p:cNvCxnSpPr/>
            <p:nvPr/>
          </p:nvCxnSpPr>
          <p:spPr>
            <a:xfrm flipH="1">
              <a:off x="6953043" y="2335127"/>
              <a:ext cx="946858" cy="23795"/>
            </a:xfrm>
            <a:prstGeom prst="line">
              <a:avLst/>
            </a:prstGeom>
            <a:ln w="12700">
              <a:solidFill>
                <a:srgbClr val="99CC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円弧 42">
              <a:extLst>
                <a:ext uri="{FF2B5EF4-FFF2-40B4-BE49-F238E27FC236}">
                  <a16:creationId xmlns:a16="http://schemas.microsoft.com/office/drawing/2014/main" id="{957E10E3-EF65-4324-B7D8-39F9AADD199C}"/>
                </a:ext>
              </a:extLst>
            </p:cNvPr>
            <p:cNvSpPr/>
            <p:nvPr/>
          </p:nvSpPr>
          <p:spPr>
            <a:xfrm>
              <a:off x="6144654" y="1688931"/>
              <a:ext cx="1484421" cy="1311776"/>
            </a:xfrm>
            <a:prstGeom prst="arc">
              <a:avLst>
                <a:gd name="adj1" fmla="val 18891417"/>
                <a:gd name="adj2" fmla="val 0"/>
              </a:avLst>
            </a:prstGeom>
            <a:ln w="127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BEE79A-38D3-496C-BA1C-3F38C37D4D10}"/>
                </a:ext>
              </a:extLst>
            </p:cNvPr>
            <p:cNvGrpSpPr/>
            <p:nvPr/>
          </p:nvGrpSpPr>
          <p:grpSpPr>
            <a:xfrm>
              <a:off x="7631416" y="1906379"/>
              <a:ext cx="635457" cy="276999"/>
              <a:chOff x="7730173" y="1906379"/>
              <a:chExt cx="635457" cy="276999"/>
            </a:xfrm>
          </p:grpSpPr>
          <p:pic>
            <p:nvPicPr>
              <p:cNvPr id="39" name="図 32">
                <a:extLst>
                  <a:ext uri="{FF2B5EF4-FFF2-40B4-BE49-F238E27FC236}">
                    <a16:creationId xmlns:a16="http://schemas.microsoft.com/office/drawing/2014/main" id="{224BEC6B-6EF9-4E25-8837-F3CB615E2A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9273" t="15286" r="7345" b="58969"/>
              <a:stretch/>
            </p:blipFill>
            <p:spPr>
              <a:xfrm>
                <a:off x="7730173" y="1949887"/>
                <a:ext cx="126609" cy="189914"/>
              </a:xfrm>
              <a:prstGeom prst="rect">
                <a:avLst/>
              </a:prstGeom>
            </p:spPr>
          </p:pic>
          <p:sp>
            <p:nvSpPr>
              <p:cNvPr id="40" name="テキスト ボックス 46">
                <a:extLst>
                  <a:ext uri="{FF2B5EF4-FFF2-40B4-BE49-F238E27FC236}">
                    <a16:creationId xmlns:a16="http://schemas.microsoft.com/office/drawing/2014/main" id="{58FBBECD-A2B2-4C75-9787-395852223789}"/>
                  </a:ext>
                </a:extLst>
              </p:cNvPr>
              <p:cNvSpPr txBox="1"/>
              <p:nvPr/>
            </p:nvSpPr>
            <p:spPr>
              <a:xfrm>
                <a:off x="7815479" y="1906379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solidFill>
                      <a:srgbClr val="99CC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slope</a:t>
                </a:r>
                <a:endParaRPr kumimoji="1" lang="ja-JP" altLang="en-US" sz="1200" dirty="0">
                  <a:solidFill>
                    <a:srgbClr val="99CC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4779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0236276B-7D55-43B5-95FB-3D7601C35D77}"/>
              </a:ext>
            </a:extLst>
          </p:cNvPr>
          <p:cNvSpPr txBox="1"/>
          <p:nvPr/>
        </p:nvSpPr>
        <p:spPr>
          <a:xfrm>
            <a:off x="1389077" y="894467"/>
            <a:ext cx="509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One dimensional footprint profile is modell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ed by </a:t>
            </a:r>
            <a:endParaRPr kumimoji="1"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12">
            <a:extLst>
              <a:ext uri="{FF2B5EF4-FFF2-40B4-BE49-F238E27FC236}">
                <a16:creationId xmlns:a16="http://schemas.microsoft.com/office/drawing/2014/main" id="{5E3E3E8F-3293-45C6-878C-03A9879ADA71}"/>
              </a:ext>
            </a:extLst>
          </p:cNvPr>
          <p:cNvGrpSpPr/>
          <p:nvPr/>
        </p:nvGrpSpPr>
        <p:grpSpPr>
          <a:xfrm>
            <a:off x="2103149" y="1565135"/>
            <a:ext cx="3563775" cy="2100547"/>
            <a:chOff x="264405" y="1879793"/>
            <a:chExt cx="3563775" cy="2100547"/>
          </a:xfrm>
        </p:grpSpPr>
        <p:pic>
          <p:nvPicPr>
            <p:cNvPr id="7" name="図 13">
              <a:extLst>
                <a:ext uri="{FF2B5EF4-FFF2-40B4-BE49-F238E27FC236}">
                  <a16:creationId xmlns:a16="http://schemas.microsoft.com/office/drawing/2014/main" id="{5F720A03-F3E8-44FD-86AD-4529A2D39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5264"/>
            <a:stretch/>
          </p:blipFill>
          <p:spPr>
            <a:xfrm>
              <a:off x="264405" y="1879793"/>
              <a:ext cx="679373" cy="2100547"/>
            </a:xfrm>
            <a:prstGeom prst="rect">
              <a:avLst/>
            </a:prstGeom>
          </p:spPr>
        </p:pic>
        <p:pic>
          <p:nvPicPr>
            <p:cNvPr id="8" name="図 16">
              <a:extLst>
                <a:ext uri="{FF2B5EF4-FFF2-40B4-BE49-F238E27FC236}">
                  <a16:creationId xmlns:a16="http://schemas.microsoft.com/office/drawing/2014/main" id="{A0288FA5-3FC9-4B3A-8322-A3C7FAE74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287" y="1912986"/>
              <a:ext cx="2888893" cy="2027690"/>
            </a:xfrm>
            <a:prstGeom prst="rect">
              <a:avLst/>
            </a:prstGeom>
          </p:spPr>
        </p:pic>
      </p:grpSp>
      <p:sp>
        <p:nvSpPr>
          <p:cNvPr id="9" name="テキスト ボックス 21">
            <a:extLst>
              <a:ext uri="{FF2B5EF4-FFF2-40B4-BE49-F238E27FC236}">
                <a16:creationId xmlns:a16="http://schemas.microsoft.com/office/drawing/2014/main" id="{36AE558E-63EA-4F8B-9ADC-3D621BF1EF7F}"/>
              </a:ext>
            </a:extLst>
          </p:cNvPr>
          <p:cNvSpPr txBox="1"/>
          <p:nvPr/>
        </p:nvSpPr>
        <p:spPr>
          <a:xfrm>
            <a:off x="1504762" y="4612133"/>
            <a:ext cx="4975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Only 3-component-model shows good agreement with experiment</a:t>
            </a:r>
          </a:p>
          <a:p>
            <a:pPr lvl="1"/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=&gt; </a:t>
            </a:r>
            <a:r>
              <a:rPr kumimoji="1" lang="en-US" altLang="ja-JP" sz="2000" dirty="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Decomposed by three components with different beam axis</a:t>
            </a:r>
            <a:endParaRPr kumimoji="1" lang="ja-JP" altLang="en-US" sz="2000" dirty="0">
              <a:solidFill>
                <a:srgbClr val="FF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18">
            <a:extLst>
              <a:ext uri="{FF2B5EF4-FFF2-40B4-BE49-F238E27FC236}">
                <a16:creationId xmlns:a16="http://schemas.microsoft.com/office/drawing/2014/main" id="{5CA20B34-00CD-4C58-A333-78F8834F3740}"/>
              </a:ext>
            </a:extLst>
          </p:cNvPr>
          <p:cNvSpPr txBox="1"/>
          <p:nvPr/>
        </p:nvSpPr>
        <p:spPr>
          <a:xfrm>
            <a:off x="1467999" y="3698875"/>
            <a:ext cx="509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Additional assumption;</a:t>
            </a:r>
          </a:p>
          <a:p>
            <a:r>
              <a:rPr kumimoji="1"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Velocity dispersion is common</a:t>
            </a:r>
            <a:endParaRPr kumimoji="1" lang="ja-JP" altLang="en-US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E2E02-BF94-4A1E-B32C-04A5A6F3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39</a:t>
            </a:fld>
            <a:endParaRPr lang="en-US"/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83E66208-E6A4-4CC1-ADB4-70EBF1627B53}"/>
              </a:ext>
            </a:extLst>
          </p:cNvPr>
          <p:cNvSpPr txBox="1"/>
          <p:nvPr/>
        </p:nvSpPr>
        <p:spPr>
          <a:xfrm>
            <a:off x="1389077" y="132437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Modeling of PSS in x-direction</a:t>
            </a:r>
            <a:endParaRPr kumimoji="1" lang="ja-JP" alt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E4D7103-7E09-47A4-96E5-0AC9FAD0F77C}"/>
              </a:ext>
            </a:extLst>
          </p:cNvPr>
          <p:cNvCxnSpPr>
            <a:stCxn id="19" idx="4"/>
            <a:endCxn id="19" idx="0"/>
          </p:cNvCxnSpPr>
          <p:nvPr/>
        </p:nvCxnSpPr>
        <p:spPr>
          <a:xfrm flipV="1">
            <a:off x="8825651" y="1028493"/>
            <a:ext cx="1442356" cy="143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CD9839-7551-4EBE-A057-366212063582}"/>
              </a:ext>
            </a:extLst>
          </p:cNvPr>
          <p:cNvCxnSpPr>
            <a:stCxn id="19" idx="6"/>
            <a:endCxn id="19" idx="2"/>
          </p:cNvCxnSpPr>
          <p:nvPr/>
        </p:nvCxnSpPr>
        <p:spPr>
          <a:xfrm flipH="1" flipV="1">
            <a:off x="9480528" y="1680143"/>
            <a:ext cx="132601" cy="133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2730B6-6900-43C0-B13D-CBB29AB7E20E}"/>
              </a:ext>
            </a:extLst>
          </p:cNvPr>
          <p:cNvGrpSpPr/>
          <p:nvPr/>
        </p:nvGrpSpPr>
        <p:grpSpPr>
          <a:xfrm>
            <a:off x="7568170" y="213931"/>
            <a:ext cx="4027487" cy="5837341"/>
            <a:chOff x="7568170" y="213931"/>
            <a:chExt cx="4027487" cy="5837341"/>
          </a:xfrm>
        </p:grpSpPr>
        <p:graphicFrame>
          <p:nvGraphicFramePr>
            <p:cNvPr id="17" name="オブジェクト 11">
              <a:extLst>
                <a:ext uri="{FF2B5EF4-FFF2-40B4-BE49-F238E27FC236}">
                  <a16:creationId xmlns:a16="http://schemas.microsoft.com/office/drawing/2014/main" id="{DA01B6AD-468B-4CD8-855D-6AEFFE4C3A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4012231"/>
                </p:ext>
              </p:extLst>
            </p:nvPr>
          </p:nvGraphicFramePr>
          <p:xfrm>
            <a:off x="7568170" y="290234"/>
            <a:ext cx="4027487" cy="576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name="Graph" r:id="rId5" imgW="2916000" imgH="4173120" progId="Origin95.Graph">
                    <p:embed/>
                  </p:oleObj>
                </mc:Choice>
                <mc:Fallback>
                  <p:oleObj name="Graph" r:id="rId5" imgW="2916000" imgH="4173120" progId="Origin95.Graph">
                    <p:embed/>
                    <p:pic>
                      <p:nvPicPr>
                        <p:cNvPr id="17" name="オブジェクト 11">
                          <a:extLst>
                            <a:ext uri="{FF2B5EF4-FFF2-40B4-BE49-F238E27FC236}">
                              <a16:creationId xmlns:a16="http://schemas.microsoft.com/office/drawing/2014/main" id="{DA01B6AD-468B-4CD8-855D-6AEFFE4C3AC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68170" y="290234"/>
                          <a:ext cx="4027487" cy="5761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楕円 22">
              <a:extLst>
                <a:ext uri="{FF2B5EF4-FFF2-40B4-BE49-F238E27FC236}">
                  <a16:creationId xmlns:a16="http://schemas.microsoft.com/office/drawing/2014/main" id="{6C4E3EB4-E34A-479F-B09B-2902318BDA36}"/>
                </a:ext>
              </a:extLst>
            </p:cNvPr>
            <p:cNvSpPr/>
            <p:nvPr/>
          </p:nvSpPr>
          <p:spPr>
            <a:xfrm rot="2613077">
              <a:off x="9495024" y="213931"/>
              <a:ext cx="187912" cy="2157975"/>
            </a:xfrm>
            <a:prstGeom prst="ellipse">
              <a:avLst/>
            </a:prstGeom>
            <a:noFill/>
            <a:ln>
              <a:solidFill>
                <a:srgbClr val="66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23">
              <a:extLst>
                <a:ext uri="{FF2B5EF4-FFF2-40B4-BE49-F238E27FC236}">
                  <a16:creationId xmlns:a16="http://schemas.microsoft.com/office/drawing/2014/main" id="{50C8040E-6612-4E4D-9636-581A4D353B20}"/>
                </a:ext>
              </a:extLst>
            </p:cNvPr>
            <p:cNvSpPr/>
            <p:nvPr/>
          </p:nvSpPr>
          <p:spPr>
            <a:xfrm rot="2707059">
              <a:off x="9452873" y="728904"/>
              <a:ext cx="187912" cy="2035623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24">
              <a:extLst>
                <a:ext uri="{FF2B5EF4-FFF2-40B4-BE49-F238E27FC236}">
                  <a16:creationId xmlns:a16="http://schemas.microsoft.com/office/drawing/2014/main" id="{DF5E32B5-BE81-40E0-91C5-1157A7FE666C}"/>
                </a:ext>
              </a:extLst>
            </p:cNvPr>
            <p:cNvSpPr/>
            <p:nvPr/>
          </p:nvSpPr>
          <p:spPr>
            <a:xfrm rot="3028468">
              <a:off x="9351814" y="1020021"/>
              <a:ext cx="187912" cy="12689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8192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9">
            <a:extLst>
              <a:ext uri="{FF2B5EF4-FFF2-40B4-BE49-F238E27FC236}">
                <a16:creationId xmlns:a16="http://schemas.microsoft.com/office/drawing/2014/main" id="{4B35294C-A625-4851-98D7-DC3F1EBA2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10" y="177437"/>
            <a:ext cx="4361712" cy="2962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F3E0F4-4252-4B00-86A8-8C0C07A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87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80F4-CD5E-4301-9C79-AD6D9851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197" y="4283074"/>
            <a:ext cx="6595412" cy="2282611"/>
          </a:xfrm>
        </p:spPr>
        <p:txBody>
          <a:bodyPr>
            <a:normAutofit/>
          </a:bodyPr>
          <a:lstStyle/>
          <a:p>
            <a:r>
              <a:rPr lang="en-US" dirty="0"/>
              <a:t>Beam optics governed by two electrostatic lens effects: </a:t>
            </a:r>
            <a:r>
              <a:rPr lang="en-US" dirty="0" err="1"/>
              <a:t>V</a:t>
            </a:r>
            <a:r>
              <a:rPr lang="en-US" baseline="-25000" dirty="0" err="1"/>
              <a:t>acc</a:t>
            </a:r>
            <a:r>
              <a:rPr lang="en-US" dirty="0"/>
              <a:t>/</a:t>
            </a:r>
            <a:r>
              <a:rPr lang="en-US" dirty="0" err="1"/>
              <a:t>V</a:t>
            </a:r>
            <a:r>
              <a:rPr lang="en-US" baseline="-25000" dirty="0" err="1"/>
              <a:t>ext</a:t>
            </a:r>
            <a:r>
              <a:rPr lang="en-US" dirty="0"/>
              <a:t> ratio and </a:t>
            </a:r>
            <a:r>
              <a:rPr lang="en-US" b="1" dirty="0"/>
              <a:t>meniscus formation</a:t>
            </a:r>
          </a:p>
          <a:p>
            <a:pPr lvl="1"/>
            <a:r>
              <a:rPr lang="en-US" dirty="0"/>
              <a:t>Meniscus is interest of this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A0F99-040F-4D9A-BAB8-2963B33B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</a:t>
            </a:fld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BC56886-1472-44F3-878E-E5329B95DE5C}"/>
              </a:ext>
            </a:extLst>
          </p:cNvPr>
          <p:cNvSpPr/>
          <p:nvPr/>
        </p:nvSpPr>
        <p:spPr>
          <a:xfrm rot="21098573">
            <a:off x="6501246" y="1920841"/>
            <a:ext cx="1862667" cy="575035"/>
          </a:xfrm>
          <a:prstGeom prst="rightArrow">
            <a:avLst/>
          </a:prstGeom>
          <a:solidFill>
            <a:srgbClr val="195AFF"/>
          </a:solidFill>
          <a:ln>
            <a:solidFill>
              <a:srgbClr val="195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9F9412-543A-4D5E-9325-359AEF20970F}"/>
              </a:ext>
            </a:extLst>
          </p:cNvPr>
          <p:cNvGrpSpPr/>
          <p:nvPr/>
        </p:nvGrpSpPr>
        <p:grpSpPr>
          <a:xfrm>
            <a:off x="1034576" y="999283"/>
            <a:ext cx="5433249" cy="2820288"/>
            <a:chOff x="3626468" y="913149"/>
            <a:chExt cx="5160196" cy="228914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99E1AFC-BF40-468D-BF53-56511FE266EA}"/>
                </a:ext>
              </a:extLst>
            </p:cNvPr>
            <p:cNvGrpSpPr/>
            <p:nvPr/>
          </p:nvGrpSpPr>
          <p:grpSpPr>
            <a:xfrm>
              <a:off x="3626468" y="913149"/>
              <a:ext cx="5160196" cy="2229778"/>
              <a:chOff x="3626468" y="913149"/>
              <a:chExt cx="5160196" cy="2229778"/>
            </a:xfrm>
          </p:grpSpPr>
          <p:pic>
            <p:nvPicPr>
              <p:cNvPr id="45" name="図 3">
                <a:extLst>
                  <a:ext uri="{FF2B5EF4-FFF2-40B4-BE49-F238E27FC236}">
                    <a16:creationId xmlns:a16="http://schemas.microsoft.com/office/drawing/2014/main" id="{FF81FC03-3B0E-4F6C-9893-70AA20C36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6468" y="913149"/>
                <a:ext cx="5160196" cy="222977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56F7411-8535-4DEB-804D-756BEDE840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48" t="65175" r="41441" b="10852"/>
              <a:stretch/>
            </p:blipFill>
            <p:spPr>
              <a:xfrm>
                <a:off x="7160099" y="2318158"/>
                <a:ext cx="556182" cy="471340"/>
              </a:xfrm>
              <a:prstGeom prst="rect">
                <a:avLst/>
              </a:prstGeom>
            </p:spPr>
          </p:pic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0D96654-A292-496A-B0DE-877C50FA7D2A}"/>
                </a:ext>
              </a:extLst>
            </p:cNvPr>
            <p:cNvSpPr/>
            <p:nvPr/>
          </p:nvSpPr>
          <p:spPr>
            <a:xfrm>
              <a:off x="3918700" y="2650362"/>
              <a:ext cx="2727198" cy="55192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955D897-02E5-4DA4-9EE4-364E41C00607}"/>
              </a:ext>
            </a:extLst>
          </p:cNvPr>
          <p:cNvSpPr/>
          <p:nvPr/>
        </p:nvSpPr>
        <p:spPr>
          <a:xfrm rot="16200000">
            <a:off x="1312585" y="2159391"/>
            <a:ext cx="693365" cy="348144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33EF15-030B-4A43-A244-F055D6F78813}"/>
              </a:ext>
            </a:extLst>
          </p:cNvPr>
          <p:cNvGrpSpPr>
            <a:grpSpLocks noChangeAspect="1"/>
          </p:cNvGrpSpPr>
          <p:nvPr/>
        </p:nvGrpSpPr>
        <p:grpSpPr>
          <a:xfrm>
            <a:off x="8169499" y="4008959"/>
            <a:ext cx="3285733" cy="1493532"/>
            <a:chOff x="4279769" y="1674557"/>
            <a:chExt cx="4609707" cy="165860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F03DCCA-D1DA-4FC1-AF9A-03D1DA9B7F88}"/>
                </a:ext>
              </a:extLst>
            </p:cNvPr>
            <p:cNvGrpSpPr/>
            <p:nvPr/>
          </p:nvGrpSpPr>
          <p:grpSpPr>
            <a:xfrm>
              <a:off x="4279769" y="1674557"/>
              <a:ext cx="4609707" cy="1658607"/>
              <a:chOff x="4279769" y="1674557"/>
              <a:chExt cx="4609707" cy="1658607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40DFA2D3-014D-454F-94B4-3A7BD0AB6B5E}"/>
                  </a:ext>
                </a:extLst>
              </p:cNvPr>
              <p:cNvSpPr/>
              <p:nvPr/>
            </p:nvSpPr>
            <p:spPr>
              <a:xfrm>
                <a:off x="7569736" y="2036188"/>
                <a:ext cx="620590" cy="914400"/>
              </a:xfrm>
              <a:prstGeom prst="arc">
                <a:avLst>
                  <a:gd name="adj1" fmla="val 16200000"/>
                  <a:gd name="adj2" fmla="val 542074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FF67FA8-6DDA-47BE-A87E-0B2D3C228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5820" y="2036188"/>
                <a:ext cx="0" cy="914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B7ABF3C8-50B6-417F-A105-7F2F5EF2D58E}"/>
                  </a:ext>
                </a:extLst>
              </p:cNvPr>
              <p:cNvSpPr/>
              <p:nvPr/>
            </p:nvSpPr>
            <p:spPr>
              <a:xfrm>
                <a:off x="7256488" y="2036188"/>
                <a:ext cx="565599" cy="914400"/>
              </a:xfrm>
              <a:prstGeom prst="arc">
                <a:avLst>
                  <a:gd name="adj1" fmla="val 16200000"/>
                  <a:gd name="adj2" fmla="val 542074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78F32519-6668-44BC-B3F0-183EB70839EE}"/>
                  </a:ext>
                </a:extLst>
              </p:cNvPr>
              <p:cNvSpPr/>
              <p:nvPr/>
            </p:nvSpPr>
            <p:spPr>
              <a:xfrm>
                <a:off x="7011396" y="2036188"/>
                <a:ext cx="439914" cy="914400"/>
              </a:xfrm>
              <a:prstGeom prst="arc">
                <a:avLst>
                  <a:gd name="adj1" fmla="val 16200000"/>
                  <a:gd name="adj2" fmla="val 542074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E850D909-B568-4D0F-BB64-ACB4F11B6A2A}"/>
                  </a:ext>
                </a:extLst>
              </p:cNvPr>
              <p:cNvSpPr/>
              <p:nvPr/>
            </p:nvSpPr>
            <p:spPr>
              <a:xfrm>
                <a:off x="6867830" y="2036188"/>
                <a:ext cx="270232" cy="914400"/>
              </a:xfrm>
              <a:prstGeom prst="arc">
                <a:avLst>
                  <a:gd name="adj1" fmla="val 16200000"/>
                  <a:gd name="adj2" fmla="val 542074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c 58">
                <a:extLst>
                  <a:ext uri="{FF2B5EF4-FFF2-40B4-BE49-F238E27FC236}">
                    <a16:creationId xmlns:a16="http://schemas.microsoft.com/office/drawing/2014/main" id="{C225B7CB-7991-4A03-81B0-5F4B2B8D8031}"/>
                  </a:ext>
                </a:extLst>
              </p:cNvPr>
              <p:cNvSpPr/>
              <p:nvPr/>
            </p:nvSpPr>
            <p:spPr>
              <a:xfrm>
                <a:off x="6745671" y="2036188"/>
                <a:ext cx="146113" cy="914400"/>
              </a:xfrm>
              <a:prstGeom prst="arc">
                <a:avLst>
                  <a:gd name="adj1" fmla="val 16200000"/>
                  <a:gd name="adj2" fmla="val 542074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8C6F5314-C487-4FAF-BAFD-73C756F3874F}"/>
                  </a:ext>
                </a:extLst>
              </p:cNvPr>
              <p:cNvSpPr/>
              <p:nvPr/>
            </p:nvSpPr>
            <p:spPr>
              <a:xfrm>
                <a:off x="7940513" y="2036188"/>
                <a:ext cx="691293" cy="914400"/>
              </a:xfrm>
              <a:prstGeom prst="arc">
                <a:avLst>
                  <a:gd name="adj1" fmla="val 16200000"/>
                  <a:gd name="adj2" fmla="val 542074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D75AC45-3602-4B11-BA2C-FE0E79EFDE3E}"/>
                  </a:ext>
                </a:extLst>
              </p:cNvPr>
              <p:cNvGrpSpPr/>
              <p:nvPr/>
            </p:nvGrpSpPr>
            <p:grpSpPr>
              <a:xfrm rot="10800000">
                <a:off x="4981695" y="2036188"/>
                <a:ext cx="1763976" cy="914400"/>
                <a:chOff x="7098788" y="4336329"/>
                <a:chExt cx="1763976" cy="914400"/>
              </a:xfrm>
            </p:grpSpPr>
            <p:sp>
              <p:nvSpPr>
                <p:cNvPr id="75" name="Arc 74">
                  <a:extLst>
                    <a:ext uri="{FF2B5EF4-FFF2-40B4-BE49-F238E27FC236}">
                      <a16:creationId xmlns:a16="http://schemas.microsoft.com/office/drawing/2014/main" id="{7B3728F9-936A-47AD-9863-5E7D451564C0}"/>
                    </a:ext>
                  </a:extLst>
                </p:cNvPr>
                <p:cNvSpPr/>
                <p:nvPr/>
              </p:nvSpPr>
              <p:spPr>
                <a:xfrm>
                  <a:off x="7800694" y="4336329"/>
                  <a:ext cx="620590" cy="914400"/>
                </a:xfrm>
                <a:prstGeom prst="arc">
                  <a:avLst>
                    <a:gd name="adj1" fmla="val 16200000"/>
                    <a:gd name="adj2" fmla="val 542074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40038D97-4922-4631-B0A3-EFD39503559A}"/>
                    </a:ext>
                  </a:extLst>
                </p:cNvPr>
                <p:cNvSpPr/>
                <p:nvPr/>
              </p:nvSpPr>
              <p:spPr>
                <a:xfrm>
                  <a:off x="7487446" y="4336329"/>
                  <a:ext cx="565599" cy="914400"/>
                </a:xfrm>
                <a:prstGeom prst="arc">
                  <a:avLst>
                    <a:gd name="adj1" fmla="val 16200000"/>
                    <a:gd name="adj2" fmla="val 542074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03E42849-120A-47E0-89CC-E6DBE0949CFA}"/>
                    </a:ext>
                  </a:extLst>
                </p:cNvPr>
                <p:cNvSpPr/>
                <p:nvPr/>
              </p:nvSpPr>
              <p:spPr>
                <a:xfrm>
                  <a:off x="7242354" y="4336329"/>
                  <a:ext cx="439914" cy="914400"/>
                </a:xfrm>
                <a:prstGeom prst="arc">
                  <a:avLst>
                    <a:gd name="adj1" fmla="val 16200000"/>
                    <a:gd name="adj2" fmla="val 542074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Arc 77">
                  <a:extLst>
                    <a:ext uri="{FF2B5EF4-FFF2-40B4-BE49-F238E27FC236}">
                      <a16:creationId xmlns:a16="http://schemas.microsoft.com/office/drawing/2014/main" id="{ED27B691-DF7C-4B09-B3B4-8DDA7A7ABFAF}"/>
                    </a:ext>
                  </a:extLst>
                </p:cNvPr>
                <p:cNvSpPr/>
                <p:nvPr/>
              </p:nvSpPr>
              <p:spPr>
                <a:xfrm>
                  <a:off x="7098788" y="4336329"/>
                  <a:ext cx="270232" cy="914400"/>
                </a:xfrm>
                <a:prstGeom prst="arc">
                  <a:avLst>
                    <a:gd name="adj1" fmla="val 16200000"/>
                    <a:gd name="adj2" fmla="val 542074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570EB5DE-2A75-489F-964E-353C05AC3664}"/>
                    </a:ext>
                  </a:extLst>
                </p:cNvPr>
                <p:cNvSpPr/>
                <p:nvPr/>
              </p:nvSpPr>
              <p:spPr>
                <a:xfrm>
                  <a:off x="8171471" y="4336329"/>
                  <a:ext cx="691293" cy="914400"/>
                </a:xfrm>
                <a:prstGeom prst="arc">
                  <a:avLst>
                    <a:gd name="adj1" fmla="val 16200000"/>
                    <a:gd name="adj2" fmla="val 542074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C7FEE9F-12FD-4E7A-A145-979CD8AE576B}"/>
                  </a:ext>
                </a:extLst>
              </p:cNvPr>
              <p:cNvCxnSpPr/>
              <p:nvPr/>
            </p:nvCxnSpPr>
            <p:spPr>
              <a:xfrm flipH="1">
                <a:off x="4835951" y="2036187"/>
                <a:ext cx="17746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2367BD4-586A-4614-8E6F-A9B0BA92A022}"/>
                  </a:ext>
                </a:extLst>
              </p:cNvPr>
              <p:cNvCxnSpPr/>
              <p:nvPr/>
            </p:nvCxnSpPr>
            <p:spPr>
              <a:xfrm flipH="1">
                <a:off x="4835951" y="2950588"/>
                <a:ext cx="17746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E839695-116B-405E-9056-6D92BA18A085}"/>
                  </a:ext>
                </a:extLst>
              </p:cNvPr>
              <p:cNvCxnSpPr/>
              <p:nvPr/>
            </p:nvCxnSpPr>
            <p:spPr>
              <a:xfrm flipH="1">
                <a:off x="6818727" y="2036187"/>
                <a:ext cx="17746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FED35AE-3B9F-4392-89A2-BD02A878138E}"/>
                  </a:ext>
                </a:extLst>
              </p:cNvPr>
              <p:cNvCxnSpPr/>
              <p:nvPr/>
            </p:nvCxnSpPr>
            <p:spPr>
              <a:xfrm flipH="1">
                <a:off x="6818727" y="2950588"/>
                <a:ext cx="17746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9602614-3B89-47A3-B655-B7A521FCCBAC}"/>
                  </a:ext>
                </a:extLst>
              </p:cNvPr>
              <p:cNvSpPr txBox="1"/>
              <p:nvPr/>
            </p:nvSpPr>
            <p:spPr>
              <a:xfrm>
                <a:off x="4838607" y="167455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 = V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16A0178-4682-4035-8122-8F1F8C49145B}"/>
                  </a:ext>
                </a:extLst>
              </p:cNvPr>
              <p:cNvSpPr txBox="1"/>
              <p:nvPr/>
            </p:nvSpPr>
            <p:spPr>
              <a:xfrm>
                <a:off x="7656135" y="167455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 = V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445C159-AB8B-4DC0-9308-B588155D437E}"/>
                  </a:ext>
                </a:extLst>
              </p:cNvPr>
              <p:cNvCxnSpPr/>
              <p:nvPr/>
            </p:nvCxnSpPr>
            <p:spPr>
              <a:xfrm>
                <a:off x="4279769" y="2187019"/>
                <a:ext cx="7918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C85F353-8491-45FF-8A1C-34CD68081E1E}"/>
                  </a:ext>
                </a:extLst>
              </p:cNvPr>
              <p:cNvCxnSpPr/>
              <p:nvPr/>
            </p:nvCxnSpPr>
            <p:spPr>
              <a:xfrm>
                <a:off x="4279769" y="2801333"/>
                <a:ext cx="7918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DEAF7268-380C-4CCB-9EE6-F37E82CA1B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1621" y="2568010"/>
                <a:ext cx="1700176" cy="233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F44ECE4-71F6-4F49-BE0D-993C212F7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6696" y="2188580"/>
                <a:ext cx="1715101" cy="2301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1A42E611-71A4-4C0B-9B8E-F6653B17D529}"/>
                  </a:ext>
                </a:extLst>
              </p:cNvPr>
              <p:cNvCxnSpPr/>
              <p:nvPr/>
            </p:nvCxnSpPr>
            <p:spPr>
              <a:xfrm>
                <a:off x="6745671" y="2418756"/>
                <a:ext cx="2134378" cy="746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D6F1A5A-5136-4E31-9A9C-6C73E949B287}"/>
                  </a:ext>
                </a:extLst>
              </p:cNvPr>
              <p:cNvCxnSpPr/>
              <p:nvPr/>
            </p:nvCxnSpPr>
            <p:spPr>
              <a:xfrm flipV="1">
                <a:off x="6771797" y="2530694"/>
                <a:ext cx="2117679" cy="373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F60E7A68-34FC-437B-9A3E-1AB998967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7013" y="3028364"/>
                <a:ext cx="762000" cy="304800"/>
              </a:xfrm>
              <a:prstGeom prst="rect">
                <a:avLst/>
              </a:prstGeom>
            </p:spPr>
          </p:pic>
        </p:grp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6EC2D089-2A55-4867-A8A5-53284116DAB0}"/>
                </a:ext>
              </a:extLst>
            </p:cNvPr>
            <p:cNvSpPr/>
            <p:nvPr/>
          </p:nvSpPr>
          <p:spPr>
            <a:xfrm rot="5400000">
              <a:off x="6476028" y="1577417"/>
              <a:ext cx="500397" cy="914400"/>
            </a:xfrm>
            <a:prstGeom prst="arc">
              <a:avLst>
                <a:gd name="adj1" fmla="val 16200000"/>
                <a:gd name="adj2" fmla="val 5420747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6F1C6ED-6B3A-4CB1-A39A-764B75EF154E}"/>
                </a:ext>
              </a:extLst>
            </p:cNvPr>
            <p:cNvGrpSpPr/>
            <p:nvPr/>
          </p:nvGrpSpPr>
          <p:grpSpPr>
            <a:xfrm>
              <a:off x="6118847" y="1728342"/>
              <a:ext cx="298657" cy="369332"/>
              <a:chOff x="6685435" y="528063"/>
              <a:chExt cx="298657" cy="36933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9BACE1F-4609-4804-BDA5-4477745B33BA}"/>
                  </a:ext>
                </a:extLst>
              </p:cNvPr>
              <p:cNvSpPr txBox="1"/>
              <p:nvPr/>
            </p:nvSpPr>
            <p:spPr>
              <a:xfrm>
                <a:off x="6685435" y="5280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1A0D1B00-2A14-414C-9A65-843F333DB997}"/>
                  </a:ext>
                </a:extLst>
              </p:cNvPr>
              <p:cNvCxnSpPr/>
              <p:nvPr/>
            </p:nvCxnSpPr>
            <p:spPr>
              <a:xfrm>
                <a:off x="6823955" y="597756"/>
                <a:ext cx="1601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E83F8E-4363-4D0F-ACE9-0B5D8BFA64D3}"/>
              </a:ext>
            </a:extLst>
          </p:cNvPr>
          <p:cNvCxnSpPr>
            <a:stCxn id="44" idx="0"/>
          </p:cNvCxnSpPr>
          <p:nvPr/>
        </p:nvCxnSpPr>
        <p:spPr>
          <a:xfrm flipH="1" flipV="1">
            <a:off x="2686756" y="2372858"/>
            <a:ext cx="91270" cy="76672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71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4FA9EBB-4AF9-4EDF-A332-E39E51DD7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6" y="1168385"/>
            <a:ext cx="3440170" cy="404564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5B9B5B-81A6-4006-913A-3DFE0508DFCA}"/>
              </a:ext>
            </a:extLst>
          </p:cNvPr>
          <p:cNvGrpSpPr/>
          <p:nvPr/>
        </p:nvGrpSpPr>
        <p:grpSpPr>
          <a:xfrm>
            <a:off x="601832" y="2168200"/>
            <a:ext cx="3630004" cy="2521599"/>
            <a:chOff x="893964" y="1656408"/>
            <a:chExt cx="3630004" cy="2873931"/>
          </a:xfrm>
        </p:grpSpPr>
        <p:pic>
          <p:nvPicPr>
            <p:cNvPr id="6" name="Picture 5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F954E3D0-E173-485F-B2C1-8F5317B9B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64" y="1656408"/>
              <a:ext cx="3630004" cy="2873931"/>
            </a:xfrm>
            <a:prstGeom prst="rect">
              <a:avLst/>
            </a:prstGeom>
          </p:spPr>
        </p:pic>
        <p:sp>
          <p:nvSpPr>
            <p:cNvPr id="7" name="楕円 23">
              <a:extLst>
                <a:ext uri="{FF2B5EF4-FFF2-40B4-BE49-F238E27FC236}">
                  <a16:creationId xmlns:a16="http://schemas.microsoft.com/office/drawing/2014/main" id="{1CB2D0C4-9783-449D-9247-05B1FBF75575}"/>
                </a:ext>
              </a:extLst>
            </p:cNvPr>
            <p:cNvSpPr/>
            <p:nvPr/>
          </p:nvSpPr>
          <p:spPr>
            <a:xfrm rot="4522642">
              <a:off x="2721057" y="1228527"/>
              <a:ext cx="131355" cy="3106991"/>
            </a:xfrm>
            <a:prstGeom prst="ellipse">
              <a:avLst/>
            </a:prstGeom>
            <a:noFill/>
            <a:ln>
              <a:solidFill>
                <a:srgbClr val="66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24">
              <a:extLst>
                <a:ext uri="{FF2B5EF4-FFF2-40B4-BE49-F238E27FC236}">
                  <a16:creationId xmlns:a16="http://schemas.microsoft.com/office/drawing/2014/main" id="{92F13873-9A83-466A-8902-6BDA2EF1BAE8}"/>
                </a:ext>
              </a:extLst>
            </p:cNvPr>
            <p:cNvSpPr/>
            <p:nvPr/>
          </p:nvSpPr>
          <p:spPr>
            <a:xfrm rot="4676841">
              <a:off x="2486102" y="1642440"/>
              <a:ext cx="178469" cy="263759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25">
              <a:extLst>
                <a:ext uri="{FF2B5EF4-FFF2-40B4-BE49-F238E27FC236}">
                  <a16:creationId xmlns:a16="http://schemas.microsoft.com/office/drawing/2014/main" id="{BBF8DF10-ED01-4E35-8FEA-F8F0F119A039}"/>
                </a:ext>
              </a:extLst>
            </p:cNvPr>
            <p:cNvSpPr/>
            <p:nvPr/>
          </p:nvSpPr>
          <p:spPr>
            <a:xfrm rot="4590183">
              <a:off x="2257292" y="2263330"/>
              <a:ext cx="116667" cy="13958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C4E395-2921-4C2D-8727-F5CAC2D7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40</a:t>
            </a:fld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407ED5-81A1-4AE1-9D10-A0BFA793D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11" y="1168386"/>
            <a:ext cx="3379901" cy="40456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A4E69D21-F1CD-469D-AA54-C418919B7EC6}"/>
              </a:ext>
            </a:extLst>
          </p:cNvPr>
          <p:cNvSpPr txBox="1"/>
          <p:nvPr/>
        </p:nvSpPr>
        <p:spPr>
          <a:xfrm>
            <a:off x="1389077" y="132437"/>
            <a:ext cx="435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Results for P</a:t>
            </a:r>
            <a:r>
              <a:rPr lang="en-US" altLang="ja-JP" sz="3600" baseline="-25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arc</a:t>
            </a:r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scan</a:t>
            </a:r>
            <a:endParaRPr kumimoji="1" lang="ja-JP" alt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90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D38E1A-E965-450E-B52C-134493AE3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3" y="1181720"/>
            <a:ext cx="6187976" cy="470194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7FE9AB-4CD4-49DB-B008-331E64058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25" y="549181"/>
            <a:ext cx="5250635" cy="560880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7F81C-DCAD-4BB3-8FD9-4CC59585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41</a:t>
            </a:fld>
            <a:endParaRPr lang="en-US"/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42339B86-0094-46AC-8C03-73BE5A192078}"/>
              </a:ext>
            </a:extLst>
          </p:cNvPr>
          <p:cNvSpPr txBox="1"/>
          <p:nvPr/>
        </p:nvSpPr>
        <p:spPr>
          <a:xfrm>
            <a:off x="370982" y="136648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Fitting parameters</a:t>
            </a:r>
            <a:endParaRPr kumimoji="1" lang="ja-JP" alt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1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E7369-349F-48C9-9A76-B38E909C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オブジェクト 20">
            <a:extLst>
              <a:ext uri="{FF2B5EF4-FFF2-40B4-BE49-F238E27FC236}">
                <a16:creationId xmlns:a16="http://schemas.microsoft.com/office/drawing/2014/main" id="{C9CB79E9-9B41-4845-B3C7-121C83839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34685"/>
              </p:ext>
            </p:extLst>
          </p:nvPr>
        </p:nvGraphicFramePr>
        <p:xfrm>
          <a:off x="1563286" y="336535"/>
          <a:ext cx="3393497" cy="543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Graph" r:id="rId3" imgW="2916000" imgH="4173120" progId="Origin95.Graph">
                  <p:embed/>
                </p:oleObj>
              </mc:Choice>
              <mc:Fallback>
                <p:oleObj name="Graph" r:id="rId3" imgW="2916000" imgH="4173120" progId="Origin95.Graph">
                  <p:embed/>
                  <p:pic>
                    <p:nvPicPr>
                      <p:cNvPr id="13" name="オブジェクト 20">
                        <a:extLst>
                          <a:ext uri="{FF2B5EF4-FFF2-40B4-BE49-F238E27FC236}">
                            <a16:creationId xmlns:a16="http://schemas.microsoft.com/office/drawing/2014/main" id="{7E74B465-C5EC-44AC-A8C5-7AD19921E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3286" y="336535"/>
                        <a:ext cx="3393497" cy="543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bunch of different types of map&#10;&#10;Description automatically generated">
            <a:extLst>
              <a:ext uri="{FF2B5EF4-FFF2-40B4-BE49-F238E27FC236}">
                <a16:creationId xmlns:a16="http://schemas.microsoft.com/office/drawing/2014/main" id="{AE3A92D8-BAEF-4D28-8128-C37FEE3AC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14" y="336535"/>
            <a:ext cx="3782042" cy="54656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8576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8AD6E7-4EA7-4BBF-8D6E-8CF931821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19640" r="8324" b="16366"/>
          <a:stretch/>
        </p:blipFill>
        <p:spPr>
          <a:xfrm>
            <a:off x="281043" y="2055284"/>
            <a:ext cx="5391079" cy="1968172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59CBED91-05B3-4C72-B58C-A17FC6F689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8128" r="8155"/>
          <a:stretch/>
        </p:blipFill>
        <p:spPr>
          <a:xfrm>
            <a:off x="6519879" y="1648475"/>
            <a:ext cx="5427149" cy="278179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03BD77F-9962-4E6E-BD61-0E38CA36F8F9}"/>
              </a:ext>
            </a:extLst>
          </p:cNvPr>
          <p:cNvSpPr/>
          <p:nvPr/>
        </p:nvSpPr>
        <p:spPr>
          <a:xfrm>
            <a:off x="5445551" y="4950045"/>
            <a:ext cx="1300898" cy="76357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A62AD-B764-41FD-B45A-8088B61DDA66}"/>
              </a:ext>
            </a:extLst>
          </p:cNvPr>
          <p:cNvSpPr txBox="1"/>
          <p:nvPr/>
        </p:nvSpPr>
        <p:spPr>
          <a:xfrm>
            <a:off x="6932812" y="5070220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9 inputs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DF7B20C-62A1-4DF5-BFBC-39E28462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1CC2B3-44AE-4F3F-8A32-52F16449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Simulation input</a:t>
            </a:r>
            <a:endParaRPr lang="en-US" baseline="-25000" dirty="0">
              <a:latin typeface="+mn-lt"/>
            </a:endParaRP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8E339BF9-3B96-4C68-A783-08C17F31CC5D}"/>
              </a:ext>
            </a:extLst>
          </p:cNvPr>
          <p:cNvSpPr/>
          <p:nvPr/>
        </p:nvSpPr>
        <p:spPr>
          <a:xfrm>
            <a:off x="5672121" y="2616740"/>
            <a:ext cx="847757" cy="76357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2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ke, table, light&#10;&#10;Description automatically generated">
            <a:extLst>
              <a:ext uri="{FF2B5EF4-FFF2-40B4-BE49-F238E27FC236}">
                <a16:creationId xmlns:a16="http://schemas.microsoft.com/office/drawing/2014/main" id="{AC7E8E74-2E4D-40E2-B7D6-B564EF805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236" r="-148" b="-236"/>
          <a:stretch/>
        </p:blipFill>
        <p:spPr>
          <a:xfrm>
            <a:off x="838199" y="1604180"/>
            <a:ext cx="10515599" cy="3649639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13673-5833-44F6-8D58-F0400C43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7E692C-8965-4DC4-B756-2527A5F7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- scatter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123BA-53DC-473E-A4BE-5A58C23D78EE}"/>
              </a:ext>
            </a:extLst>
          </p:cNvPr>
          <p:cNvSpPr txBox="1"/>
          <p:nvPr/>
        </p:nvSpPr>
        <p:spPr>
          <a:xfrm>
            <a:off x="4784038" y="5523958"/>
            <a:ext cx="26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Location: PG exit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E54D7-3862-4330-BF36-4221ABEE5995}"/>
              </a:ext>
            </a:extLst>
          </p:cNvPr>
          <p:cNvSpPr txBox="1"/>
          <p:nvPr/>
        </p:nvSpPr>
        <p:spPr>
          <a:xfrm>
            <a:off x="1556426" y="1694024"/>
            <a:ext cx="260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Vacc</a:t>
            </a:r>
            <a:r>
              <a:rPr lang="en-US" sz="2800" dirty="0"/>
              <a:t>/</a:t>
            </a:r>
            <a:r>
              <a:rPr lang="en-US" sz="2800" dirty="0" err="1"/>
              <a:t>Vext</a:t>
            </a:r>
            <a:r>
              <a:rPr lang="en-US" sz="2800" dirty="0"/>
              <a:t> = 13.6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96DDC-380F-43FE-9FF2-3F64698BDAB8}"/>
              </a:ext>
            </a:extLst>
          </p:cNvPr>
          <p:cNvSpPr txBox="1"/>
          <p:nvPr/>
        </p:nvSpPr>
        <p:spPr>
          <a:xfrm>
            <a:off x="4876005" y="1694024"/>
            <a:ext cx="260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Vacc</a:t>
            </a:r>
            <a:r>
              <a:rPr lang="en-US" sz="2800" dirty="0"/>
              <a:t>/</a:t>
            </a:r>
            <a:r>
              <a:rPr lang="en-US" sz="2800" dirty="0" err="1"/>
              <a:t>Vext</a:t>
            </a:r>
            <a:r>
              <a:rPr lang="en-US" sz="2800" dirty="0"/>
              <a:t> = 15.3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C05EA-C302-4A0E-9A71-08D91ACF3BC0}"/>
              </a:ext>
            </a:extLst>
          </p:cNvPr>
          <p:cNvSpPr txBox="1"/>
          <p:nvPr/>
        </p:nvSpPr>
        <p:spPr>
          <a:xfrm>
            <a:off x="8195584" y="1690688"/>
            <a:ext cx="260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Vacc</a:t>
            </a:r>
            <a:r>
              <a:rPr lang="en-US" sz="2800" dirty="0"/>
              <a:t>/</a:t>
            </a:r>
            <a:r>
              <a:rPr lang="en-US" sz="2800" dirty="0" err="1"/>
              <a:t>Vext</a:t>
            </a:r>
            <a:r>
              <a:rPr lang="en-US" sz="2800" dirty="0"/>
              <a:t> = 17.1</a:t>
            </a:r>
          </a:p>
        </p:txBody>
      </p:sp>
    </p:spTree>
    <p:extLst>
      <p:ext uri="{BB962C8B-B14F-4D97-AF65-F5344CB8AC3E}">
        <p14:creationId xmlns:p14="http://schemas.microsoft.com/office/powerpoint/2010/main" val="32842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28BC8-E295-4A33-ADC9-BE8C943C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1F003E-5A87-4B41-B17F-439E2CD2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– density map</a:t>
            </a:r>
            <a:endParaRPr lang="en-US" baseline="-250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B80FD6-465B-450F-B761-2C2E8F8F0B9C}"/>
              </a:ext>
            </a:extLst>
          </p:cNvPr>
          <p:cNvGrpSpPr/>
          <p:nvPr/>
        </p:nvGrpSpPr>
        <p:grpSpPr>
          <a:xfrm>
            <a:off x="3356041" y="365125"/>
            <a:ext cx="7997759" cy="5664710"/>
            <a:chOff x="3356041" y="365125"/>
            <a:chExt cx="7997759" cy="5664710"/>
          </a:xfrm>
        </p:grpSpPr>
        <p:pic>
          <p:nvPicPr>
            <p:cNvPr id="5" name="Picture 4" descr="A close up of a screen&#10;&#10;Description automatically generated">
              <a:extLst>
                <a:ext uri="{FF2B5EF4-FFF2-40B4-BE49-F238E27FC236}">
                  <a16:creationId xmlns:a16="http://schemas.microsoft.com/office/drawing/2014/main" id="{624B3305-0B65-4E95-A82D-3FEA0FA2D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710" y="1013117"/>
              <a:ext cx="5195090" cy="50167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142C14-4FAA-4C73-8AD1-69B5D84AC01F}"/>
                </a:ext>
              </a:extLst>
            </p:cNvPr>
            <p:cNvSpPr txBox="1"/>
            <p:nvPr/>
          </p:nvSpPr>
          <p:spPr>
            <a:xfrm>
              <a:off x="3356043" y="1566153"/>
              <a:ext cx="26013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Vacc</a:t>
              </a:r>
              <a:r>
                <a:rPr lang="en-US" sz="2800" dirty="0"/>
                <a:t>/</a:t>
              </a:r>
              <a:r>
                <a:rPr lang="en-US" sz="2800" dirty="0" err="1"/>
                <a:t>Vext</a:t>
              </a:r>
              <a:r>
                <a:rPr lang="en-US" sz="2800" dirty="0"/>
                <a:t> = 13.6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847EA1-1B88-4436-B189-0CEA34D9CACF}"/>
                </a:ext>
              </a:extLst>
            </p:cNvPr>
            <p:cNvSpPr txBox="1"/>
            <p:nvPr/>
          </p:nvSpPr>
          <p:spPr>
            <a:xfrm>
              <a:off x="3356042" y="3167390"/>
              <a:ext cx="26013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Vacc</a:t>
              </a:r>
              <a:r>
                <a:rPr lang="en-US" sz="2800" dirty="0"/>
                <a:t>/</a:t>
              </a:r>
              <a:r>
                <a:rPr lang="en-US" sz="2800" dirty="0" err="1"/>
                <a:t>Vext</a:t>
              </a:r>
              <a:r>
                <a:rPr lang="en-US" sz="2800" dirty="0"/>
                <a:t> = 15.3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7C9BA8-5EC5-42CA-B930-6A755476D4D3}"/>
                </a:ext>
              </a:extLst>
            </p:cNvPr>
            <p:cNvSpPr txBox="1"/>
            <p:nvPr/>
          </p:nvSpPr>
          <p:spPr>
            <a:xfrm>
              <a:off x="3356041" y="4768627"/>
              <a:ext cx="26013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Vacc</a:t>
              </a:r>
              <a:r>
                <a:rPr lang="en-US" sz="2800" dirty="0"/>
                <a:t>/</a:t>
              </a:r>
              <a:r>
                <a:rPr lang="en-US" sz="2800" dirty="0" err="1"/>
                <a:t>Vext</a:t>
              </a:r>
              <a:r>
                <a:rPr lang="en-US" sz="2800" dirty="0"/>
                <a:t> = 17.1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BBF754-1F8A-438F-A075-E2B033C3B1EC}"/>
                </a:ext>
              </a:extLst>
            </p:cNvPr>
            <p:cNvSpPr txBox="1"/>
            <p:nvPr/>
          </p:nvSpPr>
          <p:spPr>
            <a:xfrm>
              <a:off x="6610776" y="365125"/>
              <a:ext cx="10967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Upper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EB053D-C353-4CF2-8F62-DA5456257A55}"/>
                </a:ext>
              </a:extLst>
            </p:cNvPr>
            <p:cNvSpPr txBox="1"/>
            <p:nvPr/>
          </p:nvSpPr>
          <p:spPr>
            <a:xfrm>
              <a:off x="8176994" y="365125"/>
              <a:ext cx="115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Center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5C3C34-9127-4068-A773-7665B8D23F21}"/>
                </a:ext>
              </a:extLst>
            </p:cNvPr>
            <p:cNvSpPr txBox="1"/>
            <p:nvPr/>
          </p:nvSpPr>
          <p:spPr>
            <a:xfrm>
              <a:off x="9804959" y="365125"/>
              <a:ext cx="10793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658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light, star, clock&#10;&#10;Description automatically generated">
            <a:extLst>
              <a:ext uri="{FF2B5EF4-FFF2-40B4-BE49-F238E27FC236}">
                <a16:creationId xmlns:a16="http://schemas.microsoft.com/office/drawing/2014/main" id="{8132038B-CC5D-432D-BF27-B3F0A2E50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205" r="670" b="-205"/>
          <a:stretch/>
        </p:blipFill>
        <p:spPr>
          <a:xfrm>
            <a:off x="597244" y="2345116"/>
            <a:ext cx="10997511" cy="2167767"/>
          </a:xfr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36C5E15-BA5C-405E-A208-97DC3345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46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98B0CB7-9C04-483F-9B28-8DC43422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 – phase space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6A759-1C13-44EB-9204-24BECD033193}"/>
              </a:ext>
            </a:extLst>
          </p:cNvPr>
          <p:cNvSpPr txBox="1"/>
          <p:nvPr/>
        </p:nvSpPr>
        <p:spPr>
          <a:xfrm>
            <a:off x="1556426" y="1694024"/>
            <a:ext cx="260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Vacc</a:t>
            </a:r>
            <a:r>
              <a:rPr lang="en-US" sz="2800" dirty="0"/>
              <a:t>/</a:t>
            </a:r>
            <a:r>
              <a:rPr lang="en-US" sz="2800" dirty="0" err="1"/>
              <a:t>Vext</a:t>
            </a:r>
            <a:r>
              <a:rPr lang="en-US" sz="2800" dirty="0"/>
              <a:t> = 13.6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A33BB-3E14-40BC-8F9C-5BD72F4AF155}"/>
              </a:ext>
            </a:extLst>
          </p:cNvPr>
          <p:cNvSpPr txBox="1"/>
          <p:nvPr/>
        </p:nvSpPr>
        <p:spPr>
          <a:xfrm>
            <a:off x="4876005" y="1694024"/>
            <a:ext cx="260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Vacc</a:t>
            </a:r>
            <a:r>
              <a:rPr lang="en-US" sz="2800" dirty="0"/>
              <a:t>/</a:t>
            </a:r>
            <a:r>
              <a:rPr lang="en-US" sz="2800" dirty="0" err="1"/>
              <a:t>Vext</a:t>
            </a:r>
            <a:r>
              <a:rPr lang="en-US" sz="2800" dirty="0"/>
              <a:t> = 15.3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A8263-E056-45EE-84FF-244F0B7D41BB}"/>
              </a:ext>
            </a:extLst>
          </p:cNvPr>
          <p:cNvSpPr txBox="1"/>
          <p:nvPr/>
        </p:nvSpPr>
        <p:spPr>
          <a:xfrm>
            <a:off x="8195584" y="1690688"/>
            <a:ext cx="260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Vacc</a:t>
            </a:r>
            <a:r>
              <a:rPr lang="en-US" sz="2800" dirty="0"/>
              <a:t>/</a:t>
            </a:r>
            <a:r>
              <a:rPr lang="en-US" sz="2800" dirty="0" err="1"/>
              <a:t>Vext</a:t>
            </a:r>
            <a:r>
              <a:rPr lang="en-US" sz="2800" dirty="0"/>
              <a:t> = 17.1</a:t>
            </a:r>
          </a:p>
        </p:txBody>
      </p:sp>
    </p:spTree>
    <p:extLst>
      <p:ext uri="{BB962C8B-B14F-4D97-AF65-F5344CB8AC3E}">
        <p14:creationId xmlns:p14="http://schemas.microsoft.com/office/powerpoint/2010/main" val="2083040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D2B2-F16A-4DA8-9136-DAA41710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Filter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9026E-121A-4BAC-B434-E5568B7E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図形グループ 3">
            <a:extLst>
              <a:ext uri="{FF2B5EF4-FFF2-40B4-BE49-F238E27FC236}">
                <a16:creationId xmlns:a16="http://schemas.microsoft.com/office/drawing/2014/main" id="{1EFBD3F6-A405-4692-BCFA-527A0CB9DB74}"/>
              </a:ext>
            </a:extLst>
          </p:cNvPr>
          <p:cNvGrpSpPr>
            <a:grpSpLocks noChangeAspect="1"/>
          </p:cNvGrpSpPr>
          <p:nvPr/>
        </p:nvGrpSpPr>
        <p:grpSpPr>
          <a:xfrm>
            <a:off x="977210" y="1913641"/>
            <a:ext cx="5669822" cy="3677989"/>
            <a:chOff x="4362910" y="1184184"/>
            <a:chExt cx="4734050" cy="3070957"/>
          </a:xfrm>
        </p:grpSpPr>
        <p:pic>
          <p:nvPicPr>
            <p:cNvPr id="6" name="図 11" descr="P-EDF.tif">
              <a:extLst>
                <a:ext uri="{FF2B5EF4-FFF2-40B4-BE49-F238E27FC236}">
                  <a16:creationId xmlns:a16="http://schemas.microsoft.com/office/drawing/2014/main" id="{0D4318A6-79CE-4BB8-AECA-2E600E40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910" y="1184184"/>
              <a:ext cx="4734050" cy="307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15">
              <a:extLst>
                <a:ext uri="{FF2B5EF4-FFF2-40B4-BE49-F238E27FC236}">
                  <a16:creationId xmlns:a16="http://schemas.microsoft.com/office/drawing/2014/main" id="{2887A31F-236A-4A42-A47C-68A21C2DD4A5}"/>
                </a:ext>
              </a:extLst>
            </p:cNvPr>
            <p:cNvSpPr txBox="1"/>
            <p:nvPr/>
          </p:nvSpPr>
          <p:spPr>
            <a:xfrm>
              <a:off x="5842641" y="1284324"/>
              <a:ext cx="1901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solidFill>
                    <a:srgbClr val="FF0000"/>
                  </a:solidFill>
                  <a:latin typeface="Arial"/>
                  <a:cs typeface="Arial"/>
                </a:rPr>
                <a:t>Electron plasma</a:t>
              </a:r>
              <a:endParaRPr lang="ja-JP" altLang="en-US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テキスト ボックス 16">
              <a:extLst>
                <a:ext uri="{FF2B5EF4-FFF2-40B4-BE49-F238E27FC236}">
                  <a16:creationId xmlns:a16="http://schemas.microsoft.com/office/drawing/2014/main" id="{0E8184E2-3534-48EF-B0EE-2F21A31743DC}"/>
                </a:ext>
              </a:extLst>
            </p:cNvPr>
            <p:cNvSpPr txBox="1"/>
            <p:nvPr/>
          </p:nvSpPr>
          <p:spPr>
            <a:xfrm>
              <a:off x="5677456" y="3783778"/>
              <a:ext cx="2351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>
                  <a:solidFill>
                    <a:srgbClr val="FF0000"/>
                  </a:solidFill>
                  <a:latin typeface="Arial"/>
                  <a:cs typeface="Arial"/>
                </a:rPr>
                <a:t>Negative-ion plasma</a:t>
              </a:r>
              <a:endParaRPr lang="ja-JP" altLang="en-US" i="1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9" name="直線コネクタ 17">
              <a:extLst>
                <a:ext uri="{FF2B5EF4-FFF2-40B4-BE49-F238E27FC236}">
                  <a16:creationId xmlns:a16="http://schemas.microsoft.com/office/drawing/2014/main" id="{51967BE3-A200-471C-B741-D94F968953C9}"/>
                </a:ext>
              </a:extLst>
            </p:cNvPr>
            <p:cNvCxnSpPr/>
            <p:nvPr/>
          </p:nvCxnSpPr>
          <p:spPr>
            <a:xfrm flipH="1" flipV="1">
              <a:off x="5763727" y="2492695"/>
              <a:ext cx="1073372" cy="134758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18">
              <a:extLst>
                <a:ext uri="{FF2B5EF4-FFF2-40B4-BE49-F238E27FC236}">
                  <a16:creationId xmlns:a16="http://schemas.microsoft.com/office/drawing/2014/main" id="{CD65481D-C072-4848-8A33-A63A5E3BAD01}"/>
                </a:ext>
              </a:extLst>
            </p:cNvPr>
            <p:cNvCxnSpPr/>
            <p:nvPr/>
          </p:nvCxnSpPr>
          <p:spPr>
            <a:xfrm flipH="1" flipV="1">
              <a:off x="6443203" y="2492695"/>
              <a:ext cx="393896" cy="134758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9">
              <a:extLst>
                <a:ext uri="{FF2B5EF4-FFF2-40B4-BE49-F238E27FC236}">
                  <a16:creationId xmlns:a16="http://schemas.microsoft.com/office/drawing/2014/main" id="{712F619B-D51E-47EB-801A-38C61715C47C}"/>
                </a:ext>
              </a:extLst>
            </p:cNvPr>
            <p:cNvCxnSpPr/>
            <p:nvPr/>
          </p:nvCxnSpPr>
          <p:spPr>
            <a:xfrm flipV="1">
              <a:off x="6837099" y="2492695"/>
              <a:ext cx="358380" cy="134758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20">
              <a:extLst>
                <a:ext uri="{FF2B5EF4-FFF2-40B4-BE49-F238E27FC236}">
                  <a16:creationId xmlns:a16="http://schemas.microsoft.com/office/drawing/2014/main" id="{7E563082-D459-4065-BD82-9AE023B382C5}"/>
                </a:ext>
              </a:extLst>
            </p:cNvPr>
            <p:cNvCxnSpPr/>
            <p:nvPr/>
          </p:nvCxnSpPr>
          <p:spPr>
            <a:xfrm flipV="1">
              <a:off x="6837099" y="2492695"/>
              <a:ext cx="1002686" cy="134758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55">
              <a:extLst>
                <a:ext uri="{FF2B5EF4-FFF2-40B4-BE49-F238E27FC236}">
                  <a16:creationId xmlns:a16="http://schemas.microsoft.com/office/drawing/2014/main" id="{EBFA98FD-4020-447D-868E-31D8503B7AE0}"/>
                </a:ext>
              </a:extLst>
            </p:cNvPr>
            <p:cNvSpPr/>
            <p:nvPr/>
          </p:nvSpPr>
          <p:spPr>
            <a:xfrm>
              <a:off x="5470742" y="2129419"/>
              <a:ext cx="506600" cy="647172"/>
            </a:xfrm>
            <a:prstGeom prst="ellipse">
              <a:avLst/>
            </a:prstGeom>
            <a:noFill/>
            <a:ln w="127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円/楕円 56">
              <a:extLst>
                <a:ext uri="{FF2B5EF4-FFF2-40B4-BE49-F238E27FC236}">
                  <a16:creationId xmlns:a16="http://schemas.microsoft.com/office/drawing/2014/main" id="{8868ECA6-F9BC-4503-AE04-E4718B7FDE36}"/>
                </a:ext>
              </a:extLst>
            </p:cNvPr>
            <p:cNvSpPr/>
            <p:nvPr/>
          </p:nvSpPr>
          <p:spPr>
            <a:xfrm>
              <a:off x="6161791" y="2129419"/>
              <a:ext cx="506600" cy="647172"/>
            </a:xfrm>
            <a:prstGeom prst="ellipse">
              <a:avLst/>
            </a:prstGeom>
            <a:noFill/>
            <a:ln w="127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円/楕円 57">
              <a:extLst>
                <a:ext uri="{FF2B5EF4-FFF2-40B4-BE49-F238E27FC236}">
                  <a16:creationId xmlns:a16="http://schemas.microsoft.com/office/drawing/2014/main" id="{6E7F3370-C267-488D-B506-A064F0E7000B}"/>
                </a:ext>
              </a:extLst>
            </p:cNvPr>
            <p:cNvSpPr/>
            <p:nvPr/>
          </p:nvSpPr>
          <p:spPr>
            <a:xfrm>
              <a:off x="6950117" y="2129419"/>
              <a:ext cx="506600" cy="647172"/>
            </a:xfrm>
            <a:prstGeom prst="ellipse">
              <a:avLst/>
            </a:prstGeom>
            <a:noFill/>
            <a:ln w="127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/楕円 58">
              <a:extLst>
                <a:ext uri="{FF2B5EF4-FFF2-40B4-BE49-F238E27FC236}">
                  <a16:creationId xmlns:a16="http://schemas.microsoft.com/office/drawing/2014/main" id="{D02E763A-95A7-4C73-927E-CB742F8CC6BA}"/>
                </a:ext>
              </a:extLst>
            </p:cNvPr>
            <p:cNvSpPr/>
            <p:nvPr/>
          </p:nvSpPr>
          <p:spPr>
            <a:xfrm>
              <a:off x="7674558" y="2129419"/>
              <a:ext cx="506600" cy="647172"/>
            </a:xfrm>
            <a:prstGeom prst="ellipse">
              <a:avLst/>
            </a:prstGeom>
            <a:noFill/>
            <a:ln w="127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8C67F1-2BF5-4781-80FD-366674767CC8}"/>
              </a:ext>
            </a:extLst>
          </p:cNvPr>
          <p:cNvGrpSpPr/>
          <p:nvPr/>
        </p:nvGrpSpPr>
        <p:grpSpPr>
          <a:xfrm>
            <a:off x="7414491" y="0"/>
            <a:ext cx="4649329" cy="2772349"/>
            <a:chOff x="6907933" y="2254744"/>
            <a:chExt cx="4649329" cy="27723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4023A5-7590-4954-9536-CA5684454567}"/>
                </a:ext>
              </a:extLst>
            </p:cNvPr>
            <p:cNvSpPr/>
            <p:nvPr/>
          </p:nvSpPr>
          <p:spPr>
            <a:xfrm>
              <a:off x="6907933" y="2254744"/>
              <a:ext cx="4649329" cy="2772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図形グループ 59">
              <a:extLst>
                <a:ext uri="{FF2B5EF4-FFF2-40B4-BE49-F238E27FC236}">
                  <a16:creationId xmlns:a16="http://schemas.microsoft.com/office/drawing/2014/main" id="{900A3C4D-EB5F-4E15-85F9-6238FB0EF2E5}"/>
                </a:ext>
              </a:extLst>
            </p:cNvPr>
            <p:cNvGrpSpPr/>
            <p:nvPr/>
          </p:nvGrpSpPr>
          <p:grpSpPr>
            <a:xfrm>
              <a:off x="7017249" y="2269882"/>
              <a:ext cx="4449472" cy="2710077"/>
              <a:chOff x="5314823" y="995988"/>
              <a:chExt cx="4449472" cy="2710077"/>
            </a:xfrm>
          </p:grpSpPr>
          <p:pic>
            <p:nvPicPr>
              <p:cNvPr id="18" name="図 11" descr="IonSourceScheme.tif">
                <a:extLst>
                  <a:ext uri="{FF2B5EF4-FFF2-40B4-BE49-F238E27FC236}">
                    <a16:creationId xmlns:a16="http://schemas.microsoft.com/office/drawing/2014/main" id="{A51E7954-F264-4FBA-9CA0-9862C9E62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8055" y="1247554"/>
                <a:ext cx="4206240" cy="2207248"/>
              </a:xfrm>
              <a:prstGeom prst="rect">
                <a:avLst/>
              </a:prstGeom>
            </p:spPr>
          </p:pic>
          <p:sp>
            <p:nvSpPr>
              <p:cNvPr id="19" name="正方形/長方形 20">
                <a:extLst>
                  <a:ext uri="{FF2B5EF4-FFF2-40B4-BE49-F238E27FC236}">
                    <a16:creationId xmlns:a16="http://schemas.microsoft.com/office/drawing/2014/main" id="{B71CDEA7-935B-4340-85D0-C6B04B2D5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578" y="995988"/>
                <a:ext cx="133748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View from </a:t>
                </a:r>
              </a:p>
              <a:p>
                <a:r>
                  <a:rPr lang="en-US" altLang="ja-JP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direction</a:t>
                </a:r>
                <a:endParaRPr lang="ja-JP" altLang="en-US" sz="2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73F0B45F-8AA8-4387-ADDC-F20DC1A86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311" y="3398090"/>
                <a:ext cx="33877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400" i="1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Magnetic field induced by filter magnets</a:t>
                </a:r>
                <a:endParaRPr lang="ja-JP" altLang="en-US" sz="1400" i="1">
                  <a:solidFill>
                    <a:srgbClr val="00009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1" name="直線コネクタ 14">
                <a:extLst>
                  <a:ext uri="{FF2B5EF4-FFF2-40B4-BE49-F238E27FC236}">
                    <a16:creationId xmlns:a16="http://schemas.microsoft.com/office/drawing/2014/main" id="{026C5130-A9D7-457D-8268-47260208E1D8}"/>
                  </a:ext>
                </a:extLst>
              </p:cNvPr>
              <p:cNvCxnSpPr/>
              <p:nvPr/>
            </p:nvCxnSpPr>
            <p:spPr>
              <a:xfrm flipH="1">
                <a:off x="6975348" y="1126378"/>
                <a:ext cx="12700" cy="1125537"/>
              </a:xfrm>
              <a:prstGeom prst="line">
                <a:avLst/>
              </a:prstGeom>
              <a:ln w="12700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15">
                <a:extLst>
                  <a:ext uri="{FF2B5EF4-FFF2-40B4-BE49-F238E27FC236}">
                    <a16:creationId xmlns:a16="http://schemas.microsoft.com/office/drawing/2014/main" id="{A8EF50CC-1CDE-433D-8B58-D3E096B3A221}"/>
                  </a:ext>
                </a:extLst>
              </p:cNvPr>
              <p:cNvCxnSpPr/>
              <p:nvPr/>
            </p:nvCxnSpPr>
            <p:spPr>
              <a:xfrm flipH="1">
                <a:off x="8410448" y="1126378"/>
                <a:ext cx="11113" cy="1125537"/>
              </a:xfrm>
              <a:prstGeom prst="line">
                <a:avLst/>
              </a:prstGeom>
              <a:ln w="12700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16">
                <a:extLst>
                  <a:ext uri="{FF2B5EF4-FFF2-40B4-BE49-F238E27FC236}">
                    <a16:creationId xmlns:a16="http://schemas.microsoft.com/office/drawing/2014/main" id="{0F04C6CF-6DA4-467B-A1FD-EF014B139C45}"/>
                  </a:ext>
                </a:extLst>
              </p:cNvPr>
              <p:cNvCxnSpPr/>
              <p:nvPr/>
            </p:nvCxnSpPr>
            <p:spPr>
              <a:xfrm>
                <a:off x="6988048" y="1418478"/>
                <a:ext cx="1422400" cy="0"/>
              </a:xfrm>
              <a:prstGeom prst="line">
                <a:avLst/>
              </a:prstGeom>
              <a:ln w="12700">
                <a:solidFill>
                  <a:srgbClr val="3366FF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17">
                <a:extLst>
                  <a:ext uri="{FF2B5EF4-FFF2-40B4-BE49-F238E27FC236}">
                    <a16:creationId xmlns:a16="http://schemas.microsoft.com/office/drawing/2014/main" id="{2D02E4B7-AB44-4EFD-A8D8-C5FB584F0F22}"/>
                  </a:ext>
                </a:extLst>
              </p:cNvPr>
              <p:cNvCxnSpPr/>
              <p:nvPr/>
            </p:nvCxnSpPr>
            <p:spPr>
              <a:xfrm flipH="1">
                <a:off x="5314823" y="1823268"/>
                <a:ext cx="2670175" cy="0"/>
              </a:xfrm>
              <a:prstGeom prst="line">
                <a:avLst/>
              </a:prstGeom>
              <a:ln w="12700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18">
                <a:extLst>
                  <a:ext uri="{FF2B5EF4-FFF2-40B4-BE49-F238E27FC236}">
                    <a16:creationId xmlns:a16="http://schemas.microsoft.com/office/drawing/2014/main" id="{59A1C999-3E4B-4357-95A0-D9E39239C96E}"/>
                  </a:ext>
                </a:extLst>
              </p:cNvPr>
              <p:cNvCxnSpPr/>
              <p:nvPr/>
            </p:nvCxnSpPr>
            <p:spPr>
              <a:xfrm flipH="1">
                <a:off x="5314823" y="2976504"/>
                <a:ext cx="2678113" cy="0"/>
              </a:xfrm>
              <a:prstGeom prst="line">
                <a:avLst/>
              </a:prstGeom>
              <a:ln w="12700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19">
                <a:extLst>
                  <a:ext uri="{FF2B5EF4-FFF2-40B4-BE49-F238E27FC236}">
                    <a16:creationId xmlns:a16="http://schemas.microsoft.com/office/drawing/2014/main" id="{43970456-2013-493E-BC90-BF73DD847C27}"/>
                  </a:ext>
                </a:extLst>
              </p:cNvPr>
              <p:cNvCxnSpPr/>
              <p:nvPr/>
            </p:nvCxnSpPr>
            <p:spPr>
              <a:xfrm flipV="1">
                <a:off x="5616448" y="1823268"/>
                <a:ext cx="0" cy="1162438"/>
              </a:xfrm>
              <a:prstGeom prst="line">
                <a:avLst/>
              </a:prstGeom>
              <a:ln w="12700">
                <a:solidFill>
                  <a:srgbClr val="3366FF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15">
                <a:extLst>
                  <a:ext uri="{FF2B5EF4-FFF2-40B4-BE49-F238E27FC236}">
                    <a16:creationId xmlns:a16="http://schemas.microsoft.com/office/drawing/2014/main" id="{CD5FC04E-E802-4B49-B503-4930794E5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62437" y="2256129"/>
                <a:ext cx="830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solidFill>
                      <a:srgbClr val="3366FF"/>
                    </a:solidFill>
                    <a:latin typeface="Arial" charset="0"/>
                    <a:cs typeface="Arial" charset="0"/>
                  </a:rPr>
                  <a:t>230 mm</a:t>
                </a:r>
                <a:endParaRPr lang="ja-JP" altLang="en-US" sz="1400" dirty="0">
                  <a:solidFill>
                    <a:srgbClr val="3366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Rectangle 15">
                <a:extLst>
                  <a:ext uri="{FF2B5EF4-FFF2-40B4-BE49-F238E27FC236}">
                    <a16:creationId xmlns:a16="http://schemas.microsoft.com/office/drawing/2014/main" id="{5470AC6B-BB01-4D47-AB97-5A5CE0A3A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953" y="1123764"/>
                <a:ext cx="830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400">
                    <a:solidFill>
                      <a:srgbClr val="3366FF"/>
                    </a:solidFill>
                    <a:latin typeface="Arial" charset="0"/>
                    <a:cs typeface="Arial" charset="0"/>
                  </a:rPr>
                  <a:t>350 mm</a:t>
                </a:r>
                <a:endParaRPr lang="ja-JP" altLang="en-US" sz="1400">
                  <a:solidFill>
                    <a:srgbClr val="3366FF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aphicFrame>
        <p:nvGraphicFramePr>
          <p:cNvPr id="31" name="オブジェクト 33">
            <a:extLst>
              <a:ext uri="{FF2B5EF4-FFF2-40B4-BE49-F238E27FC236}">
                <a16:creationId xmlns:a16="http://schemas.microsoft.com/office/drawing/2014/main" id="{3E1054F3-72BE-4F8F-96A4-A15CF0FC9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36687"/>
              </p:ext>
            </p:extLst>
          </p:nvPr>
        </p:nvGraphicFramePr>
        <p:xfrm>
          <a:off x="6560517" y="2265165"/>
          <a:ext cx="4227998" cy="464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Graph" r:id="rId5" imgW="2701440" imgH="2970360" progId="Origin95.Graph">
                  <p:embed/>
                </p:oleObj>
              </mc:Choice>
              <mc:Fallback>
                <p:oleObj name="Graph" r:id="rId5" imgW="2701440" imgH="2970360" progId="Origin95.Graph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0517" y="2265165"/>
                        <a:ext cx="4227998" cy="464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828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524000" y="870508"/>
            <a:ext cx="9144000" cy="9429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05301" y="167021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Accelerator on LHD negative NBI</a:t>
            </a:r>
            <a:endParaRPr kumimoji="1" lang="ja-JP" altLang="en-US" sz="3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コンテンツ プレースホルダー 1"/>
          <p:cNvSpPr txBox="1">
            <a:spLocks/>
          </p:cNvSpPr>
          <p:nvPr/>
        </p:nvSpPr>
        <p:spPr>
          <a:xfrm>
            <a:off x="1598946" y="1021957"/>
            <a:ext cx="5563855" cy="1300386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marL="360000" indent="-360000" algn="l" defTabSz="91438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Wingdings" panose="05000000000000000000" pitchFamily="2" charset="2"/>
              <a:buChar char="n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1pPr>
            <a:lvl2pPr marL="864000" indent="-3600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Ø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2pPr>
            <a:lvl3pPr marL="1257286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4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3pPr>
            <a:lvl4pPr marL="1714479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4pPr>
            <a:lvl5pPr marL="2171672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5pPr>
            <a:lvl6pPr marL="2514561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54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47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40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parameters for neutral beam injection (NBI) based on a negative ion source in LHD:</a:t>
            </a:r>
          </a:p>
          <a:p>
            <a:pPr marL="0" indent="0">
              <a:buClr>
                <a:srgbClr val="FF0066"/>
              </a:buClr>
              <a:buNone/>
            </a:pPr>
            <a:r>
              <a:rPr lang="en-US" altLang="ja-JP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6.4 MW, </a:t>
            </a:r>
            <a:r>
              <a:rPr lang="en-US" altLang="ja-JP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190 kV</a:t>
            </a:r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>
          <a:xfrm>
            <a:off x="6096001" y="3951000"/>
            <a:ext cx="4634753" cy="1334171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marL="360000" indent="-360000" algn="l" defTabSz="91438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Wingdings" panose="05000000000000000000" pitchFamily="2" charset="2"/>
              <a:buChar char="n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1pPr>
            <a:lvl2pPr marL="864000" indent="-3600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Ø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2pPr>
            <a:lvl3pPr marL="1257286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4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3pPr>
            <a:lvl4pPr marL="1714479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4pPr>
            <a:lvl5pPr marL="2171672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5pPr>
            <a:lvl6pPr marL="2514561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54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47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40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66"/>
              </a:buClr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■ </a:t>
            </a:r>
            <a:r>
              <a:rPr lang="en-US" altLang="ja-JP" sz="2400" dirty="0">
                <a:solidFill>
                  <a:schemeClr val="tx1"/>
                </a:solidFill>
              </a:rPr>
              <a:t>Good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beam focus</a:t>
            </a:r>
            <a:r>
              <a:rPr lang="ja-JP" altLang="en-US" sz="2000" dirty="0">
                <a:solidFill>
                  <a:schemeClr val="tx1"/>
                </a:solidFill>
              </a:rPr>
              <a:t>：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Clr>
                <a:srgbClr val="FF0066"/>
              </a:buClr>
              <a:buNone/>
            </a:pPr>
            <a:r>
              <a:rPr lang="en-US" altLang="ja-JP" sz="2400" i="1" dirty="0">
                <a:solidFill>
                  <a:schemeClr val="tx1"/>
                </a:solidFill>
              </a:rPr>
              <a:t>     </a:t>
            </a:r>
            <a:r>
              <a:rPr lang="en-US" altLang="ja-JP" sz="2400" i="1" dirty="0" err="1">
                <a:solidFill>
                  <a:srgbClr val="0000FF"/>
                </a:solidFill>
              </a:rPr>
              <a:t>θ</a:t>
            </a:r>
            <a:r>
              <a:rPr lang="en-US" altLang="ja-JP" sz="2400" baseline="-25000" dirty="0" err="1">
                <a:solidFill>
                  <a:srgbClr val="0000FF"/>
                </a:solidFill>
              </a:rPr>
              <a:t>h</a:t>
            </a:r>
            <a:r>
              <a:rPr lang="en-US" altLang="ja-JP" sz="2400" dirty="0">
                <a:solidFill>
                  <a:srgbClr val="0000FF"/>
                </a:solidFill>
              </a:rPr>
              <a:t>=4.1 </a:t>
            </a:r>
            <a:r>
              <a:rPr lang="en-US" altLang="ja-JP" sz="2400" dirty="0" err="1">
                <a:solidFill>
                  <a:srgbClr val="0000FF"/>
                </a:solidFill>
              </a:rPr>
              <a:t>mrad</a:t>
            </a:r>
            <a:r>
              <a:rPr lang="en-US" altLang="ja-JP" sz="2400" dirty="0">
                <a:solidFill>
                  <a:srgbClr val="0000FF"/>
                </a:solidFill>
              </a:rPr>
              <a:t>, </a:t>
            </a:r>
            <a:r>
              <a:rPr lang="en-US" altLang="ja-JP" sz="2400" i="1" dirty="0" err="1">
                <a:solidFill>
                  <a:srgbClr val="0000FF"/>
                </a:solidFill>
              </a:rPr>
              <a:t>θ</a:t>
            </a:r>
            <a:r>
              <a:rPr lang="en-US" altLang="ja-JP" sz="2400" baseline="-25000" dirty="0" err="1">
                <a:solidFill>
                  <a:srgbClr val="0000FF"/>
                </a:solidFill>
              </a:rPr>
              <a:t>v</a:t>
            </a:r>
            <a:r>
              <a:rPr lang="en-US" altLang="ja-JP" sz="2400" dirty="0">
                <a:solidFill>
                  <a:srgbClr val="0000FF"/>
                </a:solidFill>
              </a:rPr>
              <a:t>=6.1 </a:t>
            </a:r>
            <a:r>
              <a:rPr lang="en-US" altLang="ja-JP" sz="2400" dirty="0" err="1">
                <a:solidFill>
                  <a:srgbClr val="0000FF"/>
                </a:solidFill>
              </a:rPr>
              <a:t>mrad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marL="0" indent="0" algn="r">
              <a:buClr>
                <a:srgbClr val="FF0066"/>
              </a:buClr>
              <a:buNone/>
            </a:pPr>
            <a:r>
              <a:rPr lang="en-US" altLang="ja-JP" sz="1600" dirty="0">
                <a:solidFill>
                  <a:schemeClr val="tx1"/>
                </a:solidFill>
              </a:rPr>
              <a:t> </a:t>
            </a:r>
            <a:r>
              <a:rPr lang="en-US" altLang="ja-JP" sz="1400" dirty="0">
                <a:solidFill>
                  <a:srgbClr val="0000FF"/>
                </a:solidFill>
              </a:rPr>
              <a:t>K. </a:t>
            </a:r>
            <a:r>
              <a:rPr lang="en-US" altLang="ja-JP" sz="1400" dirty="0" err="1">
                <a:solidFill>
                  <a:srgbClr val="0000FF"/>
                </a:solidFill>
              </a:rPr>
              <a:t>Tsumori</a:t>
            </a:r>
            <a:r>
              <a:rPr lang="en-US" altLang="ja-JP" sz="1400" dirty="0">
                <a:solidFill>
                  <a:srgbClr val="0000FF"/>
                </a:solidFill>
              </a:rPr>
              <a:t> 2010</a:t>
            </a:r>
            <a:endParaRPr lang="en-US" altLang="ja-JP" sz="1200" dirty="0">
              <a:solidFill>
                <a:srgbClr val="0000FF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88" y="2469928"/>
            <a:ext cx="4361712" cy="296214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31638"/>
            <a:ext cx="3326134" cy="2276276"/>
          </a:xfrm>
          <a:prstGeom prst="rect">
            <a:avLst/>
          </a:prstGeom>
        </p:spPr>
      </p:pic>
      <p:sp>
        <p:nvSpPr>
          <p:cNvPr id="12" name="コンテンツ プレースホルダー 1"/>
          <p:cNvSpPr txBox="1">
            <a:spLocks/>
          </p:cNvSpPr>
          <p:nvPr/>
        </p:nvSpPr>
        <p:spPr>
          <a:xfrm>
            <a:off x="7409162" y="3374753"/>
            <a:ext cx="2833411" cy="397103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marL="360000" indent="-360000" algn="l" defTabSz="91438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Wingdings" panose="05000000000000000000" pitchFamily="2" charset="2"/>
              <a:buChar char="n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1pPr>
            <a:lvl2pPr marL="864000" indent="-3600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Ø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2pPr>
            <a:lvl3pPr marL="1257286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4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3pPr>
            <a:lvl4pPr marL="1714479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4pPr>
            <a:lvl5pPr marL="2171672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5pPr>
            <a:lvl6pPr marL="2514561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54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47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40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ja-JP" sz="1800" dirty="0">
                <a:solidFill>
                  <a:schemeClr val="tx1"/>
                </a:solidFill>
              </a:rPr>
              <a:t>Image of negative ion beams obtained with IR camera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55285" y="5399670"/>
            <a:ext cx="550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beam focusing of negative ion source for ITER is still in progress</a:t>
            </a:r>
          </a:p>
        </p:txBody>
      </p:sp>
    </p:spTree>
    <p:extLst>
      <p:ext uri="{BB962C8B-B14F-4D97-AF65-F5344CB8AC3E}">
        <p14:creationId xmlns:p14="http://schemas.microsoft.com/office/powerpoint/2010/main" val="208889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524000" y="870508"/>
            <a:ext cx="9144000" cy="9429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51514" y="170927"/>
            <a:ext cx="888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Experiments in NIFS-NBTS with RNIS and FBM</a:t>
            </a:r>
            <a:endParaRPr kumimoji="1" lang="ja-JP" altLang="en-US" sz="32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>
          <a:xfrm>
            <a:off x="2034989" y="1054616"/>
            <a:ext cx="8269367" cy="1239780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marL="360000" indent="-360000" algn="l" defTabSz="91438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Wingdings" panose="05000000000000000000" pitchFamily="2" charset="2"/>
              <a:buChar char="n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1pPr>
            <a:lvl2pPr marL="864000" indent="-3600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Ø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2pPr>
            <a:lvl3pPr marL="1257286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4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3pPr>
            <a:lvl4pPr marL="1714479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4pPr>
            <a:lvl5pPr marL="2171672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5pPr>
            <a:lvl6pPr marL="2514561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54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47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40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beam test stand at National Institute for Fusion Science (NIFS-NBTS)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Filament-arc-type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ion source; Research and development negative ion source (NIFS-RNIS)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09" y="2545496"/>
            <a:ext cx="5425102" cy="30227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090" y="2303230"/>
            <a:ext cx="2770916" cy="3265007"/>
          </a:xfrm>
          <a:prstGeom prst="rect">
            <a:avLst/>
          </a:prstGeom>
        </p:spPr>
      </p:pic>
      <p:sp>
        <p:nvSpPr>
          <p:cNvPr id="15" name="コンテンツ プレースホルダー 1"/>
          <p:cNvSpPr txBox="1">
            <a:spLocks/>
          </p:cNvSpPr>
          <p:nvPr/>
        </p:nvSpPr>
        <p:spPr>
          <a:xfrm>
            <a:off x="1900950" y="5618220"/>
            <a:ext cx="8269367" cy="1239780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marL="360000" indent="-360000" algn="l" defTabSz="91438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Wingdings" panose="05000000000000000000" pitchFamily="2" charset="2"/>
              <a:buChar char="n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1pPr>
            <a:lvl2pPr marL="864000" indent="-3600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Font typeface="Wingdings" panose="05000000000000000000" pitchFamily="2" charset="2"/>
              <a:buChar char="Ø"/>
              <a:defRPr kumimoji="1" sz="32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2pPr>
            <a:lvl3pPr marL="1257286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4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3pPr>
            <a:lvl4pPr marL="1714479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4pPr>
            <a:lvl5pPr marL="2171672" indent="-342900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kumimoji="1" sz="2000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明朝E" panose="02020900000000000000" pitchFamily="18" charset="-128"/>
                <a:cs typeface="+mn-cs"/>
              </a:defRPr>
            </a:lvl5pPr>
            <a:lvl6pPr marL="2514561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54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47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40" indent="-228597" algn="l" defTabSz="9143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mask is installed to produce single </a:t>
            </a:r>
            <a:r>
              <a:rPr lang="en-US" altLang="ja-JP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beamlet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PPSA is installed at 910 mm downstream from GG</a:t>
            </a:r>
          </a:p>
        </p:txBody>
      </p:sp>
    </p:spTree>
    <p:extLst>
      <p:ext uri="{BB962C8B-B14F-4D97-AF65-F5344CB8AC3E}">
        <p14:creationId xmlns:p14="http://schemas.microsoft.com/office/powerpoint/2010/main" val="68620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9">
            <a:extLst>
              <a:ext uri="{FF2B5EF4-FFF2-40B4-BE49-F238E27FC236}">
                <a16:creationId xmlns:a16="http://schemas.microsoft.com/office/drawing/2014/main" id="{4B35294C-A625-4851-98D7-DC3F1EBA2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10" y="177437"/>
            <a:ext cx="4361712" cy="2962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F3E0F4-4252-4B00-86A8-8C0C07A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87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80F4-CD5E-4301-9C79-AD6D9851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98" y="3881121"/>
            <a:ext cx="6595412" cy="22826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Due to filter magnets no electrons (pair-ion plasma) but also 3D magnetic field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No physics model </a:t>
            </a:r>
            <a:r>
              <a:rPr lang="en-US" dirty="0">
                <a:sym typeface="Wingdings" panose="05000000000000000000" pitchFamily="2" charset="2"/>
              </a:rPr>
              <a:t>of meniscus 	formation (like e.g. Bohm criterion for 	positive-ion plasma)</a:t>
            </a:r>
          </a:p>
          <a:p>
            <a:r>
              <a:rPr lang="en-US" dirty="0"/>
              <a:t>Characterization of </a:t>
            </a:r>
            <a:r>
              <a:rPr lang="en-US" b="1" dirty="0"/>
              <a:t>Phase-Space Structure </a:t>
            </a:r>
            <a:r>
              <a:rPr lang="en-US" dirty="0"/>
              <a:t>(PSS) or emittance to study the beam optics/meniscus formation</a:t>
            </a:r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A0F99-040F-4D9A-BAB8-2963B33B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5</a:t>
            </a:fld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BC56886-1472-44F3-878E-E5329B95DE5C}"/>
              </a:ext>
            </a:extLst>
          </p:cNvPr>
          <p:cNvSpPr/>
          <p:nvPr/>
        </p:nvSpPr>
        <p:spPr>
          <a:xfrm rot="21098573">
            <a:off x="6501246" y="1920841"/>
            <a:ext cx="1862667" cy="575035"/>
          </a:xfrm>
          <a:prstGeom prst="rightArrow">
            <a:avLst/>
          </a:prstGeom>
          <a:solidFill>
            <a:srgbClr val="195AFF"/>
          </a:solidFill>
          <a:ln>
            <a:solidFill>
              <a:srgbClr val="195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図形グループ 3">
            <a:extLst>
              <a:ext uri="{FF2B5EF4-FFF2-40B4-BE49-F238E27FC236}">
                <a16:creationId xmlns:a16="http://schemas.microsoft.com/office/drawing/2014/main" id="{B5532590-4297-404E-B1C2-F82AD1E8F84A}"/>
              </a:ext>
            </a:extLst>
          </p:cNvPr>
          <p:cNvGrpSpPr>
            <a:grpSpLocks noChangeAspect="1"/>
          </p:cNvGrpSpPr>
          <p:nvPr/>
        </p:nvGrpSpPr>
        <p:grpSpPr>
          <a:xfrm>
            <a:off x="7631511" y="3285525"/>
            <a:ext cx="4361712" cy="2829423"/>
            <a:chOff x="4362910" y="1184184"/>
            <a:chExt cx="4734050" cy="3070957"/>
          </a:xfrm>
        </p:grpSpPr>
        <p:pic>
          <p:nvPicPr>
            <p:cNvPr id="26" name="図 11" descr="P-EDF.tif">
              <a:extLst>
                <a:ext uri="{FF2B5EF4-FFF2-40B4-BE49-F238E27FC236}">
                  <a16:creationId xmlns:a16="http://schemas.microsoft.com/office/drawing/2014/main" id="{8A397329-9EC2-4DB3-BE2E-ECCAD52FB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910" y="1184184"/>
              <a:ext cx="4734050" cy="307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テキスト ボックス 15">
              <a:extLst>
                <a:ext uri="{FF2B5EF4-FFF2-40B4-BE49-F238E27FC236}">
                  <a16:creationId xmlns:a16="http://schemas.microsoft.com/office/drawing/2014/main" id="{F92DD923-5CDD-43E1-888D-A8C9CC99D6CA}"/>
                </a:ext>
              </a:extLst>
            </p:cNvPr>
            <p:cNvSpPr txBox="1"/>
            <p:nvPr/>
          </p:nvSpPr>
          <p:spPr>
            <a:xfrm>
              <a:off x="5842641" y="1284324"/>
              <a:ext cx="1901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solidFill>
                    <a:srgbClr val="FF0000"/>
                  </a:solidFill>
                  <a:latin typeface="Arial"/>
                  <a:cs typeface="Arial"/>
                </a:rPr>
                <a:t>Electron plasma</a:t>
              </a:r>
              <a:endParaRPr lang="ja-JP" altLang="en-US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テキスト ボックス 16">
              <a:extLst>
                <a:ext uri="{FF2B5EF4-FFF2-40B4-BE49-F238E27FC236}">
                  <a16:creationId xmlns:a16="http://schemas.microsoft.com/office/drawing/2014/main" id="{5C9EB10C-4004-4043-9C6D-794493ABA250}"/>
                </a:ext>
              </a:extLst>
            </p:cNvPr>
            <p:cNvSpPr txBox="1"/>
            <p:nvPr/>
          </p:nvSpPr>
          <p:spPr>
            <a:xfrm>
              <a:off x="5677456" y="3783778"/>
              <a:ext cx="2351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>
                  <a:solidFill>
                    <a:srgbClr val="FF0000"/>
                  </a:solidFill>
                  <a:latin typeface="Arial"/>
                  <a:cs typeface="Arial"/>
                </a:rPr>
                <a:t>Negative-ion plasma</a:t>
              </a:r>
              <a:endParaRPr lang="ja-JP" altLang="en-US" i="1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29" name="直線コネクタ 17">
              <a:extLst>
                <a:ext uri="{FF2B5EF4-FFF2-40B4-BE49-F238E27FC236}">
                  <a16:creationId xmlns:a16="http://schemas.microsoft.com/office/drawing/2014/main" id="{6FD0EBF5-4D31-4910-9243-9BBAC07BB31C}"/>
                </a:ext>
              </a:extLst>
            </p:cNvPr>
            <p:cNvCxnSpPr/>
            <p:nvPr/>
          </p:nvCxnSpPr>
          <p:spPr>
            <a:xfrm flipH="1" flipV="1">
              <a:off x="5763727" y="2492695"/>
              <a:ext cx="1073372" cy="134758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18">
              <a:extLst>
                <a:ext uri="{FF2B5EF4-FFF2-40B4-BE49-F238E27FC236}">
                  <a16:creationId xmlns:a16="http://schemas.microsoft.com/office/drawing/2014/main" id="{DFAAB424-D89E-4AA2-923A-2E045861652D}"/>
                </a:ext>
              </a:extLst>
            </p:cNvPr>
            <p:cNvCxnSpPr/>
            <p:nvPr/>
          </p:nvCxnSpPr>
          <p:spPr>
            <a:xfrm flipH="1" flipV="1">
              <a:off x="6443203" y="2492695"/>
              <a:ext cx="393896" cy="134758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19">
              <a:extLst>
                <a:ext uri="{FF2B5EF4-FFF2-40B4-BE49-F238E27FC236}">
                  <a16:creationId xmlns:a16="http://schemas.microsoft.com/office/drawing/2014/main" id="{18E7011F-7A51-42F1-AB2F-39DDC227A7C3}"/>
                </a:ext>
              </a:extLst>
            </p:cNvPr>
            <p:cNvCxnSpPr/>
            <p:nvPr/>
          </p:nvCxnSpPr>
          <p:spPr>
            <a:xfrm flipV="1">
              <a:off x="6837099" y="2492695"/>
              <a:ext cx="358380" cy="134758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20">
              <a:extLst>
                <a:ext uri="{FF2B5EF4-FFF2-40B4-BE49-F238E27FC236}">
                  <a16:creationId xmlns:a16="http://schemas.microsoft.com/office/drawing/2014/main" id="{4131CBB2-97C3-42B5-BD58-63A7B28FBF07}"/>
                </a:ext>
              </a:extLst>
            </p:cNvPr>
            <p:cNvCxnSpPr/>
            <p:nvPr/>
          </p:nvCxnSpPr>
          <p:spPr>
            <a:xfrm flipV="1">
              <a:off x="6837099" y="2492695"/>
              <a:ext cx="1002686" cy="134758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/楕円 55">
              <a:extLst>
                <a:ext uri="{FF2B5EF4-FFF2-40B4-BE49-F238E27FC236}">
                  <a16:creationId xmlns:a16="http://schemas.microsoft.com/office/drawing/2014/main" id="{58D7A070-A10D-4555-8A56-FD48621FB0F9}"/>
                </a:ext>
              </a:extLst>
            </p:cNvPr>
            <p:cNvSpPr/>
            <p:nvPr/>
          </p:nvSpPr>
          <p:spPr>
            <a:xfrm>
              <a:off x="5470742" y="2129419"/>
              <a:ext cx="506600" cy="647172"/>
            </a:xfrm>
            <a:prstGeom prst="ellipse">
              <a:avLst/>
            </a:prstGeom>
            <a:noFill/>
            <a:ln w="127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4" name="円/楕円 56">
              <a:extLst>
                <a:ext uri="{FF2B5EF4-FFF2-40B4-BE49-F238E27FC236}">
                  <a16:creationId xmlns:a16="http://schemas.microsoft.com/office/drawing/2014/main" id="{6C8002F1-010A-4C53-848B-181838C8ADCA}"/>
                </a:ext>
              </a:extLst>
            </p:cNvPr>
            <p:cNvSpPr/>
            <p:nvPr/>
          </p:nvSpPr>
          <p:spPr>
            <a:xfrm>
              <a:off x="6161791" y="2129419"/>
              <a:ext cx="506600" cy="647172"/>
            </a:xfrm>
            <a:prstGeom prst="ellipse">
              <a:avLst/>
            </a:prstGeom>
            <a:noFill/>
            <a:ln w="127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円/楕円 57">
              <a:extLst>
                <a:ext uri="{FF2B5EF4-FFF2-40B4-BE49-F238E27FC236}">
                  <a16:creationId xmlns:a16="http://schemas.microsoft.com/office/drawing/2014/main" id="{268404A1-FD00-4356-8254-609ABAA0C0A3}"/>
                </a:ext>
              </a:extLst>
            </p:cNvPr>
            <p:cNvSpPr/>
            <p:nvPr/>
          </p:nvSpPr>
          <p:spPr>
            <a:xfrm>
              <a:off x="6950117" y="2129419"/>
              <a:ext cx="506600" cy="647172"/>
            </a:xfrm>
            <a:prstGeom prst="ellipse">
              <a:avLst/>
            </a:prstGeom>
            <a:noFill/>
            <a:ln w="127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円/楕円 58">
              <a:extLst>
                <a:ext uri="{FF2B5EF4-FFF2-40B4-BE49-F238E27FC236}">
                  <a16:creationId xmlns:a16="http://schemas.microsoft.com/office/drawing/2014/main" id="{63A68C16-D68A-4DBD-B312-D924A7796C79}"/>
                </a:ext>
              </a:extLst>
            </p:cNvPr>
            <p:cNvSpPr/>
            <p:nvPr/>
          </p:nvSpPr>
          <p:spPr>
            <a:xfrm>
              <a:off x="7674558" y="2129419"/>
              <a:ext cx="506600" cy="647172"/>
            </a:xfrm>
            <a:prstGeom prst="ellipse">
              <a:avLst/>
            </a:prstGeom>
            <a:noFill/>
            <a:ln w="127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9F9412-543A-4D5E-9325-359AEF20970F}"/>
              </a:ext>
            </a:extLst>
          </p:cNvPr>
          <p:cNvGrpSpPr/>
          <p:nvPr/>
        </p:nvGrpSpPr>
        <p:grpSpPr>
          <a:xfrm>
            <a:off x="1034576" y="999283"/>
            <a:ext cx="5433249" cy="2820288"/>
            <a:chOff x="3626468" y="913149"/>
            <a:chExt cx="5160196" cy="228914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99E1AFC-BF40-468D-BF53-56511FE266EA}"/>
                </a:ext>
              </a:extLst>
            </p:cNvPr>
            <p:cNvGrpSpPr/>
            <p:nvPr/>
          </p:nvGrpSpPr>
          <p:grpSpPr>
            <a:xfrm>
              <a:off x="3626468" y="913149"/>
              <a:ext cx="5160196" cy="2229778"/>
              <a:chOff x="3626468" y="913149"/>
              <a:chExt cx="5160196" cy="2229778"/>
            </a:xfrm>
          </p:grpSpPr>
          <p:pic>
            <p:nvPicPr>
              <p:cNvPr id="45" name="図 3">
                <a:extLst>
                  <a:ext uri="{FF2B5EF4-FFF2-40B4-BE49-F238E27FC236}">
                    <a16:creationId xmlns:a16="http://schemas.microsoft.com/office/drawing/2014/main" id="{FF81FC03-3B0E-4F6C-9893-70AA20C36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6468" y="913149"/>
                <a:ext cx="5160196" cy="222977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56F7411-8535-4DEB-804D-756BEDE840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48" t="65175" r="41441" b="10852"/>
              <a:stretch/>
            </p:blipFill>
            <p:spPr>
              <a:xfrm>
                <a:off x="7160099" y="2318158"/>
                <a:ext cx="556182" cy="471340"/>
              </a:xfrm>
              <a:prstGeom prst="rect">
                <a:avLst/>
              </a:prstGeom>
            </p:spPr>
          </p:pic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0D96654-A292-496A-B0DE-877C50FA7D2A}"/>
                </a:ext>
              </a:extLst>
            </p:cNvPr>
            <p:cNvSpPr/>
            <p:nvPr/>
          </p:nvSpPr>
          <p:spPr>
            <a:xfrm>
              <a:off x="3918700" y="2650362"/>
              <a:ext cx="2727198" cy="55192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955D897-02E5-4DA4-9EE4-364E41C00607}"/>
              </a:ext>
            </a:extLst>
          </p:cNvPr>
          <p:cNvSpPr/>
          <p:nvPr/>
        </p:nvSpPr>
        <p:spPr>
          <a:xfrm rot="16200000">
            <a:off x="1312585" y="2159391"/>
            <a:ext cx="693365" cy="348144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3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524000" y="870508"/>
            <a:ext cx="9144000" cy="9429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C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3526" y="224178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Beam interface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901798" y="1349787"/>
            <a:ext cx="3868621" cy="2900595"/>
            <a:chOff x="615457" y="1516839"/>
            <a:chExt cx="3868621" cy="2900595"/>
          </a:xfrm>
        </p:grpSpPr>
        <p:sp>
          <p:nvSpPr>
            <p:cNvPr id="5" name="正方形/長方形 4"/>
            <p:cNvSpPr/>
            <p:nvPr/>
          </p:nvSpPr>
          <p:spPr>
            <a:xfrm>
              <a:off x="914400" y="1516839"/>
              <a:ext cx="123092" cy="9431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914400" y="3474303"/>
              <a:ext cx="123092" cy="9431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638300" y="1516839"/>
              <a:ext cx="111369" cy="10574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638300" y="3360003"/>
              <a:ext cx="111369" cy="10574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738554" y="2459969"/>
              <a:ext cx="351691" cy="1014334"/>
            </a:xfrm>
            <a:prstGeom prst="arc">
              <a:avLst>
                <a:gd name="adj1" fmla="val 16200000"/>
                <a:gd name="adj2" fmla="val 5401404"/>
              </a:avLst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弧 9"/>
            <p:cNvSpPr/>
            <p:nvPr/>
          </p:nvSpPr>
          <p:spPr>
            <a:xfrm rot="10800000">
              <a:off x="615457" y="2459969"/>
              <a:ext cx="597875" cy="1014334"/>
            </a:xfrm>
            <a:prstGeom prst="arc">
              <a:avLst>
                <a:gd name="adj1" fmla="val 16200000"/>
                <a:gd name="adj2" fmla="val 5401404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弧 11"/>
            <p:cNvSpPr/>
            <p:nvPr/>
          </p:nvSpPr>
          <p:spPr>
            <a:xfrm rot="10800000">
              <a:off x="852855" y="2459969"/>
              <a:ext cx="126020" cy="1014334"/>
            </a:xfrm>
            <a:prstGeom prst="arc">
              <a:avLst>
                <a:gd name="adj1" fmla="val 16200000"/>
                <a:gd name="adj2" fmla="val 5401404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923193" y="2459970"/>
              <a:ext cx="3560885" cy="298939"/>
            </a:xfrm>
            <a:custGeom>
              <a:avLst/>
              <a:gdLst>
                <a:gd name="connsiteX0" fmla="*/ 0 w 3560885"/>
                <a:gd name="connsiteY0" fmla="*/ 0 h 298939"/>
                <a:gd name="connsiteX1" fmla="*/ 738554 w 3560885"/>
                <a:gd name="connsiteY1" fmla="*/ 193431 h 298939"/>
                <a:gd name="connsiteX2" fmla="*/ 3560885 w 3560885"/>
                <a:gd name="connsiteY2" fmla="*/ 298939 h 298939"/>
                <a:gd name="connsiteX3" fmla="*/ 3560885 w 3560885"/>
                <a:gd name="connsiteY3" fmla="*/ 298939 h 29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0885" h="298939">
                  <a:moveTo>
                    <a:pt x="0" y="0"/>
                  </a:moveTo>
                  <a:cubicBezTo>
                    <a:pt x="72536" y="71804"/>
                    <a:pt x="145073" y="143608"/>
                    <a:pt x="738554" y="193431"/>
                  </a:cubicBezTo>
                  <a:cubicBezTo>
                    <a:pt x="1332035" y="243254"/>
                    <a:pt x="3560885" y="298939"/>
                    <a:pt x="3560885" y="298939"/>
                  </a:cubicBezTo>
                  <a:lnTo>
                    <a:pt x="3560885" y="298939"/>
                  </a:ln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 flipV="1">
              <a:off x="923193" y="3151344"/>
              <a:ext cx="3560885" cy="310948"/>
            </a:xfrm>
            <a:custGeom>
              <a:avLst/>
              <a:gdLst>
                <a:gd name="connsiteX0" fmla="*/ 0 w 3560885"/>
                <a:gd name="connsiteY0" fmla="*/ 0 h 298939"/>
                <a:gd name="connsiteX1" fmla="*/ 738554 w 3560885"/>
                <a:gd name="connsiteY1" fmla="*/ 193431 h 298939"/>
                <a:gd name="connsiteX2" fmla="*/ 3560885 w 3560885"/>
                <a:gd name="connsiteY2" fmla="*/ 298939 h 298939"/>
                <a:gd name="connsiteX3" fmla="*/ 3560885 w 3560885"/>
                <a:gd name="connsiteY3" fmla="*/ 298939 h 29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0885" h="298939">
                  <a:moveTo>
                    <a:pt x="0" y="0"/>
                  </a:moveTo>
                  <a:cubicBezTo>
                    <a:pt x="72536" y="71804"/>
                    <a:pt x="145073" y="143608"/>
                    <a:pt x="738554" y="193431"/>
                  </a:cubicBezTo>
                  <a:cubicBezTo>
                    <a:pt x="1332035" y="243254"/>
                    <a:pt x="3560885" y="298939"/>
                    <a:pt x="3560885" y="298939"/>
                  </a:cubicBezTo>
                  <a:lnTo>
                    <a:pt x="3560885" y="298939"/>
                  </a:ln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940777" y="2461846"/>
              <a:ext cx="3516923" cy="158272"/>
            </a:xfrm>
            <a:custGeom>
              <a:avLst/>
              <a:gdLst>
                <a:gd name="connsiteX0" fmla="*/ 0 w 3516923"/>
                <a:gd name="connsiteY0" fmla="*/ 0 h 158272"/>
                <a:gd name="connsiteX1" fmla="*/ 773723 w 3516923"/>
                <a:gd name="connsiteY1" fmla="*/ 158262 h 158272"/>
                <a:gd name="connsiteX2" fmla="*/ 3516923 w 3516923"/>
                <a:gd name="connsiteY2" fmla="*/ 8792 h 158272"/>
                <a:gd name="connsiteX3" fmla="*/ 3516923 w 3516923"/>
                <a:gd name="connsiteY3" fmla="*/ 8792 h 158272"/>
                <a:gd name="connsiteX4" fmla="*/ 3516923 w 3516923"/>
                <a:gd name="connsiteY4" fmla="*/ 8792 h 1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923" h="158272">
                  <a:moveTo>
                    <a:pt x="0" y="0"/>
                  </a:moveTo>
                  <a:cubicBezTo>
                    <a:pt x="93784" y="78398"/>
                    <a:pt x="187569" y="156797"/>
                    <a:pt x="773723" y="158262"/>
                  </a:cubicBezTo>
                  <a:cubicBezTo>
                    <a:pt x="1359877" y="159727"/>
                    <a:pt x="3516923" y="8792"/>
                    <a:pt x="3516923" y="8792"/>
                  </a:cubicBezTo>
                  <a:lnTo>
                    <a:pt x="3516923" y="8792"/>
                  </a:lnTo>
                  <a:lnTo>
                    <a:pt x="3516923" y="8792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 flipV="1">
              <a:off x="923193" y="3280115"/>
              <a:ext cx="3516923" cy="194187"/>
            </a:xfrm>
            <a:custGeom>
              <a:avLst/>
              <a:gdLst>
                <a:gd name="connsiteX0" fmla="*/ 0 w 3516923"/>
                <a:gd name="connsiteY0" fmla="*/ 0 h 158272"/>
                <a:gd name="connsiteX1" fmla="*/ 773723 w 3516923"/>
                <a:gd name="connsiteY1" fmla="*/ 158262 h 158272"/>
                <a:gd name="connsiteX2" fmla="*/ 3516923 w 3516923"/>
                <a:gd name="connsiteY2" fmla="*/ 8792 h 158272"/>
                <a:gd name="connsiteX3" fmla="*/ 3516923 w 3516923"/>
                <a:gd name="connsiteY3" fmla="*/ 8792 h 158272"/>
                <a:gd name="connsiteX4" fmla="*/ 3516923 w 3516923"/>
                <a:gd name="connsiteY4" fmla="*/ 8792 h 15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923" h="158272">
                  <a:moveTo>
                    <a:pt x="0" y="0"/>
                  </a:moveTo>
                  <a:cubicBezTo>
                    <a:pt x="93784" y="78398"/>
                    <a:pt x="187569" y="156797"/>
                    <a:pt x="773723" y="158262"/>
                  </a:cubicBezTo>
                  <a:cubicBezTo>
                    <a:pt x="1359877" y="159727"/>
                    <a:pt x="3516923" y="8792"/>
                    <a:pt x="3516923" y="8792"/>
                  </a:cubicBezTo>
                  <a:lnTo>
                    <a:pt x="3516923" y="8792"/>
                  </a:lnTo>
                  <a:lnTo>
                    <a:pt x="3516923" y="8792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730919" y="3024618"/>
            <a:ext cx="1329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Plasma source
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43372" y="1646586"/>
            <a:ext cx="120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Beam
Lead-out interface
</a:t>
            </a:r>
          </a:p>
        </p:txBody>
      </p:sp>
      <p:cxnSp>
        <p:nvCxnSpPr>
          <p:cNvPr id="22" name="直線矢印コネクタ 21"/>
          <p:cNvCxnSpPr>
            <a:stCxn id="20" idx="2"/>
          </p:cNvCxnSpPr>
          <p:nvPr/>
        </p:nvCxnSpPr>
        <p:spPr>
          <a:xfrm flipV="1">
            <a:off x="2246510" y="2690446"/>
            <a:ext cx="628909" cy="1564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249180" y="2292916"/>
            <a:ext cx="773386" cy="397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259699" y="2292916"/>
            <a:ext cx="885965" cy="397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033686" y="2804746"/>
            <a:ext cx="3710354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弧 30"/>
          <p:cNvSpPr/>
          <p:nvPr/>
        </p:nvSpPr>
        <p:spPr>
          <a:xfrm>
            <a:off x="6410760" y="2345381"/>
            <a:ext cx="107888" cy="947616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6417899" y="2262845"/>
                <a:ext cx="394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99" y="2262845"/>
                <a:ext cx="39414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6850526" y="1262306"/>
                <a:ext cx="2568332" cy="2410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Divergence angle:
</a:t>
                </a:r>
                <a14:m>
                  <m:oMath xmlns:m="http://schemas.openxmlformats.org/officeDocument/2006/math">
                    <m:r>
                      <a:rPr lang="ja-JP" alt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f>
                          <m:f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kumimoji="1" lang="en-US" altLang="ja-JP" sz="2000" dirty="0"/>
              </a:p>
              <a:p>
                <a:r>
                  <a:rPr kumimoji="1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Where P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𝑃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𝑒𝑥</m:t>
                              </m:r>
                            </m:sub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3/2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en-US" altLang="ja-JP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endParaRPr kumimoji="1"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526" y="1262306"/>
                <a:ext cx="2568332" cy="2410981"/>
              </a:xfrm>
              <a:prstGeom prst="rect">
                <a:avLst/>
              </a:prstGeom>
              <a:blipFill>
                <a:blip r:embed="rId3"/>
                <a:stretch>
                  <a:fillRect l="-2613" t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8729411" y="2715802"/>
            <a:ext cx="18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perveance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368444" y="2582097"/>
            <a:ext cx="3068515" cy="732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3265216" y="2312323"/>
            <a:ext cx="0" cy="48357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3323832" y="1916724"/>
            <a:ext cx="60080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438735" y="1569640"/>
                <a:ext cx="3995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35" y="1569640"/>
                <a:ext cx="39959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 rot="16200000">
                <a:off x="3159641" y="2380820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159641" y="2380820"/>
                <a:ext cx="39132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正方形/長方形 42"/>
          <p:cNvSpPr/>
          <p:nvPr/>
        </p:nvSpPr>
        <p:spPr>
          <a:xfrm>
            <a:off x="6887547" y="3547449"/>
            <a:ext cx="4002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other words, the beam drawer interface (meniscus) is determined only by the perveance and aspect ratio.
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2350477" y="6154615"/>
            <a:ext cx="37455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2350476" y="6128624"/>
                <a:ext cx="4394956" cy="37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𝑃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    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𝑝𝑒𝑟𝑣𝑒𝑎𝑛𝑐𝑒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76" y="6128624"/>
                <a:ext cx="4394956" cy="372218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1966546" y="6048721"/>
                <a:ext cx="602007" cy="37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0</m:t>
                      </m:r>
                    </m:oMath>
                  </m:oMathPara>
                </a14:m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546" y="6048721"/>
                <a:ext cx="602007" cy="372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/>
          <p:cNvCxnSpPr/>
          <p:nvPr/>
        </p:nvCxnSpPr>
        <p:spPr>
          <a:xfrm flipV="1">
            <a:off x="2354644" y="4419869"/>
            <a:ext cx="1" cy="17423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1677114" y="3807367"/>
                <a:ext cx="14534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Divergence angle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𝜃</m:t>
                    </m:r>
                  </m:oMath>
                </a14:m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114" y="3807367"/>
                <a:ext cx="1453402" cy="646331"/>
              </a:xfrm>
              <a:prstGeom prst="rect">
                <a:avLst/>
              </a:prstGeom>
              <a:blipFill>
                <a:blip r:embed="rId8"/>
                <a:stretch>
                  <a:fillRect t="-5660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コネクタ 51"/>
          <p:cNvCxnSpPr/>
          <p:nvPr/>
        </p:nvCxnSpPr>
        <p:spPr>
          <a:xfrm>
            <a:off x="2702680" y="4732303"/>
            <a:ext cx="1291322" cy="142231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4018092" y="4732302"/>
            <a:ext cx="1321770" cy="141991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フリーフォーム 58"/>
          <p:cNvSpPr/>
          <p:nvPr/>
        </p:nvSpPr>
        <p:spPr>
          <a:xfrm>
            <a:off x="2816470" y="4809393"/>
            <a:ext cx="2321169" cy="879465"/>
          </a:xfrm>
          <a:custGeom>
            <a:avLst/>
            <a:gdLst>
              <a:gd name="connsiteX0" fmla="*/ 0 w 2321169"/>
              <a:gd name="connsiteY0" fmla="*/ 0 h 879465"/>
              <a:gd name="connsiteX1" fmla="*/ 650631 w 2321169"/>
              <a:gd name="connsiteY1" fmla="*/ 668216 h 879465"/>
              <a:gd name="connsiteX2" fmla="*/ 1186962 w 2321169"/>
              <a:gd name="connsiteY2" fmla="*/ 879231 h 879465"/>
              <a:gd name="connsiteX3" fmla="*/ 1714500 w 2321169"/>
              <a:gd name="connsiteY3" fmla="*/ 694593 h 879465"/>
              <a:gd name="connsiteX4" fmla="*/ 2321169 w 2321169"/>
              <a:gd name="connsiteY4" fmla="*/ 87923 h 879465"/>
              <a:gd name="connsiteX5" fmla="*/ 2321169 w 2321169"/>
              <a:gd name="connsiteY5" fmla="*/ 87923 h 879465"/>
              <a:gd name="connsiteX6" fmla="*/ 2321169 w 2321169"/>
              <a:gd name="connsiteY6" fmla="*/ 87923 h 87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169" h="879465">
                <a:moveTo>
                  <a:pt x="0" y="0"/>
                </a:moveTo>
                <a:cubicBezTo>
                  <a:pt x="226402" y="260839"/>
                  <a:pt x="452804" y="521678"/>
                  <a:pt x="650631" y="668216"/>
                </a:cubicBezTo>
                <a:cubicBezTo>
                  <a:pt x="848458" y="814754"/>
                  <a:pt x="1009651" y="874835"/>
                  <a:pt x="1186962" y="879231"/>
                </a:cubicBezTo>
                <a:cubicBezTo>
                  <a:pt x="1364273" y="883627"/>
                  <a:pt x="1525466" y="826478"/>
                  <a:pt x="1714500" y="694593"/>
                </a:cubicBezTo>
                <a:cubicBezTo>
                  <a:pt x="1903534" y="562708"/>
                  <a:pt x="2321169" y="87923"/>
                  <a:pt x="2321169" y="87923"/>
                </a:cubicBezTo>
                <a:lnTo>
                  <a:pt x="2321169" y="87923"/>
                </a:lnTo>
                <a:lnTo>
                  <a:pt x="2321169" y="87923"/>
                </a:lnTo>
              </a:path>
            </a:pathLst>
          </a:cu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76771" y="1128274"/>
            <a:ext cx="3050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"Charged Particle Beam Optics" </a:t>
            </a:r>
            <a:r>
              <a:rPr kumimoji="1" lang="en-US" altLang="ja-JP" sz="1100" dirty="0" err="1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Junzo</a:t>
            </a:r>
            <a:r>
              <a:rPr kumimoji="1" lang="en-US" altLang="ja-JP" sz="1100" dirty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Ishikawa
</a:t>
            </a:r>
            <a:endParaRPr kumimoji="1" lang="ja-JP" altLang="en-US" sz="1100" dirty="0">
              <a:solidFill>
                <a:srgbClr val="FF66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6518649" y="4558642"/>
                <a:ext cx="4039647" cy="1237775"/>
              </a:xfrm>
              <a:prstGeom prst="rect">
                <a:avLst/>
              </a:prstGeom>
              <a:noFill/>
              <a:ln w="38100">
                <a:solidFill>
                  <a:srgbClr val="FF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Perveance</a:t>
                </a:r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𝑃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𝑒𝑥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3/2</m:t>
                            </m:r>
                          </m:sup>
                        </m:sSubSup>
                      </m:den>
                    </m:f>
                  </m:oMath>
                </a14:m>
                <a:endParaRPr lang="en-US" altLang="ja-JP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Immersion of the electric field </a:t>
                </a:r>
                <a:r>
                  <a:rPr lang="en-US" altLang="ja-JP" sz="20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v.s</a:t>
                </a:r>
                <a:r>
                  <a:rPr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. Electric field shielding</a:t>
                </a: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649" y="4558642"/>
                <a:ext cx="4039647" cy="1237775"/>
              </a:xfrm>
              <a:prstGeom prst="rect">
                <a:avLst/>
              </a:prstGeom>
              <a:blipFill>
                <a:blip r:embed="rId9"/>
                <a:stretch>
                  <a:fillRect l="-1046" b="-6220"/>
                </a:stretch>
              </a:blipFill>
              <a:ln w="3810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05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3550-3A06-4F51-A337-4C386430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Bibiliography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11ED-B187-4CB3-B682-6FB4AEECF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75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[1] M. </a:t>
            </a:r>
            <a:r>
              <a:rPr lang="en-US" dirty="0" err="1"/>
              <a:t>Bacal</a:t>
            </a:r>
            <a:r>
              <a:rPr lang="en-US" dirty="0"/>
              <a:t> and M. Wada. Negative hydrogen ion production mechanisms. Applied Physics Reviews, 2(2):021305, </a:t>
            </a:r>
            <a:r>
              <a:rPr lang="en-US" dirty="0" err="1"/>
              <a:t>jun</a:t>
            </a:r>
            <a:r>
              <a:rPr lang="en-US" dirty="0"/>
              <a:t> 2015. 1, 18</a:t>
            </a:r>
          </a:p>
          <a:p>
            <a:r>
              <a:rPr lang="en-US" dirty="0"/>
              <a:t>[2] R. S. </a:t>
            </a:r>
            <a:r>
              <a:rPr lang="en-US" dirty="0" err="1"/>
              <a:t>Hemsworth</a:t>
            </a:r>
            <a:r>
              <a:rPr lang="en-US" dirty="0"/>
              <a:t>, D. </a:t>
            </a:r>
            <a:r>
              <a:rPr lang="en-US" dirty="0" err="1"/>
              <a:t>Boilson</a:t>
            </a:r>
            <a:r>
              <a:rPr lang="en-US" dirty="0"/>
              <a:t>, P. Blatchford, M. Dalla Palma, G. </a:t>
            </a:r>
            <a:r>
              <a:rPr lang="en-US" dirty="0" err="1"/>
              <a:t>Chitarin</a:t>
            </a:r>
            <a:r>
              <a:rPr lang="en-US" dirty="0"/>
              <a:t>, H. P.L. De </a:t>
            </a:r>
            <a:r>
              <a:rPr lang="en-US" dirty="0" err="1"/>
              <a:t>Esch</a:t>
            </a:r>
            <a:r>
              <a:rPr lang="en-US" dirty="0"/>
              <a:t>, </a:t>
            </a:r>
            <a:r>
              <a:rPr lang="it-IT" dirty="0"/>
              <a:t>F. Geli, M. Dremel, J. Gracea, D. Marcuzzi, G. Serianni, D. Shah, M. Singh, M. Urbani, </a:t>
            </a:r>
            <a:r>
              <a:rPr lang="en-US" dirty="0"/>
              <a:t>and P. </a:t>
            </a:r>
            <a:r>
              <a:rPr lang="en-US" dirty="0" err="1"/>
              <a:t>Zaccaria</a:t>
            </a:r>
            <a:r>
              <a:rPr lang="en-US" dirty="0"/>
              <a:t>. Overview of the design of the ITER heating neutral beam injectors, </a:t>
            </a:r>
            <a:r>
              <a:rPr lang="en-US" dirty="0" err="1"/>
              <a:t>feb</a:t>
            </a:r>
            <a:r>
              <a:rPr lang="en-US" dirty="0"/>
              <a:t> 2017. 1, 2</a:t>
            </a:r>
          </a:p>
          <a:p>
            <a:r>
              <a:rPr lang="en-US" dirty="0"/>
              <a:t>[3] </a:t>
            </a:r>
            <a:r>
              <a:rPr lang="en-US" dirty="0">
                <a:hlinkClick r:id="rId2"/>
              </a:rPr>
              <a:t>https://public.kitware.com/open </a:t>
            </a:r>
            <a:r>
              <a:rPr lang="en-US" dirty="0" err="1">
                <a:hlinkClick r:id="rId2"/>
              </a:rPr>
              <a:t>regate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index.php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BeamLineModeling</a:t>
            </a:r>
            <a:endParaRPr lang="en-US" dirty="0"/>
          </a:p>
          <a:p>
            <a:pPr algn="l" fontAlgn="base"/>
            <a:r>
              <a:rPr lang="fr-FR" dirty="0" err="1"/>
              <a:t>Yasuaki</a:t>
            </a:r>
            <a:r>
              <a:rPr lang="fr-FR" dirty="0"/>
              <a:t> Haba et al 2020 New J. Phys. 22, 023017 (2020)</a:t>
            </a:r>
          </a:p>
          <a:p>
            <a:r>
              <a:rPr lang="en-US" dirty="0"/>
              <a:t>[5] G. </a:t>
            </a:r>
            <a:r>
              <a:rPr lang="en-US" dirty="0" err="1"/>
              <a:t>Fubiani</a:t>
            </a:r>
            <a:r>
              <a:rPr lang="en-US" dirty="0"/>
              <a:t>, L. Garrigues, and J.P. Boeuf, Phys. Plasmas 25, 023510  (2018)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B34B9-5FEE-4BD6-9105-0C28EE02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F79E66-27F4-4C68-BEBF-52B0AF657584}"/>
              </a:ext>
            </a:extLst>
          </p:cNvPr>
          <p:cNvGrpSpPr/>
          <p:nvPr/>
        </p:nvGrpSpPr>
        <p:grpSpPr>
          <a:xfrm>
            <a:off x="962664" y="2314111"/>
            <a:ext cx="5160196" cy="2229778"/>
            <a:chOff x="3778868" y="1065549"/>
            <a:chExt cx="5160196" cy="2229778"/>
          </a:xfrm>
        </p:grpSpPr>
        <p:pic>
          <p:nvPicPr>
            <p:cNvPr id="19" name="図 3">
              <a:extLst>
                <a:ext uri="{FF2B5EF4-FFF2-40B4-BE49-F238E27FC236}">
                  <a16:creationId xmlns:a16="http://schemas.microsoft.com/office/drawing/2014/main" id="{35DFC60F-F5EA-434E-8530-167C6B1EF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8868" y="1065549"/>
              <a:ext cx="5160196" cy="22297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DF24D04-928B-4567-83A9-D769113F3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8" t="65175" r="41441" b="10852"/>
            <a:stretch/>
          </p:blipFill>
          <p:spPr>
            <a:xfrm>
              <a:off x="7312499" y="2470558"/>
              <a:ext cx="556182" cy="471340"/>
            </a:xfrm>
            <a:prstGeom prst="rect">
              <a:avLst/>
            </a:prstGeom>
          </p:spPr>
        </p:pic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937E3B3-76B1-48E9-B77C-A5CDE1C6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6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2C6BB5-0740-4439-8F0A-117EEA6499C9}"/>
              </a:ext>
            </a:extLst>
          </p:cNvPr>
          <p:cNvGrpSpPr>
            <a:grpSpLocks noChangeAspect="1"/>
          </p:cNvGrpSpPr>
          <p:nvPr/>
        </p:nvGrpSpPr>
        <p:grpSpPr>
          <a:xfrm>
            <a:off x="8339580" y="125122"/>
            <a:ext cx="3482018" cy="2730977"/>
            <a:chOff x="8252523" y="3268744"/>
            <a:chExt cx="3482640" cy="273146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60D5368-DF31-4082-BF54-A356A05A4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296"/>
            <a:stretch/>
          </p:blipFill>
          <p:spPr>
            <a:xfrm>
              <a:off x="8252523" y="3268744"/>
              <a:ext cx="3482640" cy="273146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CC93E45-2CC0-4573-8B4C-B334B4AD4D4C}"/>
                </a:ext>
              </a:extLst>
            </p:cNvPr>
            <p:cNvSpPr/>
            <p:nvPr/>
          </p:nvSpPr>
          <p:spPr>
            <a:xfrm>
              <a:off x="8848013" y="3429000"/>
              <a:ext cx="248853" cy="33229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FCC199E8-000A-4506-8AE4-AC4EE670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Emittance of LHD H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 beam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B8CC17-04C4-4858-8A16-B104A4298805}"/>
              </a:ext>
            </a:extLst>
          </p:cNvPr>
          <p:cNvSpPr/>
          <p:nvPr/>
        </p:nvSpPr>
        <p:spPr>
          <a:xfrm>
            <a:off x="4564391" y="3670480"/>
            <a:ext cx="202165" cy="2011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6F747A4-A896-43B4-BEC8-09D9A2DB79CA}"/>
              </a:ext>
            </a:extLst>
          </p:cNvPr>
          <p:cNvCxnSpPr>
            <a:stCxn id="39" idx="7"/>
          </p:cNvCxnSpPr>
          <p:nvPr/>
        </p:nvCxnSpPr>
        <p:spPr>
          <a:xfrm flipV="1">
            <a:off x="4736950" y="2227634"/>
            <a:ext cx="3873435" cy="14723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6C19C4-B3FC-42C9-86DA-5B63B21AF754}"/>
              </a:ext>
            </a:extLst>
          </p:cNvPr>
          <p:cNvSpPr txBox="1"/>
          <p:nvPr/>
        </p:nvSpPr>
        <p:spPr>
          <a:xfrm>
            <a:off x="6953955" y="5832240"/>
            <a:ext cx="538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Y. </a:t>
            </a:r>
            <a:r>
              <a:rPr lang="en-US" u="sng" dirty="0" err="1">
                <a:solidFill>
                  <a:srgbClr val="000000"/>
                </a:solidFill>
                <a:effectLst/>
              </a:rPr>
              <a:t>Haba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u="sng" dirty="0">
                <a:solidFill>
                  <a:srgbClr val="000000"/>
                </a:solidFill>
                <a:effectLst/>
              </a:rPr>
              <a:t>et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u="sng" dirty="0">
                <a:solidFill>
                  <a:srgbClr val="000000"/>
                </a:solidFill>
                <a:effectLst/>
              </a:rPr>
              <a:t>al</a:t>
            </a:r>
            <a:r>
              <a:rPr lang="en-US" dirty="0">
                <a:solidFill>
                  <a:srgbClr val="000000"/>
                </a:solidFill>
                <a:effectLst/>
              </a:rPr>
              <a:t>., New Journal of Physics 22, 023017 (2020)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0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F79E66-27F4-4C68-BEBF-52B0AF657584}"/>
              </a:ext>
            </a:extLst>
          </p:cNvPr>
          <p:cNvGrpSpPr/>
          <p:nvPr/>
        </p:nvGrpSpPr>
        <p:grpSpPr>
          <a:xfrm>
            <a:off x="962664" y="2314111"/>
            <a:ext cx="5160196" cy="2229778"/>
            <a:chOff x="3778868" y="1065549"/>
            <a:chExt cx="5160196" cy="2229778"/>
          </a:xfrm>
        </p:grpSpPr>
        <p:pic>
          <p:nvPicPr>
            <p:cNvPr id="19" name="図 3">
              <a:extLst>
                <a:ext uri="{FF2B5EF4-FFF2-40B4-BE49-F238E27FC236}">
                  <a16:creationId xmlns:a16="http://schemas.microsoft.com/office/drawing/2014/main" id="{35DFC60F-F5EA-434E-8530-167C6B1EF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8868" y="1065549"/>
              <a:ext cx="5160196" cy="22297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DF24D04-928B-4567-83A9-D769113F3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8" t="65175" r="41441" b="10852"/>
            <a:stretch/>
          </p:blipFill>
          <p:spPr>
            <a:xfrm>
              <a:off x="7312499" y="2470558"/>
              <a:ext cx="556182" cy="471340"/>
            </a:xfrm>
            <a:prstGeom prst="rect">
              <a:avLst/>
            </a:prstGeom>
          </p:spPr>
        </p:pic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937E3B3-76B1-48E9-B77C-A5CDE1C6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7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2C6BB5-0740-4439-8F0A-117EEA6499C9}"/>
              </a:ext>
            </a:extLst>
          </p:cNvPr>
          <p:cNvGrpSpPr>
            <a:grpSpLocks noChangeAspect="1"/>
          </p:cNvGrpSpPr>
          <p:nvPr/>
        </p:nvGrpSpPr>
        <p:grpSpPr>
          <a:xfrm>
            <a:off x="8339580" y="125122"/>
            <a:ext cx="3482018" cy="2730977"/>
            <a:chOff x="8252523" y="3268744"/>
            <a:chExt cx="3482640" cy="273146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60D5368-DF31-4082-BF54-A356A05A4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296"/>
            <a:stretch/>
          </p:blipFill>
          <p:spPr>
            <a:xfrm>
              <a:off x="8252523" y="3268744"/>
              <a:ext cx="3482640" cy="273146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CC93E45-2CC0-4573-8B4C-B334B4AD4D4C}"/>
                </a:ext>
              </a:extLst>
            </p:cNvPr>
            <p:cNvSpPr/>
            <p:nvPr/>
          </p:nvSpPr>
          <p:spPr>
            <a:xfrm>
              <a:off x="8848013" y="3429000"/>
              <a:ext cx="248853" cy="33229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C74C54-C506-4D61-81F6-D8FD43E0E1A8}"/>
              </a:ext>
            </a:extLst>
          </p:cNvPr>
          <p:cNvGrpSpPr>
            <a:grpSpLocks noChangeAspect="1"/>
          </p:cNvGrpSpPr>
          <p:nvPr/>
        </p:nvGrpSpPr>
        <p:grpSpPr>
          <a:xfrm>
            <a:off x="8339580" y="2935875"/>
            <a:ext cx="3485694" cy="2712754"/>
            <a:chOff x="6834433" y="2705098"/>
            <a:chExt cx="4034059" cy="31395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47F12C-256D-404A-8C94-A6D363E2C0E5}"/>
                </a:ext>
              </a:extLst>
            </p:cNvPr>
            <p:cNvSpPr/>
            <p:nvPr/>
          </p:nvSpPr>
          <p:spPr>
            <a:xfrm>
              <a:off x="6834433" y="5326144"/>
              <a:ext cx="4029805" cy="51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F18AABC-470F-4C23-8001-4B73B4C5A3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38386" y="2705098"/>
              <a:ext cx="4030106" cy="3137532"/>
              <a:chOff x="2725876" y="291468"/>
              <a:chExt cx="4030106" cy="3137532"/>
            </a:xfrm>
            <a:solidFill>
              <a:schemeClr val="bg1"/>
            </a:solidFill>
          </p:grpSpPr>
          <p:pic>
            <p:nvPicPr>
              <p:cNvPr id="31" name="Picture 30" descr="A screenshot of a video game&#10;&#10;Description automatically generated">
                <a:extLst>
                  <a:ext uri="{FF2B5EF4-FFF2-40B4-BE49-F238E27FC236}">
                    <a16:creationId xmlns:a16="http://schemas.microsoft.com/office/drawing/2014/main" id="{957F1904-3FC3-4309-8F62-052E71B111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13"/>
              <a:stretch/>
            </p:blipFill>
            <p:spPr>
              <a:xfrm>
                <a:off x="2725876" y="291468"/>
                <a:ext cx="4029805" cy="2637870"/>
              </a:xfrm>
              <a:prstGeom prst="rect">
                <a:avLst/>
              </a:prstGeom>
              <a:grpFill/>
            </p:spPr>
          </p:pic>
          <p:pic>
            <p:nvPicPr>
              <p:cNvPr id="32" name="Picture 31" descr="A screenshot of a video game&#10;&#10;Description automatically generated">
                <a:extLst>
                  <a:ext uri="{FF2B5EF4-FFF2-40B4-BE49-F238E27FC236}">
                    <a16:creationId xmlns:a16="http://schemas.microsoft.com/office/drawing/2014/main" id="{35CE6116-24E9-4C29-9184-D02300CC65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72" t="91114" b="519"/>
              <a:stretch/>
            </p:blipFill>
            <p:spPr>
              <a:xfrm>
                <a:off x="3035330" y="2946952"/>
                <a:ext cx="3720652" cy="482048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FCC199E8-000A-4506-8AE4-AC4EE670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Emittance of LHD H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 beam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B8CC17-04C4-4858-8A16-B104A4298805}"/>
              </a:ext>
            </a:extLst>
          </p:cNvPr>
          <p:cNvSpPr/>
          <p:nvPr/>
        </p:nvSpPr>
        <p:spPr>
          <a:xfrm>
            <a:off x="4476839" y="4016844"/>
            <a:ext cx="202165" cy="201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113E11-E0D8-4888-850B-2A29636B4CBF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4679004" y="4117408"/>
            <a:ext cx="3660576" cy="73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47204C-4B2E-49F7-91A3-D1E4D825BBCF}"/>
              </a:ext>
            </a:extLst>
          </p:cNvPr>
          <p:cNvSpPr txBox="1"/>
          <p:nvPr/>
        </p:nvSpPr>
        <p:spPr>
          <a:xfrm>
            <a:off x="5687756" y="4497989"/>
            <a:ext cx="3371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</a:t>
            </a:r>
            <a:r>
              <a:rPr lang="en-US" sz="2400" b="1" dirty="0"/>
              <a:t> </a:t>
            </a:r>
            <a:r>
              <a:rPr lang="en-US" sz="2400" dirty="0"/>
              <a:t>components: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upper</a:t>
            </a:r>
            <a:r>
              <a:rPr lang="en-US" sz="2400" b="1" dirty="0"/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center </a:t>
            </a:r>
          </a:p>
          <a:p>
            <a:r>
              <a:rPr lang="en-US" sz="2400" b="1" dirty="0">
                <a:solidFill>
                  <a:srgbClr val="00CC00"/>
                </a:solidFill>
              </a:rPr>
              <a:t>lower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9CDC1-01B1-41A3-AA78-49F7863327C3}"/>
              </a:ext>
            </a:extLst>
          </p:cNvPr>
          <p:cNvSpPr txBox="1"/>
          <p:nvPr/>
        </p:nvSpPr>
        <p:spPr>
          <a:xfrm>
            <a:off x="6953955" y="5832240"/>
            <a:ext cx="538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Y. </a:t>
            </a:r>
            <a:r>
              <a:rPr lang="en-US" u="sng" dirty="0" err="1">
                <a:solidFill>
                  <a:srgbClr val="000000"/>
                </a:solidFill>
                <a:effectLst/>
              </a:rPr>
              <a:t>Haba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u="sng" dirty="0">
                <a:solidFill>
                  <a:srgbClr val="000000"/>
                </a:solidFill>
                <a:effectLst/>
              </a:rPr>
              <a:t>et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u="sng" dirty="0">
                <a:solidFill>
                  <a:srgbClr val="000000"/>
                </a:solidFill>
                <a:effectLst/>
              </a:rPr>
              <a:t>al</a:t>
            </a:r>
            <a:r>
              <a:rPr lang="en-US" dirty="0">
                <a:solidFill>
                  <a:srgbClr val="000000"/>
                </a:solidFill>
                <a:effectLst/>
              </a:rPr>
              <a:t>., New Journal of Physics 22, 023017 (2020)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2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F79E66-27F4-4C68-BEBF-52B0AF657584}"/>
              </a:ext>
            </a:extLst>
          </p:cNvPr>
          <p:cNvGrpSpPr/>
          <p:nvPr/>
        </p:nvGrpSpPr>
        <p:grpSpPr>
          <a:xfrm>
            <a:off x="962664" y="2314111"/>
            <a:ext cx="5160196" cy="2229778"/>
            <a:chOff x="3778868" y="1065549"/>
            <a:chExt cx="5160196" cy="2229778"/>
          </a:xfrm>
        </p:grpSpPr>
        <p:pic>
          <p:nvPicPr>
            <p:cNvPr id="19" name="図 3">
              <a:extLst>
                <a:ext uri="{FF2B5EF4-FFF2-40B4-BE49-F238E27FC236}">
                  <a16:creationId xmlns:a16="http://schemas.microsoft.com/office/drawing/2014/main" id="{35DFC60F-F5EA-434E-8530-167C6B1EF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8868" y="1065549"/>
              <a:ext cx="5160196" cy="22297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DF24D04-928B-4567-83A9-D769113F3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8" t="65175" r="41441" b="10852"/>
            <a:stretch/>
          </p:blipFill>
          <p:spPr>
            <a:xfrm>
              <a:off x="7312499" y="2470558"/>
              <a:ext cx="556182" cy="471340"/>
            </a:xfrm>
            <a:prstGeom prst="rect">
              <a:avLst/>
            </a:prstGeom>
          </p:spPr>
        </p:pic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937E3B3-76B1-48E9-B77C-A5CDE1C6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8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C74C54-C506-4D61-81F6-D8FD43E0E1A8}"/>
              </a:ext>
            </a:extLst>
          </p:cNvPr>
          <p:cNvGrpSpPr>
            <a:grpSpLocks noChangeAspect="1"/>
          </p:cNvGrpSpPr>
          <p:nvPr/>
        </p:nvGrpSpPr>
        <p:grpSpPr>
          <a:xfrm>
            <a:off x="8342996" y="2935875"/>
            <a:ext cx="3478602" cy="2712754"/>
            <a:chOff x="6834433" y="2705098"/>
            <a:chExt cx="4034059" cy="31395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47F12C-256D-404A-8C94-A6D363E2C0E5}"/>
                </a:ext>
              </a:extLst>
            </p:cNvPr>
            <p:cNvSpPr/>
            <p:nvPr/>
          </p:nvSpPr>
          <p:spPr>
            <a:xfrm>
              <a:off x="6834433" y="5326144"/>
              <a:ext cx="4029805" cy="51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F18AABC-470F-4C23-8001-4B73B4C5A3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38386" y="2705098"/>
              <a:ext cx="4030106" cy="3137532"/>
              <a:chOff x="2725876" y="291468"/>
              <a:chExt cx="4030106" cy="3137532"/>
            </a:xfrm>
            <a:solidFill>
              <a:schemeClr val="bg1"/>
            </a:solidFill>
          </p:grpSpPr>
          <p:pic>
            <p:nvPicPr>
              <p:cNvPr id="31" name="Picture 30" descr="A screenshot of a video game&#10;&#10;Description automatically generated">
                <a:extLst>
                  <a:ext uri="{FF2B5EF4-FFF2-40B4-BE49-F238E27FC236}">
                    <a16:creationId xmlns:a16="http://schemas.microsoft.com/office/drawing/2014/main" id="{957F1904-3FC3-4309-8F62-052E71B111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13"/>
              <a:stretch/>
            </p:blipFill>
            <p:spPr>
              <a:xfrm>
                <a:off x="2725876" y="291468"/>
                <a:ext cx="4029805" cy="2637870"/>
              </a:xfrm>
              <a:prstGeom prst="rect">
                <a:avLst/>
              </a:prstGeom>
              <a:grpFill/>
            </p:spPr>
          </p:pic>
          <p:pic>
            <p:nvPicPr>
              <p:cNvPr id="32" name="Picture 31" descr="A screenshot of a video game&#10;&#10;Description automatically generated">
                <a:extLst>
                  <a:ext uri="{FF2B5EF4-FFF2-40B4-BE49-F238E27FC236}">
                    <a16:creationId xmlns:a16="http://schemas.microsoft.com/office/drawing/2014/main" id="{35CE6116-24E9-4C29-9184-D02300CC65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72" t="91114" b="519"/>
              <a:stretch/>
            </p:blipFill>
            <p:spPr>
              <a:xfrm>
                <a:off x="3035330" y="2946952"/>
                <a:ext cx="3720652" cy="482048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FCC199E8-000A-4506-8AE4-AC4EE670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Emittance of LHD H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 beam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B8CC17-04C4-4858-8A16-B104A4298805}"/>
              </a:ext>
            </a:extLst>
          </p:cNvPr>
          <p:cNvSpPr/>
          <p:nvPr/>
        </p:nvSpPr>
        <p:spPr>
          <a:xfrm>
            <a:off x="4476839" y="4016844"/>
            <a:ext cx="202165" cy="201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70DB2E-9364-464E-9D44-D1BF5A5D2591}"/>
              </a:ext>
            </a:extLst>
          </p:cNvPr>
          <p:cNvGrpSpPr>
            <a:grpSpLocks noChangeAspect="1"/>
          </p:cNvGrpSpPr>
          <p:nvPr/>
        </p:nvGrpSpPr>
        <p:grpSpPr>
          <a:xfrm>
            <a:off x="9922195" y="4188283"/>
            <a:ext cx="124098" cy="1369685"/>
            <a:chOff x="9447028" y="1291856"/>
            <a:chExt cx="143539" cy="158425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E337B2-64E5-43DD-A26B-C4C6D69543F3}"/>
                </a:ext>
              </a:extLst>
            </p:cNvPr>
            <p:cNvCxnSpPr/>
            <p:nvPr/>
          </p:nvCxnSpPr>
          <p:spPr>
            <a:xfrm>
              <a:off x="9590567" y="1291856"/>
              <a:ext cx="0" cy="1584251"/>
            </a:xfrm>
            <a:prstGeom prst="line">
              <a:avLst/>
            </a:prstGeom>
            <a:ln w="38100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930604-97B2-49C7-A64B-A5297A2674CF}"/>
                </a:ext>
              </a:extLst>
            </p:cNvPr>
            <p:cNvCxnSpPr/>
            <p:nvPr/>
          </p:nvCxnSpPr>
          <p:spPr>
            <a:xfrm>
              <a:off x="9447028" y="1653363"/>
              <a:ext cx="0" cy="12227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76802D2-6091-4888-A5BC-EF0D37C472AA}"/>
                </a:ext>
              </a:extLst>
            </p:cNvPr>
            <p:cNvCxnSpPr/>
            <p:nvPr/>
          </p:nvCxnSpPr>
          <p:spPr>
            <a:xfrm>
              <a:off x="9548037" y="1749056"/>
              <a:ext cx="0" cy="112705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91523B-4E7B-40FA-B2E2-D31E385BE01B}"/>
              </a:ext>
            </a:extLst>
          </p:cNvPr>
          <p:cNvGrpSpPr>
            <a:grpSpLocks noChangeAspect="1"/>
          </p:cNvGrpSpPr>
          <p:nvPr/>
        </p:nvGrpSpPr>
        <p:grpSpPr>
          <a:xfrm>
            <a:off x="8339580" y="125122"/>
            <a:ext cx="3482018" cy="2730977"/>
            <a:chOff x="8252523" y="3268744"/>
            <a:chExt cx="3482640" cy="273146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3D89F13-02B4-40F9-9FF7-C4DA581D3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0296"/>
            <a:stretch/>
          </p:blipFill>
          <p:spPr>
            <a:xfrm>
              <a:off x="8252523" y="3268744"/>
              <a:ext cx="3482640" cy="2731465"/>
            </a:xfrm>
            <a:prstGeom prst="rect">
              <a:avLst/>
            </a:prstGeom>
          </p:spPr>
        </p:pic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3A7A6F1-10CB-4DE4-9AC9-9724CB13646E}"/>
                </a:ext>
              </a:extLst>
            </p:cNvPr>
            <p:cNvSpPr/>
            <p:nvPr/>
          </p:nvSpPr>
          <p:spPr>
            <a:xfrm>
              <a:off x="8848013" y="3429000"/>
              <a:ext cx="248853" cy="33229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3E13D2-3F1C-401E-A852-3DBA34C1C258}"/>
              </a:ext>
            </a:extLst>
          </p:cNvPr>
          <p:cNvGrpSpPr>
            <a:grpSpLocks noChangeAspect="1"/>
          </p:cNvGrpSpPr>
          <p:nvPr/>
        </p:nvGrpSpPr>
        <p:grpSpPr>
          <a:xfrm>
            <a:off x="8339580" y="5200635"/>
            <a:ext cx="3485694" cy="447997"/>
            <a:chOff x="6834433" y="5326144"/>
            <a:chExt cx="4034059" cy="51847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A56642-A5DC-44EA-AD6C-CC67A014881B}"/>
                </a:ext>
              </a:extLst>
            </p:cNvPr>
            <p:cNvSpPr/>
            <p:nvPr/>
          </p:nvSpPr>
          <p:spPr>
            <a:xfrm>
              <a:off x="6834433" y="5326144"/>
              <a:ext cx="4029805" cy="51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CBD2E769-4499-4AA9-8B1D-6564D5FA0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2" t="91114" b="519"/>
            <a:stretch/>
          </p:blipFill>
          <p:spPr>
            <a:xfrm>
              <a:off x="7147841" y="5360582"/>
              <a:ext cx="3720651" cy="482048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B49251-FAEF-4A11-966F-E1E4FCCBCBCE}"/>
              </a:ext>
            </a:extLst>
          </p:cNvPr>
          <p:cNvCxnSpPr>
            <a:cxnSpLocks/>
          </p:cNvCxnSpPr>
          <p:nvPr/>
        </p:nvCxnSpPr>
        <p:spPr>
          <a:xfrm>
            <a:off x="4679004" y="4117408"/>
            <a:ext cx="3660576" cy="73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65D87B-829E-4178-85F5-2F582A31AFFE}"/>
              </a:ext>
            </a:extLst>
          </p:cNvPr>
          <p:cNvSpPr txBox="1"/>
          <p:nvPr/>
        </p:nvSpPr>
        <p:spPr>
          <a:xfrm>
            <a:off x="5687756" y="4497989"/>
            <a:ext cx="3371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</a:t>
            </a:r>
            <a:r>
              <a:rPr lang="en-US" sz="2400" b="1" dirty="0"/>
              <a:t> </a:t>
            </a:r>
            <a:r>
              <a:rPr lang="en-US" sz="2400" dirty="0"/>
              <a:t>components: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upper</a:t>
            </a:r>
            <a:r>
              <a:rPr lang="en-US" sz="2400" b="1" dirty="0"/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center </a:t>
            </a:r>
          </a:p>
          <a:p>
            <a:r>
              <a:rPr lang="en-US" sz="2400" b="1" dirty="0">
                <a:solidFill>
                  <a:srgbClr val="00CC00"/>
                </a:solidFill>
              </a:rPr>
              <a:t>lower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33F55-4D9F-4B09-AAD2-7A86DADBB5A6}"/>
              </a:ext>
            </a:extLst>
          </p:cNvPr>
          <p:cNvSpPr txBox="1"/>
          <p:nvPr/>
        </p:nvSpPr>
        <p:spPr>
          <a:xfrm>
            <a:off x="6953955" y="5832240"/>
            <a:ext cx="538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Y. </a:t>
            </a:r>
            <a:r>
              <a:rPr lang="en-US" u="sng" dirty="0" err="1">
                <a:solidFill>
                  <a:srgbClr val="000000"/>
                </a:solidFill>
                <a:effectLst/>
              </a:rPr>
              <a:t>Haba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u="sng" dirty="0">
                <a:solidFill>
                  <a:srgbClr val="000000"/>
                </a:solidFill>
                <a:effectLst/>
              </a:rPr>
              <a:t>et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u="sng" dirty="0">
                <a:solidFill>
                  <a:srgbClr val="000000"/>
                </a:solidFill>
                <a:effectLst/>
              </a:rPr>
              <a:t>al</a:t>
            </a:r>
            <a:r>
              <a:rPr lang="en-US" dirty="0">
                <a:solidFill>
                  <a:srgbClr val="000000"/>
                </a:solidFill>
                <a:effectLst/>
              </a:rPr>
              <a:t>., New Journal of Physics 22, 023017 (2020)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7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2071284-732E-43F9-B055-DF15D8A1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B06D-7BA0-4E68-86F4-4B46B2432AAB}" type="slidenum">
              <a:rPr lang="en-US" smtClean="0"/>
              <a:t>9</a:t>
            </a:fld>
            <a:endParaRPr lang="en-US"/>
          </a:p>
        </p:txBody>
      </p:sp>
      <p:pic>
        <p:nvPicPr>
          <p:cNvPr id="13" name="図 4">
            <a:extLst>
              <a:ext uri="{FF2B5EF4-FFF2-40B4-BE49-F238E27FC236}">
                <a16:creationId xmlns:a16="http://schemas.microsoft.com/office/drawing/2014/main" id="{5B04CF66-EB3F-4177-B1AB-D3EEC9AA8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65"/>
          <a:stretch/>
        </p:blipFill>
        <p:spPr>
          <a:xfrm>
            <a:off x="5522619" y="1167250"/>
            <a:ext cx="5122097" cy="202893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E8BE581-3529-460C-83E2-A9CF0D3C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61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Origin of splitting?</a:t>
            </a:r>
            <a:endParaRPr lang="en-US" baseline="-250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0C3C7-5455-4B8F-8DA3-00B54285B282}"/>
              </a:ext>
            </a:extLst>
          </p:cNvPr>
          <p:cNvSpPr txBox="1"/>
          <p:nvPr/>
        </p:nvSpPr>
        <p:spPr>
          <a:xfrm>
            <a:off x="5216115" y="5734271"/>
            <a:ext cx="701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G. </a:t>
            </a:r>
            <a:r>
              <a:rPr lang="en-US" dirty="0" err="1"/>
              <a:t>Fubiani</a:t>
            </a:r>
            <a:r>
              <a:rPr lang="en-US" dirty="0"/>
              <a:t>, L. Garrigues, and J.P. Boeuf, Phys. Plasmas 25, 023510  (2018)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45E5FB-10F9-4D68-A4A0-8B1C8D98A924}"/>
              </a:ext>
            </a:extLst>
          </p:cNvPr>
          <p:cNvGrpSpPr/>
          <p:nvPr/>
        </p:nvGrpSpPr>
        <p:grpSpPr>
          <a:xfrm>
            <a:off x="1631970" y="3522808"/>
            <a:ext cx="3395538" cy="2551304"/>
            <a:chOff x="-632179" y="1738474"/>
            <a:chExt cx="3395538" cy="2551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ABBDEB9-B698-42ED-B9CA-B4FA578173E9}"/>
                </a:ext>
              </a:extLst>
            </p:cNvPr>
            <p:cNvGrpSpPr/>
            <p:nvPr/>
          </p:nvGrpSpPr>
          <p:grpSpPr>
            <a:xfrm>
              <a:off x="-632179" y="1738474"/>
              <a:ext cx="3395538" cy="2551304"/>
              <a:chOff x="717587" y="1756675"/>
              <a:chExt cx="3426796" cy="2499100"/>
            </a:xfrm>
          </p:grpSpPr>
          <p:pic>
            <p:nvPicPr>
              <p:cNvPr id="8" name="図 49">
                <a:extLst>
                  <a:ext uri="{FF2B5EF4-FFF2-40B4-BE49-F238E27FC236}">
                    <a16:creationId xmlns:a16="http://schemas.microsoft.com/office/drawing/2014/main" id="{BA10A457-3BD1-40DB-9F11-621771FEFB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118" t="41668" r="22145" b="17822"/>
              <a:stretch/>
            </p:blipFill>
            <p:spPr>
              <a:xfrm>
                <a:off x="717587" y="1756675"/>
                <a:ext cx="3318591" cy="2499100"/>
              </a:xfrm>
              <a:prstGeom prst="rect">
                <a:avLst/>
              </a:prstGeom>
            </p:spPr>
          </p:pic>
          <p:sp>
            <p:nvSpPr>
              <p:cNvPr id="10" name="円弧 15">
                <a:extLst>
                  <a:ext uri="{FF2B5EF4-FFF2-40B4-BE49-F238E27FC236}">
                    <a16:creationId xmlns:a16="http://schemas.microsoft.com/office/drawing/2014/main" id="{B69FC493-56FC-4F5E-8B4B-AFD256303E3E}"/>
                  </a:ext>
                </a:extLst>
              </p:cNvPr>
              <p:cNvSpPr/>
              <p:nvPr/>
            </p:nvSpPr>
            <p:spPr>
              <a:xfrm rot="14547445">
                <a:off x="2850077" y="2217941"/>
                <a:ext cx="1277664" cy="1310948"/>
              </a:xfrm>
              <a:prstGeom prst="arc">
                <a:avLst>
                  <a:gd name="adj1" fmla="val 17882146"/>
                  <a:gd name="adj2" fmla="val 20871426"/>
                </a:avLst>
              </a:prstGeom>
              <a:noFill/>
              <a:ln w="5715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コネクタ 20">
                <a:extLst>
                  <a:ext uri="{FF2B5EF4-FFF2-40B4-BE49-F238E27FC236}">
                    <a16:creationId xmlns:a16="http://schemas.microsoft.com/office/drawing/2014/main" id="{DDE65A5F-2A8F-49BA-B27D-2EDA30F442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9083" y="2873415"/>
                <a:ext cx="0" cy="343354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円弧 19">
              <a:extLst>
                <a:ext uri="{FF2B5EF4-FFF2-40B4-BE49-F238E27FC236}">
                  <a16:creationId xmlns:a16="http://schemas.microsoft.com/office/drawing/2014/main" id="{3F11CBB6-CB4A-4A6A-BED7-F72FE06805CC}"/>
                </a:ext>
              </a:extLst>
            </p:cNvPr>
            <p:cNvSpPr/>
            <p:nvPr/>
          </p:nvSpPr>
          <p:spPr>
            <a:xfrm rot="10800000">
              <a:off x="1492543" y="2951585"/>
              <a:ext cx="441431" cy="567527"/>
            </a:xfrm>
            <a:prstGeom prst="arc">
              <a:avLst>
                <a:gd name="adj1" fmla="val 16490193"/>
                <a:gd name="adj2" fmla="val 388151"/>
              </a:avLst>
            </a:prstGeom>
            <a:noFill/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173A086-5B5E-49C0-8229-7E3804FD28CF}"/>
              </a:ext>
            </a:extLst>
          </p:cNvPr>
          <p:cNvSpPr/>
          <p:nvPr/>
        </p:nvSpPr>
        <p:spPr>
          <a:xfrm>
            <a:off x="4330198" y="3736494"/>
            <a:ext cx="394605" cy="386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609B7D-B1EB-4C90-92CF-9AEBBDB91223}"/>
              </a:ext>
            </a:extLst>
          </p:cNvPr>
          <p:cNvCxnSpPr>
            <a:cxnSpLocks/>
          </p:cNvCxnSpPr>
          <p:nvPr/>
        </p:nvCxnSpPr>
        <p:spPr>
          <a:xfrm>
            <a:off x="3774284" y="4748255"/>
            <a:ext cx="1309613" cy="502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20CABE-D782-4F63-8516-07C9BFBFBA54}"/>
              </a:ext>
            </a:extLst>
          </p:cNvPr>
          <p:cNvCxnSpPr>
            <a:cxnSpLocks/>
          </p:cNvCxnSpPr>
          <p:nvPr/>
        </p:nvCxnSpPr>
        <p:spPr>
          <a:xfrm>
            <a:off x="3791914" y="4442819"/>
            <a:ext cx="1252412" cy="220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027EB6-6E00-4A59-BD93-B76BD58CEA6A}"/>
              </a:ext>
            </a:extLst>
          </p:cNvPr>
          <p:cNvCxnSpPr>
            <a:cxnSpLocks/>
          </p:cNvCxnSpPr>
          <p:nvPr/>
        </p:nvCxnSpPr>
        <p:spPr>
          <a:xfrm flipV="1">
            <a:off x="3791914" y="4927315"/>
            <a:ext cx="1252412" cy="207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173D4D8-9DA2-4735-AA3D-E612F4ECCA67}"/>
              </a:ext>
            </a:extLst>
          </p:cNvPr>
          <p:cNvSpPr/>
          <p:nvPr/>
        </p:nvSpPr>
        <p:spPr>
          <a:xfrm>
            <a:off x="5802489" y="1311144"/>
            <a:ext cx="1230489" cy="172270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035124D-E8A3-4467-BF19-0BE1E3BDA603}"/>
              </a:ext>
            </a:extLst>
          </p:cNvPr>
          <p:cNvCxnSpPr/>
          <p:nvPr/>
        </p:nvCxnSpPr>
        <p:spPr>
          <a:xfrm flipH="1">
            <a:off x="1631970" y="1311144"/>
            <a:ext cx="4170519" cy="221166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B8E069-FE0F-42C0-A761-6133CD5B9CCA}"/>
              </a:ext>
            </a:extLst>
          </p:cNvPr>
          <p:cNvCxnSpPr/>
          <p:nvPr/>
        </p:nvCxnSpPr>
        <p:spPr>
          <a:xfrm flipH="1">
            <a:off x="4920290" y="3010822"/>
            <a:ext cx="2123977" cy="305007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C5085D-736C-4BC7-8A40-89DB55B7097A}"/>
              </a:ext>
            </a:extLst>
          </p:cNvPr>
          <p:cNvSpPr txBox="1"/>
          <p:nvPr/>
        </p:nvSpPr>
        <p:spPr>
          <a:xfrm>
            <a:off x="4527500" y="268675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404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10853</TotalTime>
  <Words>1676</Words>
  <Application>Microsoft Office PowerPoint</Application>
  <PresentationFormat>Widescreen</PresentationFormat>
  <Paragraphs>351</Paragraphs>
  <Slides>51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Calibri (Headings)</vt:lpstr>
      <vt:lpstr>HGP明朝E</vt:lpstr>
      <vt:lpstr>ＭＳ Ｐゴシック</vt:lpstr>
      <vt:lpstr>Arial</vt:lpstr>
      <vt:lpstr>Calibri</vt:lpstr>
      <vt:lpstr>Calibri Light</vt:lpstr>
      <vt:lpstr>Cambria Math</vt:lpstr>
      <vt:lpstr>Century</vt:lpstr>
      <vt:lpstr>Times New Roman</vt:lpstr>
      <vt:lpstr>Wingdings</vt:lpstr>
      <vt:lpstr>Office Theme</vt:lpstr>
      <vt:lpstr>Graph</vt:lpstr>
      <vt:lpstr>PowerPoint Presentation</vt:lpstr>
      <vt:lpstr>Motivation</vt:lpstr>
      <vt:lpstr>Motivation</vt:lpstr>
      <vt:lpstr>Motivation</vt:lpstr>
      <vt:lpstr>Motivation</vt:lpstr>
      <vt:lpstr>Emittance of LHD H- beam</vt:lpstr>
      <vt:lpstr>Emittance of LHD H- beam</vt:lpstr>
      <vt:lpstr>Emittance of LHD H- beam</vt:lpstr>
      <vt:lpstr>Origin of splitting?</vt:lpstr>
      <vt:lpstr>Numerical calculations</vt:lpstr>
      <vt:lpstr>Numerical calculations</vt:lpstr>
      <vt:lpstr>Defining the inputs</vt:lpstr>
      <vt:lpstr>Simulation input</vt:lpstr>
      <vt:lpstr>Results - scatter</vt:lpstr>
      <vt:lpstr>Results - scatter</vt:lpstr>
      <vt:lpstr>Results – particle density map</vt:lpstr>
      <vt:lpstr>Results – particle density map</vt:lpstr>
      <vt:lpstr>Results – phase space</vt:lpstr>
      <vt:lpstr>Results – phase space</vt:lpstr>
      <vt:lpstr>Results – phase space</vt:lpstr>
      <vt:lpstr>Conclusions</vt:lpstr>
      <vt:lpstr>Conclusions</vt:lpstr>
      <vt:lpstr>Conclusions</vt:lpstr>
      <vt:lpstr>Outlook</vt:lpstr>
      <vt:lpstr>Outlook</vt:lpstr>
      <vt:lpstr>Outlook</vt:lpstr>
      <vt:lpstr>New supporting evidence</vt:lpstr>
      <vt:lpstr>PowerPoint Presentation</vt:lpstr>
      <vt:lpstr>Three emitters case</vt:lpstr>
      <vt:lpstr>Additional slides</vt:lpstr>
      <vt:lpstr>Motivation (more numbers)</vt:lpstr>
      <vt:lpstr>Electrostatic lens – detailed </vt:lpstr>
      <vt:lpstr>PowerPoint Presentation</vt:lpstr>
      <vt:lpstr>PowerPoint Presentation</vt:lpstr>
      <vt:lpstr>PowerPoint Presentation</vt:lpstr>
      <vt:lpstr>Scan of Parc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input</vt:lpstr>
      <vt:lpstr>Results - scatter</vt:lpstr>
      <vt:lpstr>Results – density map</vt:lpstr>
      <vt:lpstr>Results – phase space</vt:lpstr>
      <vt:lpstr>Filter magnets</vt:lpstr>
      <vt:lpstr>PowerPoint Presentation</vt:lpstr>
      <vt:lpstr>PowerPoint Presentation</vt:lpstr>
      <vt:lpstr>PowerPoint Presentation</vt:lpstr>
      <vt:lpstr>Bibiliography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Jelle Slief</dc:creator>
  <cp:lastModifiedBy>Jelle Slief</cp:lastModifiedBy>
  <cp:revision>103</cp:revision>
  <dcterms:created xsi:type="dcterms:W3CDTF">2020-02-24T15:30:11Z</dcterms:created>
  <dcterms:modified xsi:type="dcterms:W3CDTF">2020-08-31T07:07:29Z</dcterms:modified>
</cp:coreProperties>
</file>