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004000" cy="44958000"/>
  <p:notesSz cx="7099300" cy="10234613"/>
  <p:defaultTextStyle>
    <a:defPPr>
      <a:defRPr lang="en-US"/>
    </a:defPPr>
    <a:lvl1pPr algn="ctr" rtl="0" eaLnBrk="0" fontAlgn="base" hangingPunct="0">
      <a:spcBef>
        <a:spcPct val="0"/>
      </a:spcBef>
      <a:spcAft>
        <a:spcPct val="0"/>
      </a:spcAft>
      <a:defRPr sz="2800" kern="1200">
        <a:solidFill>
          <a:schemeClr val="tx1"/>
        </a:solidFill>
        <a:latin typeface="Helvetica" charset="0"/>
        <a:ea typeface="+mn-ea"/>
        <a:cs typeface="+mn-cs"/>
      </a:defRPr>
    </a:lvl1pPr>
    <a:lvl2pPr marL="457200" algn="ctr" rtl="0" eaLnBrk="0" fontAlgn="base" hangingPunct="0">
      <a:spcBef>
        <a:spcPct val="0"/>
      </a:spcBef>
      <a:spcAft>
        <a:spcPct val="0"/>
      </a:spcAft>
      <a:defRPr sz="2800" kern="1200">
        <a:solidFill>
          <a:schemeClr val="tx1"/>
        </a:solidFill>
        <a:latin typeface="Helvetica" charset="0"/>
        <a:ea typeface="+mn-ea"/>
        <a:cs typeface="+mn-cs"/>
      </a:defRPr>
    </a:lvl2pPr>
    <a:lvl3pPr marL="914400" algn="ctr" rtl="0" eaLnBrk="0" fontAlgn="base" hangingPunct="0">
      <a:spcBef>
        <a:spcPct val="0"/>
      </a:spcBef>
      <a:spcAft>
        <a:spcPct val="0"/>
      </a:spcAft>
      <a:defRPr sz="2800" kern="1200">
        <a:solidFill>
          <a:schemeClr val="tx1"/>
        </a:solidFill>
        <a:latin typeface="Helvetica" charset="0"/>
        <a:ea typeface="+mn-ea"/>
        <a:cs typeface="+mn-cs"/>
      </a:defRPr>
    </a:lvl3pPr>
    <a:lvl4pPr marL="1371600" algn="ctr" rtl="0" eaLnBrk="0" fontAlgn="base" hangingPunct="0">
      <a:spcBef>
        <a:spcPct val="0"/>
      </a:spcBef>
      <a:spcAft>
        <a:spcPct val="0"/>
      </a:spcAft>
      <a:defRPr sz="2800" kern="1200">
        <a:solidFill>
          <a:schemeClr val="tx1"/>
        </a:solidFill>
        <a:latin typeface="Helvetica" charset="0"/>
        <a:ea typeface="+mn-ea"/>
        <a:cs typeface="+mn-cs"/>
      </a:defRPr>
    </a:lvl4pPr>
    <a:lvl5pPr marL="1828800" algn="ctr" rtl="0" eaLnBrk="0" fontAlgn="base" hangingPunct="0">
      <a:spcBef>
        <a:spcPct val="0"/>
      </a:spcBef>
      <a:spcAft>
        <a:spcPct val="0"/>
      </a:spcAft>
      <a:defRPr sz="2800" kern="1200">
        <a:solidFill>
          <a:schemeClr val="tx1"/>
        </a:solidFill>
        <a:latin typeface="Helvetica" charset="0"/>
        <a:ea typeface="+mn-ea"/>
        <a:cs typeface="+mn-cs"/>
      </a:defRPr>
    </a:lvl5pPr>
    <a:lvl6pPr marL="2286000" algn="l" defTabSz="914400" rtl="0" eaLnBrk="1" latinLnBrk="0" hangingPunct="1">
      <a:defRPr sz="2800" kern="1200">
        <a:solidFill>
          <a:schemeClr val="tx1"/>
        </a:solidFill>
        <a:latin typeface="Helvetica" charset="0"/>
        <a:ea typeface="+mn-ea"/>
        <a:cs typeface="+mn-cs"/>
      </a:defRPr>
    </a:lvl6pPr>
    <a:lvl7pPr marL="2743200" algn="l" defTabSz="914400" rtl="0" eaLnBrk="1" latinLnBrk="0" hangingPunct="1">
      <a:defRPr sz="2800" kern="1200">
        <a:solidFill>
          <a:schemeClr val="tx1"/>
        </a:solidFill>
        <a:latin typeface="Helvetica" charset="0"/>
        <a:ea typeface="+mn-ea"/>
        <a:cs typeface="+mn-cs"/>
      </a:defRPr>
    </a:lvl7pPr>
    <a:lvl8pPr marL="3200400" algn="l" defTabSz="914400" rtl="0" eaLnBrk="1" latinLnBrk="0" hangingPunct="1">
      <a:defRPr sz="2800" kern="1200">
        <a:solidFill>
          <a:schemeClr val="tx1"/>
        </a:solidFill>
        <a:latin typeface="Helvetica" charset="0"/>
        <a:ea typeface="+mn-ea"/>
        <a:cs typeface="+mn-cs"/>
      </a:defRPr>
    </a:lvl8pPr>
    <a:lvl9pPr marL="3657600" algn="l" defTabSz="914400" rtl="0" eaLnBrk="1" latinLnBrk="0" hangingPunct="1">
      <a:defRPr sz="2800" kern="1200">
        <a:solidFill>
          <a:schemeClr val="tx1"/>
        </a:solidFill>
        <a:latin typeface="Helvetica" charset="0"/>
        <a:ea typeface="+mn-ea"/>
        <a:cs typeface="+mn-cs"/>
      </a:defRPr>
    </a:lvl9pPr>
  </p:defaultTextStyle>
  <p:extLst>
    <p:ext uri="{EFAFB233-063F-42B5-8137-9DF3F51BA10A}">
      <p15:sldGuideLst xmlns:p15="http://schemas.microsoft.com/office/powerpoint/2012/main">
        <p15:guide id="1" orient="horz" pos="14159">
          <p15:clr>
            <a:srgbClr val="A4A3A4"/>
          </p15:clr>
        </p15:guide>
        <p15:guide id="2" pos="10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DB"/>
    <a:srgbClr val="FFE3FF"/>
    <a:srgbClr val="FFDBFF"/>
    <a:srgbClr val="CC0000"/>
    <a:srgbClr val="000099"/>
    <a:srgbClr val="FF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771" autoAdjust="0"/>
    <p:restoredTop sz="87737" autoAdjust="0"/>
  </p:normalViewPr>
  <p:slideViewPr>
    <p:cSldViewPr>
      <p:cViewPr>
        <p:scale>
          <a:sx n="75" d="100"/>
          <a:sy n="75" d="100"/>
        </p:scale>
        <p:origin x="-2148" y="-16674"/>
      </p:cViewPr>
      <p:guideLst>
        <p:guide orient="horz" pos="14159"/>
        <p:guide pos="10080"/>
      </p:guideLst>
    </p:cSldViewPr>
  </p:slideViewPr>
  <p:outlineViewPr>
    <p:cViewPr>
      <p:scale>
        <a:sx n="25" d="100"/>
        <a:sy n="25" d="100"/>
      </p:scale>
      <p:origin x="0" y="0"/>
    </p:cViewPr>
  </p:outlineViewPr>
  <p:notesTextViewPr>
    <p:cViewPr>
      <p:scale>
        <a:sx n="33" d="100"/>
        <a:sy n="33" d="100"/>
      </p:scale>
      <p:origin x="0" y="0"/>
    </p:cViewPr>
  </p:notesTextViewPr>
  <p:sorterViewPr>
    <p:cViewPr>
      <p:scale>
        <a:sx n="66" d="100"/>
        <a:sy n="66" d="100"/>
      </p:scale>
      <p:origin x="0" y="6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6575" cy="511175"/>
          </a:xfrm>
          <a:prstGeom prst="rect">
            <a:avLst/>
          </a:prstGeom>
        </p:spPr>
        <p:txBody>
          <a:bodyPr vert="horz" lIns="91408" tIns="45704" rIns="91408" bIns="45704" rtlCol="0"/>
          <a:lstStyle>
            <a:lvl1pPr algn="l">
              <a:defRPr sz="1200" smtClean="0"/>
            </a:lvl1pPr>
          </a:lstStyle>
          <a:p>
            <a:pPr>
              <a:defRPr/>
            </a:pPr>
            <a:endParaRPr lang="zh-CN" altLang="en-US"/>
          </a:p>
        </p:txBody>
      </p:sp>
      <p:sp>
        <p:nvSpPr>
          <p:cNvPr id="3" name="日期占位符 2"/>
          <p:cNvSpPr>
            <a:spLocks noGrp="1"/>
          </p:cNvSpPr>
          <p:nvPr>
            <p:ph type="dt" sz="quarter" idx="1"/>
          </p:nvPr>
        </p:nvSpPr>
        <p:spPr>
          <a:xfrm>
            <a:off x="4021138" y="1"/>
            <a:ext cx="3076575" cy="511175"/>
          </a:xfrm>
          <a:prstGeom prst="rect">
            <a:avLst/>
          </a:prstGeom>
        </p:spPr>
        <p:txBody>
          <a:bodyPr vert="horz" lIns="91408" tIns="45704" rIns="91408" bIns="45704" rtlCol="0"/>
          <a:lstStyle>
            <a:lvl1pPr algn="r">
              <a:defRPr sz="1200" smtClean="0"/>
            </a:lvl1pPr>
          </a:lstStyle>
          <a:p>
            <a:pPr>
              <a:defRPr/>
            </a:pPr>
            <a:fld id="{F086BE55-49A5-434E-A78F-3F44333BD034}" type="datetimeFigureOut">
              <a:rPr lang="zh-CN" altLang="en-US"/>
              <a:pPr>
                <a:defRPr/>
              </a:pPr>
              <a:t>2020/9/4</a:t>
            </a:fld>
            <a:endParaRPr lang="zh-CN" altLang="en-US"/>
          </a:p>
        </p:txBody>
      </p:sp>
      <p:sp>
        <p:nvSpPr>
          <p:cNvPr id="4" name="页脚占位符 3"/>
          <p:cNvSpPr>
            <a:spLocks noGrp="1"/>
          </p:cNvSpPr>
          <p:nvPr>
            <p:ph type="ftr" sz="quarter" idx="2"/>
          </p:nvPr>
        </p:nvSpPr>
        <p:spPr>
          <a:xfrm>
            <a:off x="0" y="9721851"/>
            <a:ext cx="3076575" cy="511175"/>
          </a:xfrm>
          <a:prstGeom prst="rect">
            <a:avLst/>
          </a:prstGeom>
        </p:spPr>
        <p:txBody>
          <a:bodyPr vert="horz" lIns="91408" tIns="45704" rIns="91408" bIns="45704" rtlCol="0" anchor="b"/>
          <a:lstStyle>
            <a:lvl1pPr algn="l">
              <a:defRPr sz="1200" smtClean="0"/>
            </a:lvl1pPr>
          </a:lstStyle>
          <a:p>
            <a:pPr>
              <a:defRPr/>
            </a:pPr>
            <a:endParaRPr lang="zh-CN" altLang="en-US"/>
          </a:p>
        </p:txBody>
      </p:sp>
      <p:sp>
        <p:nvSpPr>
          <p:cNvPr id="5" name="灯片编号占位符 4"/>
          <p:cNvSpPr>
            <a:spLocks noGrp="1"/>
          </p:cNvSpPr>
          <p:nvPr>
            <p:ph type="sldNum" sz="quarter" idx="3"/>
          </p:nvPr>
        </p:nvSpPr>
        <p:spPr>
          <a:xfrm>
            <a:off x="4021138" y="9721851"/>
            <a:ext cx="3076575" cy="511175"/>
          </a:xfrm>
          <a:prstGeom prst="rect">
            <a:avLst/>
          </a:prstGeom>
        </p:spPr>
        <p:txBody>
          <a:bodyPr vert="horz" lIns="91408" tIns="45704" rIns="91408" bIns="45704" rtlCol="0" anchor="b"/>
          <a:lstStyle>
            <a:lvl1pPr algn="r">
              <a:defRPr sz="1200" smtClean="0"/>
            </a:lvl1pPr>
          </a:lstStyle>
          <a:p>
            <a:pPr>
              <a:defRPr/>
            </a:pPr>
            <a:fld id="{20B14571-73F7-4BF9-BB12-EA6771BE884A}" type="slidenum">
              <a:rPr lang="zh-CN" altLang="en-US"/>
              <a:pPr>
                <a:defRPr/>
              </a:pPr>
              <a:t>‹#›</a:t>
            </a:fld>
            <a:endParaRPr lang="zh-CN" altLang="en-US"/>
          </a:p>
        </p:txBody>
      </p:sp>
    </p:spTree>
    <p:extLst>
      <p:ext uri="{BB962C8B-B14F-4D97-AF65-F5344CB8AC3E}">
        <p14:creationId xmlns:p14="http://schemas.microsoft.com/office/powerpoint/2010/main" val="183363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76575" cy="511175"/>
          </a:xfrm>
          <a:prstGeom prst="rect">
            <a:avLst/>
          </a:prstGeom>
        </p:spPr>
        <p:txBody>
          <a:bodyPr vert="horz" lIns="91408" tIns="45704" rIns="91408" bIns="45704" rtlCol="0"/>
          <a:lstStyle>
            <a:lvl1pPr algn="l">
              <a:defRPr sz="1200"/>
            </a:lvl1pPr>
          </a:lstStyle>
          <a:p>
            <a:pPr>
              <a:defRPr/>
            </a:pPr>
            <a:endParaRPr lang="zh-CN" altLang="en-US"/>
          </a:p>
        </p:txBody>
      </p:sp>
      <p:sp>
        <p:nvSpPr>
          <p:cNvPr id="3" name="日期占位符 2"/>
          <p:cNvSpPr>
            <a:spLocks noGrp="1"/>
          </p:cNvSpPr>
          <p:nvPr>
            <p:ph type="dt" idx="1"/>
          </p:nvPr>
        </p:nvSpPr>
        <p:spPr>
          <a:xfrm>
            <a:off x="4021138" y="1"/>
            <a:ext cx="3076575" cy="511175"/>
          </a:xfrm>
          <a:prstGeom prst="rect">
            <a:avLst/>
          </a:prstGeom>
        </p:spPr>
        <p:txBody>
          <a:bodyPr vert="horz" lIns="91408" tIns="45704" rIns="91408" bIns="45704" rtlCol="0"/>
          <a:lstStyle>
            <a:lvl1pPr algn="r">
              <a:defRPr sz="1200"/>
            </a:lvl1pPr>
          </a:lstStyle>
          <a:p>
            <a:pPr>
              <a:defRPr/>
            </a:pPr>
            <a:fld id="{0C3618C0-0322-4BAB-8C8E-C7E63CE196DC}" type="datetimeFigureOut">
              <a:rPr lang="zh-CN" altLang="en-US"/>
              <a:pPr>
                <a:defRPr/>
              </a:pPr>
              <a:t>2020/9/4</a:t>
            </a:fld>
            <a:endParaRPr lang="zh-CN" altLang="en-US"/>
          </a:p>
        </p:txBody>
      </p:sp>
      <p:sp>
        <p:nvSpPr>
          <p:cNvPr id="4" name="幻灯片图像占位符 3"/>
          <p:cNvSpPr>
            <a:spLocks noGrp="1" noRot="1" noChangeAspect="1"/>
          </p:cNvSpPr>
          <p:nvPr>
            <p:ph type="sldImg" idx="2"/>
          </p:nvPr>
        </p:nvSpPr>
        <p:spPr>
          <a:xfrm>
            <a:off x="2184400" y="768350"/>
            <a:ext cx="2730500" cy="3836988"/>
          </a:xfrm>
          <a:prstGeom prst="rect">
            <a:avLst/>
          </a:prstGeom>
          <a:noFill/>
          <a:ln w="12700">
            <a:solidFill>
              <a:prstClr val="black"/>
            </a:solidFill>
          </a:ln>
        </p:spPr>
        <p:txBody>
          <a:bodyPr vert="horz" lIns="91408" tIns="45704" rIns="91408" bIns="45704" rtlCol="0" anchor="ctr"/>
          <a:lstStyle/>
          <a:p>
            <a:pPr lvl="0"/>
            <a:endParaRPr lang="zh-CN" altLang="en-US" noProof="0" smtClean="0"/>
          </a:p>
        </p:txBody>
      </p:sp>
      <p:sp>
        <p:nvSpPr>
          <p:cNvPr id="5" name="备注占位符 4"/>
          <p:cNvSpPr>
            <a:spLocks noGrp="1"/>
          </p:cNvSpPr>
          <p:nvPr>
            <p:ph type="body" sz="quarter" idx="3"/>
          </p:nvPr>
        </p:nvSpPr>
        <p:spPr>
          <a:xfrm>
            <a:off x="709614" y="4860925"/>
            <a:ext cx="5680075" cy="4605338"/>
          </a:xfrm>
          <a:prstGeom prst="rect">
            <a:avLst/>
          </a:prstGeom>
        </p:spPr>
        <p:txBody>
          <a:bodyPr vert="horz" lIns="91408" tIns="45704" rIns="91408" bIns="45704"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9721851"/>
            <a:ext cx="3076575" cy="511175"/>
          </a:xfrm>
          <a:prstGeom prst="rect">
            <a:avLst/>
          </a:prstGeom>
        </p:spPr>
        <p:txBody>
          <a:bodyPr vert="horz" lIns="91408" tIns="45704" rIns="91408" bIns="45704"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4021138" y="9721851"/>
            <a:ext cx="3076575" cy="511175"/>
          </a:xfrm>
          <a:prstGeom prst="rect">
            <a:avLst/>
          </a:prstGeom>
        </p:spPr>
        <p:txBody>
          <a:bodyPr vert="horz" lIns="91408" tIns="45704" rIns="91408" bIns="45704" rtlCol="0" anchor="b"/>
          <a:lstStyle>
            <a:lvl1pPr algn="r">
              <a:defRPr sz="1200"/>
            </a:lvl1pPr>
          </a:lstStyle>
          <a:p>
            <a:pPr>
              <a:defRPr/>
            </a:pPr>
            <a:fld id="{DEE4B8BE-F477-4D96-92D9-D1349760539A}" type="slidenum">
              <a:rPr lang="zh-CN" altLang="en-US"/>
              <a:pPr>
                <a:defRPr/>
              </a:pPr>
              <a:t>‹#›</a:t>
            </a:fld>
            <a:endParaRPr lang="zh-CN" altLang="en-US"/>
          </a:p>
        </p:txBody>
      </p:sp>
    </p:spTree>
    <p:extLst>
      <p:ext uri="{BB962C8B-B14F-4D97-AF65-F5344CB8AC3E}">
        <p14:creationId xmlns:p14="http://schemas.microsoft.com/office/powerpoint/2010/main" val="884773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p:spPr>
      </p:sp>
      <p:sp>
        <p:nvSpPr>
          <p:cNvPr id="409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6EAF22-AD8F-4A96-BC1E-5668E56D379A}" type="slidenum">
              <a:rPr lang="zh-CN" altLang="en-US" smtClean="0"/>
              <a:pPr/>
              <a:t>1</a:t>
            </a:fld>
            <a:endParaRPr lang="zh-CN" altLang="en-US" smtClean="0"/>
          </a:p>
        </p:txBody>
      </p:sp>
    </p:spTree>
    <p:extLst>
      <p:ext uri="{BB962C8B-B14F-4D97-AF65-F5344CB8AC3E}">
        <p14:creationId xmlns:p14="http://schemas.microsoft.com/office/powerpoint/2010/main" val="4170891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400300" y="13966825"/>
            <a:ext cx="27203400" cy="96361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800600" y="25476200"/>
            <a:ext cx="22402800" cy="114887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B097125-CC4D-4DEC-BBB8-8C6B29AF7E12}"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0F64435-B760-478A-97DE-C748C2C09240}" type="slidenum">
              <a:rPr lang="zh-CN" altLang="en-US"/>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22802850" y="3990975"/>
            <a:ext cx="6799263" cy="3597275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401888" y="3990975"/>
            <a:ext cx="20248562" cy="3597275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51B8820-F7B4-4C6B-9254-AD14D440EC26}"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E3D264A-9147-41A0-B722-035708CAC455}" type="slidenum">
              <a:rPr lang="zh-CN" altLang="en-US"/>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528888" y="28889325"/>
            <a:ext cx="27203400" cy="8929688"/>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528888" y="19054763"/>
            <a:ext cx="27203400" cy="98345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4BC731B-FA48-4875-83A1-B5932A142AE9}" type="slidenum">
              <a:rPr lang="zh-CN" altLang="en-US"/>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401888" y="12990513"/>
            <a:ext cx="13523912" cy="2697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16078200" y="12990513"/>
            <a:ext cx="13523913" cy="2697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E7C1F21-BD5E-4DC5-BF91-CD920551654D}" type="slidenum">
              <a:rPr lang="zh-CN" altLang="en-US"/>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600200" y="1800225"/>
            <a:ext cx="28803600" cy="749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600200" y="10063163"/>
            <a:ext cx="14141450" cy="4194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1600200" y="14257338"/>
            <a:ext cx="14141450" cy="25903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6257588" y="10063163"/>
            <a:ext cx="14146212" cy="41941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6257588" y="14257338"/>
            <a:ext cx="14146212" cy="259032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125E57AD-3085-4485-A6E3-F66B49F2C4DC}" type="slidenum">
              <a:rPr lang="zh-CN" altLang="en-US"/>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420C7AD9-7326-4CC5-92A5-998CDA77640B}" type="slidenum">
              <a:rPr lang="zh-CN" altLang="en-US"/>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4D10BD19-4DD2-4618-9B0C-E91DFB4AA613}" type="slidenum">
              <a:rPr lang="zh-CN" altLang="en-US"/>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600200" y="1790700"/>
            <a:ext cx="10529888" cy="761682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2512675" y="1790700"/>
            <a:ext cx="17891125" cy="383698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1600200" y="9407525"/>
            <a:ext cx="10529888" cy="307530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55CA087-1913-4BD7-BA29-8DFF38991699}" type="slidenum">
              <a:rPr lang="zh-CN" altLang="en-US"/>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73800" y="31470600"/>
            <a:ext cx="19202400" cy="37147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6273800" y="4016375"/>
            <a:ext cx="19202400" cy="2697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6273800" y="35185350"/>
            <a:ext cx="19202400" cy="5276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E096885-E00F-4F74-AAC1-FD1AD5B2E34A}" type="slidenum">
              <a:rPr lang="zh-CN" altLang="en-US"/>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401888" y="3990975"/>
            <a:ext cx="27200225" cy="7499350"/>
          </a:xfrm>
          <a:prstGeom prst="rect">
            <a:avLst/>
          </a:prstGeom>
          <a:noFill/>
          <a:ln w="9525">
            <a:noFill/>
            <a:miter lim="800000"/>
            <a:headEnd/>
            <a:tailEnd/>
          </a:ln>
        </p:spPr>
        <p:txBody>
          <a:bodyPr vert="horz" wrap="square" lIns="309070" tIns="154533" rIns="309070" bIns="154533" numCol="1" anchor="ctr" anchorCtr="0" compatLnSpc="1">
            <a:prstTxWarp prst="textNoShape">
              <a:avLst/>
            </a:prstTxWarp>
          </a:bodyPr>
          <a:lstStyle/>
          <a:p>
            <a:pPr lvl="0"/>
            <a:r>
              <a:rPr lang="en-US" altLang="zh-CN" smtClean="0"/>
              <a:t>Hier klicken, um Master-Titelformat zu bearbeiten.</a:t>
            </a:r>
          </a:p>
        </p:txBody>
      </p:sp>
      <p:sp>
        <p:nvSpPr>
          <p:cNvPr id="2051" name="Rectangle 3"/>
          <p:cNvSpPr>
            <a:spLocks noGrp="1" noChangeArrowheads="1"/>
          </p:cNvSpPr>
          <p:nvPr>
            <p:ph type="body" idx="1"/>
          </p:nvPr>
        </p:nvSpPr>
        <p:spPr bwMode="auto">
          <a:xfrm>
            <a:off x="2401888" y="12990513"/>
            <a:ext cx="27200225" cy="26973212"/>
          </a:xfrm>
          <a:prstGeom prst="rect">
            <a:avLst/>
          </a:prstGeom>
          <a:noFill/>
          <a:ln w="9525">
            <a:noFill/>
            <a:miter lim="800000"/>
            <a:headEnd/>
            <a:tailEnd/>
          </a:ln>
        </p:spPr>
        <p:txBody>
          <a:bodyPr vert="horz" wrap="square" lIns="309070" tIns="154533" rIns="309070" bIns="154533" numCol="1" anchor="t" anchorCtr="0" compatLnSpc="1">
            <a:prstTxWarp prst="textNoShape">
              <a:avLst/>
            </a:prstTxWarp>
          </a:bodyPr>
          <a:lstStyle/>
          <a:p>
            <a:pPr lvl="0"/>
            <a:r>
              <a:rPr lang="en-US" altLang="zh-CN" smtClean="0"/>
              <a:t>Hier klicken, um Master-Textformat zu bearbeiten.</a:t>
            </a:r>
          </a:p>
          <a:p>
            <a:pPr lvl="1"/>
            <a:r>
              <a:rPr lang="en-US" altLang="zh-CN" smtClean="0"/>
              <a:t>Zweite Ebene</a:t>
            </a:r>
          </a:p>
          <a:p>
            <a:pPr lvl="2"/>
            <a:r>
              <a:rPr lang="en-US" altLang="zh-CN" smtClean="0"/>
              <a:t>Dritte Ebene</a:t>
            </a:r>
          </a:p>
          <a:p>
            <a:pPr lvl="3"/>
            <a:r>
              <a:rPr lang="en-US" altLang="zh-CN" smtClean="0"/>
              <a:t>Vierte Ebene</a:t>
            </a:r>
          </a:p>
          <a:p>
            <a:pPr lvl="4"/>
            <a:r>
              <a:rPr lang="en-US" altLang="zh-CN" smtClean="0"/>
              <a:t>Fünfte Ebene</a:t>
            </a:r>
          </a:p>
        </p:txBody>
      </p:sp>
      <p:sp>
        <p:nvSpPr>
          <p:cNvPr id="1028" name="Rectangle 4"/>
          <p:cNvSpPr>
            <a:spLocks noGrp="1" noChangeArrowheads="1"/>
          </p:cNvSpPr>
          <p:nvPr>
            <p:ph type="dt" sz="half" idx="2"/>
          </p:nvPr>
        </p:nvSpPr>
        <p:spPr bwMode="auto">
          <a:xfrm>
            <a:off x="2401888" y="40967025"/>
            <a:ext cx="6664325" cy="2987675"/>
          </a:xfrm>
          <a:prstGeom prst="rect">
            <a:avLst/>
          </a:prstGeom>
          <a:noFill/>
          <a:ln w="9525">
            <a:noFill/>
            <a:miter lim="800000"/>
            <a:headEnd/>
            <a:tailEnd/>
          </a:ln>
          <a:effectLst/>
        </p:spPr>
        <p:txBody>
          <a:bodyPr vert="horz" wrap="square" lIns="309070" tIns="154533" rIns="309070" bIns="154533" numCol="1" anchor="t" anchorCtr="0" compatLnSpc="1">
            <a:prstTxWarp prst="textNoShape">
              <a:avLst/>
            </a:prstTxWarp>
          </a:bodyPr>
          <a:lstStyle>
            <a:lvl1pPr algn="l">
              <a:defRPr sz="4700">
                <a:latin typeface="Times New Roman" pitchFamily="18"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10934700" y="40967025"/>
            <a:ext cx="10134600" cy="2987675"/>
          </a:xfrm>
          <a:prstGeom prst="rect">
            <a:avLst/>
          </a:prstGeom>
          <a:noFill/>
          <a:ln w="9525">
            <a:noFill/>
            <a:miter lim="800000"/>
            <a:headEnd/>
            <a:tailEnd/>
          </a:ln>
          <a:effectLst/>
        </p:spPr>
        <p:txBody>
          <a:bodyPr vert="horz" wrap="square" lIns="309070" tIns="154533" rIns="309070" bIns="154533" numCol="1" anchor="t" anchorCtr="0" compatLnSpc="1">
            <a:prstTxWarp prst="textNoShape">
              <a:avLst/>
            </a:prstTxWarp>
          </a:bodyPr>
          <a:lstStyle>
            <a:lvl1pPr>
              <a:defRPr sz="4700">
                <a:latin typeface="Times New Roman" pitchFamily="18"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22937788" y="40967025"/>
            <a:ext cx="6664325" cy="2987675"/>
          </a:xfrm>
          <a:prstGeom prst="rect">
            <a:avLst/>
          </a:prstGeom>
          <a:noFill/>
          <a:ln w="9525">
            <a:noFill/>
            <a:miter lim="800000"/>
            <a:headEnd/>
            <a:tailEnd/>
          </a:ln>
          <a:effectLst/>
        </p:spPr>
        <p:txBody>
          <a:bodyPr vert="horz" wrap="square" lIns="309070" tIns="154533" rIns="309070" bIns="154533" numCol="1" anchor="t" anchorCtr="0" compatLnSpc="1">
            <a:prstTxWarp prst="textNoShape">
              <a:avLst/>
            </a:prstTxWarp>
          </a:bodyPr>
          <a:lstStyle>
            <a:lvl1pPr algn="r">
              <a:defRPr sz="4700">
                <a:latin typeface="Times New Roman" pitchFamily="18" charset="0"/>
                <a:ea typeface="宋体" pitchFamily="2" charset="-122"/>
              </a:defRPr>
            </a:lvl1pPr>
          </a:lstStyle>
          <a:p>
            <a:pPr>
              <a:defRPr/>
            </a:pPr>
            <a:fld id="{8A1C1BE4-FE1E-4DB8-A989-F8EB5B5AB905}"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92450" rtl="0" eaLnBrk="0" fontAlgn="base" hangingPunct="0">
        <a:spcBef>
          <a:spcPct val="0"/>
        </a:spcBef>
        <a:spcAft>
          <a:spcPct val="0"/>
        </a:spcAft>
        <a:defRPr sz="14900">
          <a:solidFill>
            <a:schemeClr val="tx2"/>
          </a:solidFill>
          <a:latin typeface="+mj-lt"/>
          <a:ea typeface="+mj-ea"/>
          <a:cs typeface="+mj-cs"/>
        </a:defRPr>
      </a:lvl1pPr>
      <a:lvl2pPr algn="ctr" defTabSz="3092450" rtl="0" eaLnBrk="0" fontAlgn="base" hangingPunct="0">
        <a:spcBef>
          <a:spcPct val="0"/>
        </a:spcBef>
        <a:spcAft>
          <a:spcPct val="0"/>
        </a:spcAft>
        <a:defRPr sz="14900">
          <a:solidFill>
            <a:schemeClr val="tx2"/>
          </a:solidFill>
          <a:latin typeface="Times New Roman" pitchFamily="18" charset="0"/>
        </a:defRPr>
      </a:lvl2pPr>
      <a:lvl3pPr algn="ctr" defTabSz="3092450" rtl="0" eaLnBrk="0" fontAlgn="base" hangingPunct="0">
        <a:spcBef>
          <a:spcPct val="0"/>
        </a:spcBef>
        <a:spcAft>
          <a:spcPct val="0"/>
        </a:spcAft>
        <a:defRPr sz="14900">
          <a:solidFill>
            <a:schemeClr val="tx2"/>
          </a:solidFill>
          <a:latin typeface="Times New Roman" pitchFamily="18" charset="0"/>
        </a:defRPr>
      </a:lvl3pPr>
      <a:lvl4pPr algn="ctr" defTabSz="3092450" rtl="0" eaLnBrk="0" fontAlgn="base" hangingPunct="0">
        <a:spcBef>
          <a:spcPct val="0"/>
        </a:spcBef>
        <a:spcAft>
          <a:spcPct val="0"/>
        </a:spcAft>
        <a:defRPr sz="14900">
          <a:solidFill>
            <a:schemeClr val="tx2"/>
          </a:solidFill>
          <a:latin typeface="Times New Roman" pitchFamily="18" charset="0"/>
        </a:defRPr>
      </a:lvl4pPr>
      <a:lvl5pPr algn="ctr" defTabSz="3092450" rtl="0" eaLnBrk="0" fontAlgn="base" hangingPunct="0">
        <a:spcBef>
          <a:spcPct val="0"/>
        </a:spcBef>
        <a:spcAft>
          <a:spcPct val="0"/>
        </a:spcAft>
        <a:defRPr sz="14900">
          <a:solidFill>
            <a:schemeClr val="tx2"/>
          </a:solidFill>
          <a:latin typeface="Times New Roman" pitchFamily="18" charset="0"/>
        </a:defRPr>
      </a:lvl5pPr>
      <a:lvl6pPr marL="457200" algn="ctr" defTabSz="3092450" rtl="0" eaLnBrk="0" fontAlgn="base" hangingPunct="0">
        <a:spcBef>
          <a:spcPct val="0"/>
        </a:spcBef>
        <a:spcAft>
          <a:spcPct val="0"/>
        </a:spcAft>
        <a:defRPr sz="14900">
          <a:solidFill>
            <a:schemeClr val="tx2"/>
          </a:solidFill>
          <a:latin typeface="Times New Roman" pitchFamily="18" charset="0"/>
        </a:defRPr>
      </a:lvl6pPr>
      <a:lvl7pPr marL="914400" algn="ctr" defTabSz="3092450" rtl="0" eaLnBrk="0" fontAlgn="base" hangingPunct="0">
        <a:spcBef>
          <a:spcPct val="0"/>
        </a:spcBef>
        <a:spcAft>
          <a:spcPct val="0"/>
        </a:spcAft>
        <a:defRPr sz="14900">
          <a:solidFill>
            <a:schemeClr val="tx2"/>
          </a:solidFill>
          <a:latin typeface="Times New Roman" pitchFamily="18" charset="0"/>
        </a:defRPr>
      </a:lvl7pPr>
      <a:lvl8pPr marL="1371600" algn="ctr" defTabSz="3092450" rtl="0" eaLnBrk="0" fontAlgn="base" hangingPunct="0">
        <a:spcBef>
          <a:spcPct val="0"/>
        </a:spcBef>
        <a:spcAft>
          <a:spcPct val="0"/>
        </a:spcAft>
        <a:defRPr sz="14900">
          <a:solidFill>
            <a:schemeClr val="tx2"/>
          </a:solidFill>
          <a:latin typeface="Times New Roman" pitchFamily="18" charset="0"/>
        </a:defRPr>
      </a:lvl8pPr>
      <a:lvl9pPr marL="1828800" algn="ctr" defTabSz="3092450" rtl="0" eaLnBrk="0" fontAlgn="base" hangingPunct="0">
        <a:spcBef>
          <a:spcPct val="0"/>
        </a:spcBef>
        <a:spcAft>
          <a:spcPct val="0"/>
        </a:spcAft>
        <a:defRPr sz="14900">
          <a:solidFill>
            <a:schemeClr val="tx2"/>
          </a:solidFill>
          <a:latin typeface="Times New Roman" pitchFamily="18" charset="0"/>
        </a:defRPr>
      </a:lvl9pPr>
    </p:titleStyle>
    <p:bodyStyle>
      <a:lvl1pPr marL="1160463" indent="-1160463" algn="l" defTabSz="3092450" rtl="0" eaLnBrk="0" fontAlgn="base" hangingPunct="0">
        <a:spcBef>
          <a:spcPct val="20000"/>
        </a:spcBef>
        <a:spcAft>
          <a:spcPct val="0"/>
        </a:spcAft>
        <a:buChar char="•"/>
        <a:defRPr sz="10800">
          <a:solidFill>
            <a:schemeClr val="tx1"/>
          </a:solidFill>
          <a:latin typeface="+mn-lt"/>
          <a:ea typeface="+mn-ea"/>
          <a:cs typeface="+mn-cs"/>
        </a:defRPr>
      </a:lvl1pPr>
      <a:lvl2pPr marL="2511425" indent="-966788" algn="l" defTabSz="3092450" rtl="0" eaLnBrk="0" fontAlgn="base" hangingPunct="0">
        <a:spcBef>
          <a:spcPct val="20000"/>
        </a:spcBef>
        <a:spcAft>
          <a:spcPct val="0"/>
        </a:spcAft>
        <a:buChar char="–"/>
        <a:defRPr sz="9400">
          <a:solidFill>
            <a:schemeClr val="tx1"/>
          </a:solidFill>
          <a:latin typeface="+mn-lt"/>
        </a:defRPr>
      </a:lvl2pPr>
      <a:lvl3pPr marL="3865563" indent="-773113" algn="l" defTabSz="3092450" rtl="0" eaLnBrk="0" fontAlgn="base" hangingPunct="0">
        <a:spcBef>
          <a:spcPct val="20000"/>
        </a:spcBef>
        <a:spcAft>
          <a:spcPct val="0"/>
        </a:spcAft>
        <a:buChar char="•"/>
        <a:defRPr sz="8200">
          <a:solidFill>
            <a:schemeClr val="tx1"/>
          </a:solidFill>
          <a:latin typeface="+mn-lt"/>
        </a:defRPr>
      </a:lvl3pPr>
      <a:lvl4pPr marL="5410200" indent="-773113" algn="l" defTabSz="3092450" rtl="0" eaLnBrk="0" fontAlgn="base" hangingPunct="0">
        <a:spcBef>
          <a:spcPct val="20000"/>
        </a:spcBef>
        <a:spcAft>
          <a:spcPct val="0"/>
        </a:spcAft>
        <a:buChar char="–"/>
        <a:defRPr sz="6800">
          <a:solidFill>
            <a:schemeClr val="tx1"/>
          </a:solidFill>
          <a:latin typeface="+mn-lt"/>
        </a:defRPr>
      </a:lvl4pPr>
      <a:lvl5pPr marL="6956425" indent="-774700" algn="l" defTabSz="3092450" rtl="0" eaLnBrk="0" fontAlgn="base" hangingPunct="0">
        <a:spcBef>
          <a:spcPct val="20000"/>
        </a:spcBef>
        <a:spcAft>
          <a:spcPct val="0"/>
        </a:spcAft>
        <a:buChar char="»"/>
        <a:defRPr sz="6800">
          <a:solidFill>
            <a:schemeClr val="tx1"/>
          </a:solidFill>
          <a:latin typeface="+mn-lt"/>
        </a:defRPr>
      </a:lvl5pPr>
      <a:lvl6pPr marL="7413625" indent="-774700" algn="l" defTabSz="3092450" rtl="0" eaLnBrk="0" fontAlgn="base" hangingPunct="0">
        <a:spcBef>
          <a:spcPct val="20000"/>
        </a:spcBef>
        <a:spcAft>
          <a:spcPct val="0"/>
        </a:spcAft>
        <a:buChar char="»"/>
        <a:defRPr sz="6800">
          <a:solidFill>
            <a:schemeClr val="tx1"/>
          </a:solidFill>
          <a:latin typeface="+mn-lt"/>
        </a:defRPr>
      </a:lvl6pPr>
      <a:lvl7pPr marL="7870825" indent="-774700" algn="l" defTabSz="3092450" rtl="0" eaLnBrk="0" fontAlgn="base" hangingPunct="0">
        <a:spcBef>
          <a:spcPct val="20000"/>
        </a:spcBef>
        <a:spcAft>
          <a:spcPct val="0"/>
        </a:spcAft>
        <a:buChar char="»"/>
        <a:defRPr sz="6800">
          <a:solidFill>
            <a:schemeClr val="tx1"/>
          </a:solidFill>
          <a:latin typeface="+mn-lt"/>
        </a:defRPr>
      </a:lvl7pPr>
      <a:lvl8pPr marL="8328025" indent="-774700" algn="l" defTabSz="3092450" rtl="0" eaLnBrk="0" fontAlgn="base" hangingPunct="0">
        <a:spcBef>
          <a:spcPct val="20000"/>
        </a:spcBef>
        <a:spcAft>
          <a:spcPct val="0"/>
        </a:spcAft>
        <a:buChar char="»"/>
        <a:defRPr sz="6800">
          <a:solidFill>
            <a:schemeClr val="tx1"/>
          </a:solidFill>
          <a:latin typeface="+mn-lt"/>
        </a:defRPr>
      </a:lvl8pPr>
      <a:lvl9pPr marL="8785225" indent="-774700" algn="l" defTabSz="3092450" rtl="0" eaLnBrk="0" fontAlgn="base" hangingPunct="0">
        <a:spcBef>
          <a:spcPct val="20000"/>
        </a:spcBef>
        <a:spcAft>
          <a:spcPct val="0"/>
        </a:spcAft>
        <a:buChar char="»"/>
        <a:defRPr sz="68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g"/><Relationship Id="rId13" Type="http://schemas.openxmlformats.org/officeDocument/2006/relationships/image" Target="../media/image6.tiff"/><Relationship Id="rId18" Type="http://schemas.openxmlformats.org/officeDocument/2006/relationships/image" Target="../media/image14.png"/><Relationship Id="rId26" Type="http://schemas.openxmlformats.org/officeDocument/2006/relationships/image" Target="../media/image22.png"/><Relationship Id="rId3" Type="http://schemas.openxmlformats.org/officeDocument/2006/relationships/notesSlide" Target="../notesSlides/notesSlide1.xml"/><Relationship Id="rId21" Type="http://schemas.openxmlformats.org/officeDocument/2006/relationships/image" Target="../media/image15.png"/><Relationship Id="rId7" Type="http://schemas.openxmlformats.org/officeDocument/2006/relationships/image" Target="../media/image2.jpg"/><Relationship Id="rId12" Type="http://schemas.openxmlformats.org/officeDocument/2006/relationships/image" Target="../media/image6.png"/><Relationship Id="rId17" Type="http://schemas.openxmlformats.org/officeDocument/2006/relationships/image" Target="../media/image9.tif"/><Relationship Id="rId25" Type="http://schemas.openxmlformats.org/officeDocument/2006/relationships/image" Target="../media/image13.png"/><Relationship Id="rId2" Type="http://schemas.openxmlformats.org/officeDocument/2006/relationships/slideLayout" Target="../slideLayouts/slideLayout7.xml"/><Relationship Id="rId16" Type="http://schemas.openxmlformats.org/officeDocument/2006/relationships/image" Target="../media/image10.png"/><Relationship Id="rId20" Type="http://schemas.openxmlformats.org/officeDocument/2006/relationships/image" Target="../media/image11.tiff"/><Relationship Id="rId29" Type="http://schemas.openxmlformats.org/officeDocument/2006/relationships/image" Target="../media/image25.png"/><Relationship Id="rId1" Type="http://schemas.openxmlformats.org/officeDocument/2006/relationships/vmlDrawing" Target="../drawings/vmlDrawing1.vml"/><Relationship Id="rId6" Type="http://schemas.openxmlformats.org/officeDocument/2006/relationships/image" Target="../media/image1.png"/><Relationship Id="rId11" Type="http://schemas.openxmlformats.org/officeDocument/2006/relationships/image" Target="../media/image7.png"/><Relationship Id="rId24" Type="http://schemas.openxmlformats.org/officeDocument/2006/relationships/image" Target="../media/image12.tif"/><Relationship Id="rId5" Type="http://schemas.openxmlformats.org/officeDocument/2006/relationships/oleObject" Target="../embeddings/oleObject1.bin"/><Relationship Id="rId15" Type="http://schemas.openxmlformats.org/officeDocument/2006/relationships/image" Target="../media/image8.tif"/><Relationship Id="rId23" Type="http://schemas.openxmlformats.org/officeDocument/2006/relationships/image" Target="../media/image16.png"/><Relationship Id="rId28" Type="http://schemas.openxmlformats.org/officeDocument/2006/relationships/image" Target="../media/image24.png"/><Relationship Id="rId10" Type="http://schemas.openxmlformats.org/officeDocument/2006/relationships/image" Target="../media/image5.png"/><Relationship Id="rId19" Type="http://schemas.openxmlformats.org/officeDocument/2006/relationships/image" Target="../media/image10.tif"/><Relationship Id="rId31" Type="http://schemas.openxmlformats.org/officeDocument/2006/relationships/image" Target="../media/image14.jpeg"/><Relationship Id="rId4" Type="http://schemas.openxmlformats.org/officeDocument/2006/relationships/image" Target="../media/image2.png"/><Relationship Id="rId9" Type="http://schemas.openxmlformats.org/officeDocument/2006/relationships/image" Target="../media/image4.jpg"/><Relationship Id="rId14" Type="http://schemas.openxmlformats.org/officeDocument/2006/relationships/image" Target="../media/image7.tif"/><Relationship Id="rId22" Type="http://schemas.openxmlformats.org/officeDocument/2006/relationships/image" Target="../media/image18.png"/><Relationship Id="rId27" Type="http://schemas.openxmlformats.org/officeDocument/2006/relationships/image" Target="../media/image23.png"/><Relationship Id="rId30"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Line 2"/>
          <p:cNvSpPr>
            <a:spLocks noChangeAspect="1" noChangeShapeType="1"/>
          </p:cNvSpPr>
          <p:nvPr/>
        </p:nvSpPr>
        <p:spPr bwMode="auto">
          <a:xfrm>
            <a:off x="1854095" y="1333352"/>
            <a:ext cx="27984450" cy="0"/>
          </a:xfrm>
          <a:prstGeom prst="line">
            <a:avLst/>
          </a:prstGeom>
          <a:noFill/>
          <a:ln w="25400">
            <a:solidFill>
              <a:schemeClr val="tx1"/>
            </a:solidFill>
            <a:round/>
            <a:headEnd/>
            <a:tailEnd/>
          </a:ln>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1031" name="Line 3"/>
          <p:cNvSpPr>
            <a:spLocks noChangeShapeType="1"/>
          </p:cNvSpPr>
          <p:nvPr/>
        </p:nvSpPr>
        <p:spPr bwMode="auto">
          <a:xfrm>
            <a:off x="1854095" y="5125072"/>
            <a:ext cx="27984450" cy="0"/>
          </a:xfrm>
          <a:prstGeom prst="line">
            <a:avLst/>
          </a:prstGeom>
          <a:noFill/>
          <a:ln w="25400">
            <a:solidFill>
              <a:schemeClr val="tx1"/>
            </a:solidFill>
            <a:round/>
            <a:headEnd/>
            <a:tailEnd/>
          </a:ln>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1033" name="Text Box 6"/>
          <p:cNvSpPr txBox="1">
            <a:spLocks noChangeArrowheads="1"/>
          </p:cNvSpPr>
          <p:nvPr/>
        </p:nvSpPr>
        <p:spPr bwMode="auto">
          <a:xfrm>
            <a:off x="6016463" y="1331599"/>
            <a:ext cx="19659713" cy="3762326"/>
          </a:xfrm>
          <a:prstGeom prst="rect">
            <a:avLst/>
          </a:prstGeom>
          <a:noFill/>
          <a:ln w="9525">
            <a:noFill/>
            <a:miter lim="800000"/>
            <a:headEnd/>
            <a:tailEnd/>
          </a:ln>
        </p:spPr>
        <p:txBody>
          <a:bodyPr lIns="60840" tIns="30422" rIns="60840" bIns="30422"/>
          <a:lstStyle/>
          <a:p>
            <a:pPr defTabSz="606425"/>
            <a:r>
              <a:rPr kumimoji="1" lang="en-US" altLang="zh-CN" sz="6000" b="1" dirty="0" smtClean="0">
                <a:solidFill>
                  <a:srgbClr val="3333CC"/>
                </a:solidFill>
                <a:latin typeface="Times New Roman" panose="02020603050405020304" pitchFamily="18" charset="0"/>
                <a:ea typeface="宋体" pitchFamily="2" charset="-122"/>
                <a:cs typeface="Times New Roman" panose="02020603050405020304" pitchFamily="18" charset="0"/>
              </a:rPr>
              <a:t>Electrostatic </a:t>
            </a:r>
            <a:r>
              <a:rPr kumimoji="1" lang="en-US" altLang="zh-CN" sz="6000" b="1" dirty="0">
                <a:solidFill>
                  <a:srgbClr val="3333CC"/>
                </a:solidFill>
                <a:latin typeface="Times New Roman" panose="02020603050405020304" pitchFamily="18" charset="0"/>
                <a:ea typeface="宋体" pitchFamily="2" charset="-122"/>
                <a:cs typeface="Times New Roman" panose="02020603050405020304" pitchFamily="18" charset="0"/>
              </a:rPr>
              <a:t>Simulation and Analysis of Transmission Line Corner Section for the </a:t>
            </a:r>
            <a:r>
              <a:rPr kumimoji="1" lang="en-US" altLang="zh-CN" sz="6000" b="1" dirty="0" smtClean="0">
                <a:solidFill>
                  <a:srgbClr val="3333CC"/>
                </a:solidFill>
                <a:latin typeface="Times New Roman" panose="02020603050405020304" pitchFamily="18" charset="0"/>
                <a:ea typeface="宋体" pitchFamily="2" charset="-122"/>
                <a:cs typeface="Times New Roman" panose="02020603050405020304" pitchFamily="18" charset="0"/>
              </a:rPr>
              <a:t>CRAFT </a:t>
            </a:r>
            <a:r>
              <a:rPr kumimoji="1" lang="en-US" altLang="zh-CN" sz="6000" b="1" dirty="0">
                <a:solidFill>
                  <a:srgbClr val="3333CC"/>
                </a:solidFill>
                <a:latin typeface="Times New Roman" panose="02020603050405020304" pitchFamily="18" charset="0"/>
                <a:ea typeface="宋体" pitchFamily="2" charset="-122"/>
                <a:cs typeface="Times New Roman" panose="02020603050405020304" pitchFamily="18" charset="0"/>
              </a:rPr>
              <a:t>NNBI test </a:t>
            </a:r>
            <a:r>
              <a:rPr kumimoji="1" lang="en-US" altLang="zh-CN" sz="6000" b="1" dirty="0" smtClean="0">
                <a:solidFill>
                  <a:srgbClr val="3333CC"/>
                </a:solidFill>
                <a:latin typeface="Times New Roman" panose="02020603050405020304" pitchFamily="18" charset="0"/>
                <a:ea typeface="宋体" pitchFamily="2" charset="-122"/>
                <a:cs typeface="Times New Roman" panose="02020603050405020304" pitchFamily="18" charset="0"/>
              </a:rPr>
              <a:t>platform</a:t>
            </a:r>
            <a:endParaRPr lang="en-GB" altLang="zh-CN" dirty="0">
              <a:latin typeface="Times New Roman" panose="02020603050405020304" pitchFamily="18" charset="0"/>
              <a:cs typeface="Times New Roman" panose="02020603050405020304" pitchFamily="18" charset="0"/>
            </a:endParaRPr>
          </a:p>
          <a:p>
            <a:pPr defTabSz="606425"/>
            <a:endParaRPr lang="en-US" altLang="zh-CN" dirty="0" smtClean="0">
              <a:latin typeface="Times New Roman" panose="02020603050405020304" pitchFamily="18" charset="0"/>
              <a:cs typeface="Times New Roman" panose="02020603050405020304" pitchFamily="18" charset="0"/>
            </a:endParaRPr>
          </a:p>
          <a:p>
            <a:pPr defTabSz="606425"/>
            <a:r>
              <a:rPr lang="en-US" altLang="zh-CN" dirty="0" err="1" smtClean="0">
                <a:latin typeface="Times New Roman" panose="02020603050405020304" pitchFamily="18" charset="0"/>
                <a:cs typeface="Times New Roman" panose="02020603050405020304" pitchFamily="18" charset="0"/>
              </a:rPr>
              <a:t>RiXin</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Wang </a:t>
            </a:r>
            <a:r>
              <a:rPr lang="en-US" altLang="zh-CN" baseline="30000" dirty="0" err="1">
                <a:latin typeface="Times New Roman" panose="02020603050405020304" pitchFamily="18" charset="0"/>
                <a:cs typeface="Times New Roman" panose="02020603050405020304" pitchFamily="18" charset="0"/>
              </a:rPr>
              <a:t>a,b</a:t>
            </a:r>
            <a:r>
              <a:rPr lang="en-US" altLang="zh-CN" baseline="30000"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CaiChao</a:t>
            </a:r>
            <a:r>
              <a:rPr lang="en-US" altLang="zh-CN" dirty="0">
                <a:latin typeface="Times New Roman" panose="02020603050405020304" pitchFamily="18" charset="0"/>
                <a:cs typeface="Times New Roman" panose="02020603050405020304" pitchFamily="18" charset="0"/>
              </a:rPr>
              <a:t> Jiang </a:t>
            </a:r>
            <a:r>
              <a:rPr lang="en-US" altLang="zh-CN" baseline="30000"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YongJian</a:t>
            </a:r>
            <a:r>
              <a:rPr lang="en-US" altLang="zh-CN" dirty="0">
                <a:latin typeface="Times New Roman" panose="02020603050405020304" pitchFamily="18" charset="0"/>
                <a:cs typeface="Times New Roman" panose="02020603050405020304" pitchFamily="18" charset="0"/>
              </a:rPr>
              <a:t> Xu </a:t>
            </a:r>
            <a:r>
              <a:rPr lang="en-US" altLang="zh-CN" baseline="30000" dirty="0" smtClean="0">
                <a:latin typeface="Times New Roman" panose="02020603050405020304" pitchFamily="18" charset="0"/>
                <a:cs typeface="Times New Roman" panose="02020603050405020304" pitchFamily="18" charset="0"/>
              </a:rPr>
              <a:t>a</a:t>
            </a:r>
            <a:r>
              <a:rPr lang="zh-CN" altLang="en-US" baseline="30000"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a:t>
            </a:r>
            <a:r>
              <a:rPr lang="en-US" altLang="zh-CN" dirty="0" err="1" smtClean="0">
                <a:latin typeface="Times New Roman" panose="02020603050405020304" pitchFamily="18" charset="0"/>
                <a:cs typeface="Times New Roman" panose="02020603050405020304" pitchFamily="18" charset="0"/>
              </a:rPr>
              <a:t>YaHong</a:t>
            </a:r>
            <a:r>
              <a:rPr lang="en-US" altLang="zh-CN" dirty="0" smtClean="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Xie</a:t>
            </a:r>
            <a:r>
              <a:rPr lang="en-US" altLang="zh-CN" dirty="0">
                <a:latin typeface="Times New Roman" panose="02020603050405020304" pitchFamily="18" charset="0"/>
                <a:cs typeface="Times New Roman" panose="02020603050405020304" pitchFamily="18" charset="0"/>
              </a:rPr>
              <a:t> </a:t>
            </a:r>
            <a:r>
              <a:rPr lang="en-US" altLang="zh-CN" baseline="30000" dirty="0">
                <a:latin typeface="Times New Roman" panose="02020603050405020304" pitchFamily="18" charset="0"/>
                <a:cs typeface="Times New Roman" panose="02020603050405020304" pitchFamily="18" charset="0"/>
              </a:rPr>
              <a:t>a </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YuanLai</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Xie</a:t>
            </a:r>
            <a:r>
              <a:rPr lang="en-US" altLang="zh-CN" dirty="0">
                <a:latin typeface="Times New Roman" panose="02020603050405020304" pitchFamily="18" charset="0"/>
                <a:cs typeface="Times New Roman" panose="02020603050405020304" pitchFamily="18" charset="0"/>
              </a:rPr>
              <a:t> </a:t>
            </a:r>
            <a:r>
              <a:rPr lang="en-US" altLang="zh-CN" baseline="30000" dirty="0">
                <a:latin typeface="Times New Roman" panose="02020603050405020304" pitchFamily="18" charset="0"/>
                <a:cs typeface="Times New Roman" panose="02020603050405020304" pitchFamily="18" charset="0"/>
              </a:rPr>
              <a:t>a</a:t>
            </a:r>
            <a:r>
              <a:rPr lang="en-US" altLang="zh-CN" dirty="0">
                <a:latin typeface="Times New Roman" panose="02020603050405020304" pitchFamily="18" charset="0"/>
                <a:cs typeface="Times New Roman" panose="02020603050405020304" pitchFamily="18" charset="0"/>
              </a:rPr>
              <a:t> , </a:t>
            </a:r>
            <a:r>
              <a:rPr lang="en-US" altLang="zh-CN" dirty="0" err="1">
                <a:latin typeface="Times New Roman" panose="02020603050405020304" pitchFamily="18" charset="0"/>
                <a:cs typeface="Times New Roman" panose="02020603050405020304" pitchFamily="18" charset="0"/>
              </a:rPr>
              <a:t>ChunDong</a:t>
            </a:r>
            <a:r>
              <a:rPr lang="en-US" altLang="zh-CN" dirty="0">
                <a:latin typeface="Times New Roman" panose="02020603050405020304" pitchFamily="18" charset="0"/>
                <a:cs typeface="Times New Roman" panose="02020603050405020304" pitchFamily="18" charset="0"/>
              </a:rPr>
              <a:t> Hu </a:t>
            </a:r>
            <a:r>
              <a:rPr lang="en-US" altLang="zh-CN" baseline="30000" dirty="0">
                <a:latin typeface="Times New Roman" panose="02020603050405020304" pitchFamily="18" charset="0"/>
                <a:cs typeface="Times New Roman" panose="02020603050405020304" pitchFamily="18" charset="0"/>
              </a:rPr>
              <a:t>a</a:t>
            </a:r>
            <a:endParaRPr lang="de-DE" altLang="zh-CN" sz="3200" dirty="0" smtClean="0">
              <a:latin typeface="Times New Roman" panose="02020603050405020304" pitchFamily="18" charset="0"/>
              <a:ea typeface="宋体" pitchFamily="2" charset="-122"/>
              <a:cs typeface="Times New Roman" panose="02020603050405020304" pitchFamily="18" charset="0"/>
            </a:endParaRPr>
          </a:p>
          <a:p>
            <a:pPr defTabSz="606425"/>
            <a:r>
              <a:rPr lang="en-US" altLang="zh-CN" sz="3200" baseline="30000" dirty="0" smtClean="0">
                <a:latin typeface="Times New Roman" panose="02020603050405020304" pitchFamily="18" charset="0"/>
                <a:ea typeface="宋体" pitchFamily="2" charset="-122"/>
                <a:cs typeface="Times New Roman" panose="02020603050405020304" pitchFamily="18" charset="0"/>
              </a:rPr>
              <a:t>a </a:t>
            </a:r>
            <a:r>
              <a:rPr lang="de-DE" altLang="zh-CN" sz="3200" dirty="0" smtClean="0">
                <a:latin typeface="Times New Roman" panose="02020603050405020304" pitchFamily="18" charset="0"/>
                <a:ea typeface="宋体" pitchFamily="2" charset="-122"/>
                <a:cs typeface="Times New Roman" panose="02020603050405020304" pitchFamily="18" charset="0"/>
              </a:rPr>
              <a:t>Institute </a:t>
            </a:r>
            <a:r>
              <a:rPr lang="de-DE" altLang="zh-CN" sz="3200" dirty="0">
                <a:latin typeface="Times New Roman" panose="02020603050405020304" pitchFamily="18" charset="0"/>
                <a:ea typeface="宋体" pitchFamily="2" charset="-122"/>
                <a:cs typeface="Times New Roman" panose="02020603050405020304" pitchFamily="18" charset="0"/>
              </a:rPr>
              <a:t>of Plasma Physics, Chinese Academy of Sciences,  Hefei 230031, </a:t>
            </a:r>
            <a:r>
              <a:rPr lang="de-DE" altLang="zh-CN" sz="3200" dirty="0" smtClean="0">
                <a:latin typeface="Times New Roman" panose="02020603050405020304" pitchFamily="18" charset="0"/>
                <a:ea typeface="宋体" pitchFamily="2" charset="-122"/>
                <a:cs typeface="Times New Roman" panose="02020603050405020304" pitchFamily="18" charset="0"/>
              </a:rPr>
              <a:t>P.R.China</a:t>
            </a:r>
          </a:p>
          <a:p>
            <a:pPr defTabSz="606425"/>
            <a:r>
              <a:rPr lang="en-US" altLang="zh-CN" sz="3200" baseline="30000" dirty="0">
                <a:latin typeface="Times New Roman" panose="02020603050405020304" pitchFamily="18" charset="0"/>
                <a:ea typeface="宋体" pitchFamily="2" charset="-122"/>
                <a:cs typeface="Times New Roman" panose="02020603050405020304" pitchFamily="18" charset="0"/>
              </a:rPr>
              <a:t>b</a:t>
            </a:r>
            <a:r>
              <a:rPr lang="en-US" altLang="zh-CN" sz="3200" dirty="0">
                <a:latin typeface="Times New Roman" panose="02020603050405020304" pitchFamily="18" charset="0"/>
                <a:ea typeface="宋体" pitchFamily="2" charset="-122"/>
                <a:cs typeface="Times New Roman" panose="02020603050405020304" pitchFamily="18" charset="0"/>
              </a:rPr>
              <a:t> University of Science and Technology of China, Hefei 230026, China</a:t>
            </a:r>
            <a:endParaRPr lang="en-GB" altLang="zh-CN" sz="3200" dirty="0">
              <a:latin typeface="Times New Roman" panose="02020603050405020304" pitchFamily="18" charset="0"/>
              <a:ea typeface="宋体" pitchFamily="2" charset="-122"/>
              <a:cs typeface="Times New Roman" panose="02020603050405020304" pitchFamily="18" charset="0"/>
            </a:endParaRPr>
          </a:p>
        </p:txBody>
      </p:sp>
      <p:sp>
        <p:nvSpPr>
          <p:cNvPr id="1037" name="Rectangle 48"/>
          <p:cNvSpPr>
            <a:spLocks noChangeArrowheads="1"/>
          </p:cNvSpPr>
          <p:nvPr/>
        </p:nvSpPr>
        <p:spPr bwMode="auto">
          <a:xfrm>
            <a:off x="1854095" y="5324781"/>
            <a:ext cx="13823950" cy="6511433"/>
          </a:xfrm>
          <a:prstGeom prst="rect">
            <a:avLst/>
          </a:prstGeom>
          <a:noFill/>
          <a:ln w="19050">
            <a:solidFill>
              <a:srgbClr val="FF6600"/>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38" name="Text Box 110"/>
              <p:cNvSpPr>
                <a:spLocks noChangeArrowheads="1"/>
              </p:cNvSpPr>
              <p:nvPr/>
            </p:nvSpPr>
            <p:spPr bwMode="auto">
              <a:xfrm>
                <a:off x="2179628" y="5471362"/>
                <a:ext cx="13215938" cy="6197312"/>
              </a:xfrm>
              <a:prstGeom prst="roundRect">
                <a:avLst>
                  <a:gd name="adj" fmla="val 16667"/>
                </a:avLst>
              </a:prstGeom>
              <a:solidFill>
                <a:srgbClr val="FFFF00"/>
              </a:solidFill>
              <a:ln w="9525">
                <a:solidFill>
                  <a:srgbClr val="FFFF00"/>
                </a:solidFill>
                <a:miter lim="800000"/>
                <a:headEnd/>
                <a:tailEnd/>
              </a:ln>
            </p:spPr>
            <p:txBody>
              <a:bodyPr wrap="square" lIns="60840" tIns="30422" rIns="60840" bIns="30422">
                <a:spAutoFit/>
              </a:bodyPr>
              <a:lstStyle/>
              <a:p>
                <a:pPr marL="342900" indent="-342900" algn="just">
                  <a:buFont typeface="Wingdings" panose="05000000000000000000" pitchFamily="2" charset="2"/>
                  <a:buChar char="u"/>
                </a:pPr>
                <a:r>
                  <a:rPr lang="en-US" altLang="zh-CN" sz="2400" dirty="0" smtClean="0">
                    <a:latin typeface="Times New Roman" panose="02020603050405020304" pitchFamily="18" charset="0"/>
                    <a:cs typeface="Times New Roman" panose="02020603050405020304" pitchFamily="18" charset="0"/>
                  </a:rPr>
                  <a:t>As </a:t>
                </a:r>
                <a:r>
                  <a:rPr lang="en-US" altLang="zh-CN" sz="2400" dirty="0">
                    <a:latin typeface="Times New Roman" panose="02020603050405020304" pitchFamily="18" charset="0"/>
                    <a:cs typeface="Times New Roman" panose="02020603050405020304" pitchFamily="18" charset="0"/>
                  </a:rPr>
                  <a:t>a reliable heating method with the clearest physical </a:t>
                </a:r>
                <a:r>
                  <a:rPr lang="en-US" altLang="zh-CN" sz="2400" dirty="0" smtClean="0">
                    <a:latin typeface="Times New Roman" panose="02020603050405020304" pitchFamily="18" charset="0"/>
                    <a:cs typeface="Times New Roman" panose="02020603050405020304" pitchFamily="18" charset="0"/>
                  </a:rPr>
                  <a:t>mechanism in the </a:t>
                </a:r>
                <a:r>
                  <a:rPr lang="en-US" altLang="zh-CN" sz="2400" dirty="0">
                    <a:latin typeface="Times New Roman" panose="02020603050405020304" pitchFamily="18" charset="0"/>
                    <a:cs typeface="Times New Roman" panose="02020603050405020304" pitchFamily="18" charset="0"/>
                  </a:rPr>
                  <a:t>auxiliary heating of magnetic confinement fusion device so far, </a:t>
                </a:r>
                <a:r>
                  <a:rPr lang="en-US" altLang="zh-CN" sz="2400" dirty="0" smtClean="0">
                    <a:latin typeface="Times New Roman" panose="02020603050405020304" pitchFamily="18" charset="0"/>
                    <a:cs typeface="Times New Roman" panose="02020603050405020304" pitchFamily="18" charset="0"/>
                  </a:rPr>
                  <a:t>the Neutral Beam Injection (NBI) system </a:t>
                </a:r>
                <a:r>
                  <a:rPr lang="en-US" altLang="zh-CN" sz="2400" dirty="0">
                    <a:latin typeface="Times New Roman" panose="02020603050405020304" pitchFamily="18" charset="0"/>
                    <a:cs typeface="Times New Roman" panose="02020603050405020304" pitchFamily="18" charset="0"/>
                  </a:rPr>
                  <a:t>is essential for the China Fusion Engineering Test </a:t>
                </a:r>
                <a:r>
                  <a:rPr lang="en-US" altLang="zh-CN" sz="2400" dirty="0" smtClean="0">
                    <a:latin typeface="Times New Roman" panose="02020603050405020304" pitchFamily="18" charset="0"/>
                    <a:cs typeface="Times New Roman" panose="02020603050405020304" pitchFamily="18" charset="0"/>
                  </a:rPr>
                  <a:t>Reactor (CFETR).</a:t>
                </a:r>
              </a:p>
              <a:p>
                <a:pPr marL="342900" indent="-342900" algn="just">
                  <a:buFont typeface="Wingdings" panose="05000000000000000000" pitchFamily="2" charset="2"/>
                  <a:buChar char="u"/>
                </a:pPr>
                <a:r>
                  <a:rPr lang="en-US" altLang="zh-CN" sz="2400" dirty="0">
                    <a:latin typeface="Times New Roman" panose="02020603050405020304" pitchFamily="18" charset="0"/>
                    <a:cs typeface="Times New Roman" panose="02020603050405020304" pitchFamily="18" charset="0"/>
                  </a:rPr>
                  <a:t>Institute of Plasma Physics, Chinese Academy of Sciences (ASIPP) will establish a NBI test platform based on </a:t>
                </a:r>
                <a:r>
                  <a:rPr lang="en-US" altLang="zh-CN" sz="2400" dirty="0" smtClean="0">
                    <a:latin typeface="Times New Roman" panose="02020603050405020304" pitchFamily="18" charset="0"/>
                    <a:cs typeface="Times New Roman" panose="02020603050405020304" pitchFamily="18" charset="0"/>
                  </a:rPr>
                  <a:t>Radio Frequency (RF) </a:t>
                </a:r>
                <a:r>
                  <a:rPr lang="en-US" altLang="zh-CN" sz="2400" dirty="0">
                    <a:latin typeface="Times New Roman" panose="02020603050405020304" pitchFamily="18" charset="0"/>
                    <a:cs typeface="Times New Roman" panose="02020603050405020304" pitchFamily="18" charset="0"/>
                  </a:rPr>
                  <a:t>negative ion source to carry out in-depth research of NBI </a:t>
                </a:r>
                <a:r>
                  <a:rPr lang="en-US" altLang="zh-CN" sz="2400" dirty="0" smtClean="0">
                    <a:latin typeface="Times New Roman" panose="02020603050405020304" pitchFamily="18" charset="0"/>
                    <a:cs typeface="Times New Roman" panose="02020603050405020304" pitchFamily="18" charset="0"/>
                  </a:rPr>
                  <a:t>system towards the Comprehensive Research Facility for Fusion Technology (CRAFT), which is the pre-research platform of the CFETR.</a:t>
                </a:r>
              </a:p>
              <a:p>
                <a:pPr marL="342900" indent="-342900" algn="just">
                  <a:buFont typeface="Wingdings" panose="05000000000000000000" pitchFamily="2" charset="2"/>
                  <a:buChar char="u"/>
                </a:pPr>
                <a:r>
                  <a:rPr lang="en-US" altLang="zh-CN" sz="2400" dirty="0" smtClean="0">
                    <a:latin typeface="Times New Roman" panose="02020603050405020304" pitchFamily="18" charset="0"/>
                    <a:cs typeface="Times New Roman" panose="02020603050405020304" pitchFamily="18" charset="0"/>
                  </a:rPr>
                  <a:t>The high voltage transmission line is the link between the power supply and the RF negative ion source. </a:t>
                </a:r>
              </a:p>
              <a:p>
                <a:pPr marL="342900" indent="-342900" algn="just">
                  <a:buFont typeface="Wingdings" panose="05000000000000000000" pitchFamily="2" charset="2"/>
                  <a:buChar char="u"/>
                </a:pP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high voltage of up to -400kV is transmitted through the gas-insulated transmission lines (GIIL</a:t>
                </a:r>
                <a:r>
                  <a:rPr lang="en-US" altLang="zh-CN" sz="2400" dirty="0" smtClean="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which use insulating gases (such </a:t>
                </a:r>
                <a:r>
                  <a:rPr lang="en-US" altLang="zh-CN" sz="2400" dirty="0" smtClean="0">
                    <a:latin typeface="Times New Roman" panose="02020603050405020304" pitchFamily="18" charset="0"/>
                    <a:cs typeface="Times New Roman" panose="02020603050405020304" pitchFamily="18" charset="0"/>
                  </a:rPr>
                  <a:t>as </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i="1">
                            <a:latin typeface="Cambria Math" panose="02040503050406030204" pitchFamily="18" charset="0"/>
                          </a:rPr>
                          <m:t>𝑆𝐹</m:t>
                        </m:r>
                      </m:e>
                      <m:sub>
                        <m:r>
                          <a:rPr lang="en-US" altLang="zh-CN" sz="2400" i="1">
                            <a:latin typeface="Cambria Math" panose="02040503050406030204" pitchFamily="18" charset="0"/>
                          </a:rPr>
                          <m:t>6</m:t>
                        </m:r>
                      </m:sub>
                    </m:sSub>
                  </m:oMath>
                </a14:m>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as insulating media, hard metal materials as current transmission conductors, and thin-walled metal grounded shell to shield electromagnetic fields and withstand the pressure of insulating media. </a:t>
                </a:r>
                <a:endParaRPr lang="en-US" altLang="zh-CN"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u"/>
                </a:pPr>
                <a:r>
                  <a:rPr lang="en-US" altLang="zh-CN" sz="2400" dirty="0">
                    <a:latin typeface="Times New Roman" panose="02020603050405020304" pitchFamily="18" charset="0"/>
                    <a:cs typeface="Times New Roman" panose="02020603050405020304" pitchFamily="18" charset="0"/>
                  </a:rPr>
                  <a:t>The corner section, which is inevitable in the GITL, is easy to discharge if the design is unreasonable, so the insulation design should be considered in the design of the corner section.</a:t>
                </a:r>
                <a:endParaRPr lang="zh-CN" altLang="zh-CN" sz="2400" dirty="0">
                  <a:latin typeface="Times New Roman" panose="02020603050405020304" pitchFamily="18" charset="0"/>
                  <a:cs typeface="Times New Roman" panose="02020603050405020304" pitchFamily="18" charset="0"/>
                </a:endParaRPr>
              </a:p>
            </p:txBody>
          </p:sp>
        </mc:Choice>
        <mc:Fallback xmlns="">
          <p:sp>
            <p:nvSpPr>
              <p:cNvPr id="1038" name="Text Box 110"/>
              <p:cNvSpPr>
                <a:spLocks noRot="1" noChangeAspect="1" noMove="1" noResize="1" noEditPoints="1" noAdjustHandles="1" noChangeArrowheads="1" noChangeShapeType="1" noTextEdit="1"/>
              </p:cNvSpPr>
              <p:nvPr/>
            </p:nvSpPr>
            <p:spPr bwMode="auto">
              <a:xfrm>
                <a:off x="2179628" y="5471362"/>
                <a:ext cx="13215938" cy="6197312"/>
              </a:xfrm>
              <a:prstGeom prst="roundRect">
                <a:avLst>
                  <a:gd name="adj" fmla="val 16667"/>
                </a:avLst>
              </a:prstGeom>
              <a:blipFill>
                <a:blip r:embed="rId4"/>
                <a:stretch>
                  <a:fillRect/>
                </a:stretch>
              </a:blipFill>
              <a:ln w="9525">
                <a:solidFill>
                  <a:srgbClr val="FFFF00"/>
                </a:solidFill>
                <a:miter lim="800000"/>
                <a:headEnd/>
                <a:tailEnd/>
              </a:ln>
            </p:spPr>
            <p:txBody>
              <a:bodyPr/>
              <a:lstStyle/>
              <a:p>
                <a:r>
                  <a:rPr lang="zh-CN" altLang="en-US">
                    <a:noFill/>
                  </a:rPr>
                  <a:t> </a:t>
                </a:r>
              </a:p>
            </p:txBody>
          </p:sp>
        </mc:Fallback>
      </mc:AlternateContent>
      <p:graphicFrame>
        <p:nvGraphicFramePr>
          <p:cNvPr id="1026" name="Object 0"/>
          <p:cNvGraphicFramePr>
            <a:graphicFrameLocks noChangeAspect="1"/>
          </p:cNvGraphicFramePr>
          <p:nvPr>
            <p:extLst>
              <p:ext uri="{D42A27DB-BD31-4B8C-83A1-F6EECF244321}">
                <p14:modId xmlns:p14="http://schemas.microsoft.com/office/powerpoint/2010/main" val="2734382236"/>
              </p:ext>
            </p:extLst>
          </p:nvPr>
        </p:nvGraphicFramePr>
        <p:xfrm>
          <a:off x="26244236" y="1948882"/>
          <a:ext cx="3157537" cy="2571750"/>
        </p:xfrm>
        <a:graphic>
          <a:graphicData uri="http://schemas.openxmlformats.org/presentationml/2006/ole">
            <mc:AlternateContent xmlns:mc="http://schemas.openxmlformats.org/markup-compatibility/2006">
              <mc:Choice xmlns:v="urn:schemas-microsoft-com:vml" Requires="v">
                <p:oleObj spid="_x0000_s1127" name="位图图像" r:id="rId5" imgW="2619048" imgH="2133898" progId="PBrush">
                  <p:embed/>
                </p:oleObj>
              </mc:Choice>
              <mc:Fallback>
                <p:oleObj name="位图图像" r:id="rId5" imgW="2619048" imgH="2133898" progId="PBrush">
                  <p:embed/>
                  <p:pic>
                    <p:nvPicPr>
                      <p:cNvPr id="0" name="Object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44236" y="1948882"/>
                        <a:ext cx="3157537"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4" name="AutoShape 307"/>
          <p:cNvSpPr>
            <a:spLocks noChangeArrowheads="1"/>
          </p:cNvSpPr>
          <p:nvPr/>
        </p:nvSpPr>
        <p:spPr bwMode="auto">
          <a:xfrm>
            <a:off x="6995496" y="12142999"/>
            <a:ext cx="3381670" cy="620713"/>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smtClean="0">
                <a:latin typeface="Times New Roman" panose="02020603050405020304" pitchFamily="18" charset="0"/>
                <a:cs typeface="Times New Roman" panose="02020603050405020304" pitchFamily="18" charset="0"/>
              </a:rPr>
              <a:t>Insulation Schemes</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85" name="Rectangle 46"/>
          <p:cNvSpPr>
            <a:spLocks noChangeArrowheads="1"/>
          </p:cNvSpPr>
          <p:nvPr/>
        </p:nvSpPr>
        <p:spPr bwMode="auto">
          <a:xfrm>
            <a:off x="1815995" y="11973460"/>
            <a:ext cx="13862050" cy="7791444"/>
          </a:xfrm>
          <a:prstGeom prst="rect">
            <a:avLst/>
          </a:prstGeom>
          <a:noFill/>
          <a:ln w="19050">
            <a:solidFill>
              <a:srgbClr val="FF0000"/>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pic>
        <p:nvPicPr>
          <p:cNvPr id="86" name="图片 8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3940" y="14801250"/>
            <a:ext cx="3178488" cy="4117392"/>
          </a:xfrm>
          <a:prstGeom prst="rect">
            <a:avLst/>
          </a:prstGeom>
        </p:spPr>
      </p:pic>
      <p:sp>
        <p:nvSpPr>
          <p:cNvPr id="87" name="Rectangle 46"/>
          <p:cNvSpPr>
            <a:spLocks noChangeArrowheads="1"/>
          </p:cNvSpPr>
          <p:nvPr/>
        </p:nvSpPr>
        <p:spPr bwMode="auto">
          <a:xfrm>
            <a:off x="16016957" y="12360435"/>
            <a:ext cx="13862050" cy="10910653"/>
          </a:xfrm>
          <a:prstGeom prst="rect">
            <a:avLst/>
          </a:prstGeom>
          <a:noFill/>
          <a:ln w="19050">
            <a:solidFill>
              <a:srgbClr val="3333CC"/>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sp>
        <p:nvSpPr>
          <p:cNvPr id="88" name="Rectangle 46"/>
          <p:cNvSpPr>
            <a:spLocks noChangeArrowheads="1"/>
          </p:cNvSpPr>
          <p:nvPr/>
        </p:nvSpPr>
        <p:spPr bwMode="auto">
          <a:xfrm>
            <a:off x="16012552" y="23377646"/>
            <a:ext cx="13862050" cy="17184101"/>
          </a:xfrm>
          <a:prstGeom prst="rect">
            <a:avLst/>
          </a:prstGeom>
          <a:noFill/>
          <a:ln w="19050">
            <a:solidFill>
              <a:srgbClr val="3333CC"/>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sp>
        <p:nvSpPr>
          <p:cNvPr id="89" name="Rectangle 46"/>
          <p:cNvSpPr>
            <a:spLocks noChangeArrowheads="1"/>
          </p:cNvSpPr>
          <p:nvPr/>
        </p:nvSpPr>
        <p:spPr bwMode="auto">
          <a:xfrm>
            <a:off x="15997347" y="5324779"/>
            <a:ext cx="13862050" cy="6859487"/>
          </a:xfrm>
          <a:prstGeom prst="rect">
            <a:avLst/>
          </a:prstGeom>
          <a:noFill/>
          <a:ln w="19050">
            <a:solidFill>
              <a:srgbClr val="3333CC"/>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sp>
        <p:nvSpPr>
          <p:cNvPr id="90" name="Line 4"/>
          <p:cNvSpPr>
            <a:spLocks noChangeShapeType="1"/>
          </p:cNvSpPr>
          <p:nvPr/>
        </p:nvSpPr>
        <p:spPr bwMode="auto">
          <a:xfrm flipV="1">
            <a:off x="1815995" y="43768882"/>
            <a:ext cx="28043402" cy="24486"/>
          </a:xfrm>
          <a:prstGeom prst="line">
            <a:avLst/>
          </a:prstGeom>
          <a:noFill/>
          <a:ln w="25400">
            <a:solidFill>
              <a:schemeClr val="tx1"/>
            </a:solidFill>
            <a:round/>
            <a:headEnd/>
            <a:tailEnd/>
          </a:ln>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91" name="Text Box 436"/>
          <p:cNvSpPr txBox="1">
            <a:spLocks noChangeArrowheads="1"/>
          </p:cNvSpPr>
          <p:nvPr/>
        </p:nvSpPr>
        <p:spPr bwMode="auto">
          <a:xfrm>
            <a:off x="16305566" y="41338314"/>
            <a:ext cx="206224" cy="830880"/>
          </a:xfrm>
          <a:prstGeom prst="rect">
            <a:avLst/>
          </a:prstGeom>
          <a:noFill/>
          <a:ln w="9525">
            <a:noFill/>
            <a:miter lim="800000"/>
            <a:headEnd/>
            <a:tailEnd/>
          </a:ln>
          <a:effectLst/>
        </p:spPr>
        <p:txBody>
          <a:bodyPr wrap="none" lIns="60840" tIns="30422" rIns="60840" bIns="30422">
            <a:spAutoFit/>
          </a:bodyPr>
          <a:lstStyle/>
          <a:p>
            <a:pPr algn="l" defTabSz="606425">
              <a:defRPr/>
            </a:pPr>
            <a:r>
              <a:rPr lang="en-GB" altLang="zh-CN" sz="2600">
                <a:solidFill>
                  <a:srgbClr val="000066"/>
                </a:solidFill>
                <a:effectLst>
                  <a:outerShdw blurRad="38100" dist="38100" dir="2700000" algn="tl">
                    <a:srgbClr val="C0C0C0"/>
                  </a:outerShdw>
                </a:effectLst>
                <a:latin typeface="Times New Roman" panose="02020603050405020304" pitchFamily="18" charset="0"/>
                <a:ea typeface="宋体" pitchFamily="2" charset="-122"/>
                <a:cs typeface="Times New Roman" panose="02020603050405020304" pitchFamily="18" charset="0"/>
              </a:rPr>
              <a:t> </a:t>
            </a:r>
          </a:p>
          <a:p>
            <a:pPr algn="l" defTabSz="606425">
              <a:defRPr/>
            </a:pPr>
            <a:endParaRPr lang="en-GB" altLang="zh-CN" sz="2400">
              <a:solidFill>
                <a:srgbClr val="000066"/>
              </a:solidFill>
              <a:effectLst>
                <a:outerShdw blurRad="38100" dist="38100" dir="2700000" algn="tl">
                  <a:srgbClr val="C0C0C0"/>
                </a:outerShdw>
              </a:effectLst>
              <a:latin typeface="Times New Roman" panose="02020603050405020304" pitchFamily="18" charset="0"/>
              <a:ea typeface="宋体" pitchFamily="2" charset="-122"/>
              <a:cs typeface="Times New Roman" panose="02020603050405020304" pitchFamily="18" charset="0"/>
            </a:endParaRPr>
          </a:p>
        </p:txBody>
      </p:sp>
      <p:sp>
        <p:nvSpPr>
          <p:cNvPr id="92" name="Rectangle 633"/>
          <p:cNvSpPr>
            <a:spLocks noChangeArrowheads="1"/>
          </p:cNvSpPr>
          <p:nvPr/>
        </p:nvSpPr>
        <p:spPr bwMode="auto">
          <a:xfrm>
            <a:off x="16000522" y="40774572"/>
            <a:ext cx="13858875" cy="2796940"/>
          </a:xfrm>
          <a:prstGeom prst="rect">
            <a:avLst/>
          </a:prstGeom>
          <a:ln w="19050">
            <a:headEnd/>
            <a:tailEnd/>
          </a:ln>
        </p:spPr>
        <p:style>
          <a:lnRef idx="2">
            <a:schemeClr val="accent1"/>
          </a:lnRef>
          <a:fillRef idx="1">
            <a:schemeClr val="lt1"/>
          </a:fillRef>
          <a:effectRef idx="0">
            <a:schemeClr val="accent1"/>
          </a:effectRef>
          <a:fontRef idx="minor">
            <a:schemeClr val="dk1"/>
          </a:fontRef>
        </p:style>
        <p:txBody>
          <a:bodyPr wrap="none" anchor="ctr"/>
          <a:lstStyle/>
          <a:p>
            <a:pPr>
              <a:defRPr/>
            </a:pPr>
            <a:endParaRPr lang="zh-CN" altLang="en-US">
              <a:solidFill>
                <a:srgbClr val="000000"/>
              </a:solidFill>
              <a:latin typeface="Times New Roman" panose="02020603050405020304" pitchFamily="18" charset="0"/>
              <a:ea typeface="宋体" pitchFamily="2" charset="-122"/>
              <a:cs typeface="Times New Roman" panose="02020603050405020304" pitchFamily="18" charset="0"/>
            </a:endParaRPr>
          </a:p>
        </p:txBody>
      </p:sp>
      <p:sp>
        <p:nvSpPr>
          <p:cNvPr id="93" name="Text Box 665"/>
          <p:cNvSpPr txBox="1">
            <a:spLocks noChangeArrowheads="1"/>
          </p:cNvSpPr>
          <p:nvPr/>
        </p:nvSpPr>
        <p:spPr bwMode="auto">
          <a:xfrm>
            <a:off x="1642958" y="43981705"/>
            <a:ext cx="28355925" cy="531743"/>
          </a:xfrm>
          <a:prstGeom prst="rect">
            <a:avLst/>
          </a:prstGeom>
          <a:noFill/>
          <a:ln w="9525">
            <a:noFill/>
            <a:miter lim="800000"/>
            <a:headEnd/>
            <a:tailEnd/>
          </a:ln>
          <a:effectLst/>
        </p:spPr>
        <p:txBody>
          <a:bodyPr lIns="99880" tIns="49940" rIns="99880" bIns="49940">
            <a:spAutoFit/>
          </a:bodyPr>
          <a:lstStyle/>
          <a:p>
            <a:pPr algn="l" defTabSz="998538">
              <a:spcBef>
                <a:spcPct val="50000"/>
              </a:spcBef>
              <a:defRPr/>
            </a:pPr>
            <a:r>
              <a:rPr lang="en-US" altLang="zh-CN"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Y.J. Xu, et al, 7</a:t>
            </a:r>
            <a:r>
              <a:rPr lang="en-US" altLang="zh-CN" sz="2400" b="1" baseline="30000" dirty="0" smtClean="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th</a:t>
            </a:r>
            <a:r>
              <a:rPr lang="en-US" altLang="zh-CN" sz="2400" b="1" dirty="0" smtClean="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  International Symposium on Negative Ions, Beam and Sources, 1</a:t>
            </a:r>
            <a:r>
              <a:rPr lang="en-US" altLang="zh-CN" sz="2400" b="1" baseline="30000" dirty="0" smtClean="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st</a:t>
            </a:r>
            <a:r>
              <a:rPr lang="en-US" altLang="zh-CN" sz="2400" b="1" dirty="0" smtClean="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-11</a:t>
            </a:r>
            <a:r>
              <a:rPr lang="en-US" altLang="zh-CN" sz="2400" b="1" baseline="30000" dirty="0" smtClean="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th</a:t>
            </a:r>
            <a:r>
              <a:rPr lang="en-US" altLang="zh-CN" sz="2400" b="1" dirty="0" smtClean="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 September, Online  </a:t>
            </a:r>
            <a:r>
              <a:rPr lang="en-US" altLang="zh-CN" sz="2200" b="1" dirty="0" smtClean="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Tel</a:t>
            </a:r>
            <a:r>
              <a:rPr lang="en-US" altLang="zh-CN" sz="2200" b="1"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 86-551-65595662    Fax: 86-551-65593146     E-mail: </a:t>
            </a:r>
            <a:r>
              <a:rPr lang="en-US" altLang="zh-CN" sz="2400" b="1" dirty="0" smtClean="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rPr>
              <a:t>yjxu@ipp.ac.cn</a:t>
            </a:r>
            <a:endParaRPr lang="en-US" altLang="zh-CN" sz="2400" b="1" dirty="0">
              <a:effectLst>
                <a:outerShdw blurRad="38100" dist="38100" dir="2700000" algn="tl">
                  <a:srgbClr val="C0C0C0"/>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4" name="AutoShape 308"/>
          <p:cNvSpPr>
            <a:spLocks noChangeArrowheads="1"/>
          </p:cNvSpPr>
          <p:nvPr/>
        </p:nvSpPr>
        <p:spPr bwMode="auto">
          <a:xfrm>
            <a:off x="17708567" y="40899328"/>
            <a:ext cx="3500438" cy="571500"/>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GB" i="1" dirty="0">
                <a:latin typeface="Times New Roman" panose="02020603050405020304" pitchFamily="18" charset="0"/>
                <a:cs typeface="Times New Roman" panose="02020603050405020304" pitchFamily="18" charset="0"/>
              </a:rPr>
              <a:t>Conclusion</a:t>
            </a:r>
            <a:endParaRPr kumimoji="1" lang="en-US" altLang="zh-CN" i="1" dirty="0">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95" name="TextBox 142"/>
          <p:cNvSpPr txBox="1"/>
          <p:nvPr/>
        </p:nvSpPr>
        <p:spPr bwMode="auto">
          <a:xfrm>
            <a:off x="16203634" y="41631780"/>
            <a:ext cx="6510302" cy="1804749"/>
          </a:xfrm>
          <a:prstGeom prst="roundRect">
            <a:avLst/>
          </a:prstGeom>
          <a:solidFill>
            <a:srgbClr val="FFFFDB"/>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Through the finite element analysis, </a:t>
            </a:r>
            <a:r>
              <a:rPr lang="en-US" altLang="zh-CN" sz="2000" dirty="0" smtClean="0">
                <a:solidFill>
                  <a:schemeClr val="tx1"/>
                </a:solidFill>
                <a:latin typeface="Times New Roman" panose="02020603050405020304" pitchFamily="18" charset="0"/>
                <a:ea typeface="宋体" pitchFamily="2" charset="-122"/>
                <a:cs typeface="Times New Roman" panose="02020603050405020304" pitchFamily="18" charset="0"/>
              </a:rPr>
              <a:t>only scheme three can meet </a:t>
            </a: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the design requirements. </a:t>
            </a: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And </a:t>
            </a: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the </a:t>
            </a: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corner radius is recommended </a:t>
            </a: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as from </a:t>
            </a: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50mm to </a:t>
            </a: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150mm, which </a:t>
            </a:r>
            <a:r>
              <a:rPr lang="en-US" altLang="zh-CN" sz="2000" dirty="0" smtClean="0">
                <a:solidFill>
                  <a:schemeClr val="tx1"/>
                </a:solidFill>
                <a:latin typeface="Times New Roman" panose="02020603050405020304" pitchFamily="18" charset="0"/>
                <a:ea typeface="宋体" pitchFamily="2" charset="-122"/>
                <a:cs typeface="Times New Roman" panose="02020603050405020304" pitchFamily="18" charset="0"/>
              </a:rPr>
              <a:t>provide </a:t>
            </a: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a theoretical basis for the engineering design of the corner section of the </a:t>
            </a:r>
            <a:r>
              <a:rPr lang="en-US" altLang="zh-CN" sz="2000" dirty="0" smtClean="0">
                <a:solidFill>
                  <a:schemeClr val="tx1"/>
                </a:solidFill>
                <a:latin typeface="Times New Roman" panose="02020603050405020304" pitchFamily="18" charset="0"/>
                <a:ea typeface="宋体" pitchFamily="2" charset="-122"/>
                <a:cs typeface="Times New Roman" panose="02020603050405020304" pitchFamily="18" charset="0"/>
              </a:rPr>
              <a:t>GITL.</a:t>
            </a:r>
            <a:endParaRPr lang="zh-CN" altLang="en-US" sz="2000" dirty="0">
              <a:solidFill>
                <a:schemeClr val="tx1"/>
              </a:solidFill>
              <a:latin typeface="Times New Roman" panose="02020603050405020304" pitchFamily="18" charset="0"/>
              <a:ea typeface="宋体" pitchFamily="2" charset="-122"/>
              <a:cs typeface="Times New Roman" panose="02020603050405020304" pitchFamily="18" charset="0"/>
            </a:endParaRPr>
          </a:p>
        </p:txBody>
      </p:sp>
      <p:sp>
        <p:nvSpPr>
          <p:cNvPr id="96" name="AutoShape 308"/>
          <p:cNvSpPr>
            <a:spLocks noChangeArrowheads="1"/>
          </p:cNvSpPr>
          <p:nvPr/>
        </p:nvSpPr>
        <p:spPr bwMode="auto">
          <a:xfrm>
            <a:off x="24638004" y="40899328"/>
            <a:ext cx="3500438" cy="571500"/>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GB" i="1" dirty="0">
                <a:latin typeface="Times New Roman" panose="02020603050405020304" pitchFamily="18" charset="0"/>
                <a:cs typeface="Times New Roman" panose="02020603050405020304" pitchFamily="18" charset="0"/>
              </a:rPr>
              <a:t>Acknowledgement</a:t>
            </a:r>
            <a:endParaRPr kumimoji="1" lang="en-US" altLang="zh-CN" i="1" dirty="0">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cxnSp>
        <p:nvCxnSpPr>
          <p:cNvPr id="113" name="直接连接符 169"/>
          <p:cNvCxnSpPr>
            <a:cxnSpLocks noChangeShapeType="1"/>
            <a:stCxn id="92" idx="0"/>
            <a:endCxn id="92" idx="2"/>
          </p:cNvCxnSpPr>
          <p:nvPr/>
        </p:nvCxnSpPr>
        <p:spPr bwMode="auto">
          <a:xfrm>
            <a:off x="22929960" y="40774572"/>
            <a:ext cx="0" cy="2796940"/>
          </a:xfrm>
          <a:prstGeom prst="line">
            <a:avLst/>
          </a:prstGeom>
          <a:noFill/>
          <a:ln w="19050" algn="ctr">
            <a:solidFill>
              <a:schemeClr val="accent1"/>
            </a:solidFill>
            <a:round/>
            <a:headEnd/>
            <a:tailEnd/>
          </a:ln>
        </p:spPr>
      </p:cxnSp>
      <p:sp>
        <p:nvSpPr>
          <p:cNvPr id="120" name="AutoShape 307"/>
          <p:cNvSpPr>
            <a:spLocks noChangeArrowheads="1"/>
          </p:cNvSpPr>
          <p:nvPr/>
        </p:nvSpPr>
        <p:spPr bwMode="auto">
          <a:xfrm>
            <a:off x="19040154" y="5483856"/>
            <a:ext cx="7776436" cy="620713"/>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a:latin typeface="Times New Roman" panose="02020603050405020304" pitchFamily="18" charset="0"/>
                <a:cs typeface="Times New Roman" panose="02020603050405020304" pitchFamily="18" charset="0"/>
              </a:rPr>
              <a:t>Scheme O</a:t>
            </a:r>
            <a:r>
              <a:rPr lang="en-US" altLang="zh-CN" b="1" i="1" dirty="0" smtClean="0">
                <a:latin typeface="Times New Roman" panose="02020603050405020304" pitchFamily="18" charset="0"/>
                <a:cs typeface="Times New Roman" panose="02020603050405020304" pitchFamily="18" charset="0"/>
              </a:rPr>
              <a:t>ne</a:t>
            </a:r>
            <a:r>
              <a:rPr lang="en-US" altLang="zh-CN" b="1" i="1" dirty="0">
                <a:latin typeface="Times New Roman" panose="02020603050405020304" pitchFamily="18" charset="0"/>
                <a:cs typeface="Times New Roman" panose="02020603050405020304" pitchFamily="18" charset="0"/>
              </a:rPr>
              <a:t>: </a:t>
            </a:r>
            <a:r>
              <a:rPr lang="en-US" altLang="zh-CN" b="1" i="1" dirty="0" smtClean="0">
                <a:latin typeface="Times New Roman" panose="02020603050405020304" pitchFamily="18" charset="0"/>
                <a:cs typeface="Times New Roman" panose="02020603050405020304" pitchFamily="18" charset="0"/>
              </a:rPr>
              <a:t>Electrostatic Simulation </a:t>
            </a:r>
            <a:r>
              <a:rPr lang="en-US" altLang="zh-CN" b="1" i="1" dirty="0">
                <a:latin typeface="Times New Roman" panose="02020603050405020304" pitchFamily="18" charset="0"/>
                <a:cs typeface="Times New Roman" panose="02020603050405020304" pitchFamily="18" charset="0"/>
              </a:rPr>
              <a:t>and </a:t>
            </a:r>
            <a:r>
              <a:rPr lang="en-US" altLang="zh-CN" b="1" i="1" dirty="0" smtClean="0">
                <a:latin typeface="Times New Roman" panose="02020603050405020304" pitchFamily="18" charset="0"/>
                <a:cs typeface="Times New Roman" panose="02020603050405020304" pitchFamily="18" charset="0"/>
              </a:rPr>
              <a:t>Analysis</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123" name="Rectangle 46"/>
          <p:cNvSpPr>
            <a:spLocks noChangeArrowheads="1"/>
          </p:cNvSpPr>
          <p:nvPr/>
        </p:nvSpPr>
        <p:spPr bwMode="auto">
          <a:xfrm>
            <a:off x="1854095" y="32742504"/>
            <a:ext cx="13862050" cy="10850209"/>
          </a:xfrm>
          <a:prstGeom prst="rect">
            <a:avLst/>
          </a:prstGeom>
          <a:noFill/>
          <a:ln w="19050">
            <a:solidFill>
              <a:srgbClr val="FF0000"/>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sp>
        <p:nvSpPr>
          <p:cNvPr id="127" name="AutoShape 307"/>
          <p:cNvSpPr>
            <a:spLocks noChangeArrowheads="1"/>
          </p:cNvSpPr>
          <p:nvPr/>
        </p:nvSpPr>
        <p:spPr bwMode="auto">
          <a:xfrm>
            <a:off x="18928771" y="23496337"/>
            <a:ext cx="7999202" cy="620713"/>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a:latin typeface="Times New Roman" panose="02020603050405020304" pitchFamily="18" charset="0"/>
                <a:cs typeface="Times New Roman" panose="02020603050405020304" pitchFamily="18" charset="0"/>
              </a:rPr>
              <a:t>Scheme T</a:t>
            </a:r>
            <a:r>
              <a:rPr lang="en-US" altLang="zh-CN" b="1" i="1" dirty="0" smtClean="0">
                <a:latin typeface="Times New Roman" panose="02020603050405020304" pitchFamily="18" charset="0"/>
                <a:cs typeface="Times New Roman" panose="02020603050405020304" pitchFamily="18" charset="0"/>
              </a:rPr>
              <a:t>hree: Electrostatic Simulation and Analysis</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132" name="AutoShape 307"/>
          <p:cNvSpPr>
            <a:spLocks noChangeArrowheads="1"/>
          </p:cNvSpPr>
          <p:nvPr/>
        </p:nvSpPr>
        <p:spPr bwMode="auto">
          <a:xfrm>
            <a:off x="18907876" y="12491509"/>
            <a:ext cx="8040991" cy="620713"/>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a:latin typeface="Times New Roman" panose="02020603050405020304" pitchFamily="18" charset="0"/>
                <a:cs typeface="Times New Roman" panose="02020603050405020304" pitchFamily="18" charset="0"/>
              </a:rPr>
              <a:t>Scheme </a:t>
            </a:r>
            <a:r>
              <a:rPr lang="en-US" altLang="zh-CN" b="1" i="1" dirty="0" smtClean="0">
                <a:latin typeface="Times New Roman" panose="02020603050405020304" pitchFamily="18" charset="0"/>
                <a:cs typeface="Times New Roman" panose="02020603050405020304" pitchFamily="18" charset="0"/>
              </a:rPr>
              <a:t>Two: Electrostatic Simulation </a:t>
            </a:r>
            <a:r>
              <a:rPr lang="en-US" altLang="zh-CN" b="1" i="1" dirty="0">
                <a:latin typeface="Times New Roman" panose="02020603050405020304" pitchFamily="18" charset="0"/>
                <a:cs typeface="Times New Roman" panose="02020603050405020304" pitchFamily="18" charset="0"/>
              </a:rPr>
              <a:t>and A</a:t>
            </a:r>
            <a:r>
              <a:rPr lang="en-US" altLang="zh-CN" b="1" i="1" dirty="0" smtClean="0">
                <a:latin typeface="Times New Roman" panose="02020603050405020304" pitchFamily="18" charset="0"/>
                <a:cs typeface="Times New Roman" panose="02020603050405020304" pitchFamily="18" charset="0"/>
              </a:rPr>
              <a:t>nalysis</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133" name="AutoShape 307"/>
          <p:cNvSpPr>
            <a:spLocks noChangeArrowheads="1"/>
          </p:cNvSpPr>
          <p:nvPr/>
        </p:nvSpPr>
        <p:spPr bwMode="auto">
          <a:xfrm>
            <a:off x="4379456" y="32904211"/>
            <a:ext cx="8811328" cy="620713"/>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a:latin typeface="Times New Roman" panose="02020603050405020304" pitchFamily="18" charset="0"/>
                <a:cs typeface="Times New Roman" panose="02020603050405020304" pitchFamily="18" charset="0"/>
              </a:rPr>
              <a:t>Comparison and </a:t>
            </a:r>
            <a:r>
              <a:rPr lang="en-US" altLang="zh-CN" b="1" i="1" dirty="0" smtClean="0">
                <a:latin typeface="Times New Roman" panose="02020603050405020304" pitchFamily="18" charset="0"/>
                <a:cs typeface="Times New Roman" panose="02020603050405020304" pitchFamily="18" charset="0"/>
              </a:rPr>
              <a:t>Selection </a:t>
            </a:r>
            <a:r>
              <a:rPr lang="en-US" altLang="zh-CN" b="1" i="1" dirty="0">
                <a:latin typeface="Times New Roman" panose="02020603050405020304" pitchFamily="18" charset="0"/>
                <a:cs typeface="Times New Roman" panose="02020603050405020304" pitchFamily="18" charset="0"/>
              </a:rPr>
              <a:t>of </a:t>
            </a:r>
            <a:r>
              <a:rPr lang="en-US" altLang="zh-CN" b="1" i="1" dirty="0" smtClean="0">
                <a:latin typeface="Times New Roman" panose="02020603050405020304" pitchFamily="18" charset="0"/>
                <a:cs typeface="Times New Roman" panose="02020603050405020304" pitchFamily="18" charset="0"/>
              </a:rPr>
              <a:t>Insulation Schemes</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135" name="TextBox 142"/>
          <p:cNvSpPr txBox="1"/>
          <p:nvPr/>
        </p:nvSpPr>
        <p:spPr bwMode="auto">
          <a:xfrm>
            <a:off x="23133072" y="41802038"/>
            <a:ext cx="6510302" cy="1464231"/>
          </a:xfrm>
          <a:prstGeom prst="roundRect">
            <a:avLst/>
          </a:prstGeom>
          <a:solidFill>
            <a:srgbClr val="FFFFDB"/>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defRPr/>
            </a:pPr>
            <a:r>
              <a:rPr lang="en-US" altLang="zh-CN" sz="2000" dirty="0">
                <a:solidFill>
                  <a:schemeClr val="tx1"/>
                </a:solidFill>
                <a:latin typeface="Times New Roman" panose="02020603050405020304" pitchFamily="18" charset="0"/>
                <a:ea typeface="宋体" pitchFamily="2" charset="-122"/>
                <a:cs typeface="Times New Roman" panose="02020603050405020304" pitchFamily="18" charset="0"/>
              </a:rPr>
              <a:t>This work was supported by Comprehensive Research Facility for Fusion Technology Program of China under Contract No. 2018-000052-73-01-001228 and National key R&amp;D Program of China (2017YFE300101).</a:t>
            </a:r>
            <a:endParaRPr lang="zh-CN" altLang="en-US" sz="2000" dirty="0">
              <a:solidFill>
                <a:schemeClr val="tx1"/>
              </a:solidFill>
              <a:latin typeface="Times New Roman" panose="02020603050405020304" pitchFamily="18" charset="0"/>
              <a:ea typeface="宋体" pitchFamily="2" charset="-122"/>
              <a:cs typeface="Times New Roman" panose="02020603050405020304" pitchFamily="18" charset="0"/>
            </a:endParaRPr>
          </a:p>
        </p:txBody>
      </p:sp>
      <p:sp>
        <p:nvSpPr>
          <p:cNvPr id="138" name="TextBox 107"/>
          <p:cNvSpPr txBox="1"/>
          <p:nvPr/>
        </p:nvSpPr>
        <p:spPr bwMode="auto">
          <a:xfrm>
            <a:off x="2139051" y="12964252"/>
            <a:ext cx="13215938" cy="1736646"/>
          </a:xfrm>
          <a:prstGeom prst="roundRect">
            <a:avLst/>
          </a:prstGeom>
          <a:solidFill>
            <a:schemeClr val="accent1">
              <a:lumMod val="20000"/>
              <a:lumOff val="80000"/>
            </a:schemeClr>
          </a:solidFill>
          <a:ln>
            <a:solidFill>
              <a:schemeClr val="accent2"/>
            </a:solidFill>
          </a:ln>
        </p:spPr>
        <p:txBody>
          <a:bodyPr wrap="square">
            <a:spAutoFit/>
          </a:bodyPr>
          <a:lstStyle/>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Scheme one</a:t>
            </a:r>
            <a:r>
              <a:rPr lang="en-US" altLang="zh-CN" sz="2400" dirty="0" smtClean="0">
                <a:latin typeface="Times New Roman" panose="02020603050405020304" pitchFamily="18" charset="0"/>
                <a:cs typeface="Times New Roman" panose="02020603050405020304" pitchFamily="18" charset="0"/>
              </a:rPr>
              <a:t>: the </a:t>
            </a:r>
            <a:r>
              <a:rPr lang="en-US" altLang="zh-CN" sz="2400" dirty="0">
                <a:latin typeface="Times New Roman" panose="02020603050405020304" pitchFamily="18" charset="0"/>
                <a:cs typeface="Times New Roman" panose="02020603050405020304" pitchFamily="18" charset="0"/>
              </a:rPr>
              <a:t>grounding shell and all conductors are welded at 45</a:t>
            </a:r>
            <a:r>
              <a:rPr lang="en-US" altLang="zh-CN" sz="2400" dirty="0" smtClean="0">
                <a:latin typeface="Times New Roman" panose="02020603050405020304" pitchFamily="18" charset="0"/>
                <a:cs typeface="Times New Roman" panose="02020603050405020304" pitchFamily="18" charset="0"/>
              </a:rPr>
              <a:t>° diagonal angles;</a:t>
            </a:r>
          </a:p>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Scheme two</a:t>
            </a:r>
            <a:r>
              <a:rPr lang="en-US" altLang="zh-CN" sz="2400" dirty="0" smtClean="0">
                <a:latin typeface="Times New Roman" panose="02020603050405020304" pitchFamily="18" charset="0"/>
                <a:cs typeface="Times New Roman" panose="02020603050405020304" pitchFamily="18" charset="0"/>
              </a:rPr>
              <a:t>: the </a:t>
            </a:r>
            <a:r>
              <a:rPr lang="en-US" altLang="zh-CN" sz="2400" dirty="0">
                <a:latin typeface="Times New Roman" panose="02020603050405020304" pitchFamily="18" charset="0"/>
                <a:cs typeface="Times New Roman" panose="02020603050405020304" pitchFamily="18" charset="0"/>
              </a:rPr>
              <a:t>grounding shell is welded at 45</a:t>
            </a:r>
            <a:r>
              <a:rPr lang="en-US" altLang="zh-CN" sz="2400" dirty="0" smtClean="0">
                <a:latin typeface="Times New Roman" panose="02020603050405020304" pitchFamily="18" charset="0"/>
                <a:cs typeface="Times New Roman" panose="02020603050405020304" pitchFamily="18" charset="0"/>
              </a:rPr>
              <a:t>° diagonal </a:t>
            </a:r>
            <a:r>
              <a:rPr lang="en-US" altLang="zh-CN" sz="2400" dirty="0">
                <a:latin typeface="Times New Roman" panose="02020603050405020304" pitchFamily="18" charset="0"/>
                <a:cs typeface="Times New Roman" panose="02020603050405020304" pitchFamily="18" charset="0"/>
              </a:rPr>
              <a:t>angles and all conductors are treated with </a:t>
            </a:r>
            <a:r>
              <a:rPr lang="en-US" altLang="zh-CN" sz="2400" dirty="0" smtClean="0">
                <a:latin typeface="Times New Roman" panose="02020603050405020304" pitchFamily="18" charset="0"/>
                <a:cs typeface="Times New Roman" panose="02020603050405020304" pitchFamily="18" charset="0"/>
              </a:rPr>
              <a:t>bends;</a:t>
            </a:r>
          </a:p>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Scheme three</a:t>
            </a:r>
            <a:r>
              <a:rPr lang="en-US" altLang="zh-CN" sz="2400" dirty="0" smtClean="0">
                <a:latin typeface="Times New Roman" panose="02020603050405020304" pitchFamily="18" charset="0"/>
                <a:cs typeface="Times New Roman" panose="02020603050405020304" pitchFamily="18" charset="0"/>
              </a:rPr>
              <a:t>: the </a:t>
            </a:r>
            <a:r>
              <a:rPr lang="en-US" altLang="zh-CN" sz="2400" dirty="0">
                <a:latin typeface="Times New Roman" panose="02020603050405020304" pitchFamily="18" charset="0"/>
                <a:cs typeface="Times New Roman" panose="02020603050405020304" pitchFamily="18" charset="0"/>
              </a:rPr>
              <a:t>grounding shell and all conductors are treated with bends.</a:t>
            </a:r>
            <a:endParaRPr lang="zh-CN" altLang="en-US" sz="2400" dirty="0">
              <a:latin typeface="Times New Roman" panose="02020603050405020304" pitchFamily="18" charset="0"/>
              <a:cs typeface="Times New Roman" panose="02020603050405020304" pitchFamily="18" charset="0"/>
            </a:endParaRPr>
          </a:p>
        </p:txBody>
      </p:sp>
      <p:sp>
        <p:nvSpPr>
          <p:cNvPr id="144" name="TextBox 81"/>
          <p:cNvSpPr txBox="1"/>
          <p:nvPr/>
        </p:nvSpPr>
        <p:spPr bwMode="auto">
          <a:xfrm>
            <a:off x="3183064" y="19055888"/>
            <a:ext cx="2160240"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smtClean="0">
                <a:latin typeface="Times New Roman" panose="02020603050405020304" pitchFamily="18" charset="0"/>
                <a:ea typeface="宋体" pitchFamily="2" charset="-122"/>
                <a:cs typeface="Times New Roman" panose="02020603050405020304" pitchFamily="18" charset="0"/>
              </a:rPr>
              <a:t>Scheme one</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145" name="TextBox 81"/>
          <p:cNvSpPr txBox="1"/>
          <p:nvPr/>
        </p:nvSpPr>
        <p:spPr bwMode="auto">
          <a:xfrm>
            <a:off x="7643258" y="19055888"/>
            <a:ext cx="2160240"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smtClean="0">
                <a:latin typeface="Times New Roman" panose="02020603050405020304" pitchFamily="18" charset="0"/>
                <a:ea typeface="宋体" pitchFamily="2" charset="-122"/>
                <a:cs typeface="Times New Roman" panose="02020603050405020304" pitchFamily="18" charset="0"/>
              </a:rPr>
              <a:t>Scheme two</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147" name="TextBox 81"/>
          <p:cNvSpPr txBox="1"/>
          <p:nvPr/>
        </p:nvSpPr>
        <p:spPr bwMode="auto">
          <a:xfrm>
            <a:off x="12029801" y="19055888"/>
            <a:ext cx="2160240" cy="510778"/>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sz="2400" dirty="0" smtClean="0">
                <a:latin typeface="Times New Roman" panose="02020603050405020304" pitchFamily="18" charset="0"/>
                <a:ea typeface="宋体" pitchFamily="2" charset="-122"/>
                <a:cs typeface="Times New Roman" panose="02020603050405020304" pitchFamily="18" charset="0"/>
              </a:rPr>
              <a:t>Scheme three</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pic>
        <p:nvPicPr>
          <p:cNvPr id="148" name="图片 14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8443" y="14808822"/>
            <a:ext cx="3257564" cy="4102980"/>
          </a:xfrm>
          <a:prstGeom prst="rect">
            <a:avLst/>
          </a:prstGeom>
        </p:spPr>
      </p:pic>
      <p:pic>
        <p:nvPicPr>
          <p:cNvPr id="149" name="图片 1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22022" y="14817486"/>
            <a:ext cx="3176987" cy="4076134"/>
          </a:xfrm>
          <a:prstGeom prst="rect">
            <a:avLst/>
          </a:prstGeom>
        </p:spPr>
      </p:pic>
      <p:pic>
        <p:nvPicPr>
          <p:cNvPr id="150" name="图片 149"/>
          <p:cNvPicPr/>
          <p:nvPr/>
        </p:nvPicPr>
        <p:blipFill>
          <a:blip r:embed="rId10"/>
          <a:stretch>
            <a:fillRect/>
          </a:stretch>
        </p:blipFill>
        <p:spPr>
          <a:xfrm>
            <a:off x="23869607" y="6441892"/>
            <a:ext cx="5037230" cy="4447040"/>
          </a:xfrm>
          <a:prstGeom prst="rect">
            <a:avLst/>
          </a:prstGeom>
        </p:spPr>
      </p:pic>
      <p:sp>
        <p:nvSpPr>
          <p:cNvPr id="151" name="TextBox 81"/>
          <p:cNvSpPr txBox="1"/>
          <p:nvPr/>
        </p:nvSpPr>
        <p:spPr bwMode="auto">
          <a:xfrm>
            <a:off x="23047447" y="11260208"/>
            <a:ext cx="6681551" cy="578882"/>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dirty="0">
                <a:latin typeface="Times New Roman" panose="02020603050405020304" pitchFamily="18" charset="0"/>
                <a:cs typeface="Times New Roman" panose="02020603050405020304" pitchFamily="18" charset="0"/>
              </a:rPr>
              <a:t>Cloud map of the electric field distribution</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2" name="TextBox 107"/>
              <p:cNvSpPr txBox="1"/>
              <p:nvPr/>
            </p:nvSpPr>
            <p:spPr bwMode="auto">
              <a:xfrm>
                <a:off x="16348126" y="6240034"/>
                <a:ext cx="6401206" cy="5822871"/>
              </a:xfrm>
              <a:prstGeom prst="roundRect">
                <a:avLst/>
              </a:prstGeom>
              <a:solidFill>
                <a:schemeClr val="accent1">
                  <a:lumMod val="20000"/>
                  <a:lumOff val="80000"/>
                </a:schemeClr>
              </a:solidFill>
              <a:ln>
                <a:solidFill>
                  <a:schemeClr val="accent2"/>
                </a:solidFill>
              </a:ln>
            </p:spPr>
            <p:txBody>
              <a:bodyPr wrap="square">
                <a:spAutoFit/>
              </a:bodyPr>
              <a:lstStyle/>
              <a:p>
                <a:pPr marL="342900" indent="-342900" algn="just">
                  <a:buFont typeface="Wingdings" panose="05000000000000000000" pitchFamily="2" charset="2"/>
                  <a:buChar char="n"/>
                </a:pP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electric field is mainly concentrated in the 45</a:t>
                </a:r>
                <a:r>
                  <a:rPr lang="en-US" altLang="zh-CN" sz="2400" dirty="0" smtClean="0">
                    <a:latin typeface="Times New Roman" panose="02020603050405020304" pitchFamily="18" charset="0"/>
                    <a:cs typeface="Times New Roman" panose="02020603050405020304" pitchFamily="18" charset="0"/>
                  </a:rPr>
                  <a:t>° diagonal </a:t>
                </a:r>
                <a:r>
                  <a:rPr lang="en-US" altLang="zh-CN" sz="2400" dirty="0">
                    <a:latin typeface="Times New Roman" panose="02020603050405020304" pitchFamily="18" charset="0"/>
                    <a:cs typeface="Times New Roman" panose="02020603050405020304" pitchFamily="18" charset="0"/>
                  </a:rPr>
                  <a:t>welds of </a:t>
                </a:r>
                <a:r>
                  <a:rPr lang="en-US" altLang="zh-CN" sz="2400" dirty="0" smtClean="0">
                    <a:latin typeface="Times New Roman" panose="02020603050405020304" pitchFamily="18" charset="0"/>
                    <a:cs typeface="Times New Roman" panose="02020603050405020304" pitchFamily="18" charset="0"/>
                  </a:rPr>
                  <a:t>Acceleration Grid (AG) </a:t>
                </a:r>
                <a:r>
                  <a:rPr lang="en-US" altLang="zh-CN" sz="2400" dirty="0">
                    <a:latin typeface="Times New Roman" panose="02020603050405020304" pitchFamily="18" charset="0"/>
                    <a:cs typeface="Times New Roman" panose="02020603050405020304" pitchFamily="18" charset="0"/>
                  </a:rPr>
                  <a:t>conductor, </a:t>
                </a:r>
                <a:r>
                  <a:rPr lang="en-US" altLang="zh-CN" sz="2400" dirty="0" smtClean="0">
                    <a:latin typeface="Times New Roman" panose="02020603050405020304" pitchFamily="18" charset="0"/>
                    <a:cs typeface="Times New Roman" panose="02020603050405020304" pitchFamily="18" charset="0"/>
                  </a:rPr>
                  <a:t>Extraction Grid (EG) </a:t>
                </a:r>
                <a:r>
                  <a:rPr lang="en-US" altLang="zh-CN" sz="2400" dirty="0">
                    <a:latin typeface="Times New Roman" panose="02020603050405020304" pitchFamily="18" charset="0"/>
                    <a:cs typeface="Times New Roman" panose="02020603050405020304" pitchFamily="18" charset="0"/>
                  </a:rPr>
                  <a:t>conductor and the grounding shell, which is due to the formation of discharge tip at these places. </a:t>
                </a:r>
                <a:endParaRPr lang="en-US" altLang="zh-CN"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n"/>
                </a:pPr>
                <a:r>
                  <a:rPr lang="en-US" altLang="zh-CN" sz="2400" dirty="0">
                    <a:latin typeface="Times New Roman" panose="02020603050405020304" pitchFamily="18" charset="0"/>
                    <a:cs typeface="Times New Roman" panose="02020603050405020304" pitchFamily="18" charset="0"/>
                  </a:rPr>
                  <a:t>Therefore, all conductors and the grounding shell need to be smoothed to avoid the formation of discharge </a:t>
                </a:r>
                <a:r>
                  <a:rPr lang="en-US" altLang="zh-CN" sz="2400" dirty="0" smtClean="0">
                    <a:latin typeface="Times New Roman" panose="02020603050405020304" pitchFamily="18" charset="0"/>
                    <a:cs typeface="Times New Roman" panose="02020603050405020304" pitchFamily="18" charset="0"/>
                  </a:rPr>
                  <a:t>tips.</a:t>
                </a:r>
              </a:p>
              <a:p>
                <a:pPr marL="342900" indent="-342900" algn="just">
                  <a:buFont typeface="Wingdings" panose="05000000000000000000" pitchFamily="2" charset="2"/>
                  <a:buChar char="n"/>
                </a:pPr>
                <a:r>
                  <a:rPr lang="en-US" altLang="zh-CN" sz="2400" dirty="0">
                    <a:latin typeface="Times New Roman" panose="02020603050405020304" pitchFamily="18" charset="0"/>
                    <a:cs typeface="Times New Roman" panose="02020603050405020304" pitchFamily="18" charset="0"/>
                  </a:rPr>
                  <a:t>In this case, the </a:t>
                </a:r>
                <a14:m>
                  <m:oMath xmlns:m="http://schemas.openxmlformats.org/officeDocument/2006/math">
                    <m:sSub>
                      <m:sSubPr>
                        <m:ctrlPr>
                          <a:rPr lang="en-US" altLang="zh-CN" sz="240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𝐸</m:t>
                        </m:r>
                      </m:e>
                      <m:sub>
                        <m:r>
                          <a:rPr lang="en-US" altLang="zh-CN" sz="2400" b="0" i="1" smtClean="0">
                            <a:latin typeface="Cambria Math" panose="02040503050406030204" pitchFamily="18" charset="0"/>
                            <a:cs typeface="Times New Roman" panose="02020603050405020304" pitchFamily="18" charset="0"/>
                          </a:rPr>
                          <m:t>𝑚𝑎𝑥</m:t>
                        </m:r>
                      </m:sub>
                    </m:sSub>
                  </m:oMath>
                </a14:m>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17.52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𝑘𝑉</m:t>
                    </m:r>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is much larger than the designed electric field intensity of the gas insulation in the corner section of the GITL (5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𝑘𝑉</m:t>
                    </m:r>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so it is not recommended to use this scheme.</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52" name="TextBox 107"/>
              <p:cNvSpPr txBox="1">
                <a:spLocks noRot="1" noChangeAspect="1" noMove="1" noResize="1" noEditPoints="1" noAdjustHandles="1" noChangeArrowheads="1" noChangeShapeType="1" noTextEdit="1"/>
              </p:cNvSpPr>
              <p:nvPr/>
            </p:nvSpPr>
            <p:spPr bwMode="auto">
              <a:xfrm>
                <a:off x="16348126" y="6240034"/>
                <a:ext cx="6401206" cy="5822871"/>
              </a:xfrm>
              <a:prstGeom prst="roundRect">
                <a:avLst/>
              </a:prstGeom>
              <a:blipFill>
                <a:blip r:embed="rId11"/>
                <a:stretch>
                  <a:fillRect/>
                </a:stretch>
              </a:blipFill>
              <a:ln>
                <a:solidFill>
                  <a:schemeClr val="accent2"/>
                </a:solidFill>
              </a:ln>
            </p:spPr>
            <p:txBody>
              <a:bodyPr/>
              <a:lstStyle/>
              <a:p>
                <a:r>
                  <a:rPr lang="zh-CN" altLang="en-US">
                    <a:noFill/>
                  </a:rPr>
                  <a:t> </a:t>
                </a:r>
              </a:p>
            </p:txBody>
          </p:sp>
        </mc:Fallback>
      </mc:AlternateContent>
      <p:sp>
        <p:nvSpPr>
          <p:cNvPr id="153" name="Rectangle 46"/>
          <p:cNvSpPr>
            <a:spLocks noChangeArrowheads="1"/>
          </p:cNvSpPr>
          <p:nvPr/>
        </p:nvSpPr>
        <p:spPr bwMode="auto">
          <a:xfrm>
            <a:off x="1808747" y="19928115"/>
            <a:ext cx="13862050" cy="4082227"/>
          </a:xfrm>
          <a:prstGeom prst="rect">
            <a:avLst/>
          </a:prstGeom>
          <a:noFill/>
          <a:ln w="19050">
            <a:solidFill>
              <a:srgbClr val="FF0000"/>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sp>
        <p:nvSpPr>
          <p:cNvPr id="154" name="AutoShape 307"/>
          <p:cNvSpPr>
            <a:spLocks noChangeArrowheads="1"/>
          </p:cNvSpPr>
          <p:nvPr/>
        </p:nvSpPr>
        <p:spPr bwMode="auto">
          <a:xfrm>
            <a:off x="6328719" y="20052851"/>
            <a:ext cx="4822105" cy="620713"/>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a:latin typeface="Times New Roman" panose="02020603050405020304" pitchFamily="18" charset="0"/>
                <a:cs typeface="Times New Roman" panose="02020603050405020304" pitchFamily="18" charset="0"/>
              </a:rPr>
              <a:t>Design </a:t>
            </a:r>
            <a:r>
              <a:rPr lang="en-US" altLang="zh-CN" b="1" i="1" dirty="0" smtClean="0">
                <a:latin typeface="Times New Roman" panose="02020603050405020304" pitchFamily="18" charset="0"/>
                <a:cs typeface="Times New Roman" panose="02020603050405020304" pitchFamily="18" charset="0"/>
              </a:rPr>
              <a:t>Indexes and Standards</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7" name="TextBox 107"/>
              <p:cNvSpPr txBox="1"/>
              <p:nvPr/>
            </p:nvSpPr>
            <p:spPr bwMode="auto">
              <a:xfrm>
                <a:off x="16263780" y="13241669"/>
                <a:ext cx="13368404" cy="3811328"/>
              </a:xfrm>
              <a:prstGeom prst="roundRect">
                <a:avLst/>
              </a:prstGeom>
              <a:solidFill>
                <a:schemeClr val="accent1">
                  <a:lumMod val="20000"/>
                  <a:lumOff val="80000"/>
                </a:schemeClr>
              </a:solidFill>
              <a:ln>
                <a:solidFill>
                  <a:schemeClr val="accent2"/>
                </a:solidFill>
              </a:ln>
            </p:spPr>
            <p:txBody>
              <a:bodyPr wrap="square">
                <a:spAutoFit/>
              </a:bodyPr>
              <a:lstStyle/>
              <a:p>
                <a:pPr marL="342900" indent="-342900" algn="just">
                  <a:buFont typeface="Wingdings" panose="05000000000000000000" pitchFamily="2" charset="2"/>
                  <a:buChar char="n"/>
                </a:pP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electric field distribution in the corner section of the GITL has been greatly </a:t>
                </a:r>
                <a:r>
                  <a:rPr lang="en-US" altLang="zh-CN" sz="2400" dirty="0" smtClean="0">
                    <a:latin typeface="Times New Roman" panose="02020603050405020304" pitchFamily="18" charset="0"/>
                    <a:cs typeface="Times New Roman" panose="02020603050405020304" pitchFamily="18" charset="0"/>
                  </a:rPr>
                  <a:t>improved.</a:t>
                </a:r>
              </a:p>
              <a:p>
                <a:pPr marL="342900" indent="-342900" algn="just">
                  <a:buFont typeface="Wingdings" panose="05000000000000000000" pitchFamily="2" charset="2"/>
                  <a:buChar char="n"/>
                </a:pPr>
                <a:r>
                  <a:rPr lang="en-US" altLang="zh-CN" sz="2400" dirty="0">
                    <a:latin typeface="Cambria Math" panose="02040503050406030204" pitchFamily="18" charset="0"/>
                    <a:cs typeface="Times New Roman" panose="02020603050405020304" pitchFamily="18" charset="0"/>
                  </a:rPr>
                  <a:t>The</a:t>
                </a:r>
                <a:r>
                  <a:rPr lang="en-US" altLang="zh-CN" sz="2400" i="1" dirty="0">
                    <a:latin typeface="Cambria Math" panose="02040503050406030204" pitchFamily="18" charset="0"/>
                    <a:cs typeface="Times New Roman" panose="02020603050405020304" pitchFamily="18" charset="0"/>
                  </a:rPr>
                  <a:t>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i="1" dirty="0">
                            <a:latin typeface="Cambria Math" panose="02040503050406030204" pitchFamily="18" charset="0"/>
                            <a:cs typeface="Times New Roman" panose="02020603050405020304" pitchFamily="18" charset="0"/>
                          </a:rPr>
                          <m:t>𝑚𝑎𝑥</m:t>
                        </m:r>
                      </m:sub>
                    </m:sSub>
                  </m:oMath>
                </a14:m>
                <a:r>
                  <a:rPr lang="zh-CN" altLang="en-US" sz="2400" dirty="0" smtClean="0">
                    <a:latin typeface="Cambria Math" panose="020405030504060302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b="0" i="1" dirty="0" smtClean="0">
                            <a:latin typeface="Cambria Math" panose="02040503050406030204" pitchFamily="18" charset="0"/>
                            <a:cs typeface="Times New Roman" panose="02020603050405020304" pitchFamily="18" charset="0"/>
                          </a:rPr>
                          <m:t>𝑠𝑢𝑟</m:t>
                        </m:r>
                      </m:sub>
                    </m:sSub>
                  </m:oMath>
                </a14:m>
                <a:r>
                  <a:rPr lang="en-US" altLang="zh-CN" sz="2400" dirty="0">
                    <a:latin typeface="Times New Roman" panose="02020603050405020304" pitchFamily="18" charset="0"/>
                    <a:cs typeface="Times New Roman" panose="02020603050405020304" pitchFamily="18" charset="0"/>
                  </a:rPr>
                  <a:t> and the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𝑓</m:t>
                    </m:r>
                  </m:oMath>
                </a14:m>
                <a:r>
                  <a:rPr lang="en-US" altLang="zh-CN" sz="2400" dirty="0">
                    <a:latin typeface="Times New Roman" panose="02020603050405020304" pitchFamily="18" charset="0"/>
                    <a:cs typeface="Times New Roman" panose="02020603050405020304" pitchFamily="18" charset="0"/>
                  </a:rPr>
                  <a:t> change irregularly with the increase of corner radius, but 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b="0" i="1" dirty="0" smtClean="0">
                            <a:latin typeface="Cambria Math" panose="02040503050406030204" pitchFamily="18" charset="0"/>
                            <a:cs typeface="Times New Roman" panose="02020603050405020304" pitchFamily="18" charset="0"/>
                          </a:rPr>
                          <m:t>𝐶</m:t>
                        </m:r>
                      </m:e>
                      <m:sub>
                        <m:r>
                          <a:rPr lang="en-US" altLang="zh-CN" sz="2400" b="0" i="1" dirty="0" smtClean="0">
                            <a:latin typeface="Cambria Math" panose="02040503050406030204" pitchFamily="18" charset="0"/>
                            <a:cs typeface="Times New Roman" panose="02020603050405020304" pitchFamily="18" charset="0"/>
                          </a:rPr>
                          <m:t>𝑒𝑞</m:t>
                        </m:r>
                      </m:sub>
                    </m:sSub>
                  </m:oMath>
                </a14:m>
                <a:r>
                  <a:rPr lang="en-US" altLang="zh-CN" sz="2400" dirty="0" smtClean="0">
                    <a:latin typeface="Times New Roman" panose="02020603050405020304" pitchFamily="18" charset="0"/>
                    <a:cs typeface="Times New Roman" panose="02020603050405020304" pitchFamily="18" charset="0"/>
                  </a:rPr>
                  <a:t> decreases.</a:t>
                </a:r>
              </a:p>
              <a:p>
                <a:pPr marL="342900" indent="-342900" algn="just">
                  <a:buFont typeface="Wingdings" panose="05000000000000000000" pitchFamily="2" charset="2"/>
                  <a:buChar char="n"/>
                </a:pPr>
                <a:r>
                  <a:rPr lang="en-US" altLang="zh-CN" sz="2400" dirty="0">
                    <a:latin typeface="Times New Roman" panose="02020603050405020304" pitchFamily="18" charset="0"/>
                    <a:cs typeface="Times New Roman" panose="02020603050405020304" pitchFamily="18" charset="0"/>
                  </a:rPr>
                  <a:t>When </a:t>
                </a:r>
                <a:r>
                  <a:rPr lang="en-US" altLang="zh-CN" sz="2400" dirty="0" smtClean="0">
                    <a:latin typeface="Times New Roman" panose="02020603050405020304" pitchFamily="18" charset="0"/>
                    <a:cs typeface="Times New Roman" panose="02020603050405020304" pitchFamily="18" charset="0"/>
                  </a:rPr>
                  <a:t>the corner radius is 100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although 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i="1" dirty="0">
                            <a:latin typeface="Cambria Math" panose="02040503050406030204" pitchFamily="18" charset="0"/>
                            <a:cs typeface="Times New Roman" panose="02020603050405020304" pitchFamily="18" charset="0"/>
                          </a:rPr>
                          <m:t>𝑚𝑎𝑥</m:t>
                        </m:r>
                      </m:sub>
                    </m:sSub>
                  </m:oMath>
                </a14:m>
                <a:r>
                  <a:rPr lang="en-US" altLang="zh-CN" sz="2400" dirty="0">
                    <a:latin typeface="Times New Roman" panose="02020603050405020304" pitchFamily="18" charset="0"/>
                    <a:cs typeface="Times New Roman" panose="02020603050405020304" pitchFamily="18" charset="0"/>
                  </a:rPr>
                  <a:t> is 4.66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𝑘𝑉</m:t>
                    </m:r>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smtClean="0">
                    <a:latin typeface="Times New Roman" panose="02020603050405020304" pitchFamily="18" charset="0"/>
                    <a:cs typeface="Times New Roman" panose="02020603050405020304" pitchFamily="18" charset="0"/>
                  </a:rPr>
                  <a:t>, which </a:t>
                </a:r>
                <a:r>
                  <a:rPr lang="en-US" altLang="zh-CN" sz="2400" dirty="0">
                    <a:latin typeface="Times New Roman" panose="02020603050405020304" pitchFamily="18" charset="0"/>
                    <a:cs typeface="Times New Roman" panose="02020603050405020304" pitchFamily="18" charset="0"/>
                  </a:rPr>
                  <a:t>is less than the designed electric field intensity of gas insulation, 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i="1" dirty="0">
                            <a:latin typeface="Cambria Math" panose="02040503050406030204" pitchFamily="18" charset="0"/>
                            <a:cs typeface="Times New Roman" panose="02020603050405020304" pitchFamily="18" charset="0"/>
                          </a:rPr>
                          <m:t>𝑠𝑢𝑟</m:t>
                        </m:r>
                      </m:sub>
                    </m:sSub>
                  </m:oMath>
                </a14:m>
                <a:r>
                  <a:rPr lang="en-US" altLang="zh-CN" sz="2400" dirty="0">
                    <a:latin typeface="Times New Roman" panose="02020603050405020304" pitchFamily="18" charset="0"/>
                    <a:cs typeface="Times New Roman" panose="02020603050405020304" pitchFamily="18" charset="0"/>
                  </a:rPr>
                  <a:t> is 2.00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𝑘𝑉</m:t>
                    </m:r>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which exceeds the designed electric field intensity of the initial motion of conductive particles </a:t>
                </a:r>
                <a:r>
                  <a:rPr lang="en-US" altLang="zh-CN" sz="2400" dirty="0" smtClean="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1.8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𝑘𝑉</m:t>
                    </m:r>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so it does not meet the design </a:t>
                </a:r>
                <a:r>
                  <a:rPr lang="en-US" altLang="zh-CN" sz="2400" dirty="0" smtClean="0">
                    <a:latin typeface="Times New Roman" panose="02020603050405020304" pitchFamily="18" charset="0"/>
                    <a:cs typeface="Times New Roman" panose="02020603050405020304" pitchFamily="18" charset="0"/>
                  </a:rPr>
                  <a:t>requirements, either</a:t>
                </a:r>
                <a:r>
                  <a:rPr lang="en-US" altLang="zh-CN" sz="24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n"/>
                </a:pPr>
                <a:r>
                  <a:rPr lang="en-US" altLang="zh-CN" sz="2400" dirty="0">
                    <a:latin typeface="Times New Roman" panose="02020603050405020304" pitchFamily="18" charset="0"/>
                    <a:cs typeface="Times New Roman" panose="02020603050405020304" pitchFamily="18" charset="0"/>
                  </a:rPr>
                  <a:t>In the case of other parameters of corner radius, </a:t>
                </a:r>
                <a:r>
                  <a:rPr lang="en-US" altLang="zh-CN" sz="2400" dirty="0" smtClean="0">
                    <a:latin typeface="Times New Roman" panose="02020603050405020304" pitchFamily="18" charset="0"/>
                    <a:cs typeface="Times New Roman" panose="02020603050405020304" pitchFamily="18" charset="0"/>
                  </a:rPr>
                  <a:t>from </a:t>
                </a:r>
                <a:r>
                  <a:rPr lang="en-US" altLang="zh-CN" sz="2400" dirty="0">
                    <a:latin typeface="Times New Roman" panose="02020603050405020304" pitchFamily="18" charset="0"/>
                    <a:cs typeface="Times New Roman" panose="02020603050405020304" pitchFamily="18" charset="0"/>
                  </a:rPr>
                  <a:t>the point of view of 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i="1" dirty="0">
                            <a:latin typeface="Cambria Math" panose="02040503050406030204" pitchFamily="18" charset="0"/>
                            <a:cs typeface="Times New Roman" panose="02020603050405020304" pitchFamily="18" charset="0"/>
                          </a:rPr>
                          <m:t>𝑚𝑎𝑥</m:t>
                        </m:r>
                      </m:sub>
                    </m:sSub>
                  </m:oMath>
                </a14:m>
                <a:r>
                  <a:rPr lang="en-US" altLang="zh-CN" sz="2400" dirty="0">
                    <a:latin typeface="Times New Roman" panose="02020603050405020304" pitchFamily="18" charset="0"/>
                    <a:cs typeface="Times New Roman" panose="02020603050405020304" pitchFamily="18" charset="0"/>
                  </a:rPr>
                  <a:t> or 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dirty="0">
                            <a:latin typeface="Cambria Math" panose="02040503050406030204" pitchFamily="18" charset="0"/>
                            <a:cs typeface="Times New Roman" panose="02020603050405020304" pitchFamily="18" charset="0"/>
                          </a:rPr>
                          <m:t>𝐸</m:t>
                        </m:r>
                      </m:e>
                      <m:sub>
                        <m:r>
                          <a:rPr lang="en-US" altLang="zh-CN" sz="2400" dirty="0">
                            <a:latin typeface="Cambria Math" panose="02040503050406030204" pitchFamily="18" charset="0"/>
                            <a:cs typeface="Times New Roman" panose="02020603050405020304" pitchFamily="18" charset="0"/>
                          </a:rPr>
                          <m:t>𝑠𝑢𝑟</m:t>
                        </m:r>
                      </m:sub>
                    </m:sSub>
                  </m:oMath>
                </a14:m>
                <a:r>
                  <a:rPr lang="en-US" altLang="zh-CN" sz="2400" dirty="0">
                    <a:latin typeface="Times New Roman" panose="02020603050405020304" pitchFamily="18" charset="0"/>
                    <a:cs typeface="Times New Roman" panose="02020603050405020304" pitchFamily="18" charset="0"/>
                  </a:rPr>
                  <a:t>, it can not meet the design requirements. Therefore, it is recommended not to adopt this scheme, either.</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57" name="TextBox 107"/>
              <p:cNvSpPr txBox="1">
                <a:spLocks noRot="1" noChangeAspect="1" noMove="1" noResize="1" noEditPoints="1" noAdjustHandles="1" noChangeArrowheads="1" noChangeShapeType="1" noTextEdit="1"/>
              </p:cNvSpPr>
              <p:nvPr/>
            </p:nvSpPr>
            <p:spPr bwMode="auto">
              <a:xfrm>
                <a:off x="16263780" y="13241669"/>
                <a:ext cx="13368404" cy="3811328"/>
              </a:xfrm>
              <a:prstGeom prst="roundRect">
                <a:avLst/>
              </a:prstGeom>
              <a:blipFill>
                <a:blip r:embed="rId12"/>
                <a:stretch>
                  <a:fillRect/>
                </a:stretch>
              </a:blipFill>
              <a:ln>
                <a:solidFill>
                  <a:schemeClr val="accent2"/>
                </a:solidFill>
              </a:ln>
            </p:spPr>
            <p:txBody>
              <a:bodyPr/>
              <a:lstStyle/>
              <a:p>
                <a:r>
                  <a:rPr lang="zh-CN" altLang="en-US">
                    <a:noFill/>
                  </a:rPr>
                  <a:t> </a:t>
                </a:r>
              </a:p>
            </p:txBody>
          </p:sp>
        </mc:Fallback>
      </mc:AlternateContent>
      <p:sp>
        <p:nvSpPr>
          <p:cNvPr id="167" name="TextBox 81"/>
          <p:cNvSpPr txBox="1"/>
          <p:nvPr/>
        </p:nvSpPr>
        <p:spPr bwMode="auto">
          <a:xfrm>
            <a:off x="16511789" y="22526353"/>
            <a:ext cx="6681551" cy="578882"/>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dirty="0">
                <a:latin typeface="Times New Roman" panose="02020603050405020304" pitchFamily="18" charset="0"/>
                <a:cs typeface="Times New Roman" panose="02020603050405020304" pitchFamily="18" charset="0"/>
              </a:rPr>
              <a:t>Cloud map of the electric field distribution</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168" name="TextBox 81"/>
          <p:cNvSpPr txBox="1"/>
          <p:nvPr/>
        </p:nvSpPr>
        <p:spPr bwMode="auto">
          <a:xfrm>
            <a:off x="23820846" y="22507261"/>
            <a:ext cx="4812804" cy="578882"/>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dirty="0">
                <a:latin typeface="Times New Roman" panose="02020603050405020304" pitchFamily="18" charset="0"/>
                <a:cs typeface="Times New Roman" panose="02020603050405020304" pitchFamily="18" charset="0"/>
              </a:rPr>
              <a:t>The influence of corner radius </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pic>
        <p:nvPicPr>
          <p:cNvPr id="9" name="图片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560267" y="17599420"/>
            <a:ext cx="5333962" cy="4801282"/>
          </a:xfrm>
          <a:prstGeom prst="rect">
            <a:avLst/>
          </a:prstGeom>
        </p:spPr>
      </p:pic>
      <p:pic>
        <p:nvPicPr>
          <p:cNvPr id="10" name="图片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154123" y="29473628"/>
            <a:ext cx="4942137" cy="4356167"/>
          </a:xfrm>
          <a:prstGeom prst="rect">
            <a:avLst/>
          </a:prstGeom>
        </p:spPr>
      </p:pic>
      <p:pic>
        <p:nvPicPr>
          <p:cNvPr id="12" name="图片 1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343803" y="29466525"/>
            <a:ext cx="4088838" cy="4159871"/>
          </a:xfrm>
          <a:prstGeom prst="rect">
            <a:avLst/>
          </a:prstGeom>
        </p:spPr>
      </p:pic>
      <mc:AlternateContent xmlns:mc="http://schemas.openxmlformats.org/markup-compatibility/2006" xmlns:a14="http://schemas.microsoft.com/office/drawing/2010/main">
        <mc:Choice Requires="a14">
          <p:sp>
            <p:nvSpPr>
              <p:cNvPr id="171" name="TextBox 107"/>
              <p:cNvSpPr txBox="1"/>
              <p:nvPr/>
            </p:nvSpPr>
            <p:spPr bwMode="auto">
              <a:xfrm>
                <a:off x="16214137" y="24223609"/>
                <a:ext cx="13368404" cy="5037195"/>
              </a:xfrm>
              <a:prstGeom prst="roundRect">
                <a:avLst/>
              </a:prstGeom>
              <a:solidFill>
                <a:schemeClr val="accent1">
                  <a:lumMod val="20000"/>
                  <a:lumOff val="80000"/>
                </a:schemeClr>
              </a:solidFill>
              <a:ln>
                <a:solidFill>
                  <a:schemeClr val="accent2"/>
                </a:solidFill>
              </a:ln>
            </p:spPr>
            <p:txBody>
              <a:bodyPr wrap="square">
                <a:spAutoFit/>
              </a:bodyPr>
              <a:lstStyle/>
              <a:p>
                <a:pPr marL="342900" indent="-342900" algn="just">
                  <a:buFont typeface="Wingdings" panose="05000000000000000000" pitchFamily="2" charset="2"/>
                  <a:buChar char="n"/>
                </a:pPr>
                <a:r>
                  <a:rPr lang="en-US" altLang="zh-CN" sz="2400" dirty="0" smtClean="0">
                    <a:latin typeface="Times New Roman" panose="02020603050405020304" pitchFamily="18" charset="0"/>
                    <a:cs typeface="Times New Roman" panose="02020603050405020304" pitchFamily="18" charset="0"/>
                  </a:rPr>
                  <a:t>The </a:t>
                </a:r>
                <a:r>
                  <a:rPr lang="en-US" altLang="zh-CN" sz="2400" dirty="0">
                    <a:latin typeface="Times New Roman" panose="02020603050405020304" pitchFamily="18" charset="0"/>
                    <a:cs typeface="Times New Roman" panose="02020603050405020304" pitchFamily="18" charset="0"/>
                  </a:rPr>
                  <a:t>electric field distribution in the corner section of the GITL has been </a:t>
                </a:r>
                <a:r>
                  <a:rPr lang="en-US" altLang="zh-CN" sz="2400" dirty="0" smtClean="0">
                    <a:latin typeface="Times New Roman" panose="02020603050405020304" pitchFamily="18" charset="0"/>
                    <a:cs typeface="Times New Roman" panose="02020603050405020304" pitchFamily="18" charset="0"/>
                  </a:rPr>
                  <a:t>further improved.</a:t>
                </a:r>
              </a:p>
              <a:p>
                <a:pPr marL="342900" indent="-342900" algn="just">
                  <a:buFont typeface="Wingdings" panose="05000000000000000000" pitchFamily="2" charset="2"/>
                  <a:buChar char="n"/>
                </a:pPr>
                <a:r>
                  <a:rPr lang="en-US" altLang="zh-CN" sz="2400" dirty="0" smtClean="0">
                    <a:latin typeface="Times New Roman" panose="02020603050405020304" pitchFamily="18" charset="0"/>
                    <a:cs typeface="Times New Roman" panose="02020603050405020304" pitchFamily="18" charset="0"/>
                  </a:rPr>
                  <a:t>When </a:t>
                </a:r>
                <a:r>
                  <a:rPr lang="en-US" altLang="zh-CN" sz="2400" dirty="0">
                    <a:latin typeface="Times New Roman" panose="02020603050405020304" pitchFamily="18" charset="0"/>
                    <a:cs typeface="Times New Roman" panose="02020603050405020304" pitchFamily="18" charset="0"/>
                  </a:rPr>
                  <a:t>the corner radius is 0, 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dirty="0">
                            <a:latin typeface="Cambria Math" panose="02040503050406030204" pitchFamily="18" charset="0"/>
                            <a:cs typeface="Times New Roman" panose="02020603050405020304" pitchFamily="18" charset="0"/>
                          </a:rPr>
                          <m:t>𝐸</m:t>
                        </m:r>
                      </m:e>
                      <m:sub>
                        <m:r>
                          <a:rPr lang="en-US" altLang="zh-CN" sz="2400" dirty="0">
                            <a:latin typeface="Cambria Math" panose="02040503050406030204" pitchFamily="18" charset="0"/>
                            <a:cs typeface="Times New Roman" panose="02020603050405020304" pitchFamily="18" charset="0"/>
                          </a:rPr>
                          <m:t>𝑚𝑎𝑥</m:t>
                        </m:r>
                      </m:sub>
                    </m:sSub>
                  </m:oMath>
                </a14:m>
                <a:r>
                  <a:rPr lang="en-US" altLang="zh-CN" sz="2400" dirty="0">
                    <a:latin typeface="Times New Roman" panose="02020603050405020304" pitchFamily="18" charset="0"/>
                    <a:cs typeface="Times New Roman" panose="02020603050405020304" pitchFamily="18" charset="0"/>
                  </a:rPr>
                  <a:t> is 6.33 </a:t>
                </a:r>
                <a14:m>
                  <m:oMath xmlns:m="http://schemas.openxmlformats.org/officeDocument/2006/math">
                    <m:r>
                      <a:rPr lang="en-US" altLang="zh-CN" sz="2400" dirty="0">
                        <a:latin typeface="Cambria Math" panose="02040503050406030204" pitchFamily="18" charset="0"/>
                        <a:cs typeface="Times New Roman" panose="02020603050405020304" pitchFamily="18" charset="0"/>
                      </a:rPr>
                      <m:t>𝑘𝑉</m:t>
                    </m:r>
                    <m:r>
                      <a:rPr lang="en-US" altLang="zh-CN" sz="2400" dirty="0">
                        <a:latin typeface="Cambria Math" panose="02040503050406030204" pitchFamily="18" charset="0"/>
                        <a:cs typeface="Times New Roman" panose="02020603050405020304" pitchFamily="18" charset="0"/>
                      </a:rPr>
                      <m:t>/</m:t>
                    </m:r>
                    <m:r>
                      <a:rPr lang="en-US" altLang="zh-CN" sz="2400" dirty="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which exceeds the designed electric field intensity of the gas insulation, so it is recommended not to use this parameter.</a:t>
                </a:r>
              </a:p>
              <a:p>
                <a:pPr marL="342900" indent="-342900" algn="just">
                  <a:buFont typeface="Wingdings" panose="05000000000000000000" pitchFamily="2" charset="2"/>
                  <a:buChar char="n"/>
                </a:pPr>
                <a:r>
                  <a:rPr lang="en-US" altLang="zh-CN" sz="2400" dirty="0">
                    <a:latin typeface="Times New Roman" panose="02020603050405020304" pitchFamily="18" charset="0"/>
                    <a:cs typeface="Times New Roman" panose="02020603050405020304" pitchFamily="18" charset="0"/>
                  </a:rPr>
                  <a:t>However, when the corner radius increases slightly, 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i="1" dirty="0">
                            <a:latin typeface="Cambria Math" panose="02040503050406030204" pitchFamily="18" charset="0"/>
                            <a:cs typeface="Times New Roman" panose="02020603050405020304" pitchFamily="18" charset="0"/>
                          </a:rPr>
                          <m:t>𝑚𝑎𝑥</m:t>
                        </m:r>
                      </m:sub>
                    </m:sSub>
                  </m:oMath>
                </a14:m>
                <a:r>
                  <a:rPr lang="en-US" altLang="zh-CN" sz="2400" dirty="0">
                    <a:latin typeface="Times New Roman" panose="02020603050405020304" pitchFamily="18" charset="0"/>
                    <a:cs typeface="Times New Roman" panose="02020603050405020304" pitchFamily="18" charset="0"/>
                  </a:rPr>
                  <a:t> and 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b="0" i="1" dirty="0" smtClean="0">
                            <a:latin typeface="Cambria Math" panose="02040503050406030204" pitchFamily="18" charset="0"/>
                            <a:cs typeface="Times New Roman" panose="02020603050405020304" pitchFamily="18" charset="0"/>
                          </a:rPr>
                          <m:t>𝑠𝑢𝑟</m:t>
                        </m:r>
                      </m:sub>
                    </m:sSub>
                  </m:oMath>
                </a14:m>
                <a:r>
                  <a:rPr lang="en-US" altLang="zh-CN" sz="2400" dirty="0">
                    <a:latin typeface="Times New Roman" panose="02020603050405020304" pitchFamily="18" charset="0"/>
                    <a:cs typeface="Times New Roman" panose="02020603050405020304" pitchFamily="18" charset="0"/>
                  </a:rPr>
                  <a:t> decrease sharply. </a:t>
                </a:r>
                <a:endParaRPr lang="en-US" altLang="zh-CN"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n"/>
                </a:pPr>
                <a:r>
                  <a:rPr lang="en-US" altLang="zh-CN" sz="2400" dirty="0" smtClean="0">
                    <a:latin typeface="Times New Roman" panose="02020603050405020304" pitchFamily="18" charset="0"/>
                    <a:cs typeface="Times New Roman" panose="02020603050405020304" pitchFamily="18" charset="0"/>
                  </a:rPr>
                  <a:t>When </a:t>
                </a:r>
                <a:r>
                  <a:rPr lang="en-US" altLang="zh-CN" sz="2400" dirty="0">
                    <a:latin typeface="Times New Roman" panose="02020603050405020304" pitchFamily="18" charset="0"/>
                    <a:cs typeface="Times New Roman" panose="02020603050405020304" pitchFamily="18" charset="0"/>
                  </a:rPr>
                  <a:t>the corner radius continues to increase, the change trends </a:t>
                </a:r>
                <a:r>
                  <a:rPr lang="en-US" altLang="zh-CN" sz="2400" dirty="0" smtClean="0">
                    <a:latin typeface="Times New Roman" panose="02020603050405020304" pitchFamily="18" charset="0"/>
                    <a:cs typeface="Times New Roman" panose="02020603050405020304" pitchFamily="18" charset="0"/>
                  </a:rPr>
                  <a:t>of 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i="1" dirty="0">
                            <a:latin typeface="Cambria Math" panose="02040503050406030204" pitchFamily="18" charset="0"/>
                            <a:cs typeface="Times New Roman" panose="02020603050405020304" pitchFamily="18" charset="0"/>
                          </a:rPr>
                          <m:t>𝑚𝑎𝑥</m:t>
                        </m:r>
                      </m:sub>
                    </m:sSub>
                  </m:oMath>
                </a14:m>
                <a:r>
                  <a:rPr lang="en-US" altLang="zh-CN" sz="2400" dirty="0">
                    <a:latin typeface="Times New Roman" panose="02020603050405020304" pitchFamily="18" charset="0"/>
                    <a:cs typeface="Times New Roman" panose="02020603050405020304" pitchFamily="18" charset="0"/>
                  </a:rPr>
                  <a:t> and 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i="1" dirty="0">
                            <a:latin typeface="Cambria Math" panose="02040503050406030204" pitchFamily="18" charset="0"/>
                            <a:cs typeface="Times New Roman" panose="02020603050405020304" pitchFamily="18" charset="0"/>
                          </a:rPr>
                          <m:t>𝑠𝑢𝑟</m:t>
                        </m:r>
                      </m:sub>
                    </m:sSub>
                  </m:oMath>
                </a14:m>
                <a:r>
                  <a:rPr lang="en-US" altLang="zh-CN" sz="2400" dirty="0">
                    <a:latin typeface="Times New Roman" panose="02020603050405020304" pitchFamily="18" charset="0"/>
                    <a:cs typeface="Times New Roman" panose="02020603050405020304" pitchFamily="18" charset="0"/>
                  </a:rPr>
                  <a:t> tend to be smooth</a:t>
                </a:r>
                <a:r>
                  <a:rPr lang="en-US" altLang="zh-CN"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n"/>
                </a:pPr>
                <a:r>
                  <a:rPr lang="en-US" altLang="zh-CN" sz="2400" dirty="0" smtClean="0">
                    <a:latin typeface="Times New Roman" panose="02020603050405020304" pitchFamily="18" charset="0"/>
                    <a:cs typeface="Times New Roman" panose="02020603050405020304" pitchFamily="18" charset="0"/>
                  </a:rPr>
                  <a:t>No </a:t>
                </a:r>
                <a:r>
                  <a:rPr lang="en-US" altLang="zh-CN" sz="2400" dirty="0">
                    <a:latin typeface="Times New Roman" panose="02020603050405020304" pitchFamily="18" charset="0"/>
                    <a:cs typeface="Times New Roman" panose="02020603050405020304" pitchFamily="18" charset="0"/>
                  </a:rPr>
                  <a:t>matter how the corner radius changes, the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𝑓</m:t>
                    </m:r>
                  </m:oMath>
                </a14:m>
                <a:r>
                  <a:rPr lang="en-US" altLang="zh-CN" sz="2400" dirty="0">
                    <a:latin typeface="Times New Roman" panose="02020603050405020304" pitchFamily="18" charset="0"/>
                    <a:cs typeface="Times New Roman" panose="02020603050405020304" pitchFamily="18" charset="0"/>
                  </a:rPr>
                  <a:t> is greater than 2 but less than 4, that is, the type of electric field is between slightly non-uniform electric field and extremely non-uniform electric field. </a:t>
                </a:r>
                <a:endParaRPr lang="en-US" altLang="zh-CN"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n"/>
                </a:pPr>
                <a:r>
                  <a:rPr lang="en-US" altLang="zh-CN" sz="2400" dirty="0">
                    <a:latin typeface="Times New Roman" panose="02020603050405020304" pitchFamily="18" charset="0"/>
                    <a:cs typeface="Times New Roman" panose="02020603050405020304" pitchFamily="18" charset="0"/>
                  </a:rPr>
                  <a:t>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dirty="0">
                            <a:latin typeface="Cambria Math" panose="02040503050406030204" pitchFamily="18" charset="0"/>
                            <a:cs typeface="Times New Roman" panose="02020603050405020304" pitchFamily="18" charset="0"/>
                          </a:rPr>
                          <m:t>𝐸</m:t>
                        </m:r>
                      </m:e>
                      <m:sub>
                        <m:r>
                          <a:rPr lang="en-US" altLang="zh-CN" sz="2400" dirty="0">
                            <a:latin typeface="Cambria Math" panose="02040503050406030204" pitchFamily="18" charset="0"/>
                            <a:cs typeface="Times New Roman" panose="02020603050405020304" pitchFamily="18" charset="0"/>
                          </a:rPr>
                          <m:t>𝑚𝑎𝑥</m:t>
                        </m:r>
                      </m:sub>
                    </m:sSub>
                  </m:oMath>
                </a14:m>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i="1" dirty="0">
                            <a:latin typeface="Cambria Math" panose="02040503050406030204" pitchFamily="18" charset="0"/>
                            <a:cs typeface="Times New Roman" panose="02020603050405020304" pitchFamily="18" charset="0"/>
                          </a:rPr>
                          <m:t>𝑠𝑢𝑟</m:t>
                        </m:r>
                      </m:sub>
                    </m:sSub>
                  </m:oMath>
                </a14:m>
                <a:r>
                  <a:rPr lang="en-US" altLang="zh-CN" sz="2400" dirty="0">
                    <a:latin typeface="Times New Roman" panose="02020603050405020304" pitchFamily="18" charset="0"/>
                    <a:cs typeface="Times New Roman" panose="02020603050405020304" pitchFamily="18" charset="0"/>
                  </a:rPr>
                  <a:t> and the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𝑓</m:t>
                    </m:r>
                  </m:oMath>
                </a14:m>
                <a:r>
                  <a:rPr lang="en-US" altLang="zh-CN" sz="2400" dirty="0">
                    <a:latin typeface="Times New Roman" panose="02020603050405020304" pitchFamily="18" charset="0"/>
                    <a:cs typeface="Times New Roman" panose="02020603050405020304" pitchFamily="18" charset="0"/>
                  </a:rPr>
                  <a:t> are basically not affected by the corner angle. However, no matter how the corner angle changes, it can meet insulation requirements. </a:t>
                </a:r>
                <a:endParaRPr lang="en-US" altLang="zh-CN"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n"/>
                </a:pPr>
                <a:r>
                  <a:rPr lang="en-US" altLang="zh-CN" sz="2400" dirty="0" smtClean="0">
                    <a:latin typeface="Times New Roman" panose="02020603050405020304" pitchFamily="18" charset="0"/>
                    <a:cs typeface="Times New Roman" panose="02020603050405020304" pitchFamily="18" charset="0"/>
                  </a:rPr>
                  <a:t>Because </a:t>
                </a:r>
                <a:r>
                  <a:rPr lang="en-US" altLang="zh-CN" sz="2400" dirty="0">
                    <a:latin typeface="Times New Roman" panose="02020603050405020304" pitchFamily="18" charset="0"/>
                    <a:cs typeface="Times New Roman" panose="02020603050405020304" pitchFamily="18" charset="0"/>
                  </a:rPr>
                  <a:t>the length of the corner section of the GITL increases with the increase of corner </a:t>
                </a:r>
                <a:r>
                  <a:rPr lang="en-US" altLang="zh-CN" sz="2400" dirty="0" smtClean="0">
                    <a:latin typeface="Times New Roman" panose="02020603050405020304" pitchFamily="18" charset="0"/>
                    <a:cs typeface="Times New Roman" panose="02020603050405020304" pitchFamily="18" charset="0"/>
                  </a:rPr>
                  <a:t>radius or corner angle, </a:t>
                </a:r>
                <a:r>
                  <a:rPr lang="en-US" altLang="zh-CN" sz="2400" dirty="0">
                    <a:latin typeface="Times New Roman" panose="02020603050405020304" pitchFamily="18" charset="0"/>
                    <a:cs typeface="Times New Roman" panose="02020603050405020304" pitchFamily="18" charset="0"/>
                  </a:rPr>
                  <a:t>the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𝐶</m:t>
                        </m:r>
                      </m:e>
                      <m:sub>
                        <m:r>
                          <a:rPr lang="en-US" altLang="zh-CN" sz="2400" i="1" dirty="0">
                            <a:latin typeface="Cambria Math" panose="02040503050406030204" pitchFamily="18" charset="0"/>
                            <a:cs typeface="Times New Roman" panose="02020603050405020304" pitchFamily="18" charset="0"/>
                          </a:rPr>
                          <m:t>𝑒𝑞</m:t>
                        </m:r>
                      </m:sub>
                    </m:sSub>
                  </m:oMath>
                </a14:m>
                <a:r>
                  <a:rPr lang="en-US" altLang="zh-CN" sz="2400" dirty="0" smtClean="0">
                    <a:latin typeface="Times New Roman" panose="02020603050405020304" pitchFamily="18" charset="0"/>
                    <a:cs typeface="Times New Roman" panose="02020603050405020304" pitchFamily="18" charset="0"/>
                  </a:rPr>
                  <a:t> increases </a:t>
                </a:r>
                <a:r>
                  <a:rPr lang="en-US" altLang="zh-CN" sz="2400" dirty="0">
                    <a:latin typeface="Times New Roman" panose="02020603050405020304" pitchFamily="18" charset="0"/>
                    <a:cs typeface="Times New Roman" panose="02020603050405020304" pitchFamily="18" charset="0"/>
                  </a:rPr>
                  <a:t>linearly.</a:t>
                </a:r>
                <a:endParaRPr lang="en-US" altLang="zh-CN" sz="2400" dirty="0" smtClean="0">
                  <a:latin typeface="Times New Roman" panose="02020603050405020304" pitchFamily="18" charset="0"/>
                  <a:cs typeface="Times New Roman" panose="02020603050405020304" pitchFamily="18" charset="0"/>
                </a:endParaRPr>
              </a:p>
            </p:txBody>
          </p:sp>
        </mc:Choice>
        <mc:Fallback xmlns="">
          <p:sp>
            <p:nvSpPr>
              <p:cNvPr id="171" name="TextBox 107"/>
              <p:cNvSpPr txBox="1">
                <a:spLocks noRot="1" noChangeAspect="1" noMove="1" noResize="1" noEditPoints="1" noAdjustHandles="1" noChangeArrowheads="1" noChangeShapeType="1" noTextEdit="1"/>
              </p:cNvSpPr>
              <p:nvPr/>
            </p:nvSpPr>
            <p:spPr bwMode="auto">
              <a:xfrm>
                <a:off x="16214137" y="24223609"/>
                <a:ext cx="13368404" cy="5037195"/>
              </a:xfrm>
              <a:prstGeom prst="roundRect">
                <a:avLst/>
              </a:prstGeom>
              <a:blipFill>
                <a:blip r:embed="rId16"/>
                <a:stretch>
                  <a:fillRect/>
                </a:stretch>
              </a:blipFill>
              <a:ln>
                <a:solidFill>
                  <a:schemeClr val="accent2"/>
                </a:solidFill>
              </a:ln>
            </p:spPr>
            <p:txBody>
              <a:bodyPr/>
              <a:lstStyle/>
              <a:p>
                <a:r>
                  <a:rPr lang="zh-CN" altLang="en-US">
                    <a:noFill/>
                  </a:rPr>
                  <a:t> </a:t>
                </a:r>
              </a:p>
            </p:txBody>
          </p:sp>
        </mc:Fallback>
      </mc:AlternateContent>
      <p:pic>
        <p:nvPicPr>
          <p:cNvPr id="13" name="图片 1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6820603" y="34656059"/>
            <a:ext cx="5609181" cy="5101666"/>
          </a:xfrm>
          <a:prstGeom prst="rect">
            <a:avLst/>
          </a:prstGeom>
        </p:spPr>
      </p:pic>
      <p:sp>
        <p:nvSpPr>
          <p:cNvPr id="172" name="TextBox 81"/>
          <p:cNvSpPr txBox="1"/>
          <p:nvPr/>
        </p:nvSpPr>
        <p:spPr bwMode="auto">
          <a:xfrm>
            <a:off x="16284415" y="33949325"/>
            <a:ext cx="6681551" cy="578882"/>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dirty="0">
                <a:latin typeface="Times New Roman" panose="02020603050405020304" pitchFamily="18" charset="0"/>
                <a:cs typeface="Times New Roman" panose="02020603050405020304" pitchFamily="18" charset="0"/>
              </a:rPr>
              <a:t>Cloud map of the electric field distribution</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p:sp>
        <p:nvSpPr>
          <p:cNvPr id="173" name="TextBox 81"/>
          <p:cNvSpPr txBox="1"/>
          <p:nvPr/>
        </p:nvSpPr>
        <p:spPr bwMode="auto">
          <a:xfrm>
            <a:off x="17205731" y="39864137"/>
            <a:ext cx="4838926" cy="578882"/>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dirty="0">
                <a:latin typeface="Times New Roman" panose="02020603050405020304" pitchFamily="18" charset="0"/>
                <a:cs typeface="Times New Roman" panose="02020603050405020304" pitchFamily="18" charset="0"/>
              </a:rPr>
              <a:t>The influence of corner radius </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4" name="TextBox 81"/>
              <p:cNvSpPr txBox="1"/>
              <p:nvPr/>
            </p:nvSpPr>
            <p:spPr bwMode="auto">
              <a:xfrm>
                <a:off x="24153065" y="33916669"/>
                <a:ext cx="4148363" cy="578882"/>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zh-CN" altLang="zh-CN" dirty="0"/>
                  <a:t> </a:t>
                </a:r>
                <a:r>
                  <a:rPr lang="en-US" altLang="zh-CN" dirty="0"/>
                  <a:t>Cross section of </a:t>
                </a:r>
                <a14:m>
                  <m:oMath xmlns:m="http://schemas.openxmlformats.org/officeDocument/2006/math">
                    <m:r>
                      <a:rPr lang="en-US" altLang="zh-CN" i="1">
                        <a:latin typeface="Cambria Math" panose="02040503050406030204" pitchFamily="18" charset="0"/>
                      </a:rPr>
                      <m:t>𝑥𝑂𝑧</m:t>
                    </m:r>
                  </m:oMath>
                </a14:m>
                <a:endParaRPr lang="zh-CN" altLang="en-US" sz="2400" dirty="0">
                  <a:latin typeface="Times New Roman" panose="02020603050405020304" pitchFamily="18" charset="0"/>
                  <a:ea typeface="宋体" pitchFamily="2" charset="-122"/>
                  <a:cs typeface="Times New Roman" panose="02020603050405020304" pitchFamily="18" charset="0"/>
                </a:endParaRPr>
              </a:p>
            </p:txBody>
          </p:sp>
        </mc:Choice>
        <mc:Fallback xmlns="">
          <p:sp>
            <p:nvSpPr>
              <p:cNvPr id="174" name="TextBox 81"/>
              <p:cNvSpPr txBox="1">
                <a:spLocks noRot="1" noChangeAspect="1" noMove="1" noResize="1" noEditPoints="1" noAdjustHandles="1" noChangeArrowheads="1" noChangeShapeType="1" noTextEdit="1"/>
              </p:cNvSpPr>
              <p:nvPr/>
            </p:nvSpPr>
            <p:spPr bwMode="auto">
              <a:xfrm>
                <a:off x="24153065" y="33916669"/>
                <a:ext cx="4148363" cy="578882"/>
              </a:xfrm>
              <a:prstGeom prst="roundRect">
                <a:avLst/>
              </a:prstGeom>
              <a:blipFill>
                <a:blip r:embed="rId18"/>
                <a:stretch>
                  <a:fillRect t="-6186" b="-20619"/>
                </a:stretch>
              </a:blipFill>
              <a:ln w="9525">
                <a:solidFill>
                  <a:srgbClr val="FF0000"/>
                </a:solidFill>
                <a:miter lim="800000"/>
                <a:headEnd/>
                <a:tailEnd/>
              </a:ln>
            </p:spPr>
            <p:txBody>
              <a:bodyPr/>
              <a:lstStyle/>
              <a:p>
                <a:r>
                  <a:rPr lang="zh-CN" altLang="en-US">
                    <a:noFill/>
                  </a:rPr>
                  <a:t> </a:t>
                </a:r>
              </a:p>
            </p:txBody>
          </p:sp>
        </mc:Fallback>
      </mc:AlternateContent>
      <p:pic>
        <p:nvPicPr>
          <p:cNvPr id="177" name="图片 176"/>
          <p:cNvPicPr/>
          <p:nvPr/>
        </p:nvPicPr>
        <p:blipFill>
          <a:blip r:embed="rId19">
            <a:extLst>
              <a:ext uri="{28A0092B-C50C-407E-A947-70E740481C1C}">
                <a14:useLocalDpi xmlns:a14="http://schemas.microsoft.com/office/drawing/2010/main" val="0"/>
              </a:ext>
            </a:extLst>
          </a:blip>
          <a:stretch>
            <a:fillRect/>
          </a:stretch>
        </p:blipFill>
        <p:spPr>
          <a:xfrm>
            <a:off x="17110259" y="17692473"/>
            <a:ext cx="5484609" cy="4603026"/>
          </a:xfrm>
          <a:prstGeom prst="rect">
            <a:avLst/>
          </a:prstGeom>
        </p:spPr>
      </p:pic>
      <p:pic>
        <p:nvPicPr>
          <p:cNvPr id="14" name="图片 1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237835" y="34733788"/>
            <a:ext cx="5877758" cy="5101666"/>
          </a:xfrm>
          <a:prstGeom prst="rect">
            <a:avLst/>
          </a:prstGeom>
        </p:spPr>
      </p:pic>
      <p:sp>
        <p:nvSpPr>
          <p:cNvPr id="178" name="TextBox 81"/>
          <p:cNvSpPr txBox="1"/>
          <p:nvPr/>
        </p:nvSpPr>
        <p:spPr bwMode="auto">
          <a:xfrm>
            <a:off x="23807784" y="39845775"/>
            <a:ext cx="4838926" cy="578882"/>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dirty="0">
                <a:latin typeface="Times New Roman" panose="02020603050405020304" pitchFamily="18" charset="0"/>
                <a:cs typeface="Times New Roman" panose="02020603050405020304" pitchFamily="18" charset="0"/>
              </a:rPr>
              <a:t>The influence of corner </a:t>
            </a:r>
            <a:r>
              <a:rPr lang="en-US" altLang="zh-CN" dirty="0" smtClean="0">
                <a:latin typeface="Times New Roman" panose="02020603050405020304" pitchFamily="18" charset="0"/>
                <a:cs typeface="Times New Roman" panose="02020603050405020304" pitchFamily="18" charset="0"/>
              </a:rPr>
              <a:t>angle</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9" name="TextBox 107"/>
              <p:cNvSpPr txBox="1"/>
              <p:nvPr/>
            </p:nvSpPr>
            <p:spPr bwMode="auto">
              <a:xfrm>
                <a:off x="2078362" y="20879013"/>
                <a:ext cx="13215938" cy="2994083"/>
              </a:xfrm>
              <a:prstGeom prst="roundRect">
                <a:avLst/>
              </a:prstGeom>
              <a:solidFill>
                <a:schemeClr val="accent1">
                  <a:lumMod val="20000"/>
                  <a:lumOff val="80000"/>
                </a:schemeClr>
              </a:solidFill>
              <a:ln>
                <a:solidFill>
                  <a:schemeClr val="accent2"/>
                </a:solidFill>
              </a:ln>
            </p:spPr>
            <p:txBody>
              <a:bodyPr wrap="square">
                <a:spAutoFit/>
              </a:bodyPr>
              <a:lstStyle/>
              <a:p>
                <a:pPr marL="342900" indent="-342900" algn="just">
                  <a:buFont typeface="Wingdings" panose="05000000000000000000" pitchFamily="2" charset="2"/>
                  <a:buChar char="l"/>
                </a:pPr>
                <a:r>
                  <a:rPr lang="en-US" altLang="zh-CN" sz="2400" dirty="0" smtClean="0">
                    <a:latin typeface="Times New Roman" panose="02020603050405020304" pitchFamily="18" charset="0"/>
                    <a:cs typeface="Times New Roman" panose="02020603050405020304" pitchFamily="18" charset="0"/>
                  </a:rPr>
                  <a:t>Maximum </a:t>
                </a:r>
                <a:r>
                  <a:rPr lang="en-US" altLang="zh-CN" sz="2400" dirty="0">
                    <a:latin typeface="Times New Roman" panose="02020603050405020304" pitchFamily="18" charset="0"/>
                    <a:cs typeface="Times New Roman" panose="02020603050405020304" pitchFamily="18" charset="0"/>
                  </a:rPr>
                  <a:t>electric field intensity of the corner section of the </a:t>
                </a:r>
                <a:r>
                  <a:rPr lang="en-US" altLang="zh-CN" sz="2400" dirty="0" smtClean="0">
                    <a:latin typeface="Times New Roman" panose="02020603050405020304" pitchFamily="18" charset="0"/>
                    <a:cs typeface="Times New Roman" panose="02020603050405020304" pitchFamily="18" charset="0"/>
                  </a:rPr>
                  <a:t>GITL (</a:t>
                </a:r>
                <a14:m>
                  <m:oMath xmlns:m="http://schemas.openxmlformats.org/officeDocument/2006/math">
                    <m:sSub>
                      <m:sSubPr>
                        <m:ctrlPr>
                          <a:rPr lang="en-US" altLang="zh-CN" sz="2400" i="1" dirty="0" smtClean="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b="0" i="1" dirty="0" smtClean="0">
                            <a:latin typeface="Cambria Math" panose="02040503050406030204" pitchFamily="18" charset="0"/>
                            <a:cs typeface="Times New Roman" panose="02020603050405020304" pitchFamily="18" charset="0"/>
                          </a:rPr>
                          <m:t>𝑚𝑎𝑥</m:t>
                        </m:r>
                      </m:sub>
                    </m:sSub>
                  </m:oMath>
                </a14:m>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Not </a:t>
                </a:r>
                <a:r>
                  <a:rPr lang="en-US" altLang="zh-CN" sz="2400" dirty="0" smtClean="0">
                    <a:latin typeface="Times New Roman" panose="02020603050405020304" pitchFamily="18" charset="0"/>
                    <a:cs typeface="Times New Roman" panose="02020603050405020304" pitchFamily="18" charset="0"/>
                  </a:rPr>
                  <a:t>exceed </a:t>
                </a:r>
                <a:r>
                  <a:rPr lang="en-US" altLang="zh-CN" sz="2400" dirty="0">
                    <a:latin typeface="Times New Roman" panose="02020603050405020304" pitchFamily="18" charset="0"/>
                    <a:cs typeface="Times New Roman" panose="02020603050405020304" pitchFamily="18" charset="0"/>
                  </a:rPr>
                  <a:t>5 </a:t>
                </a:r>
                <a:r>
                  <a:rPr lang="en-US" altLang="zh-CN" sz="2400" dirty="0" smtClean="0">
                    <a:latin typeface="Times New Roman" panose="02020603050405020304" pitchFamily="18" charset="0"/>
                    <a:cs typeface="Times New Roman" panose="02020603050405020304" pitchFamily="18" charset="0"/>
                  </a:rPr>
                  <a:t>kV/mm;</a:t>
                </a:r>
              </a:p>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Maximum electric field intensity </a:t>
                </a:r>
                <a:r>
                  <a:rPr lang="en-US" altLang="zh-CN" sz="2400" dirty="0" smtClean="0">
                    <a:latin typeface="Times New Roman" panose="02020603050405020304" pitchFamily="18" charset="0"/>
                    <a:cs typeface="Times New Roman" panose="02020603050405020304" pitchFamily="18" charset="0"/>
                  </a:rPr>
                  <a:t>of </a:t>
                </a:r>
                <a:r>
                  <a:rPr lang="en-US" altLang="zh-CN" sz="2400" dirty="0">
                    <a:latin typeface="Times New Roman" panose="02020603050405020304" pitchFamily="18" charset="0"/>
                    <a:cs typeface="Times New Roman" panose="02020603050405020304" pitchFamily="18" charset="0"/>
                  </a:rPr>
                  <a:t>the inner surface of the grounding </a:t>
                </a:r>
                <a:r>
                  <a:rPr lang="en-US" altLang="zh-CN" sz="2400" dirty="0" smtClean="0">
                    <a:latin typeface="Times New Roman" panose="02020603050405020304" pitchFamily="18" charset="0"/>
                    <a:cs typeface="Times New Roman" panose="02020603050405020304" pitchFamily="18" charset="0"/>
                  </a:rPr>
                  <a:t>shell (</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𝐸</m:t>
                        </m:r>
                      </m:e>
                      <m:sub>
                        <m:r>
                          <a:rPr lang="en-US" altLang="zh-CN" sz="2400" b="0" i="1" dirty="0" smtClean="0">
                            <a:latin typeface="Cambria Math" panose="02040503050406030204" pitchFamily="18" charset="0"/>
                            <a:cs typeface="Times New Roman" panose="02020603050405020304" pitchFamily="18" charset="0"/>
                          </a:rPr>
                          <m:t>𝑠𝑢𝑟</m:t>
                        </m:r>
                      </m:sub>
                    </m:sSub>
                  </m:oMath>
                </a14:m>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Not exceed 1.8 </a:t>
                </a:r>
                <a:r>
                  <a:rPr lang="en-US" altLang="zh-CN" sz="2400" dirty="0" smtClean="0">
                    <a:latin typeface="Times New Roman" panose="02020603050405020304" pitchFamily="18" charset="0"/>
                    <a:cs typeface="Times New Roman" panose="02020603050405020304" pitchFamily="18" charset="0"/>
                  </a:rPr>
                  <a:t>kV/mm;</a:t>
                </a:r>
              </a:p>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Non-uniformity coefficient of electric field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𝑓</m:t>
                    </m:r>
                  </m:oMath>
                </a14:m>
                <a:r>
                  <a:rPr lang="en-US" altLang="zh-CN" sz="2400" dirty="0">
                    <a:latin typeface="Times New Roman" panose="02020603050405020304" pitchFamily="18" charset="0"/>
                    <a:cs typeface="Times New Roman" panose="02020603050405020304" pitchFamily="18" charset="0"/>
                  </a:rPr>
                  <a:t>): As small as possible on the premise of meeting the insulation requirements, but no more than 4</a:t>
                </a:r>
                <a:r>
                  <a:rPr lang="en-US" altLang="zh-CN"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Equivalent distributed capacitance (</a:t>
                </a:r>
                <a14:m>
                  <m:oMath xmlns:m="http://schemas.openxmlformats.org/officeDocument/2006/math">
                    <m:sSub>
                      <m:sSubPr>
                        <m:ctrlPr>
                          <a:rPr lang="en-US" altLang="zh-CN" sz="2400" i="1" dirty="0" smtClean="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𝐶</m:t>
                        </m:r>
                      </m:e>
                      <m:sub>
                        <m:r>
                          <a:rPr lang="en-US" altLang="zh-CN" sz="2400" i="1" dirty="0">
                            <a:latin typeface="Cambria Math" panose="02040503050406030204" pitchFamily="18" charset="0"/>
                            <a:cs typeface="Times New Roman" panose="02020603050405020304" pitchFamily="18" charset="0"/>
                          </a:rPr>
                          <m:t>𝑒𝑞</m:t>
                        </m:r>
                      </m:sub>
                    </m:sSub>
                  </m:oMath>
                </a14:m>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As small as possible on the premise of meeting the insulation </a:t>
                </a:r>
                <a:r>
                  <a:rPr lang="en-US" altLang="zh-CN" sz="2400" dirty="0" smtClean="0">
                    <a:latin typeface="Times New Roman" panose="02020603050405020304" pitchFamily="18" charset="0"/>
                    <a:cs typeface="Times New Roman" panose="02020603050405020304" pitchFamily="18" charset="0"/>
                  </a:rPr>
                  <a:t>requirements</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79" name="TextBox 107"/>
              <p:cNvSpPr txBox="1">
                <a:spLocks noRot="1" noChangeAspect="1" noMove="1" noResize="1" noEditPoints="1" noAdjustHandles="1" noChangeArrowheads="1" noChangeShapeType="1" noTextEdit="1"/>
              </p:cNvSpPr>
              <p:nvPr/>
            </p:nvSpPr>
            <p:spPr bwMode="auto">
              <a:xfrm>
                <a:off x="2078362" y="20879013"/>
                <a:ext cx="13215938" cy="2994083"/>
              </a:xfrm>
              <a:prstGeom prst="roundRect">
                <a:avLst/>
              </a:prstGeom>
              <a:blipFill>
                <a:blip r:embed="rId21"/>
                <a:stretch>
                  <a:fillRect/>
                </a:stretch>
              </a:blipFill>
              <a:ln>
                <a:solidFill>
                  <a:schemeClr val="accent2"/>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0" name="TextBox 107"/>
              <p:cNvSpPr txBox="1"/>
              <p:nvPr/>
            </p:nvSpPr>
            <p:spPr bwMode="auto">
              <a:xfrm>
                <a:off x="1953881" y="25046220"/>
                <a:ext cx="13538994" cy="7363931"/>
              </a:xfrm>
              <a:prstGeom prst="roundRect">
                <a:avLst/>
              </a:prstGeom>
              <a:solidFill>
                <a:schemeClr val="accent1">
                  <a:lumMod val="20000"/>
                  <a:lumOff val="80000"/>
                </a:schemeClr>
              </a:solidFill>
              <a:ln>
                <a:solidFill>
                  <a:schemeClr val="accent2"/>
                </a:solidFill>
              </a:ln>
            </p:spPr>
            <p:txBody>
              <a:bodyPr wrap="square">
                <a:spAutoFit/>
              </a:bodyPr>
              <a:lstStyle/>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Method: Finite Element Method (FEM</a:t>
                </a:r>
                <a:r>
                  <a:rPr lang="en-US" altLang="zh-CN" sz="2400" dirty="0" smtClean="0">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l"/>
                </a:pPr>
                <a:r>
                  <a:rPr lang="en-US" altLang="zh-CN" sz="2400" dirty="0" smtClean="0">
                    <a:latin typeface="Times New Roman" panose="02020603050405020304" pitchFamily="18" charset="0"/>
                    <a:cs typeface="Times New Roman" panose="02020603050405020304" pitchFamily="18" charset="0"/>
                  </a:rPr>
                  <a:t>Laplace equation of three-dimensional electrostatic field:</a:t>
                </a:r>
              </a:p>
              <a:p>
                <a:pPr/>
                <a14:m>
                  <m:oMathPara xmlns:m="http://schemas.openxmlformats.org/officeDocument/2006/math">
                    <m:oMathParaPr>
                      <m:jc m:val="centerGroup"/>
                    </m:oMathParaPr>
                    <m:oMath xmlns:m="http://schemas.openxmlformats.org/officeDocument/2006/math">
                      <m:sSup>
                        <m:sSupPr>
                          <m:ctrlPr>
                            <a:rPr lang="zh-CN" altLang="zh-CN" i="1">
                              <a:latin typeface="Cambria Math" panose="02040503050406030204" pitchFamily="18" charset="0"/>
                            </a:rPr>
                          </m:ctrlPr>
                        </m:sSupPr>
                        <m:e>
                          <m:r>
                            <a:rPr lang="en-US" altLang="zh-CN">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𝑢</m:t>
                      </m:r>
                      <m:r>
                        <a:rPr lang="en-US" altLang="zh-CN">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𝑢</m:t>
                          </m:r>
                        </m:num>
                        <m:den>
                          <m:sSup>
                            <m:sSupPr>
                              <m:ctrlPr>
                                <a:rPr lang="zh-CN"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𝑥</m:t>
                              </m:r>
                            </m:e>
                            <m:sup>
                              <m:r>
                                <a:rPr lang="en-US" altLang="zh-CN" i="1">
                                  <a:latin typeface="Cambria Math" panose="02040503050406030204" pitchFamily="18" charset="0"/>
                                </a:rPr>
                                <m:t>2</m:t>
                              </m:r>
                            </m:sup>
                          </m:sSup>
                        </m:den>
                      </m:f>
                      <m:r>
                        <a:rPr lang="en-US" altLang="zh-CN" i="1">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𝑢</m:t>
                          </m:r>
                        </m:num>
                        <m:den>
                          <m:sSup>
                            <m:sSupPr>
                              <m:ctrlPr>
                                <a:rPr lang="zh-CN"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𝑦</m:t>
                              </m:r>
                            </m:e>
                            <m:sup>
                              <m:r>
                                <a:rPr lang="en-US" altLang="zh-CN" i="1">
                                  <a:latin typeface="Cambria Math" panose="02040503050406030204" pitchFamily="18" charset="0"/>
                                </a:rPr>
                                <m:t>2</m:t>
                              </m:r>
                            </m:sup>
                          </m:sSup>
                        </m:den>
                      </m:f>
                      <m:r>
                        <a:rPr lang="en-US" altLang="zh-CN" i="1">
                          <a:latin typeface="Cambria Math" panose="02040503050406030204" pitchFamily="18" charset="0"/>
                        </a:rPr>
                        <m:t>+</m:t>
                      </m:r>
                      <m:f>
                        <m:fPr>
                          <m:ctrlPr>
                            <a:rPr lang="zh-CN" altLang="zh-CN" i="1">
                              <a:latin typeface="Cambria Math" panose="02040503050406030204" pitchFamily="18" charset="0"/>
                            </a:rPr>
                          </m:ctrlPr>
                        </m:fPr>
                        <m:num>
                          <m:sSup>
                            <m:sSupPr>
                              <m:ctrlPr>
                                <a:rPr lang="zh-CN" altLang="zh-CN" i="1">
                                  <a:latin typeface="Cambria Math" panose="02040503050406030204" pitchFamily="18" charset="0"/>
                                </a:rPr>
                              </m:ctrlPr>
                            </m:sSupPr>
                            <m:e>
                              <m:r>
                                <a:rPr lang="en-US" altLang="zh-CN" i="1">
                                  <a:latin typeface="Cambria Math" panose="02040503050406030204" pitchFamily="18" charset="0"/>
                                </a:rPr>
                                <m:t>𝜕</m:t>
                              </m:r>
                            </m:e>
                            <m:sup>
                              <m:r>
                                <a:rPr lang="en-US" altLang="zh-CN" i="1">
                                  <a:latin typeface="Cambria Math" panose="02040503050406030204" pitchFamily="18" charset="0"/>
                                </a:rPr>
                                <m:t>2</m:t>
                              </m:r>
                            </m:sup>
                          </m:sSup>
                          <m:r>
                            <a:rPr lang="en-US" altLang="zh-CN" i="1">
                              <a:latin typeface="Cambria Math" panose="02040503050406030204" pitchFamily="18" charset="0"/>
                            </a:rPr>
                            <m:t>𝑢</m:t>
                          </m:r>
                        </m:num>
                        <m:den>
                          <m:sSup>
                            <m:sSupPr>
                              <m:ctrlPr>
                                <a:rPr lang="zh-CN" altLang="zh-CN" i="1">
                                  <a:latin typeface="Cambria Math" panose="02040503050406030204" pitchFamily="18" charset="0"/>
                                </a:rPr>
                              </m:ctrlPr>
                            </m:sSupPr>
                            <m:e>
                              <m:r>
                                <a:rPr lang="en-US" altLang="zh-CN" i="1">
                                  <a:latin typeface="Cambria Math" panose="02040503050406030204" pitchFamily="18" charset="0"/>
                                </a:rPr>
                                <m:t>𝜕</m:t>
                              </m:r>
                              <m:r>
                                <a:rPr lang="en-US" altLang="zh-CN" i="1">
                                  <a:latin typeface="Cambria Math" panose="02040503050406030204" pitchFamily="18" charset="0"/>
                                </a:rPr>
                                <m:t>𝑧</m:t>
                              </m:r>
                            </m:e>
                            <m:sup>
                              <m:r>
                                <a:rPr lang="en-US" altLang="zh-CN" i="1">
                                  <a:latin typeface="Cambria Math" panose="02040503050406030204" pitchFamily="18" charset="0"/>
                                </a:rPr>
                                <m:t>2</m:t>
                              </m:r>
                            </m:sup>
                          </m:sSup>
                        </m:den>
                      </m:f>
                      <m:r>
                        <a:rPr lang="en-US" altLang="zh-CN" i="1">
                          <a:latin typeface="Cambria Math" panose="02040503050406030204" pitchFamily="18" charset="0"/>
                        </a:rPr>
                        <m:t>=0</m:t>
                      </m:r>
                    </m:oMath>
                  </m:oMathPara>
                </a14:m>
                <a:endParaRPr lang="en-US" altLang="zh-CN"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The first kind of boundary value </a:t>
                </a:r>
                <a:r>
                  <a:rPr lang="en-US" altLang="zh-CN" sz="2400" dirty="0" smtClean="0">
                    <a:latin typeface="Times New Roman" panose="02020603050405020304" pitchFamily="18" charset="0"/>
                    <a:cs typeface="Times New Roman" panose="02020603050405020304" pitchFamily="18" charset="0"/>
                  </a:rPr>
                  <a:t>conditions:</a:t>
                </a:r>
              </a:p>
              <a:p>
                <a:pPr algn="just"/>
                <a14:m>
                  <m:oMathPara xmlns:m="http://schemas.openxmlformats.org/officeDocument/2006/math">
                    <m:oMathParaPr>
                      <m:jc m:val="centerGroup"/>
                    </m:oMathParaPr>
                    <m:oMath xmlns:m="http://schemas.openxmlformats.org/officeDocument/2006/math">
                      <m:d>
                        <m:dPr>
                          <m:begChr m:val="{"/>
                          <m:endChr m:val=""/>
                          <m:ctrlPr>
                            <a:rPr lang="zh-CN" altLang="zh-CN" i="1">
                              <a:latin typeface="Cambria Math" panose="02040503050406030204" pitchFamily="18" charset="0"/>
                            </a:rPr>
                          </m:ctrlPr>
                        </m:dPr>
                        <m:e>
                          <m:eqArr>
                            <m:eqArrPr>
                              <m:ctrlPr>
                                <a:rPr lang="zh-CN" altLang="zh-CN" i="1">
                                  <a:latin typeface="Cambria Math" panose="02040503050406030204" pitchFamily="18" charset="0"/>
                                </a:rPr>
                              </m:ctrlPr>
                            </m:eqArrPr>
                            <m:e>
                              <m:sSub>
                                <m:sSubPr>
                                  <m:ctrlPr>
                                    <a:rPr lang="zh-CN"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𝐴𝐺</m:t>
                                  </m:r>
                                  <m:r>
                                    <a:rPr lang="en-US" altLang="zh-CN" i="1">
                                      <a:latin typeface="Cambria Math" panose="02040503050406030204" pitchFamily="18" charset="0"/>
                                    </a:rPr>
                                    <m:t> </m:t>
                                  </m:r>
                                  <m:r>
                                    <a:rPr lang="en-US" altLang="zh-CN" i="1">
                                      <a:latin typeface="Cambria Math" panose="02040503050406030204" pitchFamily="18" charset="0"/>
                                    </a:rPr>
                                    <m:t>𝑐𝑜𝑛𝑑𝑢𝑐𝑡𝑜𝑟</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1</m:t>
                                  </m:r>
                                </m:sub>
                              </m:sSub>
                            </m:e>
                            <m:e>
                              <m:sSub>
                                <m:sSubPr>
                                  <m:ctrlPr>
                                    <a:rPr lang="zh-CN"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𝐸𝐺</m:t>
                                  </m:r>
                                  <m:r>
                                    <a:rPr lang="en-US" altLang="zh-CN" i="1">
                                      <a:latin typeface="Cambria Math" panose="02040503050406030204" pitchFamily="18" charset="0"/>
                                    </a:rPr>
                                    <m:t> </m:t>
                                  </m:r>
                                  <m:r>
                                    <a:rPr lang="en-US" altLang="zh-CN" i="1">
                                      <a:latin typeface="Cambria Math" panose="02040503050406030204" pitchFamily="18" charset="0"/>
                                    </a:rPr>
                                    <m:t>𝑐𝑜𝑛𝑑𝑢𝑐𝑡𝑜𝑟</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2</m:t>
                                  </m:r>
                                </m:sub>
                              </m:sSub>
                            </m:e>
                            <m:e>
                              <m:sSub>
                                <m:sSubPr>
                                  <m:ctrlPr>
                                    <a:rPr lang="zh-CN" altLang="zh-CN" i="1">
                                      <a:latin typeface="Cambria Math" panose="02040503050406030204" pitchFamily="18" charset="0"/>
                                    </a:rPr>
                                  </m:ctrlPr>
                                </m:sSubPr>
                                <m:e>
                                  <m:r>
                                    <a:rPr lang="en-US" altLang="zh-CN" i="1">
                                      <a:latin typeface="Cambria Math" panose="02040503050406030204" pitchFamily="18" charset="0"/>
                                    </a:rPr>
                                    <m:t>𝑢</m:t>
                                  </m:r>
                                </m:e>
                                <m:sub>
                                  <m:r>
                                    <a:rPr lang="en-US" altLang="zh-CN" i="1">
                                      <a:latin typeface="Cambria Math" panose="02040503050406030204" pitchFamily="18" charset="0"/>
                                    </a:rPr>
                                    <m:t>𝐺𝑟𝑜𝑢𝑛𝑑𝑖𝑛𝑔</m:t>
                                  </m:r>
                                  <m:r>
                                    <a:rPr lang="en-US" altLang="zh-CN" i="1">
                                      <a:latin typeface="Cambria Math" panose="02040503050406030204" pitchFamily="18" charset="0"/>
                                    </a:rPr>
                                    <m:t> </m:t>
                                  </m:r>
                                  <m:r>
                                    <a:rPr lang="en-US" altLang="zh-CN" i="1">
                                      <a:latin typeface="Cambria Math" panose="02040503050406030204" pitchFamily="18" charset="0"/>
                                    </a:rPr>
                                    <m:t>𝑆h𝑒𝑙𝑙</m:t>
                                  </m:r>
                                </m:sub>
                              </m:sSub>
                              <m:r>
                                <a:rPr lang="en-US" altLang="zh-CN" i="1">
                                  <a:latin typeface="Cambria Math" panose="02040503050406030204" pitchFamily="18" charset="0"/>
                                </a:rPr>
                                <m:t>=0</m:t>
                              </m:r>
                            </m:e>
                          </m:eqArr>
                        </m:e>
                      </m:d>
                    </m:oMath>
                  </m:oMathPara>
                </a14:m>
                <a:endParaRPr lang="en-US" altLang="zh-CN"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The electric field intensity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𝐸</m:t>
                    </m:r>
                  </m:oMath>
                </a14:m>
                <a:r>
                  <a:rPr lang="en-US" altLang="zh-CN" sz="2400" dirty="0" smtClean="0">
                    <a:latin typeface="Times New Roman" panose="02020603050405020304" pitchFamily="18" charset="0"/>
                    <a:cs typeface="Times New Roman" panose="02020603050405020304" pitchFamily="18" charset="0"/>
                  </a:rPr>
                  <a:t>):</a:t>
                </a:r>
              </a:p>
              <a:p>
                <a:pPr algn="just"/>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𝐸</m:t>
                      </m:r>
                      <m:r>
                        <a:rPr lang="en-US" altLang="zh-CN" i="1">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𝑢</m:t>
                      </m:r>
                    </m:oMath>
                  </m:oMathPara>
                </a14:m>
                <a:endParaRPr lang="en-US" altLang="zh-CN"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l"/>
                </a:pPr>
                <a:r>
                  <a:rPr lang="en-US" altLang="zh-CN" sz="2400" dirty="0" smtClean="0">
                    <a:latin typeface="Times New Roman" panose="02020603050405020304" pitchFamily="18" charset="0"/>
                    <a:cs typeface="Times New Roman" panose="02020603050405020304" pitchFamily="18" charset="0"/>
                  </a:rPr>
                  <a:t>The electric </a:t>
                </a:r>
                <a:r>
                  <a:rPr lang="en-US" altLang="zh-CN" sz="2400" dirty="0">
                    <a:latin typeface="Times New Roman" panose="02020603050405020304" pitchFamily="18" charset="0"/>
                    <a:cs typeface="Times New Roman" panose="02020603050405020304" pitchFamily="18" charset="0"/>
                  </a:rPr>
                  <a:t>field non-uniformity </a:t>
                </a:r>
                <a:r>
                  <a:rPr lang="en-US" altLang="zh-CN" sz="2400" dirty="0" smtClean="0">
                    <a:latin typeface="Times New Roman" panose="02020603050405020304" pitchFamily="18" charset="0"/>
                    <a:cs typeface="Times New Roman" panose="02020603050405020304" pitchFamily="18" charset="0"/>
                  </a:rPr>
                  <a:t>coefficient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𝑓</m:t>
                    </m:r>
                  </m:oMath>
                </a14:m>
                <a:r>
                  <a:rPr lang="en-US" altLang="zh-CN" sz="2400" dirty="0" smtClean="0">
                    <a:latin typeface="Times New Roman" panose="02020603050405020304" pitchFamily="18" charset="0"/>
                    <a:cs typeface="Times New Roman" panose="02020603050405020304" pitchFamily="18" charset="0"/>
                  </a:rPr>
                  <a:t>):</a:t>
                </a:r>
              </a:p>
              <a:p>
                <a:pPr algn="just"/>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ea typeface="宋体" panose="02010600030101010101" pitchFamily="2" charset="-122"/>
                          <a:cs typeface="Times New Roman" panose="02020603050405020304" pitchFamily="18" charset="0"/>
                        </a:rPr>
                        <m:t>𝑓</m:t>
                      </m:r>
                      <m:r>
                        <a:rPr lang="en-US" altLang="zh-CN" sz="24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4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𝑚𝑎𝑥</m:t>
                              </m:r>
                            </m:sub>
                          </m:sSub>
                        </m:num>
                        <m:den>
                          <m:sSub>
                            <m:sSubPr>
                              <m:ctrlPr>
                                <a:rPr lang="zh-CN" altLang="zh-CN" sz="24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𝐸</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𝑎𝑣</m:t>
                              </m:r>
                            </m:sub>
                          </m:sSub>
                        </m:den>
                      </m:f>
                    </m:oMath>
                  </m:oMathPara>
                </a14:m>
                <a:endParaRPr lang="en-US" altLang="zh-CN" sz="2400"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l"/>
                </a:pPr>
                <a:r>
                  <a:rPr lang="en-US" altLang="zh-CN" sz="2400" dirty="0">
                    <a:latin typeface="Times New Roman" panose="02020603050405020304" pitchFamily="18" charset="0"/>
                    <a:cs typeface="Times New Roman" panose="02020603050405020304" pitchFamily="18" charset="0"/>
                  </a:rPr>
                  <a:t>The equivalent distributed capacitance </a:t>
                </a:r>
                <a:r>
                  <a:rPr lang="en-US" altLang="zh-CN" sz="24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altLang="zh-CN" sz="2400" i="1" dirty="0">
                            <a:latin typeface="Cambria Math" panose="02040503050406030204" pitchFamily="18" charset="0"/>
                            <a:cs typeface="Times New Roman" panose="02020603050405020304" pitchFamily="18" charset="0"/>
                          </a:rPr>
                        </m:ctrlPr>
                      </m:sSubPr>
                      <m:e>
                        <m:r>
                          <a:rPr lang="en-US" altLang="zh-CN" sz="2400" i="1" dirty="0">
                            <a:latin typeface="Cambria Math" panose="02040503050406030204" pitchFamily="18" charset="0"/>
                            <a:cs typeface="Times New Roman" panose="02020603050405020304" pitchFamily="18" charset="0"/>
                          </a:rPr>
                          <m:t>𝐶</m:t>
                        </m:r>
                      </m:e>
                      <m:sub>
                        <m:r>
                          <a:rPr lang="en-US" altLang="zh-CN" sz="2400" i="1" dirty="0">
                            <a:latin typeface="Cambria Math" panose="02040503050406030204" pitchFamily="18" charset="0"/>
                            <a:cs typeface="Times New Roman" panose="02020603050405020304" pitchFamily="18" charset="0"/>
                          </a:rPr>
                          <m:t>𝑒𝑞</m:t>
                        </m:r>
                      </m:sub>
                    </m:sSub>
                  </m:oMath>
                </a14:m>
                <a:r>
                  <a:rPr lang="en-US" altLang="zh-CN" sz="2400" dirty="0" smtClean="0">
                    <a:latin typeface="Times New Roman" panose="02020603050405020304" pitchFamily="18" charset="0"/>
                    <a:cs typeface="Times New Roman" panose="02020603050405020304" pitchFamily="18" charset="0"/>
                  </a:rPr>
                  <a:t>)</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𝐶</m:t>
                          </m:r>
                        </m:e>
                        <m:sub>
                          <m:r>
                            <a:rPr lang="en-US" altLang="zh-CN" i="1">
                              <a:latin typeface="Cambria Math" panose="02040503050406030204" pitchFamily="18" charset="0"/>
                            </a:rPr>
                            <m:t>𝑒𝑞</m:t>
                          </m:r>
                        </m:sub>
                      </m:sSub>
                      <m:r>
                        <a:rPr lang="en-US" altLang="zh-CN" i="1">
                          <a:latin typeface="Cambria Math" panose="02040503050406030204" pitchFamily="18" charset="0"/>
                        </a:rPr>
                        <m:t>=</m:t>
                      </m:r>
                      <m:f>
                        <m:fPr>
                          <m:ctrlPr>
                            <a:rPr lang="zh-CN" altLang="zh-CN" i="1">
                              <a:latin typeface="Cambria Math" panose="02040503050406030204" pitchFamily="18" charset="0"/>
                            </a:rPr>
                          </m:ctrlPr>
                        </m:fPr>
                        <m:num>
                          <m:r>
                            <a:rPr lang="en-US" altLang="zh-CN" i="1">
                              <a:latin typeface="Cambria Math" panose="02040503050406030204" pitchFamily="18" charset="0"/>
                            </a:rPr>
                            <m:t>2</m:t>
                          </m:r>
                          <m:sSub>
                            <m:sSubPr>
                              <m:ctrlPr>
                                <a:rPr lang="zh-CN" altLang="zh-CN" i="1">
                                  <a:latin typeface="Cambria Math" panose="02040503050406030204" pitchFamily="18" charset="0"/>
                                </a:rPr>
                              </m:ctrlPr>
                            </m:sSubPr>
                            <m:e>
                              <m:r>
                                <a:rPr lang="en-US" altLang="zh-CN" i="1">
                                  <a:latin typeface="Cambria Math" panose="02040503050406030204" pitchFamily="18" charset="0"/>
                                </a:rPr>
                                <m:t>𝑊</m:t>
                              </m:r>
                            </m:e>
                            <m:sub>
                              <m:r>
                                <a:rPr lang="en-US" altLang="zh-CN" i="1">
                                  <a:latin typeface="Cambria Math" panose="02040503050406030204" pitchFamily="18" charset="0"/>
                                </a:rPr>
                                <m:t>𝑒</m:t>
                              </m:r>
                            </m:sub>
                          </m:sSub>
                        </m:num>
                        <m:den>
                          <m:sSup>
                            <m:sSupPr>
                              <m:ctrlPr>
                                <a:rPr lang="zh-CN" altLang="zh-CN" i="1">
                                  <a:latin typeface="Cambria Math" panose="02040503050406030204" pitchFamily="18" charset="0"/>
                                </a:rPr>
                              </m:ctrlPr>
                            </m:sSupPr>
                            <m:e>
                              <m:r>
                                <a:rPr lang="en-US" altLang="zh-CN" i="1">
                                  <a:latin typeface="Cambria Math" panose="02040503050406030204" pitchFamily="18" charset="0"/>
                                </a:rPr>
                                <m:t>𝑢</m:t>
                              </m:r>
                            </m:e>
                            <m:sup>
                              <m:r>
                                <a:rPr lang="en-US" altLang="zh-CN" i="1">
                                  <a:latin typeface="Cambria Math" panose="02040503050406030204" pitchFamily="18" charset="0"/>
                                </a:rPr>
                                <m:t>2</m:t>
                              </m:r>
                            </m:sup>
                          </m:sSup>
                        </m:den>
                      </m:f>
                    </m:oMath>
                  </m:oMathPara>
                </a14:m>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80" name="TextBox 107"/>
              <p:cNvSpPr txBox="1">
                <a:spLocks noRot="1" noChangeAspect="1" noMove="1" noResize="1" noEditPoints="1" noAdjustHandles="1" noChangeArrowheads="1" noChangeShapeType="1" noTextEdit="1"/>
              </p:cNvSpPr>
              <p:nvPr/>
            </p:nvSpPr>
            <p:spPr bwMode="auto">
              <a:xfrm>
                <a:off x="1953881" y="25046220"/>
                <a:ext cx="13538994" cy="7363931"/>
              </a:xfrm>
              <a:prstGeom prst="roundRect">
                <a:avLst/>
              </a:prstGeom>
              <a:blipFill>
                <a:blip r:embed="rId22"/>
                <a:stretch>
                  <a:fillRect/>
                </a:stretch>
              </a:blipFill>
              <a:ln>
                <a:solidFill>
                  <a:schemeClr val="accent2"/>
                </a:solidFill>
              </a:ln>
            </p:spPr>
            <p:txBody>
              <a:bodyPr/>
              <a:lstStyle/>
              <a:p>
                <a:r>
                  <a:rPr lang="zh-CN" altLang="en-US">
                    <a:noFill/>
                  </a:rPr>
                  <a:t> </a:t>
                </a:r>
              </a:p>
            </p:txBody>
          </p:sp>
        </mc:Fallback>
      </mc:AlternateContent>
      <p:sp>
        <p:nvSpPr>
          <p:cNvPr id="182" name="Rectangle 46"/>
          <p:cNvSpPr>
            <a:spLocks noChangeArrowheads="1"/>
          </p:cNvSpPr>
          <p:nvPr/>
        </p:nvSpPr>
        <p:spPr bwMode="auto">
          <a:xfrm>
            <a:off x="1815995" y="24117050"/>
            <a:ext cx="13862050" cy="8454808"/>
          </a:xfrm>
          <a:prstGeom prst="rect">
            <a:avLst/>
          </a:prstGeom>
          <a:noFill/>
          <a:ln w="19050">
            <a:solidFill>
              <a:srgbClr val="FF0000"/>
            </a:solidFill>
            <a:miter lim="800000"/>
            <a:headEnd/>
            <a:tailEnd/>
          </a:ln>
        </p:spPr>
        <p:txBody>
          <a:bodyPr wrap="none" anchor="ctr"/>
          <a:lstStyle/>
          <a:p>
            <a:endParaRPr lang="zh-CN" altLang="en-US">
              <a:latin typeface="Times New Roman" panose="02020603050405020304" pitchFamily="18" charset="0"/>
              <a:ea typeface="宋体" pitchFamily="2" charset="-122"/>
              <a:cs typeface="Times New Roman" panose="02020603050405020304" pitchFamily="18" charset="0"/>
            </a:endParaRPr>
          </a:p>
        </p:txBody>
      </p:sp>
      <p:sp>
        <p:nvSpPr>
          <p:cNvPr id="183" name="AutoShape 307"/>
          <p:cNvSpPr>
            <a:spLocks noChangeArrowheads="1"/>
          </p:cNvSpPr>
          <p:nvPr/>
        </p:nvSpPr>
        <p:spPr bwMode="auto">
          <a:xfrm>
            <a:off x="7075235" y="24269605"/>
            <a:ext cx="3381670" cy="620713"/>
          </a:xfrm>
          <a:prstGeom prst="roundRect">
            <a:avLst>
              <a:gd name="adj" fmla="val 16667"/>
            </a:avLst>
          </a:prstGeom>
          <a:solidFill>
            <a:srgbClr val="99CC00"/>
          </a:solidFill>
          <a:ln w="9525">
            <a:solidFill>
              <a:srgbClr val="FF9900"/>
            </a:solidFill>
            <a:round/>
            <a:headEnd/>
            <a:tailEnd/>
          </a:ln>
          <a:effectLst/>
        </p:spPr>
        <p:txBody>
          <a:bodyPr wrap="none" lIns="97942" tIns="48971" rIns="97942" bIns="48971" anchor="ctr"/>
          <a:lstStyle/>
          <a:p>
            <a:pPr defTabSz="979488">
              <a:defRPr/>
            </a:pPr>
            <a:r>
              <a:rPr lang="en-US" altLang="zh-CN" b="1" i="1" dirty="0" smtClean="0">
                <a:latin typeface="Times New Roman" panose="02020603050405020304" pitchFamily="18" charset="0"/>
                <a:cs typeface="Times New Roman" panose="02020603050405020304" pitchFamily="18" charset="0"/>
              </a:rPr>
              <a:t>Principle and Method</a:t>
            </a:r>
            <a:endParaRPr kumimoji="1" lang="en-US" altLang="zh-CN" i="1" dirty="0">
              <a:solidFill>
                <a:srgbClr val="CC0000"/>
              </a:solidFill>
              <a:effectLst>
                <a:outerShdw blurRad="38100" dist="38100" dir="2700000" algn="tl">
                  <a:srgbClr val="000000"/>
                </a:outerShdw>
              </a:effectLst>
              <a:latin typeface="Times New Roman" panose="02020603050405020304" pitchFamily="18" charset="0"/>
              <a:ea typeface="宋体" charset="-122"/>
              <a:cs typeface="Times New Roman" panose="02020603050405020304" pitchFamily="18" charset="0"/>
            </a:endParaRPr>
          </a:p>
        </p:txBody>
      </p:sp>
      <p:sp>
        <p:nvSpPr>
          <p:cNvPr id="186" name="TextBox 81"/>
          <p:cNvSpPr txBox="1"/>
          <p:nvPr/>
        </p:nvSpPr>
        <p:spPr bwMode="auto">
          <a:xfrm>
            <a:off x="4510544" y="40825493"/>
            <a:ext cx="8425668" cy="578882"/>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dirty="0">
                <a:latin typeface="Times New Roman" panose="02020603050405020304" pitchFamily="18" charset="0"/>
                <a:cs typeface="Times New Roman" panose="02020603050405020304" pitchFamily="18" charset="0"/>
              </a:rPr>
              <a:t>Cloud map of the electric field </a:t>
            </a:r>
            <a:r>
              <a:rPr lang="en-US" altLang="zh-CN" dirty="0" smtClean="0">
                <a:latin typeface="Times New Roman" panose="02020603050405020304" pitchFamily="18" charset="0"/>
                <a:cs typeface="Times New Roman" panose="02020603050405020304" pitchFamily="18" charset="0"/>
              </a:rPr>
              <a:t>distribution (45° section)</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7" name="TextBox 107"/>
              <p:cNvSpPr txBox="1"/>
              <p:nvPr/>
            </p:nvSpPr>
            <p:spPr bwMode="auto">
              <a:xfrm>
                <a:off x="2086296" y="33713261"/>
                <a:ext cx="13215938" cy="3371136"/>
              </a:xfrm>
              <a:prstGeom prst="roundRect">
                <a:avLst/>
              </a:prstGeom>
              <a:solidFill>
                <a:schemeClr val="accent1">
                  <a:lumMod val="20000"/>
                  <a:lumOff val="80000"/>
                </a:schemeClr>
              </a:solidFill>
              <a:ln>
                <a:solidFill>
                  <a:schemeClr val="accent2"/>
                </a:solidFill>
              </a:ln>
            </p:spPr>
            <p:txBody>
              <a:bodyPr wrap="square">
                <a:spAutoFit/>
              </a:bodyPr>
              <a:lstStyle/>
              <a:p>
                <a:pPr marL="342900" indent="-342900" algn="just">
                  <a:buFont typeface="Wingdings" panose="05000000000000000000" pitchFamily="2" charset="2"/>
                  <a:buChar char="p"/>
                </a:pPr>
                <a:r>
                  <a:rPr lang="en-US" altLang="zh-CN" sz="2400" dirty="0" smtClean="0">
                    <a:latin typeface="Times New Roman" panose="02020603050405020304" pitchFamily="18" charset="0"/>
                    <a:cs typeface="Times New Roman" panose="02020603050405020304" pitchFamily="18" charset="0"/>
                  </a:rPr>
                  <a:t>Scheme </a:t>
                </a:r>
                <a:r>
                  <a:rPr lang="en-US" altLang="zh-CN" sz="2400" dirty="0">
                    <a:latin typeface="Times New Roman" panose="02020603050405020304" pitchFamily="18" charset="0"/>
                    <a:cs typeface="Times New Roman" panose="02020603050405020304" pitchFamily="18" charset="0"/>
                  </a:rPr>
                  <a:t>three is superior to scheme one and scheme two, so scheme three is selected as the design scheme of the corner section of </a:t>
                </a:r>
                <a:r>
                  <a:rPr lang="en-US" altLang="zh-CN" sz="2400" dirty="0" smtClean="0">
                    <a:latin typeface="Times New Roman" panose="02020603050405020304" pitchFamily="18" charset="0"/>
                    <a:cs typeface="Times New Roman" panose="02020603050405020304" pitchFamily="18" charset="0"/>
                  </a:rPr>
                  <a:t>the GITL.</a:t>
                </a:r>
              </a:p>
              <a:p>
                <a:pPr marL="342900" indent="-342900" algn="just">
                  <a:buFont typeface="Wingdings" panose="05000000000000000000" pitchFamily="2" charset="2"/>
                  <a:buChar char="p"/>
                </a:pPr>
                <a:r>
                  <a:rPr lang="en-US" altLang="zh-CN" sz="2400" dirty="0">
                    <a:latin typeface="Times New Roman" panose="02020603050405020304" pitchFamily="18" charset="0"/>
                    <a:cs typeface="Times New Roman" panose="02020603050405020304" pitchFamily="18" charset="0"/>
                  </a:rPr>
                  <a:t>The preliminary design parameters of the corner section: the radius of the corner section can change from 50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to 150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and the angle of the corner section is chosen as 90°. In this case, the maximum electric field strength of the GITL decreases from 3.18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𝑘𝑉</m:t>
                    </m:r>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to 3.06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𝑘𝑉</m:t>
                    </m:r>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the maximum electric field strength of the inner surface of the grounding shell decreases from 1.08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𝑘𝑉</m:t>
                    </m:r>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to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0.73 </m:t>
                    </m:r>
                    <m:r>
                      <a:rPr lang="en-US" altLang="zh-CN" sz="2400" i="1" dirty="0" smtClean="0">
                        <a:latin typeface="Cambria Math" panose="02040503050406030204" pitchFamily="18" charset="0"/>
                        <a:cs typeface="Times New Roman" panose="02020603050405020304" pitchFamily="18" charset="0"/>
                      </a:rPr>
                      <m:t>𝑘𝑉</m:t>
                    </m:r>
                    <m:r>
                      <a:rPr lang="en-US" altLang="zh-CN" sz="2400" i="1" dirty="0" smtClean="0">
                        <a:latin typeface="Cambria Math" panose="02040503050406030204" pitchFamily="18" charset="0"/>
                        <a:cs typeface="Times New Roman" panose="02020603050405020304" pitchFamily="18" charset="0"/>
                      </a:rPr>
                      <m:t>/</m:t>
                    </m:r>
                    <m:r>
                      <a:rPr lang="en-US" altLang="zh-CN" sz="2400" i="1" dirty="0" smtClean="0">
                        <a:latin typeface="Cambria Math" panose="02040503050406030204" pitchFamily="18" charset="0"/>
                        <a:cs typeface="Times New Roman" panose="02020603050405020304" pitchFamily="18" charset="0"/>
                      </a:rPr>
                      <m:t>𝑚𝑚</m:t>
                    </m:r>
                  </m:oMath>
                </a14:m>
                <a:r>
                  <a:rPr lang="en-US" altLang="zh-CN" sz="2400" dirty="0">
                    <a:latin typeface="Times New Roman" panose="02020603050405020304" pitchFamily="18" charset="0"/>
                    <a:cs typeface="Times New Roman" panose="02020603050405020304" pitchFamily="18" charset="0"/>
                  </a:rPr>
                  <a:t>, the electric field non-uniformity coefficient decreases from 2.21 to 2.15 and the equivalent distributed capacitance increases from 82.12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𝑝𝐹</m:t>
                    </m:r>
                  </m:oMath>
                </a14:m>
                <a:r>
                  <a:rPr lang="en-US" altLang="zh-CN" sz="2400" dirty="0">
                    <a:latin typeface="Times New Roman" panose="02020603050405020304" pitchFamily="18" charset="0"/>
                    <a:cs typeface="Times New Roman" panose="02020603050405020304" pitchFamily="18" charset="0"/>
                  </a:rPr>
                  <a:t> to 94.70 </a:t>
                </a:r>
                <a14:m>
                  <m:oMath xmlns:m="http://schemas.openxmlformats.org/officeDocument/2006/math">
                    <m:r>
                      <a:rPr lang="en-US" altLang="zh-CN" sz="2400" i="1" dirty="0" smtClean="0">
                        <a:latin typeface="Cambria Math" panose="02040503050406030204" pitchFamily="18" charset="0"/>
                        <a:cs typeface="Times New Roman" panose="02020603050405020304" pitchFamily="18" charset="0"/>
                      </a:rPr>
                      <m:t>𝑝𝐹</m:t>
                    </m:r>
                  </m:oMath>
                </a14:m>
                <a:r>
                  <a:rPr lang="en-US" altLang="zh-CN" sz="2400" dirty="0" smtClean="0">
                    <a:latin typeface="Times New Roman" panose="02020603050405020304" pitchFamily="18" charset="0"/>
                    <a:cs typeface="Times New Roman" panose="02020603050405020304" pitchFamily="18" charset="0"/>
                  </a:rPr>
                  <a:t>.</a:t>
                </a:r>
              </a:p>
            </p:txBody>
          </p:sp>
        </mc:Choice>
        <mc:Fallback xmlns="">
          <p:sp>
            <p:nvSpPr>
              <p:cNvPr id="187" name="TextBox 107"/>
              <p:cNvSpPr txBox="1">
                <a:spLocks noRot="1" noChangeAspect="1" noMove="1" noResize="1" noEditPoints="1" noAdjustHandles="1" noChangeArrowheads="1" noChangeShapeType="1" noTextEdit="1"/>
              </p:cNvSpPr>
              <p:nvPr/>
            </p:nvSpPr>
            <p:spPr bwMode="auto">
              <a:xfrm>
                <a:off x="2086296" y="33713261"/>
                <a:ext cx="13215938" cy="3371136"/>
              </a:xfrm>
              <a:prstGeom prst="roundRect">
                <a:avLst/>
              </a:prstGeom>
              <a:blipFill>
                <a:blip r:embed="rId23"/>
                <a:stretch>
                  <a:fillRect/>
                </a:stretch>
              </a:blipFill>
              <a:ln>
                <a:solidFill>
                  <a:schemeClr val="accent2"/>
                </a:solidFill>
              </a:ln>
            </p:spPr>
            <p:txBody>
              <a:bodyPr/>
              <a:lstStyle/>
              <a:p>
                <a:r>
                  <a:rPr lang="zh-CN" altLang="en-US">
                    <a:noFill/>
                  </a:rPr>
                  <a:t> </a:t>
                </a:r>
              </a:p>
            </p:txBody>
          </p:sp>
        </mc:Fallback>
      </mc:AlternateContent>
      <p:pic>
        <p:nvPicPr>
          <p:cNvPr id="41" name="图片 40"/>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710572" y="37187797"/>
            <a:ext cx="10058400" cy="3594784"/>
          </a:xfrm>
          <a:prstGeom prst="rect">
            <a:avLst/>
          </a:prstGeom>
        </p:spPr>
      </p:pic>
      <p:pic>
        <p:nvPicPr>
          <p:cNvPr id="53" name="图片 52"/>
          <p:cNvPicPr>
            <a:picLocks noChangeAspect="1"/>
          </p:cNvPicPr>
          <p:nvPr/>
        </p:nvPicPr>
        <p:blipFill>
          <a:blip r:embed="rId25"/>
          <a:stretch>
            <a:fillRect/>
          </a:stretch>
        </p:blipFill>
        <p:spPr>
          <a:xfrm>
            <a:off x="2598632" y="42282364"/>
            <a:ext cx="12372975" cy="1104900"/>
          </a:xfrm>
          <a:prstGeom prst="rect">
            <a:avLst/>
          </a:prstGeom>
        </p:spPr>
      </p:pic>
      <p:sp>
        <p:nvSpPr>
          <p:cNvPr id="191" name="TextBox 81"/>
          <p:cNvSpPr txBox="1"/>
          <p:nvPr/>
        </p:nvSpPr>
        <p:spPr bwMode="auto">
          <a:xfrm>
            <a:off x="4481431" y="41575021"/>
            <a:ext cx="8425668" cy="578882"/>
          </a:xfrm>
          <a:prstGeom prst="roundRect">
            <a:avLst/>
          </a:prstGeom>
          <a:solidFill>
            <a:schemeClr val="accent6">
              <a:lumMod val="40000"/>
              <a:lumOff val="60000"/>
            </a:schemeClr>
          </a:solidFill>
          <a:ln w="9525">
            <a:solidFill>
              <a:srgbClr val="FF0000"/>
            </a:solidFill>
            <a:miter lim="800000"/>
            <a:headEnd/>
            <a:tailEnd/>
          </a:ln>
        </p:spPr>
        <p:txBody>
          <a:bodyPr wrap="square">
            <a:spAutoFit/>
          </a:bodyPr>
          <a:lstStyle/>
          <a:p>
            <a:pPr>
              <a:defRPr/>
            </a:pPr>
            <a:r>
              <a:rPr lang="en-US" altLang="zh-CN" dirty="0">
                <a:latin typeface="Times New Roman" panose="02020603050405020304" pitchFamily="18" charset="0"/>
                <a:cs typeface="Times New Roman" panose="02020603050405020304" pitchFamily="18" charset="0"/>
              </a:rPr>
              <a:t>Design parameters and design indexes of scheme three</a:t>
            </a:r>
            <a:endParaRPr lang="zh-CN" altLang="en-US" sz="2400" dirty="0">
              <a:latin typeface="Times New Roman" panose="02020603050405020304" pitchFamily="18" charset="0"/>
              <a:ea typeface="宋体"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2" name="TextBox 81"/>
              <p:cNvSpPr txBox="1"/>
              <p:nvPr/>
            </p:nvSpPr>
            <p:spPr bwMode="auto">
              <a:xfrm>
                <a:off x="11215152" y="26405384"/>
                <a:ext cx="2985214" cy="510778"/>
              </a:xfrm>
              <a:prstGeom prst="roundRect">
                <a:avLst/>
              </a:prstGeom>
              <a:solidFill>
                <a:srgbClr val="00B050"/>
              </a:solidFill>
              <a:ln w="9525">
                <a:solidFill>
                  <a:srgbClr val="FF0000"/>
                </a:solidFill>
                <a:miter lim="800000"/>
                <a:headEnd/>
                <a:tailEnd/>
              </a:ln>
            </p:spPr>
            <p:txBody>
              <a:bodyPr wrap="square">
                <a:spAutoFit/>
              </a:bodyPr>
              <a:lstStyle/>
              <a:p>
                <a:pPr>
                  <a:defRPr/>
                </a:pPr>
                <a14:m>
                  <m:oMath xmlns:m="http://schemas.openxmlformats.org/officeDocument/2006/math">
                    <m:sSup>
                      <m:sSupPr>
                        <m:ctrlPr>
                          <a:rPr lang="zh-CN" altLang="zh-CN" sz="2400" i="1">
                            <a:latin typeface="Cambria Math" panose="02040503050406030204" pitchFamily="18" charset="0"/>
                          </a:rPr>
                        </m:ctrlPr>
                      </m:sSupPr>
                      <m:e>
                        <m:r>
                          <a:rPr lang="en-US" altLang="zh-CN" sz="2400">
                            <a:latin typeface="Cambria Math" panose="02040503050406030204" pitchFamily="18" charset="0"/>
                          </a:rPr>
                          <m:t>𝛻</m:t>
                        </m:r>
                      </m:e>
                      <m:sup>
                        <m:r>
                          <a:rPr lang="en-US" altLang="zh-CN" sz="2400" i="1">
                            <a:latin typeface="Cambria Math" panose="02040503050406030204" pitchFamily="18" charset="0"/>
                          </a:rPr>
                          <m:t>2</m:t>
                        </m:r>
                      </m:sup>
                    </m:sSup>
                  </m:oMath>
                </a14:m>
                <a:r>
                  <a:rPr lang="en-US" altLang="zh-CN" sz="2400" dirty="0" smtClean="0">
                    <a:latin typeface="Times New Roman" panose="02020603050405020304" pitchFamily="18" charset="0"/>
                    <a:cs typeface="Times New Roman" panose="02020603050405020304" pitchFamily="18" charset="0"/>
                  </a:rPr>
                  <a:t>: Laplace </a:t>
                </a:r>
                <a:r>
                  <a:rPr lang="en-US" altLang="zh-CN" sz="2400" dirty="0">
                    <a:latin typeface="Times New Roman" panose="02020603050405020304" pitchFamily="18" charset="0"/>
                    <a:cs typeface="Times New Roman" panose="02020603050405020304" pitchFamily="18" charset="0"/>
                  </a:rPr>
                  <a:t>operator</a:t>
                </a:r>
                <a:endParaRPr lang="zh-CN" altLang="en-US" sz="2400" dirty="0">
                  <a:latin typeface="Times New Roman" panose="02020603050405020304" pitchFamily="18" charset="0"/>
                  <a:cs typeface="Times New Roman" panose="02020603050405020304" pitchFamily="18" charset="0"/>
                </a:endParaRPr>
              </a:p>
            </p:txBody>
          </p:sp>
        </mc:Choice>
        <mc:Fallback xmlns="">
          <p:sp>
            <p:nvSpPr>
              <p:cNvPr id="192" name="TextBox 81"/>
              <p:cNvSpPr txBox="1">
                <a:spLocks noRot="1" noChangeAspect="1" noMove="1" noResize="1" noEditPoints="1" noAdjustHandles="1" noChangeArrowheads="1" noChangeShapeType="1" noTextEdit="1"/>
              </p:cNvSpPr>
              <p:nvPr/>
            </p:nvSpPr>
            <p:spPr bwMode="auto">
              <a:xfrm>
                <a:off x="11215152" y="26405384"/>
                <a:ext cx="2985214" cy="510778"/>
              </a:xfrm>
              <a:prstGeom prst="roundRect">
                <a:avLst/>
              </a:prstGeom>
              <a:blipFill>
                <a:blip r:embed="rId26"/>
                <a:stretch>
                  <a:fillRect t="-3529" b="-21176"/>
                </a:stretch>
              </a:blipFill>
              <a:ln w="9525">
                <a:solidFill>
                  <a:srgbClr val="FF0000"/>
                </a:solidFill>
                <a:miter lim="800000"/>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4" name="TextBox 81"/>
              <p:cNvSpPr txBox="1"/>
              <p:nvPr/>
            </p:nvSpPr>
            <p:spPr bwMode="auto">
              <a:xfrm>
                <a:off x="11215152" y="27680279"/>
                <a:ext cx="2985214" cy="919401"/>
              </a:xfrm>
              <a:prstGeom prst="roundRect">
                <a:avLst/>
              </a:prstGeom>
              <a:solidFill>
                <a:srgbClr val="00B050"/>
              </a:solidFill>
              <a:ln w="9525">
                <a:solidFill>
                  <a:srgbClr val="FF0000"/>
                </a:solidFill>
                <a:miter lim="800000"/>
                <a:headEnd/>
                <a:tailEnd/>
              </a:ln>
            </p:spPr>
            <p:txBody>
              <a:bodyPr wrap="square">
                <a:spAutoFit/>
              </a:bodyPr>
              <a:lstStyle/>
              <a:p>
                <a:pPr>
                  <a:defRPr/>
                </a:pPr>
                <a14:m>
                  <m:oMath xmlns:m="http://schemas.openxmlformats.org/officeDocument/2006/math">
                    <m:sSub>
                      <m:sSubPr>
                        <m:ctrlPr>
                          <a:rPr lang="en-US" altLang="zh-CN" sz="2400" i="1">
                            <a:latin typeface="Cambria Math" panose="02040503050406030204" pitchFamily="18" charset="0"/>
                            <a:cs typeface="Times New Roman" panose="02020603050405020304" pitchFamily="18" charset="0"/>
                          </a:rPr>
                        </m:ctrlPr>
                      </m:sSubPr>
                      <m:e>
                        <m:r>
                          <a:rPr lang="en-US" altLang="zh-CN" sz="2400" i="1">
                            <a:latin typeface="Cambria Math" panose="02040503050406030204" pitchFamily="18" charset="0"/>
                            <a:cs typeface="Times New Roman" panose="02020603050405020304" pitchFamily="18" charset="0"/>
                          </a:rPr>
                          <m:t>𝑢</m:t>
                        </m:r>
                      </m:e>
                      <m:sub>
                        <m:r>
                          <a:rPr lang="en-US" altLang="zh-CN" sz="2400" i="1">
                            <a:latin typeface="Cambria Math" panose="02040503050406030204" pitchFamily="18" charset="0"/>
                            <a:cs typeface="Times New Roman" panose="02020603050405020304" pitchFamily="18" charset="0"/>
                          </a:rPr>
                          <m:t>1</m:t>
                        </m:r>
                      </m:sub>
                    </m:sSub>
                  </m:oMath>
                </a14:m>
                <a:r>
                  <a:rPr lang="en-US" altLang="zh-CN" sz="2400" dirty="0">
                    <a:latin typeface="Times New Roman" panose="02020603050405020304" pitchFamily="18" charset="0"/>
                    <a:cs typeface="Times New Roman" panose="02020603050405020304" pitchFamily="18" charset="0"/>
                  </a:rPr>
                  <a:t> = -200kV</a:t>
                </a:r>
              </a:p>
              <a:p>
                <a:pPr>
                  <a:defRPr/>
                </a:pPr>
                <a14:m>
                  <m:oMath xmlns:m="http://schemas.openxmlformats.org/officeDocument/2006/math">
                    <m:sSub>
                      <m:sSubPr>
                        <m:ctrlPr>
                          <a:rPr lang="en-US" altLang="zh-CN" sz="2400" i="1">
                            <a:latin typeface="Cambria Math" panose="02040503050406030204" pitchFamily="18" charset="0"/>
                            <a:cs typeface="Times New Roman" panose="02020603050405020304" pitchFamily="18" charset="0"/>
                          </a:rPr>
                        </m:ctrlPr>
                      </m:sSubPr>
                      <m:e>
                        <m:r>
                          <a:rPr lang="en-US" altLang="zh-CN" sz="2400" i="1">
                            <a:latin typeface="Cambria Math" panose="02040503050406030204" pitchFamily="18" charset="0"/>
                            <a:cs typeface="Times New Roman" panose="02020603050405020304" pitchFamily="18" charset="0"/>
                          </a:rPr>
                          <m:t>𝑢</m:t>
                        </m:r>
                      </m:e>
                      <m:sub>
                        <m:r>
                          <a:rPr lang="en-US" altLang="zh-CN" sz="2400" i="1" smtClean="0">
                            <a:latin typeface="Cambria Math" panose="02040503050406030204" pitchFamily="18" charset="0"/>
                            <a:cs typeface="Times New Roman" panose="02020603050405020304" pitchFamily="18" charset="0"/>
                          </a:rPr>
                          <m:t>2</m:t>
                        </m:r>
                      </m:sub>
                    </m:sSub>
                  </m:oMath>
                </a14:m>
                <a:r>
                  <a:rPr lang="en-US" altLang="zh-CN" sz="2400" dirty="0">
                    <a:latin typeface="Times New Roman" panose="02020603050405020304" pitchFamily="18" charset="0"/>
                    <a:cs typeface="Times New Roman" panose="02020603050405020304" pitchFamily="18" charset="0"/>
                  </a:rPr>
                  <a:t> = </a:t>
                </a:r>
                <a:r>
                  <a:rPr lang="en-US" altLang="zh-CN" sz="2400" dirty="0" smtClean="0">
                    <a:latin typeface="Times New Roman" panose="02020603050405020304" pitchFamily="18" charset="0"/>
                    <a:cs typeface="Times New Roman" panose="02020603050405020304" pitchFamily="18" charset="0"/>
                  </a:rPr>
                  <a:t>-400kV</a:t>
                </a:r>
                <a:endParaRPr lang="en-US" altLang="zh-CN" sz="2400" dirty="0">
                  <a:latin typeface="Times New Roman" panose="02020603050405020304" pitchFamily="18" charset="0"/>
                  <a:cs typeface="Times New Roman" panose="02020603050405020304" pitchFamily="18" charset="0"/>
                </a:endParaRPr>
              </a:p>
            </p:txBody>
          </p:sp>
        </mc:Choice>
        <mc:Fallback xmlns="">
          <p:sp>
            <p:nvSpPr>
              <p:cNvPr id="194" name="TextBox 81"/>
              <p:cNvSpPr txBox="1">
                <a:spLocks noRot="1" noChangeAspect="1" noMove="1" noResize="1" noEditPoints="1" noAdjustHandles="1" noChangeArrowheads="1" noChangeShapeType="1" noTextEdit="1"/>
              </p:cNvSpPr>
              <p:nvPr/>
            </p:nvSpPr>
            <p:spPr bwMode="auto">
              <a:xfrm>
                <a:off x="11215152" y="27680279"/>
                <a:ext cx="2985214" cy="919401"/>
              </a:xfrm>
              <a:prstGeom prst="roundRect">
                <a:avLst/>
              </a:prstGeom>
              <a:blipFill>
                <a:blip r:embed="rId27"/>
                <a:stretch>
                  <a:fillRect b="-8497"/>
                </a:stretch>
              </a:blipFill>
              <a:ln w="9525">
                <a:solidFill>
                  <a:srgbClr val="FF0000"/>
                </a:solidFill>
                <a:miter lim="800000"/>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6" name="TextBox 81"/>
              <p:cNvSpPr txBox="1"/>
              <p:nvPr/>
            </p:nvSpPr>
            <p:spPr bwMode="auto">
              <a:xfrm>
                <a:off x="10924084" y="29120147"/>
                <a:ext cx="3567349" cy="510778"/>
              </a:xfrm>
              <a:prstGeom prst="roundRect">
                <a:avLst/>
              </a:prstGeom>
              <a:solidFill>
                <a:srgbClr val="00B050"/>
              </a:solidFill>
              <a:ln w="9525">
                <a:solidFill>
                  <a:srgbClr val="FF0000"/>
                </a:solidFill>
                <a:miter lim="800000"/>
                <a:headEnd/>
                <a:tailEnd/>
              </a:ln>
            </p:spPr>
            <p:txBody>
              <a:bodyPr wrap="square">
                <a:spAutoFit/>
              </a:bodyPr>
              <a:lstStyle/>
              <a:p>
                <a:pPr>
                  <a:defRPr/>
                </a:pPr>
                <a14:m>
                  <m:oMath xmlns:m="http://schemas.openxmlformats.org/officeDocument/2006/math">
                    <m:r>
                      <a:rPr lang="en-US" altLang="zh-CN" sz="2400">
                        <a:latin typeface="Cambria Math" panose="02040503050406030204" pitchFamily="18" charset="0"/>
                        <a:cs typeface="Times New Roman" panose="02020603050405020304" pitchFamily="18" charset="0"/>
                      </a:rPr>
                      <m:t>𝛻</m:t>
                    </m:r>
                  </m:oMath>
                </a14:m>
                <a:r>
                  <a:rPr lang="en-US" altLang="zh-CN" sz="2400" dirty="0">
                    <a:latin typeface="Times New Roman" panose="02020603050405020304" pitchFamily="18" charset="0"/>
                    <a:cs typeface="Times New Roman" panose="02020603050405020304" pitchFamily="18" charset="0"/>
                  </a:rPr>
                  <a:t> : Hamiltonian operator</a:t>
                </a:r>
              </a:p>
            </p:txBody>
          </p:sp>
        </mc:Choice>
        <mc:Fallback xmlns="">
          <p:sp>
            <p:nvSpPr>
              <p:cNvPr id="196" name="TextBox 81"/>
              <p:cNvSpPr txBox="1">
                <a:spLocks noRot="1" noChangeAspect="1" noMove="1" noResize="1" noEditPoints="1" noAdjustHandles="1" noChangeArrowheads="1" noChangeShapeType="1" noTextEdit="1"/>
              </p:cNvSpPr>
              <p:nvPr/>
            </p:nvSpPr>
            <p:spPr bwMode="auto">
              <a:xfrm>
                <a:off x="10924084" y="29120147"/>
                <a:ext cx="3567349" cy="510778"/>
              </a:xfrm>
              <a:prstGeom prst="roundRect">
                <a:avLst/>
              </a:prstGeom>
              <a:blipFill>
                <a:blip r:embed="rId28"/>
                <a:stretch>
                  <a:fillRect t="-3488" b="-19767"/>
                </a:stretch>
              </a:blipFill>
              <a:ln w="9525">
                <a:solidFill>
                  <a:srgbClr val="FF0000"/>
                </a:solidFill>
                <a:miter lim="800000"/>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9" name="TextBox 81"/>
              <p:cNvSpPr txBox="1"/>
              <p:nvPr/>
            </p:nvSpPr>
            <p:spPr bwMode="auto">
              <a:xfrm>
                <a:off x="9576909" y="29955462"/>
                <a:ext cx="5852759" cy="919401"/>
              </a:xfrm>
              <a:prstGeom prst="roundRect">
                <a:avLst/>
              </a:prstGeom>
              <a:solidFill>
                <a:srgbClr val="00B050"/>
              </a:solidFill>
              <a:ln w="9525">
                <a:solidFill>
                  <a:srgbClr val="FF0000"/>
                </a:solidFill>
                <a:miter lim="800000"/>
                <a:headEnd/>
                <a:tailEnd/>
              </a:ln>
            </p:spPr>
            <p:txBody>
              <a:bodyPr wrap="square">
                <a:spAutoFit/>
              </a:bodyPr>
              <a:lstStyle/>
              <a:p>
                <a:pPr>
                  <a:defRPr/>
                </a:pPr>
                <a14:m>
                  <m:oMath xmlns:m="http://schemas.openxmlformats.org/officeDocument/2006/math">
                    <m:sSub>
                      <m:sSubPr>
                        <m:ctrlPr>
                          <a:rPr lang="zh-CN" altLang="zh-CN" sz="2400" i="1">
                            <a:latin typeface="Cambria Math" panose="02040503050406030204" pitchFamily="18" charset="0"/>
                            <a:cs typeface="Times New Roman" panose="02020603050405020304" pitchFamily="18" charset="0"/>
                          </a:rPr>
                        </m:ctrlPr>
                      </m:sSubPr>
                      <m:e>
                        <m:r>
                          <a:rPr lang="en-US" altLang="zh-CN" sz="2400">
                            <a:latin typeface="Cambria Math" panose="02040503050406030204" pitchFamily="18" charset="0"/>
                            <a:cs typeface="Times New Roman" panose="02020603050405020304" pitchFamily="18" charset="0"/>
                          </a:rPr>
                          <m:t>𝐸</m:t>
                        </m:r>
                      </m:e>
                      <m:sub>
                        <m:r>
                          <a:rPr lang="en-US" altLang="zh-CN" sz="2400">
                            <a:latin typeface="Cambria Math" panose="02040503050406030204" pitchFamily="18" charset="0"/>
                            <a:cs typeface="Times New Roman" panose="02020603050405020304" pitchFamily="18" charset="0"/>
                          </a:rPr>
                          <m:t>𝑚𝑎𝑥</m:t>
                        </m:r>
                      </m:sub>
                    </m:sSub>
                  </m:oMath>
                </a14:m>
                <a:r>
                  <a:rPr lang="en-US" altLang="zh-CN" sz="2400" dirty="0">
                    <a:latin typeface="Times New Roman" panose="02020603050405020304" pitchFamily="18" charset="0"/>
                    <a:cs typeface="Times New Roman" panose="02020603050405020304" pitchFamily="18" charset="0"/>
                  </a:rPr>
                  <a:t> : </a:t>
                </a:r>
                <a:r>
                  <a:rPr lang="en-US" altLang="zh-CN" sz="2400" dirty="0" smtClean="0">
                    <a:latin typeface="Times New Roman" panose="02020603050405020304" pitchFamily="18" charset="0"/>
                    <a:cs typeface="Times New Roman" panose="02020603050405020304" pitchFamily="18" charset="0"/>
                  </a:rPr>
                  <a:t>The maximum electric field intensity</a:t>
                </a:r>
                <a:endParaRPr lang="en-US" altLang="zh-CN" sz="2400" dirty="0">
                  <a:latin typeface="Times New Roman" panose="02020603050405020304" pitchFamily="18" charset="0"/>
                  <a:cs typeface="Times New Roman" panose="02020603050405020304" pitchFamily="18" charset="0"/>
                </a:endParaRPr>
              </a:p>
              <a:p>
                <a:pPr>
                  <a:defRPr/>
                </a:pPr>
                <a14:m>
                  <m:oMath xmlns:m="http://schemas.openxmlformats.org/officeDocument/2006/math">
                    <m:sSub>
                      <m:sSubPr>
                        <m:ctrlPr>
                          <a:rPr lang="zh-CN" altLang="zh-CN" sz="2400" i="1">
                            <a:latin typeface="Cambria Math" panose="02040503050406030204" pitchFamily="18" charset="0"/>
                            <a:cs typeface="Times New Roman" panose="02020603050405020304" pitchFamily="18" charset="0"/>
                          </a:rPr>
                        </m:ctrlPr>
                      </m:sSubPr>
                      <m:e>
                        <m:r>
                          <a:rPr lang="en-US" altLang="zh-CN" sz="2400">
                            <a:latin typeface="Cambria Math" panose="02040503050406030204" pitchFamily="18" charset="0"/>
                            <a:cs typeface="Times New Roman" panose="02020603050405020304" pitchFamily="18" charset="0"/>
                          </a:rPr>
                          <m:t>𝐸</m:t>
                        </m:r>
                      </m:e>
                      <m:sub>
                        <m:r>
                          <a:rPr lang="en-US" altLang="zh-CN" sz="2400">
                            <a:latin typeface="Cambria Math" panose="02040503050406030204" pitchFamily="18" charset="0"/>
                            <a:cs typeface="Times New Roman" panose="02020603050405020304" pitchFamily="18" charset="0"/>
                          </a:rPr>
                          <m:t>𝑎𝑣</m:t>
                        </m:r>
                      </m:sub>
                    </m:sSub>
                  </m:oMath>
                </a14:m>
                <a:r>
                  <a:rPr lang="en-US" altLang="zh-CN" sz="2400" dirty="0">
                    <a:latin typeface="Times New Roman" panose="02020603050405020304" pitchFamily="18" charset="0"/>
                    <a:cs typeface="Times New Roman" panose="02020603050405020304" pitchFamily="18" charset="0"/>
                  </a:rPr>
                  <a:t> : </a:t>
                </a:r>
                <a:r>
                  <a:rPr lang="en-US" altLang="zh-CN" sz="2400" dirty="0" smtClean="0">
                    <a:latin typeface="Times New Roman" panose="02020603050405020304" pitchFamily="18" charset="0"/>
                    <a:cs typeface="Times New Roman" panose="02020603050405020304" pitchFamily="18" charset="0"/>
                  </a:rPr>
                  <a:t>The average </a:t>
                </a:r>
                <a:r>
                  <a:rPr lang="en-US" altLang="zh-CN" sz="2400" dirty="0">
                    <a:latin typeface="Times New Roman" panose="02020603050405020304" pitchFamily="18" charset="0"/>
                    <a:cs typeface="Times New Roman" panose="02020603050405020304" pitchFamily="18" charset="0"/>
                  </a:rPr>
                  <a:t>electric field intensity</a:t>
                </a:r>
              </a:p>
            </p:txBody>
          </p:sp>
        </mc:Choice>
        <mc:Fallback xmlns="">
          <p:sp>
            <p:nvSpPr>
              <p:cNvPr id="199" name="TextBox 81"/>
              <p:cNvSpPr txBox="1">
                <a:spLocks noRot="1" noChangeAspect="1" noMove="1" noResize="1" noEditPoints="1" noAdjustHandles="1" noChangeArrowheads="1" noChangeShapeType="1" noTextEdit="1"/>
              </p:cNvSpPr>
              <p:nvPr/>
            </p:nvSpPr>
            <p:spPr bwMode="auto">
              <a:xfrm>
                <a:off x="9576909" y="29955462"/>
                <a:ext cx="5852759" cy="919401"/>
              </a:xfrm>
              <a:prstGeom prst="roundRect">
                <a:avLst/>
              </a:prstGeom>
              <a:blipFill>
                <a:blip r:embed="rId29"/>
                <a:stretch>
                  <a:fillRect b="-8497"/>
                </a:stretch>
              </a:blipFill>
              <a:ln w="9525">
                <a:solidFill>
                  <a:srgbClr val="FF0000"/>
                </a:solidFill>
                <a:miter lim="800000"/>
                <a:headEnd/>
                <a:tailEn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0" name="TextBox 81"/>
              <p:cNvSpPr txBox="1"/>
              <p:nvPr/>
            </p:nvSpPr>
            <p:spPr bwMode="auto">
              <a:xfrm>
                <a:off x="10105686" y="31147158"/>
                <a:ext cx="4826136" cy="919401"/>
              </a:xfrm>
              <a:prstGeom prst="roundRect">
                <a:avLst/>
              </a:prstGeom>
              <a:solidFill>
                <a:srgbClr val="00B050"/>
              </a:solidFill>
              <a:ln w="9525">
                <a:solidFill>
                  <a:srgbClr val="FF0000"/>
                </a:solidFill>
                <a:miter lim="800000"/>
                <a:headEnd/>
                <a:tailEnd/>
              </a:ln>
            </p:spPr>
            <p:txBody>
              <a:bodyPr wrap="square">
                <a:spAutoFit/>
              </a:bodyPr>
              <a:lstStyle/>
              <a:p>
                <a:pPr>
                  <a:defRPr/>
                </a:pPr>
                <a14:m>
                  <m:oMath xmlns:m="http://schemas.openxmlformats.org/officeDocument/2006/math">
                    <m:sSub>
                      <m:sSubPr>
                        <m:ctrlPr>
                          <a:rPr lang="zh-CN" altLang="zh-CN" sz="2400" i="1" smtClean="0">
                            <a:latin typeface="Cambria Math" panose="02040503050406030204" pitchFamily="18" charset="0"/>
                            <a:cs typeface="Times New Roman" panose="02020603050405020304" pitchFamily="18" charset="0"/>
                          </a:rPr>
                        </m:ctrlPr>
                      </m:sSubPr>
                      <m:e>
                        <m:r>
                          <a:rPr lang="en-US" altLang="zh-CN" sz="2400">
                            <a:latin typeface="Cambria Math" panose="02040503050406030204" pitchFamily="18" charset="0"/>
                            <a:cs typeface="Times New Roman" panose="02020603050405020304" pitchFamily="18" charset="0"/>
                          </a:rPr>
                          <m:t>𝑊</m:t>
                        </m:r>
                      </m:e>
                      <m:sub>
                        <m:r>
                          <a:rPr lang="en-US" altLang="zh-CN" sz="2400">
                            <a:latin typeface="Cambria Math" panose="02040503050406030204" pitchFamily="18" charset="0"/>
                            <a:cs typeface="Times New Roman" panose="02020603050405020304" pitchFamily="18" charset="0"/>
                          </a:rPr>
                          <m:t>𝑒</m:t>
                        </m:r>
                      </m:sub>
                    </m:sSub>
                  </m:oMath>
                </a14:m>
                <a:r>
                  <a:rPr lang="en-US" altLang="zh-CN" sz="2400" dirty="0">
                    <a:latin typeface="Times New Roman" panose="02020603050405020304" pitchFamily="18" charset="0"/>
                    <a:cs typeface="Times New Roman" panose="02020603050405020304" pitchFamily="18" charset="0"/>
                  </a:rPr>
                  <a:t> : </a:t>
                </a:r>
                <a:r>
                  <a:rPr lang="en-US" altLang="zh-CN" sz="2400" dirty="0" smtClean="0">
                    <a:latin typeface="Times New Roman" panose="02020603050405020304" pitchFamily="18" charset="0"/>
                    <a:cs typeface="Times New Roman" panose="02020603050405020304" pitchFamily="18" charset="0"/>
                  </a:rPr>
                  <a:t>The total electric storage energy</a:t>
                </a:r>
              </a:p>
              <a:p>
                <a:pPr>
                  <a:defRPr/>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𝑢</m:t>
                      </m:r>
                      <m:r>
                        <a:rPr lang="en-US" altLang="zh-CN" sz="2400" b="0" i="1" smtClean="0">
                          <a:latin typeface="Cambria Math" panose="02040503050406030204" pitchFamily="18" charset="0"/>
                          <a:cs typeface="Times New Roman" panose="02020603050405020304" pitchFamily="18" charset="0"/>
                        </a:rPr>
                        <m:t>=</m:t>
                      </m:r>
                      <m:sSub>
                        <m:sSubPr>
                          <m:ctrlPr>
                            <a:rPr lang="en-US" altLang="zh-CN" sz="2400" b="0" i="1" smtClean="0">
                              <a:latin typeface="Cambria Math" panose="02040503050406030204" pitchFamily="18" charset="0"/>
                              <a:cs typeface="Times New Roman" panose="02020603050405020304" pitchFamily="18" charset="0"/>
                            </a:rPr>
                          </m:ctrlPr>
                        </m:sSubPr>
                        <m:e>
                          <m:r>
                            <a:rPr lang="en-US" altLang="zh-CN" sz="2400" b="0" i="1" smtClean="0">
                              <a:latin typeface="Cambria Math" panose="02040503050406030204" pitchFamily="18" charset="0"/>
                              <a:cs typeface="Times New Roman" panose="02020603050405020304" pitchFamily="18" charset="0"/>
                            </a:rPr>
                            <m:t>𝑢</m:t>
                          </m:r>
                        </m:e>
                        <m:sub>
                          <m:r>
                            <a:rPr lang="en-US" altLang="zh-CN" sz="2400" b="0" i="1" smtClean="0">
                              <a:latin typeface="Cambria Math" panose="02040503050406030204" pitchFamily="18" charset="0"/>
                              <a:cs typeface="Times New Roman" panose="02020603050405020304" pitchFamily="18" charset="0"/>
                            </a:rPr>
                            <m:t>2</m:t>
                          </m:r>
                        </m:sub>
                      </m:sSub>
                    </m:oMath>
                  </m:oMathPara>
                </a14:m>
                <a:endParaRPr lang="en-US" altLang="zh-CN" sz="2400" dirty="0">
                  <a:latin typeface="Times New Roman" panose="02020603050405020304" pitchFamily="18" charset="0"/>
                  <a:cs typeface="Times New Roman" panose="02020603050405020304" pitchFamily="18" charset="0"/>
                </a:endParaRPr>
              </a:p>
            </p:txBody>
          </p:sp>
        </mc:Choice>
        <mc:Fallback xmlns="">
          <p:sp>
            <p:nvSpPr>
              <p:cNvPr id="200" name="TextBox 81"/>
              <p:cNvSpPr txBox="1">
                <a:spLocks noRot="1" noChangeAspect="1" noMove="1" noResize="1" noEditPoints="1" noAdjustHandles="1" noChangeArrowheads="1" noChangeShapeType="1" noTextEdit="1"/>
              </p:cNvSpPr>
              <p:nvPr/>
            </p:nvSpPr>
            <p:spPr bwMode="auto">
              <a:xfrm>
                <a:off x="10105686" y="31147158"/>
                <a:ext cx="4826136" cy="919401"/>
              </a:xfrm>
              <a:prstGeom prst="roundRect">
                <a:avLst/>
              </a:prstGeom>
              <a:blipFill>
                <a:blip r:embed="rId30"/>
                <a:stretch>
                  <a:fillRect r="-252"/>
                </a:stretch>
              </a:blipFill>
              <a:ln w="9525">
                <a:solidFill>
                  <a:srgbClr val="FF0000"/>
                </a:solidFill>
                <a:miter lim="800000"/>
                <a:headEnd/>
                <a:tailEnd/>
              </a:ln>
            </p:spPr>
            <p:txBody>
              <a:bodyPr/>
              <a:lstStyle/>
              <a:p>
                <a:r>
                  <a:rPr lang="zh-CN" altLang="en-US">
                    <a:noFill/>
                  </a:rPr>
                  <a:t> </a:t>
                </a:r>
              </a:p>
            </p:txBody>
          </p:sp>
        </mc:Fallback>
      </mc:AlternateContent>
      <p:pic>
        <p:nvPicPr>
          <p:cNvPr id="2" name="图片 1"/>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417946" y="1903228"/>
            <a:ext cx="2585252" cy="256614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ster">
  <a:themeElements>
    <a:clrScheme name="po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ste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Helvetica" charset="0"/>
          </a:defRPr>
        </a:defPPr>
      </a:lstStyle>
    </a:lnDef>
  </a:objectDefaults>
  <a:extraClrSchemeLst>
    <a:extraClrScheme>
      <a:clrScheme name="po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D:\MSOffice\Templates\Presentation Designs\poster.pot</Template>
  <TotalTime>8885</TotalTime>
  <Words>758</Words>
  <Application>Microsoft Office PowerPoint</Application>
  <PresentationFormat>自定义</PresentationFormat>
  <Paragraphs>78</Paragraphs>
  <Slides>1</Slides>
  <Notes>1</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10" baseType="lpstr">
      <vt:lpstr>宋体</vt:lpstr>
      <vt:lpstr>微软雅黑</vt:lpstr>
      <vt:lpstr>Calibri</vt:lpstr>
      <vt:lpstr>Cambria Math</vt:lpstr>
      <vt:lpstr>Helvetica</vt:lpstr>
      <vt:lpstr>Times New Roman</vt:lpstr>
      <vt:lpstr>Wingdings</vt:lpstr>
      <vt:lpstr>poster</vt:lpstr>
      <vt:lpstr>位图图像</vt:lpstr>
      <vt:lpstr>PowerPoint 演示文稿</vt:lpstr>
    </vt:vector>
  </TitlesOfParts>
  <Company>IPP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gong</dc:creator>
  <cp:lastModifiedBy>rixin wang</cp:lastModifiedBy>
  <cp:revision>417</cp:revision>
  <cp:lastPrinted>2002-06-13T10:12:36Z</cp:lastPrinted>
  <dcterms:created xsi:type="dcterms:W3CDTF">2002-06-12T20:40:13Z</dcterms:created>
  <dcterms:modified xsi:type="dcterms:W3CDTF">2020-09-04T05:37:22Z</dcterms:modified>
</cp:coreProperties>
</file>