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2004000" cy="44958000"/>
  <p:notesSz cx="7099300" cy="10234613"/>
  <p:defaultTextStyle>
    <a:defPPr>
      <a:defRPr lang="en-US"/>
    </a:defPPr>
    <a:lvl1pPr algn="ctr" rtl="0" eaLnBrk="0" fontAlgn="base" hangingPunct="0">
      <a:spcBef>
        <a:spcPct val="0"/>
      </a:spcBef>
      <a:spcAft>
        <a:spcPct val="0"/>
      </a:spcAft>
      <a:defRPr sz="2800" kern="1200">
        <a:solidFill>
          <a:schemeClr val="tx1"/>
        </a:solidFill>
        <a:latin typeface="Helvetica" charset="0"/>
        <a:ea typeface="+mn-ea"/>
        <a:cs typeface="+mn-cs"/>
      </a:defRPr>
    </a:lvl1pPr>
    <a:lvl2pPr marL="457200" algn="ctr" rtl="0" eaLnBrk="0" fontAlgn="base" hangingPunct="0">
      <a:spcBef>
        <a:spcPct val="0"/>
      </a:spcBef>
      <a:spcAft>
        <a:spcPct val="0"/>
      </a:spcAft>
      <a:defRPr sz="2800" kern="1200">
        <a:solidFill>
          <a:schemeClr val="tx1"/>
        </a:solidFill>
        <a:latin typeface="Helvetica" charset="0"/>
        <a:ea typeface="+mn-ea"/>
        <a:cs typeface="+mn-cs"/>
      </a:defRPr>
    </a:lvl2pPr>
    <a:lvl3pPr marL="914400" algn="ctr" rtl="0" eaLnBrk="0" fontAlgn="base" hangingPunct="0">
      <a:spcBef>
        <a:spcPct val="0"/>
      </a:spcBef>
      <a:spcAft>
        <a:spcPct val="0"/>
      </a:spcAft>
      <a:defRPr sz="2800" kern="1200">
        <a:solidFill>
          <a:schemeClr val="tx1"/>
        </a:solidFill>
        <a:latin typeface="Helvetica" charset="0"/>
        <a:ea typeface="+mn-ea"/>
        <a:cs typeface="+mn-cs"/>
      </a:defRPr>
    </a:lvl3pPr>
    <a:lvl4pPr marL="1371600" algn="ctr" rtl="0" eaLnBrk="0" fontAlgn="base" hangingPunct="0">
      <a:spcBef>
        <a:spcPct val="0"/>
      </a:spcBef>
      <a:spcAft>
        <a:spcPct val="0"/>
      </a:spcAft>
      <a:defRPr sz="2800" kern="1200">
        <a:solidFill>
          <a:schemeClr val="tx1"/>
        </a:solidFill>
        <a:latin typeface="Helvetica" charset="0"/>
        <a:ea typeface="+mn-ea"/>
        <a:cs typeface="+mn-cs"/>
      </a:defRPr>
    </a:lvl4pPr>
    <a:lvl5pPr marL="1828800" algn="ctr" rtl="0" eaLnBrk="0" fontAlgn="base" hangingPunct="0">
      <a:spcBef>
        <a:spcPct val="0"/>
      </a:spcBef>
      <a:spcAft>
        <a:spcPct val="0"/>
      </a:spcAft>
      <a:defRPr sz="2800" kern="1200">
        <a:solidFill>
          <a:schemeClr val="tx1"/>
        </a:solidFill>
        <a:latin typeface="Helvetica" charset="0"/>
        <a:ea typeface="+mn-ea"/>
        <a:cs typeface="+mn-cs"/>
      </a:defRPr>
    </a:lvl5pPr>
    <a:lvl6pPr marL="2286000" algn="l" defTabSz="914400" rtl="0" eaLnBrk="1" latinLnBrk="0" hangingPunct="1">
      <a:defRPr sz="2800" kern="1200">
        <a:solidFill>
          <a:schemeClr val="tx1"/>
        </a:solidFill>
        <a:latin typeface="Helvetica" charset="0"/>
        <a:ea typeface="+mn-ea"/>
        <a:cs typeface="+mn-cs"/>
      </a:defRPr>
    </a:lvl6pPr>
    <a:lvl7pPr marL="2743200" algn="l" defTabSz="914400" rtl="0" eaLnBrk="1" latinLnBrk="0" hangingPunct="1">
      <a:defRPr sz="2800" kern="1200">
        <a:solidFill>
          <a:schemeClr val="tx1"/>
        </a:solidFill>
        <a:latin typeface="Helvetica" charset="0"/>
        <a:ea typeface="+mn-ea"/>
        <a:cs typeface="+mn-cs"/>
      </a:defRPr>
    </a:lvl7pPr>
    <a:lvl8pPr marL="3200400" algn="l" defTabSz="914400" rtl="0" eaLnBrk="1" latinLnBrk="0" hangingPunct="1">
      <a:defRPr sz="2800" kern="1200">
        <a:solidFill>
          <a:schemeClr val="tx1"/>
        </a:solidFill>
        <a:latin typeface="Helvetica" charset="0"/>
        <a:ea typeface="+mn-ea"/>
        <a:cs typeface="+mn-cs"/>
      </a:defRPr>
    </a:lvl8pPr>
    <a:lvl9pPr marL="3657600" algn="l" defTabSz="914400" rtl="0" eaLnBrk="1" latinLnBrk="0" hangingPunct="1">
      <a:defRPr sz="2800" kern="1200">
        <a:solidFill>
          <a:schemeClr val="tx1"/>
        </a:solidFill>
        <a:latin typeface="Helvetica" charset="0"/>
        <a:ea typeface="+mn-ea"/>
        <a:cs typeface="+mn-cs"/>
      </a:defRPr>
    </a:lvl9pPr>
  </p:defaultTextStyle>
  <p:extLst>
    <p:ext uri="{EFAFB233-063F-42B5-8137-9DF3F51BA10A}">
      <p15:sldGuideLst xmlns:p15="http://schemas.microsoft.com/office/powerpoint/2012/main">
        <p15:guide id="1" orient="horz" pos="14159">
          <p15:clr>
            <a:srgbClr val="A4A3A4"/>
          </p15:clr>
        </p15:guide>
        <p15:guide id="2" pos="100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FFDB"/>
    <a:srgbClr val="FFE3FF"/>
    <a:srgbClr val="FFDBFF"/>
    <a:srgbClr val="CC0000"/>
    <a:srgbClr val="000099"/>
    <a:srgbClr val="FFC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71" autoAdjust="0"/>
    <p:restoredTop sz="88707" autoAdjust="0"/>
  </p:normalViewPr>
  <p:slideViewPr>
    <p:cSldViewPr>
      <p:cViewPr>
        <p:scale>
          <a:sx n="50" d="100"/>
          <a:sy n="50" d="100"/>
        </p:scale>
        <p:origin x="372" y="-984"/>
      </p:cViewPr>
      <p:guideLst>
        <p:guide orient="horz" pos="14159"/>
        <p:guide pos="10080"/>
      </p:guideLst>
    </p:cSldViewPr>
  </p:slideViewPr>
  <p:outlineViewPr>
    <p:cViewPr>
      <p:scale>
        <a:sx n="25" d="100"/>
        <a:sy n="25" d="100"/>
      </p:scale>
      <p:origin x="0" y="0"/>
    </p:cViewPr>
  </p:outlineViewPr>
  <p:notesTextViewPr>
    <p:cViewPr>
      <p:scale>
        <a:sx n="3" d="2"/>
        <a:sy n="3" d="2"/>
      </p:scale>
      <p:origin x="0" y="0"/>
    </p:cViewPr>
  </p:notesTextViewPr>
  <p:sorterViewPr>
    <p:cViewPr>
      <p:scale>
        <a:sx n="66" d="100"/>
        <a:sy n="66" d="100"/>
      </p:scale>
      <p:origin x="0" y="64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png"/><Relationship Id="rId1" Type="http://schemas.openxmlformats.org/officeDocument/2006/relationships/image" Target="../media/image1.wmf"/><Relationship Id="rId6" Type="http://schemas.openxmlformats.org/officeDocument/2006/relationships/image" Target="../media/image6.wmf"/><Relationship Id="rId11" Type="http://schemas.openxmlformats.org/officeDocument/2006/relationships/image" Target="../media/image11.wmf"/><Relationship Id="rId5" Type="http://schemas.openxmlformats.org/officeDocument/2006/relationships/image" Target="../media/image5.wmf"/><Relationship Id="rId10" Type="http://schemas.openxmlformats.org/officeDocument/2006/relationships/image" Target="../media/image10.wmf"/><Relationship Id="rId4" Type="http://schemas.openxmlformats.org/officeDocument/2006/relationships/image" Target="../media/image4.wmf"/><Relationship Id="rId9"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3076575" cy="511175"/>
          </a:xfrm>
          <a:prstGeom prst="rect">
            <a:avLst/>
          </a:prstGeom>
        </p:spPr>
        <p:txBody>
          <a:bodyPr vert="horz" lIns="91408" tIns="45704" rIns="91408" bIns="45704" rtlCol="0"/>
          <a:lstStyle>
            <a:lvl1pPr algn="l">
              <a:defRPr sz="1200" smtClean="0"/>
            </a:lvl1pPr>
          </a:lstStyle>
          <a:p>
            <a:pPr>
              <a:defRPr/>
            </a:pPr>
            <a:endParaRPr lang="zh-CN" altLang="en-US"/>
          </a:p>
        </p:txBody>
      </p:sp>
      <p:sp>
        <p:nvSpPr>
          <p:cNvPr id="3" name="日期占位符 2"/>
          <p:cNvSpPr>
            <a:spLocks noGrp="1"/>
          </p:cNvSpPr>
          <p:nvPr>
            <p:ph type="dt" sz="quarter" idx="1"/>
          </p:nvPr>
        </p:nvSpPr>
        <p:spPr>
          <a:xfrm>
            <a:off x="4021138" y="1"/>
            <a:ext cx="3076575" cy="511175"/>
          </a:xfrm>
          <a:prstGeom prst="rect">
            <a:avLst/>
          </a:prstGeom>
        </p:spPr>
        <p:txBody>
          <a:bodyPr vert="horz" lIns="91408" tIns="45704" rIns="91408" bIns="45704" rtlCol="0"/>
          <a:lstStyle>
            <a:lvl1pPr algn="r">
              <a:defRPr sz="1200" smtClean="0"/>
            </a:lvl1pPr>
          </a:lstStyle>
          <a:p>
            <a:pPr>
              <a:defRPr/>
            </a:pPr>
            <a:fld id="{F086BE55-49A5-434E-A78F-3F44333BD034}" type="datetimeFigureOut">
              <a:rPr lang="zh-CN" altLang="en-US"/>
              <a:pPr>
                <a:defRPr/>
              </a:pPr>
              <a:t>2020/9/6</a:t>
            </a:fld>
            <a:endParaRPr lang="zh-CN" altLang="en-US"/>
          </a:p>
        </p:txBody>
      </p:sp>
      <p:sp>
        <p:nvSpPr>
          <p:cNvPr id="4" name="页脚占位符 3"/>
          <p:cNvSpPr>
            <a:spLocks noGrp="1"/>
          </p:cNvSpPr>
          <p:nvPr>
            <p:ph type="ftr" sz="quarter" idx="2"/>
          </p:nvPr>
        </p:nvSpPr>
        <p:spPr>
          <a:xfrm>
            <a:off x="0" y="9721851"/>
            <a:ext cx="3076575" cy="511175"/>
          </a:xfrm>
          <a:prstGeom prst="rect">
            <a:avLst/>
          </a:prstGeom>
        </p:spPr>
        <p:txBody>
          <a:bodyPr vert="horz" lIns="91408" tIns="45704" rIns="91408" bIns="45704" rtlCol="0" anchor="b"/>
          <a:lstStyle>
            <a:lvl1pPr algn="l">
              <a:defRPr sz="1200" smtClean="0"/>
            </a:lvl1pPr>
          </a:lstStyle>
          <a:p>
            <a:pPr>
              <a:defRPr/>
            </a:pPr>
            <a:endParaRPr lang="zh-CN" altLang="en-US"/>
          </a:p>
        </p:txBody>
      </p:sp>
      <p:sp>
        <p:nvSpPr>
          <p:cNvPr id="5" name="灯片编号占位符 4"/>
          <p:cNvSpPr>
            <a:spLocks noGrp="1"/>
          </p:cNvSpPr>
          <p:nvPr>
            <p:ph type="sldNum" sz="quarter" idx="3"/>
          </p:nvPr>
        </p:nvSpPr>
        <p:spPr>
          <a:xfrm>
            <a:off x="4021138" y="9721851"/>
            <a:ext cx="3076575" cy="511175"/>
          </a:xfrm>
          <a:prstGeom prst="rect">
            <a:avLst/>
          </a:prstGeom>
        </p:spPr>
        <p:txBody>
          <a:bodyPr vert="horz" lIns="91408" tIns="45704" rIns="91408" bIns="45704" rtlCol="0" anchor="b"/>
          <a:lstStyle>
            <a:lvl1pPr algn="r">
              <a:defRPr sz="1200" smtClean="0"/>
            </a:lvl1pPr>
          </a:lstStyle>
          <a:p>
            <a:pPr>
              <a:defRPr/>
            </a:pPr>
            <a:fld id="{20B14571-73F7-4BF9-BB12-EA6771BE884A}" type="slidenum">
              <a:rPr lang="zh-CN" altLang="en-US"/>
              <a:pPr>
                <a:defRPr/>
              </a:pPr>
              <a:t>‹#›</a:t>
            </a:fld>
            <a:endParaRPr lang="zh-CN" altLang="en-US"/>
          </a:p>
        </p:txBody>
      </p:sp>
    </p:spTree>
    <p:extLst>
      <p:ext uri="{BB962C8B-B14F-4D97-AF65-F5344CB8AC3E}">
        <p14:creationId xmlns:p14="http://schemas.microsoft.com/office/powerpoint/2010/main" val="1833632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3076575" cy="511175"/>
          </a:xfrm>
          <a:prstGeom prst="rect">
            <a:avLst/>
          </a:prstGeom>
        </p:spPr>
        <p:txBody>
          <a:bodyPr vert="horz" lIns="91408" tIns="45704" rIns="91408" bIns="45704" rtlCol="0"/>
          <a:lstStyle>
            <a:lvl1pPr algn="l">
              <a:defRPr sz="1200"/>
            </a:lvl1pPr>
          </a:lstStyle>
          <a:p>
            <a:pPr>
              <a:defRPr/>
            </a:pPr>
            <a:endParaRPr lang="zh-CN" altLang="en-US"/>
          </a:p>
        </p:txBody>
      </p:sp>
      <p:sp>
        <p:nvSpPr>
          <p:cNvPr id="3" name="日期占位符 2"/>
          <p:cNvSpPr>
            <a:spLocks noGrp="1"/>
          </p:cNvSpPr>
          <p:nvPr>
            <p:ph type="dt" idx="1"/>
          </p:nvPr>
        </p:nvSpPr>
        <p:spPr>
          <a:xfrm>
            <a:off x="4021138" y="1"/>
            <a:ext cx="3076575" cy="511175"/>
          </a:xfrm>
          <a:prstGeom prst="rect">
            <a:avLst/>
          </a:prstGeom>
        </p:spPr>
        <p:txBody>
          <a:bodyPr vert="horz" lIns="91408" tIns="45704" rIns="91408" bIns="45704" rtlCol="0"/>
          <a:lstStyle>
            <a:lvl1pPr algn="r">
              <a:defRPr sz="1200"/>
            </a:lvl1pPr>
          </a:lstStyle>
          <a:p>
            <a:pPr>
              <a:defRPr/>
            </a:pPr>
            <a:fld id="{0C3618C0-0322-4BAB-8C8E-C7E63CE196DC}" type="datetimeFigureOut">
              <a:rPr lang="zh-CN" altLang="en-US"/>
              <a:pPr>
                <a:defRPr/>
              </a:pPr>
              <a:t>2020/9/6</a:t>
            </a:fld>
            <a:endParaRPr lang="zh-CN" altLang="en-US"/>
          </a:p>
        </p:txBody>
      </p:sp>
      <p:sp>
        <p:nvSpPr>
          <p:cNvPr id="4" name="幻灯片图像占位符 3"/>
          <p:cNvSpPr>
            <a:spLocks noGrp="1" noRot="1" noChangeAspect="1"/>
          </p:cNvSpPr>
          <p:nvPr>
            <p:ph type="sldImg" idx="2"/>
          </p:nvPr>
        </p:nvSpPr>
        <p:spPr>
          <a:xfrm>
            <a:off x="2184400" y="768350"/>
            <a:ext cx="2730500" cy="3836988"/>
          </a:xfrm>
          <a:prstGeom prst="rect">
            <a:avLst/>
          </a:prstGeom>
          <a:noFill/>
          <a:ln w="12700">
            <a:solidFill>
              <a:prstClr val="black"/>
            </a:solidFill>
          </a:ln>
        </p:spPr>
        <p:txBody>
          <a:bodyPr vert="horz" lIns="91408" tIns="45704" rIns="91408" bIns="45704" rtlCol="0" anchor="ctr"/>
          <a:lstStyle/>
          <a:p>
            <a:pPr lvl="0"/>
            <a:endParaRPr lang="zh-CN" altLang="en-US" noProof="0"/>
          </a:p>
        </p:txBody>
      </p:sp>
      <p:sp>
        <p:nvSpPr>
          <p:cNvPr id="5" name="备注占位符 4"/>
          <p:cNvSpPr>
            <a:spLocks noGrp="1"/>
          </p:cNvSpPr>
          <p:nvPr>
            <p:ph type="body" sz="quarter" idx="3"/>
          </p:nvPr>
        </p:nvSpPr>
        <p:spPr>
          <a:xfrm>
            <a:off x="709614" y="4860925"/>
            <a:ext cx="5680075" cy="4605338"/>
          </a:xfrm>
          <a:prstGeom prst="rect">
            <a:avLst/>
          </a:prstGeom>
        </p:spPr>
        <p:txBody>
          <a:bodyPr vert="horz" lIns="91408" tIns="45704" rIns="91408" bIns="45704"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721851"/>
            <a:ext cx="3076575" cy="511175"/>
          </a:xfrm>
          <a:prstGeom prst="rect">
            <a:avLst/>
          </a:prstGeom>
        </p:spPr>
        <p:txBody>
          <a:bodyPr vert="horz" lIns="91408" tIns="45704" rIns="91408" bIns="45704"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4021138" y="9721851"/>
            <a:ext cx="3076575" cy="511175"/>
          </a:xfrm>
          <a:prstGeom prst="rect">
            <a:avLst/>
          </a:prstGeom>
        </p:spPr>
        <p:txBody>
          <a:bodyPr vert="horz" lIns="91408" tIns="45704" rIns="91408" bIns="45704" rtlCol="0" anchor="b"/>
          <a:lstStyle>
            <a:lvl1pPr algn="r">
              <a:defRPr sz="1200"/>
            </a:lvl1pPr>
          </a:lstStyle>
          <a:p>
            <a:pPr>
              <a:defRPr/>
            </a:pPr>
            <a:fld id="{DEE4B8BE-F477-4D96-92D9-D1349760539A}" type="slidenum">
              <a:rPr lang="zh-CN" altLang="en-US"/>
              <a:pPr>
                <a:defRPr/>
              </a:pPr>
              <a:t>‹#›</a:t>
            </a:fld>
            <a:endParaRPr lang="zh-CN" altLang="en-US"/>
          </a:p>
        </p:txBody>
      </p:sp>
    </p:spTree>
    <p:extLst>
      <p:ext uri="{BB962C8B-B14F-4D97-AF65-F5344CB8AC3E}">
        <p14:creationId xmlns:p14="http://schemas.microsoft.com/office/powerpoint/2010/main" val="884773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p:spPr>
      </p:sp>
      <p:sp>
        <p:nvSpPr>
          <p:cNvPr id="409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6EAF22-AD8F-4A96-BC1E-5668E56D379A}" type="slidenum">
              <a:rPr lang="zh-CN" altLang="en-US" smtClean="0"/>
              <a:pPr/>
              <a:t>1</a:t>
            </a:fld>
            <a:endParaRPr lang="zh-CN" altLang="en-US"/>
          </a:p>
        </p:txBody>
      </p:sp>
    </p:spTree>
    <p:extLst>
      <p:ext uri="{BB962C8B-B14F-4D97-AF65-F5344CB8AC3E}">
        <p14:creationId xmlns:p14="http://schemas.microsoft.com/office/powerpoint/2010/main" val="4170891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400300" y="13966825"/>
            <a:ext cx="27203400" cy="9636125"/>
          </a:xfrm>
        </p:spPr>
        <p:txBody>
          <a:bodyPr/>
          <a:lstStyle/>
          <a:p>
            <a:r>
              <a:rPr lang="zh-CN" altLang="en-US"/>
              <a:t>单击此处编辑母版标题样式</a:t>
            </a:r>
          </a:p>
        </p:txBody>
      </p:sp>
      <p:sp>
        <p:nvSpPr>
          <p:cNvPr id="3" name="副标题 2"/>
          <p:cNvSpPr>
            <a:spLocks noGrp="1"/>
          </p:cNvSpPr>
          <p:nvPr>
            <p:ph type="subTitle" idx="1"/>
          </p:nvPr>
        </p:nvSpPr>
        <p:spPr>
          <a:xfrm>
            <a:off x="4800600" y="25476200"/>
            <a:ext cx="22402800" cy="114887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B097125-CC4D-4DEC-BBB8-8C6B29AF7E12}" type="slidenum">
              <a:rPr lang="zh-CN" altLang="en-US"/>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0F64435-B760-478A-97DE-C748C2C09240}" type="slidenum">
              <a:rPr lang="zh-CN" altLang="en-US"/>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2802850" y="3990975"/>
            <a:ext cx="6799263" cy="359727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401888" y="3990975"/>
            <a:ext cx="20248562" cy="359727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51B8820-F7B4-4C6B-9254-AD14D440EC26}"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E3D264A-9147-41A0-B722-035708CAC455}" type="slidenum">
              <a:rPr lang="zh-CN" altLang="en-US"/>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528888" y="28889325"/>
            <a:ext cx="27203400" cy="8929688"/>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2528888" y="19054763"/>
            <a:ext cx="27203400" cy="983456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4BC731B-FA48-4875-83A1-B5932A142AE9}" type="slidenum">
              <a:rPr lang="zh-CN" altLang="en-US"/>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2401888" y="12990513"/>
            <a:ext cx="13523912" cy="2697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16078200" y="12990513"/>
            <a:ext cx="13523913" cy="2697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3E7C1F21-BD5E-4DC5-BF91-CD920551654D}" type="slidenum">
              <a:rPr lang="zh-CN" altLang="en-US"/>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600200" y="1800225"/>
            <a:ext cx="28803600" cy="749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1600200" y="10063163"/>
            <a:ext cx="14141450" cy="4194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1600200" y="14257338"/>
            <a:ext cx="14141450" cy="259032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16257588" y="10063163"/>
            <a:ext cx="14146212" cy="4194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16257588" y="14257338"/>
            <a:ext cx="14146212" cy="259032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125E57AD-3085-4485-A6E3-F66B49F2C4DC}" type="slidenum">
              <a:rPr lang="zh-CN" altLang="en-US"/>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420C7AD9-7326-4CC5-92A5-998CDA77640B}" type="slidenum">
              <a:rPr lang="zh-CN" altLang="en-US"/>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4D10BD19-4DD2-4618-9B0C-E91DFB4AA613}" type="slidenum">
              <a:rPr lang="zh-CN" altLang="en-US"/>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600200" y="1790700"/>
            <a:ext cx="10529888" cy="7616825"/>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12512675" y="1790700"/>
            <a:ext cx="17891125" cy="383698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600200" y="9407525"/>
            <a:ext cx="10529888" cy="30753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D55CA087-1913-4BD7-BA29-8DFF38991699}" type="slidenum">
              <a:rPr lang="zh-CN" altLang="en-US"/>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73800" y="31470600"/>
            <a:ext cx="19202400" cy="37147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6273800" y="4016375"/>
            <a:ext cx="19202400" cy="2697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273800" y="35185350"/>
            <a:ext cx="19202400" cy="5276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0E096885-E00F-4F74-AAC1-FD1AD5B2E34A}" type="slidenum">
              <a:rPr lang="zh-CN" altLang="en-US"/>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401888" y="3990975"/>
            <a:ext cx="27200225" cy="7499350"/>
          </a:xfrm>
          <a:prstGeom prst="rect">
            <a:avLst/>
          </a:prstGeom>
          <a:noFill/>
          <a:ln w="9525">
            <a:noFill/>
            <a:miter lim="800000"/>
            <a:headEnd/>
            <a:tailEnd/>
          </a:ln>
        </p:spPr>
        <p:txBody>
          <a:bodyPr vert="horz" wrap="square" lIns="309070" tIns="154533" rIns="309070" bIns="154533" numCol="1" anchor="ctr" anchorCtr="0" compatLnSpc="1">
            <a:prstTxWarp prst="textNoShape">
              <a:avLst/>
            </a:prstTxWarp>
          </a:bodyPr>
          <a:lstStyle/>
          <a:p>
            <a:pPr lvl="0"/>
            <a:r>
              <a:rPr lang="en-US" altLang="zh-CN"/>
              <a:t>Hier klicken, um Master-Titelformat zu bearbeiten.</a:t>
            </a:r>
          </a:p>
        </p:txBody>
      </p:sp>
      <p:sp>
        <p:nvSpPr>
          <p:cNvPr id="2051" name="Rectangle 3"/>
          <p:cNvSpPr>
            <a:spLocks noGrp="1" noChangeArrowheads="1"/>
          </p:cNvSpPr>
          <p:nvPr>
            <p:ph type="body" idx="1"/>
          </p:nvPr>
        </p:nvSpPr>
        <p:spPr bwMode="auto">
          <a:xfrm>
            <a:off x="2401888" y="12990513"/>
            <a:ext cx="27200225" cy="26973212"/>
          </a:xfrm>
          <a:prstGeom prst="rect">
            <a:avLst/>
          </a:prstGeom>
          <a:noFill/>
          <a:ln w="9525">
            <a:noFill/>
            <a:miter lim="800000"/>
            <a:headEnd/>
            <a:tailEnd/>
          </a:ln>
        </p:spPr>
        <p:txBody>
          <a:bodyPr vert="horz" wrap="square" lIns="309070" tIns="154533" rIns="309070" bIns="154533" numCol="1" anchor="t" anchorCtr="0" compatLnSpc="1">
            <a:prstTxWarp prst="textNoShape">
              <a:avLst/>
            </a:prstTxWarp>
          </a:bodyPr>
          <a:lstStyle/>
          <a:p>
            <a:pPr lvl="0"/>
            <a:r>
              <a:rPr lang="en-US" altLang="zh-CN"/>
              <a:t>Hier klicken, um Master-Textformat zu bearbeiten.</a:t>
            </a:r>
          </a:p>
          <a:p>
            <a:pPr lvl="1"/>
            <a:r>
              <a:rPr lang="en-US" altLang="zh-CN"/>
              <a:t>Zweite Ebene</a:t>
            </a:r>
          </a:p>
          <a:p>
            <a:pPr lvl="2"/>
            <a:r>
              <a:rPr lang="en-US" altLang="zh-CN"/>
              <a:t>Dritte Ebene</a:t>
            </a:r>
          </a:p>
          <a:p>
            <a:pPr lvl="3"/>
            <a:r>
              <a:rPr lang="en-US" altLang="zh-CN"/>
              <a:t>Vierte Ebene</a:t>
            </a:r>
          </a:p>
          <a:p>
            <a:pPr lvl="4"/>
            <a:r>
              <a:rPr lang="en-US" altLang="zh-CN"/>
              <a:t>Fünfte Ebene</a:t>
            </a:r>
          </a:p>
        </p:txBody>
      </p:sp>
      <p:sp>
        <p:nvSpPr>
          <p:cNvPr id="1028" name="Rectangle 4"/>
          <p:cNvSpPr>
            <a:spLocks noGrp="1" noChangeArrowheads="1"/>
          </p:cNvSpPr>
          <p:nvPr>
            <p:ph type="dt" sz="half" idx="2"/>
          </p:nvPr>
        </p:nvSpPr>
        <p:spPr bwMode="auto">
          <a:xfrm>
            <a:off x="2401888" y="40967025"/>
            <a:ext cx="6664325" cy="2987675"/>
          </a:xfrm>
          <a:prstGeom prst="rect">
            <a:avLst/>
          </a:prstGeom>
          <a:noFill/>
          <a:ln w="9525">
            <a:noFill/>
            <a:miter lim="800000"/>
            <a:headEnd/>
            <a:tailEnd/>
          </a:ln>
          <a:effectLst/>
        </p:spPr>
        <p:txBody>
          <a:bodyPr vert="horz" wrap="square" lIns="309070" tIns="154533" rIns="309070" bIns="154533" numCol="1" anchor="t" anchorCtr="0" compatLnSpc="1">
            <a:prstTxWarp prst="textNoShape">
              <a:avLst/>
            </a:prstTxWarp>
          </a:bodyPr>
          <a:lstStyle>
            <a:lvl1pPr algn="l">
              <a:defRPr sz="4700">
                <a:latin typeface="Times New Roman" pitchFamily="18" charset="0"/>
                <a:ea typeface="宋体"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10934700" y="40967025"/>
            <a:ext cx="10134600" cy="2987675"/>
          </a:xfrm>
          <a:prstGeom prst="rect">
            <a:avLst/>
          </a:prstGeom>
          <a:noFill/>
          <a:ln w="9525">
            <a:noFill/>
            <a:miter lim="800000"/>
            <a:headEnd/>
            <a:tailEnd/>
          </a:ln>
          <a:effectLst/>
        </p:spPr>
        <p:txBody>
          <a:bodyPr vert="horz" wrap="square" lIns="309070" tIns="154533" rIns="309070" bIns="154533" numCol="1" anchor="t" anchorCtr="0" compatLnSpc="1">
            <a:prstTxWarp prst="textNoShape">
              <a:avLst/>
            </a:prstTxWarp>
          </a:bodyPr>
          <a:lstStyle>
            <a:lvl1pPr>
              <a:defRPr sz="4700">
                <a:latin typeface="Times New Roman" pitchFamily="18" charset="0"/>
                <a:ea typeface="宋体"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22937788" y="40967025"/>
            <a:ext cx="6664325" cy="2987675"/>
          </a:xfrm>
          <a:prstGeom prst="rect">
            <a:avLst/>
          </a:prstGeom>
          <a:noFill/>
          <a:ln w="9525">
            <a:noFill/>
            <a:miter lim="800000"/>
            <a:headEnd/>
            <a:tailEnd/>
          </a:ln>
          <a:effectLst/>
        </p:spPr>
        <p:txBody>
          <a:bodyPr vert="horz" wrap="square" lIns="309070" tIns="154533" rIns="309070" bIns="154533" numCol="1" anchor="t" anchorCtr="0" compatLnSpc="1">
            <a:prstTxWarp prst="textNoShape">
              <a:avLst/>
            </a:prstTxWarp>
          </a:bodyPr>
          <a:lstStyle>
            <a:lvl1pPr algn="r">
              <a:defRPr sz="4700">
                <a:latin typeface="Times New Roman" pitchFamily="18" charset="0"/>
                <a:ea typeface="宋体" pitchFamily="2" charset="-122"/>
              </a:defRPr>
            </a:lvl1pPr>
          </a:lstStyle>
          <a:p>
            <a:pPr>
              <a:defRPr/>
            </a:pPr>
            <a:fld id="{8A1C1BE4-FE1E-4DB8-A989-F8EB5B5AB905}"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092450" rtl="0" eaLnBrk="0" fontAlgn="base" hangingPunct="0">
        <a:spcBef>
          <a:spcPct val="0"/>
        </a:spcBef>
        <a:spcAft>
          <a:spcPct val="0"/>
        </a:spcAft>
        <a:defRPr sz="14900">
          <a:solidFill>
            <a:schemeClr val="tx2"/>
          </a:solidFill>
          <a:latin typeface="+mj-lt"/>
          <a:ea typeface="+mj-ea"/>
          <a:cs typeface="+mj-cs"/>
        </a:defRPr>
      </a:lvl1pPr>
      <a:lvl2pPr algn="ctr" defTabSz="3092450" rtl="0" eaLnBrk="0" fontAlgn="base" hangingPunct="0">
        <a:spcBef>
          <a:spcPct val="0"/>
        </a:spcBef>
        <a:spcAft>
          <a:spcPct val="0"/>
        </a:spcAft>
        <a:defRPr sz="14900">
          <a:solidFill>
            <a:schemeClr val="tx2"/>
          </a:solidFill>
          <a:latin typeface="Times New Roman" pitchFamily="18" charset="0"/>
        </a:defRPr>
      </a:lvl2pPr>
      <a:lvl3pPr algn="ctr" defTabSz="3092450" rtl="0" eaLnBrk="0" fontAlgn="base" hangingPunct="0">
        <a:spcBef>
          <a:spcPct val="0"/>
        </a:spcBef>
        <a:spcAft>
          <a:spcPct val="0"/>
        </a:spcAft>
        <a:defRPr sz="14900">
          <a:solidFill>
            <a:schemeClr val="tx2"/>
          </a:solidFill>
          <a:latin typeface="Times New Roman" pitchFamily="18" charset="0"/>
        </a:defRPr>
      </a:lvl3pPr>
      <a:lvl4pPr algn="ctr" defTabSz="3092450" rtl="0" eaLnBrk="0" fontAlgn="base" hangingPunct="0">
        <a:spcBef>
          <a:spcPct val="0"/>
        </a:spcBef>
        <a:spcAft>
          <a:spcPct val="0"/>
        </a:spcAft>
        <a:defRPr sz="14900">
          <a:solidFill>
            <a:schemeClr val="tx2"/>
          </a:solidFill>
          <a:latin typeface="Times New Roman" pitchFamily="18" charset="0"/>
        </a:defRPr>
      </a:lvl4pPr>
      <a:lvl5pPr algn="ctr" defTabSz="3092450" rtl="0" eaLnBrk="0" fontAlgn="base" hangingPunct="0">
        <a:spcBef>
          <a:spcPct val="0"/>
        </a:spcBef>
        <a:spcAft>
          <a:spcPct val="0"/>
        </a:spcAft>
        <a:defRPr sz="14900">
          <a:solidFill>
            <a:schemeClr val="tx2"/>
          </a:solidFill>
          <a:latin typeface="Times New Roman" pitchFamily="18" charset="0"/>
        </a:defRPr>
      </a:lvl5pPr>
      <a:lvl6pPr marL="457200" algn="ctr" defTabSz="3092450" rtl="0" eaLnBrk="0" fontAlgn="base" hangingPunct="0">
        <a:spcBef>
          <a:spcPct val="0"/>
        </a:spcBef>
        <a:spcAft>
          <a:spcPct val="0"/>
        </a:spcAft>
        <a:defRPr sz="14900">
          <a:solidFill>
            <a:schemeClr val="tx2"/>
          </a:solidFill>
          <a:latin typeface="Times New Roman" pitchFamily="18" charset="0"/>
        </a:defRPr>
      </a:lvl6pPr>
      <a:lvl7pPr marL="914400" algn="ctr" defTabSz="3092450" rtl="0" eaLnBrk="0" fontAlgn="base" hangingPunct="0">
        <a:spcBef>
          <a:spcPct val="0"/>
        </a:spcBef>
        <a:spcAft>
          <a:spcPct val="0"/>
        </a:spcAft>
        <a:defRPr sz="14900">
          <a:solidFill>
            <a:schemeClr val="tx2"/>
          </a:solidFill>
          <a:latin typeface="Times New Roman" pitchFamily="18" charset="0"/>
        </a:defRPr>
      </a:lvl7pPr>
      <a:lvl8pPr marL="1371600" algn="ctr" defTabSz="3092450" rtl="0" eaLnBrk="0" fontAlgn="base" hangingPunct="0">
        <a:spcBef>
          <a:spcPct val="0"/>
        </a:spcBef>
        <a:spcAft>
          <a:spcPct val="0"/>
        </a:spcAft>
        <a:defRPr sz="14900">
          <a:solidFill>
            <a:schemeClr val="tx2"/>
          </a:solidFill>
          <a:latin typeface="Times New Roman" pitchFamily="18" charset="0"/>
        </a:defRPr>
      </a:lvl8pPr>
      <a:lvl9pPr marL="1828800" algn="ctr" defTabSz="3092450" rtl="0" eaLnBrk="0" fontAlgn="base" hangingPunct="0">
        <a:spcBef>
          <a:spcPct val="0"/>
        </a:spcBef>
        <a:spcAft>
          <a:spcPct val="0"/>
        </a:spcAft>
        <a:defRPr sz="14900">
          <a:solidFill>
            <a:schemeClr val="tx2"/>
          </a:solidFill>
          <a:latin typeface="Times New Roman" pitchFamily="18" charset="0"/>
        </a:defRPr>
      </a:lvl9pPr>
    </p:titleStyle>
    <p:bodyStyle>
      <a:lvl1pPr marL="1160463" indent="-1160463" algn="l" defTabSz="3092450" rtl="0" eaLnBrk="0" fontAlgn="base" hangingPunct="0">
        <a:spcBef>
          <a:spcPct val="20000"/>
        </a:spcBef>
        <a:spcAft>
          <a:spcPct val="0"/>
        </a:spcAft>
        <a:buChar char="•"/>
        <a:defRPr sz="10800">
          <a:solidFill>
            <a:schemeClr val="tx1"/>
          </a:solidFill>
          <a:latin typeface="+mn-lt"/>
          <a:ea typeface="+mn-ea"/>
          <a:cs typeface="+mn-cs"/>
        </a:defRPr>
      </a:lvl1pPr>
      <a:lvl2pPr marL="2511425" indent="-966788" algn="l" defTabSz="3092450" rtl="0" eaLnBrk="0" fontAlgn="base" hangingPunct="0">
        <a:spcBef>
          <a:spcPct val="20000"/>
        </a:spcBef>
        <a:spcAft>
          <a:spcPct val="0"/>
        </a:spcAft>
        <a:buChar char="–"/>
        <a:defRPr sz="9400">
          <a:solidFill>
            <a:schemeClr val="tx1"/>
          </a:solidFill>
          <a:latin typeface="+mn-lt"/>
        </a:defRPr>
      </a:lvl2pPr>
      <a:lvl3pPr marL="3865563" indent="-773113" algn="l" defTabSz="3092450" rtl="0" eaLnBrk="0" fontAlgn="base" hangingPunct="0">
        <a:spcBef>
          <a:spcPct val="20000"/>
        </a:spcBef>
        <a:spcAft>
          <a:spcPct val="0"/>
        </a:spcAft>
        <a:buChar char="•"/>
        <a:defRPr sz="8200">
          <a:solidFill>
            <a:schemeClr val="tx1"/>
          </a:solidFill>
          <a:latin typeface="+mn-lt"/>
        </a:defRPr>
      </a:lvl3pPr>
      <a:lvl4pPr marL="5410200" indent="-773113" algn="l" defTabSz="3092450" rtl="0" eaLnBrk="0" fontAlgn="base" hangingPunct="0">
        <a:spcBef>
          <a:spcPct val="20000"/>
        </a:spcBef>
        <a:spcAft>
          <a:spcPct val="0"/>
        </a:spcAft>
        <a:buChar char="–"/>
        <a:defRPr sz="6800">
          <a:solidFill>
            <a:schemeClr val="tx1"/>
          </a:solidFill>
          <a:latin typeface="+mn-lt"/>
        </a:defRPr>
      </a:lvl4pPr>
      <a:lvl5pPr marL="6956425" indent="-774700" algn="l" defTabSz="3092450" rtl="0" eaLnBrk="0" fontAlgn="base" hangingPunct="0">
        <a:spcBef>
          <a:spcPct val="20000"/>
        </a:spcBef>
        <a:spcAft>
          <a:spcPct val="0"/>
        </a:spcAft>
        <a:buChar char="»"/>
        <a:defRPr sz="6800">
          <a:solidFill>
            <a:schemeClr val="tx1"/>
          </a:solidFill>
          <a:latin typeface="+mn-lt"/>
        </a:defRPr>
      </a:lvl5pPr>
      <a:lvl6pPr marL="7413625" indent="-774700" algn="l" defTabSz="3092450" rtl="0" eaLnBrk="0" fontAlgn="base" hangingPunct="0">
        <a:spcBef>
          <a:spcPct val="20000"/>
        </a:spcBef>
        <a:spcAft>
          <a:spcPct val="0"/>
        </a:spcAft>
        <a:buChar char="»"/>
        <a:defRPr sz="6800">
          <a:solidFill>
            <a:schemeClr val="tx1"/>
          </a:solidFill>
          <a:latin typeface="+mn-lt"/>
        </a:defRPr>
      </a:lvl6pPr>
      <a:lvl7pPr marL="7870825" indent="-774700" algn="l" defTabSz="3092450" rtl="0" eaLnBrk="0" fontAlgn="base" hangingPunct="0">
        <a:spcBef>
          <a:spcPct val="20000"/>
        </a:spcBef>
        <a:spcAft>
          <a:spcPct val="0"/>
        </a:spcAft>
        <a:buChar char="»"/>
        <a:defRPr sz="6800">
          <a:solidFill>
            <a:schemeClr val="tx1"/>
          </a:solidFill>
          <a:latin typeface="+mn-lt"/>
        </a:defRPr>
      </a:lvl7pPr>
      <a:lvl8pPr marL="8328025" indent="-774700" algn="l" defTabSz="3092450" rtl="0" eaLnBrk="0" fontAlgn="base" hangingPunct="0">
        <a:spcBef>
          <a:spcPct val="20000"/>
        </a:spcBef>
        <a:spcAft>
          <a:spcPct val="0"/>
        </a:spcAft>
        <a:buChar char="»"/>
        <a:defRPr sz="6800">
          <a:solidFill>
            <a:schemeClr val="tx1"/>
          </a:solidFill>
          <a:latin typeface="+mn-lt"/>
        </a:defRPr>
      </a:lvl8pPr>
      <a:lvl9pPr marL="8785225" indent="-774700" algn="l" defTabSz="3092450" rtl="0" eaLnBrk="0" fontAlgn="base" hangingPunct="0">
        <a:spcBef>
          <a:spcPct val="20000"/>
        </a:spcBef>
        <a:spcAft>
          <a:spcPct val="0"/>
        </a:spcAft>
        <a:buChar char="»"/>
        <a:defRPr sz="68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oleObject" Target="../embeddings/oleObject4.bin"/><Relationship Id="rId18" Type="http://schemas.openxmlformats.org/officeDocument/2006/relationships/image" Target="../media/image6.wmf"/><Relationship Id="rId26" Type="http://schemas.openxmlformats.org/officeDocument/2006/relationships/image" Target="../media/image15.emf"/><Relationship Id="rId39" Type="http://schemas.openxmlformats.org/officeDocument/2006/relationships/image" Target="../media/image23.png"/><Relationship Id="rId3" Type="http://schemas.openxmlformats.org/officeDocument/2006/relationships/notesSlide" Target="../notesSlides/notesSlide1.xml"/><Relationship Id="rId21" Type="http://schemas.openxmlformats.org/officeDocument/2006/relationships/oleObject" Target="../embeddings/oleObject8.bin"/><Relationship Id="rId34" Type="http://schemas.openxmlformats.org/officeDocument/2006/relationships/image" Target="../media/image18.png"/><Relationship Id="rId7" Type="http://schemas.openxmlformats.org/officeDocument/2006/relationships/oleObject" Target="../embeddings/oleObject2.bin"/><Relationship Id="rId12" Type="http://schemas.openxmlformats.org/officeDocument/2006/relationships/image" Target="../media/image3.wmf"/><Relationship Id="rId17" Type="http://schemas.openxmlformats.org/officeDocument/2006/relationships/oleObject" Target="../embeddings/oleObject6.bin"/><Relationship Id="rId25" Type="http://schemas.openxmlformats.org/officeDocument/2006/relationships/image" Target="../media/image14.png"/><Relationship Id="rId33" Type="http://schemas.openxmlformats.org/officeDocument/2006/relationships/image" Target="../media/image19.png"/><Relationship Id="rId38" Type="http://schemas.openxmlformats.org/officeDocument/2006/relationships/image" Target="../media/image22.jpeg"/><Relationship Id="rId2" Type="http://schemas.openxmlformats.org/officeDocument/2006/relationships/slideLayout" Target="../slideLayouts/slideLayout7.xml"/><Relationship Id="rId16" Type="http://schemas.openxmlformats.org/officeDocument/2006/relationships/image" Target="../media/image5.wmf"/><Relationship Id="rId20" Type="http://schemas.openxmlformats.org/officeDocument/2006/relationships/image" Target="../media/image7.wmf"/><Relationship Id="rId29" Type="http://schemas.openxmlformats.org/officeDocument/2006/relationships/oleObject" Target="../embeddings/oleObject10.bin"/><Relationship Id="rId1" Type="http://schemas.openxmlformats.org/officeDocument/2006/relationships/vmlDrawing" Target="../drawings/vmlDrawing1.vml"/><Relationship Id="rId6" Type="http://schemas.openxmlformats.org/officeDocument/2006/relationships/image" Target="../media/image12.png"/><Relationship Id="rId11" Type="http://schemas.openxmlformats.org/officeDocument/2006/relationships/oleObject" Target="../embeddings/oleObject3.bin"/><Relationship Id="rId24" Type="http://schemas.openxmlformats.org/officeDocument/2006/relationships/image" Target="../media/image9.wmf"/><Relationship Id="rId32" Type="http://schemas.openxmlformats.org/officeDocument/2006/relationships/image" Target="../media/image11.wmf"/><Relationship Id="rId37" Type="http://schemas.openxmlformats.org/officeDocument/2006/relationships/image" Target="../media/image21.jpeg"/><Relationship Id="rId5" Type="http://schemas.openxmlformats.org/officeDocument/2006/relationships/image" Target="../media/image1.wmf"/><Relationship Id="rId15" Type="http://schemas.openxmlformats.org/officeDocument/2006/relationships/oleObject" Target="../embeddings/oleObject5.bin"/><Relationship Id="rId23" Type="http://schemas.openxmlformats.org/officeDocument/2006/relationships/oleObject" Target="../embeddings/oleObject9.bin"/><Relationship Id="rId28" Type="http://schemas.openxmlformats.org/officeDocument/2006/relationships/image" Target="../media/image17.png"/><Relationship Id="rId36" Type="http://schemas.openxmlformats.org/officeDocument/2006/relationships/image" Target="../media/image20.png"/><Relationship Id="rId10" Type="http://schemas.openxmlformats.org/officeDocument/2006/relationships/image" Target="../media/image12.jpeg"/><Relationship Id="rId19" Type="http://schemas.openxmlformats.org/officeDocument/2006/relationships/oleObject" Target="../embeddings/oleObject7.bin"/><Relationship Id="rId31" Type="http://schemas.openxmlformats.org/officeDocument/2006/relationships/oleObject" Target="../embeddings/oleObject11.bin"/><Relationship Id="rId4" Type="http://schemas.openxmlformats.org/officeDocument/2006/relationships/oleObject" Target="../embeddings/oleObject1.bin"/><Relationship Id="rId9" Type="http://schemas.openxmlformats.org/officeDocument/2006/relationships/image" Target="../media/image13.png"/><Relationship Id="rId14" Type="http://schemas.openxmlformats.org/officeDocument/2006/relationships/image" Target="../media/image4.wmf"/><Relationship Id="rId22" Type="http://schemas.openxmlformats.org/officeDocument/2006/relationships/image" Target="../media/image8.wmf"/><Relationship Id="rId27" Type="http://schemas.openxmlformats.org/officeDocument/2006/relationships/image" Target="../media/image16.png"/><Relationship Id="rId30" Type="http://schemas.openxmlformats.org/officeDocument/2006/relationships/image" Target="../media/image10.wmf"/><Relationship Id="rId35"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对象 28">
            <a:extLst>
              <a:ext uri="{FF2B5EF4-FFF2-40B4-BE49-F238E27FC236}">
                <a16:creationId xmlns:a16="http://schemas.microsoft.com/office/drawing/2014/main" xmlns="" id="{6808A987-620C-47BE-8B55-0C86A209A9A8}"/>
              </a:ext>
            </a:extLst>
          </p:cNvPr>
          <p:cNvGraphicFramePr>
            <a:graphicFrameLocks noChangeAspect="1"/>
          </p:cNvGraphicFramePr>
          <p:nvPr>
            <p:extLst>
              <p:ext uri="{D42A27DB-BD31-4B8C-83A1-F6EECF244321}">
                <p14:modId xmlns:p14="http://schemas.microsoft.com/office/powerpoint/2010/main" val="3850069020"/>
              </p:ext>
            </p:extLst>
          </p:nvPr>
        </p:nvGraphicFramePr>
        <p:xfrm>
          <a:off x="2164391" y="34254094"/>
          <a:ext cx="6362897" cy="4497014"/>
        </p:xfrm>
        <a:graphic>
          <a:graphicData uri="http://schemas.openxmlformats.org/presentationml/2006/ole">
            <mc:AlternateContent xmlns:mc="http://schemas.openxmlformats.org/markup-compatibility/2006">
              <mc:Choice xmlns:v="urn:schemas-microsoft-com:vml" Requires="v">
                <p:oleObj spid="_x0000_s2843" name="Graph" r:id="rId4" imgW="4276800" imgH="3023280" progId="Origin50.Graph">
                  <p:embed/>
                </p:oleObj>
              </mc:Choice>
              <mc:Fallback>
                <p:oleObj name="Graph" r:id="rId4" imgW="4276800" imgH="3023280" progId="Origin50.Graph">
                  <p:embed/>
                  <p:pic>
                    <p:nvPicPr>
                      <p:cNvPr id="18" name="对象 17">
                        <a:extLst>
                          <a:ext uri="{FF2B5EF4-FFF2-40B4-BE49-F238E27FC236}">
                            <a16:creationId xmlns:a16="http://schemas.microsoft.com/office/drawing/2014/main" xmlns="" id="{B2B42C80-43AB-4923-BA45-E1593F52120D}"/>
                          </a:ext>
                        </a:extLst>
                      </p:cNvPr>
                      <p:cNvPicPr/>
                      <p:nvPr/>
                    </p:nvPicPr>
                    <p:blipFill>
                      <a:blip r:embed="rId5"/>
                      <a:stretch>
                        <a:fillRect/>
                      </a:stretch>
                    </p:blipFill>
                    <p:spPr>
                      <a:xfrm>
                        <a:off x="2164391" y="34254094"/>
                        <a:ext cx="6362897" cy="4497014"/>
                      </a:xfrm>
                      <a:prstGeom prst="rect">
                        <a:avLst/>
                      </a:prstGeom>
                    </p:spPr>
                  </p:pic>
                </p:oleObj>
              </mc:Fallback>
            </mc:AlternateContent>
          </a:graphicData>
        </a:graphic>
      </p:graphicFrame>
      <p:sp>
        <p:nvSpPr>
          <p:cNvPr id="1030" name="Line 2"/>
          <p:cNvSpPr>
            <a:spLocks noChangeAspect="1" noChangeShapeType="1"/>
          </p:cNvSpPr>
          <p:nvPr/>
        </p:nvSpPr>
        <p:spPr bwMode="auto">
          <a:xfrm>
            <a:off x="1854095" y="1333352"/>
            <a:ext cx="27984450" cy="0"/>
          </a:xfrm>
          <a:prstGeom prst="line">
            <a:avLst/>
          </a:prstGeom>
          <a:noFill/>
          <a:ln w="25400">
            <a:solidFill>
              <a:schemeClr val="tx1"/>
            </a:solidFill>
            <a:round/>
            <a:headEnd/>
            <a:tailEnd/>
          </a:ln>
        </p:spPr>
        <p:txBody>
          <a:bodyPr wrap="none" anchor="ctr"/>
          <a:lstStyle/>
          <a:p>
            <a:endParaRPr lang="zh-CN" altLang="en-US">
              <a:latin typeface="Times New Roman" panose="02020603050405020304" pitchFamily="18" charset="0"/>
              <a:cs typeface="Times New Roman" panose="02020603050405020304" pitchFamily="18" charset="0"/>
            </a:endParaRPr>
          </a:p>
        </p:txBody>
      </p:sp>
      <p:sp>
        <p:nvSpPr>
          <p:cNvPr id="1031" name="Line 3"/>
          <p:cNvSpPr>
            <a:spLocks noChangeShapeType="1"/>
          </p:cNvSpPr>
          <p:nvPr/>
        </p:nvSpPr>
        <p:spPr bwMode="auto">
          <a:xfrm>
            <a:off x="1854095" y="5125072"/>
            <a:ext cx="27984450" cy="0"/>
          </a:xfrm>
          <a:prstGeom prst="line">
            <a:avLst/>
          </a:prstGeom>
          <a:noFill/>
          <a:ln w="25400">
            <a:solidFill>
              <a:schemeClr val="tx1"/>
            </a:solidFill>
            <a:round/>
            <a:headEnd/>
            <a:tailEnd/>
          </a:ln>
        </p:spPr>
        <p:txBody>
          <a:bodyPr wrap="none" anchor="ctr"/>
          <a:lstStyle/>
          <a:p>
            <a:endParaRPr lang="zh-CN" altLang="en-US">
              <a:latin typeface="Times New Roman" panose="02020603050405020304" pitchFamily="18" charset="0"/>
              <a:cs typeface="Times New Roman" panose="02020603050405020304" pitchFamily="18" charset="0"/>
            </a:endParaRPr>
          </a:p>
        </p:txBody>
      </p:sp>
      <p:sp>
        <p:nvSpPr>
          <p:cNvPr id="1033" name="Text Box 6"/>
          <p:cNvSpPr txBox="1">
            <a:spLocks noChangeArrowheads="1"/>
          </p:cNvSpPr>
          <p:nvPr/>
        </p:nvSpPr>
        <p:spPr bwMode="auto">
          <a:xfrm>
            <a:off x="6016463" y="1331599"/>
            <a:ext cx="19659713" cy="3762326"/>
          </a:xfrm>
          <a:prstGeom prst="rect">
            <a:avLst/>
          </a:prstGeom>
          <a:noFill/>
          <a:ln w="9525">
            <a:noFill/>
            <a:miter lim="800000"/>
            <a:headEnd/>
            <a:tailEnd/>
          </a:ln>
        </p:spPr>
        <p:txBody>
          <a:bodyPr lIns="60840" tIns="30422" rIns="60840" bIns="30422"/>
          <a:lstStyle/>
          <a:p>
            <a:pPr defTabSz="606425"/>
            <a:r>
              <a:rPr lang="en-US" altLang="zh-CN" sz="6000" dirty="0">
                <a:effectLst/>
                <a:latin typeface="Times New Roman" panose="02020603050405020304" pitchFamily="18" charset="0"/>
                <a:ea typeface="宋体" panose="02010600030101010101" pitchFamily="2" charset="-122"/>
              </a:rPr>
              <a:t>Analysis of plasma characteristics of high-power radio frequency negative ion source based on Langmuir probe</a:t>
            </a:r>
            <a:endParaRPr lang="en-US" altLang="zh-CN" dirty="0">
              <a:latin typeface="Times New Roman" panose="02020603050405020304" pitchFamily="18" charset="0"/>
              <a:cs typeface="Times New Roman" panose="02020603050405020304" pitchFamily="18" charset="0"/>
            </a:endParaRPr>
          </a:p>
          <a:p>
            <a:pPr defTabSz="606425"/>
            <a:r>
              <a:rPr lang="en-US" altLang="zh-CN" dirty="0" err="1">
                <a:latin typeface="Times New Roman" panose="02020603050405020304" pitchFamily="18" charset="0"/>
                <a:cs typeface="Times New Roman" panose="02020603050405020304" pitchFamily="18" charset="0"/>
              </a:rPr>
              <a:t>Yongjian</a:t>
            </a:r>
            <a:r>
              <a:rPr lang="en-US" altLang="zh-CN" dirty="0">
                <a:latin typeface="Times New Roman" panose="02020603050405020304" pitchFamily="18" charset="0"/>
                <a:cs typeface="Times New Roman" panose="02020603050405020304" pitchFamily="18" charset="0"/>
              </a:rPr>
              <a:t> Xu </a:t>
            </a:r>
            <a:r>
              <a:rPr lang="en-US" altLang="zh-CN" baseline="30000" dirty="0">
                <a:latin typeface="Times New Roman" panose="02020603050405020304" pitchFamily="18" charset="0"/>
                <a:cs typeface="Times New Roman" panose="02020603050405020304" pitchFamily="18" charset="0"/>
              </a:rPr>
              <a:t>a*</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Xufeng</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peng</a:t>
            </a:r>
            <a:r>
              <a:rPr lang="en-US" altLang="zh-CN" dirty="0">
                <a:latin typeface="Times New Roman" panose="02020603050405020304" pitchFamily="18" charset="0"/>
                <a:cs typeface="Times New Roman" panose="02020603050405020304" pitchFamily="18" charset="0"/>
              </a:rPr>
              <a:t> </a:t>
            </a:r>
            <a:r>
              <a:rPr lang="en-US" altLang="zh-CN" baseline="30000" dirty="0">
                <a:latin typeface="Times New Roman" panose="02020603050405020304" pitchFamily="18" charset="0"/>
                <a:cs typeface="Times New Roman" panose="02020603050405020304" pitchFamily="18" charset="0"/>
              </a:rPr>
              <a:t>a, b</a:t>
            </a:r>
            <a:r>
              <a:rPr lang="en-US" altLang="zh-CN" dirty="0">
                <a:latin typeface="Times New Roman" panose="02020603050405020304" pitchFamily="18" charset="0"/>
                <a:cs typeface="Times New Roman" panose="02020603050405020304" pitchFamily="18" charset="0"/>
              </a:rPr>
              <a:t>, Ling Yu </a:t>
            </a:r>
            <a:r>
              <a:rPr lang="en-US" altLang="zh-CN" baseline="30000" dirty="0">
                <a:latin typeface="Times New Roman" panose="02020603050405020304" pitchFamily="18" charset="0"/>
                <a:cs typeface="Times New Roman" panose="02020603050405020304" pitchFamily="18" charset="0"/>
              </a:rPr>
              <a:t>a</a:t>
            </a:r>
            <a:r>
              <a:rPr lang="en-US" altLang="zh-CN" dirty="0">
                <a:latin typeface="Times New Roman" panose="02020603050405020304" pitchFamily="18" charset="0"/>
                <a:cs typeface="Times New Roman" panose="02020603050405020304" pitchFamily="18" charset="0"/>
              </a:rPr>
              <a:t>, Wei Liu </a:t>
            </a:r>
            <a:r>
              <a:rPr lang="en-US" altLang="zh-CN" baseline="30000" dirty="0">
                <a:latin typeface="Times New Roman" panose="02020603050405020304" pitchFamily="18" charset="0"/>
                <a:cs typeface="Times New Roman" panose="02020603050405020304" pitchFamily="18" charset="0"/>
              </a:rPr>
              <a:t>a</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Yahong</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Xie</a:t>
            </a:r>
            <a:r>
              <a:rPr lang="en-US" altLang="zh-CN" dirty="0">
                <a:latin typeface="Times New Roman" panose="02020603050405020304" pitchFamily="18" charset="0"/>
                <a:cs typeface="Times New Roman" panose="02020603050405020304" pitchFamily="18" charset="0"/>
              </a:rPr>
              <a:t> </a:t>
            </a:r>
            <a:r>
              <a:rPr lang="en-US" altLang="zh-CN" baseline="30000" dirty="0">
                <a:latin typeface="Times New Roman" panose="02020603050405020304" pitchFamily="18" charset="0"/>
                <a:cs typeface="Times New Roman" panose="02020603050405020304" pitchFamily="18" charset="0"/>
              </a:rPr>
              <a:t>a</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Chundong</a:t>
            </a:r>
            <a:r>
              <a:rPr lang="en-US" altLang="zh-CN" dirty="0">
                <a:latin typeface="Times New Roman" panose="02020603050405020304" pitchFamily="18" charset="0"/>
                <a:cs typeface="Times New Roman" panose="02020603050405020304" pitchFamily="18" charset="0"/>
              </a:rPr>
              <a:t> Hu </a:t>
            </a:r>
            <a:r>
              <a:rPr lang="en-US" altLang="zh-CN" baseline="30000" dirty="0">
                <a:latin typeface="Times New Roman" panose="02020603050405020304" pitchFamily="18" charset="0"/>
                <a:cs typeface="Times New Roman" panose="02020603050405020304" pitchFamily="18" charset="0"/>
              </a:rPr>
              <a:t>a</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Yuanlai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Xie</a:t>
            </a:r>
            <a:r>
              <a:rPr lang="en-US" altLang="zh-CN" dirty="0">
                <a:latin typeface="Times New Roman" panose="02020603050405020304" pitchFamily="18" charset="0"/>
                <a:cs typeface="Times New Roman" panose="02020603050405020304" pitchFamily="18" charset="0"/>
              </a:rPr>
              <a:t> </a:t>
            </a:r>
            <a:r>
              <a:rPr lang="en-US" altLang="zh-CN" baseline="30000" dirty="0">
                <a:latin typeface="Times New Roman" panose="02020603050405020304" pitchFamily="18" charset="0"/>
                <a:cs typeface="Times New Roman" panose="02020603050405020304" pitchFamily="18" charset="0"/>
              </a:rPr>
              <a:t>a</a:t>
            </a:r>
          </a:p>
          <a:p>
            <a:pPr defTabSz="606425"/>
            <a:r>
              <a:rPr lang="en-US" altLang="zh-CN" sz="3200" baseline="30000" dirty="0">
                <a:latin typeface="Times New Roman" panose="02020603050405020304" pitchFamily="18" charset="0"/>
                <a:ea typeface="宋体" pitchFamily="2" charset="-122"/>
                <a:cs typeface="Times New Roman" panose="02020603050405020304" pitchFamily="18" charset="0"/>
              </a:rPr>
              <a:t>a </a:t>
            </a:r>
            <a:r>
              <a:rPr lang="de-DE" altLang="zh-CN" sz="3200" dirty="0">
                <a:latin typeface="Times New Roman" panose="02020603050405020304" pitchFamily="18" charset="0"/>
                <a:ea typeface="宋体" pitchFamily="2" charset="-122"/>
                <a:cs typeface="Times New Roman" panose="02020603050405020304" pitchFamily="18" charset="0"/>
              </a:rPr>
              <a:t>Institute of Plasma Physics, Chinese Academy of Sciences,  Hefei 230031, P.R.China</a:t>
            </a:r>
          </a:p>
          <a:p>
            <a:pPr defTabSz="606425"/>
            <a:r>
              <a:rPr lang="en-US" altLang="zh-CN" sz="3200" baseline="30000" dirty="0">
                <a:latin typeface="Times New Roman" panose="02020603050405020304" pitchFamily="18" charset="0"/>
                <a:ea typeface="宋体" pitchFamily="2" charset="-122"/>
                <a:cs typeface="Times New Roman" panose="02020603050405020304" pitchFamily="18" charset="0"/>
              </a:rPr>
              <a:t>b</a:t>
            </a:r>
            <a:r>
              <a:rPr lang="en-US" altLang="zh-CN" sz="3200" dirty="0">
                <a:latin typeface="Times New Roman" panose="02020603050405020304" pitchFamily="18" charset="0"/>
                <a:ea typeface="宋体" pitchFamily="2" charset="-122"/>
                <a:cs typeface="Times New Roman" panose="02020603050405020304" pitchFamily="18" charset="0"/>
              </a:rPr>
              <a:t> Institute of Physical Science and Information Technology, Anhui University, Hefei 230601, China</a:t>
            </a:r>
            <a:endParaRPr lang="en-GB" altLang="zh-CN" sz="3200" dirty="0">
              <a:latin typeface="Times New Roman" panose="02020603050405020304" pitchFamily="18" charset="0"/>
              <a:ea typeface="宋体" pitchFamily="2" charset="-122"/>
              <a:cs typeface="Times New Roman" panose="02020603050405020304" pitchFamily="18" charset="0"/>
            </a:endParaRPr>
          </a:p>
        </p:txBody>
      </p:sp>
      <p:sp>
        <p:nvSpPr>
          <p:cNvPr id="1037" name="Rectangle 48"/>
          <p:cNvSpPr>
            <a:spLocks noChangeArrowheads="1"/>
          </p:cNvSpPr>
          <p:nvPr/>
        </p:nvSpPr>
        <p:spPr bwMode="auto">
          <a:xfrm>
            <a:off x="1854095" y="5324781"/>
            <a:ext cx="13823950" cy="7692036"/>
          </a:xfrm>
          <a:prstGeom prst="rect">
            <a:avLst/>
          </a:prstGeom>
          <a:noFill/>
          <a:ln w="19050">
            <a:solidFill>
              <a:srgbClr val="FF6600"/>
            </a:solidFill>
            <a:miter lim="800000"/>
            <a:headEnd/>
            <a:tailEnd/>
          </a:ln>
        </p:spPr>
        <p:txBody>
          <a:bodyPr wrap="none" anchor="ctr"/>
          <a:lstStyle/>
          <a:p>
            <a:endParaRPr lang="zh-CN" altLang="en-US">
              <a:latin typeface="Times New Roman" panose="02020603050405020304" pitchFamily="18" charset="0"/>
              <a:ea typeface="宋体"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38" name="Text Box 110"/>
              <p:cNvSpPr>
                <a:spLocks noChangeArrowheads="1"/>
              </p:cNvSpPr>
              <p:nvPr/>
            </p:nvSpPr>
            <p:spPr bwMode="auto">
              <a:xfrm>
                <a:off x="2146173" y="5496451"/>
                <a:ext cx="13215938" cy="7423179"/>
              </a:xfrm>
              <a:prstGeom prst="roundRect">
                <a:avLst>
                  <a:gd name="adj" fmla="val 16667"/>
                </a:avLst>
              </a:prstGeom>
              <a:solidFill>
                <a:srgbClr val="FFC000"/>
              </a:solidFill>
              <a:ln w="9525">
                <a:solidFill>
                  <a:srgbClr val="FFFF00"/>
                </a:solidFill>
                <a:miter lim="800000"/>
                <a:headEnd/>
                <a:tailEnd/>
              </a:ln>
            </p:spPr>
            <p:txBody>
              <a:bodyPr wrap="square" lIns="60840" tIns="30422" rIns="60840" bIns="30422">
                <a:spAutoFit/>
              </a:bodyPr>
              <a:lstStyle/>
              <a:p>
                <a:pPr marL="342900" indent="-342900" algn="just">
                  <a:buFont typeface="Wingdings" panose="05000000000000000000" pitchFamily="2" charset="2"/>
                  <a:buChar char="u"/>
                </a:pPr>
                <a:r>
                  <a:rPr lang="en-US" altLang="zh-CN" sz="2400" dirty="0">
                    <a:latin typeface="Times New Roman" panose="02020603050405020304" pitchFamily="18" charset="0"/>
                    <a:cs typeface="Times New Roman" panose="02020603050405020304" pitchFamily="18" charset="0"/>
                  </a:rPr>
                  <a:t>The plasma parameters of the radio frequency (RF) negative ion source, which directly affect the density of negative ion and the uniformity of the plasma in the extraction area, are important for the optimization of the ion source.</a:t>
                </a:r>
              </a:p>
              <a:p>
                <a:pPr marL="342900" indent="-342900" algn="just">
                  <a:buFont typeface="Wingdings" panose="05000000000000000000" pitchFamily="2" charset="2"/>
                  <a:buChar char="u"/>
                </a:pPr>
                <a:r>
                  <a:rPr lang="en-US" altLang="zh-CN" sz="2400" dirty="0">
                    <a:latin typeface="Times New Roman" panose="02020603050405020304" pitchFamily="18" charset="0"/>
                    <a:cs typeface="Times New Roman" panose="02020603050405020304" pitchFamily="18" charset="0"/>
                  </a:rPr>
                  <a:t>In order to measure these plasma parameters, a set of Langmuir probe system (plate probe and cylindrical probe) will be developed and tested on the RF ion source test facility at the Institute of Plasma Physics, Chinese Academy of Sciences (ASIPP). </a:t>
                </a:r>
              </a:p>
              <a:p>
                <a:pPr marL="342900" indent="-342900" algn="just">
                  <a:buFont typeface="Wingdings" panose="05000000000000000000" pitchFamily="2" charset="2"/>
                  <a:buChar char="u"/>
                </a:pPr>
                <a:r>
                  <a:rPr lang="en-US" altLang="zh-CN" sz="2400" dirty="0">
                    <a:latin typeface="Times New Roman" panose="02020603050405020304" pitchFamily="18" charset="0"/>
                    <a:cs typeface="Times New Roman" panose="02020603050405020304" pitchFamily="18" charset="0"/>
                  </a:rPr>
                  <a:t>For verifying the accuracy of probe system, a probe test platform is built and all the probes are tested on it. Test results show that this Langmuir probe system can meet the requirement of plasma diagnosis for the radio frequency (RF) negative ion source.</a:t>
                </a:r>
              </a:p>
              <a:p>
                <a:pPr marL="342900" indent="-342900" algn="just">
                  <a:buFont typeface="Wingdings" panose="05000000000000000000" pitchFamily="2" charset="2"/>
                  <a:buChar char="u"/>
                </a:pPr>
                <a:r>
                  <a:rPr lang="en-US" altLang="zh-CN" sz="2400" dirty="0">
                    <a:latin typeface="Times New Roman" panose="02020603050405020304" pitchFamily="18" charset="0"/>
                    <a:cs typeface="Times New Roman" panose="02020603050405020304" pitchFamily="18" charset="0"/>
                  </a:rPr>
                  <a:t>These probes are also tested in RF negative ion source and preliminary result are obtained. The results show that the plasma parameters present better uniformity and the electron temperature is maintained at a lower level (about 0.8eV) due to the influence of the filter magnet field in the extraction area and the electron density can reach to </a:t>
                </a:r>
                <a14:m>
                  <m:oMath xmlns:m="http://schemas.openxmlformats.org/officeDocument/2006/math">
                    <m:r>
                      <a:rPr lang="en-US" altLang="zh-CN" sz="2400" b="0" i="0"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6</m:t>
                    </m:r>
                    <m:r>
                      <a:rPr lang="en-US" altLang="zh-CN" sz="240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24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400" i="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m:t>
                        </m:r>
                        <m:r>
                          <a:rPr lang="en-US" altLang="zh-CN" sz="240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0</m:t>
                        </m:r>
                      </m:e>
                      <m:sup>
                        <m:r>
                          <a:rPr lang="en-US" altLang="zh-CN" sz="2400" i="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m:t>
                        </m:r>
                        <m:r>
                          <a:rPr lang="en-US" altLang="zh-CN" sz="240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6</m:t>
                        </m:r>
                      </m:sup>
                    </m:sSup>
                    <m:sSup>
                      <m:sSupPr>
                        <m:ctrlPr>
                          <a:rPr lang="en-US" altLang="zh-CN" sz="2400" i="1">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2400" i="0">
                            <a:latin typeface="Cambria Math" panose="02040503050406030204" pitchFamily="18" charset="0"/>
                            <a:ea typeface="Cambria Math" panose="02040503050406030204" pitchFamily="18" charset="0"/>
                            <a:cs typeface="Times New Roman" panose="02020603050405020304" pitchFamily="18" charset="0"/>
                          </a:rPr>
                          <m:t>m</m:t>
                        </m:r>
                      </m:e>
                      <m:sup>
                        <m:r>
                          <a:rPr lang="en-US" altLang="zh-CN" sz="2400" i="0">
                            <a:latin typeface="Cambria Math" panose="02040503050406030204" pitchFamily="18" charset="0"/>
                            <a:ea typeface="Cambria Math" panose="02040503050406030204" pitchFamily="18" charset="0"/>
                            <a:cs typeface="Times New Roman" panose="02020603050405020304" pitchFamily="18" charset="0"/>
                          </a:rPr>
                          <m:t>−3</m:t>
                        </m:r>
                      </m:sup>
                    </m:sSup>
                  </m:oMath>
                </a14:m>
                <a:r>
                  <a:rPr lang="en-US" altLang="zh-CN" sz="2400" dirty="0">
                    <a:latin typeface="Times New Roman" panose="02020603050405020304" pitchFamily="18" charset="0"/>
                    <a:cs typeface="Times New Roman" panose="02020603050405020304" pitchFamily="18" charset="0"/>
                  </a:rPr>
                  <a:t> at the 55kW RF power. Considering the production of negative ions in the extraction area, the Electron Energy Distribution Functions</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EEDF) and the Electron Energy Probability Functions (EEPF) are also given at different operational parameters.</a:t>
                </a:r>
              </a:p>
              <a:p>
                <a:pPr marL="342900" indent="-342900" algn="just">
                  <a:buFont typeface="Wingdings" panose="05000000000000000000" pitchFamily="2" charset="2"/>
                  <a:buChar char="u"/>
                </a:pPr>
                <a:r>
                  <a:rPr lang="en-US" altLang="zh-CN" sz="2400" dirty="0">
                    <a:latin typeface="Times New Roman" panose="02020603050405020304" pitchFamily="18" charset="0"/>
                    <a:cs typeface="Times New Roman" panose="02020603050405020304" pitchFamily="18" charset="0"/>
                  </a:rPr>
                  <a:t>This article helps us to understand the plasma characteristics and provides technical support for experimental study of negative ion production and extraction. </a:t>
                </a:r>
                <a:endParaRPr lang="zh-CN" altLang="zh-CN" sz="2400" dirty="0">
                  <a:latin typeface="Times New Roman" panose="02020603050405020304" pitchFamily="18" charset="0"/>
                  <a:cs typeface="Times New Roman" panose="02020603050405020304" pitchFamily="18" charset="0"/>
                </a:endParaRPr>
              </a:p>
            </p:txBody>
          </p:sp>
        </mc:Choice>
        <mc:Fallback xmlns="">
          <p:sp>
            <p:nvSpPr>
              <p:cNvPr id="1038" name="Text Box 110"/>
              <p:cNvSpPr>
                <a:spLocks noRot="1" noChangeAspect="1" noMove="1" noResize="1" noEditPoints="1" noAdjustHandles="1" noChangeArrowheads="1" noChangeShapeType="1" noTextEdit="1"/>
              </p:cNvSpPr>
              <p:nvPr/>
            </p:nvSpPr>
            <p:spPr bwMode="auto">
              <a:xfrm>
                <a:off x="2146173" y="5496451"/>
                <a:ext cx="13215938" cy="7423179"/>
              </a:xfrm>
              <a:prstGeom prst="roundRect">
                <a:avLst>
                  <a:gd name="adj" fmla="val 16667"/>
                </a:avLst>
              </a:prstGeom>
              <a:blipFill>
                <a:blip r:embed="rId6"/>
                <a:stretch>
                  <a:fillRect/>
                </a:stretch>
              </a:blipFill>
              <a:ln w="9525">
                <a:solidFill>
                  <a:srgbClr val="FFFF00"/>
                </a:solidFill>
                <a:miter lim="800000"/>
                <a:headEnd/>
                <a:tailEnd/>
              </a:ln>
            </p:spPr>
            <p:txBody>
              <a:bodyPr/>
              <a:lstStyle/>
              <a:p>
                <a:r>
                  <a:rPr lang="zh-CN" altLang="en-US">
                    <a:noFill/>
                  </a:rPr>
                  <a:t> </a:t>
                </a:r>
              </a:p>
            </p:txBody>
          </p:sp>
        </mc:Fallback>
      </mc:AlternateContent>
      <p:sp>
        <p:nvSpPr>
          <p:cNvPr id="3401" name="Text Box 329"/>
          <p:cNvSpPr txBox="1">
            <a:spLocks noChangeArrowheads="1"/>
          </p:cNvSpPr>
          <p:nvPr/>
        </p:nvSpPr>
        <p:spPr bwMode="auto">
          <a:xfrm>
            <a:off x="25723078" y="4017680"/>
            <a:ext cx="4371975" cy="545174"/>
          </a:xfrm>
          <a:prstGeom prst="rect">
            <a:avLst/>
          </a:prstGeom>
          <a:noFill/>
          <a:ln w="9525">
            <a:noFill/>
            <a:miter lim="800000"/>
            <a:headEnd/>
            <a:tailEnd/>
          </a:ln>
          <a:effectLst/>
        </p:spPr>
        <p:txBody>
          <a:bodyPr lIns="97942" tIns="48971" rIns="97942" bIns="48971">
            <a:spAutoFit/>
          </a:bodyPr>
          <a:lstStyle/>
          <a:p>
            <a:pPr defTabSz="979488" eaLnBrk="1" hangingPunct="1">
              <a:defRPr/>
            </a:pPr>
            <a:r>
              <a:rPr kumimoji="1" lang="zh-CN" altLang="en-US" sz="2900" b="1" i="1" dirty="0">
                <a:solidFill>
                  <a:srgbClr val="1E3980"/>
                </a:solidFill>
                <a:effectLst>
                  <a:outerShdw blurRad="38100" dist="38100" dir="2700000" algn="tl">
                    <a:srgbClr val="C0C0C0"/>
                  </a:outerShdw>
                </a:effectLst>
                <a:latin typeface="Times New Roman" panose="02020603050405020304" pitchFamily="18" charset="0"/>
                <a:ea typeface="创艺繁隶书" pitchFamily="2" charset="-122"/>
                <a:cs typeface="Times New Roman" panose="02020603050405020304" pitchFamily="18" charset="0"/>
              </a:rPr>
              <a:t> </a:t>
            </a:r>
            <a:endParaRPr kumimoji="1" lang="en-US" altLang="zh-CN" sz="6000" b="1" dirty="0">
              <a:solidFill>
                <a:srgbClr val="3333CC"/>
              </a:solidFill>
              <a:effectLst>
                <a:outerShdw blurRad="38100" dist="38100" dir="2700000" algn="tl">
                  <a:srgbClr val="C0C0C0"/>
                </a:outerShdw>
              </a:effectLst>
              <a:latin typeface="Times New Roman" panose="02020603050405020304" pitchFamily="18" charset="0"/>
              <a:ea typeface="创艺繁隶书" pitchFamily="2" charset="-122"/>
              <a:cs typeface="Times New Roman" panose="02020603050405020304" pitchFamily="18" charset="0"/>
            </a:endParaRPr>
          </a:p>
        </p:txBody>
      </p:sp>
      <p:graphicFrame>
        <p:nvGraphicFramePr>
          <p:cNvPr id="1026" name="Object 0"/>
          <p:cNvGraphicFramePr>
            <a:graphicFrameLocks noChangeAspect="1"/>
          </p:cNvGraphicFramePr>
          <p:nvPr>
            <p:extLst>
              <p:ext uri="{D42A27DB-BD31-4B8C-83A1-F6EECF244321}">
                <p14:modId xmlns:p14="http://schemas.microsoft.com/office/powerpoint/2010/main" val="1300424318"/>
              </p:ext>
            </p:extLst>
          </p:nvPr>
        </p:nvGraphicFramePr>
        <p:xfrm>
          <a:off x="26529320" y="1875621"/>
          <a:ext cx="3157537" cy="2571750"/>
        </p:xfrm>
        <a:graphic>
          <a:graphicData uri="http://schemas.openxmlformats.org/presentationml/2006/ole">
            <mc:AlternateContent xmlns:mc="http://schemas.openxmlformats.org/markup-compatibility/2006">
              <mc:Choice xmlns:v="urn:schemas-microsoft-com:vml" Requires="v">
                <p:oleObj spid="_x0000_s2844" name="位图图像" r:id="rId7" imgW="2619048" imgH="2133898" progId="PBrush">
                  <p:embed/>
                </p:oleObj>
              </mc:Choice>
              <mc:Fallback>
                <p:oleObj name="位图图像" r:id="rId7" imgW="2619048" imgH="2133898" progId="PBrush">
                  <p:embed/>
                  <p:pic>
                    <p:nvPicPr>
                      <p:cNvPr id="0" name="Object 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529320" y="1875621"/>
                        <a:ext cx="3157537"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4" name="AutoShape 307"/>
          <p:cNvSpPr>
            <a:spLocks noChangeArrowheads="1"/>
          </p:cNvSpPr>
          <p:nvPr/>
        </p:nvSpPr>
        <p:spPr bwMode="auto">
          <a:xfrm>
            <a:off x="7056185" y="13266938"/>
            <a:ext cx="3381670" cy="620713"/>
          </a:xfrm>
          <a:prstGeom prst="roundRect">
            <a:avLst>
              <a:gd name="adj" fmla="val 16667"/>
            </a:avLst>
          </a:prstGeom>
          <a:solidFill>
            <a:srgbClr val="99CC00"/>
          </a:solidFill>
          <a:ln w="9525">
            <a:solidFill>
              <a:srgbClr val="FF9900"/>
            </a:solidFill>
            <a:round/>
            <a:headEnd/>
            <a:tailEnd/>
          </a:ln>
          <a:effectLst/>
        </p:spPr>
        <p:txBody>
          <a:bodyPr wrap="none" lIns="97942" tIns="48971" rIns="97942" bIns="48971" anchor="ctr"/>
          <a:lstStyle/>
          <a:p>
            <a:pPr defTabSz="979488">
              <a:defRPr/>
            </a:pPr>
            <a:r>
              <a:rPr lang="en-US" altLang="zh-CN" b="1" i="1" dirty="0">
                <a:latin typeface="Times New Roman" panose="02020603050405020304" pitchFamily="18" charset="0"/>
                <a:cs typeface="Times New Roman" panose="02020603050405020304" pitchFamily="18" charset="0"/>
              </a:rPr>
              <a:t>Probe Test Platform</a:t>
            </a:r>
            <a:endParaRPr kumimoji="1" lang="en-US" altLang="zh-CN" i="1" dirty="0">
              <a:solidFill>
                <a:srgbClr val="CC0000"/>
              </a:solidFill>
              <a:effectLst>
                <a:outerShdw blurRad="38100" dist="38100" dir="2700000" algn="tl">
                  <a:srgbClr val="000000"/>
                </a:outerShdw>
              </a:effectLst>
              <a:latin typeface="Times New Roman" panose="02020603050405020304" pitchFamily="18" charset="0"/>
              <a:ea typeface="宋体" charset="-122"/>
              <a:cs typeface="Times New Roman" panose="02020603050405020304" pitchFamily="18" charset="0"/>
            </a:endParaRPr>
          </a:p>
        </p:txBody>
      </p:sp>
      <p:sp>
        <p:nvSpPr>
          <p:cNvPr id="85" name="Rectangle 46"/>
          <p:cNvSpPr>
            <a:spLocks noChangeArrowheads="1"/>
          </p:cNvSpPr>
          <p:nvPr/>
        </p:nvSpPr>
        <p:spPr bwMode="auto">
          <a:xfrm>
            <a:off x="1815995" y="13206645"/>
            <a:ext cx="13862050" cy="13982663"/>
          </a:xfrm>
          <a:prstGeom prst="rect">
            <a:avLst/>
          </a:prstGeom>
          <a:noFill/>
          <a:ln w="19050">
            <a:solidFill>
              <a:srgbClr val="FF0000"/>
            </a:solidFill>
            <a:miter lim="800000"/>
            <a:headEnd/>
            <a:tailEnd/>
          </a:ln>
        </p:spPr>
        <p:txBody>
          <a:bodyPr wrap="none" anchor="ctr"/>
          <a:lstStyle/>
          <a:p>
            <a:endParaRPr lang="zh-CN" altLang="en-US">
              <a:latin typeface="Times New Roman" panose="02020603050405020304" pitchFamily="18" charset="0"/>
              <a:ea typeface="宋体" pitchFamily="2" charset="-122"/>
              <a:cs typeface="Times New Roman" panose="02020603050405020304" pitchFamily="18" charset="0"/>
            </a:endParaRPr>
          </a:p>
        </p:txBody>
      </p:sp>
      <p:sp>
        <p:nvSpPr>
          <p:cNvPr id="87" name="Rectangle 46"/>
          <p:cNvSpPr>
            <a:spLocks noChangeArrowheads="1"/>
          </p:cNvSpPr>
          <p:nvPr/>
        </p:nvSpPr>
        <p:spPr bwMode="auto">
          <a:xfrm>
            <a:off x="15852962" y="11794623"/>
            <a:ext cx="14026112" cy="7504800"/>
          </a:xfrm>
          <a:prstGeom prst="rect">
            <a:avLst/>
          </a:prstGeom>
          <a:noFill/>
          <a:ln w="19050">
            <a:solidFill>
              <a:srgbClr val="3333CC"/>
            </a:solidFill>
            <a:miter lim="800000"/>
            <a:headEnd/>
            <a:tailEnd/>
          </a:ln>
        </p:spPr>
        <p:txBody>
          <a:bodyPr wrap="none" anchor="ctr"/>
          <a:lstStyle/>
          <a:p>
            <a:endParaRPr lang="zh-CN" altLang="en-US">
              <a:latin typeface="Times New Roman" panose="02020603050405020304" pitchFamily="18" charset="0"/>
              <a:ea typeface="宋体" pitchFamily="2" charset="-122"/>
              <a:cs typeface="Times New Roman" panose="02020603050405020304" pitchFamily="18" charset="0"/>
            </a:endParaRPr>
          </a:p>
        </p:txBody>
      </p:sp>
      <p:sp>
        <p:nvSpPr>
          <p:cNvPr id="88" name="Rectangle 46"/>
          <p:cNvSpPr>
            <a:spLocks noChangeArrowheads="1"/>
          </p:cNvSpPr>
          <p:nvPr/>
        </p:nvSpPr>
        <p:spPr bwMode="auto">
          <a:xfrm>
            <a:off x="15852962" y="19392970"/>
            <a:ext cx="14021640" cy="21474304"/>
          </a:xfrm>
          <a:prstGeom prst="rect">
            <a:avLst/>
          </a:prstGeom>
          <a:noFill/>
          <a:ln w="19050">
            <a:solidFill>
              <a:srgbClr val="3333CC"/>
            </a:solidFill>
            <a:miter lim="800000"/>
            <a:headEnd/>
            <a:tailEnd/>
          </a:ln>
        </p:spPr>
        <p:txBody>
          <a:bodyPr wrap="none" anchor="ctr"/>
          <a:lstStyle/>
          <a:p>
            <a:endParaRPr lang="zh-CN" altLang="en-US">
              <a:latin typeface="Times New Roman" panose="02020603050405020304" pitchFamily="18" charset="0"/>
              <a:ea typeface="宋体" pitchFamily="2" charset="-122"/>
              <a:cs typeface="Times New Roman" panose="02020603050405020304" pitchFamily="18" charset="0"/>
            </a:endParaRPr>
          </a:p>
        </p:txBody>
      </p:sp>
      <p:sp>
        <p:nvSpPr>
          <p:cNvPr id="90" name="Line 4"/>
          <p:cNvSpPr>
            <a:spLocks noChangeShapeType="1"/>
          </p:cNvSpPr>
          <p:nvPr/>
        </p:nvSpPr>
        <p:spPr bwMode="auto">
          <a:xfrm flipV="1">
            <a:off x="1815995" y="43768882"/>
            <a:ext cx="28043402" cy="24486"/>
          </a:xfrm>
          <a:prstGeom prst="line">
            <a:avLst/>
          </a:prstGeom>
          <a:noFill/>
          <a:ln w="25400">
            <a:solidFill>
              <a:schemeClr val="tx1"/>
            </a:solidFill>
            <a:round/>
            <a:headEnd/>
            <a:tailEnd/>
          </a:ln>
        </p:spPr>
        <p:txBody>
          <a:bodyPr wrap="none" anchor="ctr"/>
          <a:lstStyle/>
          <a:p>
            <a:endParaRPr lang="zh-CN" altLang="en-US">
              <a:latin typeface="Times New Roman" panose="02020603050405020304" pitchFamily="18" charset="0"/>
              <a:cs typeface="Times New Roman" panose="02020603050405020304" pitchFamily="18" charset="0"/>
            </a:endParaRPr>
          </a:p>
        </p:txBody>
      </p:sp>
      <p:sp>
        <p:nvSpPr>
          <p:cNvPr id="91" name="Text Box 436"/>
          <p:cNvSpPr txBox="1">
            <a:spLocks noChangeArrowheads="1"/>
          </p:cNvSpPr>
          <p:nvPr/>
        </p:nvSpPr>
        <p:spPr bwMode="auto">
          <a:xfrm>
            <a:off x="16305566" y="41338314"/>
            <a:ext cx="206224" cy="830880"/>
          </a:xfrm>
          <a:prstGeom prst="rect">
            <a:avLst/>
          </a:prstGeom>
          <a:noFill/>
          <a:ln w="9525">
            <a:noFill/>
            <a:miter lim="800000"/>
            <a:headEnd/>
            <a:tailEnd/>
          </a:ln>
          <a:effectLst/>
        </p:spPr>
        <p:txBody>
          <a:bodyPr wrap="none" lIns="60840" tIns="30422" rIns="60840" bIns="30422">
            <a:spAutoFit/>
          </a:bodyPr>
          <a:lstStyle/>
          <a:p>
            <a:pPr algn="l" defTabSz="606425">
              <a:defRPr/>
            </a:pPr>
            <a:r>
              <a:rPr lang="en-GB" altLang="zh-CN" sz="2600">
                <a:solidFill>
                  <a:srgbClr val="000066"/>
                </a:solidFill>
                <a:effectLst>
                  <a:outerShdw blurRad="38100" dist="38100" dir="2700000" algn="tl">
                    <a:srgbClr val="C0C0C0"/>
                  </a:outerShdw>
                </a:effectLst>
                <a:latin typeface="Times New Roman" panose="02020603050405020304" pitchFamily="18" charset="0"/>
                <a:ea typeface="宋体" pitchFamily="2" charset="-122"/>
                <a:cs typeface="Times New Roman" panose="02020603050405020304" pitchFamily="18" charset="0"/>
              </a:rPr>
              <a:t> </a:t>
            </a:r>
          </a:p>
          <a:p>
            <a:pPr algn="l" defTabSz="606425">
              <a:defRPr/>
            </a:pPr>
            <a:endParaRPr lang="en-GB" altLang="zh-CN" sz="2400">
              <a:solidFill>
                <a:srgbClr val="000066"/>
              </a:solidFill>
              <a:effectLst>
                <a:outerShdw blurRad="38100" dist="38100" dir="2700000" algn="tl">
                  <a:srgbClr val="C0C0C0"/>
                </a:outerShdw>
              </a:effectLst>
              <a:latin typeface="Times New Roman" panose="02020603050405020304" pitchFamily="18" charset="0"/>
              <a:ea typeface="宋体" pitchFamily="2" charset="-122"/>
              <a:cs typeface="Times New Roman" panose="02020603050405020304" pitchFamily="18" charset="0"/>
            </a:endParaRPr>
          </a:p>
        </p:txBody>
      </p:sp>
      <p:sp>
        <p:nvSpPr>
          <p:cNvPr id="92" name="Rectangle 633"/>
          <p:cNvSpPr>
            <a:spLocks noChangeArrowheads="1"/>
          </p:cNvSpPr>
          <p:nvPr/>
        </p:nvSpPr>
        <p:spPr bwMode="auto">
          <a:xfrm>
            <a:off x="15852962" y="40982757"/>
            <a:ext cx="14026112" cy="2641888"/>
          </a:xfrm>
          <a:prstGeom prst="rect">
            <a:avLst/>
          </a:prstGeom>
          <a:ln w="19050">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zh-CN" altLang="en-US">
              <a:solidFill>
                <a:srgbClr val="000000"/>
              </a:solidFill>
              <a:latin typeface="Times New Roman" panose="02020603050405020304" pitchFamily="18" charset="0"/>
              <a:ea typeface="宋体" pitchFamily="2" charset="-122"/>
              <a:cs typeface="Times New Roman" panose="02020603050405020304" pitchFamily="18" charset="0"/>
            </a:endParaRPr>
          </a:p>
        </p:txBody>
      </p:sp>
      <p:sp>
        <p:nvSpPr>
          <p:cNvPr id="93" name="Text Box 665"/>
          <p:cNvSpPr txBox="1">
            <a:spLocks noChangeArrowheads="1"/>
          </p:cNvSpPr>
          <p:nvPr/>
        </p:nvSpPr>
        <p:spPr bwMode="auto">
          <a:xfrm>
            <a:off x="1642958" y="43981705"/>
            <a:ext cx="28355925" cy="531743"/>
          </a:xfrm>
          <a:prstGeom prst="rect">
            <a:avLst/>
          </a:prstGeom>
          <a:noFill/>
          <a:ln w="9525">
            <a:noFill/>
            <a:miter lim="800000"/>
            <a:headEnd/>
            <a:tailEnd/>
          </a:ln>
          <a:effectLst/>
        </p:spPr>
        <p:txBody>
          <a:bodyPr lIns="99880" tIns="49940" rIns="99880" bIns="49940">
            <a:spAutoFit/>
          </a:bodyPr>
          <a:lstStyle/>
          <a:p>
            <a:pPr algn="l" defTabSz="998538">
              <a:spcBef>
                <a:spcPct val="50000"/>
              </a:spcBef>
              <a:defRPr/>
            </a:pPr>
            <a:r>
              <a:rPr lang="en-US" altLang="zh-CN" dirty="0">
                <a:effectLst>
                  <a:outerShdw blurRad="38100" dist="38100" dir="2700000" algn="tl">
                    <a:srgbClr val="C0C0C0"/>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1" dirty="0">
                <a:effectLst>
                  <a:outerShdw blurRad="38100" dist="38100" dir="2700000" algn="tl">
                    <a:srgbClr val="C0C0C0"/>
                  </a:outerShdw>
                </a:effectLst>
                <a:latin typeface="Times New Roman" panose="02020603050405020304" pitchFamily="18" charset="0"/>
                <a:ea typeface="微软雅黑" panose="020B0503020204020204" pitchFamily="34" charset="-122"/>
                <a:cs typeface="Times New Roman" panose="02020603050405020304" pitchFamily="18" charset="0"/>
              </a:rPr>
              <a:t>Y.J. Xu, et al, 7</a:t>
            </a:r>
            <a:r>
              <a:rPr lang="en-US" altLang="zh-CN" sz="2400" b="1" baseline="30000" dirty="0">
                <a:effectLst>
                  <a:outerShdw blurRad="38100" dist="38100" dir="2700000" algn="tl">
                    <a:srgbClr val="C0C0C0"/>
                  </a:outerShdw>
                </a:effectLst>
                <a:latin typeface="Times New Roman" panose="02020603050405020304" pitchFamily="18" charset="0"/>
                <a:ea typeface="微软雅黑" panose="020B0503020204020204" pitchFamily="34" charset="-122"/>
                <a:cs typeface="Times New Roman" panose="02020603050405020304" pitchFamily="18" charset="0"/>
              </a:rPr>
              <a:t>th</a:t>
            </a:r>
            <a:r>
              <a:rPr lang="en-US" altLang="zh-CN" sz="2400" b="1" dirty="0">
                <a:effectLst>
                  <a:outerShdw blurRad="38100" dist="38100" dir="2700000" algn="tl">
                    <a:srgbClr val="C0C0C0"/>
                  </a:outerShdw>
                </a:effectLst>
                <a:latin typeface="Times New Roman" panose="02020603050405020304" pitchFamily="18" charset="0"/>
                <a:ea typeface="微软雅黑" panose="020B0503020204020204" pitchFamily="34" charset="-122"/>
                <a:cs typeface="Times New Roman" panose="02020603050405020304" pitchFamily="18" charset="0"/>
              </a:rPr>
              <a:t>  International Symposium on Negative Ions, Beam and Sources, 1</a:t>
            </a:r>
            <a:r>
              <a:rPr lang="en-US" altLang="zh-CN" sz="2400" b="1" baseline="30000" dirty="0">
                <a:effectLst>
                  <a:outerShdw blurRad="38100" dist="38100" dir="2700000" algn="tl">
                    <a:srgbClr val="C0C0C0"/>
                  </a:outerShdw>
                </a:effectLst>
                <a:latin typeface="Times New Roman" panose="02020603050405020304" pitchFamily="18" charset="0"/>
                <a:ea typeface="微软雅黑" panose="020B0503020204020204" pitchFamily="34" charset="-122"/>
                <a:cs typeface="Times New Roman" panose="02020603050405020304" pitchFamily="18" charset="0"/>
              </a:rPr>
              <a:t>st</a:t>
            </a:r>
            <a:r>
              <a:rPr lang="en-US" altLang="zh-CN" sz="2400" b="1" dirty="0">
                <a:effectLst>
                  <a:outerShdw blurRad="38100" dist="38100" dir="2700000" algn="tl">
                    <a:srgbClr val="C0C0C0"/>
                  </a:outerShdw>
                </a:effectLst>
                <a:latin typeface="Times New Roman" panose="02020603050405020304" pitchFamily="18" charset="0"/>
                <a:ea typeface="微软雅黑" panose="020B0503020204020204" pitchFamily="34" charset="-122"/>
                <a:cs typeface="Times New Roman" panose="02020603050405020304" pitchFamily="18" charset="0"/>
              </a:rPr>
              <a:t>-11</a:t>
            </a:r>
            <a:r>
              <a:rPr lang="en-US" altLang="zh-CN" sz="2400" b="1" baseline="30000" dirty="0">
                <a:effectLst>
                  <a:outerShdw blurRad="38100" dist="38100" dir="2700000" algn="tl">
                    <a:srgbClr val="C0C0C0"/>
                  </a:outerShdw>
                </a:effectLst>
                <a:latin typeface="Times New Roman" panose="02020603050405020304" pitchFamily="18" charset="0"/>
                <a:ea typeface="微软雅黑" panose="020B0503020204020204" pitchFamily="34" charset="-122"/>
                <a:cs typeface="Times New Roman" panose="02020603050405020304" pitchFamily="18" charset="0"/>
              </a:rPr>
              <a:t>th</a:t>
            </a:r>
            <a:r>
              <a:rPr lang="en-US" altLang="zh-CN" sz="2400" b="1" dirty="0">
                <a:effectLst>
                  <a:outerShdw blurRad="38100" dist="38100" dir="2700000" algn="tl">
                    <a:srgbClr val="C0C0C0"/>
                  </a:outerShdw>
                </a:effectLst>
                <a:latin typeface="Times New Roman" panose="02020603050405020304" pitchFamily="18" charset="0"/>
                <a:ea typeface="微软雅黑" panose="020B0503020204020204" pitchFamily="34" charset="-122"/>
                <a:cs typeface="Times New Roman" panose="02020603050405020304" pitchFamily="18" charset="0"/>
              </a:rPr>
              <a:t> September, Online  </a:t>
            </a:r>
            <a:r>
              <a:rPr lang="en-US" altLang="zh-CN" sz="2200" b="1" dirty="0">
                <a:effectLst>
                  <a:outerShdw blurRad="38100" dist="38100" dir="2700000" algn="tl">
                    <a:srgbClr val="C0C0C0"/>
                  </a:outerShdw>
                </a:effectLst>
                <a:latin typeface="Times New Roman" panose="02020603050405020304" pitchFamily="18" charset="0"/>
                <a:ea typeface="微软雅黑" panose="020B0503020204020204" pitchFamily="34" charset="-122"/>
                <a:cs typeface="Times New Roman" panose="02020603050405020304" pitchFamily="18" charset="0"/>
              </a:rPr>
              <a:t>Tel: 86-551-65595662    Fax: 86-551-65593146     E-mail: </a:t>
            </a:r>
            <a:r>
              <a:rPr lang="en-US" altLang="zh-CN" sz="2400" b="1" dirty="0">
                <a:effectLst>
                  <a:outerShdw blurRad="38100" dist="38100" dir="2700000" algn="tl">
                    <a:srgbClr val="C0C0C0"/>
                  </a:outerShdw>
                </a:effectLst>
                <a:latin typeface="Times New Roman" panose="02020603050405020304" pitchFamily="18" charset="0"/>
                <a:ea typeface="微软雅黑" panose="020B0503020204020204" pitchFamily="34" charset="-122"/>
                <a:cs typeface="Times New Roman" panose="02020603050405020304" pitchFamily="18" charset="0"/>
              </a:rPr>
              <a:t>yjxu@ipp.ac.cn</a:t>
            </a:r>
          </a:p>
        </p:txBody>
      </p:sp>
      <p:sp>
        <p:nvSpPr>
          <p:cNvPr id="94" name="AutoShape 308"/>
          <p:cNvSpPr>
            <a:spLocks noChangeArrowheads="1"/>
          </p:cNvSpPr>
          <p:nvPr/>
        </p:nvSpPr>
        <p:spPr bwMode="auto">
          <a:xfrm>
            <a:off x="18152538" y="41024477"/>
            <a:ext cx="2413905" cy="571500"/>
          </a:xfrm>
          <a:prstGeom prst="roundRect">
            <a:avLst>
              <a:gd name="adj" fmla="val 16667"/>
            </a:avLst>
          </a:prstGeom>
          <a:solidFill>
            <a:srgbClr val="99CC00"/>
          </a:solidFill>
          <a:ln w="9525">
            <a:solidFill>
              <a:srgbClr val="FF9900"/>
            </a:solidFill>
            <a:round/>
            <a:headEnd/>
            <a:tailEnd/>
          </a:ln>
          <a:effectLst/>
        </p:spPr>
        <p:txBody>
          <a:bodyPr wrap="none" lIns="97942" tIns="48971" rIns="97942" bIns="48971" anchor="ctr"/>
          <a:lstStyle/>
          <a:p>
            <a:pPr defTabSz="979488">
              <a:defRPr/>
            </a:pPr>
            <a:r>
              <a:rPr lang="en-GB" b="1" i="1" dirty="0">
                <a:latin typeface="Times New Roman" panose="02020603050405020304" pitchFamily="18" charset="0"/>
                <a:cs typeface="Times New Roman" panose="02020603050405020304" pitchFamily="18" charset="0"/>
              </a:rPr>
              <a:t>Conclusion</a:t>
            </a:r>
            <a:endParaRPr kumimoji="1" lang="en-US" altLang="zh-CN" b="1" i="1" dirty="0">
              <a:effectLst>
                <a:outerShdw blurRad="38100" dist="38100" dir="2700000" algn="tl">
                  <a:srgbClr val="000000"/>
                </a:outerShdw>
              </a:effectLst>
              <a:latin typeface="Times New Roman" panose="02020603050405020304" pitchFamily="18" charset="0"/>
              <a:ea typeface="宋体" charset="-122"/>
              <a:cs typeface="Times New Roman" panose="02020603050405020304" pitchFamily="18" charset="0"/>
            </a:endParaRPr>
          </a:p>
        </p:txBody>
      </p:sp>
      <p:sp>
        <p:nvSpPr>
          <p:cNvPr id="95" name="TextBox 142"/>
          <p:cNvSpPr txBox="1"/>
          <p:nvPr/>
        </p:nvSpPr>
        <p:spPr bwMode="auto">
          <a:xfrm>
            <a:off x="16075638" y="41668095"/>
            <a:ext cx="6510302" cy="1804749"/>
          </a:xfrm>
          <a:prstGeom prst="roundRect">
            <a:avLst/>
          </a:prstGeom>
          <a:solidFill>
            <a:srgbClr val="FFFFDB"/>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defRPr/>
            </a:pPr>
            <a:r>
              <a:rPr lang="en-US" altLang="zh-CN" sz="2000" dirty="0">
                <a:solidFill>
                  <a:schemeClr val="tx1"/>
                </a:solidFill>
                <a:latin typeface="Times New Roman" panose="02020603050405020304" pitchFamily="18" charset="0"/>
                <a:ea typeface="宋体" pitchFamily="2" charset="-122"/>
                <a:cs typeface="Times New Roman" panose="02020603050405020304" pitchFamily="18" charset="0"/>
              </a:rPr>
              <a:t>   The self-made probes can be used a diagnostic tool for accurate analysis of plasma parameters and it is helpful for experimental research of RF negative ion source. The next step is to make a probe array to further measure and analyze plasma uniformity in the extraction area.</a:t>
            </a:r>
            <a:endParaRPr lang="zh-CN" altLang="en-US" sz="2000" dirty="0">
              <a:solidFill>
                <a:schemeClr val="tx1"/>
              </a:solidFill>
              <a:latin typeface="Times New Roman" panose="02020603050405020304" pitchFamily="18" charset="0"/>
              <a:ea typeface="宋体" pitchFamily="2" charset="-122"/>
              <a:cs typeface="Times New Roman" panose="02020603050405020304" pitchFamily="18" charset="0"/>
            </a:endParaRPr>
          </a:p>
        </p:txBody>
      </p:sp>
      <p:sp>
        <p:nvSpPr>
          <p:cNvPr id="96" name="AutoShape 308"/>
          <p:cNvSpPr>
            <a:spLocks noChangeArrowheads="1"/>
          </p:cNvSpPr>
          <p:nvPr/>
        </p:nvSpPr>
        <p:spPr bwMode="auto">
          <a:xfrm>
            <a:off x="24651029" y="41024477"/>
            <a:ext cx="3500438" cy="571500"/>
          </a:xfrm>
          <a:prstGeom prst="roundRect">
            <a:avLst>
              <a:gd name="adj" fmla="val 16667"/>
            </a:avLst>
          </a:prstGeom>
          <a:solidFill>
            <a:srgbClr val="99CC00"/>
          </a:solidFill>
          <a:ln w="9525">
            <a:solidFill>
              <a:srgbClr val="FF9900"/>
            </a:solidFill>
            <a:round/>
            <a:headEnd/>
            <a:tailEnd/>
          </a:ln>
          <a:effectLst/>
        </p:spPr>
        <p:txBody>
          <a:bodyPr wrap="none" lIns="97942" tIns="48971" rIns="97942" bIns="48971" anchor="ctr"/>
          <a:lstStyle/>
          <a:p>
            <a:pPr defTabSz="979488">
              <a:defRPr/>
            </a:pPr>
            <a:r>
              <a:rPr lang="en-GB" b="1" i="1" dirty="0">
                <a:latin typeface="Times New Roman" panose="02020603050405020304" pitchFamily="18" charset="0"/>
                <a:cs typeface="Times New Roman" panose="02020603050405020304" pitchFamily="18" charset="0"/>
              </a:rPr>
              <a:t>Acknowledgement</a:t>
            </a:r>
            <a:endParaRPr kumimoji="1" lang="en-US" altLang="zh-CN" b="1" i="1" dirty="0">
              <a:effectLst>
                <a:outerShdw blurRad="38100" dist="38100" dir="2700000" algn="tl">
                  <a:srgbClr val="000000"/>
                </a:outerShdw>
              </a:effectLst>
              <a:latin typeface="Times New Roman" panose="02020603050405020304" pitchFamily="18" charset="0"/>
              <a:ea typeface="宋体" charset="-122"/>
              <a:cs typeface="Times New Roman" panose="02020603050405020304" pitchFamily="18" charset="0"/>
            </a:endParaRPr>
          </a:p>
        </p:txBody>
      </p:sp>
      <p:cxnSp>
        <p:nvCxnSpPr>
          <p:cNvPr id="113" name="直接连接符 169"/>
          <p:cNvCxnSpPr>
            <a:cxnSpLocks noChangeShapeType="1"/>
            <a:stCxn id="92" idx="0"/>
            <a:endCxn id="92" idx="2"/>
          </p:cNvCxnSpPr>
          <p:nvPr/>
        </p:nvCxnSpPr>
        <p:spPr bwMode="auto">
          <a:xfrm>
            <a:off x="22866018" y="40982757"/>
            <a:ext cx="0" cy="2641888"/>
          </a:xfrm>
          <a:prstGeom prst="line">
            <a:avLst/>
          </a:prstGeom>
          <a:noFill/>
          <a:ln w="19050" algn="ctr">
            <a:solidFill>
              <a:schemeClr val="accent1"/>
            </a:solidFill>
            <a:round/>
            <a:headEnd/>
            <a:tailEnd/>
          </a:ln>
        </p:spPr>
      </p:cxnSp>
      <p:sp>
        <p:nvSpPr>
          <p:cNvPr id="123" name="Rectangle 46"/>
          <p:cNvSpPr>
            <a:spLocks noChangeArrowheads="1"/>
          </p:cNvSpPr>
          <p:nvPr/>
        </p:nvSpPr>
        <p:spPr bwMode="auto">
          <a:xfrm>
            <a:off x="1834882" y="27377645"/>
            <a:ext cx="13862050" cy="16247000"/>
          </a:xfrm>
          <a:prstGeom prst="rect">
            <a:avLst/>
          </a:prstGeom>
          <a:noFill/>
          <a:ln w="19050">
            <a:solidFill>
              <a:srgbClr val="FF0000"/>
            </a:solidFill>
            <a:miter lim="800000"/>
            <a:headEnd/>
            <a:tailEnd/>
          </a:ln>
        </p:spPr>
        <p:txBody>
          <a:bodyPr wrap="none" anchor="ctr"/>
          <a:lstStyle/>
          <a:p>
            <a:endParaRPr lang="zh-CN" altLang="en-US">
              <a:latin typeface="Times New Roman" panose="02020603050405020304" pitchFamily="18" charset="0"/>
              <a:ea typeface="宋体" pitchFamily="2" charset="-122"/>
              <a:cs typeface="Times New Roman" panose="02020603050405020304" pitchFamily="18" charset="0"/>
            </a:endParaRPr>
          </a:p>
        </p:txBody>
      </p:sp>
      <p:sp>
        <p:nvSpPr>
          <p:cNvPr id="127" name="AutoShape 307"/>
          <p:cNvSpPr>
            <a:spLocks noChangeArrowheads="1"/>
          </p:cNvSpPr>
          <p:nvPr/>
        </p:nvSpPr>
        <p:spPr bwMode="auto">
          <a:xfrm>
            <a:off x="21338770" y="19497820"/>
            <a:ext cx="3453526" cy="620713"/>
          </a:xfrm>
          <a:prstGeom prst="roundRect">
            <a:avLst>
              <a:gd name="adj" fmla="val 16667"/>
            </a:avLst>
          </a:prstGeom>
          <a:solidFill>
            <a:srgbClr val="99CC00"/>
          </a:solidFill>
          <a:ln w="9525">
            <a:solidFill>
              <a:srgbClr val="FF9900"/>
            </a:solidFill>
            <a:round/>
            <a:headEnd/>
            <a:tailEnd/>
          </a:ln>
          <a:effectLst/>
        </p:spPr>
        <p:txBody>
          <a:bodyPr wrap="none" lIns="97942" tIns="48971" rIns="97942" bIns="48971" anchor="ctr"/>
          <a:lstStyle/>
          <a:p>
            <a:pPr defTabSz="979488">
              <a:defRPr/>
            </a:pPr>
            <a:r>
              <a:rPr lang="en-US" altLang="zh-CN" b="1" i="1" dirty="0">
                <a:latin typeface="Times New Roman" panose="02020603050405020304" pitchFamily="18" charset="0"/>
                <a:cs typeface="Times New Roman" panose="02020603050405020304" pitchFamily="18" charset="0"/>
              </a:rPr>
              <a:t>Probe test results</a:t>
            </a:r>
            <a:endParaRPr kumimoji="1" lang="en-US" altLang="zh-CN" i="1" dirty="0">
              <a:solidFill>
                <a:srgbClr val="CC0000"/>
              </a:solidFill>
              <a:effectLst>
                <a:outerShdw blurRad="38100" dist="38100" dir="2700000" algn="tl">
                  <a:srgbClr val="000000"/>
                </a:outerShdw>
              </a:effectLst>
              <a:latin typeface="Times New Roman" panose="02020603050405020304" pitchFamily="18" charset="0"/>
              <a:ea typeface="宋体" charset="-122"/>
              <a:cs typeface="Times New Roman" panose="02020603050405020304" pitchFamily="18" charset="0"/>
            </a:endParaRPr>
          </a:p>
        </p:txBody>
      </p:sp>
      <p:sp>
        <p:nvSpPr>
          <p:cNvPr id="132" name="AutoShape 307"/>
          <p:cNvSpPr>
            <a:spLocks noChangeArrowheads="1"/>
          </p:cNvSpPr>
          <p:nvPr/>
        </p:nvSpPr>
        <p:spPr bwMode="auto">
          <a:xfrm>
            <a:off x="19274575" y="5469785"/>
            <a:ext cx="8040991" cy="620713"/>
          </a:xfrm>
          <a:prstGeom prst="roundRect">
            <a:avLst>
              <a:gd name="adj" fmla="val 16667"/>
            </a:avLst>
          </a:prstGeom>
          <a:solidFill>
            <a:srgbClr val="99CC00"/>
          </a:solidFill>
          <a:ln w="9525">
            <a:solidFill>
              <a:srgbClr val="FF9900"/>
            </a:solidFill>
            <a:round/>
            <a:headEnd/>
            <a:tailEnd/>
          </a:ln>
          <a:effectLst/>
        </p:spPr>
        <p:txBody>
          <a:bodyPr wrap="none" lIns="97942" tIns="48971" rIns="97942" bIns="48971" anchor="ctr"/>
          <a:lstStyle/>
          <a:p>
            <a:pPr defTabSz="979488">
              <a:defRPr/>
            </a:pPr>
            <a:r>
              <a:rPr lang="en-US" altLang="zh-CN" b="1" i="1" dirty="0">
                <a:latin typeface="Times New Roman" panose="02020603050405020304" pitchFamily="18" charset="0"/>
                <a:cs typeface="Times New Roman" panose="02020603050405020304" pitchFamily="18" charset="0"/>
              </a:rPr>
              <a:t>High-power radio frequency ion source test platform</a:t>
            </a:r>
            <a:endParaRPr kumimoji="1" lang="en-US" altLang="zh-CN" i="1" dirty="0">
              <a:solidFill>
                <a:srgbClr val="CC0000"/>
              </a:solidFill>
              <a:effectLst>
                <a:outerShdw blurRad="38100" dist="38100" dir="2700000" algn="tl">
                  <a:srgbClr val="000000"/>
                </a:outerShdw>
              </a:effectLst>
              <a:latin typeface="Times New Roman" panose="02020603050405020304" pitchFamily="18" charset="0"/>
              <a:ea typeface="宋体" charset="-122"/>
              <a:cs typeface="Times New Roman" panose="02020603050405020304" pitchFamily="18" charset="0"/>
            </a:endParaRPr>
          </a:p>
        </p:txBody>
      </p:sp>
      <p:sp>
        <p:nvSpPr>
          <p:cNvPr id="133" name="AutoShape 307"/>
          <p:cNvSpPr>
            <a:spLocks noChangeArrowheads="1"/>
          </p:cNvSpPr>
          <p:nvPr/>
        </p:nvSpPr>
        <p:spPr bwMode="auto">
          <a:xfrm>
            <a:off x="7143942" y="27546368"/>
            <a:ext cx="3268475" cy="620713"/>
          </a:xfrm>
          <a:prstGeom prst="roundRect">
            <a:avLst>
              <a:gd name="adj" fmla="val 16667"/>
            </a:avLst>
          </a:prstGeom>
          <a:solidFill>
            <a:srgbClr val="99CC00"/>
          </a:solidFill>
          <a:ln w="9525">
            <a:solidFill>
              <a:srgbClr val="FF9900"/>
            </a:solidFill>
            <a:round/>
            <a:headEnd/>
            <a:tailEnd/>
          </a:ln>
          <a:effectLst/>
        </p:spPr>
        <p:txBody>
          <a:bodyPr wrap="none" lIns="97942" tIns="48971" rIns="97942" bIns="48971" anchor="ctr"/>
          <a:lstStyle/>
          <a:p>
            <a:pPr defTabSz="979488">
              <a:defRPr/>
            </a:pPr>
            <a:r>
              <a:rPr lang="en-US" altLang="zh-CN" b="1" i="1" dirty="0">
                <a:latin typeface="Times New Roman" panose="02020603050405020304" pitchFamily="18" charset="0"/>
                <a:cs typeface="Times New Roman" panose="02020603050405020304" pitchFamily="18" charset="0"/>
              </a:rPr>
              <a:t>Probe test results</a:t>
            </a:r>
            <a:endParaRPr kumimoji="1" lang="en-US" altLang="zh-CN" i="1" dirty="0">
              <a:solidFill>
                <a:srgbClr val="CC0000"/>
              </a:solidFill>
              <a:effectLst>
                <a:outerShdw blurRad="38100" dist="38100" dir="2700000" algn="tl">
                  <a:srgbClr val="000000"/>
                </a:outerShdw>
              </a:effectLst>
              <a:latin typeface="Times New Roman" panose="02020603050405020304" pitchFamily="18" charset="0"/>
              <a:ea typeface="宋体" charset="-122"/>
              <a:cs typeface="Times New Roman" panose="02020603050405020304" pitchFamily="18" charset="0"/>
            </a:endParaRPr>
          </a:p>
        </p:txBody>
      </p:sp>
      <p:sp>
        <p:nvSpPr>
          <p:cNvPr id="135" name="TextBox 142"/>
          <p:cNvSpPr txBox="1"/>
          <p:nvPr/>
        </p:nvSpPr>
        <p:spPr bwMode="auto">
          <a:xfrm>
            <a:off x="23146097" y="41668094"/>
            <a:ext cx="6510302" cy="1804749"/>
          </a:xfrm>
          <a:prstGeom prst="roundRect">
            <a:avLst/>
          </a:prstGeom>
          <a:solidFill>
            <a:srgbClr val="FFFFDB"/>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defRPr/>
            </a:pPr>
            <a:r>
              <a:rPr lang="en-US" altLang="zh-CN" sz="2000" dirty="0">
                <a:solidFill>
                  <a:schemeClr val="tx1"/>
                </a:solidFill>
                <a:latin typeface="Times New Roman" panose="02020603050405020304" pitchFamily="18" charset="0"/>
                <a:ea typeface="宋体" pitchFamily="2" charset="-122"/>
                <a:cs typeface="Times New Roman" panose="02020603050405020304" pitchFamily="18" charset="0"/>
              </a:rPr>
              <a:t>    This work was supported by Comprehensive Research Facility for Fusion Technology Program of China under Contract No. 2018-000052-73-01-001228 and Collaborative Innovation Program of Hefei Science Center, CAS (2020HSCCIP016).</a:t>
            </a:r>
            <a:endParaRPr lang="zh-CN" altLang="en-US" sz="2000" dirty="0">
              <a:solidFill>
                <a:schemeClr val="tx1"/>
              </a:solidFill>
              <a:latin typeface="Times New Roman" panose="02020603050405020304" pitchFamily="18" charset="0"/>
              <a:ea typeface="宋体" pitchFamily="2" charset="-122"/>
              <a:cs typeface="Times New Roman" panose="02020603050405020304" pitchFamily="18" charset="0"/>
            </a:endParaRPr>
          </a:p>
        </p:txBody>
      </p:sp>
      <p:sp>
        <p:nvSpPr>
          <p:cNvPr id="138" name="TextBox 107"/>
          <p:cNvSpPr txBox="1"/>
          <p:nvPr/>
        </p:nvSpPr>
        <p:spPr bwMode="auto">
          <a:xfrm>
            <a:off x="2170210" y="13971871"/>
            <a:ext cx="13215938" cy="2962513"/>
          </a:xfrm>
          <a:prstGeom prst="roundRect">
            <a:avLst/>
          </a:prstGeom>
          <a:solidFill>
            <a:schemeClr val="accent1">
              <a:lumMod val="20000"/>
              <a:lumOff val="80000"/>
            </a:schemeClr>
          </a:solidFill>
          <a:ln>
            <a:solidFill>
              <a:schemeClr val="accent2"/>
            </a:solidFill>
          </a:ln>
        </p:spPr>
        <p:txBody>
          <a:bodyPr wrap="square">
            <a:spAutoFit/>
          </a:bodyPr>
          <a:lstStyle/>
          <a:p>
            <a:pPr marL="342900" indent="-342900" algn="just">
              <a:buFont typeface="Wingdings" panose="05000000000000000000" pitchFamily="2" charset="2"/>
              <a:buChar char="l"/>
            </a:pPr>
            <a:r>
              <a:rPr lang="en-US" altLang="zh-CN" sz="2400" dirty="0">
                <a:latin typeface="Times New Roman" panose="02020603050405020304" pitchFamily="18" charset="0"/>
                <a:cs typeface="Times New Roman" panose="02020603050405020304" pitchFamily="18" charset="0"/>
              </a:rPr>
              <a:t>In order to ensure the </a:t>
            </a:r>
            <a:r>
              <a:rPr lang="en-US" altLang="zh-CN" sz="2400" dirty="0" smtClean="0">
                <a:latin typeface="Times New Roman" panose="02020603050405020304" pitchFamily="18" charset="0"/>
                <a:cs typeface="Times New Roman" panose="02020603050405020304" pitchFamily="18" charset="0"/>
              </a:rPr>
              <a:t>probe can work properly </a:t>
            </a:r>
            <a:r>
              <a:rPr lang="en-US" altLang="zh-CN" sz="2400" dirty="0" smtClean="0">
                <a:latin typeface="Times New Roman" panose="02020603050405020304" pitchFamily="18" charset="0"/>
                <a:cs typeface="Times New Roman" panose="02020603050405020304" pitchFamily="18" charset="0"/>
              </a:rPr>
              <a:t>on the high power ion source with 1 MHz RF frequency, </a:t>
            </a:r>
            <a:r>
              <a:rPr lang="en-US" altLang="zh-CN" sz="2400" dirty="0">
                <a:latin typeface="Times New Roman" panose="02020603050405020304" pitchFamily="18" charset="0"/>
                <a:cs typeface="Times New Roman" panose="02020603050405020304" pitchFamily="18" charset="0"/>
              </a:rPr>
              <a:t>some preliminary tests and analyses are carried out </a:t>
            </a:r>
            <a:r>
              <a:rPr lang="en-US" altLang="zh-CN" sz="2400" dirty="0" smtClean="0">
                <a:latin typeface="Times New Roman" panose="02020603050405020304" pitchFamily="18" charset="0"/>
                <a:cs typeface="Times New Roman" panose="02020603050405020304" pitchFamily="18" charset="0"/>
              </a:rPr>
              <a:t>on a probe </a:t>
            </a:r>
            <a:r>
              <a:rPr lang="en-US" altLang="zh-CN" sz="2400" dirty="0" smtClean="0">
                <a:latin typeface="Times New Roman" panose="02020603050405020304" pitchFamily="18" charset="0"/>
                <a:cs typeface="Times New Roman" panose="02020603050405020304" pitchFamily="18" charset="0"/>
              </a:rPr>
              <a:t>test </a:t>
            </a:r>
            <a:r>
              <a:rPr lang="en-US" altLang="zh-CN" sz="2400" dirty="0">
                <a:latin typeface="Times New Roman" panose="02020603050405020304" pitchFamily="18" charset="0"/>
                <a:cs typeface="Times New Roman" panose="02020603050405020304" pitchFamily="18" charset="0"/>
              </a:rPr>
              <a:t>bench </a:t>
            </a:r>
            <a:r>
              <a:rPr lang="en-US" altLang="zh-CN" sz="2400" dirty="0" smtClean="0">
                <a:latin typeface="Times New Roman" panose="02020603050405020304" pitchFamily="18" charset="0"/>
                <a:cs typeface="Times New Roman" panose="02020603050405020304" pitchFamily="18" charset="0"/>
              </a:rPr>
              <a:t>with </a:t>
            </a:r>
            <a:r>
              <a:rPr lang="en-US" altLang="zh-CN" sz="2400" dirty="0">
                <a:latin typeface="Times New Roman" panose="02020603050405020304" pitchFamily="18" charset="0"/>
                <a:cs typeface="Times New Roman" panose="02020603050405020304" pitchFamily="18" charset="0"/>
              </a:rPr>
              <a:t>1 MHz RF power supply</a:t>
            </a:r>
            <a:r>
              <a:rPr lang="en-US" altLang="zh-CN" sz="2400" dirty="0" smtClean="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l"/>
            </a:pPr>
            <a:r>
              <a:rPr lang="en-US" altLang="zh-CN" sz="2400" dirty="0">
                <a:latin typeface="Times New Roman" panose="02020603050405020304" pitchFamily="18" charset="0"/>
                <a:cs typeface="Times New Roman" panose="02020603050405020304" pitchFamily="18" charset="0"/>
              </a:rPr>
              <a:t>The RF source is mainly composed of the RF power supply, the matching impedance, the RF coil, the vacuum chamber, the vacuum pump, the water cooling system, etc.</a:t>
            </a:r>
          </a:p>
          <a:p>
            <a:pPr marL="342900" indent="-342900" algn="just">
              <a:buFont typeface="Wingdings" panose="05000000000000000000" pitchFamily="2" charset="2"/>
              <a:buChar char="l"/>
            </a:pPr>
            <a:r>
              <a:rPr lang="en-US" altLang="zh-CN" sz="2400" dirty="0">
                <a:latin typeface="Times New Roman" panose="02020603050405020304" pitchFamily="18" charset="0"/>
                <a:cs typeface="Times New Roman" panose="02020603050405020304" pitchFamily="18" charset="0"/>
              </a:rPr>
              <a:t>The material of the probe tip is a tungsten wire with 3mm diameter and 10mm length. And the sampling resistance is taken as 100Ω.</a:t>
            </a:r>
          </a:p>
        </p:txBody>
      </p:sp>
      <p:sp>
        <p:nvSpPr>
          <p:cNvPr id="144" name="TextBox 81"/>
          <p:cNvSpPr txBox="1"/>
          <p:nvPr/>
        </p:nvSpPr>
        <p:spPr bwMode="auto">
          <a:xfrm>
            <a:off x="2626046" y="21464166"/>
            <a:ext cx="5111580" cy="510778"/>
          </a:xfrm>
          <a:prstGeom prst="roundRect">
            <a:avLst/>
          </a:prstGeom>
          <a:solidFill>
            <a:schemeClr val="accent6">
              <a:lumMod val="40000"/>
              <a:lumOff val="60000"/>
            </a:schemeClr>
          </a:solidFill>
          <a:ln w="9525">
            <a:solidFill>
              <a:srgbClr val="FF0000"/>
            </a:solidFill>
            <a:miter lim="800000"/>
            <a:headEnd/>
            <a:tailEnd/>
          </a:ln>
        </p:spPr>
        <p:txBody>
          <a:bodyPr wrap="square">
            <a:spAutoFit/>
          </a:bodyPr>
          <a:lstStyle/>
          <a:p>
            <a:pPr>
              <a:defRPr/>
            </a:pPr>
            <a:r>
              <a:rPr lang="en-US" altLang="zh-CN" sz="2400" dirty="0">
                <a:latin typeface="Times New Roman" panose="02020603050405020304" pitchFamily="18" charset="0"/>
                <a:ea typeface="宋体" pitchFamily="2" charset="-122"/>
                <a:cs typeface="Times New Roman" panose="02020603050405020304" pitchFamily="18" charset="0"/>
              </a:rPr>
              <a:t>The figure of probe test platform</a:t>
            </a:r>
            <a:endParaRPr lang="zh-CN" altLang="en-US" sz="2400" dirty="0">
              <a:latin typeface="Times New Roman" panose="02020603050405020304" pitchFamily="18" charset="0"/>
              <a:ea typeface="宋体" pitchFamily="2" charset="-122"/>
              <a:cs typeface="Times New Roman" panose="02020603050405020304" pitchFamily="18" charset="0"/>
            </a:endParaRPr>
          </a:p>
        </p:txBody>
      </p:sp>
      <p:sp>
        <p:nvSpPr>
          <p:cNvPr id="145" name="TextBox 81"/>
          <p:cNvSpPr txBox="1"/>
          <p:nvPr/>
        </p:nvSpPr>
        <p:spPr bwMode="auto">
          <a:xfrm>
            <a:off x="8448027" y="21464166"/>
            <a:ext cx="6995043" cy="510778"/>
          </a:xfrm>
          <a:prstGeom prst="roundRect">
            <a:avLst/>
          </a:prstGeom>
          <a:solidFill>
            <a:schemeClr val="accent6">
              <a:lumMod val="40000"/>
              <a:lumOff val="60000"/>
            </a:schemeClr>
          </a:solidFill>
          <a:ln w="9525">
            <a:solidFill>
              <a:srgbClr val="FF0000"/>
            </a:solidFill>
            <a:miter lim="800000"/>
            <a:headEnd/>
            <a:tailEnd/>
          </a:ln>
        </p:spPr>
        <p:txBody>
          <a:bodyPr wrap="square">
            <a:spAutoFit/>
          </a:bodyPr>
          <a:lstStyle/>
          <a:p>
            <a:pPr>
              <a:defRPr/>
            </a:pPr>
            <a:r>
              <a:rPr lang="en-US" altLang="zh-CN" sz="2400" dirty="0">
                <a:latin typeface="Times New Roman" panose="02020603050405020304" pitchFamily="18" charset="0"/>
                <a:ea typeface="宋体" pitchFamily="2" charset="-122"/>
                <a:cs typeface="Times New Roman" panose="02020603050405020304" pitchFamily="18" charset="0"/>
              </a:rPr>
              <a:t>Main parameters of RF plasma source</a:t>
            </a:r>
            <a:endParaRPr lang="zh-CN" altLang="en-US" sz="2400" dirty="0">
              <a:latin typeface="Times New Roman" panose="02020603050405020304" pitchFamily="18" charset="0"/>
              <a:ea typeface="宋体" pitchFamily="2" charset="-122"/>
              <a:cs typeface="Times New Roman" panose="02020603050405020304" pitchFamily="18" charset="0"/>
            </a:endParaRPr>
          </a:p>
        </p:txBody>
      </p:sp>
      <p:sp>
        <p:nvSpPr>
          <p:cNvPr id="168" name="TextBox 81"/>
          <p:cNvSpPr txBox="1"/>
          <p:nvPr/>
        </p:nvSpPr>
        <p:spPr bwMode="auto">
          <a:xfrm>
            <a:off x="24013852" y="16747421"/>
            <a:ext cx="4366221" cy="510778"/>
          </a:xfrm>
          <a:prstGeom prst="roundRect">
            <a:avLst/>
          </a:prstGeom>
          <a:solidFill>
            <a:schemeClr val="accent6">
              <a:lumMod val="40000"/>
              <a:lumOff val="60000"/>
            </a:schemeClr>
          </a:solidFill>
          <a:ln w="9525">
            <a:solidFill>
              <a:srgbClr val="FF0000"/>
            </a:solidFill>
            <a:miter lim="800000"/>
            <a:headEnd/>
            <a:tailEnd/>
          </a:ln>
        </p:spPr>
        <p:txBody>
          <a:bodyPr wrap="square">
            <a:spAutoFit/>
          </a:bodyPr>
          <a:lstStyle/>
          <a:p>
            <a:pPr defTabSz="979488">
              <a:defRPr/>
            </a:pPr>
            <a:r>
              <a:rPr lang="en-US" altLang="zh-CN" sz="2400" dirty="0">
                <a:latin typeface="Times New Roman" panose="02020603050405020304" pitchFamily="18" charset="0"/>
                <a:ea typeface="宋体" pitchFamily="2" charset="-122"/>
                <a:cs typeface="Times New Roman" panose="02020603050405020304" pitchFamily="18" charset="0"/>
              </a:rPr>
              <a:t>Probe installation position</a:t>
            </a:r>
          </a:p>
        </p:txBody>
      </p:sp>
      <p:sp>
        <p:nvSpPr>
          <p:cNvPr id="172" name="TextBox 81"/>
          <p:cNvSpPr txBox="1"/>
          <p:nvPr/>
        </p:nvSpPr>
        <p:spPr bwMode="auto">
          <a:xfrm>
            <a:off x="17030931" y="24135184"/>
            <a:ext cx="4856634" cy="919401"/>
          </a:xfrm>
          <a:prstGeom prst="roundRect">
            <a:avLst/>
          </a:prstGeom>
          <a:solidFill>
            <a:schemeClr val="accent6">
              <a:lumMod val="40000"/>
              <a:lumOff val="60000"/>
            </a:schemeClr>
          </a:solidFill>
          <a:ln w="9525">
            <a:solidFill>
              <a:srgbClr val="FF0000"/>
            </a:solidFill>
            <a:miter lim="800000"/>
            <a:headEnd/>
            <a:tailEnd/>
          </a:ln>
        </p:spPr>
        <p:txBody>
          <a:bodyPr wrap="square">
            <a:spAutoFit/>
          </a:bodyPr>
          <a:lstStyle/>
          <a:p>
            <a:pPr>
              <a:defRPr/>
            </a:pPr>
            <a:r>
              <a:rPr lang="en-US" altLang="zh-CN" sz="2400" dirty="0">
                <a:latin typeface="Times New Roman" panose="02020603050405020304" pitchFamily="18" charset="0"/>
                <a:ea typeface="宋体" pitchFamily="2" charset="-122"/>
                <a:cs typeface="Times New Roman" panose="02020603050405020304" pitchFamily="18" charset="0"/>
              </a:rPr>
              <a:t>Plasma parameter distribution in the x-axis direction</a:t>
            </a:r>
            <a:endParaRPr lang="zh-CN" altLang="en-US" sz="2400" dirty="0">
              <a:latin typeface="Times New Roman" panose="02020603050405020304" pitchFamily="18" charset="0"/>
              <a:ea typeface="宋体" pitchFamily="2" charset="-122"/>
              <a:cs typeface="Times New Roman" panose="02020603050405020304" pitchFamily="18" charset="0"/>
            </a:endParaRPr>
          </a:p>
        </p:txBody>
      </p:sp>
      <p:sp>
        <p:nvSpPr>
          <p:cNvPr id="178" name="TextBox 81"/>
          <p:cNvSpPr txBox="1"/>
          <p:nvPr/>
        </p:nvSpPr>
        <p:spPr bwMode="auto">
          <a:xfrm>
            <a:off x="23738738" y="29068514"/>
            <a:ext cx="5589830" cy="510778"/>
          </a:xfrm>
          <a:prstGeom prst="roundRect">
            <a:avLst/>
          </a:prstGeom>
          <a:solidFill>
            <a:schemeClr val="accent6">
              <a:lumMod val="40000"/>
              <a:lumOff val="60000"/>
            </a:schemeClr>
          </a:solidFill>
          <a:ln w="9525">
            <a:solidFill>
              <a:srgbClr val="FF0000"/>
            </a:solidFill>
            <a:miter lim="800000"/>
            <a:headEnd/>
            <a:tailEnd/>
          </a:ln>
        </p:spPr>
        <p:txBody>
          <a:bodyPr wrap="square">
            <a:spAutoFit/>
          </a:bodyPr>
          <a:lstStyle/>
          <a:p>
            <a:pPr>
              <a:defRPr/>
            </a:pPr>
            <a:r>
              <a:rPr lang="en-US" altLang="zh-CN" sz="2400" dirty="0">
                <a:latin typeface="Times New Roman" panose="02020603050405020304" pitchFamily="18" charset="0"/>
                <a:ea typeface="宋体" pitchFamily="2" charset="-122"/>
                <a:cs typeface="Times New Roman" panose="02020603050405020304" pitchFamily="18" charset="0"/>
              </a:rPr>
              <a:t>Plasma parameters change with the power</a:t>
            </a:r>
            <a:endParaRPr lang="zh-CN" altLang="en-US" sz="2400" dirty="0">
              <a:latin typeface="Times New Roman" panose="02020603050405020304" pitchFamily="18" charset="0"/>
              <a:ea typeface="宋体"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7" name="TextBox 107"/>
              <p:cNvSpPr txBox="1"/>
              <p:nvPr/>
            </p:nvSpPr>
            <p:spPr bwMode="auto">
              <a:xfrm>
                <a:off x="2078194" y="40020654"/>
                <a:ext cx="13364876" cy="3371136"/>
              </a:xfrm>
              <a:prstGeom prst="roundRect">
                <a:avLst/>
              </a:prstGeom>
              <a:solidFill>
                <a:schemeClr val="accent1">
                  <a:lumMod val="20000"/>
                  <a:lumOff val="80000"/>
                </a:schemeClr>
              </a:solidFill>
              <a:ln>
                <a:solidFill>
                  <a:schemeClr val="accent2"/>
                </a:solidFill>
              </a:ln>
            </p:spPr>
            <p:txBody>
              <a:bodyPr wrap="square">
                <a:spAutoFit/>
              </a:bodyPr>
              <a:lstStyle/>
              <a:p>
                <a:pPr marL="342900" indent="-342900" algn="just">
                  <a:buFont typeface="Wingdings" panose="05000000000000000000" pitchFamily="2" charset="2"/>
                  <a:buChar char="p"/>
                </a:pPr>
                <a:r>
                  <a:rPr lang="en-US" altLang="zh-CN" sz="2400" dirty="0">
                    <a:solidFill>
                      <a:schemeClr val="tx1"/>
                    </a:solidFill>
                    <a:latin typeface="Times New Roman" panose="02020603050405020304" pitchFamily="18" charset="0"/>
                    <a:cs typeface="Times New Roman" panose="02020603050405020304" pitchFamily="18" charset="0"/>
                  </a:rPr>
                  <a:t>The electron density increases gradually when the RF power changes from 200 W to 500 W and the maximum electron density can reach to </a:t>
                </a:r>
                <a14:m>
                  <m:oMath xmlns:m="http://schemas.openxmlformats.org/officeDocument/2006/math">
                    <m:r>
                      <a:rPr lang="en-US" altLang="zh-CN" sz="2400" i="0"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5</m:t>
                    </m:r>
                    <m:r>
                      <a:rPr lang="en-US" altLang="zh-CN" sz="2400" i="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400" i="0"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8</m:t>
                    </m:r>
                    <m:r>
                      <a:rPr lang="en-US" altLang="zh-CN" sz="240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24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400" i="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m:t>
                        </m:r>
                        <m:r>
                          <a:rPr lang="en-US" altLang="zh-CN" sz="240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0</m:t>
                        </m:r>
                      </m:e>
                      <m:sup>
                        <m:r>
                          <a:rPr lang="en-US" altLang="zh-CN" sz="2400" i="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m:t>
                        </m:r>
                        <m:r>
                          <a:rPr lang="en-US" altLang="zh-CN" sz="240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6</m:t>
                        </m:r>
                      </m:sup>
                    </m:sSup>
                    <m:sSup>
                      <m:sSupPr>
                        <m:ctrlPr>
                          <a:rPr lang="en-US" altLang="zh-CN" sz="24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m:t>
                        </m:r>
                      </m:e>
                      <m:sup>
                        <m:r>
                          <a:rPr lang="en-US" altLang="zh-CN"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−3</m:t>
                        </m:r>
                      </m:sup>
                    </m:sSup>
                  </m:oMath>
                </a14:m>
                <a:r>
                  <a:rPr lang="en-US" altLang="zh-CN" sz="2400" dirty="0">
                    <a:solidFill>
                      <a:schemeClr val="tx1"/>
                    </a:solidFill>
                    <a:latin typeface="Times New Roman" panose="02020603050405020304" pitchFamily="18" charset="0"/>
                    <a:cs typeface="Times New Roman" panose="02020603050405020304" pitchFamily="18" charset="0"/>
                  </a:rPr>
                  <a:t>, and the electron temperature decreases from 8.1 eV to 5.9 eV in this case.</a:t>
                </a:r>
              </a:p>
              <a:p>
                <a:pPr marL="342900" indent="-342900" algn="just">
                  <a:buFont typeface="Wingdings" panose="05000000000000000000" pitchFamily="2" charset="2"/>
                  <a:buChar char="p"/>
                </a:pPr>
                <a:r>
                  <a:rPr lang="en-US" altLang="zh-CN" sz="2400" dirty="0">
                    <a:solidFill>
                      <a:schemeClr val="tx1"/>
                    </a:solidFill>
                    <a:latin typeface="Times New Roman" panose="02020603050405020304" pitchFamily="18" charset="0"/>
                    <a:cs typeface="Times New Roman" panose="02020603050405020304" pitchFamily="18" charset="0"/>
                  </a:rPr>
                  <a:t>The axial distribution of electron density and temperature is explored. For electron density, a upward tendency is observed as the probe moves from edge to center along the  axis of coil, and the electron temperature remain nearly constant (about 5.5 eV).</a:t>
                </a:r>
              </a:p>
              <a:p>
                <a:pPr marL="342900" indent="-342900" algn="just">
                  <a:buFont typeface="Wingdings" panose="05000000000000000000" pitchFamily="2" charset="2"/>
                  <a:buChar char="p"/>
                </a:pPr>
                <a:r>
                  <a:rPr lang="en-US" altLang="zh-CN" sz="2400" dirty="0">
                    <a:solidFill>
                      <a:schemeClr val="tx1"/>
                    </a:solidFill>
                    <a:latin typeface="Times New Roman" panose="02020603050405020304" pitchFamily="18" charset="0"/>
                    <a:cs typeface="Times New Roman" panose="02020603050405020304" pitchFamily="18" charset="0"/>
                  </a:rPr>
                  <a:t> The relationships between </a:t>
                </a:r>
                <a:r>
                  <a:rPr lang="en-US" altLang="zh-CN" sz="2400" dirty="0">
                    <a:latin typeface="Times New Roman" panose="02020603050405020304" pitchFamily="18" charset="0"/>
                    <a:cs typeface="Times New Roman" panose="02020603050405020304" pitchFamily="18" charset="0"/>
                  </a:rPr>
                  <a:t>EEDF, </a:t>
                </a:r>
                <a:r>
                  <a:rPr lang="en-US" altLang="zh-CN" sz="2400" dirty="0">
                    <a:solidFill>
                      <a:schemeClr val="tx1"/>
                    </a:solidFill>
                    <a:latin typeface="Times New Roman" panose="02020603050405020304" pitchFamily="18" charset="0"/>
                    <a:cs typeface="Times New Roman" panose="02020603050405020304" pitchFamily="18" charset="0"/>
                  </a:rPr>
                  <a:t>EEPF </a:t>
                </a:r>
                <a:r>
                  <a:rPr lang="en-US" altLang="zh-CN" sz="2400" dirty="0">
                    <a:latin typeface="Times New Roman" panose="02020603050405020304" pitchFamily="18" charset="0"/>
                    <a:cs typeface="Times New Roman" panose="02020603050405020304" pitchFamily="18" charset="0"/>
                  </a:rPr>
                  <a:t>and </a:t>
                </a:r>
                <a:r>
                  <a:rPr lang="en-US" altLang="zh-CN" sz="2400" dirty="0">
                    <a:solidFill>
                      <a:schemeClr val="tx1"/>
                    </a:solidFill>
                    <a:latin typeface="Times New Roman" panose="02020603050405020304" pitchFamily="18" charset="0"/>
                    <a:cs typeface="Times New Roman" panose="02020603050405020304" pitchFamily="18" charset="0"/>
                  </a:rPr>
                  <a:t>gas pressure are </a:t>
                </a:r>
                <a:r>
                  <a:rPr lang="en-US" altLang="zh-CN" sz="2400" dirty="0">
                    <a:latin typeface="Times New Roman" panose="02020603050405020304" pitchFamily="18" charset="0"/>
                    <a:cs typeface="Times New Roman" panose="02020603050405020304" pitchFamily="18" charset="0"/>
                  </a:rPr>
                  <a:t>also explored</a:t>
                </a:r>
                <a:r>
                  <a:rPr lang="en-US" altLang="zh-CN" sz="2400" dirty="0">
                    <a:solidFill>
                      <a:schemeClr val="tx1"/>
                    </a:solidFill>
                    <a:latin typeface="Times New Roman" panose="02020603050405020304" pitchFamily="18" charset="0"/>
                    <a:cs typeface="Times New Roman" panose="02020603050405020304" pitchFamily="18" charset="0"/>
                  </a:rPr>
                  <a:t>. The high-energy electrons decrease and low-energy electrons increase with the </a:t>
                </a:r>
                <a:r>
                  <a:rPr lang="en-US" altLang="zh-CN" sz="2400" dirty="0">
                    <a:latin typeface="Times New Roman" panose="02020603050405020304" pitchFamily="18" charset="0"/>
                    <a:cs typeface="Times New Roman" panose="02020603050405020304" pitchFamily="18" charset="0"/>
                  </a:rPr>
                  <a:t>increase of </a:t>
                </a:r>
                <a:r>
                  <a:rPr lang="en-US" altLang="zh-CN" sz="2400" dirty="0">
                    <a:solidFill>
                      <a:schemeClr val="tx1"/>
                    </a:solidFill>
                    <a:latin typeface="Times New Roman" panose="02020603050405020304" pitchFamily="18" charset="0"/>
                    <a:cs typeface="Times New Roman" panose="02020603050405020304" pitchFamily="18" charset="0"/>
                  </a:rPr>
                  <a:t>the gas pressure.</a:t>
                </a:r>
              </a:p>
            </p:txBody>
          </p:sp>
        </mc:Choice>
        <mc:Fallback xmlns="">
          <p:sp>
            <p:nvSpPr>
              <p:cNvPr id="187" name="TextBox 107"/>
              <p:cNvSpPr txBox="1">
                <a:spLocks noRot="1" noChangeAspect="1" noMove="1" noResize="1" noEditPoints="1" noAdjustHandles="1" noChangeArrowheads="1" noChangeShapeType="1" noTextEdit="1"/>
              </p:cNvSpPr>
              <p:nvPr/>
            </p:nvSpPr>
            <p:spPr bwMode="auto">
              <a:xfrm>
                <a:off x="2078194" y="40020654"/>
                <a:ext cx="13364876" cy="3371136"/>
              </a:xfrm>
              <a:prstGeom prst="roundRect">
                <a:avLst/>
              </a:prstGeom>
              <a:blipFill>
                <a:blip r:embed="rId9"/>
                <a:stretch>
                  <a:fillRect/>
                </a:stretch>
              </a:blipFill>
              <a:ln>
                <a:solidFill>
                  <a:schemeClr val="accent2"/>
                </a:solidFill>
              </a:ln>
            </p:spPr>
            <p:txBody>
              <a:bodyPr/>
              <a:lstStyle/>
              <a:p>
                <a:r>
                  <a:rPr lang="zh-CN" altLang="en-US">
                    <a:noFill/>
                  </a:rPr>
                  <a:t> </a:t>
                </a:r>
              </a:p>
            </p:txBody>
          </p:sp>
        </mc:Fallback>
      </mc:AlternateContent>
      <p:sp>
        <p:nvSpPr>
          <p:cNvPr id="74" name="Text Box 329"/>
          <p:cNvSpPr txBox="1">
            <a:spLocks noChangeArrowheads="1"/>
          </p:cNvSpPr>
          <p:nvPr/>
        </p:nvSpPr>
        <p:spPr bwMode="auto">
          <a:xfrm>
            <a:off x="3053736" y="3926306"/>
            <a:ext cx="1852893" cy="545174"/>
          </a:xfrm>
          <a:prstGeom prst="rect">
            <a:avLst/>
          </a:prstGeom>
          <a:noFill/>
          <a:ln w="9525">
            <a:noFill/>
            <a:miter lim="800000"/>
            <a:headEnd/>
            <a:tailEnd/>
          </a:ln>
          <a:effectLst/>
        </p:spPr>
        <p:txBody>
          <a:bodyPr wrap="square" lIns="97942" tIns="48971" rIns="97942" bIns="48971">
            <a:spAutoFit/>
          </a:bodyPr>
          <a:lstStyle/>
          <a:p>
            <a:pPr defTabSz="979488" eaLnBrk="1" hangingPunct="1">
              <a:defRPr/>
            </a:pPr>
            <a:r>
              <a:rPr kumimoji="1" lang="zh-CN" altLang="en-US" sz="2900" b="1" i="1" dirty="0">
                <a:solidFill>
                  <a:srgbClr val="1E3980"/>
                </a:solidFill>
                <a:effectLst>
                  <a:outerShdw blurRad="38100" dist="38100" dir="2700000" algn="tl">
                    <a:srgbClr val="C0C0C0"/>
                  </a:outerShdw>
                </a:effectLst>
                <a:latin typeface="Times New Roman" panose="02020603050405020304" pitchFamily="18" charset="0"/>
                <a:ea typeface="创艺繁隶书" pitchFamily="2" charset="-122"/>
                <a:cs typeface="Times New Roman" panose="02020603050405020304" pitchFamily="18" charset="0"/>
              </a:rPr>
              <a:t> </a:t>
            </a:r>
            <a:endParaRPr kumimoji="1" lang="en-US" altLang="zh-CN" sz="6000" b="1" dirty="0">
              <a:solidFill>
                <a:srgbClr val="3333CC"/>
              </a:solidFill>
              <a:effectLst>
                <a:outerShdw blurRad="38100" dist="38100" dir="2700000" algn="tl">
                  <a:srgbClr val="C0C0C0"/>
                </a:outerShdw>
              </a:effectLst>
              <a:latin typeface="Times New Roman" panose="02020603050405020304" pitchFamily="18" charset="0"/>
              <a:ea typeface="创艺繁隶书" pitchFamily="2" charset="-122"/>
              <a:cs typeface="Times New Roman" panose="02020603050405020304" pitchFamily="18" charset="0"/>
            </a:endParaRPr>
          </a:p>
        </p:txBody>
      </p:sp>
      <p:pic>
        <p:nvPicPr>
          <p:cNvPr id="2" name="图片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20768" y="1968915"/>
            <a:ext cx="2585252" cy="2566149"/>
          </a:xfrm>
          <a:prstGeom prst="rect">
            <a:avLst/>
          </a:prstGeom>
        </p:spPr>
      </p:pic>
      <p:graphicFrame>
        <p:nvGraphicFramePr>
          <p:cNvPr id="15" name="对象 14">
            <a:extLst>
              <a:ext uri="{FF2B5EF4-FFF2-40B4-BE49-F238E27FC236}">
                <a16:creationId xmlns:a16="http://schemas.microsoft.com/office/drawing/2014/main" xmlns="" id="{19336D86-E8F8-4B07-AFF6-4B06889216CA}"/>
              </a:ext>
            </a:extLst>
          </p:cNvPr>
          <p:cNvGraphicFramePr>
            <a:graphicFrameLocks noChangeAspect="1"/>
          </p:cNvGraphicFramePr>
          <p:nvPr>
            <p:extLst>
              <p:ext uri="{D42A27DB-BD31-4B8C-83A1-F6EECF244321}">
                <p14:modId xmlns:p14="http://schemas.microsoft.com/office/powerpoint/2010/main" val="1866717747"/>
              </p:ext>
            </p:extLst>
          </p:nvPr>
        </p:nvGraphicFramePr>
        <p:xfrm>
          <a:off x="2359745" y="28273640"/>
          <a:ext cx="6362893" cy="4497012"/>
        </p:xfrm>
        <a:graphic>
          <a:graphicData uri="http://schemas.openxmlformats.org/presentationml/2006/ole">
            <mc:AlternateContent xmlns:mc="http://schemas.openxmlformats.org/markup-compatibility/2006">
              <mc:Choice xmlns:v="urn:schemas-microsoft-com:vml" Requires="v">
                <p:oleObj spid="_x0000_s2845" name="Graph" r:id="rId11" imgW="4276800" imgH="3023280" progId="Origin50.Graph">
                  <p:embed/>
                </p:oleObj>
              </mc:Choice>
              <mc:Fallback>
                <p:oleObj name="Graph" r:id="rId11" imgW="4276800" imgH="3023280" progId="Origin50.Graph">
                  <p:embed/>
                  <p:pic>
                    <p:nvPicPr>
                      <p:cNvPr id="0" name=""/>
                      <p:cNvPicPr/>
                      <p:nvPr/>
                    </p:nvPicPr>
                    <p:blipFill>
                      <a:blip r:embed="rId12"/>
                      <a:stretch>
                        <a:fillRect/>
                      </a:stretch>
                    </p:blipFill>
                    <p:spPr>
                      <a:xfrm>
                        <a:off x="2359745" y="28273640"/>
                        <a:ext cx="6362893" cy="4497012"/>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xmlns="" id="{3B3FB464-0F0D-450F-9084-46A6FA4956EF}"/>
              </a:ext>
            </a:extLst>
          </p:cNvPr>
          <p:cNvGraphicFramePr>
            <a:graphicFrameLocks noChangeAspect="1"/>
          </p:cNvGraphicFramePr>
          <p:nvPr>
            <p:extLst>
              <p:ext uri="{D42A27DB-BD31-4B8C-83A1-F6EECF244321}">
                <p14:modId xmlns:p14="http://schemas.microsoft.com/office/powerpoint/2010/main" val="3097607123"/>
              </p:ext>
            </p:extLst>
          </p:nvPr>
        </p:nvGraphicFramePr>
        <p:xfrm>
          <a:off x="9136594" y="28237262"/>
          <a:ext cx="6362892" cy="4497011"/>
        </p:xfrm>
        <a:graphic>
          <a:graphicData uri="http://schemas.openxmlformats.org/presentationml/2006/ole">
            <mc:AlternateContent xmlns:mc="http://schemas.openxmlformats.org/markup-compatibility/2006">
              <mc:Choice xmlns:v="urn:schemas-microsoft-com:vml" Requires="v">
                <p:oleObj spid="_x0000_s2846" name="Graph" r:id="rId13" imgW="4276800" imgH="3023280" progId="Origin50.Graph">
                  <p:embed/>
                </p:oleObj>
              </mc:Choice>
              <mc:Fallback>
                <p:oleObj name="Graph" r:id="rId13" imgW="4276800" imgH="3023280" progId="Origin50.Graph">
                  <p:embed/>
                  <p:pic>
                    <p:nvPicPr>
                      <p:cNvPr id="0" name=""/>
                      <p:cNvPicPr/>
                      <p:nvPr/>
                    </p:nvPicPr>
                    <p:blipFill>
                      <a:blip r:embed="rId14"/>
                      <a:stretch>
                        <a:fillRect/>
                      </a:stretch>
                    </p:blipFill>
                    <p:spPr>
                      <a:xfrm>
                        <a:off x="9136594" y="28237262"/>
                        <a:ext cx="6362892" cy="4497011"/>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xmlns="" id="{4F8D2E35-D383-4618-8324-48F62C976441}"/>
              </a:ext>
            </a:extLst>
          </p:cNvPr>
          <p:cNvGraphicFramePr>
            <a:graphicFrameLocks noChangeAspect="1"/>
          </p:cNvGraphicFramePr>
          <p:nvPr>
            <p:extLst>
              <p:ext uri="{D42A27DB-BD31-4B8C-83A1-F6EECF244321}">
                <p14:modId xmlns:p14="http://schemas.microsoft.com/office/powerpoint/2010/main" val="538489097"/>
              </p:ext>
            </p:extLst>
          </p:nvPr>
        </p:nvGraphicFramePr>
        <p:xfrm>
          <a:off x="9237214" y="34249499"/>
          <a:ext cx="6362895" cy="4497013"/>
        </p:xfrm>
        <a:graphic>
          <a:graphicData uri="http://schemas.openxmlformats.org/presentationml/2006/ole">
            <mc:AlternateContent xmlns:mc="http://schemas.openxmlformats.org/markup-compatibility/2006">
              <mc:Choice xmlns:v="urn:schemas-microsoft-com:vml" Requires="v">
                <p:oleObj spid="_x0000_s2847" name="Graph" r:id="rId15" imgW="4276800" imgH="3023280" progId="Origin50.Graph">
                  <p:embed/>
                </p:oleObj>
              </mc:Choice>
              <mc:Fallback>
                <p:oleObj name="Graph" r:id="rId15" imgW="4276800" imgH="3023280" progId="Origin50.Graph">
                  <p:embed/>
                  <p:pic>
                    <p:nvPicPr>
                      <p:cNvPr id="0" name=""/>
                      <p:cNvPicPr/>
                      <p:nvPr/>
                    </p:nvPicPr>
                    <p:blipFill>
                      <a:blip r:embed="rId16"/>
                      <a:stretch>
                        <a:fillRect/>
                      </a:stretch>
                    </p:blipFill>
                    <p:spPr>
                      <a:xfrm>
                        <a:off x="9237214" y="34249499"/>
                        <a:ext cx="6362895" cy="4497013"/>
                      </a:xfrm>
                      <a:prstGeom prst="rect">
                        <a:avLst/>
                      </a:prstGeom>
                    </p:spPr>
                  </p:pic>
                </p:oleObj>
              </mc:Fallback>
            </mc:AlternateContent>
          </a:graphicData>
        </a:graphic>
      </p:graphicFrame>
      <p:sp>
        <p:nvSpPr>
          <p:cNvPr id="99" name="文本框 98">
            <a:extLst>
              <a:ext uri="{FF2B5EF4-FFF2-40B4-BE49-F238E27FC236}">
                <a16:creationId xmlns:a16="http://schemas.microsoft.com/office/drawing/2014/main" xmlns="" id="{5CEBFDF4-535E-4CEE-BD82-B04EB758FF71}"/>
              </a:ext>
            </a:extLst>
          </p:cNvPr>
          <p:cNvSpPr txBox="1"/>
          <p:nvPr/>
        </p:nvSpPr>
        <p:spPr>
          <a:xfrm>
            <a:off x="20404256" y="7263605"/>
            <a:ext cx="876771" cy="461665"/>
          </a:xfrm>
          <a:prstGeom prst="rect">
            <a:avLst/>
          </a:prstGeom>
          <a:noFill/>
        </p:spPr>
        <p:txBody>
          <a:bodyPr wrap="square">
            <a:spAutoFit/>
          </a:bodyPr>
          <a:lstStyle/>
          <a:p>
            <a:r>
              <a:rPr lang="en-US" altLang="zh-CN" sz="1200" b="1" i="1" dirty="0">
                <a:latin typeface="Times New Roman" panose="02020603050405020304" pitchFamily="18" charset="0"/>
                <a:cs typeface="Times New Roman" panose="02020603050405020304" pitchFamily="18" charset="0"/>
              </a:rPr>
              <a:t>Cylindrical probe</a:t>
            </a:r>
            <a:endParaRPr lang="zh-CN" altLang="en-US" sz="1200" b="1" i="1" dirty="0">
              <a:latin typeface="Times New Roman" panose="02020603050405020304" pitchFamily="18" charset="0"/>
              <a:cs typeface="Times New Roman" panose="02020603050405020304" pitchFamily="18" charset="0"/>
            </a:endParaRPr>
          </a:p>
        </p:txBody>
      </p:sp>
      <p:graphicFrame>
        <p:nvGraphicFramePr>
          <p:cNvPr id="22" name="对象 21">
            <a:extLst>
              <a:ext uri="{FF2B5EF4-FFF2-40B4-BE49-F238E27FC236}">
                <a16:creationId xmlns:a16="http://schemas.microsoft.com/office/drawing/2014/main" xmlns="" id="{0F5B33D7-C0B4-43F8-801F-60D125450B98}"/>
              </a:ext>
            </a:extLst>
          </p:cNvPr>
          <p:cNvGraphicFramePr>
            <a:graphicFrameLocks noChangeAspect="1"/>
          </p:cNvGraphicFramePr>
          <p:nvPr>
            <p:extLst>
              <p:ext uri="{D42A27DB-BD31-4B8C-83A1-F6EECF244321}">
                <p14:modId xmlns:p14="http://schemas.microsoft.com/office/powerpoint/2010/main" val="1040680673"/>
              </p:ext>
            </p:extLst>
          </p:nvPr>
        </p:nvGraphicFramePr>
        <p:xfrm>
          <a:off x="23065533" y="19728376"/>
          <a:ext cx="6372372" cy="4503710"/>
        </p:xfrm>
        <a:graphic>
          <a:graphicData uri="http://schemas.openxmlformats.org/presentationml/2006/ole">
            <mc:AlternateContent xmlns:mc="http://schemas.openxmlformats.org/markup-compatibility/2006">
              <mc:Choice xmlns:v="urn:schemas-microsoft-com:vml" Requires="v">
                <p:oleObj spid="_x0000_s2848" name="Graph" r:id="rId17" imgW="4276800" imgH="3023280" progId="Origin50.Graph">
                  <p:embed/>
                </p:oleObj>
              </mc:Choice>
              <mc:Fallback>
                <p:oleObj name="Graph" r:id="rId17" imgW="4276800" imgH="3023280" progId="Origin50.Graph">
                  <p:embed/>
                  <p:pic>
                    <p:nvPicPr>
                      <p:cNvPr id="4" name="对象 3">
                        <a:extLst>
                          <a:ext uri="{FF2B5EF4-FFF2-40B4-BE49-F238E27FC236}">
                            <a16:creationId xmlns:a16="http://schemas.microsoft.com/office/drawing/2014/main" xmlns="" id="{92C05383-C2DD-4E01-A495-07A385D50A03}"/>
                          </a:ext>
                        </a:extLst>
                      </p:cNvPr>
                      <p:cNvPicPr/>
                      <p:nvPr/>
                    </p:nvPicPr>
                    <p:blipFill>
                      <a:blip r:embed="rId18"/>
                      <a:stretch>
                        <a:fillRect/>
                      </a:stretch>
                    </p:blipFill>
                    <p:spPr>
                      <a:xfrm>
                        <a:off x="23065533" y="19728376"/>
                        <a:ext cx="6372372" cy="4503710"/>
                      </a:xfrm>
                      <a:prstGeom prst="rect">
                        <a:avLst/>
                      </a:prstGeom>
                    </p:spPr>
                  </p:pic>
                </p:oleObj>
              </mc:Fallback>
            </mc:AlternateContent>
          </a:graphicData>
        </a:graphic>
      </p:graphicFrame>
      <p:graphicFrame>
        <p:nvGraphicFramePr>
          <p:cNvPr id="23" name="对象 22">
            <a:extLst>
              <a:ext uri="{FF2B5EF4-FFF2-40B4-BE49-F238E27FC236}">
                <a16:creationId xmlns:a16="http://schemas.microsoft.com/office/drawing/2014/main" xmlns="" id="{C55784EC-142C-4003-8575-F6DFB653B87C}"/>
              </a:ext>
            </a:extLst>
          </p:cNvPr>
          <p:cNvGraphicFramePr>
            <a:graphicFrameLocks noChangeAspect="1"/>
          </p:cNvGraphicFramePr>
          <p:nvPr>
            <p:extLst>
              <p:ext uri="{D42A27DB-BD31-4B8C-83A1-F6EECF244321}">
                <p14:modId xmlns:p14="http://schemas.microsoft.com/office/powerpoint/2010/main" val="2097858247"/>
              </p:ext>
            </p:extLst>
          </p:nvPr>
        </p:nvGraphicFramePr>
        <p:xfrm>
          <a:off x="16217556" y="19728375"/>
          <a:ext cx="6372373" cy="4503712"/>
        </p:xfrm>
        <a:graphic>
          <a:graphicData uri="http://schemas.openxmlformats.org/presentationml/2006/ole">
            <mc:AlternateContent xmlns:mc="http://schemas.openxmlformats.org/markup-compatibility/2006">
              <mc:Choice xmlns:v="urn:schemas-microsoft-com:vml" Requires="v">
                <p:oleObj spid="_x0000_s2849" name="Graph" r:id="rId19" imgW="4276800" imgH="3023280" progId="Origin50.Graph">
                  <p:embed/>
                </p:oleObj>
              </mc:Choice>
              <mc:Fallback>
                <p:oleObj name="Graph" r:id="rId19" imgW="4276800" imgH="3023280" progId="Origin50.Graph">
                  <p:embed/>
                  <p:pic>
                    <p:nvPicPr>
                      <p:cNvPr id="4" name="对象 3">
                        <a:extLst>
                          <a:ext uri="{FF2B5EF4-FFF2-40B4-BE49-F238E27FC236}">
                            <a16:creationId xmlns:a16="http://schemas.microsoft.com/office/drawing/2014/main" xmlns="" id="{A2D03DD6-50D0-4153-97BA-7D4BA3C09B77}"/>
                          </a:ext>
                        </a:extLst>
                      </p:cNvPr>
                      <p:cNvPicPr/>
                      <p:nvPr/>
                    </p:nvPicPr>
                    <p:blipFill>
                      <a:blip r:embed="rId20"/>
                      <a:stretch>
                        <a:fillRect/>
                      </a:stretch>
                    </p:blipFill>
                    <p:spPr>
                      <a:xfrm>
                        <a:off x="16217556" y="19728375"/>
                        <a:ext cx="6372373" cy="4503712"/>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xmlns="" id="{B09B2BED-40A9-45C7-A1DB-2F1285A08BF4}"/>
              </a:ext>
            </a:extLst>
          </p:cNvPr>
          <p:cNvGraphicFramePr>
            <a:graphicFrameLocks noChangeAspect="1"/>
          </p:cNvGraphicFramePr>
          <p:nvPr>
            <p:extLst>
              <p:ext uri="{D42A27DB-BD31-4B8C-83A1-F6EECF244321}">
                <p14:modId xmlns:p14="http://schemas.microsoft.com/office/powerpoint/2010/main" val="2762866704"/>
              </p:ext>
            </p:extLst>
          </p:nvPr>
        </p:nvGraphicFramePr>
        <p:xfrm>
          <a:off x="16312593" y="24804809"/>
          <a:ext cx="6642100" cy="4265612"/>
        </p:xfrm>
        <a:graphic>
          <a:graphicData uri="http://schemas.openxmlformats.org/presentationml/2006/ole">
            <mc:AlternateContent xmlns:mc="http://schemas.openxmlformats.org/markup-compatibility/2006">
              <mc:Choice xmlns:v="urn:schemas-microsoft-com:vml" Requires="v">
                <p:oleObj spid="_x0000_s2850" name="Graph" r:id="rId21" imgW="4276800" imgH="3023280" progId="Origin50.Graph">
                  <p:embed/>
                </p:oleObj>
              </mc:Choice>
              <mc:Fallback>
                <p:oleObj name="Graph" r:id="rId21" imgW="4276800" imgH="3023280" progId="Origin50.Graph">
                  <p:embed/>
                  <p:pic>
                    <p:nvPicPr>
                      <p:cNvPr id="5" name="对象 4">
                        <a:extLst>
                          <a:ext uri="{FF2B5EF4-FFF2-40B4-BE49-F238E27FC236}">
                            <a16:creationId xmlns:a16="http://schemas.microsoft.com/office/drawing/2014/main" xmlns="" id="{623E40EA-FCB7-4FC0-8DFC-FB14E3C2096C}"/>
                          </a:ext>
                        </a:extLst>
                      </p:cNvPr>
                      <p:cNvPicPr/>
                      <p:nvPr/>
                    </p:nvPicPr>
                    <p:blipFill>
                      <a:blip r:embed="rId22"/>
                      <a:stretch>
                        <a:fillRect/>
                      </a:stretch>
                    </p:blipFill>
                    <p:spPr>
                      <a:xfrm>
                        <a:off x="16312593" y="24804809"/>
                        <a:ext cx="6642100" cy="4265612"/>
                      </a:xfrm>
                      <a:prstGeom prst="rect">
                        <a:avLst/>
                      </a:prstGeom>
                    </p:spPr>
                  </p:pic>
                </p:oleObj>
              </mc:Fallback>
            </mc:AlternateContent>
          </a:graphicData>
        </a:graphic>
      </p:graphicFrame>
      <p:graphicFrame>
        <p:nvGraphicFramePr>
          <p:cNvPr id="26" name="对象 25">
            <a:extLst>
              <a:ext uri="{FF2B5EF4-FFF2-40B4-BE49-F238E27FC236}">
                <a16:creationId xmlns:a16="http://schemas.microsoft.com/office/drawing/2014/main" xmlns="" id="{A9744110-1014-4308-A818-958108BD96B9}"/>
              </a:ext>
            </a:extLst>
          </p:cNvPr>
          <p:cNvGraphicFramePr>
            <a:graphicFrameLocks noChangeAspect="1"/>
          </p:cNvGraphicFramePr>
          <p:nvPr>
            <p:extLst>
              <p:ext uri="{D42A27DB-BD31-4B8C-83A1-F6EECF244321}">
                <p14:modId xmlns:p14="http://schemas.microsoft.com/office/powerpoint/2010/main" val="3736030814"/>
              </p:ext>
            </p:extLst>
          </p:nvPr>
        </p:nvGraphicFramePr>
        <p:xfrm>
          <a:off x="23052066" y="24694665"/>
          <a:ext cx="6374997" cy="4505566"/>
        </p:xfrm>
        <a:graphic>
          <a:graphicData uri="http://schemas.openxmlformats.org/presentationml/2006/ole">
            <mc:AlternateContent xmlns:mc="http://schemas.openxmlformats.org/markup-compatibility/2006">
              <mc:Choice xmlns:v="urn:schemas-microsoft-com:vml" Requires="v">
                <p:oleObj spid="_x0000_s2851" name="Graph" r:id="rId23" imgW="4276800" imgH="3023280" progId="Origin50.Graph">
                  <p:embed/>
                </p:oleObj>
              </mc:Choice>
              <mc:Fallback>
                <p:oleObj name="Graph" r:id="rId23" imgW="4276800" imgH="3023280" progId="Origin50.Graph">
                  <p:embed/>
                  <p:pic>
                    <p:nvPicPr>
                      <p:cNvPr id="5" name="对象 4">
                        <a:extLst>
                          <a:ext uri="{FF2B5EF4-FFF2-40B4-BE49-F238E27FC236}">
                            <a16:creationId xmlns:a16="http://schemas.microsoft.com/office/drawing/2014/main" xmlns="" id="{93A5113E-2E0E-4FCA-B824-BF9372E4C33E}"/>
                          </a:ext>
                        </a:extLst>
                      </p:cNvPr>
                      <p:cNvPicPr/>
                      <p:nvPr/>
                    </p:nvPicPr>
                    <p:blipFill>
                      <a:blip r:embed="rId24"/>
                      <a:stretch>
                        <a:fillRect/>
                      </a:stretch>
                    </p:blipFill>
                    <p:spPr>
                      <a:xfrm>
                        <a:off x="23052066" y="24694665"/>
                        <a:ext cx="6374997" cy="4505566"/>
                      </a:xfrm>
                      <a:prstGeom prst="rect">
                        <a:avLst/>
                      </a:prstGeom>
                    </p:spPr>
                  </p:pic>
                </p:oleObj>
              </mc:Fallback>
            </mc:AlternateContent>
          </a:graphicData>
        </a:graphic>
      </p:graphicFrame>
      <p:sp>
        <p:nvSpPr>
          <p:cNvPr id="3393" name="TextBox 81">
            <a:extLst>
              <a:ext uri="{FF2B5EF4-FFF2-40B4-BE49-F238E27FC236}">
                <a16:creationId xmlns:a16="http://schemas.microsoft.com/office/drawing/2014/main" xmlns="" id="{2053DF46-D676-4A34-AC78-D05E36478FA9}"/>
              </a:ext>
            </a:extLst>
          </p:cNvPr>
          <p:cNvSpPr txBox="1"/>
          <p:nvPr/>
        </p:nvSpPr>
        <p:spPr bwMode="auto">
          <a:xfrm>
            <a:off x="3136671" y="33043082"/>
            <a:ext cx="4634499" cy="919401"/>
          </a:xfrm>
          <a:prstGeom prst="roundRect">
            <a:avLst/>
          </a:prstGeom>
          <a:solidFill>
            <a:schemeClr val="accent6">
              <a:lumMod val="40000"/>
              <a:lumOff val="60000"/>
            </a:schemeClr>
          </a:solidFill>
          <a:ln w="9525">
            <a:solidFill>
              <a:srgbClr val="FF0000"/>
            </a:solidFill>
            <a:miter lim="800000"/>
            <a:headEnd/>
            <a:tailEnd/>
          </a:ln>
        </p:spPr>
        <p:txBody>
          <a:bodyPr wrap="square">
            <a:spAutoFit/>
          </a:bodyPr>
          <a:lstStyle/>
          <a:p>
            <a:pPr>
              <a:defRPr/>
            </a:pPr>
            <a:r>
              <a:rPr lang="en-US" altLang="zh-CN" sz="2400" dirty="0">
                <a:latin typeface="Times New Roman" panose="02020603050405020304" pitchFamily="18" charset="0"/>
                <a:ea typeface="宋体" pitchFamily="2" charset="-122"/>
                <a:cs typeface="Times New Roman" panose="02020603050405020304" pitchFamily="18" charset="0"/>
              </a:rPr>
              <a:t>Changes in electron temperature and density with power</a:t>
            </a:r>
            <a:endParaRPr lang="zh-CN" altLang="en-US" sz="2400" dirty="0">
              <a:latin typeface="Times New Roman" panose="02020603050405020304" pitchFamily="18" charset="0"/>
              <a:ea typeface="宋体" pitchFamily="2" charset="-122"/>
              <a:cs typeface="Times New Roman" panose="02020603050405020304" pitchFamily="18" charset="0"/>
            </a:endParaRPr>
          </a:p>
        </p:txBody>
      </p:sp>
      <p:sp>
        <p:nvSpPr>
          <p:cNvPr id="3394" name="TextBox 81">
            <a:extLst>
              <a:ext uri="{FF2B5EF4-FFF2-40B4-BE49-F238E27FC236}">
                <a16:creationId xmlns:a16="http://schemas.microsoft.com/office/drawing/2014/main" xmlns="" id="{E6BA5CF4-4D88-4382-85FF-AD2376002C2C}"/>
              </a:ext>
            </a:extLst>
          </p:cNvPr>
          <p:cNvSpPr txBox="1"/>
          <p:nvPr/>
        </p:nvSpPr>
        <p:spPr bwMode="auto">
          <a:xfrm>
            <a:off x="10245615" y="33043082"/>
            <a:ext cx="4634498" cy="919401"/>
          </a:xfrm>
          <a:prstGeom prst="roundRect">
            <a:avLst/>
          </a:prstGeom>
          <a:solidFill>
            <a:schemeClr val="accent6">
              <a:lumMod val="40000"/>
              <a:lumOff val="60000"/>
            </a:schemeClr>
          </a:solidFill>
          <a:ln w="9525">
            <a:solidFill>
              <a:srgbClr val="FF0000"/>
            </a:solidFill>
            <a:miter lim="800000"/>
            <a:headEnd/>
            <a:tailEnd/>
          </a:ln>
        </p:spPr>
        <p:txBody>
          <a:bodyPr wrap="square">
            <a:spAutoFit/>
          </a:bodyPr>
          <a:lstStyle/>
          <a:p>
            <a:pPr>
              <a:defRPr/>
            </a:pPr>
            <a:r>
              <a:rPr lang="en-US" altLang="zh-CN" sz="2400" dirty="0">
                <a:latin typeface="Times New Roman" panose="02020603050405020304" pitchFamily="18" charset="0"/>
                <a:ea typeface="宋体" pitchFamily="2" charset="-122"/>
                <a:cs typeface="Times New Roman" panose="02020603050405020304" pitchFamily="18" charset="0"/>
              </a:rPr>
              <a:t>Changes in electron temperature and density with position</a:t>
            </a:r>
            <a:endParaRPr lang="zh-CN" altLang="en-US" sz="2400" dirty="0">
              <a:latin typeface="Times New Roman" panose="02020603050405020304" pitchFamily="18" charset="0"/>
              <a:ea typeface="宋体" pitchFamily="2" charset="-122"/>
              <a:cs typeface="Times New Roman" panose="02020603050405020304" pitchFamily="18" charset="0"/>
            </a:endParaRPr>
          </a:p>
        </p:txBody>
      </p:sp>
      <p:sp>
        <p:nvSpPr>
          <p:cNvPr id="3395" name="TextBox 81">
            <a:extLst>
              <a:ext uri="{FF2B5EF4-FFF2-40B4-BE49-F238E27FC236}">
                <a16:creationId xmlns:a16="http://schemas.microsoft.com/office/drawing/2014/main" xmlns="" id="{639F3090-10DB-427A-AD48-BABEFC2F7C68}"/>
              </a:ext>
            </a:extLst>
          </p:cNvPr>
          <p:cNvSpPr txBox="1"/>
          <p:nvPr/>
        </p:nvSpPr>
        <p:spPr bwMode="auto">
          <a:xfrm>
            <a:off x="3136672" y="38864759"/>
            <a:ext cx="4634499" cy="919401"/>
          </a:xfrm>
          <a:prstGeom prst="roundRect">
            <a:avLst/>
          </a:prstGeom>
          <a:solidFill>
            <a:schemeClr val="accent6">
              <a:lumMod val="40000"/>
              <a:lumOff val="60000"/>
            </a:schemeClr>
          </a:solidFill>
          <a:ln w="9525">
            <a:solidFill>
              <a:srgbClr val="FF0000"/>
            </a:solidFill>
            <a:miter lim="800000"/>
            <a:headEnd/>
            <a:tailEnd/>
          </a:ln>
        </p:spPr>
        <p:txBody>
          <a:bodyPr wrap="square">
            <a:spAutoFit/>
          </a:bodyPr>
          <a:lstStyle/>
          <a:p>
            <a:pPr>
              <a:defRPr/>
            </a:pPr>
            <a:r>
              <a:rPr lang="en-US" altLang="zh-CN" sz="2400" dirty="0">
                <a:latin typeface="Times New Roman" panose="02020603050405020304" pitchFamily="18" charset="0"/>
                <a:ea typeface="宋体" pitchFamily="2" charset="-122"/>
                <a:cs typeface="Times New Roman" panose="02020603050405020304" pitchFamily="18" charset="0"/>
              </a:rPr>
              <a:t>The EEDF versus electron energy for different pressures</a:t>
            </a:r>
            <a:endParaRPr lang="zh-CN" altLang="en-US" sz="2400" dirty="0">
              <a:latin typeface="Times New Roman" panose="02020603050405020304" pitchFamily="18" charset="0"/>
              <a:ea typeface="宋体" pitchFamily="2" charset="-122"/>
              <a:cs typeface="Times New Roman" panose="02020603050405020304" pitchFamily="18" charset="0"/>
            </a:endParaRPr>
          </a:p>
        </p:txBody>
      </p:sp>
      <p:sp>
        <p:nvSpPr>
          <p:cNvPr id="3396" name="TextBox 81">
            <a:extLst>
              <a:ext uri="{FF2B5EF4-FFF2-40B4-BE49-F238E27FC236}">
                <a16:creationId xmlns:a16="http://schemas.microsoft.com/office/drawing/2014/main" xmlns="" id="{07B95F9C-AC58-4E7D-9484-9B5441D3DFF0}"/>
              </a:ext>
            </a:extLst>
          </p:cNvPr>
          <p:cNvSpPr txBox="1"/>
          <p:nvPr/>
        </p:nvSpPr>
        <p:spPr bwMode="auto">
          <a:xfrm>
            <a:off x="10245615" y="38864759"/>
            <a:ext cx="4634498" cy="919401"/>
          </a:xfrm>
          <a:prstGeom prst="roundRect">
            <a:avLst/>
          </a:prstGeom>
          <a:solidFill>
            <a:schemeClr val="accent6">
              <a:lumMod val="40000"/>
              <a:lumOff val="60000"/>
            </a:schemeClr>
          </a:solidFill>
          <a:ln w="9525">
            <a:solidFill>
              <a:srgbClr val="FF0000"/>
            </a:solidFill>
            <a:miter lim="800000"/>
            <a:headEnd/>
            <a:tailEnd/>
          </a:ln>
        </p:spPr>
        <p:txBody>
          <a:bodyPr wrap="square">
            <a:spAutoFit/>
          </a:bodyPr>
          <a:lstStyle/>
          <a:p>
            <a:pPr>
              <a:defRPr/>
            </a:pPr>
            <a:r>
              <a:rPr lang="en-US" altLang="zh-CN" sz="2400" dirty="0">
                <a:latin typeface="Times New Roman" panose="02020603050405020304" pitchFamily="18" charset="0"/>
                <a:ea typeface="宋体" pitchFamily="2" charset="-122"/>
                <a:cs typeface="Times New Roman" panose="02020603050405020304" pitchFamily="18" charset="0"/>
              </a:rPr>
              <a:t>The EEPF versus electron energy for different pressures</a:t>
            </a:r>
            <a:endParaRPr lang="zh-CN" altLang="en-US" sz="2400" dirty="0">
              <a:latin typeface="Times New Roman" panose="02020603050405020304" pitchFamily="18" charset="0"/>
              <a:ea typeface="宋体" pitchFamily="2" charset="-122"/>
              <a:cs typeface="Times New Roman" panose="02020603050405020304" pitchFamily="18" charset="0"/>
            </a:endParaRPr>
          </a:p>
        </p:txBody>
      </p:sp>
      <p:grpSp>
        <p:nvGrpSpPr>
          <p:cNvPr id="3" name="组合 2"/>
          <p:cNvGrpSpPr/>
          <p:nvPr/>
        </p:nvGrpSpPr>
        <p:grpSpPr>
          <a:xfrm>
            <a:off x="16152408" y="6333202"/>
            <a:ext cx="6622595" cy="4536380"/>
            <a:chOff x="16147488" y="6652084"/>
            <a:chExt cx="6622595" cy="4536380"/>
          </a:xfrm>
        </p:grpSpPr>
        <p:pic>
          <p:nvPicPr>
            <p:cNvPr id="97" name="图片 96">
              <a:extLst>
                <a:ext uri="{FF2B5EF4-FFF2-40B4-BE49-F238E27FC236}">
                  <a16:creationId xmlns:a16="http://schemas.microsoft.com/office/drawing/2014/main" xmlns="" id="{50F7C9E6-5532-49E2-A10B-9AB1B24AD63F}"/>
                </a:ext>
              </a:extLst>
            </p:cNvPr>
            <p:cNvPicPr>
              <a:picLocks noChangeAspect="1"/>
            </p:cNvPicPr>
            <p:nvPr/>
          </p:nvPicPr>
          <p:blipFill>
            <a:blip r:embed="rId25"/>
            <a:stretch>
              <a:fillRect/>
            </a:stretch>
          </p:blipFill>
          <p:spPr>
            <a:xfrm>
              <a:off x="16147488" y="6652084"/>
              <a:ext cx="6622595" cy="4536380"/>
            </a:xfrm>
            <a:prstGeom prst="rect">
              <a:avLst/>
            </a:prstGeom>
          </p:spPr>
        </p:pic>
        <p:cxnSp>
          <p:nvCxnSpPr>
            <p:cNvPr id="98" name="直接连接符 97">
              <a:extLst>
                <a:ext uri="{FF2B5EF4-FFF2-40B4-BE49-F238E27FC236}">
                  <a16:creationId xmlns:a16="http://schemas.microsoft.com/office/drawing/2014/main" xmlns="" id="{C3961BE3-A625-4024-A0CA-E104F3F11B52}"/>
                </a:ext>
              </a:extLst>
            </p:cNvPr>
            <p:cNvCxnSpPr>
              <a:cxnSpLocks/>
            </p:cNvCxnSpPr>
            <p:nvPr/>
          </p:nvCxnSpPr>
          <p:spPr>
            <a:xfrm>
              <a:off x="20464477" y="7104483"/>
              <a:ext cx="0" cy="10443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399" name="Rectangle 46">
            <a:extLst>
              <a:ext uri="{FF2B5EF4-FFF2-40B4-BE49-F238E27FC236}">
                <a16:creationId xmlns:a16="http://schemas.microsoft.com/office/drawing/2014/main" xmlns="" id="{E4D8D05A-90A0-4D91-BB99-EEC6E8DECDB8}"/>
              </a:ext>
            </a:extLst>
          </p:cNvPr>
          <p:cNvSpPr>
            <a:spLocks noChangeArrowheads="1"/>
          </p:cNvSpPr>
          <p:nvPr/>
        </p:nvSpPr>
        <p:spPr bwMode="auto">
          <a:xfrm>
            <a:off x="15857984" y="5328753"/>
            <a:ext cx="14016618" cy="6324838"/>
          </a:xfrm>
          <a:prstGeom prst="rect">
            <a:avLst/>
          </a:prstGeom>
          <a:noFill/>
          <a:ln w="19050">
            <a:solidFill>
              <a:srgbClr val="3333CC"/>
            </a:solidFill>
            <a:miter lim="800000"/>
            <a:headEnd/>
            <a:tailEnd/>
          </a:ln>
        </p:spPr>
        <p:txBody>
          <a:bodyPr wrap="none" anchor="ctr"/>
          <a:lstStyle/>
          <a:p>
            <a:endParaRPr lang="zh-CN" altLang="en-US">
              <a:latin typeface="Times New Roman" panose="02020603050405020304" pitchFamily="18" charset="0"/>
              <a:ea typeface="宋体" pitchFamily="2" charset="-122"/>
              <a:cs typeface="Times New Roman" panose="02020603050405020304" pitchFamily="18" charset="0"/>
            </a:endParaRPr>
          </a:p>
        </p:txBody>
      </p:sp>
      <p:pic>
        <p:nvPicPr>
          <p:cNvPr id="3404" name="图片 3403">
            <a:extLst>
              <a:ext uri="{FF2B5EF4-FFF2-40B4-BE49-F238E27FC236}">
                <a16:creationId xmlns:a16="http://schemas.microsoft.com/office/drawing/2014/main" xmlns="" id="{467EBA43-6788-4EDD-BCDD-51C5965E653B}"/>
              </a:ext>
            </a:extLst>
          </p:cNvPr>
          <p:cNvPicPr>
            <a:picLocks noChangeAspect="1"/>
          </p:cNvPicPr>
          <p:nvPr/>
        </p:nvPicPr>
        <p:blipFill rotWithShape="1">
          <a:blip r:embed="rId26"/>
          <a:srcRect t="6659" b="3463"/>
          <a:stretch/>
        </p:blipFill>
        <p:spPr>
          <a:xfrm>
            <a:off x="22750872" y="6253761"/>
            <a:ext cx="6992093" cy="4633810"/>
          </a:xfrm>
          <a:prstGeom prst="rect">
            <a:avLst/>
          </a:prstGeom>
        </p:spPr>
      </p:pic>
      <p:pic>
        <p:nvPicPr>
          <p:cNvPr id="3405" name="图片 3404">
            <a:extLst>
              <a:ext uri="{FF2B5EF4-FFF2-40B4-BE49-F238E27FC236}">
                <a16:creationId xmlns:a16="http://schemas.microsoft.com/office/drawing/2014/main" xmlns="" id="{68361B17-3E18-4755-8FF1-2DE0F2AB57CD}"/>
              </a:ext>
            </a:extLst>
          </p:cNvPr>
          <p:cNvPicPr>
            <a:picLocks noChangeAspect="1"/>
          </p:cNvPicPr>
          <p:nvPr/>
        </p:nvPicPr>
        <p:blipFill>
          <a:blip r:embed="rId27"/>
          <a:stretch>
            <a:fillRect/>
          </a:stretch>
        </p:blipFill>
        <p:spPr>
          <a:xfrm>
            <a:off x="16221709" y="12681948"/>
            <a:ext cx="6105730" cy="3874914"/>
          </a:xfrm>
          <a:prstGeom prst="rect">
            <a:avLst/>
          </a:prstGeom>
        </p:spPr>
      </p:pic>
      <p:sp>
        <p:nvSpPr>
          <p:cNvPr id="3407" name="TextBox 81">
            <a:extLst>
              <a:ext uri="{FF2B5EF4-FFF2-40B4-BE49-F238E27FC236}">
                <a16:creationId xmlns:a16="http://schemas.microsoft.com/office/drawing/2014/main" xmlns="" id="{1F8DBC46-7444-413F-86A3-962EBB6C3CF1}"/>
              </a:ext>
            </a:extLst>
          </p:cNvPr>
          <p:cNvSpPr txBox="1"/>
          <p:nvPr/>
        </p:nvSpPr>
        <p:spPr bwMode="auto">
          <a:xfrm>
            <a:off x="16049415" y="11013819"/>
            <a:ext cx="6681551" cy="510778"/>
          </a:xfrm>
          <a:prstGeom prst="roundRect">
            <a:avLst/>
          </a:prstGeom>
          <a:solidFill>
            <a:schemeClr val="accent6">
              <a:lumMod val="40000"/>
              <a:lumOff val="60000"/>
            </a:schemeClr>
          </a:solidFill>
          <a:ln w="9525">
            <a:solidFill>
              <a:srgbClr val="FF0000"/>
            </a:solidFill>
            <a:miter lim="800000"/>
            <a:headEnd/>
            <a:tailEnd/>
          </a:ln>
        </p:spPr>
        <p:txBody>
          <a:bodyPr wrap="square">
            <a:spAutoFit/>
          </a:bodyPr>
          <a:lstStyle/>
          <a:p>
            <a:pPr>
              <a:defRPr/>
            </a:pPr>
            <a:r>
              <a:rPr lang="en-US" altLang="zh-CN" sz="2400" dirty="0">
                <a:latin typeface="Times New Roman" panose="02020603050405020304" pitchFamily="18" charset="0"/>
                <a:ea typeface="宋体" pitchFamily="2" charset="-122"/>
                <a:cs typeface="Times New Roman" panose="02020603050405020304" pitchFamily="18" charset="0"/>
              </a:rPr>
              <a:t>High-power RF negative ion source test platform</a:t>
            </a:r>
            <a:endParaRPr lang="zh-CN" altLang="en-US" sz="2400" dirty="0">
              <a:latin typeface="Times New Roman" panose="02020603050405020304" pitchFamily="18" charset="0"/>
              <a:ea typeface="宋体" pitchFamily="2" charset="-122"/>
              <a:cs typeface="Times New Roman" panose="02020603050405020304" pitchFamily="18" charset="0"/>
            </a:endParaRPr>
          </a:p>
        </p:txBody>
      </p:sp>
      <p:sp>
        <p:nvSpPr>
          <p:cNvPr id="3408" name="TextBox 81">
            <a:extLst>
              <a:ext uri="{FF2B5EF4-FFF2-40B4-BE49-F238E27FC236}">
                <a16:creationId xmlns:a16="http://schemas.microsoft.com/office/drawing/2014/main" xmlns="" id="{B82363AF-04EB-4FF0-9343-6478F4B3F553}"/>
              </a:ext>
            </a:extLst>
          </p:cNvPr>
          <p:cNvSpPr txBox="1"/>
          <p:nvPr/>
        </p:nvSpPr>
        <p:spPr bwMode="auto">
          <a:xfrm>
            <a:off x="22879160" y="11007220"/>
            <a:ext cx="6681551" cy="510778"/>
          </a:xfrm>
          <a:prstGeom prst="roundRect">
            <a:avLst/>
          </a:prstGeom>
          <a:solidFill>
            <a:schemeClr val="accent6">
              <a:lumMod val="40000"/>
              <a:lumOff val="60000"/>
            </a:schemeClr>
          </a:solidFill>
          <a:ln w="9525">
            <a:solidFill>
              <a:srgbClr val="FF0000"/>
            </a:solidFill>
            <a:miter lim="800000"/>
            <a:headEnd/>
            <a:tailEnd/>
          </a:ln>
        </p:spPr>
        <p:txBody>
          <a:bodyPr wrap="square">
            <a:spAutoFit/>
          </a:bodyPr>
          <a:lstStyle/>
          <a:p>
            <a:pPr>
              <a:defRPr/>
            </a:pPr>
            <a:r>
              <a:rPr lang="en-US" altLang="zh-CN" sz="2400" dirty="0">
                <a:latin typeface="Times New Roman" panose="02020603050405020304" pitchFamily="18" charset="0"/>
                <a:ea typeface="宋体" pitchFamily="2" charset="-122"/>
                <a:cs typeface="Times New Roman" panose="02020603050405020304" pitchFamily="18" charset="0"/>
              </a:rPr>
              <a:t>The main parameters of the RF negative ion source</a:t>
            </a:r>
            <a:endParaRPr lang="zh-CN" altLang="en-US" sz="2400" dirty="0">
              <a:latin typeface="Times New Roman" panose="02020603050405020304" pitchFamily="18" charset="0"/>
              <a:ea typeface="宋体" pitchFamily="2" charset="-122"/>
              <a:cs typeface="Times New Roman" panose="02020603050405020304" pitchFamily="18" charset="0"/>
            </a:endParaRPr>
          </a:p>
        </p:txBody>
      </p:sp>
      <p:grpSp>
        <p:nvGrpSpPr>
          <p:cNvPr id="4" name="组合 3"/>
          <p:cNvGrpSpPr/>
          <p:nvPr/>
        </p:nvGrpSpPr>
        <p:grpSpPr>
          <a:xfrm>
            <a:off x="22760718" y="12636305"/>
            <a:ext cx="6483033" cy="3934237"/>
            <a:chOff x="22487836" y="14333387"/>
            <a:chExt cx="7358710" cy="4522167"/>
          </a:xfrm>
        </p:grpSpPr>
        <p:pic>
          <p:nvPicPr>
            <p:cNvPr id="100" name="图片 99">
              <a:extLst>
                <a:ext uri="{FF2B5EF4-FFF2-40B4-BE49-F238E27FC236}">
                  <a16:creationId xmlns:a16="http://schemas.microsoft.com/office/drawing/2014/main" xmlns="" id="{F521D9EC-A15D-4243-A874-7A939F1DA1CB}"/>
                </a:ext>
              </a:extLst>
            </p:cNvPr>
            <p:cNvPicPr>
              <a:picLocks noChangeAspect="1"/>
            </p:cNvPicPr>
            <p:nvPr/>
          </p:nvPicPr>
          <p:blipFill>
            <a:blip r:embed="rId28"/>
            <a:stretch>
              <a:fillRect/>
            </a:stretch>
          </p:blipFill>
          <p:spPr>
            <a:xfrm>
              <a:off x="22658223" y="14644215"/>
              <a:ext cx="7188323" cy="4211339"/>
            </a:xfrm>
            <a:prstGeom prst="rect">
              <a:avLst/>
            </a:prstGeom>
          </p:spPr>
        </p:pic>
        <p:cxnSp>
          <p:nvCxnSpPr>
            <p:cNvPr id="101" name="直接连接符 100">
              <a:extLst>
                <a:ext uri="{FF2B5EF4-FFF2-40B4-BE49-F238E27FC236}">
                  <a16:creationId xmlns:a16="http://schemas.microsoft.com/office/drawing/2014/main" xmlns="" id="{9921E151-2937-4176-8EBE-ABC29513CF01}"/>
                </a:ext>
              </a:extLst>
            </p:cNvPr>
            <p:cNvCxnSpPr>
              <a:cxnSpLocks/>
            </p:cNvCxnSpPr>
            <p:nvPr/>
          </p:nvCxnSpPr>
          <p:spPr>
            <a:xfrm>
              <a:off x="26294687" y="14676855"/>
              <a:ext cx="0" cy="1904654"/>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2" name="文本框 101">
              <a:extLst>
                <a:ext uri="{FF2B5EF4-FFF2-40B4-BE49-F238E27FC236}">
                  <a16:creationId xmlns:a16="http://schemas.microsoft.com/office/drawing/2014/main" xmlns="" id="{6DC4F760-7158-4ADE-A3FA-E60676DF4362}"/>
                </a:ext>
              </a:extLst>
            </p:cNvPr>
            <p:cNvSpPr txBox="1"/>
            <p:nvPr/>
          </p:nvSpPr>
          <p:spPr>
            <a:xfrm>
              <a:off x="25727104" y="14333387"/>
              <a:ext cx="1322238" cy="276999"/>
            </a:xfrm>
            <a:prstGeom prst="rect">
              <a:avLst/>
            </a:prstGeom>
            <a:noFill/>
          </p:spPr>
          <p:txBody>
            <a:bodyPr wrap="square" rtlCol="0">
              <a:spAutoFit/>
            </a:bodyPr>
            <a:lstStyle/>
            <a:p>
              <a:r>
                <a:rPr lang="en-US" altLang="zh-CN" sz="1200" b="1" i="1" dirty="0">
                  <a:latin typeface="Times New Roman" panose="02020603050405020304" pitchFamily="18" charset="0"/>
                  <a:cs typeface="Times New Roman" panose="02020603050405020304" pitchFamily="18" charset="0"/>
                </a:rPr>
                <a:t> The plane probe</a:t>
              </a:r>
              <a:endParaRPr lang="zh-CN" altLang="en-US" sz="1200" b="1" i="1" dirty="0">
                <a:latin typeface="Times New Roman" panose="02020603050405020304" pitchFamily="18" charset="0"/>
                <a:cs typeface="Times New Roman" panose="02020603050405020304" pitchFamily="18" charset="0"/>
              </a:endParaRPr>
            </a:p>
          </p:txBody>
        </p:sp>
        <p:sp>
          <p:nvSpPr>
            <p:cNvPr id="103" name="椭圆 102">
              <a:extLst>
                <a:ext uri="{FF2B5EF4-FFF2-40B4-BE49-F238E27FC236}">
                  <a16:creationId xmlns:a16="http://schemas.microsoft.com/office/drawing/2014/main" xmlns="" id="{ECFC4195-BCAE-4439-AB8C-1E5527EFB6D1}"/>
                </a:ext>
              </a:extLst>
            </p:cNvPr>
            <p:cNvSpPr/>
            <p:nvPr/>
          </p:nvSpPr>
          <p:spPr>
            <a:xfrm>
              <a:off x="25784809" y="16064880"/>
              <a:ext cx="1090977" cy="10046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4" name="直接连接符 103">
              <a:extLst>
                <a:ext uri="{FF2B5EF4-FFF2-40B4-BE49-F238E27FC236}">
                  <a16:creationId xmlns:a16="http://schemas.microsoft.com/office/drawing/2014/main" xmlns="" id="{4F2D9D7C-F71F-439A-96DB-3A6780185034}"/>
                </a:ext>
              </a:extLst>
            </p:cNvPr>
            <p:cNvCxnSpPr>
              <a:cxnSpLocks/>
            </p:cNvCxnSpPr>
            <p:nvPr/>
          </p:nvCxnSpPr>
          <p:spPr>
            <a:xfrm flipH="1">
              <a:off x="26705384" y="16464094"/>
              <a:ext cx="9286"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5" name="文本框 104">
              <a:extLst>
                <a:ext uri="{FF2B5EF4-FFF2-40B4-BE49-F238E27FC236}">
                  <a16:creationId xmlns:a16="http://schemas.microsoft.com/office/drawing/2014/main" xmlns="" id="{0A26FE28-81A7-47B3-BBC8-7796553D07C4}"/>
                </a:ext>
              </a:extLst>
            </p:cNvPr>
            <p:cNvSpPr txBox="1"/>
            <p:nvPr/>
          </p:nvSpPr>
          <p:spPr>
            <a:xfrm>
              <a:off x="22487836" y="16667292"/>
              <a:ext cx="1478481" cy="276999"/>
            </a:xfrm>
            <a:prstGeom prst="rect">
              <a:avLst/>
            </a:prstGeom>
            <a:noFill/>
          </p:spPr>
          <p:txBody>
            <a:bodyPr wrap="square" rtlCol="0">
              <a:spAutoFit/>
            </a:bodyPr>
            <a:lstStyle/>
            <a:p>
              <a:r>
                <a:rPr lang="en-US" altLang="zh-CN" sz="1200" b="1" i="1" dirty="0">
                  <a:latin typeface="Times New Roman" panose="02020603050405020304" pitchFamily="18" charset="0"/>
                  <a:cs typeface="Times New Roman" panose="02020603050405020304" pitchFamily="18" charset="0"/>
                </a:rPr>
                <a:t>Cylindrical probe</a:t>
              </a:r>
              <a:endParaRPr lang="zh-CN" altLang="en-US" sz="1200" b="1" i="1" dirty="0">
                <a:latin typeface="Times New Roman" panose="02020603050405020304" pitchFamily="18" charset="0"/>
                <a:cs typeface="Times New Roman" panose="02020603050405020304" pitchFamily="18" charset="0"/>
              </a:endParaRPr>
            </a:p>
          </p:txBody>
        </p:sp>
        <p:cxnSp>
          <p:nvCxnSpPr>
            <p:cNvPr id="146" name="直接连接符 145">
              <a:extLst>
                <a:ext uri="{FF2B5EF4-FFF2-40B4-BE49-F238E27FC236}">
                  <a16:creationId xmlns:a16="http://schemas.microsoft.com/office/drawing/2014/main" xmlns="" id="{CCC12BFB-C58A-4A96-83D3-E99FA7E076C8}"/>
                </a:ext>
              </a:extLst>
            </p:cNvPr>
            <p:cNvCxnSpPr>
              <a:cxnSpLocks/>
            </p:cNvCxnSpPr>
            <p:nvPr/>
          </p:nvCxnSpPr>
          <p:spPr>
            <a:xfrm>
              <a:off x="23003881" y="16625194"/>
              <a:ext cx="3300869"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415" name="AutoShape 307">
            <a:extLst>
              <a:ext uri="{FF2B5EF4-FFF2-40B4-BE49-F238E27FC236}">
                <a16:creationId xmlns:a16="http://schemas.microsoft.com/office/drawing/2014/main" xmlns="" id="{5AA569BB-1D94-4C20-96F3-C3999DADACAA}"/>
              </a:ext>
            </a:extLst>
          </p:cNvPr>
          <p:cNvSpPr>
            <a:spLocks noChangeArrowheads="1"/>
          </p:cNvSpPr>
          <p:nvPr/>
        </p:nvSpPr>
        <p:spPr bwMode="auto">
          <a:xfrm>
            <a:off x="20449855" y="11888171"/>
            <a:ext cx="4481137" cy="611684"/>
          </a:xfrm>
          <a:prstGeom prst="roundRect">
            <a:avLst>
              <a:gd name="adj" fmla="val 16667"/>
            </a:avLst>
          </a:prstGeom>
          <a:solidFill>
            <a:srgbClr val="99CC00"/>
          </a:solidFill>
          <a:ln w="9525">
            <a:solidFill>
              <a:srgbClr val="FF9900"/>
            </a:solidFill>
            <a:round/>
            <a:headEnd/>
            <a:tailEnd/>
          </a:ln>
          <a:effectLst/>
        </p:spPr>
        <p:txBody>
          <a:bodyPr wrap="none" lIns="97942" tIns="48971" rIns="97942" bIns="48971" anchor="ctr"/>
          <a:lstStyle/>
          <a:p>
            <a:pPr defTabSz="979488">
              <a:defRPr/>
            </a:pPr>
            <a:r>
              <a:rPr lang="en-US" altLang="zh-CN" b="1" i="1" dirty="0">
                <a:latin typeface="Times New Roman" panose="02020603050405020304" pitchFamily="18" charset="0"/>
                <a:cs typeface="Times New Roman" panose="02020603050405020304" pitchFamily="18" charset="0"/>
              </a:rPr>
              <a:t>Probe installation position</a:t>
            </a:r>
            <a:endParaRPr kumimoji="1" lang="en-US" altLang="zh-CN" i="1" dirty="0">
              <a:solidFill>
                <a:srgbClr val="CC0000"/>
              </a:solidFill>
              <a:effectLst>
                <a:outerShdw blurRad="38100" dist="38100" dir="2700000" algn="tl">
                  <a:srgbClr val="000000"/>
                </a:outerShdw>
              </a:effectLst>
              <a:latin typeface="Times New Roman" panose="02020603050405020304" pitchFamily="18" charset="0"/>
              <a:ea typeface="宋体" charset="-122"/>
              <a:cs typeface="Times New Roman" panose="02020603050405020304" pitchFamily="18" charset="0"/>
            </a:endParaRPr>
          </a:p>
        </p:txBody>
      </p:sp>
      <p:sp>
        <p:nvSpPr>
          <p:cNvPr id="3416" name="TextBox 107">
            <a:extLst>
              <a:ext uri="{FF2B5EF4-FFF2-40B4-BE49-F238E27FC236}">
                <a16:creationId xmlns:a16="http://schemas.microsoft.com/office/drawing/2014/main" xmlns="" id="{63476387-2633-4AD2-A66C-51DD5AEA5800}"/>
              </a:ext>
            </a:extLst>
          </p:cNvPr>
          <p:cNvSpPr txBox="1"/>
          <p:nvPr/>
        </p:nvSpPr>
        <p:spPr bwMode="auto">
          <a:xfrm>
            <a:off x="16064051" y="17431393"/>
            <a:ext cx="13487723" cy="1736646"/>
          </a:xfrm>
          <a:prstGeom prst="roundRect">
            <a:avLst/>
          </a:prstGeom>
          <a:solidFill>
            <a:schemeClr val="accent1">
              <a:lumMod val="20000"/>
              <a:lumOff val="80000"/>
            </a:schemeClr>
          </a:solidFill>
          <a:ln>
            <a:solidFill>
              <a:schemeClr val="accent2"/>
            </a:solidFill>
          </a:ln>
        </p:spPr>
        <p:txBody>
          <a:bodyPr wrap="square">
            <a:spAutoFit/>
          </a:bodyPr>
          <a:lstStyle/>
          <a:p>
            <a:pPr marL="342900" indent="-342900" algn="just">
              <a:buFont typeface="Wingdings" panose="05000000000000000000" pitchFamily="2" charset="2"/>
              <a:buChar char="n"/>
            </a:pPr>
            <a:r>
              <a:rPr lang="en-US" altLang="zh-CN" sz="2400" dirty="0">
                <a:latin typeface="Times New Roman" panose="02020603050405020304" pitchFamily="18" charset="0"/>
                <a:cs typeface="Times New Roman" panose="02020603050405020304" pitchFamily="18" charset="0"/>
              </a:rPr>
              <a:t>Taking the long side direction of the Plasma Grid (PG) as the X axis, the short side direction of the PG as the Y axis, and the vertical upward direction as the Z axis to establish a 3-D spatial coordinate system.</a:t>
            </a:r>
          </a:p>
          <a:p>
            <a:pPr marL="342900" indent="-342900" algn="just">
              <a:buFont typeface="Wingdings" panose="05000000000000000000" pitchFamily="2" charset="2"/>
              <a:buChar char="n"/>
            </a:pPr>
            <a:r>
              <a:rPr lang="en-US" altLang="zh-CN" sz="2400" dirty="0">
                <a:latin typeface="Times New Roman" panose="02020603050405020304" pitchFamily="18" charset="0"/>
                <a:cs typeface="Times New Roman" panose="02020603050405020304" pitchFamily="18" charset="0"/>
              </a:rPr>
              <a:t>The spatial coordinates of the short side probe are (0, y, 2.87), the spatial coordinates of the long side probe are (x, -1.4, 2.87), and the spatial coordinates of the top probe are (17.3, 0, z).</a:t>
            </a:r>
          </a:p>
        </p:txBody>
      </p:sp>
      <p:sp>
        <p:nvSpPr>
          <p:cNvPr id="39" name="TextBox 81">
            <a:extLst>
              <a:ext uri="{FF2B5EF4-FFF2-40B4-BE49-F238E27FC236}">
                <a16:creationId xmlns:a16="http://schemas.microsoft.com/office/drawing/2014/main" xmlns="" id="{95B6C9FC-0936-4C77-AC15-6B2EF69DD3AC}"/>
              </a:ext>
            </a:extLst>
          </p:cNvPr>
          <p:cNvSpPr txBox="1"/>
          <p:nvPr/>
        </p:nvSpPr>
        <p:spPr bwMode="auto">
          <a:xfrm>
            <a:off x="19301550" y="34323722"/>
            <a:ext cx="7527966" cy="510778"/>
          </a:xfrm>
          <a:prstGeom prst="roundRect">
            <a:avLst/>
          </a:prstGeom>
          <a:solidFill>
            <a:schemeClr val="accent6">
              <a:lumMod val="40000"/>
              <a:lumOff val="60000"/>
            </a:schemeClr>
          </a:solidFill>
          <a:ln w="9525">
            <a:solidFill>
              <a:srgbClr val="FF0000"/>
            </a:solidFill>
            <a:miter lim="800000"/>
            <a:headEnd/>
            <a:tailEnd/>
          </a:ln>
        </p:spPr>
        <p:txBody>
          <a:bodyPr wrap="square">
            <a:spAutoFit/>
          </a:bodyPr>
          <a:lstStyle/>
          <a:p>
            <a:pPr>
              <a:defRPr/>
            </a:pPr>
            <a:r>
              <a:rPr lang="en-US" altLang="zh-CN" sz="2400" dirty="0">
                <a:latin typeface="Times New Roman" panose="02020603050405020304" pitchFamily="18" charset="0"/>
                <a:ea typeface="宋体" pitchFamily="2" charset="-122"/>
                <a:cs typeface="Times New Roman" panose="02020603050405020304" pitchFamily="18" charset="0"/>
              </a:rPr>
              <a:t>The EEPF versus electron energy for different pressures</a:t>
            </a:r>
            <a:endParaRPr lang="zh-CN" altLang="en-US" sz="2400" dirty="0">
              <a:latin typeface="Times New Roman" panose="02020603050405020304" pitchFamily="18" charset="0"/>
              <a:ea typeface="宋体" pitchFamily="2" charset="-122"/>
              <a:cs typeface="Times New Roman" panose="02020603050405020304" pitchFamily="18" charset="0"/>
            </a:endParaRPr>
          </a:p>
        </p:txBody>
      </p:sp>
      <p:grpSp>
        <p:nvGrpSpPr>
          <p:cNvPr id="46" name="组合 45"/>
          <p:cNvGrpSpPr/>
          <p:nvPr/>
        </p:nvGrpSpPr>
        <p:grpSpPr>
          <a:xfrm>
            <a:off x="16343189" y="29679800"/>
            <a:ext cx="13150611" cy="4643922"/>
            <a:chOff x="16437214" y="31566664"/>
            <a:chExt cx="13150611" cy="4643922"/>
          </a:xfrm>
        </p:grpSpPr>
        <p:graphicFrame>
          <p:nvGraphicFramePr>
            <p:cNvPr id="27" name="对象 26">
              <a:extLst>
                <a:ext uri="{FF2B5EF4-FFF2-40B4-BE49-F238E27FC236}">
                  <a16:creationId xmlns:a16="http://schemas.microsoft.com/office/drawing/2014/main" xmlns="" id="{C58CF75D-5160-4E08-BD7B-0077F172DF21}"/>
                </a:ext>
              </a:extLst>
            </p:cNvPr>
            <p:cNvGraphicFramePr>
              <a:graphicFrameLocks noChangeAspect="1"/>
            </p:cNvGraphicFramePr>
            <p:nvPr>
              <p:extLst>
                <p:ext uri="{D42A27DB-BD31-4B8C-83A1-F6EECF244321}">
                  <p14:modId xmlns:p14="http://schemas.microsoft.com/office/powerpoint/2010/main" val="4262268858"/>
                </p:ext>
              </p:extLst>
            </p:nvPr>
          </p:nvGraphicFramePr>
          <p:xfrm>
            <a:off x="16437214" y="31625886"/>
            <a:ext cx="6488113" cy="4584700"/>
          </p:xfrm>
          <a:graphic>
            <a:graphicData uri="http://schemas.openxmlformats.org/presentationml/2006/ole">
              <mc:AlternateContent xmlns:mc="http://schemas.openxmlformats.org/markup-compatibility/2006">
                <mc:Choice xmlns:v="urn:schemas-microsoft-com:vml" Requires="v">
                  <p:oleObj spid="_x0000_s2852" name="Graph" r:id="rId29" imgW="4276800" imgH="3023280" progId="Origin50.Graph">
                    <p:embed/>
                  </p:oleObj>
                </mc:Choice>
                <mc:Fallback>
                  <p:oleObj name="Graph" r:id="rId29" imgW="4276800" imgH="3023280" progId="Origin50.Graph">
                    <p:embed/>
                    <p:pic>
                      <p:nvPicPr>
                        <p:cNvPr id="4" name="对象 3">
                          <a:extLst>
                            <a:ext uri="{FF2B5EF4-FFF2-40B4-BE49-F238E27FC236}">
                              <a16:creationId xmlns:a16="http://schemas.microsoft.com/office/drawing/2014/main" xmlns="" id="{9E40BCC2-BEDD-434C-9BBB-634D481E8CD5}"/>
                            </a:ext>
                          </a:extLst>
                        </p:cNvPr>
                        <p:cNvPicPr/>
                        <p:nvPr/>
                      </p:nvPicPr>
                      <p:blipFill>
                        <a:blip r:embed="rId30"/>
                        <a:stretch>
                          <a:fillRect/>
                        </a:stretch>
                      </p:blipFill>
                      <p:spPr>
                        <a:xfrm>
                          <a:off x="16437214" y="31625886"/>
                          <a:ext cx="6488113" cy="4584700"/>
                        </a:xfrm>
                        <a:prstGeom prst="rect">
                          <a:avLst/>
                        </a:prstGeom>
                      </p:spPr>
                    </p:pic>
                  </p:oleObj>
                </mc:Fallback>
              </mc:AlternateContent>
            </a:graphicData>
          </a:graphic>
        </p:graphicFrame>
        <p:graphicFrame>
          <p:nvGraphicFramePr>
            <p:cNvPr id="38" name="对象 37">
              <a:extLst>
                <a:ext uri="{FF2B5EF4-FFF2-40B4-BE49-F238E27FC236}">
                  <a16:creationId xmlns:a16="http://schemas.microsoft.com/office/drawing/2014/main" xmlns="" id="{0938985B-D41F-449E-AC44-AB9302EDB3DB}"/>
                </a:ext>
              </a:extLst>
            </p:cNvPr>
            <p:cNvGraphicFramePr>
              <a:graphicFrameLocks noChangeAspect="1"/>
            </p:cNvGraphicFramePr>
            <p:nvPr>
              <p:extLst>
                <p:ext uri="{D42A27DB-BD31-4B8C-83A1-F6EECF244321}">
                  <p14:modId xmlns:p14="http://schemas.microsoft.com/office/powerpoint/2010/main" val="4125347524"/>
                </p:ext>
              </p:extLst>
            </p:nvPr>
          </p:nvGraphicFramePr>
          <p:xfrm>
            <a:off x="23099713" y="31566664"/>
            <a:ext cx="6488112" cy="4584700"/>
          </p:xfrm>
          <a:graphic>
            <a:graphicData uri="http://schemas.openxmlformats.org/presentationml/2006/ole">
              <mc:AlternateContent xmlns:mc="http://schemas.openxmlformats.org/markup-compatibility/2006">
                <mc:Choice xmlns:v="urn:schemas-microsoft-com:vml" Requires="v">
                  <p:oleObj spid="_x0000_s2853" name="Graph" r:id="rId31" imgW="4276800" imgH="3023280" progId="Origin50.Graph">
                    <p:embed/>
                  </p:oleObj>
                </mc:Choice>
                <mc:Fallback>
                  <p:oleObj name="Graph" r:id="rId31" imgW="4276800" imgH="3023280" progId="Origin50.Graph">
                    <p:embed/>
                    <p:pic>
                      <p:nvPicPr>
                        <p:cNvPr id="27" name="对象 26">
                          <a:extLst>
                            <a:ext uri="{FF2B5EF4-FFF2-40B4-BE49-F238E27FC236}">
                              <a16:creationId xmlns:a16="http://schemas.microsoft.com/office/drawing/2014/main" xmlns="" id="{C58CF75D-5160-4E08-BD7B-0077F172DF21}"/>
                            </a:ext>
                          </a:extLst>
                        </p:cNvPr>
                        <p:cNvPicPr/>
                        <p:nvPr/>
                      </p:nvPicPr>
                      <p:blipFill>
                        <a:blip r:embed="rId32"/>
                        <a:stretch>
                          <a:fillRect/>
                        </a:stretch>
                      </p:blipFill>
                      <p:spPr>
                        <a:xfrm>
                          <a:off x="23099713" y="31566664"/>
                          <a:ext cx="6488112" cy="4584700"/>
                        </a:xfrm>
                        <a:prstGeom prst="rect">
                          <a:avLst/>
                        </a:prstGeom>
                      </p:spPr>
                    </p:pic>
                  </p:oleObj>
                </mc:Fallback>
              </mc:AlternateContent>
            </a:graphicData>
          </a:graphic>
        </p:graphicFrame>
        <p:sp>
          <p:nvSpPr>
            <p:cNvPr id="51" name="矩形 50">
              <a:extLst>
                <a:ext uri="{FF2B5EF4-FFF2-40B4-BE49-F238E27FC236}">
                  <a16:creationId xmlns:a16="http://schemas.microsoft.com/office/drawing/2014/main" xmlns="" id="{847F1105-278B-4910-9AE4-4210D94CA3A4}"/>
                </a:ext>
              </a:extLst>
            </p:cNvPr>
            <p:cNvSpPr/>
            <p:nvPr/>
          </p:nvSpPr>
          <p:spPr bwMode="auto">
            <a:xfrm>
              <a:off x="17675787" y="31895060"/>
              <a:ext cx="1008112" cy="705740"/>
            </a:xfrm>
            <a:prstGeom prst="rect">
              <a:avLst/>
            </a:prstGeom>
            <a:noFill/>
            <a:ln w="38100"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800" b="0" i="0" u="none" strike="noStrike" cap="none" normalizeH="0" baseline="0">
                <a:ln>
                  <a:noFill/>
                </a:ln>
                <a:solidFill>
                  <a:schemeClr val="tx1"/>
                </a:solidFill>
                <a:effectLst/>
                <a:latin typeface="Helvetica" charset="0"/>
              </a:endParaRPr>
            </a:p>
          </p:txBody>
        </p:sp>
        <p:cxnSp>
          <p:nvCxnSpPr>
            <p:cNvPr id="54" name="直接箭头连接符 53">
              <a:extLst>
                <a:ext uri="{FF2B5EF4-FFF2-40B4-BE49-F238E27FC236}">
                  <a16:creationId xmlns:a16="http://schemas.microsoft.com/office/drawing/2014/main" xmlns="" id="{91F6ACF7-B3E0-4FE2-8560-42E28D0D657B}"/>
                </a:ext>
              </a:extLst>
            </p:cNvPr>
            <p:cNvCxnSpPr>
              <a:cxnSpLocks/>
              <a:endCxn id="38" idx="1"/>
            </p:cNvCxnSpPr>
            <p:nvPr/>
          </p:nvCxnSpPr>
          <p:spPr bwMode="auto">
            <a:xfrm>
              <a:off x="18844456" y="32478313"/>
              <a:ext cx="4255257" cy="1380701"/>
            </a:xfrm>
            <a:prstGeom prst="straightConnector1">
              <a:avLst/>
            </a:prstGeom>
            <a:solidFill>
              <a:schemeClr val="accent1"/>
            </a:solidFill>
            <a:ln w="38100" cap="flat" cmpd="sng" algn="ctr">
              <a:solidFill>
                <a:srgbClr val="FF0000"/>
              </a:solidFill>
              <a:prstDash val="dash"/>
              <a:round/>
              <a:headEnd type="none" w="med" len="med"/>
              <a:tailEnd type="triangle"/>
            </a:ln>
            <a:effectLst/>
          </p:spPr>
        </p:cxnSp>
        <p:sp>
          <p:nvSpPr>
            <p:cNvPr id="55" name="矩形 54">
              <a:extLst>
                <a:ext uri="{FF2B5EF4-FFF2-40B4-BE49-F238E27FC236}">
                  <a16:creationId xmlns:a16="http://schemas.microsoft.com/office/drawing/2014/main" xmlns="" id="{2B060486-64BB-4A3D-8818-225D7D9CAAD1}"/>
                </a:ext>
              </a:extLst>
            </p:cNvPr>
            <p:cNvSpPr/>
            <p:nvPr/>
          </p:nvSpPr>
          <p:spPr bwMode="auto">
            <a:xfrm>
              <a:off x="23165598" y="31785971"/>
              <a:ext cx="5703172" cy="4280378"/>
            </a:xfrm>
            <a:prstGeom prst="rect">
              <a:avLst/>
            </a:prstGeom>
            <a:noFill/>
            <a:ln w="38100"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800" b="0" i="0" u="none" strike="noStrike" cap="none" normalizeH="0" baseline="0">
                <a:ln>
                  <a:noFill/>
                </a:ln>
                <a:solidFill>
                  <a:schemeClr val="tx1"/>
                </a:solidFill>
                <a:effectLst/>
                <a:latin typeface="Helvetica" charset="0"/>
              </a:endParaRPr>
            </a:p>
          </p:txBody>
        </p:sp>
      </p:grpSp>
      <mc:AlternateContent xmlns:mc="http://schemas.openxmlformats.org/markup-compatibility/2006" xmlns:a14="http://schemas.microsoft.com/office/drawing/2010/main">
        <mc:Choice Requires="a14">
          <p:sp>
            <p:nvSpPr>
              <p:cNvPr id="7" name="TextBox 107">
                <a:extLst>
                  <a:ext uri="{FF2B5EF4-FFF2-40B4-BE49-F238E27FC236}">
                    <a16:creationId xmlns:a16="http://schemas.microsoft.com/office/drawing/2014/main" xmlns="" id="{AF977AE6-B1AB-409E-97EC-5F0018016176}"/>
                  </a:ext>
                </a:extLst>
              </p:cNvPr>
              <p:cNvSpPr txBox="1"/>
              <p:nvPr/>
            </p:nvSpPr>
            <p:spPr bwMode="auto">
              <a:xfrm>
                <a:off x="16058802" y="34937987"/>
                <a:ext cx="13628055" cy="5822871"/>
              </a:xfrm>
              <a:prstGeom prst="roundRect">
                <a:avLst/>
              </a:prstGeom>
              <a:solidFill>
                <a:schemeClr val="accent1">
                  <a:lumMod val="20000"/>
                  <a:lumOff val="80000"/>
                </a:schemeClr>
              </a:solidFill>
              <a:ln>
                <a:solidFill>
                  <a:schemeClr val="accent2"/>
                </a:solidFill>
              </a:ln>
            </p:spPr>
            <p:txBody>
              <a:bodyPr wrap="square">
                <a:spAutoFit/>
              </a:bodyPr>
              <a:lstStyle/>
              <a:p>
                <a:pPr marL="342900" indent="-342900" algn="just">
                  <a:buFont typeface="Wingdings" panose="05000000000000000000" pitchFamily="2" charset="2"/>
                  <a:buChar char="p"/>
                </a:pPr>
                <a:r>
                  <a:rPr lang="en-US" altLang="zh-CN" sz="2400" dirty="0">
                    <a:solidFill>
                      <a:schemeClr val="tx1"/>
                    </a:solidFill>
                    <a:latin typeface="Times New Roman" panose="02020603050405020304" pitchFamily="18" charset="0"/>
                    <a:ea typeface="宋体" pitchFamily="2" charset="-122"/>
                    <a:cs typeface="Times New Roman" panose="02020603050405020304" pitchFamily="18" charset="0"/>
                  </a:rPr>
                  <a:t>The behavior characteristics of plasma in the extraction region are studied. The electron temperature is </a:t>
                </a:r>
                <a:r>
                  <a:rPr lang="en-US" altLang="zh-CN" sz="2400" dirty="0">
                    <a:latin typeface="Times New Roman" panose="02020603050405020304" pitchFamily="18" charset="0"/>
                    <a:ea typeface="宋体" pitchFamily="2" charset="-122"/>
                    <a:cs typeface="Times New Roman" panose="02020603050405020304" pitchFamily="18" charset="0"/>
                  </a:rPr>
                  <a:t>about</a:t>
                </a:r>
                <a:r>
                  <a:rPr lang="en-US" altLang="zh-CN" sz="2400" dirty="0">
                    <a:solidFill>
                      <a:schemeClr val="tx1"/>
                    </a:solidFill>
                    <a:latin typeface="Times New Roman" panose="02020603050405020304" pitchFamily="18" charset="0"/>
                    <a:ea typeface="宋体" pitchFamily="2" charset="-122"/>
                    <a:cs typeface="Times New Roman" panose="02020603050405020304" pitchFamily="18" charset="0"/>
                  </a:rPr>
                  <a:t> 0.8 eV, and the distribution of the electron density in the extraction area shows good uniformity</a:t>
                </a:r>
                <a:r>
                  <a:rPr lang="en-US" altLang="zh-CN" sz="2400" dirty="0">
                    <a:solidFill>
                      <a:schemeClr val="tx1"/>
                    </a:solidFill>
                    <a:latin typeface="Times New Roman" panose="02020603050405020304" pitchFamily="18" charset="0"/>
                    <a:cs typeface="Times New Roman" panose="02020603050405020304" pitchFamily="18" charset="0"/>
                  </a:rPr>
                  <a:t> (about </a:t>
                </a:r>
                <a14:m>
                  <m:oMath xmlns:m="http://schemas.openxmlformats.org/officeDocument/2006/math">
                    <m:r>
                      <a:rPr lang="en-US" altLang="zh-CN" sz="2400"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r>
                      <a:rPr lang="en-US" altLang="zh-CN" sz="2400" b="0" i="0"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~3</m:t>
                    </m:r>
                    <m:r>
                      <a:rPr lang="en-US" altLang="zh-CN" sz="240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24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400" i="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m:t>
                        </m:r>
                        <m:r>
                          <a:rPr lang="en-US" altLang="zh-CN" sz="240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0</m:t>
                        </m:r>
                      </m:e>
                      <m:sup>
                        <m:r>
                          <a:rPr lang="en-US" altLang="zh-CN" sz="2400" i="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m:t>
                        </m:r>
                        <m:r>
                          <a:rPr lang="en-US" altLang="zh-CN" sz="240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6</m:t>
                        </m:r>
                      </m:sup>
                    </m:sSup>
                    <m:sSup>
                      <m:sSupPr>
                        <m:ctrlPr>
                          <a:rPr lang="en-US" altLang="zh-CN" sz="24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m:t>
                        </m:r>
                      </m:e>
                      <m:sup>
                        <m:r>
                          <a:rPr lang="en-US" altLang="zh-CN"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−3</m:t>
                        </m:r>
                      </m:sup>
                    </m:sSup>
                  </m:oMath>
                </a14:m>
                <a:r>
                  <a:rPr lang="en-US" altLang="zh-CN" sz="2400" dirty="0">
                    <a:solidFill>
                      <a:schemeClr val="tx1"/>
                    </a:solidFill>
                    <a:latin typeface="Times New Roman" panose="02020603050405020304" pitchFamily="18" charset="0"/>
                    <a:cs typeface="Times New Roman" panose="02020603050405020304" pitchFamily="18" charset="0"/>
                  </a:rPr>
                  <a:t>)</a:t>
                </a:r>
                <a:r>
                  <a:rPr lang="en-US" altLang="zh-CN" sz="2400" dirty="0">
                    <a:solidFill>
                      <a:schemeClr val="tx1"/>
                    </a:solidFill>
                    <a:latin typeface="Times New Roman" panose="02020603050405020304" pitchFamily="18" charset="0"/>
                    <a:ea typeface="宋体" pitchFamily="2" charset="-122"/>
                    <a:cs typeface="Times New Roman" panose="02020603050405020304" pitchFamily="18" charset="0"/>
                  </a:rPr>
                  <a:t> due to the filtered magnetic field (see </a:t>
                </a:r>
                <a:r>
                  <a:rPr lang="en-US" altLang="zh-CN" sz="2400" dirty="0">
                    <a:solidFill>
                      <a:schemeClr val="tx1"/>
                    </a:solidFill>
                    <a:latin typeface="Times New Roman" panose="02020603050405020304" pitchFamily="18" charset="0"/>
                    <a:cs typeface="Times New Roman" panose="02020603050405020304" pitchFamily="18" charset="0"/>
                  </a:rPr>
                  <a:t>Fig.a and </a:t>
                </a:r>
                <a:r>
                  <a:rPr lang="en-US" altLang="zh-CN" sz="2400" dirty="0" err="1">
                    <a:solidFill>
                      <a:schemeClr val="tx1"/>
                    </a:solidFill>
                    <a:latin typeface="Times New Roman" panose="02020603050405020304" pitchFamily="18" charset="0"/>
                    <a:cs typeface="Times New Roman" panose="02020603050405020304" pitchFamily="18" charset="0"/>
                  </a:rPr>
                  <a:t>Fig.b</a:t>
                </a:r>
                <a:r>
                  <a:rPr lang="en-US" altLang="zh-CN" sz="2400" dirty="0">
                    <a:solidFill>
                      <a:schemeClr val="tx1"/>
                    </a:solidFill>
                    <a:latin typeface="Times New Roman" panose="02020603050405020304" pitchFamily="18" charset="0"/>
                    <a:cs typeface="Times New Roman" panose="02020603050405020304" pitchFamily="18" charset="0"/>
                  </a:rPr>
                  <a:t>) when the RF power is 50 kW</a:t>
                </a:r>
                <a:r>
                  <a:rPr lang="en-US" altLang="zh-CN" sz="2400" dirty="0">
                    <a:solidFill>
                      <a:schemeClr val="tx1"/>
                    </a:solidFill>
                    <a:latin typeface="Times New Roman" panose="02020603050405020304" pitchFamily="18" charset="0"/>
                    <a:ea typeface="宋体" pitchFamily="2" charset="-122"/>
                    <a:cs typeface="Times New Roman" panose="02020603050405020304" pitchFamily="18" charset="0"/>
                  </a:rPr>
                  <a:t>. </a:t>
                </a:r>
                <a:endParaRPr lang="en-US" altLang="zh-CN" sz="24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p"/>
                </a:pPr>
                <a:r>
                  <a:rPr lang="en-US" altLang="zh-CN" sz="2400" dirty="0">
                    <a:latin typeface="Times New Roman" panose="02020603050405020304" pitchFamily="18" charset="0"/>
                    <a:ea typeface="宋体" pitchFamily="2" charset="-122"/>
                    <a:cs typeface="Times New Roman" panose="02020603050405020304" pitchFamily="18" charset="0"/>
                  </a:rPr>
                  <a:t>The behavior characteristics of plasma in the vertical direction of expansion chamber are studied. </a:t>
                </a:r>
                <a:r>
                  <a:rPr lang="en-US" altLang="zh-CN" sz="2400" dirty="0">
                    <a:solidFill>
                      <a:schemeClr val="tx1"/>
                    </a:solidFill>
                    <a:latin typeface="Times New Roman" panose="02020603050405020304" pitchFamily="18" charset="0"/>
                    <a:cs typeface="Times New Roman" panose="02020603050405020304" pitchFamily="18" charset="0"/>
                  </a:rPr>
                  <a:t>The electron temperature (from 6.2eV to 1.8eV) and the electron density (from </a:t>
                </a:r>
                <a14:m>
                  <m:oMath xmlns:m="http://schemas.openxmlformats.org/officeDocument/2006/math">
                    <m:r>
                      <a:rPr lang="en-US" altLang="zh-CN" sz="2400" b="0" i="0"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9.3</m:t>
                    </m:r>
                    <m:r>
                      <a:rPr lang="en-US" altLang="zh-CN" sz="240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24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400" i="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m:t>
                        </m:r>
                        <m:r>
                          <a:rPr lang="en-US" altLang="zh-CN" sz="240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0</m:t>
                        </m:r>
                      </m:e>
                      <m:sup>
                        <m:r>
                          <a:rPr lang="en-US" altLang="zh-CN" sz="2400" i="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m:t>
                        </m:r>
                        <m:r>
                          <a:rPr lang="en-US" altLang="zh-CN" sz="240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6</m:t>
                        </m:r>
                      </m:sup>
                    </m:sSup>
                  </m:oMath>
                </a14:m>
                <a:r>
                  <a:rPr lang="en-US" altLang="zh-CN" sz="2400" dirty="0">
                    <a:solidFill>
                      <a:schemeClr val="tx1"/>
                    </a:solidFill>
                    <a:ea typeface="Cambria Math" panose="02040503050406030204" pitchFamily="18" charset="0"/>
                    <a:cs typeface="Times New Roman" panose="02020603050405020304" pitchFamily="18" charset="0"/>
                  </a:rPr>
                  <a:t> </a:t>
                </a:r>
                <a14:m>
                  <m:oMath xmlns:m="http://schemas.openxmlformats.org/officeDocument/2006/math">
                    <m:sSup>
                      <m:sSupPr>
                        <m:ctrlPr>
                          <a:rPr lang="en-US" altLang="zh-CN"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24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m:t>
                        </m:r>
                      </m:e>
                      <m:sup>
                        <m:r>
                          <a:rPr lang="en-US" altLang="zh-CN" sz="24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−3</m:t>
                        </m:r>
                      </m:sup>
                    </m:sSup>
                  </m:oMath>
                </a14:m>
                <a:r>
                  <a:rPr lang="en-US" altLang="zh-CN" sz="2400" dirty="0">
                    <a:solidFill>
                      <a:schemeClr val="tx1"/>
                    </a:solidFill>
                    <a:latin typeface="Times New Roman" panose="02020603050405020304" pitchFamily="18" charset="0"/>
                    <a:cs typeface="Times New Roman" panose="02020603050405020304" pitchFamily="18" charset="0"/>
                  </a:rPr>
                  <a:t> to </a:t>
                </a:r>
                <a14:m>
                  <m:oMath xmlns:m="http://schemas.openxmlformats.org/officeDocument/2006/math">
                    <m:r>
                      <a:rPr lang="en-US" altLang="zh-CN" sz="2400" b="0" i="0"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1.3</m:t>
                    </m:r>
                    <m:r>
                      <a:rPr lang="en-US" altLang="zh-CN" sz="24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4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10</m:t>
                        </m:r>
                      </m:e>
                      <m:sup>
                        <m:r>
                          <a:rPr lang="en-US" altLang="zh-CN" sz="24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16</m:t>
                        </m:r>
                      </m:sup>
                    </m:sSup>
                  </m:oMath>
                </a14:m>
                <a:r>
                  <a:rPr lang="en-US" altLang="zh-CN" sz="2400" dirty="0">
                    <a:solidFill>
                      <a:schemeClr val="tx1"/>
                    </a:solidFill>
                    <a:ea typeface="Cambria Math" panose="02040503050406030204" pitchFamily="18" charset="0"/>
                    <a:cs typeface="Times New Roman" panose="02020603050405020304" pitchFamily="18" charset="0"/>
                  </a:rPr>
                  <a:t> </a:t>
                </a:r>
                <a14:m>
                  <m:oMath xmlns:m="http://schemas.openxmlformats.org/officeDocument/2006/math">
                    <m:sSup>
                      <m:sSupPr>
                        <m:ctrlPr>
                          <a:rPr lang="en-US" altLang="zh-CN"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24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m:t>
                        </m:r>
                      </m:e>
                      <m:sup>
                        <m:r>
                          <a:rPr lang="en-US" altLang="zh-CN" sz="24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−3</m:t>
                        </m:r>
                      </m:sup>
                    </m:sSup>
                  </m:oMath>
                </a14:m>
                <a:r>
                  <a:rPr lang="en-US" altLang="zh-CN" sz="2400" dirty="0">
                    <a:solidFill>
                      <a:schemeClr val="tx1"/>
                    </a:solidFill>
                    <a:latin typeface="Times New Roman" panose="02020603050405020304" pitchFamily="18" charset="0"/>
                    <a:cs typeface="Times New Roman" panose="02020603050405020304" pitchFamily="18" charset="0"/>
                  </a:rPr>
                  <a:t>) gradually decrease with the change of the position of the expansion chamber from the top to the bottom (see </a:t>
                </a:r>
                <a:r>
                  <a:rPr lang="en-US" altLang="zh-CN" sz="2400" dirty="0" err="1">
                    <a:solidFill>
                      <a:schemeClr val="tx1"/>
                    </a:solidFill>
                    <a:latin typeface="Times New Roman" panose="02020603050405020304" pitchFamily="18" charset="0"/>
                    <a:cs typeface="Times New Roman" panose="02020603050405020304" pitchFamily="18" charset="0"/>
                  </a:rPr>
                  <a:t>Fig.c</a:t>
                </a:r>
                <a:r>
                  <a:rPr lang="en-US" altLang="zh-CN" sz="2400" dirty="0">
                    <a:solidFill>
                      <a:schemeClr val="tx1"/>
                    </a:solidFill>
                    <a:latin typeface="Times New Roman" panose="02020603050405020304" pitchFamily="18" charset="0"/>
                    <a:cs typeface="Times New Roman" panose="02020603050405020304" pitchFamily="18" charset="0"/>
                  </a:rPr>
                  <a:t>). It is consistent with the simulation results in our previous research. </a:t>
                </a:r>
              </a:p>
              <a:p>
                <a:pPr marL="342900" indent="-342900" algn="just">
                  <a:buFont typeface="Wingdings" panose="05000000000000000000" pitchFamily="2" charset="2"/>
                  <a:buChar char="p"/>
                </a:pPr>
                <a:r>
                  <a:rPr lang="en-US" altLang="zh-CN" sz="2400" dirty="0">
                    <a:latin typeface="Times New Roman" panose="02020603050405020304" pitchFamily="18" charset="0"/>
                    <a:cs typeface="Times New Roman" panose="02020603050405020304" pitchFamily="18" charset="0"/>
                  </a:rPr>
                  <a:t>T</a:t>
                </a:r>
                <a:r>
                  <a:rPr lang="en-US" altLang="zh-CN" sz="2400" dirty="0">
                    <a:solidFill>
                      <a:schemeClr val="tx1"/>
                    </a:solidFill>
                    <a:latin typeface="Times New Roman" panose="02020603050405020304" pitchFamily="18" charset="0"/>
                    <a:cs typeface="Times New Roman" panose="02020603050405020304" pitchFamily="18" charset="0"/>
                  </a:rPr>
                  <a:t>he electron density and the</a:t>
                </a:r>
                <a:r>
                  <a:rPr lang="zh-CN" altLang="en-US" sz="2400" dirty="0">
                    <a:solidFill>
                      <a:schemeClr val="tx1"/>
                    </a:solidFill>
                    <a:latin typeface="Times New Roman" panose="02020603050405020304" pitchFamily="18" charset="0"/>
                    <a:cs typeface="Times New Roman" panose="02020603050405020304" pitchFamily="18" charset="0"/>
                  </a:rPr>
                  <a:t> </a:t>
                </a:r>
                <a:r>
                  <a:rPr lang="en-US" altLang="zh-CN" sz="2400" dirty="0">
                    <a:solidFill>
                      <a:schemeClr val="tx1"/>
                    </a:solidFill>
                    <a:latin typeface="Times New Roman" panose="02020603050405020304" pitchFamily="18" charset="0"/>
                    <a:cs typeface="Times New Roman" panose="02020603050405020304" pitchFamily="18" charset="0"/>
                  </a:rPr>
                  <a:t>electron</a:t>
                </a:r>
                <a:r>
                  <a:rPr lang="zh-CN" altLang="en-US" sz="2400" dirty="0">
                    <a:solidFill>
                      <a:schemeClr val="tx1"/>
                    </a:solidFill>
                    <a:latin typeface="Times New Roman" panose="02020603050405020304" pitchFamily="18" charset="0"/>
                    <a:cs typeface="Times New Roman" panose="02020603050405020304" pitchFamily="18" charset="0"/>
                  </a:rPr>
                  <a:t> </a:t>
                </a:r>
                <a:r>
                  <a:rPr lang="en-US" altLang="zh-CN" sz="2400" dirty="0">
                    <a:solidFill>
                      <a:schemeClr val="tx1"/>
                    </a:solidFill>
                    <a:latin typeface="Times New Roman" panose="02020603050405020304" pitchFamily="18" charset="0"/>
                    <a:cs typeface="Times New Roman" panose="02020603050405020304" pitchFamily="18" charset="0"/>
                  </a:rPr>
                  <a:t>temperature</a:t>
                </a:r>
                <a:r>
                  <a:rPr lang="zh-CN" altLang="en-US" sz="2400" dirty="0">
                    <a:solidFill>
                      <a:schemeClr val="tx1"/>
                    </a:solidFill>
                    <a:latin typeface="Times New Roman" panose="02020603050405020304" pitchFamily="18" charset="0"/>
                    <a:cs typeface="Times New Roman" panose="02020603050405020304" pitchFamily="18" charset="0"/>
                  </a:rPr>
                  <a:t> </a:t>
                </a:r>
                <a:r>
                  <a:rPr lang="en-US" altLang="zh-CN" sz="2400" dirty="0">
                    <a:solidFill>
                      <a:schemeClr val="tx1"/>
                    </a:solidFill>
                    <a:latin typeface="Times New Roman" panose="02020603050405020304" pitchFamily="18" charset="0"/>
                    <a:cs typeface="Times New Roman" panose="02020603050405020304" pitchFamily="18" charset="0"/>
                  </a:rPr>
                  <a:t>dependence on RF power in the extraction region </a:t>
                </a:r>
                <a:r>
                  <a:rPr lang="en-US" altLang="zh-CN" sz="2400" dirty="0">
                    <a:solidFill>
                      <a:schemeClr val="tx1"/>
                    </a:solidFill>
                    <a:latin typeface="Times New Roman" panose="02020603050405020304" pitchFamily="18" charset="0"/>
                    <a:ea typeface="宋体" pitchFamily="2" charset="-122"/>
                    <a:cs typeface="Times New Roman" panose="02020603050405020304" pitchFamily="18" charset="0"/>
                  </a:rPr>
                  <a:t>are also explored</a:t>
                </a:r>
                <a:r>
                  <a:rPr lang="en-US" altLang="zh-CN" sz="2400" dirty="0">
                    <a:solidFill>
                      <a:schemeClr val="tx1"/>
                    </a:solidFill>
                    <a:latin typeface="Times New Roman" panose="02020603050405020304" pitchFamily="18" charset="0"/>
                    <a:cs typeface="Times New Roman" panose="02020603050405020304" pitchFamily="18" charset="0"/>
                  </a:rPr>
                  <a:t>. The electron density presents obvious trend of rising with the increase of power and the electron temperature shows </a:t>
                </a:r>
                <a:r>
                  <a:rPr lang="en-US" altLang="zh-CN" sz="2400" dirty="0">
                    <a:latin typeface="Times New Roman" panose="02020603050405020304" pitchFamily="18" charset="0"/>
                    <a:cs typeface="Times New Roman" panose="02020603050405020304" pitchFamily="18" charset="0"/>
                  </a:rPr>
                  <a:t>slight increase in this case (see </a:t>
                </a:r>
                <a:r>
                  <a:rPr lang="en-US" altLang="zh-CN" sz="2400" dirty="0" err="1">
                    <a:latin typeface="Times New Roman" panose="02020603050405020304" pitchFamily="18" charset="0"/>
                    <a:cs typeface="Times New Roman" panose="02020603050405020304" pitchFamily="18" charset="0"/>
                  </a:rPr>
                  <a:t>Fig.d</a:t>
                </a:r>
                <a:r>
                  <a:rPr lang="en-US" altLang="zh-CN" sz="2400" dirty="0">
                    <a:latin typeface="Times New Roman" panose="02020603050405020304" pitchFamily="18" charset="0"/>
                    <a:cs typeface="Times New Roman" panose="02020603050405020304" pitchFamily="18" charset="0"/>
                  </a:rPr>
                  <a:t>).</a:t>
                </a:r>
                <a:endParaRPr lang="en-US" altLang="zh-CN" sz="24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p"/>
                </a:pPr>
                <a:r>
                  <a:rPr lang="en-US" altLang="zh-CN" sz="2400" dirty="0">
                    <a:solidFill>
                      <a:schemeClr val="tx1"/>
                    </a:solidFill>
                    <a:latin typeface="Times New Roman" panose="02020603050405020304" pitchFamily="18" charset="0"/>
                    <a:cs typeface="Times New Roman" panose="02020603050405020304" pitchFamily="18" charset="0"/>
                  </a:rPr>
                  <a:t>The relationships between EEDF and gas pressure is explored. The change of EEDF is not obvious because of limited range of gas pressure. </a:t>
                </a:r>
                <a:r>
                  <a:rPr lang="en-US" altLang="zh-CN" sz="2400" dirty="0">
                    <a:latin typeface="Times New Roman" panose="02020603050405020304" pitchFamily="18" charset="0"/>
                    <a:cs typeface="Times New Roman" panose="02020603050405020304" pitchFamily="18" charset="0"/>
                  </a:rPr>
                  <a:t>The electron energy is mainly distributed as lower end </a:t>
                </a:r>
                <a14:m>
                  <m:oMath xmlns:m="http://schemas.openxmlformats.org/officeDocument/2006/math">
                    <m:d>
                      <m:dPr>
                        <m:ctrlPr>
                          <a:rPr lang="en-US" altLang="zh-CN" sz="2400"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400"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&lt;2</m:t>
                        </m:r>
                        <m:r>
                          <m:rPr>
                            <m:sty m:val="p"/>
                          </m:rPr>
                          <a:rPr lang="en-US" altLang="zh-CN" sz="2400" i="1" dirty="0">
                            <a:latin typeface="Cambria Math" panose="02040503050406030204" pitchFamily="18" charset="0"/>
                            <a:ea typeface="Cambria Math" panose="02040503050406030204" pitchFamily="18" charset="0"/>
                            <a:cs typeface="Times New Roman" panose="02020603050405020304" pitchFamily="18" charset="0"/>
                          </a:rPr>
                          <m:t>eV</m:t>
                        </m:r>
                      </m:e>
                    </m:d>
                  </m:oMath>
                </a14:m>
                <a:r>
                  <a:rPr lang="en-US" altLang="zh-CN" sz="2400" dirty="0">
                    <a:latin typeface="Times New Roman" panose="02020603050405020304" pitchFamily="18" charset="0"/>
                    <a:cs typeface="Times New Roman" panose="02020603050405020304" pitchFamily="18" charset="0"/>
                  </a:rPr>
                  <a:t>, it is favorable to production of negative ions (see </a:t>
                </a:r>
                <a:r>
                  <a:rPr lang="en-US" altLang="zh-CN" sz="2400" dirty="0" err="1">
                    <a:latin typeface="Times New Roman" panose="02020603050405020304" pitchFamily="18" charset="0"/>
                    <a:cs typeface="Times New Roman" panose="02020603050405020304" pitchFamily="18" charset="0"/>
                  </a:rPr>
                  <a:t>Fig.e</a:t>
                </a:r>
                <a:r>
                  <a:rPr lang="en-US" altLang="zh-CN" sz="2400" dirty="0">
                    <a:latin typeface="Times New Roman" panose="02020603050405020304" pitchFamily="18" charset="0"/>
                    <a:cs typeface="Times New Roman" panose="02020603050405020304" pitchFamily="18" charset="0"/>
                  </a:rPr>
                  <a:t> and </a:t>
                </a:r>
                <a:r>
                  <a:rPr lang="en-US" altLang="zh-CN" sz="2400" dirty="0" err="1">
                    <a:latin typeface="Times New Roman" panose="02020603050405020304" pitchFamily="18" charset="0"/>
                    <a:cs typeface="Times New Roman" panose="02020603050405020304" pitchFamily="18" charset="0"/>
                  </a:rPr>
                  <a:t>Fig.f</a:t>
                </a:r>
                <a:r>
                  <a:rPr lang="en-US" altLang="zh-CN" sz="2400" dirty="0">
                    <a:latin typeface="Times New Roman" panose="02020603050405020304" pitchFamily="18" charset="0"/>
                    <a:cs typeface="Times New Roman" panose="02020603050405020304" pitchFamily="18" charset="0"/>
                  </a:rPr>
                  <a:t>) .</a:t>
                </a:r>
                <a:endParaRPr lang="en-US" altLang="zh-CN" sz="2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7" name="TextBox 107">
                <a:extLst>
                  <a:ext uri="{FF2B5EF4-FFF2-40B4-BE49-F238E27FC236}">
                    <a16:creationId xmlns:a16="http://schemas.microsoft.com/office/drawing/2014/main" id="{AF977AE6-B1AB-409E-97EC-5F0018016176}"/>
                  </a:ext>
                </a:extLst>
              </p:cNvPr>
              <p:cNvSpPr txBox="1">
                <a:spLocks noRot="1" noChangeAspect="1" noMove="1" noResize="1" noEditPoints="1" noAdjustHandles="1" noChangeArrowheads="1" noChangeShapeType="1" noTextEdit="1"/>
              </p:cNvSpPr>
              <p:nvPr/>
            </p:nvSpPr>
            <p:spPr bwMode="auto">
              <a:xfrm>
                <a:off x="16058802" y="34937987"/>
                <a:ext cx="13628055" cy="5822871"/>
              </a:xfrm>
              <a:prstGeom prst="roundRect">
                <a:avLst/>
              </a:prstGeom>
              <a:blipFill>
                <a:blip r:embed="rId33"/>
                <a:stretch>
                  <a:fillRect/>
                </a:stretch>
              </a:blipFill>
              <a:ln>
                <a:solidFill>
                  <a:schemeClr val="accent2"/>
                </a:solidFill>
              </a:ln>
            </p:spPr>
            <p:txBody>
              <a:bodyPr/>
              <a:lstStyle/>
              <a:p>
                <a:r>
                  <a:rPr lang="zh-CN" altLang="en-US">
                    <a:noFill/>
                  </a:rPr>
                  <a:t> </a:t>
                </a:r>
              </a:p>
            </p:txBody>
          </p:sp>
        </mc:Fallback>
      </mc:AlternateContent>
      <p:grpSp>
        <p:nvGrpSpPr>
          <p:cNvPr id="14" name="组合 13"/>
          <p:cNvGrpSpPr/>
          <p:nvPr/>
        </p:nvGrpSpPr>
        <p:grpSpPr>
          <a:xfrm>
            <a:off x="4108683" y="22349585"/>
            <a:ext cx="9276674" cy="4161863"/>
            <a:chOff x="3747726" y="22207583"/>
            <a:chExt cx="9276674" cy="4161863"/>
          </a:xfrm>
        </p:grpSpPr>
        <p:grpSp>
          <p:nvGrpSpPr>
            <p:cNvPr id="5" name="组合 4"/>
            <p:cNvGrpSpPr/>
            <p:nvPr/>
          </p:nvGrpSpPr>
          <p:grpSpPr>
            <a:xfrm>
              <a:off x="4773854" y="22207583"/>
              <a:ext cx="8250546" cy="4161863"/>
              <a:chOff x="4486698" y="22197459"/>
              <a:chExt cx="8250546" cy="4161863"/>
            </a:xfrm>
          </p:grpSpPr>
          <p:sp>
            <p:nvSpPr>
              <p:cNvPr id="35" name="文本框 34">
                <a:extLst>
                  <a:ext uri="{FF2B5EF4-FFF2-40B4-BE49-F238E27FC236}">
                    <a16:creationId xmlns:a16="http://schemas.microsoft.com/office/drawing/2014/main" xmlns="" id="{9E0563CE-CC30-4ED3-BF4C-756F695AE21B}"/>
                  </a:ext>
                </a:extLst>
              </p:cNvPr>
              <p:cNvSpPr txBox="1"/>
              <p:nvPr/>
            </p:nvSpPr>
            <p:spPr>
              <a:xfrm>
                <a:off x="5830417" y="22197459"/>
                <a:ext cx="1440160" cy="461665"/>
              </a:xfrm>
              <a:prstGeom prst="rect">
                <a:avLst/>
              </a:prstGeom>
              <a:noFill/>
            </p:spPr>
            <p:txBody>
              <a:bodyPr wrap="square" rtlCol="0">
                <a:spAutoFit/>
              </a:bodyPr>
              <a:lstStyle/>
              <a:p>
                <a:r>
                  <a:rPr lang="en-US" altLang="zh-CN" sz="2400" b="1" i="1" dirty="0">
                    <a:latin typeface="Times New Roman" panose="02020603050405020304" pitchFamily="18" charset="0"/>
                    <a:cs typeface="Times New Roman" panose="02020603050405020304" pitchFamily="18" charset="0"/>
                  </a:rPr>
                  <a:t>X-axis</a:t>
                </a:r>
                <a:endParaRPr lang="zh-CN" altLang="en-US" sz="2400" b="1" i="1" dirty="0">
                  <a:latin typeface="Times New Roman" panose="02020603050405020304" pitchFamily="18" charset="0"/>
                  <a:cs typeface="Times New Roman" panose="02020603050405020304" pitchFamily="18" charset="0"/>
                </a:endParaRPr>
              </a:p>
            </p:txBody>
          </p:sp>
          <p:pic>
            <p:nvPicPr>
              <p:cNvPr id="11" name="图片 10">
                <a:extLst>
                  <a:ext uri="{FF2B5EF4-FFF2-40B4-BE49-F238E27FC236}">
                    <a16:creationId xmlns:a16="http://schemas.microsoft.com/office/drawing/2014/main" xmlns="" id="{EB59A8BD-8B3C-4D6D-B0E7-6FFC66453BAD}"/>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4486698" y="22692413"/>
                <a:ext cx="8250546" cy="3666909"/>
              </a:xfrm>
              <a:prstGeom prst="rect">
                <a:avLst/>
              </a:prstGeom>
            </p:spPr>
          </p:pic>
        </p:grpSp>
        <p:grpSp>
          <p:nvGrpSpPr>
            <p:cNvPr id="9" name="组合 8"/>
            <p:cNvGrpSpPr/>
            <p:nvPr/>
          </p:nvGrpSpPr>
          <p:grpSpPr>
            <a:xfrm>
              <a:off x="3747726" y="22765837"/>
              <a:ext cx="5129553" cy="2353555"/>
              <a:chOff x="3747726" y="22765837"/>
              <a:chExt cx="5129553" cy="2353555"/>
            </a:xfrm>
          </p:grpSpPr>
          <p:sp>
            <p:nvSpPr>
              <p:cNvPr id="32" name="文本框 31">
                <a:extLst>
                  <a:ext uri="{FF2B5EF4-FFF2-40B4-BE49-F238E27FC236}">
                    <a16:creationId xmlns:a16="http://schemas.microsoft.com/office/drawing/2014/main" xmlns="" id="{29C3E756-FB3E-4D61-8A47-9EED1E60C0A4}"/>
                  </a:ext>
                </a:extLst>
              </p:cNvPr>
              <p:cNvSpPr txBox="1"/>
              <p:nvPr/>
            </p:nvSpPr>
            <p:spPr>
              <a:xfrm>
                <a:off x="3747726" y="24657727"/>
                <a:ext cx="902811" cy="461665"/>
              </a:xfrm>
              <a:prstGeom prst="rect">
                <a:avLst/>
              </a:prstGeom>
              <a:noFill/>
            </p:spPr>
            <p:txBody>
              <a:bodyPr wrap="none" rtlCol="0">
                <a:spAutoFit/>
              </a:bodyPr>
              <a:lstStyle/>
              <a:p>
                <a:r>
                  <a:rPr lang="en-US" altLang="zh-CN" sz="2400" b="1" i="1" dirty="0">
                    <a:latin typeface="Times New Roman" panose="02020603050405020304" pitchFamily="18" charset="0"/>
                    <a:cs typeface="Times New Roman" panose="02020603050405020304" pitchFamily="18" charset="0"/>
                  </a:rPr>
                  <a:t>probe</a:t>
                </a:r>
                <a:endParaRPr lang="zh-CN" altLang="en-US" sz="2400" b="1" i="1" dirty="0">
                  <a:latin typeface="Times New Roman" panose="02020603050405020304" pitchFamily="18" charset="0"/>
                  <a:cs typeface="Times New Roman" panose="02020603050405020304" pitchFamily="18" charset="0"/>
                </a:endParaRPr>
              </a:p>
            </p:txBody>
          </p:sp>
          <p:cxnSp>
            <p:nvCxnSpPr>
              <p:cNvPr id="119" name="直接连接符 118">
                <a:extLst>
                  <a:ext uri="{FF2B5EF4-FFF2-40B4-BE49-F238E27FC236}">
                    <a16:creationId xmlns:a16="http://schemas.microsoft.com/office/drawing/2014/main" xmlns="" id="{80786FFD-2990-4614-BB23-AEA155D57580}"/>
                  </a:ext>
                </a:extLst>
              </p:cNvPr>
              <p:cNvCxnSpPr/>
              <p:nvPr/>
            </p:nvCxnSpPr>
            <p:spPr bwMode="auto">
              <a:xfrm>
                <a:off x="4223716" y="24671971"/>
                <a:ext cx="4653563" cy="0"/>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120" name="直接箭头连接符 119">
                <a:extLst>
                  <a:ext uri="{FF2B5EF4-FFF2-40B4-BE49-F238E27FC236}">
                    <a16:creationId xmlns:a16="http://schemas.microsoft.com/office/drawing/2014/main" xmlns="" id="{F67A3115-C718-4823-A70F-0C912E8FC610}"/>
                  </a:ext>
                </a:extLst>
              </p:cNvPr>
              <p:cNvCxnSpPr/>
              <p:nvPr/>
            </p:nvCxnSpPr>
            <p:spPr bwMode="auto">
              <a:xfrm>
                <a:off x="6040293" y="22765837"/>
                <a:ext cx="1590315" cy="0"/>
              </a:xfrm>
              <a:prstGeom prst="straightConnector1">
                <a:avLst/>
              </a:prstGeom>
              <a:solidFill>
                <a:schemeClr val="accent1"/>
              </a:solidFill>
              <a:ln w="76200" cap="flat" cmpd="sng" algn="ctr">
                <a:solidFill>
                  <a:srgbClr val="FF0000"/>
                </a:solidFill>
                <a:prstDash val="solid"/>
                <a:round/>
                <a:headEnd type="none" w="med" len="med"/>
                <a:tailEnd type="triangle"/>
              </a:ln>
              <a:effectLst/>
            </p:spPr>
          </p:cxnSp>
        </p:grpSp>
      </p:grpSp>
      <p:sp>
        <p:nvSpPr>
          <p:cNvPr id="13" name="文本框 12">
            <a:extLst>
              <a:ext uri="{FF2B5EF4-FFF2-40B4-BE49-F238E27FC236}">
                <a16:creationId xmlns:a16="http://schemas.microsoft.com/office/drawing/2014/main" xmlns="" id="{74A0BA26-2009-47D6-A135-721F417385BD}"/>
              </a:ext>
            </a:extLst>
          </p:cNvPr>
          <p:cNvSpPr txBox="1"/>
          <p:nvPr/>
        </p:nvSpPr>
        <p:spPr>
          <a:xfrm>
            <a:off x="20520200" y="6851292"/>
            <a:ext cx="710451" cy="369332"/>
          </a:xfrm>
          <a:prstGeom prst="rect">
            <a:avLst/>
          </a:prstGeom>
          <a:noFill/>
        </p:spPr>
        <p:txBody>
          <a:bodyPr wrap="none" rtlCol="0">
            <a:spAutoFit/>
          </a:bodyPr>
          <a:lstStyle/>
          <a:p>
            <a:r>
              <a:rPr lang="en-US" altLang="zh-CN" sz="1800" dirty="0">
                <a:solidFill>
                  <a:srgbClr val="FF0000"/>
                </a:solidFill>
                <a:latin typeface="Times New Roman" panose="02020603050405020304" pitchFamily="18" charset="0"/>
                <a:cs typeface="Times New Roman" panose="02020603050405020304" pitchFamily="18" charset="0"/>
              </a:rPr>
              <a:t>probe</a:t>
            </a:r>
            <a:endParaRPr lang="zh-CN" altLang="en-US" sz="1800" dirty="0">
              <a:solidFill>
                <a:srgbClr val="FF0000"/>
              </a:solidFill>
              <a:latin typeface="Times New Roman" panose="02020603050405020304" pitchFamily="18" charset="0"/>
              <a:cs typeface="Times New Roman" panose="02020603050405020304" pitchFamily="18" charset="0"/>
            </a:endParaRPr>
          </a:p>
        </p:txBody>
      </p:sp>
      <p:sp>
        <p:nvSpPr>
          <p:cNvPr id="6" name="TextBox 81">
            <a:extLst>
              <a:ext uri="{FF2B5EF4-FFF2-40B4-BE49-F238E27FC236}">
                <a16:creationId xmlns:a16="http://schemas.microsoft.com/office/drawing/2014/main" xmlns="" id="{378D531C-CC58-4C34-ADF1-2C86A42BA7B0}"/>
              </a:ext>
            </a:extLst>
          </p:cNvPr>
          <p:cNvSpPr txBox="1"/>
          <p:nvPr/>
        </p:nvSpPr>
        <p:spPr bwMode="auto">
          <a:xfrm>
            <a:off x="6822654" y="26407306"/>
            <a:ext cx="3911050" cy="510778"/>
          </a:xfrm>
          <a:prstGeom prst="roundRect">
            <a:avLst/>
          </a:prstGeom>
          <a:solidFill>
            <a:schemeClr val="accent6">
              <a:lumMod val="40000"/>
              <a:lumOff val="60000"/>
            </a:schemeClr>
          </a:solidFill>
          <a:ln w="9525">
            <a:solidFill>
              <a:srgbClr val="FF0000"/>
            </a:solidFill>
            <a:miter lim="800000"/>
            <a:headEnd/>
            <a:tailEnd/>
          </a:ln>
        </p:spPr>
        <p:txBody>
          <a:bodyPr wrap="square">
            <a:spAutoFit/>
          </a:bodyPr>
          <a:lstStyle/>
          <a:p>
            <a:pPr>
              <a:defRPr/>
            </a:pPr>
            <a:r>
              <a:rPr lang="en-US" altLang="zh-CN" sz="2400" dirty="0">
                <a:latin typeface="Times New Roman" panose="02020603050405020304" pitchFamily="18" charset="0"/>
                <a:ea typeface="宋体" pitchFamily="2" charset="-122"/>
                <a:cs typeface="Times New Roman" panose="02020603050405020304" pitchFamily="18" charset="0"/>
              </a:rPr>
              <a:t>Probe installation position</a:t>
            </a:r>
            <a:endParaRPr lang="zh-CN" altLang="en-US" sz="2400" dirty="0">
              <a:latin typeface="Times New Roman" panose="02020603050405020304" pitchFamily="18" charset="0"/>
              <a:ea typeface="宋体" pitchFamily="2" charset="-122"/>
              <a:cs typeface="Times New Roman" panose="02020603050405020304" pitchFamily="18" charset="0"/>
            </a:endParaRPr>
          </a:p>
        </p:txBody>
      </p:sp>
      <p:grpSp>
        <p:nvGrpSpPr>
          <p:cNvPr id="21" name="组合 20"/>
          <p:cNvGrpSpPr/>
          <p:nvPr/>
        </p:nvGrpSpPr>
        <p:grpSpPr>
          <a:xfrm>
            <a:off x="2078194" y="17043936"/>
            <a:ext cx="6074697" cy="4162698"/>
            <a:chOff x="2053847" y="16721678"/>
            <a:chExt cx="6074697" cy="4162698"/>
          </a:xfrm>
        </p:grpSpPr>
        <p:pic>
          <p:nvPicPr>
            <p:cNvPr id="107" name="图片 106">
              <a:extLst>
                <a:ext uri="{FF2B5EF4-FFF2-40B4-BE49-F238E27FC236}">
                  <a16:creationId xmlns:a16="http://schemas.microsoft.com/office/drawing/2014/main" xmlns="" id="{C3A8683D-B135-4432-BC28-6BAB4EF12B50}"/>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234331" y="19178161"/>
              <a:ext cx="2683871" cy="1706215"/>
            </a:xfrm>
            <a:prstGeom prst="rect">
              <a:avLst/>
            </a:prstGeom>
          </p:spPr>
        </p:pic>
        <p:sp>
          <p:nvSpPr>
            <p:cNvPr id="108" name="椭圆 107">
              <a:extLst>
                <a:ext uri="{FF2B5EF4-FFF2-40B4-BE49-F238E27FC236}">
                  <a16:creationId xmlns:a16="http://schemas.microsoft.com/office/drawing/2014/main" xmlns="" id="{A1D1FD2B-2049-41A6-8EA7-178667519CEC}"/>
                </a:ext>
              </a:extLst>
            </p:cNvPr>
            <p:cNvSpPr/>
            <p:nvPr/>
          </p:nvSpPr>
          <p:spPr>
            <a:xfrm rot="16200000">
              <a:off x="4324160" y="19752322"/>
              <a:ext cx="506361" cy="6783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9" name="直接箭头连接符 108">
              <a:extLst>
                <a:ext uri="{FF2B5EF4-FFF2-40B4-BE49-F238E27FC236}">
                  <a16:creationId xmlns:a16="http://schemas.microsoft.com/office/drawing/2014/main" xmlns="" id="{764B7F26-3D74-48F3-990E-A21242713552}"/>
                </a:ext>
              </a:extLst>
            </p:cNvPr>
            <p:cNvCxnSpPr>
              <a:cxnSpLocks/>
              <a:endCxn id="110" idx="1"/>
            </p:cNvCxnSpPr>
            <p:nvPr/>
          </p:nvCxnSpPr>
          <p:spPr>
            <a:xfrm flipV="1">
              <a:off x="4916509" y="20034566"/>
              <a:ext cx="528165" cy="382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0" name="图片 109">
              <a:extLst>
                <a:ext uri="{FF2B5EF4-FFF2-40B4-BE49-F238E27FC236}">
                  <a16:creationId xmlns:a16="http://schemas.microsoft.com/office/drawing/2014/main" xmlns="" id="{CAA32A3B-91A1-4BF1-B708-1C43E7905483}"/>
                </a:ext>
              </a:extLst>
            </p:cNvPr>
            <p:cNvPicPr>
              <a:picLocks noChangeAspect="1"/>
            </p:cNvPicPr>
            <p:nvPr/>
          </p:nvPicPr>
          <p:blipFill>
            <a:blip r:embed="rId36"/>
            <a:stretch>
              <a:fillRect/>
            </a:stretch>
          </p:blipFill>
          <p:spPr>
            <a:xfrm>
              <a:off x="5444674" y="19188628"/>
              <a:ext cx="2661315" cy="1691875"/>
            </a:xfrm>
            <a:prstGeom prst="rect">
              <a:avLst/>
            </a:prstGeom>
          </p:spPr>
        </p:pic>
        <p:pic>
          <p:nvPicPr>
            <p:cNvPr id="115" name="图片 114">
              <a:extLst>
                <a:ext uri="{FF2B5EF4-FFF2-40B4-BE49-F238E27FC236}">
                  <a16:creationId xmlns:a16="http://schemas.microsoft.com/office/drawing/2014/main" xmlns="" id="{5EB0DC91-9A0D-4F6F-B03F-9684A91D283C}"/>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444674" y="16721678"/>
              <a:ext cx="2683870" cy="2012903"/>
            </a:xfrm>
            <a:prstGeom prst="rect">
              <a:avLst/>
            </a:prstGeom>
          </p:spPr>
        </p:pic>
        <p:cxnSp>
          <p:nvCxnSpPr>
            <p:cNvPr id="116" name="直接箭头连接符 115">
              <a:extLst>
                <a:ext uri="{FF2B5EF4-FFF2-40B4-BE49-F238E27FC236}">
                  <a16:creationId xmlns:a16="http://schemas.microsoft.com/office/drawing/2014/main" xmlns="" id="{7DD0BE4C-0BC2-44B7-A18E-41C0E69C1370}"/>
                </a:ext>
              </a:extLst>
            </p:cNvPr>
            <p:cNvCxnSpPr>
              <a:cxnSpLocks/>
              <a:endCxn id="110" idx="0"/>
            </p:cNvCxnSpPr>
            <p:nvPr/>
          </p:nvCxnSpPr>
          <p:spPr>
            <a:xfrm flipH="1">
              <a:off x="6775332" y="18028227"/>
              <a:ext cx="324712" cy="11604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椭圆 24">
              <a:extLst>
                <a:ext uri="{FF2B5EF4-FFF2-40B4-BE49-F238E27FC236}">
                  <a16:creationId xmlns:a16="http://schemas.microsoft.com/office/drawing/2014/main" xmlns="" id="{6FA20AD3-F4EF-476E-B52A-80602D35FFDF}"/>
                </a:ext>
              </a:extLst>
            </p:cNvPr>
            <p:cNvSpPr/>
            <p:nvPr/>
          </p:nvSpPr>
          <p:spPr>
            <a:xfrm>
              <a:off x="6838558" y="17379343"/>
              <a:ext cx="506361" cy="6783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xmlns="" id="{A1182F24-4D1B-4A8B-9DAA-0E18377EC80A}"/>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228764" y="16737245"/>
              <a:ext cx="2677865" cy="2008398"/>
            </a:xfrm>
            <a:prstGeom prst="rect">
              <a:avLst/>
            </a:prstGeom>
          </p:spPr>
        </p:pic>
        <p:sp>
          <p:nvSpPr>
            <p:cNvPr id="12" name="椭圆 11">
              <a:extLst>
                <a:ext uri="{FF2B5EF4-FFF2-40B4-BE49-F238E27FC236}">
                  <a16:creationId xmlns:a16="http://schemas.microsoft.com/office/drawing/2014/main" xmlns="" id="{80827590-E6BA-4D5F-8256-10DF67AD724F}"/>
                </a:ext>
              </a:extLst>
            </p:cNvPr>
            <p:cNvSpPr/>
            <p:nvPr/>
          </p:nvSpPr>
          <p:spPr>
            <a:xfrm rot="5400000">
              <a:off x="2591027" y="17831981"/>
              <a:ext cx="577041" cy="4813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xmlns="" id="{FF937EA9-EDA2-4C57-92FB-748C97B991EB}"/>
                </a:ext>
              </a:extLst>
            </p:cNvPr>
            <p:cNvSpPr txBox="1"/>
            <p:nvPr/>
          </p:nvSpPr>
          <p:spPr>
            <a:xfrm>
              <a:off x="2053847" y="18332934"/>
              <a:ext cx="1576487" cy="307777"/>
            </a:xfrm>
            <a:prstGeom prst="rect">
              <a:avLst/>
            </a:prstGeom>
            <a:noFill/>
          </p:spPr>
          <p:txBody>
            <a:bodyPr wrap="square" rtlCol="0">
              <a:spAutoFit/>
            </a:bodyPr>
            <a:lstStyle/>
            <a:p>
              <a:r>
                <a:rPr lang="en-US" altLang="zh-CN" sz="1400" b="0" i="0" dirty="0">
                  <a:solidFill>
                    <a:srgbClr val="FF0000"/>
                  </a:solidFill>
                  <a:effectLst/>
                  <a:latin typeface="Tahoma" panose="020B0604030504040204" pitchFamily="34" charset="0"/>
                </a:rPr>
                <a:t>Vacuum Gauge</a:t>
              </a:r>
              <a:endParaRPr lang="zh-CN" altLang="en-US" sz="1400" dirty="0">
                <a:solidFill>
                  <a:srgbClr val="FF0000"/>
                </a:solidFill>
              </a:endParaRPr>
            </a:p>
          </p:txBody>
        </p:sp>
        <p:sp>
          <p:nvSpPr>
            <p:cNvPr id="18" name="椭圆 17">
              <a:extLst>
                <a:ext uri="{FF2B5EF4-FFF2-40B4-BE49-F238E27FC236}">
                  <a16:creationId xmlns:a16="http://schemas.microsoft.com/office/drawing/2014/main" xmlns="" id="{EB233533-C7D7-4B36-B00D-7259E1ACB7D1}"/>
                </a:ext>
              </a:extLst>
            </p:cNvPr>
            <p:cNvSpPr/>
            <p:nvPr/>
          </p:nvSpPr>
          <p:spPr>
            <a:xfrm>
              <a:off x="3276095" y="17551554"/>
              <a:ext cx="265748" cy="4535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4" name="直接箭头连接符 123">
              <a:extLst>
                <a:ext uri="{FF2B5EF4-FFF2-40B4-BE49-F238E27FC236}">
                  <a16:creationId xmlns:a16="http://schemas.microsoft.com/office/drawing/2014/main" xmlns="" id="{C4273760-63A4-4729-B644-652A47DFD2BF}"/>
                </a:ext>
              </a:extLst>
            </p:cNvPr>
            <p:cNvCxnSpPr>
              <a:cxnSpLocks/>
            </p:cNvCxnSpPr>
            <p:nvPr/>
          </p:nvCxnSpPr>
          <p:spPr>
            <a:xfrm>
              <a:off x="3697695" y="17762983"/>
              <a:ext cx="1746979" cy="2352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8" name="图片 7">
            <a:extLst>
              <a:ext uri="{FF2B5EF4-FFF2-40B4-BE49-F238E27FC236}">
                <a16:creationId xmlns:a16="http://schemas.microsoft.com/office/drawing/2014/main" xmlns="" id="{12C65A8A-FB0E-4B6B-848E-890D263E04CC}"/>
              </a:ext>
            </a:extLst>
          </p:cNvPr>
          <p:cNvPicPr>
            <a:picLocks noChangeAspect="1"/>
          </p:cNvPicPr>
          <p:nvPr/>
        </p:nvPicPr>
        <p:blipFill>
          <a:blip r:embed="rId39"/>
          <a:stretch>
            <a:fillRect/>
          </a:stretch>
        </p:blipFill>
        <p:spPr>
          <a:xfrm>
            <a:off x="8507996" y="17081905"/>
            <a:ext cx="6814247" cy="4176234"/>
          </a:xfrm>
          <a:prstGeom prst="rect">
            <a:avLst/>
          </a:prstGeom>
        </p:spPr>
      </p:pic>
      <p:sp>
        <p:nvSpPr>
          <p:cNvPr id="106" name="TextBox 81"/>
          <p:cNvSpPr txBox="1"/>
          <p:nvPr/>
        </p:nvSpPr>
        <p:spPr bwMode="auto">
          <a:xfrm>
            <a:off x="17091463" y="16749231"/>
            <a:ext cx="4366221" cy="510778"/>
          </a:xfrm>
          <a:prstGeom prst="roundRect">
            <a:avLst/>
          </a:prstGeom>
          <a:solidFill>
            <a:schemeClr val="accent6">
              <a:lumMod val="40000"/>
              <a:lumOff val="60000"/>
            </a:schemeClr>
          </a:solidFill>
          <a:ln w="9525">
            <a:solidFill>
              <a:srgbClr val="FF0000"/>
            </a:solidFill>
            <a:miter lim="800000"/>
            <a:headEnd/>
            <a:tailEnd/>
          </a:ln>
        </p:spPr>
        <p:txBody>
          <a:bodyPr wrap="square">
            <a:spAutoFit/>
          </a:bodyPr>
          <a:lstStyle/>
          <a:p>
            <a:pPr defTabSz="979488">
              <a:defRPr/>
            </a:pPr>
            <a:r>
              <a:rPr lang="en-US" altLang="zh-CN" sz="2400" dirty="0">
                <a:latin typeface="Times New Roman" panose="02020603050405020304" pitchFamily="18" charset="0"/>
                <a:ea typeface="宋体" pitchFamily="2" charset="-122"/>
                <a:cs typeface="Times New Roman" panose="02020603050405020304" pitchFamily="18" charset="0"/>
              </a:rPr>
              <a:t>Physical map of plane probe</a:t>
            </a:r>
          </a:p>
        </p:txBody>
      </p:sp>
      <p:sp>
        <p:nvSpPr>
          <p:cNvPr id="117" name="TextBox 81"/>
          <p:cNvSpPr txBox="1"/>
          <p:nvPr/>
        </p:nvSpPr>
        <p:spPr bwMode="auto">
          <a:xfrm>
            <a:off x="24056247" y="24063176"/>
            <a:ext cx="4856634" cy="919401"/>
          </a:xfrm>
          <a:prstGeom prst="roundRect">
            <a:avLst/>
          </a:prstGeom>
          <a:solidFill>
            <a:schemeClr val="accent6">
              <a:lumMod val="40000"/>
              <a:lumOff val="60000"/>
            </a:schemeClr>
          </a:solidFill>
          <a:ln w="9525">
            <a:solidFill>
              <a:srgbClr val="FF0000"/>
            </a:solidFill>
            <a:miter lim="800000"/>
            <a:headEnd/>
            <a:tailEnd/>
          </a:ln>
        </p:spPr>
        <p:txBody>
          <a:bodyPr wrap="square">
            <a:spAutoFit/>
          </a:bodyPr>
          <a:lstStyle/>
          <a:p>
            <a:pPr>
              <a:defRPr/>
            </a:pPr>
            <a:r>
              <a:rPr lang="en-US" altLang="zh-CN" sz="2400" dirty="0">
                <a:latin typeface="Times New Roman" panose="02020603050405020304" pitchFamily="18" charset="0"/>
                <a:ea typeface="宋体" pitchFamily="2" charset="-122"/>
                <a:cs typeface="Times New Roman" panose="02020603050405020304" pitchFamily="18" charset="0"/>
              </a:rPr>
              <a:t>Plasma parameter distribution in the y-axis direction</a:t>
            </a:r>
            <a:endParaRPr lang="zh-CN" altLang="en-US" sz="2400" dirty="0">
              <a:latin typeface="Times New Roman" panose="02020603050405020304" pitchFamily="18" charset="0"/>
              <a:ea typeface="宋体" pitchFamily="2" charset="-122"/>
              <a:cs typeface="Times New Roman" panose="02020603050405020304" pitchFamily="18" charset="0"/>
            </a:endParaRPr>
          </a:p>
        </p:txBody>
      </p:sp>
      <p:sp>
        <p:nvSpPr>
          <p:cNvPr id="118" name="TextBox 81"/>
          <p:cNvSpPr txBox="1"/>
          <p:nvPr/>
        </p:nvSpPr>
        <p:spPr bwMode="auto">
          <a:xfrm>
            <a:off x="17030931" y="28928552"/>
            <a:ext cx="4856634" cy="919401"/>
          </a:xfrm>
          <a:prstGeom prst="roundRect">
            <a:avLst/>
          </a:prstGeom>
          <a:solidFill>
            <a:schemeClr val="accent6">
              <a:lumMod val="40000"/>
              <a:lumOff val="60000"/>
            </a:schemeClr>
          </a:solidFill>
          <a:ln w="9525">
            <a:solidFill>
              <a:srgbClr val="FF0000"/>
            </a:solidFill>
            <a:miter lim="800000"/>
            <a:headEnd/>
            <a:tailEnd/>
          </a:ln>
        </p:spPr>
        <p:txBody>
          <a:bodyPr wrap="square">
            <a:spAutoFit/>
          </a:bodyPr>
          <a:lstStyle/>
          <a:p>
            <a:pPr>
              <a:defRPr/>
            </a:pPr>
            <a:r>
              <a:rPr lang="en-US" altLang="zh-CN" sz="2400" dirty="0">
                <a:latin typeface="Times New Roman" panose="02020603050405020304" pitchFamily="18" charset="0"/>
                <a:ea typeface="宋体" pitchFamily="2" charset="-122"/>
                <a:cs typeface="Times New Roman" panose="02020603050405020304" pitchFamily="18" charset="0"/>
              </a:rPr>
              <a:t>Plasma parameter distribution in the z-axis direction</a:t>
            </a:r>
            <a:endParaRPr lang="zh-CN" altLang="en-US" sz="2400" dirty="0">
              <a:latin typeface="Times New Roman" panose="02020603050405020304" pitchFamily="18" charset="0"/>
              <a:ea typeface="宋体" pitchFamily="2" charset="-122"/>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poster">
  <a:themeElements>
    <a:clrScheme name="po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Helvetica" charset="0"/>
          </a:defRPr>
        </a:defPPr>
      </a:lstStyle>
    </a:lnDef>
  </a:objectDefaults>
  <a:extraClrSchemeLst>
    <a:extraClrScheme>
      <a:clrScheme name="po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D:\MSOffice\Templates\Presentation Designs\poster.pot</Template>
  <TotalTime>14520</TotalTime>
  <Words>793</Words>
  <Application>Microsoft Office PowerPoint</Application>
  <PresentationFormat>自定义</PresentationFormat>
  <Paragraphs>58</Paragraphs>
  <Slides>1</Slides>
  <Notes>1</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2</vt:i4>
      </vt:variant>
      <vt:variant>
        <vt:lpstr>幻灯片标题</vt:lpstr>
      </vt:variant>
      <vt:variant>
        <vt:i4>1</vt:i4>
      </vt:variant>
    </vt:vector>
  </HeadingPairs>
  <TitlesOfParts>
    <vt:vector size="13" baseType="lpstr">
      <vt:lpstr>创艺繁隶书</vt:lpstr>
      <vt:lpstr>宋体</vt:lpstr>
      <vt:lpstr>微软雅黑</vt:lpstr>
      <vt:lpstr>Calibri</vt:lpstr>
      <vt:lpstr>Cambria Math</vt:lpstr>
      <vt:lpstr>Helvetica</vt:lpstr>
      <vt:lpstr>Tahoma</vt:lpstr>
      <vt:lpstr>Times New Roman</vt:lpstr>
      <vt:lpstr>Wingdings</vt:lpstr>
      <vt:lpstr>poster</vt:lpstr>
      <vt:lpstr>Graph</vt:lpstr>
      <vt:lpstr>位图图像</vt:lpstr>
      <vt:lpstr>PowerPoint 演示文稿</vt:lpstr>
    </vt:vector>
  </TitlesOfParts>
  <Company>IPP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gong</dc:creator>
  <cp:lastModifiedBy>Ya</cp:lastModifiedBy>
  <cp:revision>560</cp:revision>
  <cp:lastPrinted>2002-06-13T10:12:36Z</cp:lastPrinted>
  <dcterms:created xsi:type="dcterms:W3CDTF">2002-06-12T20:40:13Z</dcterms:created>
  <dcterms:modified xsi:type="dcterms:W3CDTF">2020-09-06T08:46:09Z</dcterms:modified>
</cp:coreProperties>
</file>