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8"/>
  </p:notesMasterIdLst>
  <p:sldIdLst>
    <p:sldId id="488" r:id="rId2"/>
    <p:sldId id="489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486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149"/>
    <a:srgbClr val="1A841A"/>
    <a:srgbClr val="FF0000"/>
    <a:srgbClr val="0000FF"/>
    <a:srgbClr val="494999"/>
    <a:srgbClr val="924E92"/>
    <a:srgbClr val="D42324"/>
    <a:srgbClr val="919191"/>
    <a:srgbClr val="C4C4C4"/>
    <a:srgbClr val="D2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68" autoAdjust="0"/>
    <p:restoredTop sz="83940" autoAdjust="0"/>
  </p:normalViewPr>
  <p:slideViewPr>
    <p:cSldViewPr>
      <p:cViewPr varScale="1">
        <p:scale>
          <a:sx n="118" d="100"/>
          <a:sy n="118" d="100"/>
        </p:scale>
        <p:origin x="900" y="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C76A88-3BDC-4683-8460-756173549BC6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D4406D-39AC-43E1-83AA-98CCA086D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31804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53803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97072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90725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58036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6079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41651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70336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74422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63972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65913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81462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20676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75828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84112-AB54-4F60-8F20-A7DDA0B8C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96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3AB29-9027-4137-B25E-6F0C8062B9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3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EF759-922A-4FB2-A37C-6A7EB9030B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9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854CB-60A4-404E-9677-60AAFDB4C6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3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183A5-5340-46F0-BB6E-CA1665B426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70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66D18-2A6D-4A97-B586-2A7333E815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0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FAB67-B8F1-4CC5-B512-493ABF11D6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3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2123D-FC8D-4D90-958C-389A7E96D6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5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A8CA-84C4-4D78-899A-D453352DF5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4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6DD0D-FD15-47DC-807A-0A5B6B96D4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11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7EA0-52B3-422D-A868-8FA5872B87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8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4315AF-B0CE-4C31-9CA4-D5C898B5FB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4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4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055440" y="764704"/>
            <a:ext cx="105131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err="1">
                <a:latin typeface="Calibri" panose="020F0502020204030204" pitchFamily="34" charset="0"/>
              </a:rPr>
              <a:t>Дефокусировка</a:t>
            </a:r>
            <a:r>
              <a:rPr lang="ru-RU" altLang="ru-RU" dirty="0">
                <a:latin typeface="Calibri" panose="020F0502020204030204" pitchFamily="34" charset="0"/>
              </a:rPr>
              <a:t> протонного пучка в эксперименте AWAKE: сравнение моделирования и экспериментов</a:t>
            </a: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2567608" y="2158863"/>
            <a:ext cx="7733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latin typeface="Calibri" panose="020F0502020204030204" pitchFamily="34" charset="0"/>
              </a:rPr>
              <a:t>Константин </a:t>
            </a:r>
            <a:r>
              <a:rPr lang="ru-RU" altLang="ru-RU" sz="2400" u="sng" dirty="0" smtClean="0">
                <a:latin typeface="Calibri" panose="020F0502020204030204" pitchFamily="34" charset="0"/>
              </a:rPr>
              <a:t>Лотов</a:t>
            </a:r>
            <a:r>
              <a:rPr lang="en-US" altLang="ru-RU" sz="2400" dirty="0" smtClean="0">
                <a:latin typeface="Calibri" panose="020F0502020204030204" pitchFamily="34" charset="0"/>
              </a:rPr>
              <a:t>,</a:t>
            </a:r>
            <a:r>
              <a:rPr lang="ru-RU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</a:rPr>
              <a:t>Александр Горн,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err="1" smtClean="0">
                <a:latin typeface="Calibri" panose="020F0502020204030204" pitchFamily="34" charset="0"/>
              </a:rPr>
              <a:t>коллаборация</a:t>
            </a:r>
            <a:r>
              <a:rPr lang="ru-RU" altLang="ru-RU" sz="2400" dirty="0" smtClean="0">
                <a:latin typeface="Calibri" panose="020F0502020204030204" pitchFamily="34" charset="0"/>
              </a:rPr>
              <a:t> </a:t>
            </a:r>
            <a:r>
              <a:rPr lang="en-US" altLang="ru-RU" sz="2400" dirty="0" smtClean="0">
                <a:latin typeface="Calibri" panose="020F0502020204030204" pitchFamily="34" charset="0"/>
              </a:rPr>
              <a:t>AWAKE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4511675" y="3860800"/>
            <a:ext cx="47452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Институт ядерной физики СО РАН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en-US" altLang="ru-RU" sz="1800" dirty="0">
              <a:latin typeface="Calibri" panose="020F0502020204030204" pitchFamily="34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libri" panose="020F0502020204030204" pitchFamily="34" charset="0"/>
              </a:rPr>
              <a:t>Новосибирский государственный университет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en-US" altLang="ru-RU" sz="1800" dirty="0">
              <a:latin typeface="Calibri" panose="020F0502020204030204" pitchFamily="34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Calibri" panose="020F0502020204030204" pitchFamily="34" charset="0"/>
              </a:rPr>
              <a:t>Коллаборация</a:t>
            </a:r>
            <a:r>
              <a:rPr lang="ru-RU" altLang="ru-RU" sz="1800" dirty="0">
                <a:latin typeface="Calibri" panose="020F0502020204030204" pitchFamily="34" charset="0"/>
              </a:rPr>
              <a:t> </a:t>
            </a:r>
            <a:r>
              <a:rPr lang="en-US" altLang="ru-RU" sz="1800" dirty="0">
                <a:latin typeface="Calibri" panose="020F0502020204030204" pitchFamily="34" charset="0"/>
              </a:rPr>
              <a:t>AWAKE</a:t>
            </a:r>
            <a:endParaRPr lang="ru-RU" altLang="ru-RU" sz="1800" dirty="0">
              <a:latin typeface="Calibri" panose="020F0502020204030204" pitchFamily="34" charset="0"/>
            </a:endParaRPr>
          </a:p>
        </p:txBody>
      </p: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4940301"/>
            <a:ext cx="1027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789364"/>
            <a:ext cx="935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794" y="4384602"/>
            <a:ext cx="1152525" cy="4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45669" y="4357609"/>
            <a:ext cx="5130252" cy="2401365"/>
          </a:xfrm>
          <a:prstGeom prst="roundRect">
            <a:avLst>
              <a:gd name="adj" fmla="val 4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1107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Что сравниваем: результаты моделирования динамики пучка от входа в плазму до экранов</a:t>
            </a:r>
            <a:endParaRPr lang="ru-RU" sz="20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232240" y="1083747"/>
            <a:ext cx="4135989" cy="3156784"/>
            <a:chOff x="232240" y="1083747"/>
            <a:chExt cx="4135989" cy="3156784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45669" y="1116598"/>
              <a:ext cx="4122560" cy="3123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prstClr val="black"/>
                  </a:solidFill>
                  <a:latin typeface="+mn-lt"/>
                </a:rPr>
                <a:t>Входные параметры</a:t>
              </a:r>
            </a:p>
            <a:p>
              <a:pPr marL="0" indent="0" fontAlgn="auto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	Знаем с достаточной точностью: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Длина плазмы		10.3 м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Радиус плазмы	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</a:rPr>
                <a:t>~1.5 </a:t>
              </a: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мм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Плотность плазмы		1.965 10</a:t>
              </a:r>
              <a:r>
                <a:rPr lang="ru-RU" sz="1400" baseline="30000" dirty="0" smtClean="0">
                  <a:solidFill>
                    <a:srgbClr val="00B050"/>
                  </a:solidFill>
                  <a:latin typeface="+mn-lt"/>
                </a:rPr>
                <a:t>14</a:t>
              </a: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 см</a:t>
              </a:r>
              <a:r>
                <a:rPr lang="ru-RU" sz="1400" baseline="30000" dirty="0" smtClean="0">
                  <a:solidFill>
                    <a:srgbClr val="00B050"/>
                  </a:solidFill>
                  <a:latin typeface="+mn-lt"/>
                </a:rPr>
                <a:t>-3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Энергия пучка		400 ГэВ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err="1" smtClean="0">
                  <a:solidFill>
                    <a:srgbClr val="00B050"/>
                  </a:solidFill>
                  <a:latin typeface="+mn-lt"/>
                </a:rPr>
                <a:t>Энергоразброс</a:t>
              </a: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 пучка		0.035%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00B050"/>
                  </a:solidFill>
                  <a:latin typeface="+mn-lt"/>
                </a:rPr>
                <a:t>Положение лазерного импульса	+3.75 см</a:t>
              </a:r>
            </a:p>
            <a:p>
              <a:pPr marL="0" indent="0" fontAlgn="auto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	Знаем не точно: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Длина пучка (</a:t>
              </a:r>
              <a:r>
                <a:rPr lang="el-GR" sz="1400" dirty="0" smtClean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σ</a:t>
              </a:r>
              <a:r>
                <a:rPr lang="en-US" sz="1400" baseline="-2500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z</a:t>
              </a: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)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		6.57 </a:t>
              </a: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см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Радиус пучка на входе</a:t>
              </a:r>
              <a:r>
                <a:rPr lang="ru-RU" sz="1400" dirty="0">
                  <a:solidFill>
                    <a:srgbClr val="FF0000"/>
                  </a:solidFill>
                  <a:latin typeface="+mn-lt"/>
                </a:rPr>
                <a:t> (</a:t>
              </a:r>
              <a:r>
                <a:rPr lang="el-GR" sz="140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σ</a:t>
              </a:r>
              <a:r>
                <a:rPr lang="en-US" sz="1400" baseline="-25000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r</a:t>
              </a: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)	0.2 мм</a:t>
              </a:r>
            </a:p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Нормализованный </a:t>
              </a:r>
              <a:r>
                <a:rPr lang="ru-RU" sz="1400" dirty="0" err="1" smtClean="0">
                  <a:solidFill>
                    <a:srgbClr val="FF0000"/>
                  </a:solidFill>
                  <a:latin typeface="+mn-lt"/>
                </a:rPr>
                <a:t>эмиттанс</a:t>
              </a:r>
              <a:r>
                <a:rPr lang="ru-RU" sz="1400" dirty="0" smtClean="0">
                  <a:solidFill>
                    <a:srgbClr val="FF0000"/>
                  </a:solidFill>
                  <a:latin typeface="+mn-lt"/>
                </a:rPr>
                <a:t>	3.6 мм мрад</a:t>
              </a:r>
            </a:p>
            <a:p>
              <a:pPr marL="0" indent="0" fontAlgn="auto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-RU" sz="1400" dirty="0" smtClean="0">
                  <a:solidFill>
                    <a:prstClr val="black"/>
                  </a:solidFill>
                  <a:latin typeface="+mn-lt"/>
                </a:rPr>
                <a:t>(приведены значения для базового варианта)</a:t>
              </a:r>
              <a:endParaRPr lang="ru-RU" sz="140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32240" y="1083747"/>
              <a:ext cx="4063560" cy="3156784"/>
            </a:xfrm>
            <a:prstGeom prst="roundRect">
              <a:avLst>
                <a:gd name="adj" fmla="val 49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977329" y="1108778"/>
              <a:ext cx="284052" cy="307777"/>
              <a:chOff x="2384006" y="5173818"/>
              <a:chExt cx="284052" cy="30777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384006" y="517381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2423592" y="5229198"/>
                <a:ext cx="212044" cy="2160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503712" y="5008607"/>
            <a:ext cx="1940330" cy="14619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Поперечный профиль пучка на экране и радиус самого дальнего протона,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можно сравнивать с экспериментом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35" y="4509120"/>
            <a:ext cx="2973361" cy="2203314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4992" y="6393549"/>
            <a:ext cx="284052" cy="307777"/>
            <a:chOff x="1821779" y="5258710"/>
            <a:chExt cx="284052" cy="307777"/>
          </a:xfrm>
        </p:grpSpPr>
        <p:sp>
          <p:nvSpPr>
            <p:cNvPr id="28" name="TextBox 27"/>
            <p:cNvSpPr txBox="1"/>
            <p:nvPr/>
          </p:nvSpPr>
          <p:spPr>
            <a:xfrm>
              <a:off x="1821779" y="525871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854962" y="5304585"/>
              <a:ext cx="212044" cy="216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60045" y="5610777"/>
            <a:ext cx="4349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как узнать недостающие входные параметры?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28264" y="1083745"/>
            <a:ext cx="7444399" cy="3857423"/>
          </a:xfrm>
          <a:prstGeom prst="roundRect">
            <a:avLst>
              <a:gd name="adj" fmla="val 4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7" descr="bea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14" y="1628800"/>
            <a:ext cx="6156326" cy="193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ph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14" y="3612052"/>
            <a:ext cx="6156326" cy="1158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27848" y="2164503"/>
            <a:ext cx="103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«Портрет» </a:t>
            </a:r>
          </a:p>
          <a:p>
            <a:r>
              <a:rPr lang="ru-RU" dirty="0" smtClean="0">
                <a:latin typeface="+mn-lt"/>
              </a:rPr>
              <a:t>пучка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03741" y="3635919"/>
            <a:ext cx="76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Поле в плазме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7848" y="1096228"/>
            <a:ext cx="541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Моделирование «плазменной» части пучка, </a:t>
            </a:r>
          </a:p>
          <a:p>
            <a:r>
              <a:rPr lang="ru-RU" dirty="0" smtClean="0">
                <a:latin typeface="+mn-lt"/>
              </a:rPr>
              <a:t>пересчет координат частиц, движущихся в вакууме (прямолинейно)</a:t>
            </a:r>
            <a:endParaRPr lang="ru-RU" dirty="0">
              <a:latin typeface="+mn-lt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1727120" y="1096228"/>
            <a:ext cx="284052" cy="307777"/>
            <a:chOff x="1161259" y="5229199"/>
            <a:chExt cx="284052" cy="307777"/>
          </a:xfrm>
          <a:noFill/>
        </p:grpSpPr>
        <p:sp>
          <p:nvSpPr>
            <p:cNvPr id="25" name="TextBox 24"/>
            <p:cNvSpPr txBox="1"/>
            <p:nvPr/>
          </p:nvSpPr>
          <p:spPr>
            <a:xfrm>
              <a:off x="1161259" y="5229199"/>
              <a:ext cx="28405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5547" y="5290211"/>
              <a:ext cx="212044" cy="216025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10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5768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 узнать недостающие входные параметры?</a:t>
            </a:r>
            <a:endParaRPr lang="ru-RU" sz="20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7998" y="1052736"/>
            <a:ext cx="55472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Длина пучка (</a:t>
            </a:r>
            <a:r>
              <a:rPr lang="el-GR" sz="1400" dirty="0" smtClean="0">
                <a:latin typeface="+mn-lt"/>
                <a:cs typeface="Arial" panose="020B0604020202020204" pitchFamily="34" charset="0"/>
              </a:rPr>
              <a:t>σ</a:t>
            </a:r>
            <a:r>
              <a:rPr lang="en-US" sz="1400" baseline="-25000" dirty="0">
                <a:latin typeface="+mn-lt"/>
                <a:cs typeface="Arial" panose="020B0604020202020204" pitchFamily="34" charset="0"/>
              </a:rPr>
              <a:t>z</a:t>
            </a:r>
            <a:r>
              <a:rPr lang="ru-RU" sz="1400" dirty="0" smtClean="0">
                <a:latin typeface="+mn-lt"/>
              </a:rPr>
              <a:t>): из изображения пучка на стрик-камере в выстрелах без плазмы (производились перед каждой серией измерений)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489" y="1953248"/>
            <a:ext cx="4664372" cy="3456384"/>
          </a:xfrm>
          <a:prstGeom prst="rect">
            <a:avLst/>
          </a:prstGeom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431448" y="1065420"/>
            <a:ext cx="5760552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Радиус пучка на входе и </a:t>
            </a:r>
            <a:r>
              <a:rPr lang="ru-RU" sz="1400" dirty="0" err="1" smtClean="0">
                <a:latin typeface="+mn-lt"/>
              </a:rPr>
              <a:t>эмиттанс</a:t>
            </a:r>
            <a:r>
              <a:rPr lang="ru-RU" sz="1400" dirty="0" smtClean="0">
                <a:latin typeface="+mn-lt"/>
              </a:rPr>
              <a:t>: подбором,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сначала угловой разброс пучка (определяет ширину центральной части),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потом радиус (определяет высоту «крыльев»)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4" y="1973624"/>
            <a:ext cx="4159622" cy="3543608"/>
          </a:xfrm>
          <a:prstGeom prst="rect">
            <a:avLst/>
          </a:prstGeom>
        </p:spPr>
      </p:pic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431448" y="5517232"/>
            <a:ext cx="5760552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C4C4C4"/>
                </a:solidFill>
                <a:latin typeface="+mn-lt"/>
              </a:rPr>
              <a:t>эксперимент (отдельные выстрелы)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919191"/>
                </a:solidFill>
                <a:latin typeface="+mn-lt"/>
              </a:rPr>
              <a:t>эксперимент (среднее по 30 выстрелам)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D42324"/>
                </a:solidFill>
                <a:latin typeface="+mn-lt"/>
              </a:rPr>
              <a:t>моделирование (оптимальные параметры)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924E92"/>
                </a:solidFill>
                <a:latin typeface="+mn-lt"/>
              </a:rPr>
              <a:t>моделирование (уменьшили </a:t>
            </a:r>
            <a:r>
              <a:rPr lang="ru-RU" sz="1400" dirty="0" err="1" smtClean="0">
                <a:solidFill>
                  <a:srgbClr val="924E92"/>
                </a:solidFill>
                <a:latin typeface="+mn-lt"/>
              </a:rPr>
              <a:t>эмиттанс</a:t>
            </a:r>
            <a:r>
              <a:rPr lang="ru-RU" sz="1400" dirty="0" smtClean="0">
                <a:solidFill>
                  <a:srgbClr val="924E92"/>
                </a:solidFill>
                <a:latin typeface="+mn-lt"/>
              </a:rPr>
              <a:t> при постоянном радиусе)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494999"/>
                </a:solidFill>
                <a:latin typeface="+mn-lt"/>
              </a:rPr>
              <a:t>моделирование (уменьшили </a:t>
            </a:r>
            <a:r>
              <a:rPr lang="ru-RU" sz="1400" dirty="0" smtClean="0">
                <a:solidFill>
                  <a:srgbClr val="494999"/>
                </a:solidFill>
                <a:latin typeface="+mn-lt"/>
              </a:rPr>
              <a:t>радиус </a:t>
            </a:r>
            <a:r>
              <a:rPr lang="ru-RU" sz="1400" dirty="0">
                <a:solidFill>
                  <a:srgbClr val="494999"/>
                </a:solidFill>
                <a:latin typeface="+mn-lt"/>
              </a:rPr>
              <a:t>при постоянном </a:t>
            </a:r>
            <a:r>
              <a:rPr lang="ru-RU" sz="1400" dirty="0" smtClean="0">
                <a:solidFill>
                  <a:srgbClr val="494999"/>
                </a:solidFill>
                <a:latin typeface="+mn-lt"/>
              </a:rPr>
              <a:t>угловом разбросе)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77998" y="6163563"/>
            <a:ext cx="600963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В качестве максимального радиуса надо брать точку, где смоделированный профиль достигает уровня экспериментального шума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51640" y="4869162"/>
            <a:ext cx="5520624" cy="136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11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558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Немножко подробностей про моделирование</a:t>
            </a:r>
            <a:endParaRPr lang="ru-RU" sz="2000" dirty="0"/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196752"/>
            <a:ext cx="50003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362" y="1196752"/>
            <a:ext cx="537689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Lcode2d:</a:t>
            </a:r>
            <a:endParaRPr lang="ru-RU" sz="1600" dirty="0" smtClean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квазистатический (пучок изменяется медленно по сравнению с плазменным периодом)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осесимметричная геометрия</a:t>
            </a:r>
            <a:r>
              <a:rPr lang="en-US" dirty="0" smtClean="0">
                <a:latin typeface="+mn-lt"/>
              </a:rPr>
              <a:t> (2d3v)</a:t>
            </a:r>
            <a:endParaRPr lang="ru-RU" dirty="0" smtClean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полностью электромагнитный</a:t>
            </a:r>
            <a:endParaRPr lang="en-US" dirty="0" smtClean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кинетический (</a:t>
            </a:r>
            <a:r>
              <a:rPr lang="en-US" dirty="0" smtClean="0">
                <a:latin typeface="+mn-lt"/>
              </a:rPr>
              <a:t>particles-in-cells)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размер ячейки по </a:t>
            </a:r>
            <a:r>
              <a:rPr lang="en-US" dirty="0" smtClean="0">
                <a:latin typeface="+mn-lt"/>
              </a:rPr>
              <a:t>r </a:t>
            </a:r>
            <a:r>
              <a:rPr lang="ru-RU" dirty="0" smtClean="0">
                <a:latin typeface="+mn-lt"/>
              </a:rPr>
              <a:t>и </a:t>
            </a:r>
            <a:r>
              <a:rPr lang="en-US" dirty="0" smtClean="0">
                <a:latin typeface="+mn-lt"/>
              </a:rPr>
              <a:t>z: </a:t>
            </a:r>
            <a:r>
              <a:rPr lang="ru-RU" dirty="0" smtClean="0">
                <a:latin typeface="+mn-lt"/>
              </a:rPr>
              <a:t>0.01 </a:t>
            </a:r>
            <a:r>
              <a:rPr lang="en-US" dirty="0" smtClean="0">
                <a:latin typeface="+mn-lt"/>
              </a:rPr>
              <a:t>c/</a:t>
            </a:r>
            <a:r>
              <a:rPr lang="el-GR" dirty="0" smtClean="0">
                <a:latin typeface="+mn-lt"/>
              </a:rPr>
              <a:t>ω</a:t>
            </a:r>
            <a:r>
              <a:rPr lang="en-US" baseline="-25000" dirty="0" smtClean="0">
                <a:latin typeface="+mn-lt"/>
              </a:rPr>
              <a:t>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</a:t>
            </a:r>
            <a:r>
              <a:rPr lang="ru-RU" dirty="0" smtClean="0">
                <a:latin typeface="+mn-lt"/>
              </a:rPr>
              <a:t> (</a:t>
            </a:r>
            <a:r>
              <a:rPr lang="en-US" dirty="0" smtClean="0">
                <a:latin typeface="+mn-lt"/>
              </a:rPr>
              <a:t>e) + 10 (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) </a:t>
            </a:r>
            <a:r>
              <a:rPr lang="ru-RU" dirty="0" smtClean="0">
                <a:latin typeface="+mn-lt"/>
              </a:rPr>
              <a:t>частиц в ячейке</a:t>
            </a:r>
            <a:r>
              <a:rPr lang="en-US" dirty="0" smtClean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подвижные ионы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размер области моделирования: 30 </a:t>
            </a:r>
            <a:r>
              <a:rPr lang="en-US" dirty="0">
                <a:latin typeface="+mn-lt"/>
              </a:rPr>
              <a:t>c/</a:t>
            </a:r>
            <a:r>
              <a:rPr lang="el-GR" dirty="0">
                <a:latin typeface="+mn-lt"/>
              </a:rPr>
              <a:t>ω</a:t>
            </a:r>
            <a:r>
              <a:rPr lang="en-US" baseline="-25000" dirty="0" smtClean="0">
                <a:latin typeface="+mn-lt"/>
              </a:rPr>
              <a:t>p</a:t>
            </a:r>
            <a:r>
              <a:rPr lang="ru-R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x</a:t>
            </a:r>
            <a:r>
              <a:rPr lang="ru-RU" dirty="0" smtClean="0">
                <a:latin typeface="+mn-lt"/>
              </a:rPr>
              <a:t> (длина пучка)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&gt; 10</a:t>
            </a:r>
            <a:r>
              <a:rPr lang="en-US" baseline="30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частиц пучка (зависит от плотности плазмы)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состояние плазмы пересчитывается каждые 200 </a:t>
            </a:r>
            <a:r>
              <a:rPr lang="en-US" dirty="0">
                <a:latin typeface="+mn-lt"/>
              </a:rPr>
              <a:t>c/</a:t>
            </a:r>
            <a:r>
              <a:rPr lang="el-GR" dirty="0">
                <a:latin typeface="+mn-lt"/>
              </a:rPr>
              <a:t>ω</a:t>
            </a:r>
            <a:r>
              <a:rPr lang="en-US" baseline="-25000" dirty="0" smtClean="0">
                <a:latin typeface="+mn-lt"/>
              </a:rPr>
              <a:t>p</a:t>
            </a:r>
            <a:r>
              <a:rPr lang="ru-RU" dirty="0" smtClean="0">
                <a:latin typeface="+mn-lt"/>
              </a:rPr>
              <a:t> (проходим 10 м плазменную секцию за 250 шагов)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шаг по времени для пучка 100</a:t>
            </a:r>
            <a:r>
              <a:rPr lang="el-GR" dirty="0" smtClean="0">
                <a:latin typeface="+mn-lt"/>
              </a:rPr>
              <a:t> ω</a:t>
            </a:r>
            <a:r>
              <a:rPr lang="en-US" baseline="-25000" dirty="0" smtClean="0">
                <a:latin typeface="+mn-lt"/>
              </a:rPr>
              <a:t>p</a:t>
            </a:r>
            <a:r>
              <a:rPr lang="ru-RU" baseline="30000" dirty="0" smtClean="0">
                <a:latin typeface="+mn-lt"/>
              </a:rPr>
              <a:t>-1</a:t>
            </a:r>
            <a:endParaRPr lang="en-US" dirty="0" smtClean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</a:rPr>
              <a:t>параллельный</a:t>
            </a:r>
            <a:endParaRPr lang="en-US" dirty="0" smtClean="0">
              <a:latin typeface="+mn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42273" y="1628800"/>
            <a:ext cx="8577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951252" y="2852936"/>
            <a:ext cx="768484" cy="406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387362" y="3714889"/>
            <a:ext cx="2868301" cy="353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60045" y="3268487"/>
            <a:ext cx="459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должно быть малым для моделирования длинного пучка</a:t>
            </a:r>
            <a:endParaRPr lang="ru-RU" dirty="0">
              <a:latin typeface="+mn-lt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647728" y="3453130"/>
            <a:ext cx="768484" cy="406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791744" y="3068960"/>
            <a:ext cx="2868301" cy="353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44737" y="3914416"/>
            <a:ext cx="302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нужно для правильного учета вылетающих электронов плазмы</a:t>
            </a:r>
            <a:endParaRPr lang="ru-RU" dirty="0">
              <a:latin typeface="+mn-lt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12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684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Результаты сравнения: сканируем </a:t>
            </a:r>
            <a:r>
              <a:rPr lang="ru-RU" sz="2000" dirty="0"/>
              <a:t>число частиц в </a:t>
            </a:r>
            <a:r>
              <a:rPr lang="ru-RU" sz="2000" dirty="0" smtClean="0"/>
              <a:t>пучке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6" y="1145525"/>
            <a:ext cx="4701001" cy="560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2957" y="1068179"/>
            <a:ext cx="696769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Плотности плазмы (</a:t>
            </a:r>
            <a:r>
              <a:rPr lang="en-US" dirty="0" smtClean="0">
                <a:latin typeface="+mn-lt"/>
              </a:rPr>
              <a:t>a)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1.965 10</a:t>
            </a:r>
            <a:r>
              <a:rPr lang="ru-RU" baseline="30000" dirty="0">
                <a:latin typeface="+mn-lt"/>
              </a:rPr>
              <a:t>14</a:t>
            </a:r>
            <a:r>
              <a:rPr lang="ru-RU" dirty="0">
                <a:latin typeface="+mn-lt"/>
              </a:rPr>
              <a:t> см</a:t>
            </a:r>
            <a:r>
              <a:rPr lang="ru-RU" baseline="30000" dirty="0">
                <a:latin typeface="+mn-lt"/>
              </a:rPr>
              <a:t>-3</a:t>
            </a:r>
            <a:r>
              <a:rPr lang="ru-RU" dirty="0" smtClean="0">
                <a:latin typeface="+mn-lt"/>
              </a:rPr>
              <a:t> и </a:t>
            </a:r>
            <a:r>
              <a:rPr lang="en-US" dirty="0" smtClean="0">
                <a:latin typeface="+mn-lt"/>
              </a:rPr>
              <a:t>(b) 7.7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10</a:t>
            </a:r>
            <a:r>
              <a:rPr lang="ru-RU" baseline="30000" dirty="0">
                <a:latin typeface="+mn-lt"/>
              </a:rPr>
              <a:t>14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см</a:t>
            </a:r>
            <a:r>
              <a:rPr lang="ru-RU" baseline="30000" dirty="0" smtClean="0">
                <a:latin typeface="+mn-lt"/>
              </a:rPr>
              <a:t>-3</a:t>
            </a:r>
            <a:endParaRPr lang="ru-RU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Две группы линий – максимальный радиус протонов на двух экранах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Моделирование 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при оптимальных параметрах </a:t>
            </a:r>
            <a:r>
              <a:rPr lang="ru-RU" dirty="0" smtClean="0">
                <a:latin typeface="+mn-lt"/>
              </a:rPr>
              <a:t>хорошо согласуется с измерениями</a:t>
            </a:r>
          </a:p>
          <a:p>
            <a:pPr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dirty="0">
              <a:latin typeface="+mn-lt"/>
            </a:endParaRPr>
          </a:p>
          <a:p>
            <a:pPr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dirty="0" err="1" smtClean="0">
                <a:solidFill>
                  <a:srgbClr val="FF0000"/>
                </a:solidFill>
                <a:latin typeface="+mn-lt"/>
              </a:rPr>
              <a:t>Скейлинги</a:t>
            </a:r>
            <a:r>
              <a:rPr lang="ru-RU" dirty="0" smtClean="0">
                <a:latin typeface="+mn-lt"/>
              </a:rPr>
              <a:t> показывают, что </a:t>
            </a:r>
            <a:r>
              <a:rPr lang="ru-RU" dirty="0" err="1" smtClean="0">
                <a:latin typeface="+mn-lt"/>
              </a:rPr>
              <a:t>самомодуляция</a:t>
            </a:r>
            <a:r>
              <a:rPr lang="ru-RU" dirty="0" smtClean="0">
                <a:latin typeface="+mn-lt"/>
              </a:rPr>
              <a:t> при разной плотности происходит в разных режимах: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US" dirty="0" smtClean="0">
                <a:latin typeface="+mn-lt"/>
              </a:rPr>
              <a:t>                , </a:t>
            </a:r>
            <a:r>
              <a:rPr lang="ru-RU" dirty="0" smtClean="0">
                <a:latin typeface="+mn-lt"/>
              </a:rPr>
              <a:t>(видимо) рост амплитуды волны ограничен нелинейным удлинением ее периода </a:t>
            </a:r>
            <a:r>
              <a:rPr lang="en-US" dirty="0" smtClean="0">
                <a:latin typeface="+mn-lt"/>
              </a:rPr>
              <a:t>[Phys</a:t>
            </a:r>
            <a:r>
              <a:rPr lang="en-US" dirty="0">
                <a:latin typeface="+mn-lt"/>
              </a:rPr>
              <a:t>. Plasmas 20, 083119 (</a:t>
            </a:r>
            <a:r>
              <a:rPr lang="en-US" dirty="0" smtClean="0">
                <a:latin typeface="+mn-lt"/>
              </a:rPr>
              <a:t>2013)]</a:t>
            </a:r>
            <a:endParaRPr lang="ru-RU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US" dirty="0" smtClean="0">
                <a:latin typeface="+mn-lt"/>
              </a:rPr>
              <a:t>                </a:t>
            </a:r>
            <a:r>
              <a:rPr lang="ru-RU" dirty="0" smtClean="0">
                <a:latin typeface="+mn-lt"/>
              </a:rPr>
              <a:t>, линейный рост амплитуды волны пропорционально заряду драйвера,</a:t>
            </a:r>
            <a:endParaRPr lang="en-US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AutoNum type="alphaLcParenBoth"/>
            </a:pPr>
            <a:endParaRPr lang="en-US" dirty="0">
              <a:latin typeface="+mn-lt"/>
            </a:endParaRPr>
          </a:p>
          <a:p>
            <a:pPr marL="342900" indent="-342900">
              <a:spcBef>
                <a:spcPts val="600"/>
              </a:spcBef>
              <a:buAutoNum type="alphaLcParenBoth"/>
            </a:pP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Отклонения от оптимальных параметров показывают чувствительность к их выбору</a:t>
            </a:r>
            <a:r>
              <a:rPr lang="en-US" dirty="0" smtClean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ru-RU" dirty="0" smtClean="0">
                <a:latin typeface="+mn-lt"/>
              </a:rPr>
              <a:t>Взяли</a:t>
            </a:r>
            <a:r>
              <a:rPr lang="ru-RU" dirty="0" smtClean="0">
                <a:solidFill>
                  <a:srgbClr val="1A841A"/>
                </a:solidFill>
                <a:latin typeface="+mn-lt"/>
              </a:rPr>
              <a:t> узкое окно моделирования </a:t>
            </a:r>
            <a:r>
              <a:rPr lang="ru-RU" dirty="0" smtClean="0">
                <a:latin typeface="+mn-lt"/>
              </a:rPr>
              <a:t>– так делать нельзя (см. далее)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ru-RU" dirty="0" smtClean="0">
                <a:latin typeface="+mn-lt"/>
              </a:rPr>
              <a:t>Изменили</a:t>
            </a:r>
            <a:r>
              <a:rPr lang="ru-RU" dirty="0" smtClean="0">
                <a:solidFill>
                  <a:srgbClr val="1A841A"/>
                </a:solidFill>
                <a:latin typeface="+mn-lt"/>
              </a:rPr>
              <a:t> радиус пучка на 20</a:t>
            </a:r>
            <a:r>
              <a:rPr lang="ru-RU" dirty="0">
                <a:solidFill>
                  <a:srgbClr val="1A841A"/>
                </a:solidFill>
                <a:latin typeface="+mn-lt"/>
              </a:rPr>
              <a:t>% </a:t>
            </a:r>
            <a:r>
              <a:rPr lang="ru-RU" dirty="0">
                <a:latin typeface="+mn-lt"/>
              </a:rPr>
              <a:t>– </a:t>
            </a:r>
            <a:r>
              <a:rPr lang="ru-RU" dirty="0" smtClean="0">
                <a:latin typeface="+mn-lt"/>
              </a:rPr>
              <a:t>согласие хуже, параметр важен.</a:t>
            </a:r>
          </a:p>
          <a:p>
            <a:pPr lvl="1">
              <a:spcBef>
                <a:spcPts val="600"/>
              </a:spcBef>
            </a:pPr>
            <a:r>
              <a:rPr lang="ru-RU" dirty="0" smtClean="0">
                <a:latin typeface="+mn-lt"/>
              </a:rPr>
              <a:t>Дополнительно </a:t>
            </a:r>
            <a:r>
              <a:rPr lang="ru-RU" dirty="0" smtClean="0">
                <a:solidFill>
                  <a:srgbClr val="49D149"/>
                </a:solidFill>
                <a:latin typeface="+mn-lt"/>
              </a:rPr>
              <a:t>изменили </a:t>
            </a:r>
            <a:r>
              <a:rPr lang="ru-RU" dirty="0" err="1" smtClean="0">
                <a:solidFill>
                  <a:srgbClr val="49D149"/>
                </a:solidFill>
                <a:latin typeface="+mn-lt"/>
              </a:rPr>
              <a:t>эмиттанс</a:t>
            </a:r>
            <a:r>
              <a:rPr lang="ru-RU" dirty="0" smtClean="0">
                <a:solidFill>
                  <a:srgbClr val="49D149"/>
                </a:solidFill>
                <a:latin typeface="+mn-lt"/>
              </a:rPr>
              <a:t> </a:t>
            </a:r>
            <a:r>
              <a:rPr lang="ru-RU" dirty="0" smtClean="0">
                <a:latin typeface="+mn-lt"/>
              </a:rPr>
              <a:t>– изменения малы, ошибка в </a:t>
            </a:r>
            <a:r>
              <a:rPr lang="ru-RU" dirty="0" err="1" smtClean="0">
                <a:latin typeface="+mn-lt"/>
              </a:rPr>
              <a:t>эмиттансе</a:t>
            </a:r>
            <a:r>
              <a:rPr lang="ru-RU" dirty="0" smtClean="0">
                <a:latin typeface="+mn-lt"/>
              </a:rPr>
              <a:t> не столь опасна.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0206" y="3588458"/>
            <a:ext cx="635794" cy="257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206" y="4110396"/>
            <a:ext cx="635794" cy="257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206" y="4438124"/>
            <a:ext cx="2878931" cy="235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8116" y="2056092"/>
            <a:ext cx="603639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При моделировании сложного процесса, включающего экспоненциальный рост возмущения из малой затравки и нетривиальное взаимодействие отклоненного протона с волной, получено согласие с точностью </a:t>
            </a:r>
            <a:r>
              <a:rPr lang="en-US" b="1" dirty="0" smtClean="0">
                <a:latin typeface="+mn-lt"/>
              </a:rPr>
              <a:t>~5%</a:t>
            </a:r>
            <a:endParaRPr lang="ru-RU" b="1" dirty="0">
              <a:latin typeface="+mn-lt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13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324" y="4981001"/>
            <a:ext cx="3007941" cy="177903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668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Результаты сравнения: сканируем градиент плотности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1721562"/>
            <a:ext cx="5193955" cy="2855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789" y="1059163"/>
            <a:ext cx="870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Небольшой постоянный градиент плотности плазмы по длине влияет на </a:t>
            </a:r>
            <a:r>
              <a:rPr lang="ru-RU" dirty="0" err="1" smtClean="0">
                <a:latin typeface="+mn-lt"/>
              </a:rPr>
              <a:t>самомодуляцию</a:t>
            </a:r>
            <a:r>
              <a:rPr lang="ru-RU" dirty="0" smtClean="0">
                <a:latin typeface="+mn-lt"/>
              </a:rPr>
              <a:t>, иногда благотворно.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3392" y="5085184"/>
            <a:ext cx="4600271" cy="1479500"/>
            <a:chOff x="7078900" y="2493315"/>
            <a:chExt cx="4600271" cy="14795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7452892" y="3655316"/>
              <a:ext cx="42262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452891" y="2647204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7752184" y="2791220"/>
              <a:ext cx="3533493" cy="854376"/>
              <a:chOff x="1149069" y="5085184"/>
              <a:chExt cx="3533493" cy="854376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1149069" y="5229200"/>
                <a:ext cx="254579" cy="710360"/>
              </a:xfrm>
              <a:custGeom>
                <a:avLst/>
                <a:gdLst>
                  <a:gd name="connsiteX0" fmla="*/ 0 w 542166"/>
                  <a:gd name="connsiteY0" fmla="*/ 890124 h 890124"/>
                  <a:gd name="connsiteX1" fmla="*/ 542166 w 542166"/>
                  <a:gd name="connsiteY1" fmla="*/ 0 h 890124"/>
                  <a:gd name="connsiteX2" fmla="*/ 542166 w 542166"/>
                  <a:gd name="connsiteY2" fmla="*/ 0 h 890124"/>
                  <a:gd name="connsiteX0" fmla="*/ 0 w 542166"/>
                  <a:gd name="connsiteY0" fmla="*/ 890124 h 890133"/>
                  <a:gd name="connsiteX1" fmla="*/ 542166 w 542166"/>
                  <a:gd name="connsiteY1" fmla="*/ 0 h 890133"/>
                  <a:gd name="connsiteX2" fmla="*/ 542166 w 542166"/>
                  <a:gd name="connsiteY2" fmla="*/ 0 h 890133"/>
                  <a:gd name="connsiteX0" fmla="*/ 0 w 542166"/>
                  <a:gd name="connsiteY0" fmla="*/ 890124 h 890130"/>
                  <a:gd name="connsiteX1" fmla="*/ 542166 w 542166"/>
                  <a:gd name="connsiteY1" fmla="*/ 0 h 890130"/>
                  <a:gd name="connsiteX2" fmla="*/ 542166 w 542166"/>
                  <a:gd name="connsiteY2" fmla="*/ 0 h 890130"/>
                  <a:gd name="connsiteX0" fmla="*/ 0 w 542166"/>
                  <a:gd name="connsiteY0" fmla="*/ 890124 h 890130"/>
                  <a:gd name="connsiteX1" fmla="*/ 542166 w 542166"/>
                  <a:gd name="connsiteY1" fmla="*/ 0 h 890130"/>
                  <a:gd name="connsiteX2" fmla="*/ 542166 w 542166"/>
                  <a:gd name="connsiteY2" fmla="*/ 0 h 89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166" h="890130">
                    <a:moveTo>
                      <a:pt x="0" y="890124"/>
                    </a:moveTo>
                    <a:cubicBezTo>
                      <a:pt x="172630" y="892821"/>
                      <a:pt x="353352" y="13487"/>
                      <a:pt x="542166" y="0"/>
                    </a:cubicBezTo>
                    <a:lnTo>
                      <a:pt x="542166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flipH="1">
                <a:off x="4427983" y="5085184"/>
                <a:ext cx="254579" cy="854376"/>
              </a:xfrm>
              <a:custGeom>
                <a:avLst/>
                <a:gdLst>
                  <a:gd name="connsiteX0" fmla="*/ 0 w 542166"/>
                  <a:gd name="connsiteY0" fmla="*/ 890124 h 890124"/>
                  <a:gd name="connsiteX1" fmla="*/ 542166 w 542166"/>
                  <a:gd name="connsiteY1" fmla="*/ 0 h 890124"/>
                  <a:gd name="connsiteX2" fmla="*/ 542166 w 542166"/>
                  <a:gd name="connsiteY2" fmla="*/ 0 h 890124"/>
                  <a:gd name="connsiteX0" fmla="*/ 0 w 542166"/>
                  <a:gd name="connsiteY0" fmla="*/ 890124 h 890133"/>
                  <a:gd name="connsiteX1" fmla="*/ 542166 w 542166"/>
                  <a:gd name="connsiteY1" fmla="*/ 0 h 890133"/>
                  <a:gd name="connsiteX2" fmla="*/ 542166 w 542166"/>
                  <a:gd name="connsiteY2" fmla="*/ 0 h 890133"/>
                  <a:gd name="connsiteX0" fmla="*/ 0 w 542166"/>
                  <a:gd name="connsiteY0" fmla="*/ 890124 h 890130"/>
                  <a:gd name="connsiteX1" fmla="*/ 542166 w 542166"/>
                  <a:gd name="connsiteY1" fmla="*/ 0 h 890130"/>
                  <a:gd name="connsiteX2" fmla="*/ 542166 w 542166"/>
                  <a:gd name="connsiteY2" fmla="*/ 0 h 890130"/>
                  <a:gd name="connsiteX0" fmla="*/ 0 w 542166"/>
                  <a:gd name="connsiteY0" fmla="*/ 890124 h 890130"/>
                  <a:gd name="connsiteX1" fmla="*/ 542166 w 542166"/>
                  <a:gd name="connsiteY1" fmla="*/ 0 h 890130"/>
                  <a:gd name="connsiteX2" fmla="*/ 542166 w 542166"/>
                  <a:gd name="connsiteY2" fmla="*/ 0 h 89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166" h="890130">
                    <a:moveTo>
                      <a:pt x="0" y="890124"/>
                    </a:moveTo>
                    <a:cubicBezTo>
                      <a:pt x="172630" y="892821"/>
                      <a:pt x="353352" y="13487"/>
                      <a:pt x="542166" y="0"/>
                    </a:cubicBezTo>
                    <a:lnTo>
                      <a:pt x="542166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Прямая соединительная линия 25"/>
              <p:cNvCxnSpPr>
                <a:endCxn id="25" idx="1"/>
              </p:cNvCxnSpPr>
              <p:nvPr/>
            </p:nvCxnSpPr>
            <p:spPr>
              <a:xfrm flipV="1">
                <a:off x="1403648" y="5085184"/>
                <a:ext cx="3024335" cy="144016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>
              <a:stCxn id="24" idx="1"/>
            </p:cNvCxnSpPr>
            <p:nvPr/>
          </p:nvCxnSpPr>
          <p:spPr>
            <a:xfrm flipH="1">
              <a:off x="7452892" y="2935236"/>
              <a:ext cx="553871" cy="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404736" y="366503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1513" y="249331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p</a:t>
              </a:r>
              <a:endParaRPr lang="ru-RU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78900" y="2792671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n</a:t>
              </a:r>
              <a:r>
                <a:rPr lang="en-US" baseline="-25000" dirty="0" err="1"/>
                <a:t>pe</a:t>
              </a:r>
              <a:endParaRPr lang="ru-RU" baseline="-25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35961" y="160688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Тоже согласие моделирования и измерений, но не столь точное</a:t>
            </a:r>
          </a:p>
          <a:p>
            <a:r>
              <a:rPr lang="ru-RU" dirty="0" smtClean="0">
                <a:latin typeface="+mn-lt"/>
              </a:rPr>
              <a:t>(теперь каждая экспериментальная точка – результат усреднения по многим выстрелам, между точками – значительные временные промежутки, требуемые для изменения профиля плазмы).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936" y="2739318"/>
            <a:ext cx="2826059" cy="18865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35960" y="2739318"/>
            <a:ext cx="3191495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Однако тренд иной, нежели ожидали по измерениям энергии электронов:</a:t>
            </a:r>
          </a:p>
          <a:p>
            <a:r>
              <a:rPr lang="ru-RU" dirty="0" smtClean="0">
                <a:latin typeface="+mn-lt"/>
              </a:rPr>
              <a:t>при положительном градиенте энергия электронов больше, а угол отклонения протонов меньше. Как так?</a:t>
            </a:r>
          </a:p>
          <a:p>
            <a:r>
              <a:rPr lang="ru-RU" dirty="0" smtClean="0">
                <a:latin typeface="+mn-lt"/>
              </a:rPr>
              <a:t>Градиент увеличивает или уменьшает волну?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Моделирование позволяет увидеть причину: угол отклонения определяется не только амплитудой волны, но и ее фазовой скоростью (которая зависит от градиента).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+mn-lt"/>
              </a:rPr>
              <a:t>При малом положительном градиенте амплитуда волны выше, но угол отклонения меньше.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336326" y="5620018"/>
            <a:ext cx="144142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потенциал волны, </a:t>
            </a:r>
            <a:r>
              <a:rPr lang="ru-RU" sz="1000" dirty="0" err="1" smtClean="0"/>
              <a:t>кВ</a:t>
            </a:r>
            <a:endParaRPr lang="ru-RU" sz="1000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14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906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Эффект электронного гало: зачем нужна широкая область моделирования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811" y="4437112"/>
            <a:ext cx="3960440" cy="2261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1055538"/>
            <a:ext cx="4608512" cy="54803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5880" y="1055538"/>
            <a:ext cx="698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Если протонный драйвер узкий (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&lt;&lt; </a:t>
            </a:r>
            <a:r>
              <a:rPr lang="en-US" dirty="0">
                <a:latin typeface="+mn-lt"/>
              </a:rPr>
              <a:t>c/</a:t>
            </a:r>
            <a:r>
              <a:rPr lang="el-GR" dirty="0">
                <a:latin typeface="+mn-lt"/>
              </a:rPr>
              <a:t>ω</a:t>
            </a:r>
            <a:r>
              <a:rPr lang="en-US" baseline="-25000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), </a:t>
            </a:r>
            <a:r>
              <a:rPr lang="ru-RU" dirty="0" smtClean="0">
                <a:latin typeface="+mn-lt"/>
              </a:rPr>
              <a:t>из-за пересечения траекторий некоторые электроны вылетают из плазмы с большой энергией и образуют вокруг нее гало (так как  плазма заряжается и притягивает их).</a:t>
            </a:r>
          </a:p>
          <a:p>
            <a:r>
              <a:rPr lang="ru-RU" dirty="0" smtClean="0">
                <a:latin typeface="+mn-lt"/>
              </a:rPr>
              <a:t>Возвращаясь в плазму, электроны ведут себя как </a:t>
            </a:r>
            <a:r>
              <a:rPr lang="ru-RU" dirty="0" err="1" smtClean="0">
                <a:latin typeface="+mn-lt"/>
              </a:rPr>
              <a:t>витнесс</a:t>
            </a:r>
            <a:r>
              <a:rPr lang="ru-RU" dirty="0" smtClean="0">
                <a:latin typeface="+mn-lt"/>
              </a:rPr>
              <a:t>, забирая энергию у волны.</a:t>
            </a:r>
          </a:p>
          <a:p>
            <a:r>
              <a:rPr lang="ru-RU" dirty="0" smtClean="0">
                <a:latin typeface="+mn-lt"/>
              </a:rPr>
              <a:t>Волна затухает.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655" y="2060848"/>
            <a:ext cx="4066406" cy="2216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61107" y="2351190"/>
            <a:ext cx="2736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Если область моделирования узкая (стенка сразу на краю плазмы), то гало не появляется, амплитуда волны не убывает, протоны </a:t>
            </a:r>
            <a:r>
              <a:rPr lang="ru-RU" dirty="0" err="1" smtClean="0">
                <a:latin typeface="+mn-lt"/>
              </a:rPr>
              <a:t>дефокусируются</a:t>
            </a:r>
            <a:r>
              <a:rPr lang="ru-RU" dirty="0" smtClean="0">
                <a:latin typeface="+mn-lt"/>
              </a:rPr>
              <a:t> сильнее.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Эффект </a:t>
            </a:r>
            <a:r>
              <a:rPr lang="ru-RU" dirty="0" err="1" smtClean="0">
                <a:latin typeface="+mn-lt"/>
              </a:rPr>
              <a:t>контр-интуитивный</a:t>
            </a:r>
            <a:r>
              <a:rPr lang="ru-RU" dirty="0" smtClean="0">
                <a:latin typeface="+mn-lt"/>
              </a:rPr>
              <a:t>, так как поле вокруг плазмы должно бы дополнительно ускорять </a:t>
            </a:r>
            <a:r>
              <a:rPr lang="ru-RU" dirty="0" err="1" smtClean="0">
                <a:latin typeface="+mn-lt"/>
              </a:rPr>
              <a:t>дефокусированные</a:t>
            </a:r>
            <a:r>
              <a:rPr lang="ru-RU" dirty="0" smtClean="0">
                <a:latin typeface="+mn-lt"/>
              </a:rPr>
              <a:t> протоны,</a:t>
            </a:r>
          </a:p>
          <a:p>
            <a:r>
              <a:rPr lang="ru-RU" dirty="0" smtClean="0">
                <a:latin typeface="+mn-lt"/>
              </a:rPr>
              <a:t>но подавление волны важнее.</a:t>
            </a:r>
          </a:p>
          <a:p>
            <a:endParaRPr lang="ru-RU" dirty="0">
              <a:latin typeface="+mn-lt"/>
            </a:endParaRPr>
          </a:p>
          <a:p>
            <a:r>
              <a:rPr lang="ru-RU" dirty="0" smtClean="0">
                <a:latin typeface="+mn-lt"/>
              </a:rPr>
              <a:t>Согласие с экспериментами появилось только после включения этого эффекта в моделирование</a:t>
            </a:r>
            <a:endParaRPr lang="ru-RU" dirty="0">
              <a:latin typeface="+mn-l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15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 txBox="1">
            <a:spLocks/>
          </p:cNvSpPr>
          <p:nvPr/>
        </p:nvSpPr>
        <p:spPr>
          <a:xfrm>
            <a:off x="1027245" y="1268760"/>
            <a:ext cx="966120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5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ym typeface="Zapf Dingbats" charset="2"/>
              </a:rPr>
              <a:t>В эксперименте </a:t>
            </a:r>
            <a:r>
              <a:rPr lang="en-US" sz="2000" dirty="0" smtClean="0">
                <a:sym typeface="Zapf Dingbats" charset="2"/>
              </a:rPr>
              <a:t>AWAKE </a:t>
            </a:r>
            <a:r>
              <a:rPr lang="ru-RU" sz="2000" dirty="0" smtClean="0">
                <a:sym typeface="Zapf Dingbats" charset="2"/>
              </a:rPr>
              <a:t>продемонстрирована </a:t>
            </a:r>
            <a:r>
              <a:rPr lang="ru-RU" sz="2000" dirty="0">
                <a:sym typeface="Zapf Dingbats" charset="2"/>
              </a:rPr>
              <a:t>стабильная, хорошо воспроизводимая </a:t>
            </a:r>
            <a:r>
              <a:rPr lang="ru-RU" sz="2000" dirty="0" err="1">
                <a:sym typeface="Zapf Dingbats" charset="2"/>
              </a:rPr>
              <a:t>самомодуляция</a:t>
            </a:r>
            <a:r>
              <a:rPr lang="ru-RU" sz="2000" dirty="0">
                <a:sym typeface="Zapf Dingbats" charset="2"/>
              </a:rPr>
              <a:t> протонного пучка</a:t>
            </a:r>
            <a:r>
              <a:rPr lang="en-US" sz="2000" dirty="0">
                <a:sym typeface="Zapf Dingbats" charset="2"/>
              </a:rPr>
              <a:t> (2017</a:t>
            </a:r>
            <a:r>
              <a:rPr lang="en-US" sz="2000" dirty="0" smtClean="0">
                <a:sym typeface="Zapf Dingbats" charset="2"/>
              </a:rPr>
              <a:t>)</a:t>
            </a:r>
            <a:r>
              <a:rPr lang="ru-RU" sz="2000" dirty="0" smtClean="0">
                <a:sym typeface="Zapf Dingbats" charset="2"/>
              </a:rPr>
              <a:t> и </a:t>
            </a:r>
            <a:r>
              <a:rPr lang="ru-RU" sz="2000" dirty="0">
                <a:sym typeface="Zapf Dingbats" charset="2"/>
              </a:rPr>
              <a:t>ускорение электронов</a:t>
            </a:r>
            <a:r>
              <a:rPr lang="en-US" sz="2000" dirty="0">
                <a:sym typeface="Zapf Dingbats" charset="2"/>
              </a:rPr>
              <a:t> (2018</a:t>
            </a:r>
            <a:r>
              <a:rPr lang="en-US" sz="2000" dirty="0" smtClean="0">
                <a:sym typeface="Zapf Dingbats" charset="2"/>
              </a:rPr>
              <a:t>)</a:t>
            </a:r>
            <a:r>
              <a:rPr lang="ru-RU" sz="2000" dirty="0" smtClean="0">
                <a:sym typeface="Zapf Dingbats" charset="2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ym typeface="Zapf Dingbats" charset="2"/>
              </a:rPr>
              <a:t>Результаты численного моделирования </a:t>
            </a:r>
            <a:r>
              <a:rPr lang="ru-RU" sz="2000" dirty="0" err="1" smtClean="0">
                <a:sym typeface="Zapf Dingbats" charset="2"/>
              </a:rPr>
              <a:t>самомодуляции</a:t>
            </a:r>
            <a:r>
              <a:rPr lang="ru-RU" sz="2000" dirty="0" smtClean="0">
                <a:sym typeface="Zapf Dingbats" charset="2"/>
              </a:rPr>
              <a:t> количественно согласуются с измерениями, и это значит, что: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sym typeface="Zapf Dingbats" charset="2"/>
              </a:rPr>
              <a:t>мы понимаем процесс </a:t>
            </a:r>
            <a:r>
              <a:rPr lang="ru-RU" sz="2000" dirty="0" err="1" smtClean="0">
                <a:solidFill>
                  <a:schemeClr val="tx1"/>
                </a:solidFill>
                <a:sym typeface="Zapf Dingbats" charset="2"/>
              </a:rPr>
              <a:t>самомодуляции</a:t>
            </a:r>
            <a:endParaRPr lang="ru-RU" sz="2000" dirty="0" smtClean="0">
              <a:solidFill>
                <a:schemeClr val="tx1"/>
              </a:solidFill>
              <a:sym typeface="Zapf Dingbats" charset="2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sym typeface="Zapf Dingbats" charset="2"/>
              </a:rPr>
              <a:t>все важные эффекты учтены в моделировании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sym typeface="Zapf Dingbats" charset="2"/>
              </a:rPr>
              <a:t>мы поняли, как нужно моделировать, чтобы достичь согласия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sym typeface="Zapf Dingbats" charset="2"/>
              </a:rPr>
              <a:t>детали процесса можно уточнять с помощью моделирования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sym typeface="Zapf Dingbats" charset="2"/>
              </a:rPr>
              <a:t>моделирование имеет предсказательную силу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046764" y="6236465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Спасибо за внимание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0232" y="529327"/>
            <a:ext cx="80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Итак:</a:t>
            </a:r>
            <a:endParaRPr lang="ru-RU" sz="20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16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</a:t>
            </a:r>
            <a:r>
              <a:rPr lang="ru-RU" altLang="ru-RU" sz="1200" dirty="0">
                <a:latin typeface="Tahoma" panose="020B0604030504040204" pitchFamily="34" charset="0"/>
              </a:rPr>
              <a:t>2 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9376" y="1163622"/>
            <a:ext cx="8696212" cy="5538499"/>
            <a:chOff x="1852104" y="1262122"/>
            <a:chExt cx="8696212" cy="55384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104" y="1312649"/>
              <a:ext cx="8468502" cy="54374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70331" y="6554400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E.Adli</a:t>
              </a:r>
              <a:r>
                <a:rPr lang="en-US" sz="1000" dirty="0"/>
                <a:t> et al. (AWAKE Collaboration), Nature 561, 363 (2018)</a:t>
              </a:r>
              <a:endParaRPr lang="ru-RU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279" y="3279371"/>
              <a:ext cx="10134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 GeV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z</a:t>
              </a:r>
              <a:r>
                <a:rPr lang="en-US" sz="1000" dirty="0"/>
                <a:t>~7 cm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r</a:t>
              </a:r>
              <a:r>
                <a:rPr lang="en-US" sz="1000" dirty="0"/>
                <a:t>~0.2 mm</a:t>
              </a:r>
            </a:p>
            <a:p>
              <a:r>
                <a:rPr lang="el-GR" sz="1000" dirty="0"/>
                <a:t>ε</a:t>
              </a:r>
              <a:r>
                <a:rPr lang="en-US" sz="1000" baseline="-25000" dirty="0"/>
                <a:t>n</a:t>
              </a:r>
              <a:r>
                <a:rPr lang="en-US" sz="1000" dirty="0"/>
                <a:t>~3 mm </a:t>
              </a:r>
              <a:r>
                <a:rPr lang="en-US" sz="1000" dirty="0" err="1"/>
                <a:t>mrad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7599" y="3124291"/>
              <a:ext cx="10374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10</a:t>
              </a:r>
              <a:r>
                <a:rPr lang="en-US" sz="1000" baseline="30000" dirty="0"/>
                <a:t>14</a:t>
              </a:r>
              <a:r>
                <a:rPr lang="en-US" sz="1000" dirty="0"/>
                <a:t>–10</a:t>
              </a:r>
              <a:r>
                <a:rPr lang="en-US" sz="1000" baseline="30000" dirty="0"/>
                <a:t>15 </a:t>
              </a:r>
              <a:r>
                <a:rPr lang="en-US" sz="1000" dirty="0"/>
                <a:t>cm</a:t>
              </a:r>
              <a:r>
                <a:rPr lang="en-US" sz="1000" baseline="30000" dirty="0"/>
                <a:t>-3</a:t>
              </a:r>
              <a:r>
                <a:rPr lang="en-US" sz="1000" dirty="0"/>
                <a:t>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2104" y="1337220"/>
              <a:ext cx="14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Ti:Sapphire</a:t>
              </a:r>
              <a:r>
                <a:rPr lang="en-US" sz="1000" dirty="0"/>
                <a:t>, </a:t>
              </a:r>
              <a:r>
                <a:rPr lang="en-GB" sz="1000" dirty="0"/>
                <a:t>780 nm, </a:t>
              </a:r>
            </a:p>
            <a:p>
              <a:r>
                <a:rPr lang="en-GB" sz="1000" dirty="0"/>
                <a:t>120 fs, 450mJ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67598" y="1262122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20 MeV</a:t>
              </a:r>
              <a:r>
                <a:rPr lang="en-GB" sz="1000" dirty="0"/>
                <a:t>, 650 </a:t>
              </a:r>
              <a:r>
                <a:rPr lang="en-GB" sz="1000" dirty="0" err="1"/>
                <a:t>pC</a:t>
              </a:r>
              <a:r>
                <a:rPr lang="en-GB" sz="1000" dirty="0"/>
                <a:t>, </a:t>
              </a:r>
            </a:p>
            <a:p>
              <a:r>
                <a:rPr lang="en-GB" sz="1000" dirty="0"/>
                <a:t>15 mm </a:t>
              </a:r>
              <a:r>
                <a:rPr lang="en-GB" sz="1000" dirty="0" err="1"/>
                <a:t>mrad</a:t>
              </a:r>
              <a:r>
                <a:rPr lang="en-GB" sz="1000" dirty="0"/>
                <a:t>, 2 </a:t>
              </a:r>
              <a:r>
                <a:rPr lang="en-GB" sz="1000" dirty="0" err="1"/>
                <a:t>ps</a:t>
              </a:r>
              <a:r>
                <a:rPr lang="en-GB" sz="1000" dirty="0"/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232" y="529327"/>
            <a:ext cx="1206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первый эксперимент по плазменному кильватерному ускорению с протонным драйвером</a:t>
            </a:r>
            <a:endParaRPr lang="ru-RU" sz="2000" dirty="0"/>
          </a:p>
        </p:txBody>
      </p:sp>
      <p:pic>
        <p:nvPicPr>
          <p:cNvPr id="21" name="Picture 2" descr="http://dragonum.narod.ru/cartoonhyd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725144"/>
            <a:ext cx="2774705" cy="19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998695" y="5662227"/>
            <a:ext cx="288032" cy="307777"/>
            <a:chOff x="10056440" y="2626822"/>
            <a:chExt cx="288032" cy="30777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128448" y="2708920"/>
              <a:ext cx="154396" cy="15897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6440" y="2626822"/>
              <a:ext cx="2880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ru-RU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560496" y="5438504"/>
            <a:ext cx="432048" cy="307777"/>
            <a:chOff x="9912424" y="1885662"/>
            <a:chExt cx="432048" cy="30777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984432" y="1967760"/>
              <a:ext cx="270774" cy="16728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12424" y="1885662"/>
              <a:ext cx="4320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ħ</a:t>
              </a:r>
              <a:r>
                <a:rPr lang="el-GR" dirty="0" smtClean="0"/>
                <a:t>ω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309018" y="5559743"/>
            <a:ext cx="304091" cy="307777"/>
            <a:chOff x="10688453" y="2157855"/>
            <a:chExt cx="304091" cy="30777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760461" y="2239953"/>
              <a:ext cx="137524" cy="19567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88453" y="2157855"/>
              <a:ext cx="3040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ru-RU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31491" y="3534814"/>
            <a:ext cx="29805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направления – при помощи плазмы поднять энергию лептонных пучков до уровня, достигнутого в протонных синхротронах.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1309018" y="4488921"/>
            <a:ext cx="0" cy="52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" name="TextBox 6143"/>
          <p:cNvSpPr txBox="1"/>
          <p:nvPr/>
        </p:nvSpPr>
        <p:spPr>
          <a:xfrm>
            <a:off x="9125867" y="2115437"/>
            <a:ext cx="27530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первых экспериментов – продемонстрировать </a:t>
            </a:r>
            <a:r>
              <a:rPr lang="ru-RU" dirty="0" err="1" smtClean="0"/>
              <a:t>самомодуляцию</a:t>
            </a:r>
            <a:r>
              <a:rPr lang="ru-RU" dirty="0" smtClean="0"/>
              <a:t> протонного пучка и ускорение электронов в его кильватерной волне.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125423" y="1116598"/>
            <a:ext cx="2753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Проводится в </a:t>
            </a:r>
            <a:r>
              <a:rPr lang="ru-RU" dirty="0" err="1" smtClean="0"/>
              <a:t>ЦЕРНе</a:t>
            </a:r>
            <a:r>
              <a:rPr lang="ru-RU" dirty="0" smtClean="0"/>
              <a:t>, использует 400 ГэВ пучок синхротрона </a:t>
            </a:r>
            <a:r>
              <a:rPr lang="en-US" dirty="0" smtClean="0"/>
              <a:t>SPS</a:t>
            </a:r>
            <a:endParaRPr lang="ru-RU" dirty="0"/>
          </a:p>
        </p:txBody>
      </p:sp>
      <p:grpSp>
        <p:nvGrpSpPr>
          <p:cNvPr id="6145" name="Группа 6144"/>
          <p:cNvGrpSpPr/>
          <p:nvPr/>
        </p:nvGrpSpPr>
        <p:grpSpPr>
          <a:xfrm>
            <a:off x="10020903" y="6178899"/>
            <a:ext cx="1440160" cy="523220"/>
            <a:chOff x="12288688" y="2124701"/>
            <a:chExt cx="1440160" cy="52322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2414453" y="2206798"/>
              <a:ext cx="1193481" cy="39508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88688" y="2124701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кильватерное ускорение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7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9376" y="1163622"/>
            <a:ext cx="8696212" cy="5538499"/>
            <a:chOff x="1852104" y="1262122"/>
            <a:chExt cx="8696212" cy="55384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104" y="1312649"/>
              <a:ext cx="8468502" cy="54374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70331" y="6554400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E.Adli</a:t>
              </a:r>
              <a:r>
                <a:rPr lang="en-US" sz="1000" dirty="0"/>
                <a:t> et al. (AWAKE Collaboration), Nature 561, 363 (2018)</a:t>
              </a:r>
              <a:endParaRPr lang="ru-RU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279" y="3279371"/>
              <a:ext cx="10134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 GeV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z</a:t>
              </a:r>
              <a:r>
                <a:rPr lang="en-US" sz="1000" dirty="0"/>
                <a:t>~7 cm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r</a:t>
              </a:r>
              <a:r>
                <a:rPr lang="en-US" sz="1000" dirty="0"/>
                <a:t>~0.2 mm</a:t>
              </a:r>
            </a:p>
            <a:p>
              <a:r>
                <a:rPr lang="el-GR" sz="1000" dirty="0"/>
                <a:t>ε</a:t>
              </a:r>
              <a:r>
                <a:rPr lang="en-US" sz="1000" baseline="-25000" dirty="0"/>
                <a:t>n</a:t>
              </a:r>
              <a:r>
                <a:rPr lang="en-US" sz="1000" dirty="0"/>
                <a:t>~3 mm </a:t>
              </a:r>
              <a:r>
                <a:rPr lang="en-US" sz="1000" dirty="0" err="1"/>
                <a:t>mrad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7599" y="3124291"/>
              <a:ext cx="10374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10</a:t>
              </a:r>
              <a:r>
                <a:rPr lang="en-US" sz="1000" baseline="30000" dirty="0"/>
                <a:t>14</a:t>
              </a:r>
              <a:r>
                <a:rPr lang="en-US" sz="1000" dirty="0"/>
                <a:t>–10</a:t>
              </a:r>
              <a:r>
                <a:rPr lang="en-US" sz="1000" baseline="30000" dirty="0"/>
                <a:t>15 </a:t>
              </a:r>
              <a:r>
                <a:rPr lang="en-US" sz="1000" dirty="0"/>
                <a:t>cm</a:t>
              </a:r>
              <a:r>
                <a:rPr lang="en-US" sz="1000" baseline="30000" dirty="0"/>
                <a:t>-3</a:t>
              </a:r>
              <a:r>
                <a:rPr lang="en-US" sz="1000" dirty="0"/>
                <a:t>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2104" y="1337220"/>
              <a:ext cx="14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Ti:Sapphire</a:t>
              </a:r>
              <a:r>
                <a:rPr lang="en-US" sz="1000" dirty="0"/>
                <a:t>, </a:t>
              </a:r>
              <a:r>
                <a:rPr lang="en-GB" sz="1000" dirty="0"/>
                <a:t>780 nm, </a:t>
              </a:r>
            </a:p>
            <a:p>
              <a:r>
                <a:rPr lang="en-GB" sz="1000" dirty="0"/>
                <a:t>120 fs, 450mJ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67598" y="1262122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20 MeV</a:t>
              </a:r>
              <a:r>
                <a:rPr lang="en-GB" sz="1000" dirty="0"/>
                <a:t>, 650 </a:t>
              </a:r>
              <a:r>
                <a:rPr lang="en-GB" sz="1000" dirty="0" err="1"/>
                <a:t>pC</a:t>
              </a:r>
              <a:r>
                <a:rPr lang="en-GB" sz="1000" dirty="0"/>
                <a:t>, </a:t>
              </a:r>
            </a:p>
            <a:p>
              <a:r>
                <a:rPr lang="en-GB" sz="1000" dirty="0"/>
                <a:t>15 mm </a:t>
              </a:r>
              <a:r>
                <a:rPr lang="en-GB" sz="1000" dirty="0" err="1"/>
                <a:t>mrad</a:t>
              </a:r>
              <a:r>
                <a:rPr lang="en-GB" sz="1000" dirty="0"/>
                <a:t>, 2 </a:t>
              </a:r>
              <a:r>
                <a:rPr lang="en-GB" sz="1000" dirty="0" err="1"/>
                <a:t>ps</a:t>
              </a:r>
              <a:r>
                <a:rPr lang="en-GB" sz="1000" dirty="0"/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232" y="529327"/>
            <a:ext cx="1206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первый эксперимент по плазменному кильватерному ускорению с протонным драйвером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1904" y="1196752"/>
            <a:ext cx="38164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647394">
            <a:off x="7125289" y="3310263"/>
            <a:ext cx="23762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42" y="3418275"/>
            <a:ext cx="2486136" cy="108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28" y="4581128"/>
            <a:ext cx="2593350" cy="18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371135" y="6429880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A.Caldwell</a:t>
            </a:r>
            <a:r>
              <a:rPr lang="en-US" sz="1000" dirty="0" smtClean="0"/>
              <a:t> et al (AWAKE Collaboration),</a:t>
            </a:r>
          </a:p>
          <a:p>
            <a:r>
              <a:rPr lang="en-US" sz="1000" dirty="0"/>
              <a:t>Nuclear Instr. Methods A 829, 3 (2016).</a:t>
            </a:r>
            <a:endParaRPr lang="ru-RU" sz="10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3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337002">
            <a:off x="4398684" y="3106486"/>
            <a:ext cx="3063507" cy="155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platzhalter 1"/>
          <p:cNvSpPr txBox="1">
            <a:spLocks/>
          </p:cNvSpPr>
          <p:nvPr/>
        </p:nvSpPr>
        <p:spPr>
          <a:xfrm>
            <a:off x="5552773" y="922812"/>
            <a:ext cx="6447883" cy="2578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400" b="1" dirty="0" smtClean="0"/>
              <a:t>Плазменная секция:</a:t>
            </a:r>
          </a:p>
          <a:p>
            <a:pPr fontAlgn="auto">
              <a:spcAft>
                <a:spcPts val="0"/>
              </a:spcAft>
            </a:pPr>
            <a:r>
              <a:rPr lang="en-US" sz="1400" b="1" dirty="0" smtClean="0"/>
              <a:t>10 </a:t>
            </a:r>
            <a:r>
              <a:rPr lang="ru-RU" sz="1400" b="1" dirty="0" smtClean="0"/>
              <a:t>м длина, </a:t>
            </a:r>
            <a:r>
              <a:rPr lang="en-US" sz="1400" dirty="0" smtClean="0"/>
              <a:t>4 </a:t>
            </a:r>
            <a:r>
              <a:rPr lang="ru-RU" sz="1400" dirty="0" smtClean="0"/>
              <a:t>см</a:t>
            </a:r>
            <a:r>
              <a:rPr lang="en-US" sz="1400" dirty="0" smtClean="0"/>
              <a:t> </a:t>
            </a:r>
            <a:r>
              <a:rPr lang="ru-RU" sz="1400" dirty="0" smtClean="0"/>
              <a:t>диаметр, рубидиевый пар, 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 – 10</a:t>
            </a:r>
            <a:r>
              <a:rPr lang="en-US" sz="1400" baseline="30000" dirty="0" smtClean="0"/>
              <a:t>15</a:t>
            </a:r>
            <a:r>
              <a:rPr lang="en-US" sz="1400" dirty="0" smtClean="0"/>
              <a:t> </a:t>
            </a:r>
            <a:r>
              <a:rPr lang="ru-RU" sz="1400" dirty="0" smtClean="0"/>
              <a:t>см</a:t>
            </a:r>
            <a:r>
              <a:rPr lang="en-US" sz="1400" baseline="30000" dirty="0" smtClean="0"/>
              <a:t>-3</a:t>
            </a:r>
            <a:endParaRPr lang="en-US" sz="1400" dirty="0" smtClean="0"/>
          </a:p>
          <a:p>
            <a:pPr fontAlgn="auto">
              <a:spcAft>
                <a:spcPts val="0"/>
              </a:spcAft>
            </a:pPr>
            <a:r>
              <a:rPr lang="ru-RU" sz="1400" dirty="0" smtClean="0"/>
              <a:t>Для резонансной раскачки плазменной волны требуется </a:t>
            </a:r>
            <a:r>
              <a:rPr lang="ru-RU" sz="1400" b="1" dirty="0"/>
              <a:t>однородность плотности лучше </a:t>
            </a:r>
            <a:r>
              <a:rPr lang="en-GB" sz="1400" b="1" dirty="0"/>
              <a:t>0.2%</a:t>
            </a:r>
            <a:r>
              <a:rPr lang="ru-RU" sz="1400" b="1" dirty="0"/>
              <a:t> </a:t>
            </a:r>
            <a:r>
              <a:rPr lang="ru-RU" sz="1400" dirty="0"/>
              <a:t>при </a:t>
            </a:r>
            <a:r>
              <a:rPr lang="en-US" sz="1400" dirty="0"/>
              <a:t>~220</a:t>
            </a:r>
            <a:r>
              <a:rPr lang="en-US" sz="1400" baseline="30000" dirty="0"/>
              <a:t>o</a:t>
            </a:r>
            <a:r>
              <a:rPr lang="en-US" sz="1400" dirty="0"/>
              <a:t>C:</a:t>
            </a:r>
            <a:endParaRPr lang="en-GB" sz="1400" dirty="0"/>
          </a:p>
          <a:p>
            <a:pPr lvl="1" fontAlgn="auto">
              <a:spcAft>
                <a:spcPts val="0"/>
              </a:spcAft>
            </a:pPr>
            <a:r>
              <a:rPr lang="ru-RU" sz="1400" dirty="0"/>
              <a:t>труба погружена в циркулирующую жидкость (</a:t>
            </a:r>
            <a:r>
              <a:rPr lang="en-US" sz="1400" dirty="0" err="1"/>
              <a:t>Galden</a:t>
            </a:r>
            <a:r>
              <a:rPr lang="ru-RU" sz="1400" dirty="0"/>
              <a:t>)</a:t>
            </a:r>
            <a:endParaRPr lang="en-US" sz="1400" dirty="0"/>
          </a:p>
          <a:p>
            <a:pPr lvl="1" fontAlgn="auto">
              <a:spcAft>
                <a:spcPts val="0"/>
              </a:spcAft>
            </a:pPr>
            <a:r>
              <a:rPr lang="ru-RU" sz="1400" dirty="0"/>
              <a:t>сложная система контроля (</a:t>
            </a:r>
            <a:r>
              <a:rPr lang="en-GB" sz="1400" dirty="0"/>
              <a:t>79 </a:t>
            </a:r>
            <a:r>
              <a:rPr lang="ru-RU" sz="1400" dirty="0"/>
              <a:t>датчиков температуры)</a:t>
            </a:r>
            <a:endParaRPr lang="en-GB" sz="1400" dirty="0"/>
          </a:p>
          <a:p>
            <a:pPr fontAlgn="auto">
              <a:spcAft>
                <a:spcPts val="0"/>
              </a:spcAft>
            </a:pPr>
            <a:r>
              <a:rPr lang="ru-RU" sz="1400" dirty="0" smtClean="0"/>
              <a:t>Ионизуется </a:t>
            </a:r>
            <a:r>
              <a:rPr lang="ru-RU" sz="1400" dirty="0" smtClean="0"/>
              <a:t>полем лазера, </a:t>
            </a:r>
            <a:r>
              <a:rPr lang="en-US" sz="1400" dirty="0" smtClean="0"/>
              <a:t>1.7 10</a:t>
            </a:r>
            <a:r>
              <a:rPr lang="en-US" sz="1400" baseline="30000" dirty="0" smtClean="0"/>
              <a:t>12</a:t>
            </a:r>
            <a:r>
              <a:rPr lang="en-US" sz="1400" dirty="0" smtClean="0"/>
              <a:t> </a:t>
            </a:r>
            <a:r>
              <a:rPr lang="ru-RU" sz="1400" dirty="0" smtClean="0"/>
              <a:t>Вт</a:t>
            </a:r>
            <a:r>
              <a:rPr lang="en-US" sz="1400" dirty="0" smtClean="0"/>
              <a:t>/</a:t>
            </a:r>
            <a:r>
              <a:rPr lang="ru-RU" sz="1400" dirty="0" smtClean="0"/>
              <a:t>см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&lt; I &lt; 1.2 10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 </a:t>
            </a:r>
            <a:r>
              <a:rPr lang="ru-RU" sz="1400" dirty="0"/>
              <a:t>Вт</a:t>
            </a:r>
            <a:r>
              <a:rPr lang="en-US" sz="1400" dirty="0"/>
              <a:t>/</a:t>
            </a:r>
            <a:r>
              <a:rPr lang="ru-RU" sz="1400" dirty="0"/>
              <a:t>см</a:t>
            </a:r>
            <a:r>
              <a:rPr lang="en-US" sz="1400" baseline="30000" dirty="0" smtClean="0"/>
              <a:t>2</a:t>
            </a:r>
            <a:r>
              <a:rPr lang="ru-RU" sz="1400" dirty="0" smtClean="0"/>
              <a:t>,  </a:t>
            </a:r>
            <a:r>
              <a:rPr lang="en-US" sz="1400" dirty="0" smtClean="0"/>
              <a:t>Ø</a:t>
            </a:r>
            <a:r>
              <a:rPr lang="ru-RU" sz="1400" dirty="0" smtClean="0"/>
              <a:t>3 мм плазма</a:t>
            </a:r>
            <a:endParaRPr lang="en-US" sz="1400" dirty="0" smtClean="0"/>
          </a:p>
          <a:p>
            <a:pPr fontAlgn="auto">
              <a:spcAft>
                <a:spcPts val="0"/>
              </a:spcAft>
            </a:pPr>
            <a:r>
              <a:rPr lang="ru-RU" sz="1400" dirty="0" smtClean="0"/>
              <a:t>Требуется</a:t>
            </a:r>
            <a:r>
              <a:rPr lang="ru-RU" sz="1400" b="1" dirty="0" smtClean="0"/>
              <a:t> </a:t>
            </a:r>
            <a:r>
              <a:rPr lang="ru-RU" sz="1400" b="1" dirty="0" smtClean="0"/>
              <a:t>резкий переход между плазмой и вакуумом:</a:t>
            </a:r>
          </a:p>
          <a:p>
            <a:pPr lvl="1" fontAlgn="auto">
              <a:spcAft>
                <a:spcPts val="0"/>
              </a:spcAft>
            </a:pPr>
            <a:r>
              <a:rPr lang="ru-RU" sz="1400" dirty="0" smtClean="0"/>
              <a:t>стационарная подпитка рубидием на концах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5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9376" y="1163622"/>
            <a:ext cx="8696212" cy="5538499"/>
            <a:chOff x="1852104" y="1262122"/>
            <a:chExt cx="8696212" cy="55384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104" y="1312649"/>
              <a:ext cx="8468502" cy="54374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70331" y="6554400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E.Adli</a:t>
              </a:r>
              <a:r>
                <a:rPr lang="en-US" sz="1000" dirty="0"/>
                <a:t> et al. (AWAKE Collaboration), Nature 561, 363 (2018)</a:t>
              </a:r>
              <a:endParaRPr lang="ru-RU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279" y="3279371"/>
              <a:ext cx="10134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 GeV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z</a:t>
              </a:r>
              <a:r>
                <a:rPr lang="en-US" sz="1000" dirty="0"/>
                <a:t>~7 cm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r</a:t>
              </a:r>
              <a:r>
                <a:rPr lang="en-US" sz="1000" dirty="0"/>
                <a:t>~0.2 mm</a:t>
              </a:r>
            </a:p>
            <a:p>
              <a:r>
                <a:rPr lang="el-GR" sz="1000" dirty="0"/>
                <a:t>ε</a:t>
              </a:r>
              <a:r>
                <a:rPr lang="en-US" sz="1000" baseline="-25000" dirty="0"/>
                <a:t>n</a:t>
              </a:r>
              <a:r>
                <a:rPr lang="en-US" sz="1000" dirty="0"/>
                <a:t>~3 mm </a:t>
              </a:r>
              <a:r>
                <a:rPr lang="en-US" sz="1000" dirty="0" err="1"/>
                <a:t>mrad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7599" y="3124291"/>
              <a:ext cx="10374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10</a:t>
              </a:r>
              <a:r>
                <a:rPr lang="en-US" sz="1000" baseline="30000" dirty="0"/>
                <a:t>14</a:t>
              </a:r>
              <a:r>
                <a:rPr lang="en-US" sz="1000" dirty="0"/>
                <a:t>–10</a:t>
              </a:r>
              <a:r>
                <a:rPr lang="en-US" sz="1000" baseline="30000" dirty="0"/>
                <a:t>15 </a:t>
              </a:r>
              <a:r>
                <a:rPr lang="en-US" sz="1000" dirty="0"/>
                <a:t>cm</a:t>
              </a:r>
              <a:r>
                <a:rPr lang="en-US" sz="1000" baseline="30000" dirty="0"/>
                <a:t>-3</a:t>
              </a:r>
              <a:r>
                <a:rPr lang="en-US" sz="1000" dirty="0"/>
                <a:t>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2104" y="1337220"/>
              <a:ext cx="14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Ti:Sapphire</a:t>
              </a:r>
              <a:r>
                <a:rPr lang="en-US" sz="1000" dirty="0"/>
                <a:t>, </a:t>
              </a:r>
              <a:r>
                <a:rPr lang="en-GB" sz="1000" dirty="0"/>
                <a:t>780 nm, </a:t>
              </a:r>
            </a:p>
            <a:p>
              <a:r>
                <a:rPr lang="en-GB" sz="1000" dirty="0"/>
                <a:t>120 fs, 450mJ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67598" y="1262122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20 MeV</a:t>
              </a:r>
              <a:r>
                <a:rPr lang="en-GB" sz="1000" dirty="0"/>
                <a:t>, 650 </a:t>
              </a:r>
              <a:r>
                <a:rPr lang="en-GB" sz="1000" dirty="0" err="1"/>
                <a:t>pC</a:t>
              </a:r>
              <a:r>
                <a:rPr lang="en-GB" sz="1000" dirty="0"/>
                <a:t>, </a:t>
              </a:r>
            </a:p>
            <a:p>
              <a:r>
                <a:rPr lang="en-GB" sz="1000" dirty="0"/>
                <a:t>15 mm </a:t>
              </a:r>
              <a:r>
                <a:rPr lang="en-GB" sz="1000" dirty="0" err="1"/>
                <a:t>mrad</a:t>
              </a:r>
              <a:r>
                <a:rPr lang="en-GB" sz="1000" dirty="0"/>
                <a:t>, 2 </a:t>
              </a:r>
              <a:r>
                <a:rPr lang="en-GB" sz="1000" dirty="0" err="1"/>
                <a:t>ps</a:t>
              </a:r>
              <a:r>
                <a:rPr lang="en-GB" sz="1000" dirty="0"/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232" y="529327"/>
            <a:ext cx="1206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первый эксперимент по плазменному кильватерному ускорению с протонным драйвером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1904" y="1196752"/>
            <a:ext cx="38164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647394">
            <a:off x="7125289" y="3310263"/>
            <a:ext cx="23762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337002">
            <a:off x="4398684" y="3106486"/>
            <a:ext cx="3063507" cy="155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8481030" y="1104022"/>
            <a:ext cx="3382300" cy="1004887"/>
            <a:chOff x="8225027" y="3129484"/>
            <a:chExt cx="3382300" cy="1004887"/>
          </a:xfrm>
        </p:grpSpPr>
        <p:grpSp>
          <p:nvGrpSpPr>
            <p:cNvPr id="57" name="Group 20"/>
            <p:cNvGrpSpPr>
              <a:grpSpLocks/>
            </p:cNvGrpSpPr>
            <p:nvPr/>
          </p:nvGrpSpPr>
          <p:grpSpPr bwMode="auto">
            <a:xfrm>
              <a:off x="8284254" y="3470017"/>
              <a:ext cx="2797168" cy="536915"/>
              <a:chOff x="703" y="2750"/>
              <a:chExt cx="3009" cy="771"/>
            </a:xfrm>
          </p:grpSpPr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703" y="2840"/>
                <a:ext cx="3003" cy="650"/>
              </a:xfrm>
              <a:custGeom>
                <a:avLst/>
                <a:gdLst>
                  <a:gd name="T0" fmla="*/ 0 w 4768483"/>
                  <a:gd name="T1" fmla="*/ 0 h 1033233"/>
                  <a:gd name="T2" fmla="*/ 0 w 4768483"/>
                  <a:gd name="T3" fmla="*/ 0 h 1033233"/>
                  <a:gd name="T4" fmla="*/ 0 w 4768483"/>
                  <a:gd name="T5" fmla="*/ 0 h 1033233"/>
                  <a:gd name="T6" fmla="*/ 0 w 4768483"/>
                  <a:gd name="T7" fmla="*/ 0 h 1033233"/>
                  <a:gd name="T8" fmla="*/ 0 w 4768483"/>
                  <a:gd name="T9" fmla="*/ 0 h 1033233"/>
                  <a:gd name="T10" fmla="*/ 0 w 4768483"/>
                  <a:gd name="T11" fmla="*/ 0 h 10332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68483" h="1033233">
                    <a:moveTo>
                      <a:pt x="0" y="1033176"/>
                    </a:moveTo>
                    <a:cubicBezTo>
                      <a:pt x="142324" y="1033176"/>
                      <a:pt x="216635" y="1040733"/>
                      <a:pt x="521435" y="882036"/>
                    </a:cubicBezTo>
                    <a:cubicBezTo>
                      <a:pt x="826235" y="723339"/>
                      <a:pt x="1416942" y="208201"/>
                      <a:pt x="1828800" y="80991"/>
                    </a:cubicBezTo>
                    <a:cubicBezTo>
                      <a:pt x="2240658" y="-46219"/>
                      <a:pt x="2590800" y="-15991"/>
                      <a:pt x="2992582" y="118776"/>
                    </a:cubicBezTo>
                    <a:cubicBezTo>
                      <a:pt x="3394364" y="253543"/>
                      <a:pt x="3943508" y="738453"/>
                      <a:pt x="4239491" y="889593"/>
                    </a:cubicBezTo>
                    <a:cubicBezTo>
                      <a:pt x="4535474" y="1040733"/>
                      <a:pt x="4621750" y="1036954"/>
                      <a:pt x="4768483" y="102561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2216" y="2750"/>
                <a:ext cx="1496" cy="77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140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58" name="Straight Connector 6"/>
            <p:cNvCxnSpPr/>
            <p:nvPr/>
          </p:nvCxnSpPr>
          <p:spPr bwMode="auto">
            <a:xfrm flipV="1">
              <a:off x="8225027" y="3984996"/>
              <a:ext cx="3021006" cy="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8284254" y="3533737"/>
              <a:ext cx="2791116" cy="452304"/>
            </a:xfrm>
            <a:custGeom>
              <a:avLst/>
              <a:gdLst>
                <a:gd name="T0" fmla="*/ 0 w 4768483"/>
                <a:gd name="T1" fmla="*/ 0 h 1033233"/>
                <a:gd name="T2" fmla="*/ 0 w 4768483"/>
                <a:gd name="T3" fmla="*/ 0 h 1033233"/>
                <a:gd name="T4" fmla="*/ 0 w 4768483"/>
                <a:gd name="T5" fmla="*/ 0 h 1033233"/>
                <a:gd name="T6" fmla="*/ 0 w 4768483"/>
                <a:gd name="T7" fmla="*/ 0 h 1033233"/>
                <a:gd name="T8" fmla="*/ 0 w 4768483"/>
                <a:gd name="T9" fmla="*/ 0 h 1033233"/>
                <a:gd name="T10" fmla="*/ 0 w 4768483"/>
                <a:gd name="T11" fmla="*/ 0 h 1033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68483" h="1033233">
                  <a:moveTo>
                    <a:pt x="0" y="1033176"/>
                  </a:moveTo>
                  <a:cubicBezTo>
                    <a:pt x="142324" y="1033176"/>
                    <a:pt x="216635" y="1040733"/>
                    <a:pt x="521435" y="882036"/>
                  </a:cubicBezTo>
                  <a:cubicBezTo>
                    <a:pt x="826235" y="723339"/>
                    <a:pt x="1416942" y="208201"/>
                    <a:pt x="1828800" y="80991"/>
                  </a:cubicBezTo>
                  <a:cubicBezTo>
                    <a:pt x="2240658" y="-46219"/>
                    <a:pt x="2590800" y="-15991"/>
                    <a:pt x="2992582" y="118776"/>
                  </a:cubicBezTo>
                  <a:cubicBezTo>
                    <a:pt x="3394364" y="253543"/>
                    <a:pt x="3943508" y="738453"/>
                    <a:pt x="4239491" y="889593"/>
                  </a:cubicBezTo>
                  <a:cubicBezTo>
                    <a:pt x="4535474" y="1040733"/>
                    <a:pt x="4621750" y="1036954"/>
                    <a:pt x="4768483" y="1025619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cxnSp>
          <p:nvCxnSpPr>
            <p:cNvPr id="61" name="Straight Arrow Connector 19"/>
            <p:cNvCxnSpPr>
              <a:cxnSpLocks noChangeShapeType="1"/>
            </p:cNvCxnSpPr>
            <p:nvPr/>
          </p:nvCxnSpPr>
          <p:spPr bwMode="auto">
            <a:xfrm flipH="1">
              <a:off x="9667709" y="3567163"/>
              <a:ext cx="762534" cy="18280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9676181" y="3532692"/>
              <a:ext cx="0" cy="44290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9676181" y="3986040"/>
              <a:ext cx="13907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10042924" y="3129484"/>
              <a:ext cx="1488757" cy="46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</a:rPr>
                <a:t>пучок с точки зрения плазмы</a:t>
              </a:r>
            </a:p>
          </p:txBody>
        </p:sp>
        <p:cxnSp>
          <p:nvCxnSpPr>
            <p:cNvPr id="65" name="Straight Arrow Connector 22"/>
            <p:cNvCxnSpPr>
              <a:stCxn id="74" idx="3"/>
            </p:cNvCxnSpPr>
            <p:nvPr/>
          </p:nvCxnSpPr>
          <p:spPr bwMode="auto">
            <a:xfrm flipH="1">
              <a:off x="10559753" y="3738475"/>
              <a:ext cx="521669" cy="783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11029980" y="3542718"/>
              <a:ext cx="577347" cy="27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</a:rPr>
                <a:t>пучок</a:t>
              </a:r>
            </a:p>
          </p:txBody>
        </p:sp>
        <p:pic>
          <p:nvPicPr>
            <p:cNvPr id="67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23214" y="3817863"/>
              <a:ext cx="262651" cy="31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1343" y="3817863"/>
              <a:ext cx="262651" cy="31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64311" y="3817863"/>
              <a:ext cx="262651" cy="31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17278" y="3817863"/>
              <a:ext cx="262651" cy="31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69036" y="3817863"/>
              <a:ext cx="263861" cy="31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>
              <a:off x="8287885" y="3350935"/>
              <a:ext cx="1169219" cy="46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latin typeface="Arial" panose="020B0604020202020204" pitchFamily="34" charset="0"/>
                </a:rPr>
                <a:t>кильватерная волна</a:t>
              </a:r>
            </a:p>
          </p:txBody>
        </p:sp>
      </p:grpSp>
      <p:sp>
        <p:nvSpPr>
          <p:cNvPr id="75" name="Content Placeholder 4"/>
          <p:cNvSpPr txBox="1">
            <a:spLocks/>
          </p:cNvSpPr>
          <p:nvPr/>
        </p:nvSpPr>
        <p:spPr>
          <a:xfrm>
            <a:off x="9414977" y="4487234"/>
            <a:ext cx="2655079" cy="2199637"/>
          </a:xfrm>
          <a:prstGeom prst="rect">
            <a:avLst/>
          </a:prstGeom>
          <a:solidFill>
            <a:srgbClr val="D2E6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ru-RU" altLang="ru-RU" sz="1400" dirty="0" smtClean="0"/>
              <a:t>Возмущение растет: модуляция радиуса </a:t>
            </a:r>
            <a:r>
              <a:rPr lang="ru-RU" altLang="ru-RU" sz="1400" dirty="0"/>
              <a:t>пучка </a:t>
            </a:r>
            <a:r>
              <a:rPr lang="ru-RU" altLang="ru-RU" sz="1400" dirty="0" smtClean="0"/>
              <a:t>увеличивает </a:t>
            </a:r>
            <a:r>
              <a:rPr lang="ru-RU" altLang="ru-RU" sz="1400" dirty="0"/>
              <a:t>(де)фокусирующую силу, которая усиливает модуляцию радиуса и т.д.</a:t>
            </a:r>
            <a:endParaRPr lang="en-US" altLang="ru-RU" sz="1400" dirty="0"/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ru-RU" altLang="ru-RU" sz="1400" dirty="0"/>
              <a:t>Длинный протонный пучок разбивается на </a:t>
            </a:r>
            <a:r>
              <a:rPr lang="ru-RU" altLang="ru-RU" sz="1400" dirty="0" err="1"/>
              <a:t>микросгустки</a:t>
            </a:r>
            <a:r>
              <a:rPr lang="ru-RU" altLang="ru-RU" sz="1400" dirty="0"/>
              <a:t> и резонансно раскачивает волну</a:t>
            </a:r>
            <a:endParaRPr lang="en-US" altLang="ru-RU" sz="14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Фаза волны привязана к лазерному импульсу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8226811" y="2204864"/>
            <a:ext cx="3945278" cy="2200664"/>
            <a:chOff x="3635896" y="3950004"/>
            <a:chExt cx="5212987" cy="2714022"/>
          </a:xfrm>
        </p:grpSpPr>
        <p:grpSp>
          <p:nvGrpSpPr>
            <p:cNvPr id="47" name="Group 23"/>
            <p:cNvGrpSpPr/>
            <p:nvPr/>
          </p:nvGrpSpPr>
          <p:grpSpPr>
            <a:xfrm>
              <a:off x="3635896" y="4149080"/>
              <a:ext cx="5212987" cy="2514946"/>
              <a:chOff x="7064096" y="3718468"/>
              <a:chExt cx="4640225" cy="2232741"/>
            </a:xfrm>
          </p:grpSpPr>
          <p:pic>
            <p:nvPicPr>
              <p:cNvPr id="51" name="Shape 266"/>
              <p:cNvPicPr preferRelativeResize="0"/>
              <p:nvPr/>
            </p:nvPicPr>
            <p:blipFill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4096" y="3718468"/>
                <a:ext cx="4640225" cy="22327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9263845" y="4233077"/>
                <a:ext cx="1084161" cy="259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proton bunch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904119" y="5121193"/>
                <a:ext cx="657389" cy="431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micro- </a:t>
                </a:r>
              </a:p>
              <a:p>
                <a:pPr algn="ctr"/>
                <a:r>
                  <a:rPr lang="en-US" sz="1200" dirty="0"/>
                  <a:t>bunch</a:t>
                </a:r>
              </a:p>
            </p:txBody>
          </p:sp>
        </p:grpSp>
        <p:grpSp>
          <p:nvGrpSpPr>
            <p:cNvPr id="48" name="Group 30"/>
            <p:cNvGrpSpPr/>
            <p:nvPr/>
          </p:nvGrpSpPr>
          <p:grpSpPr>
            <a:xfrm>
              <a:off x="8007267" y="3950004"/>
              <a:ext cx="743023" cy="1814285"/>
              <a:chOff x="11115525" y="1886856"/>
              <a:chExt cx="743022" cy="1814286"/>
            </a:xfrm>
          </p:grpSpPr>
          <p:sp>
            <p:nvSpPr>
              <p:cNvPr id="49" name="Oval 28"/>
              <p:cNvSpPr/>
              <p:nvPr/>
            </p:nvSpPr>
            <p:spPr>
              <a:xfrm>
                <a:off x="11115525" y="1886856"/>
                <a:ext cx="108856" cy="1814286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1212285" y="2298095"/>
                <a:ext cx="646262" cy="324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6600"/>
                    </a:solidFill>
                  </a:rPr>
                  <a:t>seed</a:t>
                </a:r>
              </a:p>
            </p:txBody>
          </p:sp>
        </p:grp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4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051924" y="1053486"/>
            <a:ext cx="3173103" cy="1815882"/>
          </a:xfrm>
          <a:prstGeom prst="rect">
            <a:avLst/>
          </a:prstGeom>
          <a:solidFill>
            <a:srgbClr val="D2E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+mn-lt"/>
              </a:rPr>
              <a:t>Контролируемая </a:t>
            </a:r>
            <a:r>
              <a:rPr lang="ru-RU" altLang="ru-RU" sz="1400" b="1" dirty="0" err="1">
                <a:latin typeface="+mn-lt"/>
              </a:rPr>
              <a:t>самомодуляция</a:t>
            </a:r>
            <a:r>
              <a:rPr lang="en-US" altLang="ru-RU" sz="1400" b="1" dirty="0">
                <a:latin typeface="+mn-lt"/>
              </a:rPr>
              <a:t>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Короткий лазерный импульс движется вместе с протонным пучком и быстро ионизует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газ.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С точки зрения плазмы у протонного пучка – резкий передний фронт. Он создает затравочную волну.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9376" y="3792937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1.2 мм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9376" y="1163622"/>
            <a:ext cx="8696212" cy="5538499"/>
            <a:chOff x="1852104" y="1262122"/>
            <a:chExt cx="8696212" cy="55384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104" y="1312649"/>
              <a:ext cx="8468502" cy="54374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70331" y="6554400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E.Adli</a:t>
              </a:r>
              <a:r>
                <a:rPr lang="en-US" sz="1000" dirty="0"/>
                <a:t> et al. (AWAKE Collaboration), Nature 561, 363 (2018)</a:t>
              </a:r>
              <a:endParaRPr lang="ru-RU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279" y="3279371"/>
              <a:ext cx="10134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 GeV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z</a:t>
              </a:r>
              <a:r>
                <a:rPr lang="en-US" sz="1000" dirty="0"/>
                <a:t>~7 cm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r</a:t>
              </a:r>
              <a:r>
                <a:rPr lang="en-US" sz="1000" dirty="0"/>
                <a:t>~0.2 mm</a:t>
              </a:r>
            </a:p>
            <a:p>
              <a:r>
                <a:rPr lang="el-GR" sz="1000" dirty="0"/>
                <a:t>ε</a:t>
              </a:r>
              <a:r>
                <a:rPr lang="en-US" sz="1000" baseline="-25000" dirty="0"/>
                <a:t>n</a:t>
              </a:r>
              <a:r>
                <a:rPr lang="en-US" sz="1000" dirty="0"/>
                <a:t>~3 mm </a:t>
              </a:r>
              <a:r>
                <a:rPr lang="en-US" sz="1000" dirty="0" err="1"/>
                <a:t>mrad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7599" y="3124291"/>
              <a:ext cx="10374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10</a:t>
              </a:r>
              <a:r>
                <a:rPr lang="en-US" sz="1000" baseline="30000" dirty="0"/>
                <a:t>14</a:t>
              </a:r>
              <a:r>
                <a:rPr lang="en-US" sz="1000" dirty="0"/>
                <a:t>–10</a:t>
              </a:r>
              <a:r>
                <a:rPr lang="en-US" sz="1000" baseline="30000" dirty="0"/>
                <a:t>15 </a:t>
              </a:r>
              <a:r>
                <a:rPr lang="en-US" sz="1000" dirty="0"/>
                <a:t>cm</a:t>
              </a:r>
              <a:r>
                <a:rPr lang="en-US" sz="1000" baseline="30000" dirty="0"/>
                <a:t>-3</a:t>
              </a:r>
              <a:r>
                <a:rPr lang="en-US" sz="1000" dirty="0"/>
                <a:t>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2104" y="1337220"/>
              <a:ext cx="14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Ti:Sapphire</a:t>
              </a:r>
              <a:r>
                <a:rPr lang="en-US" sz="1000" dirty="0"/>
                <a:t>, </a:t>
              </a:r>
              <a:r>
                <a:rPr lang="en-GB" sz="1000" dirty="0"/>
                <a:t>780 nm, </a:t>
              </a:r>
            </a:p>
            <a:p>
              <a:r>
                <a:rPr lang="en-GB" sz="1000" dirty="0"/>
                <a:t>120 fs, 450mJ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67598" y="1262122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20 MeV</a:t>
              </a:r>
              <a:r>
                <a:rPr lang="en-GB" sz="1000" dirty="0"/>
                <a:t>, 650 </a:t>
              </a:r>
              <a:r>
                <a:rPr lang="en-GB" sz="1000" dirty="0" err="1"/>
                <a:t>pC</a:t>
              </a:r>
              <a:r>
                <a:rPr lang="en-GB" sz="1000" dirty="0"/>
                <a:t>, </a:t>
              </a:r>
            </a:p>
            <a:p>
              <a:r>
                <a:rPr lang="en-GB" sz="1000" dirty="0"/>
                <a:t>15 mm </a:t>
              </a:r>
              <a:r>
                <a:rPr lang="en-GB" sz="1000" dirty="0" err="1"/>
                <a:t>mrad</a:t>
              </a:r>
              <a:r>
                <a:rPr lang="en-GB" sz="1000" dirty="0"/>
                <a:t>, 2 </a:t>
              </a:r>
              <a:r>
                <a:rPr lang="en-GB" sz="1000" dirty="0" err="1"/>
                <a:t>ps</a:t>
              </a:r>
              <a:r>
                <a:rPr lang="en-GB" sz="1000" dirty="0"/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232" y="529327"/>
            <a:ext cx="12060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первый эксперимент по плазменному кильватерному ускорению с протонным драйвером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1904" y="1196752"/>
            <a:ext cx="381642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8647394">
            <a:off x="7125289" y="3310263"/>
            <a:ext cx="23762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platzhalter 1"/>
          <p:cNvSpPr txBox="1">
            <a:spLocks/>
          </p:cNvSpPr>
          <p:nvPr/>
        </p:nvSpPr>
        <p:spPr>
          <a:xfrm>
            <a:off x="5673699" y="1127840"/>
            <a:ext cx="2188073" cy="271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1400" b="1" dirty="0" smtClean="0"/>
              <a:t>Ожидаемый результат:</a:t>
            </a:r>
          </a:p>
        </p:txBody>
      </p:sp>
      <p:pic>
        <p:nvPicPr>
          <p:cNvPr id="5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35" y="4388385"/>
            <a:ext cx="26511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9371135" y="6429880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A.Caldwell</a:t>
            </a:r>
            <a:r>
              <a:rPr lang="en-US" sz="1000" dirty="0" smtClean="0"/>
              <a:t> et al (AWAKE Collaboration),</a:t>
            </a:r>
          </a:p>
          <a:p>
            <a:r>
              <a:rPr lang="en-US" sz="1000" dirty="0"/>
              <a:t>Nuclear Instr. Methods A 829, 3 (2016).</a:t>
            </a:r>
            <a:endParaRPr lang="ru-RU" sz="1000" dirty="0"/>
          </a:p>
        </p:txBody>
      </p:sp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10" y="1144127"/>
            <a:ext cx="3735033" cy="27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5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9376" y="1163622"/>
            <a:ext cx="8696212" cy="5538499"/>
            <a:chOff x="1852104" y="1262122"/>
            <a:chExt cx="8696212" cy="553849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2104" y="1312649"/>
              <a:ext cx="8468502" cy="54374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70331" y="6554400"/>
              <a:ext cx="38779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err="1"/>
                <a:t>E.Adli</a:t>
              </a:r>
              <a:r>
                <a:rPr lang="en-US" sz="1000" dirty="0"/>
                <a:t> et al. (AWAKE Collaboration), Nature 561, 363 (2018)</a:t>
              </a:r>
              <a:endParaRPr lang="ru-RU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279" y="3279371"/>
              <a:ext cx="10134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400 GeV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z</a:t>
              </a:r>
              <a:r>
                <a:rPr lang="en-US" sz="1000" dirty="0"/>
                <a:t>~7 cm</a:t>
              </a:r>
            </a:p>
            <a:p>
              <a:r>
                <a:rPr lang="el-GR" sz="1000" dirty="0"/>
                <a:t>σ</a:t>
              </a:r>
              <a:r>
                <a:rPr lang="en-US" sz="1000" baseline="-25000" dirty="0"/>
                <a:t>r</a:t>
              </a:r>
              <a:r>
                <a:rPr lang="en-US" sz="1000" dirty="0"/>
                <a:t>~0.2 mm</a:t>
              </a:r>
            </a:p>
            <a:p>
              <a:r>
                <a:rPr lang="el-GR" sz="1000" dirty="0"/>
                <a:t>ε</a:t>
              </a:r>
              <a:r>
                <a:rPr lang="en-US" sz="1000" baseline="-25000" dirty="0"/>
                <a:t>n</a:t>
              </a:r>
              <a:r>
                <a:rPr lang="en-US" sz="1000" dirty="0"/>
                <a:t>~3 mm </a:t>
              </a:r>
              <a:r>
                <a:rPr lang="en-US" sz="1000" dirty="0" err="1"/>
                <a:t>mrad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67599" y="3124291"/>
              <a:ext cx="10374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10</a:t>
              </a:r>
              <a:r>
                <a:rPr lang="en-US" sz="1000" baseline="30000" dirty="0"/>
                <a:t>14</a:t>
              </a:r>
              <a:r>
                <a:rPr lang="en-US" sz="1000" dirty="0"/>
                <a:t>–10</a:t>
              </a:r>
              <a:r>
                <a:rPr lang="en-US" sz="1000" baseline="30000" dirty="0"/>
                <a:t>15 </a:t>
              </a:r>
              <a:r>
                <a:rPr lang="en-US" sz="1000" dirty="0"/>
                <a:t>cm</a:t>
              </a:r>
              <a:r>
                <a:rPr lang="en-US" sz="1000" baseline="30000" dirty="0"/>
                <a:t>-3</a:t>
              </a:r>
              <a:r>
                <a:rPr lang="en-US" sz="1000" dirty="0"/>
                <a:t>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52104" y="1337220"/>
              <a:ext cx="14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err="1"/>
                <a:t>Ti:Sapphire</a:t>
              </a:r>
              <a:r>
                <a:rPr lang="en-US" sz="1000" dirty="0"/>
                <a:t>, </a:t>
              </a:r>
              <a:r>
                <a:rPr lang="en-GB" sz="1000" dirty="0"/>
                <a:t>780 nm, </a:t>
              </a:r>
            </a:p>
            <a:p>
              <a:r>
                <a:rPr lang="en-GB" sz="1000" dirty="0"/>
                <a:t>120 fs, 450mJ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67598" y="1262122"/>
              <a:ext cx="1249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20 MeV</a:t>
              </a:r>
              <a:r>
                <a:rPr lang="en-GB" sz="1000" dirty="0"/>
                <a:t>, 650 </a:t>
              </a:r>
              <a:r>
                <a:rPr lang="en-GB" sz="1000" dirty="0" err="1"/>
                <a:t>pC</a:t>
              </a:r>
              <a:r>
                <a:rPr lang="en-GB" sz="1000" dirty="0"/>
                <a:t>, </a:t>
              </a:r>
            </a:p>
            <a:p>
              <a:r>
                <a:rPr lang="en-GB" sz="1000" dirty="0"/>
                <a:t>15 mm </a:t>
              </a:r>
              <a:r>
                <a:rPr lang="en-GB" sz="1000" dirty="0" err="1"/>
                <a:t>mrad</a:t>
              </a:r>
              <a:r>
                <a:rPr lang="en-GB" sz="1000" dirty="0"/>
                <a:t>, 2 </a:t>
              </a:r>
              <a:r>
                <a:rPr lang="en-GB" sz="1000" dirty="0" err="1"/>
                <a:t>ps</a:t>
              </a:r>
              <a:r>
                <a:rPr lang="en-GB" sz="1000" dirty="0"/>
                <a:t> </a:t>
              </a:r>
            </a:p>
          </p:txBody>
        </p:sp>
      </p:grpSp>
      <p:pic>
        <p:nvPicPr>
          <p:cNvPr id="56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35" y="4388385"/>
            <a:ext cx="26511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9371135" y="6429880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A.Caldwell</a:t>
            </a:r>
            <a:r>
              <a:rPr lang="en-US" sz="1000" dirty="0" smtClean="0"/>
              <a:t> et al (AWAKE Collaboration),</a:t>
            </a:r>
          </a:p>
          <a:p>
            <a:r>
              <a:rPr lang="en-US" sz="1000" dirty="0"/>
              <a:t>Nuclear Instr. Methods A 829, 3 (2016).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59896" y="1196752"/>
            <a:ext cx="388843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960" y="620688"/>
            <a:ext cx="3347639" cy="2775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3634" y="853893"/>
            <a:ext cx="2826059" cy="1886575"/>
          </a:xfrm>
          <a:prstGeom prst="rect">
            <a:avLst/>
          </a:prstGeom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977520" y="2863770"/>
            <a:ext cx="3167152" cy="1031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Форма спектра и набор энергии (2 ГэВ) согласуются с ожиданиями,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количество ускоренных электронов меньше (захват хуже расчетного).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232" y="529327"/>
            <a:ext cx="5787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результаты эксперимента, ускорение</a:t>
            </a:r>
            <a:endParaRPr lang="ru-RU" sz="20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6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647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AWAKE – </a:t>
            </a:r>
            <a:r>
              <a:rPr lang="ru-RU" sz="2000" dirty="0" smtClean="0"/>
              <a:t>результаты эксперимента, </a:t>
            </a:r>
            <a:r>
              <a:rPr lang="ru-RU" sz="2000" dirty="0" err="1" smtClean="0"/>
              <a:t>самомодуляция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59896" y="1196752"/>
            <a:ext cx="388843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Shape 5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914" y="958944"/>
            <a:ext cx="7438285" cy="203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582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060518"/>
            <a:ext cx="1129930" cy="2724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 rot="1285037">
            <a:off x="71104" y="1387340"/>
            <a:ext cx="960562" cy="461665"/>
          </a:xfrm>
          <a:prstGeom prst="rect">
            <a:avLst/>
          </a:prstGeom>
          <a:solidFill>
            <a:srgbClr val="FFFFFF"/>
          </a:solidFill>
          <a:ln>
            <a:solidFill>
              <a:srgbClr val="1155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155CC"/>
                </a:solidFill>
              </a:rPr>
              <a:t>AWAKE preliminary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33" y="3234760"/>
            <a:ext cx="7231912" cy="34168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8034" y="836712"/>
            <a:ext cx="3730020" cy="56499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15857" y="6528482"/>
            <a:ext cx="4176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dirty="0" err="1"/>
              <a:t>M.Turner</a:t>
            </a:r>
            <a:r>
              <a:rPr lang="en-US" sz="1000" dirty="0"/>
              <a:t> et al. (AWAKE Collaboration</a:t>
            </a:r>
            <a:r>
              <a:rPr lang="en-US" sz="1000" dirty="0" smtClean="0"/>
              <a:t>),</a:t>
            </a:r>
            <a:r>
              <a:rPr lang="ru-RU" sz="1000" dirty="0" smtClean="0"/>
              <a:t> </a:t>
            </a:r>
            <a:r>
              <a:rPr lang="en-US" sz="1000" dirty="0" smtClean="0"/>
              <a:t>PRL </a:t>
            </a:r>
            <a:r>
              <a:rPr lang="ru-RU" sz="1000" dirty="0"/>
              <a:t>122, 054801 (2019).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09665" y="2905199"/>
            <a:ext cx="764745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err="1" smtClean="0">
                <a:solidFill>
                  <a:prstClr val="black"/>
                </a:solidFill>
                <a:latin typeface="Calibri"/>
              </a:rPr>
              <a:t>Микросгустки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наблюдаются, их положение (относительно лазерного импульса) воспроизводится 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159513" y="3482205"/>
            <a:ext cx="2384759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При включении плазмы появляется гало из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</a:rPr>
              <a:t>дефокусированых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протонов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519936" y="3212976"/>
            <a:ext cx="0" cy="39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904944" y="4285372"/>
            <a:ext cx="0" cy="87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7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4136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Подведем промежуточные итоги:</a:t>
            </a:r>
            <a:endParaRPr lang="ru-RU" sz="200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07369" y="1136356"/>
            <a:ext cx="5976664" cy="3948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155C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ym typeface="Zapf Dingbats" charset="2"/>
              </a:rPr>
              <a:t>Продемонстрирована </a:t>
            </a:r>
            <a:r>
              <a:rPr lang="ru-RU" sz="1600" dirty="0">
                <a:sym typeface="Zapf Dingbats" charset="2"/>
              </a:rPr>
              <a:t>стабильная, хорошо воспроизводимая </a:t>
            </a:r>
            <a:r>
              <a:rPr lang="ru-RU" sz="1600" dirty="0" err="1">
                <a:sym typeface="Zapf Dingbats" charset="2"/>
              </a:rPr>
              <a:t>самомодуляция</a:t>
            </a:r>
            <a:r>
              <a:rPr lang="ru-RU" sz="1600" dirty="0">
                <a:sym typeface="Zapf Dingbats" charset="2"/>
              </a:rPr>
              <a:t> протонного пучка</a:t>
            </a:r>
            <a:r>
              <a:rPr lang="en-US" sz="1600" dirty="0">
                <a:sym typeface="Zapf Dingbats" charset="2"/>
              </a:rPr>
              <a:t> (2017)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ym typeface="Zapf Dingbats" charset="2"/>
              </a:rPr>
              <a:t>Продемонстрировано ускорение электронов</a:t>
            </a:r>
            <a:r>
              <a:rPr lang="en-US" sz="1600" dirty="0">
                <a:sym typeface="Zapf Dingbats" charset="2"/>
              </a:rPr>
              <a:t> (2018)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ym typeface="Zapf Dingbats" charset="2"/>
              </a:rPr>
              <a:t>Результаты экспериментов согласуются с предсказаниями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sym typeface="Zapf Dingbats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dirty="0" smtClean="0">
                <a:sym typeface="Zapf Dingbats" charset="2"/>
              </a:rPr>
              <a:t>	Зачем детальное пост-</a:t>
            </a:r>
            <a:r>
              <a:rPr lang="ru-RU" sz="1600" dirty="0" err="1" smtClean="0">
                <a:sym typeface="Zapf Dingbats" charset="2"/>
              </a:rPr>
              <a:t>фактум</a:t>
            </a:r>
            <a:r>
              <a:rPr lang="ru-RU" sz="1600" dirty="0" smtClean="0">
                <a:sym typeface="Zapf Dingbats" charset="2"/>
              </a:rPr>
              <a:t> моделирование?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ym typeface="Zapf Dingbats" charset="2"/>
              </a:rPr>
              <a:t>Убедиться, что понимаем процесс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ym typeface="Zapf Dingbats" charset="2"/>
              </a:rPr>
              <a:t>Найти новые физические эффекты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ym typeface="Zapf Dingbats" charset="2"/>
              </a:rPr>
              <a:t>Проверить численные коды перед следующим скачком по параметрам</a:t>
            </a:r>
            <a:r>
              <a:rPr lang="en-US" sz="1600" dirty="0" smtClean="0">
                <a:sym typeface="Zapf Dingbats" charset="2"/>
              </a:rPr>
              <a:t>: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sym typeface="Zapf Dingbats" charset="2"/>
              </a:rPr>
              <a:t>AWAKE </a:t>
            </a:r>
            <a:r>
              <a:rPr lang="ru-RU" sz="1400" dirty="0" smtClean="0">
                <a:solidFill>
                  <a:schemeClr val="tx1"/>
                </a:solidFill>
                <a:sym typeface="Zapf Dingbats" charset="2"/>
              </a:rPr>
              <a:t>уже шагнул на два порядка в сторону от хорошо исследованной области, и нужно двигаться дальше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00056" y="1700808"/>
            <a:ext cx="5188130" cy="3939150"/>
            <a:chOff x="6559585" y="1196752"/>
            <a:chExt cx="5188130" cy="39391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5230" y="1196752"/>
              <a:ext cx="5122485" cy="38787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68208" y="4828705"/>
              <a:ext cx="1438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длина ускорения,</a:t>
              </a:r>
              <a:endParaRPr lang="ru-RU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5669277" y="3968595"/>
              <a:ext cx="205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длина расчетной области,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9006" y="1117192"/>
            <a:ext cx="507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Эксперименты по плазменному кильватерному ускорению</a:t>
            </a:r>
          </a:p>
          <a:p>
            <a:r>
              <a:rPr lang="ru-RU" dirty="0" smtClean="0"/>
              <a:t>и обсуждаемые проекты: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17631" y="5639958"/>
            <a:ext cx="3470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</a:t>
            </a:r>
            <a:r>
              <a:rPr lang="en-US" sz="1000" dirty="0" err="1" smtClean="0"/>
              <a:t>K.V.Lotov</a:t>
            </a:r>
            <a:r>
              <a:rPr lang="en-US" sz="1000" dirty="0" smtClean="0"/>
              <a:t>, Nuclear </a:t>
            </a:r>
            <a:r>
              <a:rPr lang="en-US" sz="1000" dirty="0"/>
              <a:t>Instr. Methods A 909, 446 (2018).</a:t>
            </a:r>
            <a:endParaRPr lang="ru-RU" sz="10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8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664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 чем сравниваем: с изображением пучка на экранах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33" y="3234760"/>
            <a:ext cx="7231912" cy="34168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15857" y="6528482"/>
            <a:ext cx="4176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dirty="0" err="1"/>
              <a:t>M.Turner</a:t>
            </a:r>
            <a:r>
              <a:rPr lang="en-US" sz="1000" dirty="0"/>
              <a:t> et al. (AWAKE Collaboration</a:t>
            </a:r>
            <a:r>
              <a:rPr lang="en-US" sz="1000" dirty="0" smtClean="0"/>
              <a:t>),</a:t>
            </a:r>
            <a:r>
              <a:rPr lang="ru-RU" sz="1000" dirty="0" smtClean="0"/>
              <a:t> </a:t>
            </a:r>
            <a:r>
              <a:rPr lang="en-US" sz="1000" dirty="0" smtClean="0"/>
              <a:t>PRL </a:t>
            </a:r>
            <a:r>
              <a:rPr lang="ru-RU" sz="1000" dirty="0"/>
              <a:t>122, 054801 (2019).</a:t>
            </a:r>
          </a:p>
        </p:txBody>
      </p:sp>
      <p:sp>
        <p:nvSpPr>
          <p:cNvPr id="3" name="Овал 2"/>
          <p:cNvSpPr/>
          <p:nvPr/>
        </p:nvSpPr>
        <p:spPr>
          <a:xfrm>
            <a:off x="6600056" y="5622607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47728" y="4653136"/>
            <a:ext cx="6480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937799" y="1116598"/>
            <a:ext cx="3024336" cy="2643579"/>
            <a:chOff x="1271464" y="929437"/>
            <a:chExt cx="3024336" cy="264357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2098" y="1040724"/>
              <a:ext cx="2843776" cy="2429413"/>
            </a:xfrm>
            <a:prstGeom prst="rect">
              <a:avLst/>
            </a:prstGeom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1271464" y="929437"/>
              <a:ext cx="3024336" cy="264357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60" y="1116598"/>
            <a:ext cx="5057522" cy="20230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9848" y="3936260"/>
            <a:ext cx="3917160" cy="2539925"/>
          </a:xfrm>
          <a:prstGeom prst="rect">
            <a:avLst/>
          </a:prstGeom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735960" y="1028923"/>
            <a:ext cx="3043281" cy="2616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Раздельная регистрация центра и гало дает широкий динамический диапазон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Можно восстановить интегральный (по времени) поперечный профиль пучка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сравнения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 моделированием особенно удобен максимальный радиус </a:t>
            </a:r>
            <a:r>
              <a:rPr lang="ru-RU" sz="1400" dirty="0" err="1" smtClean="0">
                <a:solidFill>
                  <a:prstClr val="black"/>
                </a:solidFill>
                <a:latin typeface="Calibri"/>
              </a:rPr>
              <a:t>дефокусированных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протонов (количественная характеристика процесса)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</a:t>
            </a:r>
            <a:r>
              <a:rPr lang="ru-RU" altLang="ru-RU" sz="1200" dirty="0" smtClean="0">
                <a:latin typeface="Tahoma" panose="020B0604030504040204" pitchFamily="34" charset="0"/>
              </a:rPr>
              <a:t>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05</a:t>
            </a:r>
            <a:r>
              <a:rPr lang="en-US" altLang="ru-RU" sz="1200" dirty="0" smtClean="0">
                <a:latin typeface="Tahoma" panose="020B0604030504040204" pitchFamily="34" charset="0"/>
              </a:rPr>
              <a:t>.06.20</a:t>
            </a:r>
            <a:r>
              <a:rPr lang="ru-RU" altLang="ru-RU" sz="1200" dirty="0">
                <a:latin typeface="Tahoma" panose="020B0604030504040204" pitchFamily="34" charset="0"/>
              </a:rPr>
              <a:t>20,  </a:t>
            </a:r>
            <a:r>
              <a:rPr lang="ru-RU" altLang="ru-RU" sz="1200" dirty="0" smtClean="0">
                <a:latin typeface="Tahoma" panose="020B0604030504040204" pitchFamily="34" charset="0"/>
              </a:rPr>
              <a:t>  слайд 9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16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29626</TotalTime>
  <Words>1897</Words>
  <Application>Microsoft Office PowerPoint</Application>
  <PresentationFormat>Широкоэкранный</PresentationFormat>
  <Paragraphs>255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Zapf Dingbats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lot</cp:lastModifiedBy>
  <cp:revision>943</cp:revision>
  <dcterms:created xsi:type="dcterms:W3CDTF">2009-06-16T07:28:13Z</dcterms:created>
  <dcterms:modified xsi:type="dcterms:W3CDTF">2020-06-05T13:02:08Z</dcterms:modified>
</cp:coreProperties>
</file>