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43" r:id="rId2"/>
    <p:sldId id="364" r:id="rId3"/>
    <p:sldId id="312" r:id="rId4"/>
    <p:sldId id="363" r:id="rId5"/>
    <p:sldId id="313" r:id="rId6"/>
    <p:sldId id="366" r:id="rId7"/>
    <p:sldId id="321" r:id="rId8"/>
    <p:sldId id="317" r:id="rId9"/>
    <p:sldId id="336" r:id="rId10"/>
    <p:sldId id="346" r:id="rId11"/>
    <p:sldId id="371" r:id="rId12"/>
    <p:sldId id="367" r:id="rId13"/>
    <p:sldId id="280" r:id="rId14"/>
    <p:sldId id="350" r:id="rId15"/>
    <p:sldId id="358" r:id="rId16"/>
    <p:sldId id="369" r:id="rId17"/>
    <p:sldId id="359" r:id="rId18"/>
    <p:sldId id="283" r:id="rId19"/>
    <p:sldId id="286" r:id="rId20"/>
    <p:sldId id="360" r:id="rId21"/>
    <p:sldId id="368" r:id="rId22"/>
    <p:sldId id="294" r:id="rId23"/>
    <p:sldId id="296" r:id="rId24"/>
    <p:sldId id="319" r:id="rId25"/>
    <p:sldId id="311" r:id="rId26"/>
    <p:sldId id="341" r:id="rId27"/>
    <p:sldId id="342" r:id="rId28"/>
    <p:sldId id="348" r:id="rId29"/>
    <p:sldId id="334" r:id="rId30"/>
    <p:sldId id="335" r:id="rId31"/>
    <p:sldId id="355" r:id="rId32"/>
    <p:sldId id="289" r:id="rId33"/>
    <p:sldId id="295" r:id="rId34"/>
    <p:sldId id="356" r:id="rId35"/>
    <p:sldId id="291" r:id="rId36"/>
    <p:sldId id="354" r:id="rId37"/>
    <p:sldId id="349" r:id="rId38"/>
    <p:sldId id="357" r:id="rId39"/>
    <p:sldId id="361" r:id="rId40"/>
    <p:sldId id="332" r:id="rId41"/>
    <p:sldId id="353" r:id="rId42"/>
    <p:sldId id="365" r:id="rId43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FF"/>
    <a:srgbClr val="FB0008"/>
    <a:srgbClr val="170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88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1EB35-DABC-5641-92DC-5144E248B390}" type="datetime1">
              <a:rPr lang="ru-RU" smtClean="0"/>
              <a:t>26.06.20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748D3-EA9F-4D44-8178-F044E9E18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46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350C5-D88E-F549-9A19-AD8AB2851B06}" type="datetime1">
              <a:rPr lang="ru-RU" smtClean="0"/>
              <a:t>26.06.20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99B7F-D207-1B43-9940-4BBC5B905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3142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FEEBC-216C-499F-A287-03ECB770A815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599B7F-D207-1B43-9940-4BBC5B9056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15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FEEBC-216C-499F-A287-03ECB770A815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kumimoji="0" lang="ru-RU" dirty="0"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491F9A-2CF7-D644-BA31-715741025E86}" type="slidenum">
              <a:rPr lang="ru-RU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88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728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>
          <a:xfrm>
            <a:off x="7215564" y="6536108"/>
            <a:ext cx="1905000" cy="304800"/>
          </a:xfrm>
        </p:spPr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97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0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91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0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08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1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9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6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BF860-9488-8544-B048-738D75A0B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32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wmf"/><Relationship Id="rId5" Type="http://schemas.openxmlformats.org/officeDocument/2006/relationships/image" Target="../media/image16.tif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5.emf"/><Relationship Id="rId8" Type="http://schemas.openxmlformats.org/officeDocument/2006/relationships/image" Target="../media/image1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3.docx"/><Relationship Id="rId4" Type="http://schemas.openxmlformats.org/officeDocument/2006/relationships/image" Target="../media/image17.emf"/><Relationship Id="rId5" Type="http://schemas.openxmlformats.org/officeDocument/2006/relationships/image" Target="../media/image20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8.emf"/><Relationship Id="rId8" Type="http://schemas.openxmlformats.org/officeDocument/2006/relationships/package" Target="../embeddings/_________Microsoft_Word4.docx"/><Relationship Id="rId9" Type="http://schemas.openxmlformats.org/officeDocument/2006/relationships/image" Target="../media/image19.emf"/><Relationship Id="rId10" Type="http://schemas.openxmlformats.org/officeDocument/2006/relationships/image" Target="../media/image1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1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2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8.emf"/><Relationship Id="rId9" Type="http://schemas.openxmlformats.org/officeDocument/2006/relationships/image" Target="../media/image1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8.emf"/><Relationship Id="rId5" Type="http://schemas.openxmlformats.org/officeDocument/2006/relationships/image" Target="../media/image1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wmf"/><Relationship Id="rId5" Type="http://schemas.openxmlformats.org/officeDocument/2006/relationships/image" Target="../media/image33.wmf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5.docx"/><Relationship Id="rId4" Type="http://schemas.openxmlformats.org/officeDocument/2006/relationships/image" Target="../media/image34.png"/><Relationship Id="rId5" Type="http://schemas.openxmlformats.org/officeDocument/2006/relationships/image" Target="../media/image1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emf"/><Relationship Id="rId3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.jpeg"/><Relationship Id="rId6" Type="http://schemas.openxmlformats.org/officeDocument/2006/relationships/package" Target="../embeddings/_________Microsoft_Word1.docx"/><Relationship Id="rId7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4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4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6.docx"/><Relationship Id="rId4" Type="http://schemas.openxmlformats.org/officeDocument/2006/relationships/image" Target="../media/image44.emf"/><Relationship Id="rId5" Type="http://schemas.openxmlformats.org/officeDocument/2006/relationships/package" Target="../embeddings/_________Microsoft_Word7.docx"/><Relationship Id="rId6" Type="http://schemas.openxmlformats.org/officeDocument/2006/relationships/image" Target="../media/image4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4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4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4" Type="http://schemas.openxmlformats.org/officeDocument/2006/relationships/image" Target="../media/image10.png"/><Relationship Id="rId5" Type="http://schemas.openxmlformats.org/officeDocument/2006/relationships/image" Target="../media/image1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emf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7000" y="1168400"/>
            <a:ext cx="901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Toward the next generation of high-peak-power lasers: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compression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after compressor approach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000" y="2297980"/>
            <a:ext cx="8792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V.N. </a:t>
            </a:r>
            <a:r>
              <a:rPr lang="en-US" sz="2000" dirty="0" err="1"/>
              <a:t>Ginzburg</a:t>
            </a:r>
            <a:r>
              <a:rPr lang="en-US" sz="2000" dirty="0"/>
              <a:t>, I.V. </a:t>
            </a:r>
            <a:r>
              <a:rPr lang="en-US" sz="2000" dirty="0" err="1"/>
              <a:t>Yakovlev</a:t>
            </a:r>
            <a:r>
              <a:rPr lang="en-US" sz="2000" dirty="0"/>
              <a:t>, A.S. </a:t>
            </a:r>
            <a:r>
              <a:rPr lang="en-US" sz="2000" dirty="0" err="1"/>
              <a:t>Zuev</a:t>
            </a:r>
            <a:r>
              <a:rPr lang="en-US" sz="2000" dirty="0"/>
              <a:t>, A.P. </a:t>
            </a:r>
            <a:r>
              <a:rPr lang="en-US" sz="2000" dirty="0" err="1"/>
              <a:t>Korobeinikova</a:t>
            </a:r>
            <a:r>
              <a:rPr lang="en-US" sz="2000" dirty="0"/>
              <a:t>, A.A. </a:t>
            </a:r>
            <a:r>
              <a:rPr lang="en-US" sz="2000" dirty="0" err="1"/>
              <a:t>Kochetkov</a:t>
            </a:r>
            <a:r>
              <a:rPr lang="en-US" sz="2000" dirty="0"/>
              <a:t>, </a:t>
            </a:r>
            <a:endParaRPr lang="en-US" sz="2000" dirty="0" smtClean="0"/>
          </a:p>
          <a:p>
            <a:pPr algn="ctr"/>
            <a:r>
              <a:rPr lang="en-US" sz="2000" dirty="0" smtClean="0"/>
              <a:t>A.A</a:t>
            </a:r>
            <a:r>
              <a:rPr lang="en-US" sz="2000" dirty="0"/>
              <a:t>. </a:t>
            </a:r>
            <a:r>
              <a:rPr lang="en-US" sz="2000" dirty="0" err="1"/>
              <a:t>Kuz’min</a:t>
            </a:r>
            <a:r>
              <a:rPr lang="en-US" sz="2000" dirty="0"/>
              <a:t>, </a:t>
            </a:r>
            <a:r>
              <a:rPr lang="en-US" sz="2000" dirty="0" err="1"/>
              <a:t>S.Yu</a:t>
            </a:r>
            <a:r>
              <a:rPr lang="en-US" sz="2000" dirty="0"/>
              <a:t>. </a:t>
            </a:r>
            <a:r>
              <a:rPr lang="en-US" sz="2000" dirty="0" err="1"/>
              <a:t>Mironov</a:t>
            </a:r>
            <a:r>
              <a:rPr lang="en-US" sz="2000" dirty="0"/>
              <a:t>, A.A. </a:t>
            </a:r>
            <a:r>
              <a:rPr lang="en-US" sz="2000" dirty="0" err="1"/>
              <a:t>Shaykin</a:t>
            </a:r>
            <a:r>
              <a:rPr lang="en-US" sz="2000" dirty="0"/>
              <a:t>, I.A. </a:t>
            </a:r>
            <a:r>
              <a:rPr lang="en-US" sz="2000" dirty="0" err="1"/>
              <a:t>Shaykin</a:t>
            </a:r>
            <a:r>
              <a:rPr lang="en-US" sz="2000" dirty="0"/>
              <a:t>, </a:t>
            </a:r>
            <a:r>
              <a:rPr lang="en-US" sz="2000" u="sng" dirty="0"/>
              <a:t>E.A. Khazanov   </a:t>
            </a:r>
            <a:endParaRPr lang="ru-RU" sz="2000" u="sng" dirty="0"/>
          </a:p>
          <a:p>
            <a:pPr algn="ctr"/>
            <a:endParaRPr kumimoji="1" lang="en-US" sz="2000" b="1" dirty="0" smtClean="0"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334" y="2958702"/>
            <a:ext cx="810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28134">
              <a:lnSpc>
                <a:spcPct val="130000"/>
              </a:lnSpc>
              <a:defRPr/>
            </a:pPr>
            <a:r>
              <a:rPr lang="en-US" sz="2400" b="1" i="1" kern="0" dirty="0" smtClean="0">
                <a:solidFill>
                  <a:srgbClr val="000090"/>
                </a:solidFill>
              </a:rPr>
              <a:t>Institute </a:t>
            </a:r>
            <a:r>
              <a:rPr lang="en-US" sz="2400" b="1" i="1" kern="0" dirty="0">
                <a:solidFill>
                  <a:srgbClr val="000090"/>
                </a:solidFill>
              </a:rPr>
              <a:t>of Applied physics of Russian Academy of Science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000" y="3617254"/>
            <a:ext cx="9169400" cy="2296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57109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b="1" kern="0" dirty="0" smtClean="0">
                <a:latin typeface="Times New Roman"/>
                <a:cs typeface="Times New Roman"/>
              </a:rPr>
              <a:t>Motivation</a:t>
            </a:r>
          </a:p>
          <a:p>
            <a:pPr marL="342900" indent="-342900" defTabSz="957109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b="1" kern="0" dirty="0">
                <a:latin typeface="Times New Roman"/>
                <a:cs typeface="Times New Roman"/>
              </a:rPr>
              <a:t>Compression after Compressor </a:t>
            </a:r>
            <a:r>
              <a:rPr lang="en-US" sz="2400" b="1" kern="0" dirty="0" smtClean="0">
                <a:latin typeface="Times New Roman"/>
                <a:cs typeface="Times New Roman"/>
              </a:rPr>
              <a:t>Approach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CafCA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kern="0" dirty="0">
              <a:latin typeface="Times New Roman"/>
              <a:cs typeface="Times New Roman"/>
            </a:endParaRPr>
          </a:p>
          <a:p>
            <a:pPr marL="342900" lvl="1" indent="-342900" defTabSz="957109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-scale self-focusing suppression in powerful laser beams</a:t>
            </a:r>
          </a:p>
          <a:p>
            <a:pPr marL="342900" indent="-342900" defTabSz="957109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  <a:p>
            <a:pPr marL="342900" indent="-342900" defTabSz="957109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	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pic>
        <p:nvPicPr>
          <p:cNvPr id="13" name="Изображение 12" descr="I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10</a:t>
            </a:fld>
            <a:endParaRPr lang="ru-RU"/>
          </a:p>
        </p:txBody>
      </p:sp>
      <p:pic>
        <p:nvPicPr>
          <p:cNvPr id="20" name="Изображение 19" descr="histor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9225" r="14306" b="65185"/>
          <a:stretch/>
        </p:blipFill>
        <p:spPr>
          <a:xfrm>
            <a:off x="-127000" y="1308100"/>
            <a:ext cx="9452853" cy="436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200" y="6616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361950" y="-11112"/>
            <a:ext cx="8229600" cy="751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CafCA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hystory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from </a:t>
            </a:r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nJ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to J </a:t>
            </a:r>
            <a:endParaRPr lang="ru-RU" sz="3600" b="1" dirty="0">
              <a:solidFill>
                <a:srgbClr val="FB0008"/>
              </a:solidFill>
              <a:latin typeface="Times New Roman"/>
              <a:cs typeface="Times New Roman"/>
            </a:endParaRPr>
          </a:p>
        </p:txBody>
      </p:sp>
      <p:pic>
        <p:nvPicPr>
          <p:cNvPr id="7" name="Изображение 6" descr="I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2228850" y="-23814"/>
            <a:ext cx="6191250" cy="1007995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CafCA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hystory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from </a:t>
            </a:r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nJ</a:t>
            </a:r>
            <a:r>
              <a:rPr lang="en-US" sz="3600" b="1" dirty="0">
                <a:solidFill>
                  <a:srgbClr val="FB0008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to J </a:t>
            </a:r>
            <a:endParaRPr lang="ru-RU" sz="3600" b="1" dirty="0">
              <a:solidFill>
                <a:srgbClr val="FB0008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234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11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03200" y="6616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361950" y="-11112"/>
            <a:ext cx="8229600" cy="751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CafCA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hystory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from </a:t>
            </a:r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nJ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to J </a:t>
            </a:r>
            <a:endParaRPr lang="ru-RU" sz="3600" b="1" dirty="0">
              <a:solidFill>
                <a:srgbClr val="FB0008"/>
              </a:solidFill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Power_vs_di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9445" r="10899" b="60185"/>
          <a:stretch/>
        </p:blipFill>
        <p:spPr>
          <a:xfrm>
            <a:off x="203200" y="1117600"/>
            <a:ext cx="8851823" cy="4806950"/>
          </a:xfrm>
          <a:prstGeom prst="rect">
            <a:avLst/>
          </a:prstGeom>
        </p:spPr>
      </p:pic>
      <p:pic>
        <p:nvPicPr>
          <p:cNvPr id="10" name="Изображение 9" descr="I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2228850" y="-23814"/>
            <a:ext cx="6191250" cy="1007995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CafCA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hystory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from </a:t>
            </a:r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nJ</a:t>
            </a:r>
            <a:r>
              <a:rPr lang="en-US" sz="3600" b="1" dirty="0">
                <a:solidFill>
                  <a:srgbClr val="FB0008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to J </a:t>
            </a:r>
            <a:endParaRPr lang="ru-RU" sz="3600" b="1" dirty="0">
              <a:solidFill>
                <a:srgbClr val="FB0008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439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96900" y="1824308"/>
            <a:ext cx="91694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kern="0" dirty="0" smtClean="0">
                <a:latin typeface="Times New Roman"/>
                <a:cs typeface="Times New Roman"/>
              </a:rPr>
              <a:t>Motivation</a:t>
            </a:r>
          </a:p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kern="0" dirty="0">
                <a:latin typeface="Times New Roman"/>
                <a:cs typeface="Times New Roman"/>
              </a:rPr>
              <a:t>Compression after Compressor </a:t>
            </a:r>
            <a:r>
              <a:rPr lang="en-US" sz="2400" b="1" kern="0" dirty="0" smtClean="0">
                <a:latin typeface="Times New Roman"/>
                <a:cs typeface="Times New Roman"/>
              </a:rPr>
              <a:t>Approach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CafCA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kern="0" dirty="0">
              <a:latin typeface="Times New Roman"/>
              <a:cs typeface="Times New Roman"/>
            </a:endParaRPr>
          </a:p>
          <a:p>
            <a:pPr marL="342900" lvl="1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-scale self-focusing suppression in powerful laser beams</a:t>
            </a:r>
          </a:p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	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2" name="Штриховая стрелка вправо 1"/>
          <p:cNvSpPr/>
          <p:nvPr/>
        </p:nvSpPr>
        <p:spPr>
          <a:xfrm>
            <a:off x="38100" y="3162300"/>
            <a:ext cx="660400" cy="2794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B0008"/>
              </a:solidFill>
            </a:endParaRPr>
          </a:p>
        </p:txBody>
      </p:sp>
      <p:pic>
        <p:nvPicPr>
          <p:cNvPr id="8" name="Изображение 7" descr="I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6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72377" y="2573072"/>
            <a:ext cx="8892731" cy="304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9pPr>
          </a:lstStyle>
          <a:p>
            <a:r>
              <a:rPr kumimoji="0" lang="en-US" b="1" dirty="0" smtClean="0">
                <a:solidFill>
                  <a:schemeClr val="tx1"/>
                </a:solidFill>
              </a:rPr>
              <a:t>Physical </a:t>
            </a:r>
            <a:r>
              <a:rPr lang="en-US" b="1" kern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problems </a:t>
            </a:r>
            <a:r>
              <a:rPr kumimoji="0" lang="en-US" b="1" dirty="0" smtClean="0">
                <a:solidFill>
                  <a:schemeClr val="tx1"/>
                </a:solidFill>
              </a:rPr>
              <a:t>: 						Solutions:</a:t>
            </a:r>
          </a:p>
          <a:p>
            <a:endParaRPr kumimoji="0" lang="en-US" b="1" dirty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kumimoji="0" lang="en-US" b="1" dirty="0">
                <a:solidFill>
                  <a:srgbClr val="FF0000"/>
                </a:solidFill>
              </a:rPr>
              <a:t>small-scale self-</a:t>
            </a:r>
            <a:r>
              <a:rPr kumimoji="0" lang="en-US" b="1" dirty="0" smtClean="0">
                <a:solidFill>
                  <a:srgbClr val="FF0000"/>
                </a:solidFill>
              </a:rPr>
              <a:t>focusing          		</a:t>
            </a:r>
            <a:r>
              <a:rPr kumimoji="0" lang="en-US" b="1" dirty="0" smtClean="0">
                <a:solidFill>
                  <a:srgbClr val="008000"/>
                </a:solidFill>
              </a:rPr>
              <a:t>free space beam filtering</a:t>
            </a:r>
            <a:endParaRPr kumimoji="0" lang="en-US" b="1" dirty="0">
              <a:solidFill>
                <a:srgbClr val="008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kumimoji="0" lang="en-US" b="1" dirty="0">
                <a:solidFill>
                  <a:srgbClr val="FF0000"/>
                </a:solidFill>
              </a:rPr>
              <a:t>n</a:t>
            </a:r>
            <a:r>
              <a:rPr kumimoji="0" lang="en-US" b="1" dirty="0" smtClean="0">
                <a:solidFill>
                  <a:srgbClr val="FF0000"/>
                </a:solidFill>
              </a:rPr>
              <a:t>on </a:t>
            </a:r>
            <a:r>
              <a:rPr kumimoji="0" lang="en-US" b="1" dirty="0">
                <a:solidFill>
                  <a:srgbClr val="FF0000"/>
                </a:solidFill>
              </a:rPr>
              <a:t>flat-top beam </a:t>
            </a:r>
            <a:r>
              <a:rPr kumimoji="0" lang="en-US" b="1" dirty="0" smtClean="0">
                <a:solidFill>
                  <a:srgbClr val="FF0000"/>
                </a:solidFill>
              </a:rPr>
              <a:t>shape				</a:t>
            </a:r>
            <a:r>
              <a:rPr kumimoji="0" lang="en-US" b="1" dirty="0" smtClean="0">
                <a:solidFill>
                  <a:srgbClr val="008000"/>
                </a:solidFill>
              </a:rPr>
              <a:t>negative lens</a:t>
            </a:r>
          </a:p>
          <a:p>
            <a:pPr marL="457200" indent="-457200">
              <a:buFont typeface="Arial"/>
              <a:buChar char="•"/>
            </a:pPr>
            <a:endParaRPr kumimoji="0" lang="en-US" b="1" u="sng" dirty="0">
              <a:solidFill>
                <a:srgbClr val="008000"/>
              </a:solidFill>
            </a:endParaRPr>
          </a:p>
          <a:p>
            <a:r>
              <a:rPr kumimoji="0" lang="en-US" b="1" dirty="0" smtClean="0">
                <a:solidFill>
                  <a:srgbClr val="000000"/>
                </a:solidFill>
              </a:rPr>
              <a:t>Technological </a:t>
            </a:r>
            <a:r>
              <a:rPr lang="en-US" b="1" kern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problem</a:t>
            </a:r>
            <a:r>
              <a:rPr kumimoji="0" lang="en-US" b="1" dirty="0" smtClean="0">
                <a:solidFill>
                  <a:srgbClr val="000000"/>
                </a:solidFill>
              </a:rPr>
              <a:t>:</a:t>
            </a:r>
            <a:r>
              <a:rPr kumimoji="0" lang="en-US" b="1" dirty="0" smtClean="0">
                <a:solidFill>
                  <a:srgbClr val="FF0000"/>
                </a:solidFill>
              </a:rPr>
              <a:t> 					</a:t>
            </a:r>
            <a:r>
              <a:rPr kumimoji="0" lang="en-US" b="1" dirty="0">
                <a:solidFill>
                  <a:schemeClr val="tx1"/>
                </a:solidFill>
              </a:rPr>
              <a:t>Solutions:</a:t>
            </a:r>
            <a:endParaRPr kumimoji="0" lang="en-US" b="1" dirty="0" smtClean="0">
              <a:solidFill>
                <a:srgbClr val="FF0000"/>
              </a:solidFill>
            </a:endParaRPr>
          </a:p>
          <a:p>
            <a:endParaRPr kumimoji="0" lang="en-US" b="1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kumimoji="0" lang="en-US" b="1" dirty="0">
                <a:solidFill>
                  <a:srgbClr val="FF0000"/>
                </a:solidFill>
              </a:rPr>
              <a:t>very high aspect ratio 1:100</a:t>
            </a:r>
            <a:r>
              <a:rPr kumimoji="0" lang="en-US" b="1" dirty="0" smtClean="0">
                <a:solidFill>
                  <a:srgbClr val="FF0000"/>
                </a:solidFill>
              </a:rPr>
              <a:t>+           </a:t>
            </a:r>
            <a:r>
              <a:rPr kumimoji="0" lang="en-US" b="1" dirty="0" smtClean="0">
                <a:solidFill>
                  <a:srgbClr val="008000"/>
                </a:solidFill>
              </a:rPr>
              <a:t> plastic instead of glass  </a:t>
            </a:r>
            <a:r>
              <a:rPr kumimoji="0" lang="en-US" b="1" dirty="0" smtClean="0">
                <a:solidFill>
                  <a:srgbClr val="FF0000"/>
                </a:solidFill>
              </a:rPr>
              <a:t>      </a:t>
            </a:r>
            <a:endParaRPr kumimoji="0"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767" y="1928280"/>
            <a:ext cx="2955483" cy="169333"/>
          </a:xfrm>
          <a:prstGeom prst="rect">
            <a:avLst/>
          </a:prstGeom>
          <a:solidFill>
            <a:srgbClr val="A6A6A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92457" y="1368689"/>
            <a:ext cx="179917" cy="1397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3630083" y="1621364"/>
            <a:ext cx="3196167" cy="7196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Power scaling</a:t>
            </a:r>
            <a:endParaRPr lang="ru-RU" sz="24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13</a:t>
            </a:fld>
            <a:endParaRPr lang="ru-RU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504722" y="1014399"/>
            <a:ext cx="2267564" cy="7694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9pPr>
          </a:lstStyle>
          <a:p>
            <a:r>
              <a:rPr kumimoji="0" lang="en-US" sz="4400" b="1" i="1" dirty="0">
                <a:solidFill>
                  <a:srgbClr val="FF0000"/>
                </a:solidFill>
              </a:rPr>
              <a:t>B</a:t>
            </a:r>
            <a:r>
              <a:rPr kumimoji="0" lang="en-US" sz="4400" b="1" dirty="0">
                <a:solidFill>
                  <a:srgbClr val="FF0000"/>
                </a:solidFill>
              </a:rPr>
              <a:t>=</a:t>
            </a:r>
            <a:r>
              <a:rPr kumimoji="0" lang="en-US" sz="4400" b="1" i="1" dirty="0" smtClean="0">
                <a:solidFill>
                  <a:srgbClr val="FF0000"/>
                </a:solidFill>
              </a:rPr>
              <a:t>n</a:t>
            </a:r>
            <a:r>
              <a:rPr kumimoji="0" lang="en-US" sz="4400" b="1" baseline="-25000" dirty="0" smtClean="0">
                <a:solidFill>
                  <a:srgbClr val="FF0000"/>
                </a:solidFill>
              </a:rPr>
              <a:t>2</a:t>
            </a:r>
            <a:r>
              <a:rPr kumimoji="0" lang="en-US" sz="4400" b="1" i="1" dirty="0" smtClean="0">
                <a:solidFill>
                  <a:srgbClr val="FF0000"/>
                </a:solidFill>
              </a:rPr>
              <a:t>IkL  </a:t>
            </a:r>
            <a:endParaRPr kumimoji="0" lang="ru-RU" sz="4400" b="1" i="1" dirty="0">
              <a:solidFill>
                <a:srgbClr val="0000FF"/>
              </a:solidFill>
            </a:endParaRPr>
          </a:p>
        </p:txBody>
      </p:sp>
      <p:pic>
        <p:nvPicPr>
          <p:cNvPr id="11" name="Изображение 10" descr="I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9" name="Rectangle 374"/>
          <p:cNvSpPr>
            <a:spLocks noChangeArrowheads="1"/>
          </p:cNvSpPr>
          <p:nvPr/>
        </p:nvSpPr>
        <p:spPr bwMode="auto">
          <a:xfrm>
            <a:off x="1409051" y="-2"/>
            <a:ext cx="7711631" cy="10073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 lIns="21118" tIns="10559" rIns="21118" bIns="10559">
            <a:spAutoFit/>
          </a:bodyPr>
          <a:lstStyle/>
          <a:p>
            <a:pPr algn="ctr" defTabSz="957109">
              <a:defRPr/>
            </a:pPr>
            <a:r>
              <a:rPr lang="en-US" sz="3600" b="1" kern="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CafCA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scaling problems and solutions</a:t>
            </a:r>
            <a:endParaRPr lang="ru-RU" sz="3600" b="1" kern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43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14</a:t>
            </a:fld>
            <a:endParaRPr lang="ru-RU"/>
          </a:p>
        </p:txBody>
      </p:sp>
      <p:sp>
        <p:nvSpPr>
          <p:cNvPr id="115" name="TextBox 114"/>
          <p:cNvSpPr txBox="1"/>
          <p:nvPr/>
        </p:nvSpPr>
        <p:spPr>
          <a:xfrm>
            <a:off x="647700" y="2070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3" name="Прямоугольник 202"/>
          <p:cNvSpPr/>
          <p:nvPr/>
        </p:nvSpPr>
        <p:spPr>
          <a:xfrm>
            <a:off x="2332849" y="1542872"/>
            <a:ext cx="361469" cy="429250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4" name="Group 7"/>
          <p:cNvGrpSpPr>
            <a:grpSpLocks/>
          </p:cNvGrpSpPr>
          <p:nvPr/>
        </p:nvGrpSpPr>
        <p:grpSpPr bwMode="auto">
          <a:xfrm rot="5400000">
            <a:off x="-878797" y="3339079"/>
            <a:ext cx="4494764" cy="1167681"/>
            <a:chOff x="295" y="1797"/>
            <a:chExt cx="3220" cy="1293"/>
          </a:xfrm>
        </p:grpSpPr>
        <p:sp>
          <p:nvSpPr>
            <p:cNvPr id="225" name="Freeform 8"/>
            <p:cNvSpPr>
              <a:spLocks/>
            </p:cNvSpPr>
            <p:nvPr/>
          </p:nvSpPr>
          <p:spPr bwMode="auto">
            <a:xfrm>
              <a:off x="589" y="1805"/>
              <a:ext cx="1293" cy="1285"/>
            </a:xfrm>
            <a:custGeom>
              <a:avLst/>
              <a:gdLst>
                <a:gd name="T0" fmla="*/ 0 w 1293"/>
                <a:gd name="T1" fmla="*/ 1285 h 1285"/>
                <a:gd name="T2" fmla="*/ 182 w 1293"/>
                <a:gd name="T3" fmla="*/ 1081 h 1285"/>
                <a:gd name="T4" fmla="*/ 250 w 1293"/>
                <a:gd name="T5" fmla="*/ 174 h 1285"/>
                <a:gd name="T6" fmla="*/ 749 w 1293"/>
                <a:gd name="T7" fmla="*/ 37 h 1285"/>
                <a:gd name="T8" fmla="*/ 1293 w 1293"/>
                <a:gd name="T9" fmla="*/ 37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3" h="1285">
                  <a:moveTo>
                    <a:pt x="0" y="1285"/>
                  </a:moveTo>
                  <a:cubicBezTo>
                    <a:pt x="70" y="1275"/>
                    <a:pt x="140" y="1266"/>
                    <a:pt x="182" y="1081"/>
                  </a:cubicBezTo>
                  <a:cubicBezTo>
                    <a:pt x="224" y="896"/>
                    <a:pt x="155" y="348"/>
                    <a:pt x="250" y="174"/>
                  </a:cubicBezTo>
                  <a:cubicBezTo>
                    <a:pt x="345" y="0"/>
                    <a:pt x="575" y="60"/>
                    <a:pt x="749" y="37"/>
                  </a:cubicBezTo>
                  <a:cubicBezTo>
                    <a:pt x="923" y="14"/>
                    <a:pt x="1199" y="37"/>
                    <a:pt x="1293" y="37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" name="Freeform 9"/>
            <p:cNvSpPr>
              <a:spLocks/>
            </p:cNvSpPr>
            <p:nvPr/>
          </p:nvSpPr>
          <p:spPr bwMode="auto">
            <a:xfrm flipH="1">
              <a:off x="1837" y="1797"/>
              <a:ext cx="1247" cy="1285"/>
            </a:xfrm>
            <a:custGeom>
              <a:avLst/>
              <a:gdLst>
                <a:gd name="T0" fmla="*/ 0 w 1293"/>
                <a:gd name="T1" fmla="*/ 1285 h 1285"/>
                <a:gd name="T2" fmla="*/ 182 w 1293"/>
                <a:gd name="T3" fmla="*/ 1081 h 1285"/>
                <a:gd name="T4" fmla="*/ 250 w 1293"/>
                <a:gd name="T5" fmla="*/ 174 h 1285"/>
                <a:gd name="T6" fmla="*/ 749 w 1293"/>
                <a:gd name="T7" fmla="*/ 37 h 1285"/>
                <a:gd name="T8" fmla="*/ 1293 w 1293"/>
                <a:gd name="T9" fmla="*/ 37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3" h="1285">
                  <a:moveTo>
                    <a:pt x="0" y="1285"/>
                  </a:moveTo>
                  <a:cubicBezTo>
                    <a:pt x="70" y="1275"/>
                    <a:pt x="140" y="1266"/>
                    <a:pt x="182" y="1081"/>
                  </a:cubicBezTo>
                  <a:cubicBezTo>
                    <a:pt x="224" y="896"/>
                    <a:pt x="155" y="348"/>
                    <a:pt x="250" y="174"/>
                  </a:cubicBezTo>
                  <a:cubicBezTo>
                    <a:pt x="345" y="0"/>
                    <a:pt x="575" y="60"/>
                    <a:pt x="749" y="37"/>
                  </a:cubicBezTo>
                  <a:cubicBezTo>
                    <a:pt x="923" y="14"/>
                    <a:pt x="1199" y="37"/>
                    <a:pt x="1293" y="37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7" name="Line 10"/>
            <p:cNvSpPr>
              <a:spLocks noChangeShapeType="1"/>
            </p:cNvSpPr>
            <p:nvPr/>
          </p:nvSpPr>
          <p:spPr bwMode="auto">
            <a:xfrm flipH="1">
              <a:off x="295" y="3090"/>
              <a:ext cx="31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8" name="Line 11"/>
            <p:cNvSpPr>
              <a:spLocks noChangeShapeType="1"/>
            </p:cNvSpPr>
            <p:nvPr/>
          </p:nvSpPr>
          <p:spPr bwMode="auto">
            <a:xfrm>
              <a:off x="3084" y="3090"/>
              <a:ext cx="43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05" name="Group 12"/>
          <p:cNvGrpSpPr>
            <a:grpSpLocks/>
          </p:cNvGrpSpPr>
          <p:nvPr/>
        </p:nvGrpSpPr>
        <p:grpSpPr bwMode="auto">
          <a:xfrm>
            <a:off x="1679800" y="2272008"/>
            <a:ext cx="454384" cy="3028860"/>
            <a:chOff x="1973" y="2999"/>
            <a:chExt cx="265" cy="953"/>
          </a:xfrm>
        </p:grpSpPr>
        <p:sp>
          <p:nvSpPr>
            <p:cNvPr id="222" name="Freeform 13"/>
            <p:cNvSpPr>
              <a:spLocks/>
            </p:cNvSpPr>
            <p:nvPr/>
          </p:nvSpPr>
          <p:spPr bwMode="auto">
            <a:xfrm rot="5635811">
              <a:off x="1958" y="3014"/>
              <a:ext cx="295" cy="265"/>
            </a:xfrm>
            <a:custGeom>
              <a:avLst/>
              <a:gdLst>
                <a:gd name="T0" fmla="*/ 0 w 318"/>
                <a:gd name="T1" fmla="*/ 133 h 265"/>
                <a:gd name="T2" fmla="*/ 45 w 318"/>
                <a:gd name="T3" fmla="*/ 246 h 265"/>
                <a:gd name="T4" fmla="*/ 91 w 318"/>
                <a:gd name="T5" fmla="*/ 19 h 265"/>
                <a:gd name="T6" fmla="*/ 136 w 318"/>
                <a:gd name="T7" fmla="*/ 246 h 265"/>
                <a:gd name="T8" fmla="*/ 182 w 318"/>
                <a:gd name="T9" fmla="*/ 19 h 265"/>
                <a:gd name="T10" fmla="*/ 227 w 318"/>
                <a:gd name="T11" fmla="*/ 246 h 265"/>
                <a:gd name="T12" fmla="*/ 272 w 318"/>
                <a:gd name="T13" fmla="*/ 19 h 265"/>
                <a:gd name="T14" fmla="*/ 318 w 318"/>
                <a:gd name="T15" fmla="*/ 13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265">
                  <a:moveTo>
                    <a:pt x="0" y="133"/>
                  </a:moveTo>
                  <a:cubicBezTo>
                    <a:pt x="15" y="199"/>
                    <a:pt x="30" y="265"/>
                    <a:pt x="45" y="246"/>
                  </a:cubicBezTo>
                  <a:cubicBezTo>
                    <a:pt x="60" y="227"/>
                    <a:pt x="76" y="19"/>
                    <a:pt x="91" y="19"/>
                  </a:cubicBezTo>
                  <a:cubicBezTo>
                    <a:pt x="106" y="19"/>
                    <a:pt x="121" y="246"/>
                    <a:pt x="136" y="246"/>
                  </a:cubicBezTo>
                  <a:cubicBezTo>
                    <a:pt x="151" y="246"/>
                    <a:pt x="167" y="19"/>
                    <a:pt x="182" y="19"/>
                  </a:cubicBezTo>
                  <a:cubicBezTo>
                    <a:pt x="197" y="19"/>
                    <a:pt x="212" y="246"/>
                    <a:pt x="227" y="246"/>
                  </a:cubicBezTo>
                  <a:cubicBezTo>
                    <a:pt x="242" y="246"/>
                    <a:pt x="257" y="38"/>
                    <a:pt x="272" y="19"/>
                  </a:cubicBezTo>
                  <a:cubicBezTo>
                    <a:pt x="287" y="0"/>
                    <a:pt x="314" y="114"/>
                    <a:pt x="318" y="133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3" name="Freeform 14"/>
            <p:cNvSpPr>
              <a:spLocks/>
            </p:cNvSpPr>
            <p:nvPr/>
          </p:nvSpPr>
          <p:spPr bwMode="auto">
            <a:xfrm rot="5635811">
              <a:off x="1947" y="3320"/>
              <a:ext cx="317" cy="265"/>
            </a:xfrm>
            <a:custGeom>
              <a:avLst/>
              <a:gdLst>
                <a:gd name="T0" fmla="*/ 0 w 318"/>
                <a:gd name="T1" fmla="*/ 133 h 265"/>
                <a:gd name="T2" fmla="*/ 45 w 318"/>
                <a:gd name="T3" fmla="*/ 246 h 265"/>
                <a:gd name="T4" fmla="*/ 91 w 318"/>
                <a:gd name="T5" fmla="*/ 19 h 265"/>
                <a:gd name="T6" fmla="*/ 136 w 318"/>
                <a:gd name="T7" fmla="*/ 246 h 265"/>
                <a:gd name="T8" fmla="*/ 182 w 318"/>
                <a:gd name="T9" fmla="*/ 19 h 265"/>
                <a:gd name="T10" fmla="*/ 227 w 318"/>
                <a:gd name="T11" fmla="*/ 246 h 265"/>
                <a:gd name="T12" fmla="*/ 272 w 318"/>
                <a:gd name="T13" fmla="*/ 19 h 265"/>
                <a:gd name="T14" fmla="*/ 318 w 318"/>
                <a:gd name="T15" fmla="*/ 13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265">
                  <a:moveTo>
                    <a:pt x="0" y="133"/>
                  </a:moveTo>
                  <a:cubicBezTo>
                    <a:pt x="15" y="199"/>
                    <a:pt x="30" y="265"/>
                    <a:pt x="45" y="246"/>
                  </a:cubicBezTo>
                  <a:cubicBezTo>
                    <a:pt x="60" y="227"/>
                    <a:pt x="76" y="19"/>
                    <a:pt x="91" y="19"/>
                  </a:cubicBezTo>
                  <a:cubicBezTo>
                    <a:pt x="106" y="19"/>
                    <a:pt x="121" y="246"/>
                    <a:pt x="136" y="246"/>
                  </a:cubicBezTo>
                  <a:cubicBezTo>
                    <a:pt x="151" y="246"/>
                    <a:pt x="167" y="19"/>
                    <a:pt x="182" y="19"/>
                  </a:cubicBezTo>
                  <a:cubicBezTo>
                    <a:pt x="197" y="19"/>
                    <a:pt x="212" y="246"/>
                    <a:pt x="227" y="246"/>
                  </a:cubicBezTo>
                  <a:cubicBezTo>
                    <a:pt x="242" y="246"/>
                    <a:pt x="257" y="38"/>
                    <a:pt x="272" y="19"/>
                  </a:cubicBezTo>
                  <a:cubicBezTo>
                    <a:pt x="287" y="0"/>
                    <a:pt x="314" y="114"/>
                    <a:pt x="318" y="133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4" name="Freeform 15"/>
            <p:cNvSpPr>
              <a:spLocks/>
            </p:cNvSpPr>
            <p:nvPr/>
          </p:nvSpPr>
          <p:spPr bwMode="auto">
            <a:xfrm rot="5635811">
              <a:off x="1936" y="3649"/>
              <a:ext cx="340" cy="265"/>
            </a:xfrm>
            <a:custGeom>
              <a:avLst/>
              <a:gdLst>
                <a:gd name="T0" fmla="*/ 0 w 318"/>
                <a:gd name="T1" fmla="*/ 133 h 265"/>
                <a:gd name="T2" fmla="*/ 45 w 318"/>
                <a:gd name="T3" fmla="*/ 246 h 265"/>
                <a:gd name="T4" fmla="*/ 91 w 318"/>
                <a:gd name="T5" fmla="*/ 19 h 265"/>
                <a:gd name="T6" fmla="*/ 136 w 318"/>
                <a:gd name="T7" fmla="*/ 246 h 265"/>
                <a:gd name="T8" fmla="*/ 182 w 318"/>
                <a:gd name="T9" fmla="*/ 19 h 265"/>
                <a:gd name="T10" fmla="*/ 227 w 318"/>
                <a:gd name="T11" fmla="*/ 246 h 265"/>
                <a:gd name="T12" fmla="*/ 272 w 318"/>
                <a:gd name="T13" fmla="*/ 19 h 265"/>
                <a:gd name="T14" fmla="*/ 318 w 318"/>
                <a:gd name="T15" fmla="*/ 13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265">
                  <a:moveTo>
                    <a:pt x="0" y="133"/>
                  </a:moveTo>
                  <a:cubicBezTo>
                    <a:pt x="15" y="199"/>
                    <a:pt x="30" y="265"/>
                    <a:pt x="45" y="246"/>
                  </a:cubicBezTo>
                  <a:cubicBezTo>
                    <a:pt x="60" y="227"/>
                    <a:pt x="76" y="19"/>
                    <a:pt x="91" y="19"/>
                  </a:cubicBezTo>
                  <a:cubicBezTo>
                    <a:pt x="106" y="19"/>
                    <a:pt x="121" y="246"/>
                    <a:pt x="136" y="246"/>
                  </a:cubicBezTo>
                  <a:cubicBezTo>
                    <a:pt x="151" y="246"/>
                    <a:pt x="167" y="19"/>
                    <a:pt x="182" y="19"/>
                  </a:cubicBezTo>
                  <a:cubicBezTo>
                    <a:pt x="197" y="19"/>
                    <a:pt x="212" y="246"/>
                    <a:pt x="227" y="246"/>
                  </a:cubicBezTo>
                  <a:cubicBezTo>
                    <a:pt x="242" y="246"/>
                    <a:pt x="257" y="38"/>
                    <a:pt x="272" y="19"/>
                  </a:cubicBezTo>
                  <a:cubicBezTo>
                    <a:pt x="287" y="0"/>
                    <a:pt x="314" y="114"/>
                    <a:pt x="318" y="133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6" name="Line 16"/>
          <p:cNvSpPr>
            <a:spLocks noChangeShapeType="1"/>
          </p:cNvSpPr>
          <p:nvPr/>
        </p:nvSpPr>
        <p:spPr bwMode="auto">
          <a:xfrm>
            <a:off x="1271713" y="2919029"/>
            <a:ext cx="42866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7" name="Line 17"/>
          <p:cNvSpPr>
            <a:spLocks noChangeShapeType="1"/>
          </p:cNvSpPr>
          <p:nvPr/>
        </p:nvSpPr>
        <p:spPr bwMode="auto">
          <a:xfrm>
            <a:off x="1247706" y="3291064"/>
            <a:ext cx="4681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20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656381"/>
              </p:ext>
            </p:extLst>
          </p:nvPr>
        </p:nvGraphicFramePr>
        <p:xfrm>
          <a:off x="102316" y="2670331"/>
          <a:ext cx="1114527" cy="92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0" name="‘ормула" r:id="rId3" imgW="558720" imgH="393480" progId="Equation.3">
                  <p:embed/>
                </p:oleObj>
              </mc:Choice>
              <mc:Fallback>
                <p:oleObj name="‘ормула" r:id="rId3" imgW="5587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16" y="2670331"/>
                        <a:ext cx="1114527" cy="928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" name="Line 19"/>
          <p:cNvSpPr>
            <a:spLocks noChangeShapeType="1"/>
          </p:cNvSpPr>
          <p:nvPr/>
        </p:nvSpPr>
        <p:spPr bwMode="auto">
          <a:xfrm flipV="1">
            <a:off x="1952429" y="2773795"/>
            <a:ext cx="2910703" cy="1010621"/>
          </a:xfrm>
          <a:prstGeom prst="line">
            <a:avLst/>
          </a:prstGeom>
          <a:noFill/>
          <a:ln w="19050" cmpd="sng">
            <a:solidFill>
              <a:srgbClr val="00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0" name="Line 20"/>
          <p:cNvSpPr>
            <a:spLocks noChangeShapeType="1"/>
          </p:cNvSpPr>
          <p:nvPr/>
        </p:nvSpPr>
        <p:spPr bwMode="auto">
          <a:xfrm>
            <a:off x="1952431" y="3766808"/>
            <a:ext cx="2820336" cy="1003819"/>
          </a:xfrm>
          <a:prstGeom prst="line">
            <a:avLst/>
          </a:prstGeom>
          <a:noFill/>
          <a:ln w="19050" cmpd="sng">
            <a:solidFill>
              <a:srgbClr val="00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1" name="TextBox 210"/>
          <p:cNvSpPr txBox="1"/>
          <p:nvPr/>
        </p:nvSpPr>
        <p:spPr>
          <a:xfrm>
            <a:off x="4268641" y="2873637"/>
            <a:ext cx="2221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sz="2800" dirty="0" smtClean="0">
                <a:latin typeface="Times New Roman"/>
                <a:cs typeface="Times New Roman"/>
              </a:rPr>
              <a:t>=k</a:t>
            </a:r>
            <a:r>
              <a:rPr lang="ru-RU" sz="2800" baseline="-25000" dirty="0" smtClean="0">
                <a:sym typeface="Symbol"/>
              </a:rPr>
              <a:t></a:t>
            </a:r>
            <a:r>
              <a:rPr lang="en-US" sz="2800" dirty="0" smtClean="0">
                <a:latin typeface="Times New Roman"/>
                <a:cs typeface="Times New Roman"/>
              </a:rPr>
              <a:t>/k</a:t>
            </a:r>
            <a:endParaRPr lang="ru-RU" sz="2800" dirty="0">
              <a:latin typeface="Times New Roman"/>
              <a:cs typeface="Times New Roman"/>
            </a:endParaRPr>
          </a:p>
        </p:txBody>
      </p:sp>
      <p:sp>
        <p:nvSpPr>
          <p:cNvPr id="212" name="Дуга 211"/>
          <p:cNvSpPr/>
          <p:nvPr/>
        </p:nvSpPr>
        <p:spPr>
          <a:xfrm>
            <a:off x="4065766" y="3031845"/>
            <a:ext cx="180735" cy="1427734"/>
          </a:xfrm>
          <a:prstGeom prst="arc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" name="TextBox 212"/>
          <p:cNvSpPr txBox="1"/>
          <p:nvPr/>
        </p:nvSpPr>
        <p:spPr>
          <a:xfrm>
            <a:off x="3959461" y="1932977"/>
            <a:ext cx="1260066" cy="79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k</a:t>
            </a:r>
            <a:r>
              <a:rPr lang="en-US" sz="2800" b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noise</a:t>
            </a:r>
            <a:endParaRPr lang="ru-RU" sz="2800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3959461" y="4870469"/>
            <a:ext cx="1260066" cy="79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k</a:t>
            </a:r>
            <a:r>
              <a:rPr lang="en-US" sz="2800" b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noise</a:t>
            </a:r>
            <a:endParaRPr lang="ru-RU" sz="2800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15" name="Дуга 214"/>
          <p:cNvSpPr/>
          <p:nvPr/>
        </p:nvSpPr>
        <p:spPr>
          <a:xfrm rot="10800000" flipH="1">
            <a:off x="4140197" y="3108265"/>
            <a:ext cx="132919" cy="1427734"/>
          </a:xfrm>
          <a:prstGeom prst="arc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TextBox 215"/>
          <p:cNvSpPr txBox="1"/>
          <p:nvPr/>
        </p:nvSpPr>
        <p:spPr>
          <a:xfrm>
            <a:off x="1790645" y="1122216"/>
            <a:ext cx="1084408" cy="64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L, n</a:t>
            </a:r>
            <a:r>
              <a:rPr lang="en-US" sz="2400" b="1" baseline="-25000" dirty="0" smtClean="0">
                <a:latin typeface="Times New Roman"/>
                <a:cs typeface="Times New Roman"/>
              </a:rPr>
              <a:t>2</a:t>
            </a:r>
            <a:endParaRPr lang="ru-RU" sz="2400" b="1" baseline="-25000" dirty="0">
              <a:latin typeface="Times New Roman"/>
              <a:cs typeface="Times New Roman"/>
            </a:endParaRPr>
          </a:p>
        </p:txBody>
      </p:sp>
      <p:grpSp>
        <p:nvGrpSpPr>
          <p:cNvPr id="217" name="Группа 216"/>
          <p:cNvGrpSpPr/>
          <p:nvPr/>
        </p:nvGrpSpPr>
        <p:grpSpPr>
          <a:xfrm>
            <a:off x="389313" y="2873637"/>
            <a:ext cx="6682107" cy="1324512"/>
            <a:chOff x="395536" y="3212976"/>
            <a:chExt cx="5324547" cy="955268"/>
          </a:xfrm>
        </p:grpSpPr>
        <p:cxnSp>
          <p:nvCxnSpPr>
            <p:cNvPr id="218" name="Прямая соединительная линия 217"/>
            <p:cNvCxnSpPr/>
            <p:nvPr/>
          </p:nvCxnSpPr>
          <p:spPr>
            <a:xfrm flipV="1">
              <a:off x="2058034" y="3814144"/>
              <a:ext cx="2874006" cy="43007"/>
            </a:xfrm>
            <a:prstGeom prst="line">
              <a:avLst/>
            </a:prstGeom>
            <a:ln w="57150" cmpd="sng">
              <a:solidFill>
                <a:srgbClr val="660066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TextBox 218"/>
            <p:cNvSpPr txBox="1"/>
            <p:nvPr/>
          </p:nvSpPr>
          <p:spPr>
            <a:xfrm>
              <a:off x="4716016" y="3212976"/>
              <a:ext cx="1004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660066"/>
                  </a:solidFill>
                  <a:latin typeface="Times New Roman"/>
                  <a:cs typeface="Times New Roman"/>
                </a:rPr>
                <a:t>k</a:t>
              </a:r>
              <a:endParaRPr lang="ru-RU" sz="2800" b="1" baseline="-25000" dirty="0">
                <a:solidFill>
                  <a:srgbClr val="660066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220" name="Прямая соединительная линия 219"/>
            <p:cNvCxnSpPr/>
            <p:nvPr/>
          </p:nvCxnSpPr>
          <p:spPr>
            <a:xfrm flipV="1">
              <a:off x="395536" y="3789040"/>
              <a:ext cx="4752528" cy="72008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extBox 220"/>
            <p:cNvSpPr txBox="1"/>
            <p:nvPr/>
          </p:nvSpPr>
          <p:spPr>
            <a:xfrm>
              <a:off x="5004048" y="3645024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/>
                  <a:cs typeface="Times New Roman"/>
                </a:rPr>
                <a:t>z</a:t>
              </a:r>
              <a:endParaRPr lang="ru-RU" sz="28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195" name="Прямоугольник 194"/>
          <p:cNvSpPr/>
          <p:nvPr/>
        </p:nvSpPr>
        <p:spPr>
          <a:xfrm>
            <a:off x="59549" y="6150114"/>
            <a:ext cx="699308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V.I. 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Bespalov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and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 V.I. 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Talanov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, "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Filamentary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structure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of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light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beams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in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nonlinear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liquids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," JETP </a:t>
            </a:r>
            <a:r>
              <a:rPr lang="ru-RU" sz="2000" b="1" dirty="0" err="1">
                <a:solidFill>
                  <a:srgbClr val="D800D6"/>
                </a:solidFill>
                <a:latin typeface="Times New Roman"/>
                <a:cs typeface="Times New Roman"/>
              </a:rPr>
              <a:t>Letters</a:t>
            </a:r>
            <a:r>
              <a:rPr lang="ru-RU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, 3, 307-310 (1966)</a:t>
            </a:r>
            <a:r>
              <a:rPr lang="ru-RU" sz="2000" b="1" dirty="0" smtClean="0">
                <a:solidFill>
                  <a:srgbClr val="D800D6"/>
                </a:solidFill>
                <a:latin typeface="Times New Roman"/>
                <a:cs typeface="Times New Roman"/>
              </a:rPr>
              <a:t>.</a:t>
            </a:r>
            <a:r>
              <a:rPr lang="en-US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 </a:t>
            </a:r>
            <a:endParaRPr lang="ru-RU" sz="2000" b="1" dirty="0">
              <a:solidFill>
                <a:srgbClr val="D800D6"/>
              </a:solidFill>
              <a:latin typeface="Times New Roman"/>
              <a:cs typeface="Times New Roman"/>
            </a:endParaRPr>
          </a:p>
        </p:txBody>
      </p:sp>
      <p:pic>
        <p:nvPicPr>
          <p:cNvPr id="198" name="Изображение 197" descr="таланов_фото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255" y="4002544"/>
            <a:ext cx="1781745" cy="2801419"/>
          </a:xfrm>
          <a:prstGeom prst="rect">
            <a:avLst/>
          </a:prstGeom>
        </p:spPr>
      </p:pic>
      <p:sp>
        <p:nvSpPr>
          <p:cNvPr id="229" name="TextBox 2"/>
          <p:cNvSpPr txBox="1">
            <a:spLocks noChangeArrowheads="1"/>
          </p:cNvSpPr>
          <p:nvPr/>
        </p:nvSpPr>
        <p:spPr bwMode="auto">
          <a:xfrm>
            <a:off x="3504722" y="989260"/>
            <a:ext cx="2267564" cy="7694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9pPr>
          </a:lstStyle>
          <a:p>
            <a:r>
              <a:rPr kumimoji="0" lang="en-US" sz="4400" b="1" i="1" dirty="0">
                <a:solidFill>
                  <a:srgbClr val="FF0000"/>
                </a:solidFill>
              </a:rPr>
              <a:t>B</a:t>
            </a:r>
            <a:r>
              <a:rPr kumimoji="0" lang="en-US" sz="4400" b="1" dirty="0">
                <a:solidFill>
                  <a:srgbClr val="FF0000"/>
                </a:solidFill>
              </a:rPr>
              <a:t>=</a:t>
            </a:r>
            <a:r>
              <a:rPr kumimoji="0" lang="en-US" sz="4400" b="1" i="1" dirty="0" smtClean="0">
                <a:solidFill>
                  <a:srgbClr val="FF0000"/>
                </a:solidFill>
              </a:rPr>
              <a:t>n</a:t>
            </a:r>
            <a:r>
              <a:rPr kumimoji="0" lang="en-US" sz="4400" b="1" baseline="-25000" dirty="0" smtClean="0">
                <a:solidFill>
                  <a:srgbClr val="FF0000"/>
                </a:solidFill>
              </a:rPr>
              <a:t>2</a:t>
            </a:r>
            <a:r>
              <a:rPr kumimoji="0" lang="en-US" sz="4400" b="1" i="1" dirty="0" smtClean="0">
                <a:solidFill>
                  <a:srgbClr val="FF0000"/>
                </a:solidFill>
              </a:rPr>
              <a:t>IkL  </a:t>
            </a:r>
            <a:endParaRPr kumimoji="0" lang="ru-RU" sz="4400" b="1" i="1" dirty="0">
              <a:solidFill>
                <a:srgbClr val="0000FF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6489746" y="981286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Instability if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2" name="Объект 2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702859"/>
              </p:ext>
            </p:extLst>
          </p:nvPr>
        </p:nvGraphicFramePr>
        <p:xfrm>
          <a:off x="6369903" y="1431327"/>
          <a:ext cx="25971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1" name="‘ормула" r:id="rId6" imgW="1155700" imgH="457200" progId="Equation.3">
                  <p:embed/>
                </p:oleObj>
              </mc:Choice>
              <mc:Fallback>
                <p:oleObj name="‘ормула" r:id="rId6" imgW="1155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9903" y="1431327"/>
                        <a:ext cx="2597150" cy="1003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Изображение 36" descr="IAP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93" name="Название 1"/>
          <p:cNvSpPr txBox="1">
            <a:spLocks/>
          </p:cNvSpPr>
          <p:nvPr/>
        </p:nvSpPr>
        <p:spPr>
          <a:xfrm>
            <a:off x="2660531" y="-205697"/>
            <a:ext cx="6483469" cy="1194957"/>
          </a:xfrm>
          <a:prstGeom prst="rect">
            <a:avLst/>
          </a:prstGeom>
          <a:solidFill>
            <a:srgbClr val="FFFFFF"/>
          </a:solidFill>
        </p:spPr>
        <p:txBody>
          <a:bodyPr vert="horz" lIns="91431" tIns="45715" rIns="91431" bIns="45715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Small-</a:t>
            </a:r>
            <a:r>
              <a:rPr lang="en-US" sz="3600" b="1" dirty="0">
                <a:solidFill>
                  <a:srgbClr val="FB0008"/>
                </a:solidFill>
                <a:latin typeface="Times New Roman"/>
                <a:cs typeface="Times New Roman"/>
              </a:rPr>
              <a:t>s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cale self-focusing basics</a:t>
            </a:r>
            <a:endParaRPr lang="en-US" sz="3600" b="1" dirty="0">
              <a:solidFill>
                <a:srgbClr val="FB0008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538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609980"/>
              </p:ext>
            </p:extLst>
          </p:nvPr>
        </p:nvGraphicFramePr>
        <p:xfrm>
          <a:off x="254088" y="1104463"/>
          <a:ext cx="13207826" cy="556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9" name="Документ" r:id="rId3" imgW="6032500" imgH="254000" progId="Word.Document.12">
                  <p:embed/>
                </p:oleObj>
              </mc:Choice>
              <mc:Fallback>
                <p:oleObj name="Документ" r:id="rId3" imgW="6032500" imgH="254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088" y="1104463"/>
                        <a:ext cx="13207826" cy="556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Изображение 1" descr="K(theta)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7" t="8704" r="16514" b="62096"/>
          <a:stretch/>
        </p:blipFill>
        <p:spPr>
          <a:xfrm>
            <a:off x="1" y="1850495"/>
            <a:ext cx="6858000" cy="415660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15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050088" y="3379075"/>
            <a:ext cx="253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/>
                <a:cs typeface="Times New Roman"/>
              </a:rPr>
              <a:t>K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max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dirty="0" err="1" smtClean="0">
                <a:latin typeface="Times New Roman"/>
                <a:cs typeface="Times New Roman"/>
              </a:rPr>
              <a:t>exp</a:t>
            </a:r>
            <a:r>
              <a:rPr lang="en-US" sz="2400" dirty="0" smtClean="0">
                <a:latin typeface="Times New Roman"/>
                <a:cs typeface="Times New Roman"/>
              </a:rPr>
              <a:t>(2B)/2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8188" y="271286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K(</a:t>
            </a:r>
            <a:r>
              <a:rPr lang="el-GR" sz="2400" dirty="0">
                <a:latin typeface="Times New Roman"/>
                <a:cs typeface="Times New Roman"/>
              </a:rPr>
              <a:t>θ</a:t>
            </a:r>
            <a:r>
              <a:rPr lang="en-US" sz="2400" dirty="0" smtClean="0">
                <a:latin typeface="Times New Roman"/>
                <a:cs typeface="Times New Roman"/>
              </a:rPr>
              <a:t>=0)=1+4B</a:t>
            </a:r>
            <a:r>
              <a:rPr lang="en-US" sz="2400" baseline="30000" dirty="0" smtClean="0">
                <a:latin typeface="Times New Roman"/>
                <a:cs typeface="Times New Roman"/>
              </a:rPr>
              <a:t>2</a:t>
            </a:r>
            <a:endParaRPr lang="ru-RU" sz="2400" baseline="30000" dirty="0">
              <a:latin typeface="Times New Roman"/>
              <a:cs typeface="Times New Roman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014416"/>
              </p:ext>
            </p:extLst>
          </p:nvPr>
        </p:nvGraphicFramePr>
        <p:xfrm>
          <a:off x="7088188" y="5648325"/>
          <a:ext cx="1598612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0" name="‘ормула" r:id="rId6" imgW="711200" imgH="457200" progId="Equation.3">
                  <p:embed/>
                </p:oleObj>
              </mc:Choice>
              <mc:Fallback>
                <p:oleObj name="‘ормула" r:id="rId6" imgW="711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5648325"/>
                        <a:ext cx="1598612" cy="1003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504722" y="1039799"/>
            <a:ext cx="2267564" cy="7694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9pPr>
          </a:lstStyle>
          <a:p>
            <a:r>
              <a:rPr kumimoji="0" lang="en-US" sz="4400" b="1" i="1" dirty="0">
                <a:solidFill>
                  <a:srgbClr val="FF0000"/>
                </a:solidFill>
              </a:rPr>
              <a:t>B</a:t>
            </a:r>
            <a:r>
              <a:rPr kumimoji="0" lang="en-US" sz="4400" b="1" dirty="0">
                <a:solidFill>
                  <a:srgbClr val="FF0000"/>
                </a:solidFill>
              </a:rPr>
              <a:t>=</a:t>
            </a:r>
            <a:r>
              <a:rPr kumimoji="0" lang="en-US" sz="4400" b="1" i="1" dirty="0" smtClean="0">
                <a:solidFill>
                  <a:srgbClr val="FF0000"/>
                </a:solidFill>
              </a:rPr>
              <a:t>n</a:t>
            </a:r>
            <a:r>
              <a:rPr kumimoji="0" lang="en-US" sz="4400" b="1" baseline="-25000" dirty="0" smtClean="0">
                <a:solidFill>
                  <a:srgbClr val="FF0000"/>
                </a:solidFill>
              </a:rPr>
              <a:t>2</a:t>
            </a:r>
            <a:r>
              <a:rPr kumimoji="0" lang="en-US" sz="4400" b="1" i="1" dirty="0" smtClean="0">
                <a:solidFill>
                  <a:srgbClr val="FF0000"/>
                </a:solidFill>
              </a:rPr>
              <a:t>IkL  </a:t>
            </a:r>
            <a:endParaRPr kumimoji="0" lang="ru-RU" sz="4400" b="1" i="1" dirty="0">
              <a:solidFill>
                <a:srgbClr val="0000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7219" y="5832951"/>
            <a:ext cx="672281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D800D6"/>
                </a:solidFill>
                <a:latin typeface="Times New Roman"/>
                <a:cs typeface="Times New Roman"/>
              </a:rPr>
              <a:t>Rozanov</a:t>
            </a:r>
            <a:r>
              <a:rPr lang="en-US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, N.N. and Smirnov, V.A., "Small-scale self-focusing of laser radiation in amplifier systems," Soviet Journal of Quantum Electronics </a:t>
            </a:r>
            <a:r>
              <a:rPr lang="en-US" sz="2000" b="1" dirty="0" smtClean="0">
                <a:solidFill>
                  <a:srgbClr val="D800D6"/>
                </a:solidFill>
                <a:latin typeface="Times New Roman"/>
                <a:cs typeface="Times New Roman"/>
              </a:rPr>
              <a:t>10, </a:t>
            </a:r>
            <a:r>
              <a:rPr lang="en-US" sz="2000" b="1" dirty="0">
                <a:solidFill>
                  <a:srgbClr val="D800D6"/>
                </a:solidFill>
                <a:latin typeface="Times New Roman"/>
                <a:cs typeface="Times New Roman"/>
              </a:rPr>
              <a:t>232</a:t>
            </a:r>
            <a:r>
              <a:rPr lang="en-US" sz="2000" b="1" dirty="0" smtClean="0">
                <a:solidFill>
                  <a:srgbClr val="D800D6"/>
                </a:solidFill>
                <a:latin typeface="Times New Roman"/>
                <a:cs typeface="Times New Roman"/>
              </a:rPr>
              <a:t>-</a:t>
            </a:r>
            <a:r>
              <a:rPr lang="ru-RU" sz="2000" b="1" dirty="0" smtClean="0">
                <a:solidFill>
                  <a:srgbClr val="D800D6"/>
                </a:solidFill>
                <a:latin typeface="Times New Roman"/>
                <a:cs typeface="Times New Roman"/>
              </a:rPr>
              <a:t>, </a:t>
            </a:r>
            <a:r>
              <a:rPr lang="en-US" sz="2000" b="1" dirty="0" smtClean="0">
                <a:solidFill>
                  <a:srgbClr val="D800D6"/>
                </a:solidFill>
                <a:latin typeface="Times New Roman"/>
                <a:cs typeface="Times New Roman"/>
              </a:rPr>
              <a:t>1980 </a:t>
            </a:r>
            <a:r>
              <a:rPr lang="ru-RU" sz="2000" b="1" dirty="0" smtClean="0">
                <a:solidFill>
                  <a:srgbClr val="D800D6"/>
                </a:solidFill>
                <a:latin typeface="Times New Roman"/>
                <a:cs typeface="Times New Roman"/>
              </a:rPr>
              <a:t> </a:t>
            </a:r>
            <a:endParaRPr lang="ru-RU" sz="2000" b="1" dirty="0">
              <a:solidFill>
                <a:srgbClr val="D800D6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821834"/>
              </p:ext>
            </p:extLst>
          </p:nvPr>
        </p:nvGraphicFramePr>
        <p:xfrm>
          <a:off x="2108200" y="1660582"/>
          <a:ext cx="10332439" cy="696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1" name="Документ" r:id="rId8" imgW="6032500" imgH="406400" progId="Word.Document.12">
                  <p:embed/>
                </p:oleObj>
              </mc:Choice>
              <mc:Fallback>
                <p:oleObj name="Документ" r:id="rId8" imgW="6032500" imgH="406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08200" y="1660582"/>
                        <a:ext cx="10332439" cy="696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Изображение 20" descr="IAP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22" name="Название 1"/>
          <p:cNvSpPr txBox="1">
            <a:spLocks/>
          </p:cNvSpPr>
          <p:nvPr/>
        </p:nvSpPr>
        <p:spPr>
          <a:xfrm>
            <a:off x="2660531" y="-205697"/>
            <a:ext cx="6483469" cy="1194957"/>
          </a:xfrm>
          <a:prstGeom prst="rect">
            <a:avLst/>
          </a:prstGeom>
          <a:solidFill>
            <a:srgbClr val="FFFFFF"/>
          </a:solidFill>
        </p:spPr>
        <p:txBody>
          <a:bodyPr vert="horz" lIns="91431" tIns="45715" rIns="91431" bIns="45715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Small-</a:t>
            </a:r>
            <a:r>
              <a:rPr lang="en-US" sz="3600" b="1" dirty="0">
                <a:solidFill>
                  <a:srgbClr val="FB0008"/>
                </a:solidFill>
                <a:latin typeface="Times New Roman"/>
                <a:cs typeface="Times New Roman"/>
              </a:rPr>
              <a:t>s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cale self-focusing basics</a:t>
            </a:r>
            <a:endParaRPr lang="en-US" sz="3600" b="1" dirty="0">
              <a:solidFill>
                <a:srgbClr val="FB0008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046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438400" y="3912626"/>
            <a:ext cx="3835400" cy="2185214"/>
          </a:xfrm>
          <a:prstGeom prst="rect">
            <a:avLst/>
          </a:prstGeom>
          <a:solidFill>
            <a:srgbClr val="BFBFB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endParaRPr lang="en-US" sz="4400" b="1" i="1" dirty="0" smtClean="0">
              <a:solidFill>
                <a:srgbClr val="000000"/>
              </a:solidFill>
            </a:endParaRPr>
          </a:p>
          <a:p>
            <a:pPr algn="ctr"/>
            <a:r>
              <a:rPr lang="en-US" sz="4800" b="1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</a:t>
            </a:r>
            <a:r>
              <a:rPr lang="en-US" sz="4800" b="1" baseline="-25000" dirty="0" err="1" smtClean="0">
                <a:solidFill>
                  <a:srgbClr val="000000"/>
                </a:solidFill>
                <a:latin typeface="Times New Roman"/>
                <a:ea typeface="Lucida Grande"/>
                <a:cs typeface="Times New Roman"/>
              </a:rPr>
              <a:t>power</a:t>
            </a:r>
            <a:r>
              <a:rPr lang="en-US" sz="4800" dirty="0" smtClean="0">
                <a:solidFill>
                  <a:srgbClr val="000000"/>
                </a:solidFill>
                <a:latin typeface="Times New Roman"/>
                <a:ea typeface="ＭＳ ゴシック"/>
                <a:cs typeface="Times New Roman"/>
              </a:rPr>
              <a:t>&lt;</a:t>
            </a:r>
            <a:r>
              <a:rPr lang="en-US" sz="48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mr-IN" sz="48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…</a:t>
            </a:r>
            <a:r>
              <a:rPr lang="en-US" sz="4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2.5  </a:t>
            </a:r>
          </a:p>
          <a:p>
            <a:endParaRPr lang="ru-RU" sz="4400" dirty="0">
              <a:solidFill>
                <a:srgbClr val="000000"/>
              </a:solidFill>
            </a:endParaRPr>
          </a:p>
        </p:txBody>
      </p:sp>
      <p:sp>
        <p:nvSpPr>
          <p:cNvPr id="10" name="Штриховая стрелка вправо 9"/>
          <p:cNvSpPr/>
          <p:nvPr/>
        </p:nvSpPr>
        <p:spPr>
          <a:xfrm rot="5400000">
            <a:off x="3164962" y="2530988"/>
            <a:ext cx="2153676" cy="1270000"/>
          </a:xfrm>
          <a:prstGeom prst="striped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53865" y="6356350"/>
            <a:ext cx="2133600" cy="365125"/>
          </a:xfrm>
        </p:spPr>
        <p:txBody>
          <a:bodyPr/>
          <a:lstStyle/>
          <a:p>
            <a:fld id="{3D3BF860-9488-8544-B048-738D75A0B871}" type="slidenum">
              <a:rPr lang="ru-RU" smtClean="0"/>
              <a:t>16</a:t>
            </a:fld>
            <a:endParaRPr lang="ru-RU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39700" y="1073678"/>
            <a:ext cx="3124200" cy="2185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9pPr>
          </a:lstStyle>
          <a:p>
            <a:pPr algn="ctr"/>
            <a:endParaRPr kumimoji="0" lang="en-US" sz="4400" b="1" i="1" dirty="0" smtClean="0">
              <a:solidFill>
                <a:srgbClr val="FF0000"/>
              </a:solidFill>
            </a:endParaRPr>
          </a:p>
          <a:p>
            <a:pPr algn="ctr"/>
            <a:r>
              <a:rPr kumimoji="0" lang="en-US" sz="4800" b="1" i="1" dirty="0" smtClean="0">
                <a:solidFill>
                  <a:srgbClr val="FF0000"/>
                </a:solidFill>
              </a:rPr>
              <a:t>B</a:t>
            </a:r>
            <a:r>
              <a:rPr kumimoji="0" lang="en-US" sz="4800" b="1" dirty="0" smtClean="0">
                <a:solidFill>
                  <a:srgbClr val="FF0000"/>
                </a:solidFill>
              </a:rPr>
              <a:t>&lt;2</a:t>
            </a:r>
            <a:r>
              <a:rPr kumimoji="0" lang="mr-IN" sz="4800" b="1" dirty="0" smtClean="0">
                <a:solidFill>
                  <a:srgbClr val="FF0000"/>
                </a:solidFill>
              </a:rPr>
              <a:t>…</a:t>
            </a:r>
            <a:r>
              <a:rPr kumimoji="0" lang="en-US" sz="4800" b="1" dirty="0" smtClean="0">
                <a:solidFill>
                  <a:srgbClr val="FF0000"/>
                </a:solidFill>
              </a:rPr>
              <a:t>3</a:t>
            </a:r>
          </a:p>
          <a:p>
            <a:pPr algn="ctr"/>
            <a:endParaRPr kumimoji="0" lang="ru-RU" sz="44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81600" y="1073663"/>
            <a:ext cx="3835400" cy="2185214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endParaRPr lang="en-US" sz="44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lang="en-US" sz="4800" b="1" baseline="-25000" dirty="0" err="1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power</a:t>
            </a:r>
            <a:r>
              <a:rPr lang="ru-RU" sz="4800" dirty="0" smtClean="0">
                <a:solidFill>
                  <a:srgbClr val="FF0000"/>
                </a:solidFill>
                <a:latin typeface="Times New Roman"/>
                <a:ea typeface="ＭＳ ゴシック"/>
                <a:cs typeface="Times New Roman"/>
              </a:rPr>
              <a:t>≈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1+B</a:t>
            </a:r>
            <a:r>
              <a:rPr lang="en-US" sz="4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/2  </a:t>
            </a:r>
          </a:p>
          <a:p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8" name="Стрелка вправо с вырезом 7"/>
          <p:cNvSpPr/>
          <p:nvPr/>
        </p:nvSpPr>
        <p:spPr>
          <a:xfrm>
            <a:off x="3035300" y="1828800"/>
            <a:ext cx="1206500" cy="749300"/>
          </a:xfrm>
          <a:prstGeom prst="notchedRightArrow">
            <a:avLst/>
          </a:prstGeom>
          <a:solidFill>
            <a:srgbClr val="FC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 rot="10800000">
            <a:off x="4241800" y="1828800"/>
            <a:ext cx="1104900" cy="749300"/>
          </a:xfrm>
          <a:prstGeom prst="notch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Изображение 12" descr="I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4" name="Название 1"/>
          <p:cNvSpPr txBox="1">
            <a:spLocks/>
          </p:cNvSpPr>
          <p:nvPr/>
        </p:nvSpPr>
        <p:spPr>
          <a:xfrm>
            <a:off x="2660531" y="-205697"/>
            <a:ext cx="6483469" cy="1194957"/>
          </a:xfrm>
          <a:prstGeom prst="rect">
            <a:avLst/>
          </a:prstGeom>
          <a:solidFill>
            <a:srgbClr val="FFFFFF"/>
          </a:solidFill>
        </p:spPr>
        <p:txBody>
          <a:bodyPr vert="horz" lIns="91431" tIns="45715" rIns="91431" bIns="45715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Small-</a:t>
            </a:r>
            <a:r>
              <a:rPr lang="en-US" sz="3600" b="1" dirty="0">
                <a:solidFill>
                  <a:srgbClr val="FB0008"/>
                </a:solidFill>
                <a:latin typeface="Times New Roman"/>
                <a:cs typeface="Times New Roman"/>
              </a:rPr>
              <a:t>s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cale self-focusing basics</a:t>
            </a:r>
            <a:endParaRPr lang="en-US" sz="3600" b="1" dirty="0">
              <a:solidFill>
                <a:srgbClr val="FB0008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610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2028" y="1503953"/>
            <a:ext cx="748100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For ns laser beams intensities  I ~ 1÷10GW/cm</a:t>
            </a:r>
            <a:r>
              <a:rPr lang="en-US" sz="2000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latin typeface="Lucida Grande"/>
                <a:ea typeface="Lucida Grande"/>
                <a:cs typeface="Lucida Grande"/>
              </a:rPr>
              <a:t>θ</a:t>
            </a:r>
            <a:r>
              <a:rPr lang="en-US" sz="2000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=0.73÷2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mrad</a:t>
            </a:r>
            <a:endParaRPr lang="en-US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baseline="30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616" y="1015870"/>
            <a:ext cx="780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technique of beam filtering depends on the intensity level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896663" y="2093482"/>
            <a:ext cx="7287455" cy="3443718"/>
            <a:chOff x="2593436" y="3356992"/>
            <a:chExt cx="5843322" cy="2527019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123660" y="4233732"/>
              <a:ext cx="1150937" cy="574675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7131905" y="4233732"/>
              <a:ext cx="1152525" cy="574675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2593436" y="4521070"/>
              <a:ext cx="5843322" cy="96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" name="Group 26"/>
            <p:cNvGrpSpPr>
              <a:grpSpLocks/>
            </p:cNvGrpSpPr>
            <p:nvPr/>
          </p:nvGrpSpPr>
          <p:grpSpPr bwMode="auto">
            <a:xfrm>
              <a:off x="4419060" y="3728907"/>
              <a:ext cx="2320925" cy="1239838"/>
              <a:chOff x="2297" y="709"/>
              <a:chExt cx="1462" cy="781"/>
            </a:xfrm>
          </p:grpSpPr>
          <p:sp>
            <p:nvSpPr>
              <p:cNvPr id="15" name="Rectangle 27"/>
              <p:cNvSpPr>
                <a:spLocks noChangeArrowheads="1"/>
              </p:cNvSpPr>
              <p:nvPr/>
            </p:nvSpPr>
            <p:spPr bwMode="auto">
              <a:xfrm>
                <a:off x="2683" y="775"/>
                <a:ext cx="771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1" tIns="45715" rIns="91431" bIns="45715"/>
              <a:lstStyle/>
              <a:p>
                <a:r>
                  <a:rPr lang="en-US" b="1" dirty="0" smtClean="0"/>
                  <a:t>   d</a:t>
                </a:r>
                <a:endParaRPr lang="ru-RU" b="1" baseline="-25000" dirty="0"/>
              </a:p>
            </p:txBody>
          </p:sp>
          <p:grpSp>
            <p:nvGrpSpPr>
              <p:cNvPr id="16" name="Group 28"/>
              <p:cNvGrpSpPr>
                <a:grpSpLocks/>
              </p:cNvGrpSpPr>
              <p:nvPr/>
            </p:nvGrpSpPr>
            <p:grpSpPr bwMode="auto">
              <a:xfrm>
                <a:off x="3450" y="940"/>
                <a:ext cx="84" cy="550"/>
                <a:chOff x="4720" y="3481"/>
                <a:chExt cx="150" cy="580"/>
              </a:xfrm>
            </p:grpSpPr>
            <p:sp>
              <p:nvSpPr>
                <p:cNvPr id="30" name="Line 29"/>
                <p:cNvSpPr>
                  <a:spLocks noChangeShapeType="1"/>
                </p:cNvSpPr>
                <p:nvPr/>
              </p:nvSpPr>
              <p:spPr bwMode="auto">
                <a:xfrm>
                  <a:off x="4720" y="3500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" name="Arc 30"/>
                <p:cNvSpPr>
                  <a:spLocks/>
                </p:cNvSpPr>
                <p:nvPr/>
              </p:nvSpPr>
              <p:spPr bwMode="auto">
                <a:xfrm>
                  <a:off x="4723" y="3481"/>
                  <a:ext cx="147" cy="580"/>
                </a:xfrm>
                <a:custGeom>
                  <a:avLst/>
                  <a:gdLst>
                    <a:gd name="G0" fmla="+- 359 0 0"/>
                    <a:gd name="G1" fmla="+- 21600 0 0"/>
                    <a:gd name="G2" fmla="+- 21600 0 0"/>
                    <a:gd name="T0" fmla="*/ 359 w 21959"/>
                    <a:gd name="T1" fmla="*/ 0 h 43200"/>
                    <a:gd name="T2" fmla="*/ 0 w 21959"/>
                    <a:gd name="T3" fmla="*/ 43197 h 43200"/>
                    <a:gd name="T4" fmla="*/ 359 w 21959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959" h="43200" fill="none" extrusionOk="0">
                      <a:moveTo>
                        <a:pt x="358" y="0"/>
                      </a:moveTo>
                      <a:cubicBezTo>
                        <a:pt x="12288" y="0"/>
                        <a:pt x="21959" y="9670"/>
                        <a:pt x="21959" y="21600"/>
                      </a:cubicBezTo>
                      <a:cubicBezTo>
                        <a:pt x="21959" y="33529"/>
                        <a:pt x="12288" y="43200"/>
                        <a:pt x="359" y="43200"/>
                      </a:cubicBezTo>
                      <a:cubicBezTo>
                        <a:pt x="239" y="43200"/>
                        <a:pt x="119" y="43199"/>
                        <a:pt x="-1" y="43197"/>
                      </a:cubicBezTo>
                    </a:path>
                    <a:path w="21959" h="43200" stroke="0" extrusionOk="0">
                      <a:moveTo>
                        <a:pt x="358" y="0"/>
                      </a:moveTo>
                      <a:cubicBezTo>
                        <a:pt x="12288" y="0"/>
                        <a:pt x="21959" y="9670"/>
                        <a:pt x="21959" y="21600"/>
                      </a:cubicBezTo>
                      <a:cubicBezTo>
                        <a:pt x="21959" y="33529"/>
                        <a:pt x="12288" y="43200"/>
                        <a:pt x="359" y="43200"/>
                      </a:cubicBezTo>
                      <a:cubicBezTo>
                        <a:pt x="239" y="43200"/>
                        <a:pt x="119" y="43199"/>
                        <a:pt x="-1" y="43197"/>
                      </a:cubicBezTo>
                      <a:lnTo>
                        <a:pt x="359" y="2160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7" name="Group 31"/>
              <p:cNvGrpSpPr>
                <a:grpSpLocks/>
              </p:cNvGrpSpPr>
              <p:nvPr/>
            </p:nvGrpSpPr>
            <p:grpSpPr bwMode="auto">
              <a:xfrm>
                <a:off x="2365" y="889"/>
                <a:ext cx="77" cy="601"/>
                <a:chOff x="4703" y="3321"/>
                <a:chExt cx="137" cy="560"/>
              </a:xfrm>
            </p:grpSpPr>
            <p:sp>
              <p:nvSpPr>
                <p:cNvPr id="28" name="Line 32"/>
                <p:cNvSpPr>
                  <a:spLocks noChangeShapeType="1"/>
                </p:cNvSpPr>
                <p:nvPr/>
              </p:nvSpPr>
              <p:spPr bwMode="auto">
                <a:xfrm>
                  <a:off x="4840" y="3330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" name="Arc 33"/>
                <p:cNvSpPr>
                  <a:spLocks/>
                </p:cNvSpPr>
                <p:nvPr/>
              </p:nvSpPr>
              <p:spPr bwMode="auto">
                <a:xfrm rot="10800000">
                  <a:off x="4703" y="3321"/>
                  <a:ext cx="137" cy="560"/>
                </a:xfrm>
                <a:custGeom>
                  <a:avLst/>
                  <a:gdLst>
                    <a:gd name="G0" fmla="+- 359 0 0"/>
                    <a:gd name="G1" fmla="+- 21600 0 0"/>
                    <a:gd name="G2" fmla="+- 21600 0 0"/>
                    <a:gd name="T0" fmla="*/ 359 w 21959"/>
                    <a:gd name="T1" fmla="*/ 0 h 43200"/>
                    <a:gd name="T2" fmla="*/ 0 w 21959"/>
                    <a:gd name="T3" fmla="*/ 43197 h 43200"/>
                    <a:gd name="T4" fmla="*/ 359 w 21959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959" h="43200" fill="none" extrusionOk="0">
                      <a:moveTo>
                        <a:pt x="358" y="0"/>
                      </a:moveTo>
                      <a:cubicBezTo>
                        <a:pt x="12288" y="0"/>
                        <a:pt x="21959" y="9670"/>
                        <a:pt x="21959" y="21600"/>
                      </a:cubicBezTo>
                      <a:cubicBezTo>
                        <a:pt x="21959" y="33529"/>
                        <a:pt x="12288" y="43200"/>
                        <a:pt x="359" y="43200"/>
                      </a:cubicBezTo>
                      <a:cubicBezTo>
                        <a:pt x="239" y="43200"/>
                        <a:pt x="119" y="43199"/>
                        <a:pt x="-1" y="43197"/>
                      </a:cubicBezTo>
                    </a:path>
                    <a:path w="21959" h="43200" stroke="0" extrusionOk="0">
                      <a:moveTo>
                        <a:pt x="358" y="0"/>
                      </a:moveTo>
                      <a:cubicBezTo>
                        <a:pt x="12288" y="0"/>
                        <a:pt x="21959" y="9670"/>
                        <a:pt x="21959" y="21600"/>
                      </a:cubicBezTo>
                      <a:cubicBezTo>
                        <a:pt x="21959" y="33529"/>
                        <a:pt x="12288" y="43200"/>
                        <a:pt x="359" y="43200"/>
                      </a:cubicBezTo>
                      <a:cubicBezTo>
                        <a:pt x="239" y="43200"/>
                        <a:pt x="119" y="43199"/>
                        <a:pt x="-1" y="43197"/>
                      </a:cubicBezTo>
                      <a:lnTo>
                        <a:pt x="359" y="2160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8" name="Line 34"/>
              <p:cNvSpPr>
                <a:spLocks noChangeShapeType="1"/>
              </p:cNvSpPr>
              <p:nvPr/>
            </p:nvSpPr>
            <p:spPr bwMode="auto">
              <a:xfrm>
                <a:off x="2437" y="976"/>
                <a:ext cx="1025" cy="4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Line 35"/>
              <p:cNvSpPr>
                <a:spLocks noChangeShapeType="1"/>
              </p:cNvSpPr>
              <p:nvPr/>
            </p:nvSpPr>
            <p:spPr bwMode="auto">
              <a:xfrm flipV="1">
                <a:off x="2437" y="1001"/>
                <a:ext cx="1025" cy="4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Rectangle 36"/>
              <p:cNvSpPr>
                <a:spLocks noChangeArrowheads="1"/>
              </p:cNvSpPr>
              <p:nvPr/>
            </p:nvSpPr>
            <p:spPr bwMode="auto">
              <a:xfrm>
                <a:off x="3411" y="709"/>
                <a:ext cx="348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1" tIns="45715" rIns="91431" bIns="45715"/>
              <a:lstStyle/>
              <a:p>
                <a:r>
                  <a:rPr lang="en-US" b="1"/>
                  <a:t>F</a:t>
                </a:r>
                <a:endParaRPr lang="ru-RU" b="1"/>
              </a:p>
            </p:txBody>
          </p:sp>
          <p:sp>
            <p:nvSpPr>
              <p:cNvPr id="21" name="Rectangle 37"/>
              <p:cNvSpPr>
                <a:spLocks noChangeArrowheads="1"/>
              </p:cNvSpPr>
              <p:nvPr/>
            </p:nvSpPr>
            <p:spPr bwMode="auto">
              <a:xfrm>
                <a:off x="2297" y="709"/>
                <a:ext cx="348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1" tIns="45715" rIns="91431" bIns="45715"/>
              <a:lstStyle/>
              <a:p>
                <a:r>
                  <a:rPr lang="en-US" sz="1600" b="1"/>
                  <a:t>F</a:t>
                </a:r>
                <a:endParaRPr lang="ru-RU" sz="1600" b="1"/>
              </a:p>
            </p:txBody>
          </p:sp>
          <p:grpSp>
            <p:nvGrpSpPr>
              <p:cNvPr id="22" name="Group 38"/>
              <p:cNvGrpSpPr>
                <a:grpSpLocks/>
              </p:cNvGrpSpPr>
              <p:nvPr/>
            </p:nvGrpSpPr>
            <p:grpSpPr bwMode="auto">
              <a:xfrm>
                <a:off x="2921" y="965"/>
                <a:ext cx="91" cy="186"/>
                <a:chOff x="2921" y="961"/>
                <a:chExt cx="91" cy="186"/>
              </a:xfrm>
            </p:grpSpPr>
            <p:sp>
              <p:nvSpPr>
                <p:cNvPr id="26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2959" y="961"/>
                  <a:ext cx="0" cy="181"/>
                </a:xfrm>
                <a:prstGeom prst="line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" name="Line 40"/>
                <p:cNvSpPr>
                  <a:spLocks noChangeShapeType="1"/>
                </p:cNvSpPr>
                <p:nvPr/>
              </p:nvSpPr>
              <p:spPr bwMode="auto">
                <a:xfrm>
                  <a:off x="2921" y="1146"/>
                  <a:ext cx="91" cy="1"/>
                </a:xfrm>
                <a:prstGeom prst="line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3" name="Group 41"/>
              <p:cNvGrpSpPr>
                <a:grpSpLocks/>
              </p:cNvGrpSpPr>
              <p:nvPr/>
            </p:nvGrpSpPr>
            <p:grpSpPr bwMode="auto">
              <a:xfrm flipV="1">
                <a:off x="2925" y="1264"/>
                <a:ext cx="91" cy="186"/>
                <a:chOff x="3057" y="1097"/>
                <a:chExt cx="91" cy="186"/>
              </a:xfrm>
            </p:grpSpPr>
            <p:sp>
              <p:nvSpPr>
                <p:cNvPr id="24" name="Line 42"/>
                <p:cNvSpPr>
                  <a:spLocks noChangeShapeType="1"/>
                </p:cNvSpPr>
                <p:nvPr/>
              </p:nvSpPr>
              <p:spPr bwMode="auto">
                <a:xfrm>
                  <a:off x="3095" y="1097"/>
                  <a:ext cx="0" cy="181"/>
                </a:xfrm>
                <a:prstGeom prst="line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5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3057" y="1282"/>
                  <a:ext cx="91" cy="1"/>
                </a:xfrm>
                <a:prstGeom prst="line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32" name="Line 52"/>
            <p:cNvSpPr>
              <a:spLocks noChangeShapeType="1"/>
            </p:cNvSpPr>
            <p:nvPr/>
          </p:nvSpPr>
          <p:spPr bwMode="auto">
            <a:xfrm>
              <a:off x="3410997" y="3873370"/>
              <a:ext cx="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Line 53"/>
            <p:cNvSpPr>
              <a:spLocks noChangeShapeType="1"/>
            </p:cNvSpPr>
            <p:nvPr/>
          </p:nvSpPr>
          <p:spPr bwMode="auto">
            <a:xfrm flipV="1">
              <a:off x="3410997" y="4809995"/>
              <a:ext cx="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Text Box 54"/>
            <p:cNvSpPr txBox="1">
              <a:spLocks noChangeArrowheads="1"/>
            </p:cNvSpPr>
            <p:nvPr/>
          </p:nvSpPr>
          <p:spPr bwMode="auto">
            <a:xfrm>
              <a:off x="2907760" y="3728907"/>
              <a:ext cx="43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D</a:t>
              </a:r>
              <a:endParaRPr lang="ru-RU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27984" y="3356992"/>
              <a:ext cx="2839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 smtClean="0">
                  <a:latin typeface="Times New Roman" pitchFamily="18" charset="0"/>
                  <a:cs typeface="Times New Roman" pitchFamily="18" charset="0"/>
                </a:rPr>
                <a:t>Vacuum spatial filters</a:t>
              </a:r>
              <a:endParaRPr lang="ru-RU" sz="2400" u="sng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6" name="Объект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1574807"/>
                </p:ext>
              </p:extLst>
            </p:nvPr>
          </p:nvGraphicFramePr>
          <p:xfrm>
            <a:off x="2631535" y="5148165"/>
            <a:ext cx="1787525" cy="624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49" name="Формула" r:id="rId3" imgW="1129810" imgH="393529" progId="Equation.3">
                    <p:embed/>
                  </p:oleObj>
                </mc:Choice>
                <mc:Fallback>
                  <p:oleObj name="Формула" r:id="rId3" imgW="1129810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31535" y="5148165"/>
                          <a:ext cx="1787525" cy="624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Объект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5271576"/>
                </p:ext>
              </p:extLst>
            </p:nvPr>
          </p:nvGraphicFramePr>
          <p:xfrm>
            <a:off x="4704769" y="5170566"/>
            <a:ext cx="2026806" cy="713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50" name="Формула" r:id="rId5" imgW="1231366" imgH="431613" progId="Equation.3">
                    <p:embed/>
                  </p:oleObj>
                </mc:Choice>
                <mc:Fallback>
                  <p:oleObj name="Формула" r:id="rId5" imgW="1231366" imgH="4316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769" y="5170566"/>
                          <a:ext cx="2026806" cy="7134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6973449" y="5227766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F&gt;&gt;D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51520" y="6021288"/>
            <a:ext cx="842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laser beam can be filtered at the intensity  ~ 1TW/cm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17</a:t>
            </a:fld>
            <a:endParaRPr lang="ru-RU"/>
          </a:p>
        </p:txBody>
      </p:sp>
      <p:graphicFrame>
        <p:nvGraphicFramePr>
          <p:cNvPr id="41" name="Объект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038519"/>
              </p:ext>
            </p:extLst>
          </p:nvPr>
        </p:nvGraphicFramePr>
        <p:xfrm>
          <a:off x="7088188" y="4989413"/>
          <a:ext cx="1598612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1" name="‘ормула" r:id="rId7" imgW="711200" imgH="457200" progId="Equation.3">
                  <p:embed/>
                </p:oleObj>
              </mc:Choice>
              <mc:Fallback>
                <p:oleObj name="‘ормула" r:id="rId7" imgW="711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4989413"/>
                        <a:ext cx="1598612" cy="1003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Номер слайда 4"/>
          <p:cNvSpPr txBox="1">
            <a:spLocks/>
          </p:cNvSpPr>
          <p:nvPr/>
        </p:nvSpPr>
        <p:spPr>
          <a:xfrm>
            <a:off x="80434" y="6536108"/>
            <a:ext cx="2243666" cy="300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ru-RU" dirty="0"/>
          </a:p>
        </p:txBody>
      </p:sp>
      <p:pic>
        <p:nvPicPr>
          <p:cNvPr id="43" name="Изображение 42" descr="IAP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155" y="-149014"/>
            <a:ext cx="7717845" cy="11430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Small-scale self-focusing suppression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3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2028" y="1453153"/>
            <a:ext cx="7462090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For ns laser beams intensities  I ~ 1÷10GW/cm</a:t>
            </a:r>
            <a:r>
              <a:rPr lang="en-US" sz="2000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latin typeface="Lucida Grande"/>
                <a:ea typeface="Lucida Grande"/>
                <a:cs typeface="Lucida Grande"/>
              </a:rPr>
              <a:t>θ</a:t>
            </a:r>
            <a:r>
              <a:rPr lang="en-US" sz="2000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=0.73÷2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mrad</a:t>
            </a:r>
            <a:endParaRPr lang="en-US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laser 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beams intensities  I ~ 1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÷10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/cm</a:t>
            </a:r>
            <a:r>
              <a:rPr lang="en-US" sz="2000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err="1">
                <a:latin typeface="Lucida Grande"/>
                <a:ea typeface="Lucida Grande"/>
                <a:cs typeface="Lucida Grande"/>
              </a:rPr>
              <a:t>θ</a:t>
            </a:r>
            <a:r>
              <a:rPr lang="en-US" sz="2000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20÷50 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mrad</a:t>
            </a:r>
            <a:endParaRPr lang="en-US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baseline="30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616" y="965070"/>
            <a:ext cx="780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technique of beam filtering depends on the intensity level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64808" y="5881985"/>
            <a:ext cx="842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Free space propagation leads to beam self-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filtering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05550"/>
            <a:ext cx="2133600" cy="365125"/>
          </a:xfrm>
        </p:spPr>
        <p:txBody>
          <a:bodyPr/>
          <a:lstStyle/>
          <a:p>
            <a:fld id="{3D3BF860-9488-8544-B048-738D75A0B871}" type="slidenum">
              <a:rPr lang="ru-RU" smtClean="0"/>
              <a:t>18</a:t>
            </a:fld>
            <a:endParaRPr lang="ru-RU"/>
          </a:p>
        </p:txBody>
      </p:sp>
      <p:sp>
        <p:nvSpPr>
          <p:cNvPr id="57" name="Прямоугольник 13"/>
          <p:cNvSpPr>
            <a:spLocks noChangeArrowheads="1"/>
          </p:cNvSpPr>
          <p:nvPr/>
        </p:nvSpPr>
        <p:spPr bwMode="auto">
          <a:xfrm>
            <a:off x="401485" y="6218514"/>
            <a:ext cx="8400845" cy="46165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25" tIns="45713" rIns="91425" bIns="45713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I=1TW/cm</a:t>
            </a:r>
            <a:r>
              <a:rPr lang="en-US" sz="2400" b="1" baseline="30000" dirty="0">
                <a:solidFill>
                  <a:srgbClr val="FF0000"/>
                </a:solidFill>
                <a:cs typeface="Times New Roman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, d=</a:t>
            </a:r>
            <a:r>
              <a:rPr lang="en-US" sz="2400" b="1" dirty="0" smtClean="0">
                <a:solidFill>
                  <a:srgbClr val="FF0000"/>
                </a:solidFill>
                <a:cs typeface="Times New Roman" charset="0"/>
              </a:rPr>
              <a:t>100mm:  </a:t>
            </a: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the safety </a:t>
            </a:r>
            <a:r>
              <a:rPr lang="en-US" sz="2400" b="1" dirty="0" smtClean="0">
                <a:solidFill>
                  <a:srgbClr val="FF0000"/>
                </a:solidFill>
                <a:cs typeface="Times New Roman" charset="0"/>
              </a:rPr>
              <a:t>distance D&gt;</a:t>
            </a: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1.6m</a:t>
            </a:r>
            <a:endParaRPr lang="ru-RU" sz="2400" b="1" dirty="0">
              <a:solidFill>
                <a:srgbClr val="FF0000"/>
              </a:solidFill>
              <a:cs typeface="Times New Roman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245861" y="2578158"/>
            <a:ext cx="1847762" cy="3429591"/>
            <a:chOff x="1195247" y="349334"/>
            <a:chExt cx="2043052" cy="4567208"/>
          </a:xfrm>
        </p:grpSpPr>
        <p:grpSp>
          <p:nvGrpSpPr>
            <p:cNvPr id="98" name="Группа 97"/>
            <p:cNvGrpSpPr/>
            <p:nvPr/>
          </p:nvGrpSpPr>
          <p:grpSpPr>
            <a:xfrm>
              <a:off x="1195247" y="349334"/>
              <a:ext cx="2043052" cy="2151924"/>
              <a:chOff x="1195247" y="349334"/>
              <a:chExt cx="2043052" cy="2151924"/>
            </a:xfrm>
          </p:grpSpPr>
          <p:cxnSp>
            <p:nvCxnSpPr>
              <p:cNvPr id="101" name="Прямая соединительная линия 100"/>
              <p:cNvCxnSpPr>
                <a:cxnSpLocks noChangeAspect="1"/>
              </p:cNvCxnSpPr>
              <p:nvPr/>
            </p:nvCxnSpPr>
            <p:spPr>
              <a:xfrm rot="4980000">
                <a:off x="1258299" y="451472"/>
                <a:ext cx="1980000" cy="1980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Группа 101"/>
              <p:cNvGrpSpPr/>
              <p:nvPr/>
            </p:nvGrpSpPr>
            <p:grpSpPr>
              <a:xfrm>
                <a:off x="1195247" y="349334"/>
                <a:ext cx="1857478" cy="2151924"/>
                <a:chOff x="1195247" y="349334"/>
                <a:chExt cx="1857478" cy="2151924"/>
              </a:xfrm>
            </p:grpSpPr>
            <p:cxnSp>
              <p:nvCxnSpPr>
                <p:cNvPr id="103" name="Прямая соединительная линия 102"/>
                <p:cNvCxnSpPr>
                  <a:cxnSpLocks noChangeAspect="1"/>
                </p:cNvCxnSpPr>
                <p:nvPr/>
              </p:nvCxnSpPr>
              <p:spPr>
                <a:xfrm rot="6420000">
                  <a:off x="2543501" y="648877"/>
                  <a:ext cx="145673" cy="28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Прямая соединительная линия 103"/>
                <p:cNvCxnSpPr>
                  <a:cxnSpLocks noChangeAspect="1"/>
                </p:cNvCxnSpPr>
                <p:nvPr/>
              </p:nvCxnSpPr>
              <p:spPr>
                <a:xfrm rot="6420000">
                  <a:off x="2400657" y="832230"/>
                  <a:ext cx="145673" cy="28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Прямая соединительная линия 104"/>
                <p:cNvCxnSpPr>
                  <a:cxnSpLocks noChangeAspect="1"/>
                </p:cNvCxnSpPr>
                <p:nvPr/>
              </p:nvCxnSpPr>
              <p:spPr>
                <a:xfrm rot="6420000">
                  <a:off x="2260194" y="1010821"/>
                  <a:ext cx="145673" cy="28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Прямая соединительная линия 105"/>
                <p:cNvCxnSpPr>
                  <a:cxnSpLocks noChangeAspect="1"/>
                </p:cNvCxnSpPr>
                <p:nvPr/>
              </p:nvCxnSpPr>
              <p:spPr>
                <a:xfrm rot="6420000">
                  <a:off x="2686409" y="465588"/>
                  <a:ext cx="145673" cy="28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Прямая соединительная линия 106"/>
                <p:cNvCxnSpPr>
                  <a:cxnSpLocks noChangeAspect="1"/>
                </p:cNvCxnSpPr>
                <p:nvPr/>
              </p:nvCxnSpPr>
              <p:spPr>
                <a:xfrm rot="6420000">
                  <a:off x="2835888" y="278171"/>
                  <a:ext cx="145673" cy="28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Прямая соединительная линия 107"/>
                <p:cNvCxnSpPr>
                  <a:cxnSpLocks noChangeAspect="1"/>
                </p:cNvCxnSpPr>
                <p:nvPr/>
              </p:nvCxnSpPr>
              <p:spPr>
                <a:xfrm rot="6420000">
                  <a:off x="2101190" y="1215285"/>
                  <a:ext cx="145673" cy="28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Прямая соединительная линия 108"/>
                <p:cNvCxnSpPr>
                  <a:cxnSpLocks noChangeAspect="1"/>
                </p:cNvCxnSpPr>
                <p:nvPr/>
              </p:nvCxnSpPr>
              <p:spPr>
                <a:xfrm rot="6420000">
                  <a:off x="1939805" y="1423225"/>
                  <a:ext cx="145673" cy="28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Прямая соединительная линия 109"/>
                <p:cNvCxnSpPr>
                  <a:cxnSpLocks noChangeAspect="1"/>
                </p:cNvCxnSpPr>
                <p:nvPr/>
              </p:nvCxnSpPr>
              <p:spPr>
                <a:xfrm rot="6420000">
                  <a:off x="1776040" y="1630555"/>
                  <a:ext cx="145673" cy="28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Прямая соединительная линия 110"/>
                <p:cNvCxnSpPr>
                  <a:cxnSpLocks noChangeAspect="1"/>
                </p:cNvCxnSpPr>
                <p:nvPr/>
              </p:nvCxnSpPr>
              <p:spPr>
                <a:xfrm rot="6420000">
                  <a:off x="1610069" y="1842162"/>
                  <a:ext cx="145673" cy="28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Прямая соединительная линия 111"/>
                <p:cNvCxnSpPr>
                  <a:cxnSpLocks noChangeAspect="1"/>
                </p:cNvCxnSpPr>
                <p:nvPr/>
              </p:nvCxnSpPr>
              <p:spPr>
                <a:xfrm rot="6420000">
                  <a:off x="1439161" y="2065672"/>
                  <a:ext cx="145673" cy="28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Прямая соединительная линия 112"/>
                <p:cNvCxnSpPr>
                  <a:cxnSpLocks noChangeAspect="1"/>
                </p:cNvCxnSpPr>
                <p:nvPr/>
              </p:nvCxnSpPr>
              <p:spPr>
                <a:xfrm rot="6420000">
                  <a:off x="1266410" y="2284422"/>
                  <a:ext cx="145673" cy="28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9" name="Прямая соединительная линия 98"/>
            <p:cNvCxnSpPr/>
            <p:nvPr/>
          </p:nvCxnSpPr>
          <p:spPr>
            <a:xfrm rot="4740000">
              <a:off x="1475752" y="2289596"/>
              <a:ext cx="3504893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 rot="4740000">
              <a:off x="437103" y="3634264"/>
              <a:ext cx="2564556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Прямая соединительная линия 60"/>
          <p:cNvCxnSpPr/>
          <p:nvPr/>
        </p:nvCxnSpPr>
        <p:spPr>
          <a:xfrm>
            <a:off x="403948" y="3421309"/>
            <a:ext cx="7000152" cy="0"/>
          </a:xfrm>
          <a:prstGeom prst="line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>
            <a:spLocks/>
          </p:cNvSpPr>
          <p:nvPr/>
        </p:nvSpPr>
        <p:spPr>
          <a:xfrm>
            <a:off x="5043985" y="2469967"/>
            <a:ext cx="716295" cy="23518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3" name="Группа 62"/>
          <p:cNvGrpSpPr/>
          <p:nvPr/>
        </p:nvGrpSpPr>
        <p:grpSpPr>
          <a:xfrm>
            <a:off x="536616" y="2734665"/>
            <a:ext cx="6734513" cy="1371502"/>
            <a:chOff x="1516789" y="557736"/>
            <a:chExt cx="7446285" cy="1826419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2936804" y="560654"/>
              <a:ext cx="5310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516789" y="2381646"/>
              <a:ext cx="673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Группа 94"/>
            <p:cNvGrpSpPr/>
            <p:nvPr/>
          </p:nvGrpSpPr>
          <p:grpSpPr>
            <a:xfrm>
              <a:off x="8239195" y="557736"/>
              <a:ext cx="723879" cy="1826419"/>
              <a:chOff x="7581900" y="560118"/>
              <a:chExt cx="723879" cy="1826419"/>
            </a:xfrm>
          </p:grpSpPr>
          <p:cxnSp>
            <p:nvCxnSpPr>
              <p:cNvPr id="96" name="Прямая соединительная линия 95"/>
              <p:cNvCxnSpPr/>
              <p:nvPr/>
            </p:nvCxnSpPr>
            <p:spPr>
              <a:xfrm>
                <a:off x="7581900" y="560118"/>
                <a:ext cx="720000" cy="914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Прямая соединительная линия 96"/>
              <p:cNvCxnSpPr/>
              <p:nvPr/>
            </p:nvCxnSpPr>
            <p:spPr>
              <a:xfrm rot="5400000">
                <a:off x="7488579" y="1569337"/>
                <a:ext cx="914400" cy="7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Прямая соединительная линия 63"/>
          <p:cNvCxnSpPr/>
          <p:nvPr/>
        </p:nvCxnSpPr>
        <p:spPr>
          <a:xfrm rot="21000000">
            <a:off x="1154228" y="3082365"/>
            <a:ext cx="3907062" cy="0"/>
          </a:xfrm>
          <a:prstGeom prst="line">
            <a:avLst/>
          </a:prstGeom>
          <a:ln w="15875">
            <a:solidFill>
              <a:srgbClr val="0000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rot="21060000">
            <a:off x="929214" y="3337749"/>
            <a:ext cx="4134974" cy="0"/>
          </a:xfrm>
          <a:prstGeom prst="line">
            <a:avLst/>
          </a:prstGeom>
          <a:ln w="15875">
            <a:solidFill>
              <a:srgbClr val="0000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21300000">
            <a:off x="947892" y="3471963"/>
            <a:ext cx="4102415" cy="0"/>
          </a:xfrm>
          <a:prstGeom prst="line">
            <a:avLst/>
          </a:prstGeom>
          <a:ln w="15875">
            <a:solidFill>
              <a:srgbClr val="0000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rot="21540000">
            <a:off x="966874" y="3613523"/>
            <a:ext cx="4069856" cy="0"/>
          </a:xfrm>
          <a:prstGeom prst="line">
            <a:avLst/>
          </a:prstGeom>
          <a:ln w="15875">
            <a:solidFill>
              <a:srgbClr val="0000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240000">
            <a:off x="961750" y="3781076"/>
            <a:ext cx="4086135" cy="0"/>
          </a:xfrm>
          <a:prstGeom prst="line">
            <a:avLst/>
          </a:prstGeom>
          <a:ln w="15875">
            <a:solidFill>
              <a:srgbClr val="0000FF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">
            <a:off x="934837" y="3958276"/>
            <a:ext cx="4134974" cy="0"/>
          </a:xfrm>
          <a:prstGeom prst="line">
            <a:avLst/>
          </a:prstGeom>
          <a:ln w="15875">
            <a:solidFill>
              <a:srgbClr val="0000FF"/>
            </a:solidFill>
            <a:prstDash val="lg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>
            <a:cxnSpLocks noChangeAspect="1"/>
          </p:cNvCxnSpPr>
          <p:nvPr/>
        </p:nvCxnSpPr>
        <p:spPr>
          <a:xfrm rot="7500000">
            <a:off x="5177427" y="2433954"/>
            <a:ext cx="449346" cy="541191"/>
          </a:xfrm>
          <a:prstGeom prst="line">
            <a:avLst/>
          </a:prstGeom>
          <a:ln w="1587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cxnSpLocks noChangeAspect="1"/>
          </p:cNvCxnSpPr>
          <p:nvPr/>
        </p:nvCxnSpPr>
        <p:spPr>
          <a:xfrm rot="13860000">
            <a:off x="627993" y="2429531"/>
            <a:ext cx="1091268" cy="907027"/>
          </a:xfrm>
          <a:prstGeom prst="line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Дуга 71"/>
          <p:cNvSpPr>
            <a:spLocks noChangeAspect="1"/>
          </p:cNvSpPr>
          <p:nvPr/>
        </p:nvSpPr>
        <p:spPr>
          <a:xfrm rot="960000">
            <a:off x="1865719" y="3273170"/>
            <a:ext cx="227912" cy="224673"/>
          </a:xfrm>
          <a:prstGeom prst="arc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Дуга 72"/>
          <p:cNvSpPr>
            <a:spLocks noChangeAspect="1"/>
          </p:cNvSpPr>
          <p:nvPr/>
        </p:nvSpPr>
        <p:spPr>
          <a:xfrm rot="960000">
            <a:off x="4636916" y="3316517"/>
            <a:ext cx="162794" cy="160481"/>
          </a:xfrm>
          <a:prstGeom prst="arc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4" name="Прямая соединительная линия 73"/>
          <p:cNvCxnSpPr>
            <a:cxnSpLocks noChangeAspect="1"/>
          </p:cNvCxnSpPr>
          <p:nvPr/>
        </p:nvCxnSpPr>
        <p:spPr>
          <a:xfrm rot="7920000">
            <a:off x="5155523" y="3019207"/>
            <a:ext cx="497490" cy="504662"/>
          </a:xfrm>
          <a:prstGeom prst="line">
            <a:avLst/>
          </a:prstGeom>
          <a:ln w="1587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64915" y="2117732"/>
            <a:ext cx="278648" cy="3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y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rot="720000">
            <a:off x="908151" y="4085787"/>
            <a:ext cx="4167532" cy="0"/>
          </a:xfrm>
          <a:prstGeom prst="line">
            <a:avLst/>
          </a:prstGeom>
          <a:ln w="15875">
            <a:solidFill>
              <a:srgbClr val="0000FF"/>
            </a:solidFill>
            <a:prstDash val="lg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rot="840000">
            <a:off x="899052" y="4157607"/>
            <a:ext cx="4200091" cy="0"/>
          </a:xfrm>
          <a:prstGeom prst="line">
            <a:avLst/>
          </a:prstGeom>
          <a:ln w="15875">
            <a:solidFill>
              <a:srgbClr val="0000FF"/>
            </a:solidFill>
            <a:prstDash val="lg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Группа 77"/>
          <p:cNvGrpSpPr>
            <a:grpSpLocks noChangeAspect="1"/>
          </p:cNvGrpSpPr>
          <p:nvPr/>
        </p:nvGrpSpPr>
        <p:grpSpPr>
          <a:xfrm rot="4080000">
            <a:off x="1088989" y="4516661"/>
            <a:ext cx="806668" cy="1600723"/>
            <a:chOff x="7921079" y="2415818"/>
            <a:chExt cx="667325" cy="1305397"/>
          </a:xfrm>
        </p:grpSpPr>
        <p:cxnSp>
          <p:nvCxnSpPr>
            <p:cNvPr id="91" name="Прямая соединительная линия 90"/>
            <p:cNvCxnSpPr>
              <a:cxnSpLocks noChangeAspect="1"/>
            </p:cNvCxnSpPr>
            <p:nvPr/>
          </p:nvCxnSpPr>
          <p:spPr>
            <a:xfrm>
              <a:off x="7921079" y="3004313"/>
              <a:ext cx="667325" cy="71690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>
              <a:cxnSpLocks noChangeAspect="1"/>
            </p:cNvCxnSpPr>
            <p:nvPr/>
          </p:nvCxnSpPr>
          <p:spPr>
            <a:xfrm rot="5580000">
              <a:off x="7919035" y="2435706"/>
              <a:ext cx="610693" cy="5709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Дуга 78"/>
          <p:cNvSpPr>
            <a:spLocks noChangeAspect="1"/>
          </p:cNvSpPr>
          <p:nvPr/>
        </p:nvSpPr>
        <p:spPr>
          <a:xfrm rot="960000">
            <a:off x="5371583" y="2748730"/>
            <a:ext cx="65118" cy="64192"/>
          </a:xfrm>
          <a:prstGeom prst="arc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0" name="Прямая соединительная линия 79"/>
          <p:cNvCxnSpPr>
            <a:cxnSpLocks noChangeAspect="1"/>
          </p:cNvCxnSpPr>
          <p:nvPr/>
        </p:nvCxnSpPr>
        <p:spPr>
          <a:xfrm rot="18900000">
            <a:off x="5154917" y="3053662"/>
            <a:ext cx="504662" cy="49749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cxnSpLocks noChangeAspect="1"/>
          </p:cNvCxnSpPr>
          <p:nvPr/>
        </p:nvCxnSpPr>
        <p:spPr>
          <a:xfrm rot="2700000">
            <a:off x="5604390" y="2854766"/>
            <a:ext cx="1315941" cy="1334913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Дуга 81"/>
          <p:cNvSpPr>
            <a:spLocks noChangeAspect="1"/>
          </p:cNvSpPr>
          <p:nvPr/>
        </p:nvSpPr>
        <p:spPr>
          <a:xfrm rot="960000">
            <a:off x="5509416" y="3258453"/>
            <a:ext cx="65118" cy="64192"/>
          </a:xfrm>
          <a:prstGeom prst="arc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3" name="Группа 82"/>
          <p:cNvGrpSpPr/>
          <p:nvPr/>
        </p:nvGrpSpPr>
        <p:grpSpPr>
          <a:xfrm>
            <a:off x="6149334" y="2320014"/>
            <a:ext cx="576965" cy="2057358"/>
            <a:chOff x="7722717" y="284696"/>
            <a:chExt cx="637945" cy="2307597"/>
          </a:xfrm>
        </p:grpSpPr>
        <p:cxnSp>
          <p:nvCxnSpPr>
            <p:cNvPr id="87" name="Прямая соединительная линия 86"/>
            <p:cNvCxnSpPr>
              <a:cxnSpLocks noChangeAspect="1"/>
            </p:cNvCxnSpPr>
            <p:nvPr/>
          </p:nvCxnSpPr>
          <p:spPr>
            <a:xfrm rot="-2700000">
              <a:off x="7928662" y="377048"/>
              <a:ext cx="432000" cy="43200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8015107" y="284696"/>
              <a:ext cx="224088" cy="268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itchFamily="18" charset="-127"/>
                  <a:ea typeface="Batang" pitchFamily="18" charset="-127"/>
                </a:rPr>
                <a:t>d</a:t>
              </a: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endParaRPr>
            </a:p>
          </p:txBody>
        </p:sp>
        <p:cxnSp>
          <p:nvCxnSpPr>
            <p:cNvPr id="89" name="Прямая соединительная линия 88"/>
            <p:cNvCxnSpPr>
              <a:cxnSpLocks noChangeAspect="1"/>
            </p:cNvCxnSpPr>
            <p:nvPr/>
          </p:nvCxnSpPr>
          <p:spPr>
            <a:xfrm rot="-8100000">
              <a:off x="7722717" y="2340293"/>
              <a:ext cx="252000" cy="25200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>
              <a:cxnSpLocks noChangeAspect="1"/>
            </p:cNvCxnSpPr>
            <p:nvPr/>
          </p:nvCxnSpPr>
          <p:spPr>
            <a:xfrm rot="-8100000">
              <a:off x="7794716" y="624567"/>
              <a:ext cx="108000" cy="10800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3517025" y="2410864"/>
            <a:ext cx="346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</a:t>
            </a:r>
            <a:endParaRPr lang="ru-RU" sz="20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4698035" y="3035682"/>
            <a:ext cx="421101" cy="3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Lucida Grande"/>
                <a:ea typeface="Lucida Grande"/>
                <a:cs typeface="Lucida Grande"/>
              </a:rPr>
              <a:t>θ</a:t>
            </a:r>
            <a:endParaRPr lang="ru-RU" dirty="0"/>
          </a:p>
        </p:txBody>
      </p:sp>
      <p:sp>
        <p:nvSpPr>
          <p:cNvPr id="86" name="TextBox 85"/>
          <p:cNvSpPr txBox="1"/>
          <p:nvPr/>
        </p:nvSpPr>
        <p:spPr>
          <a:xfrm>
            <a:off x="2085637" y="3138123"/>
            <a:ext cx="528358" cy="3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b="1" baseline="-25000" dirty="0" smtClean="0">
                <a:latin typeface="Lucida Grande"/>
                <a:ea typeface="Lucida Grande"/>
                <a:cs typeface="Lucida Grande"/>
              </a:rPr>
              <a:t>v</a:t>
            </a:r>
            <a:endParaRPr lang="ru-RU" baseline="-25000" dirty="0"/>
          </a:p>
        </p:txBody>
      </p:sp>
      <p:graphicFrame>
        <p:nvGraphicFramePr>
          <p:cNvPr id="114" name="Объект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636080"/>
              </p:ext>
            </p:extLst>
          </p:nvPr>
        </p:nvGraphicFramePr>
        <p:xfrm>
          <a:off x="7478979" y="4986759"/>
          <a:ext cx="1598612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6" name="‘ормула" r:id="rId3" imgW="711200" imgH="457200" progId="Equation.3">
                  <p:embed/>
                </p:oleObj>
              </mc:Choice>
              <mc:Fallback>
                <p:oleObj name="‘ормула" r:id="rId3" imgW="711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8979" y="4986759"/>
                        <a:ext cx="1598612" cy="1003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" name="Изображение 115" descr="IAP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17" name="Заголовок 1"/>
          <p:cNvSpPr txBox="1">
            <a:spLocks/>
          </p:cNvSpPr>
          <p:nvPr/>
        </p:nvSpPr>
        <p:spPr>
          <a:xfrm>
            <a:off x="2841529" y="-114300"/>
            <a:ext cx="4325325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Beam self-filtering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63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4"/>
          <p:cNvGrpSpPr>
            <a:grpSpLocks noChangeAspect="1"/>
          </p:cNvGrpSpPr>
          <p:nvPr/>
        </p:nvGrpSpPr>
        <p:grpSpPr bwMode="auto">
          <a:xfrm>
            <a:off x="4084014" y="1118479"/>
            <a:ext cx="4894886" cy="4761621"/>
            <a:chOff x="0" y="1302"/>
            <a:chExt cx="1860" cy="2089"/>
          </a:xfrm>
        </p:grpSpPr>
        <p:pic>
          <p:nvPicPr>
            <p:cNvPr id="58373" name="Picture 5" descr="IMG_0547"/>
            <p:cNvPicPr>
              <a:picLocks noChangeAspect="1" noChangeArrowheads="1"/>
            </p:cNvPicPr>
            <p:nvPr/>
          </p:nvPicPr>
          <p:blipFill rotWithShape="1">
            <a:blip r:embed="rId2">
              <a:lum bright="14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6" t="39707" r="44923" b="27241"/>
            <a:stretch/>
          </p:blipFill>
          <p:spPr bwMode="auto">
            <a:xfrm>
              <a:off x="0" y="1302"/>
              <a:ext cx="1860" cy="2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6"/>
            <p:cNvSpPr>
              <a:spLocks noChangeAspect="1" noChangeShapeType="1"/>
            </p:cNvSpPr>
            <p:nvPr/>
          </p:nvSpPr>
          <p:spPr bwMode="auto">
            <a:xfrm flipV="1">
              <a:off x="1506" y="2147"/>
              <a:ext cx="0" cy="42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Text Box 7"/>
            <p:cNvSpPr txBox="1">
              <a:spLocks noChangeAspect="1" noChangeArrowheads="1"/>
            </p:cNvSpPr>
            <p:nvPr/>
          </p:nvSpPr>
          <p:spPr bwMode="auto">
            <a:xfrm>
              <a:off x="938" y="2137"/>
              <a:ext cx="601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3300"/>
                  </a:solidFill>
                  <a:latin typeface="Garamond" charset="0"/>
                </a:rPr>
                <a:t>B-</a:t>
              </a:r>
              <a:r>
                <a:rPr lang="en-US" sz="2400" b="1" dirty="0" err="1">
                  <a:solidFill>
                    <a:srgbClr val="FF3300"/>
                  </a:solidFill>
                  <a:latin typeface="Garamond" charset="0"/>
                </a:rPr>
                <a:t>intergal</a:t>
              </a:r>
              <a:endParaRPr lang="ru-RU" sz="2400" b="1" dirty="0">
                <a:solidFill>
                  <a:srgbClr val="FF3300"/>
                </a:solidFill>
                <a:latin typeface="Garamond" charset="0"/>
              </a:endParaRPr>
            </a:p>
          </p:txBody>
        </p:sp>
        <p:sp>
          <p:nvSpPr>
            <p:cNvPr id="8" name="Line 8"/>
            <p:cNvSpPr>
              <a:spLocks noChangeAspect="1" noChangeShapeType="1"/>
            </p:cNvSpPr>
            <p:nvPr/>
          </p:nvSpPr>
          <p:spPr bwMode="auto">
            <a:xfrm flipH="1">
              <a:off x="708" y="2575"/>
              <a:ext cx="79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Text Box 9"/>
            <p:cNvSpPr txBox="1">
              <a:spLocks noChangeAspect="1" noChangeArrowheads="1"/>
            </p:cNvSpPr>
            <p:nvPr/>
          </p:nvSpPr>
          <p:spPr bwMode="auto">
            <a:xfrm>
              <a:off x="620" y="2557"/>
              <a:ext cx="1022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3300"/>
                  </a:solidFill>
                  <a:latin typeface="Garamond" charset="0"/>
                </a:rPr>
                <a:t>Distance from the mirror</a:t>
              </a:r>
              <a:endParaRPr lang="ru-RU" sz="2400" b="1" dirty="0">
                <a:solidFill>
                  <a:srgbClr val="FF3300"/>
                </a:solidFill>
                <a:latin typeface="Garamond" charset="0"/>
              </a:endParaRPr>
            </a:p>
          </p:txBody>
        </p:sp>
      </p:grpSp>
      <p:sp>
        <p:nvSpPr>
          <p:cNvPr id="58372" name="TextBox 11"/>
          <p:cNvSpPr txBox="1">
            <a:spLocks noChangeArrowheads="1"/>
          </p:cNvSpPr>
          <p:nvPr/>
        </p:nvSpPr>
        <p:spPr bwMode="auto">
          <a:xfrm>
            <a:off x="5034827" y="1285432"/>
            <a:ext cx="4109173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Times New Roman" charset="0"/>
                <a:ea typeface="Arial" charset="0"/>
              </a:defRPr>
            </a:lvl9pPr>
          </a:lstStyle>
          <a:p>
            <a:r>
              <a:rPr kumimoji="0" lang="en-US" sz="2000" b="1" dirty="0">
                <a:solidFill>
                  <a:srgbClr val="FF0000"/>
                </a:solidFill>
              </a:rPr>
              <a:t>100 shots were made in each point </a:t>
            </a:r>
            <a:endParaRPr kumimoji="0"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19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2510" y="5987296"/>
            <a:ext cx="8889089" cy="86177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900F4"/>
                </a:solidFill>
              </a:rPr>
              <a:t>S.Y. </a:t>
            </a:r>
            <a:r>
              <a:rPr lang="en-US" sz="1600" dirty="0" err="1">
                <a:solidFill>
                  <a:srgbClr val="F900F4"/>
                </a:solidFill>
              </a:rPr>
              <a:t>Mironov</a:t>
            </a:r>
            <a:r>
              <a:rPr lang="en-US" sz="1600" dirty="0">
                <a:solidFill>
                  <a:srgbClr val="F900F4"/>
                </a:solidFill>
              </a:rPr>
              <a:t>, V.V. </a:t>
            </a:r>
            <a:r>
              <a:rPr lang="en-US" sz="1600" dirty="0" err="1">
                <a:solidFill>
                  <a:srgbClr val="F900F4"/>
                </a:solidFill>
              </a:rPr>
              <a:t>Lozhkarev</a:t>
            </a:r>
            <a:r>
              <a:rPr lang="en-US" sz="1600" dirty="0">
                <a:solidFill>
                  <a:srgbClr val="F900F4"/>
                </a:solidFill>
              </a:rPr>
              <a:t>, V.N. </a:t>
            </a:r>
            <a:r>
              <a:rPr lang="en-US" sz="1600" dirty="0" err="1">
                <a:solidFill>
                  <a:srgbClr val="F900F4"/>
                </a:solidFill>
              </a:rPr>
              <a:t>Ginzburg</a:t>
            </a:r>
            <a:r>
              <a:rPr lang="en-US" sz="1600" dirty="0">
                <a:solidFill>
                  <a:srgbClr val="F900F4"/>
                </a:solidFill>
              </a:rPr>
              <a:t>, I.V. </a:t>
            </a:r>
            <a:r>
              <a:rPr lang="en-US" sz="1600" dirty="0" err="1">
                <a:solidFill>
                  <a:srgbClr val="F900F4"/>
                </a:solidFill>
              </a:rPr>
              <a:t>Yakovlev</a:t>
            </a:r>
            <a:r>
              <a:rPr lang="en-US" sz="1600" dirty="0">
                <a:solidFill>
                  <a:srgbClr val="F900F4"/>
                </a:solidFill>
              </a:rPr>
              <a:t>, G. </a:t>
            </a:r>
            <a:r>
              <a:rPr lang="en-US" sz="1600" dirty="0" err="1">
                <a:solidFill>
                  <a:srgbClr val="F900F4"/>
                </a:solidFill>
              </a:rPr>
              <a:t>Luchinin</a:t>
            </a:r>
            <a:r>
              <a:rPr lang="en-US" sz="1600" dirty="0">
                <a:solidFill>
                  <a:srgbClr val="F900F4"/>
                </a:solidFill>
              </a:rPr>
              <a:t>, A.A. </a:t>
            </a:r>
            <a:r>
              <a:rPr lang="en-US" sz="1600" dirty="0" err="1">
                <a:solidFill>
                  <a:srgbClr val="F900F4"/>
                </a:solidFill>
              </a:rPr>
              <a:t>Shaykin</a:t>
            </a:r>
            <a:r>
              <a:rPr lang="en-US" sz="1600" dirty="0">
                <a:solidFill>
                  <a:srgbClr val="F900F4"/>
                </a:solidFill>
              </a:rPr>
              <a:t>, E.A. Khazanov, A.A. </a:t>
            </a:r>
            <a:r>
              <a:rPr lang="en-US" sz="1600" dirty="0" err="1">
                <a:solidFill>
                  <a:srgbClr val="F900F4"/>
                </a:solidFill>
              </a:rPr>
              <a:t>Babin</a:t>
            </a:r>
            <a:r>
              <a:rPr lang="en-US" sz="1600" dirty="0">
                <a:solidFill>
                  <a:srgbClr val="F900F4"/>
                </a:solidFill>
              </a:rPr>
              <a:t>, E. </a:t>
            </a:r>
            <a:r>
              <a:rPr lang="en-US" sz="1600" dirty="0" err="1">
                <a:solidFill>
                  <a:srgbClr val="F900F4"/>
                </a:solidFill>
              </a:rPr>
              <a:t>Novikov</a:t>
            </a:r>
            <a:r>
              <a:rPr lang="en-US" sz="1600" dirty="0">
                <a:solidFill>
                  <a:srgbClr val="F900F4"/>
                </a:solidFill>
              </a:rPr>
              <a:t>, S. </a:t>
            </a:r>
            <a:r>
              <a:rPr lang="en-US" sz="1600" dirty="0" err="1">
                <a:solidFill>
                  <a:srgbClr val="F900F4"/>
                </a:solidFill>
              </a:rPr>
              <a:t>Fadeev</a:t>
            </a:r>
            <a:r>
              <a:rPr lang="en-US" sz="1600" dirty="0">
                <a:solidFill>
                  <a:srgbClr val="F900F4"/>
                </a:solidFill>
              </a:rPr>
              <a:t>, A.M. </a:t>
            </a:r>
            <a:r>
              <a:rPr lang="en-US" sz="1600" dirty="0" err="1">
                <a:solidFill>
                  <a:srgbClr val="F900F4"/>
                </a:solidFill>
              </a:rPr>
              <a:t>Sergeev</a:t>
            </a:r>
            <a:r>
              <a:rPr lang="en-US" sz="1600" dirty="0">
                <a:solidFill>
                  <a:srgbClr val="F900F4"/>
                </a:solidFill>
              </a:rPr>
              <a:t>, and G.A. </a:t>
            </a:r>
            <a:r>
              <a:rPr lang="en-US" sz="1600" dirty="0" err="1">
                <a:solidFill>
                  <a:srgbClr val="F900F4"/>
                </a:solidFill>
              </a:rPr>
              <a:t>Mourou</a:t>
            </a:r>
            <a:r>
              <a:rPr lang="en-US" sz="1600" dirty="0">
                <a:solidFill>
                  <a:srgbClr val="F900F4"/>
                </a:solidFill>
              </a:rPr>
              <a:t>,</a:t>
            </a:r>
          </a:p>
          <a:p>
            <a:r>
              <a:rPr lang="en-US" sz="1600" dirty="0">
                <a:solidFill>
                  <a:srgbClr val="F900F4"/>
                </a:solidFill>
              </a:rPr>
              <a:t> IEEE Journal of Selected Topics in Quantum Electronics  18, 7-13 (2012)</a:t>
            </a:r>
            <a:r>
              <a:rPr lang="en-US" sz="1600" dirty="0" smtClean="0">
                <a:solidFill>
                  <a:srgbClr val="F900F4"/>
                </a:solidFill>
              </a:rPr>
              <a:t>.</a:t>
            </a:r>
            <a:endParaRPr lang="en-US" sz="1600" dirty="0">
              <a:solidFill>
                <a:srgbClr val="F900F4"/>
              </a:solidFill>
            </a:endParaRPr>
          </a:p>
        </p:txBody>
      </p:sp>
      <p:pic>
        <p:nvPicPr>
          <p:cNvPr id="5" name="Изображение 4" descr="K(theta)_T free spac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8704" r="13520" b="46111"/>
          <a:stretch/>
        </p:blipFill>
        <p:spPr>
          <a:xfrm>
            <a:off x="-138791" y="965200"/>
            <a:ext cx="4836411" cy="5029200"/>
          </a:xfrm>
          <a:prstGeom prst="rect">
            <a:avLst/>
          </a:prstGeom>
        </p:spPr>
      </p:pic>
      <p:pic>
        <p:nvPicPr>
          <p:cNvPr id="17" name="Изображение 16" descr="IAP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2841529" y="-114300"/>
            <a:ext cx="4325325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Beam self-filtering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1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Изображение 145" descr="I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1794" y="1075260"/>
            <a:ext cx="9108021" cy="4291740"/>
            <a:chOff x="61794" y="1075260"/>
            <a:chExt cx="9108021" cy="4291740"/>
          </a:xfrm>
        </p:grpSpPr>
        <p:pic>
          <p:nvPicPr>
            <p:cNvPr id="16" name="Изображение 15" descr="воробей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655" y="1075260"/>
              <a:ext cx="2399345" cy="2237935"/>
            </a:xfrm>
            <a:prstGeom prst="rect">
              <a:avLst/>
            </a:prstGeom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>
              <a:off x="256346" y="2457002"/>
              <a:ext cx="76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>
              <a:off x="6980941" y="3402166"/>
              <a:ext cx="1908000" cy="19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 16"/>
            <p:cNvSpPr>
              <a:spLocks noChangeAspect="1"/>
            </p:cNvSpPr>
            <p:nvPr/>
          </p:nvSpPr>
          <p:spPr>
            <a:xfrm>
              <a:off x="6525119" y="1835624"/>
              <a:ext cx="206962" cy="1237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501561" y="2385719"/>
              <a:ext cx="1152000" cy="1588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/>
            <p:nvPr/>
          </p:nvSpPr>
          <p:spPr>
            <a:xfrm>
              <a:off x="121860" y="1255088"/>
              <a:ext cx="6227028" cy="2402511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Freeform 65"/>
            <p:cNvSpPr>
              <a:spLocks/>
            </p:cNvSpPr>
            <p:nvPr/>
          </p:nvSpPr>
          <p:spPr bwMode="auto">
            <a:xfrm flipH="1">
              <a:off x="3529822" y="1941325"/>
              <a:ext cx="1008000" cy="408040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0" scaled="1"/>
            </a:gra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94360" y="2385719"/>
              <a:ext cx="576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92998" y="2186925"/>
              <a:ext cx="2199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76969" y="2596123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S(</a:t>
              </a:r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4" name="Группа 23"/>
            <p:cNvGrpSpPr>
              <a:grpSpLocks noChangeAspect="1"/>
            </p:cNvGrpSpPr>
            <p:nvPr/>
          </p:nvGrpSpPr>
          <p:grpSpPr>
            <a:xfrm>
              <a:off x="7778730" y="2052223"/>
              <a:ext cx="456433" cy="710588"/>
              <a:chOff x="7374923" y="786969"/>
              <a:chExt cx="796087" cy="1239371"/>
            </a:xfrm>
          </p:grpSpPr>
          <p:sp>
            <p:nvSpPr>
              <p:cNvPr id="135" name="Прямоугольник 134"/>
              <p:cNvSpPr/>
              <p:nvPr/>
            </p:nvSpPr>
            <p:spPr>
              <a:xfrm rot="19521869">
                <a:off x="7628201" y="786969"/>
                <a:ext cx="221222" cy="1239371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36" name="Прямая соединительная линия 135"/>
              <p:cNvCxnSpPr>
                <a:cxnSpLocks noChangeAspect="1"/>
              </p:cNvCxnSpPr>
              <p:nvPr/>
            </p:nvCxnSpPr>
            <p:spPr>
              <a:xfrm rot="16200000" flipH="1">
                <a:off x="7301225" y="998690"/>
                <a:ext cx="1023120" cy="70560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Прямая соединительная линия 136"/>
              <p:cNvCxnSpPr>
                <a:cxnSpLocks noChangeAspect="1"/>
              </p:cNvCxnSpPr>
              <p:nvPr/>
            </p:nvCxnSpPr>
            <p:spPr>
              <a:xfrm rot="16200000" flipH="1">
                <a:off x="7216163" y="1060072"/>
                <a:ext cx="1023120" cy="70560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>
                <a:cxnSpLocks noChangeAspect="1"/>
              </p:cNvCxnSpPr>
              <p:nvPr/>
            </p:nvCxnSpPr>
            <p:spPr>
              <a:xfrm rot="16200000" flipH="1">
                <a:off x="7254461" y="1033880"/>
                <a:ext cx="1023120" cy="70560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>
                <a:cxnSpLocks noChangeAspect="1"/>
              </p:cNvCxnSpPr>
              <p:nvPr/>
            </p:nvCxnSpPr>
            <p:spPr>
              <a:xfrm rot="16200000" flipH="1">
                <a:off x="7279159" y="1014325"/>
                <a:ext cx="1023120" cy="70560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Прямоугольник 139"/>
              <p:cNvSpPr/>
              <p:nvPr/>
            </p:nvSpPr>
            <p:spPr>
              <a:xfrm rot="19521869">
                <a:off x="7633626" y="786969"/>
                <a:ext cx="221222" cy="1239371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41" name="Прямая соединительная линия 140"/>
              <p:cNvCxnSpPr>
                <a:cxnSpLocks noChangeAspect="1"/>
              </p:cNvCxnSpPr>
              <p:nvPr/>
            </p:nvCxnSpPr>
            <p:spPr>
              <a:xfrm rot="16200000" flipH="1">
                <a:off x="7306650" y="998690"/>
                <a:ext cx="1023120" cy="705600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>
                <a:cxnSpLocks noChangeAspect="1"/>
              </p:cNvCxnSpPr>
              <p:nvPr/>
            </p:nvCxnSpPr>
            <p:spPr>
              <a:xfrm rot="16200000" flipH="1">
                <a:off x="7221588" y="1060072"/>
                <a:ext cx="1023120" cy="705600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>
                <a:cxnSpLocks noChangeAspect="1"/>
              </p:cNvCxnSpPr>
              <p:nvPr/>
            </p:nvCxnSpPr>
            <p:spPr>
              <a:xfrm rot="16200000" flipH="1">
                <a:off x="7259886" y="1033880"/>
                <a:ext cx="1023120" cy="705600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>
                <a:cxnSpLocks noChangeAspect="1"/>
              </p:cNvCxnSpPr>
              <p:nvPr/>
            </p:nvCxnSpPr>
            <p:spPr>
              <a:xfrm rot="16200000" flipH="1">
                <a:off x="7284584" y="1014325"/>
                <a:ext cx="1023120" cy="705600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Группа 24"/>
            <p:cNvGrpSpPr>
              <a:grpSpLocks noChangeAspect="1"/>
            </p:cNvGrpSpPr>
            <p:nvPr/>
          </p:nvGrpSpPr>
          <p:grpSpPr>
            <a:xfrm rot="10800000">
              <a:off x="7617218" y="4023726"/>
              <a:ext cx="455541" cy="709200"/>
              <a:chOff x="7374923" y="786969"/>
              <a:chExt cx="796087" cy="1239371"/>
            </a:xfrm>
          </p:grpSpPr>
          <p:sp>
            <p:nvSpPr>
              <p:cNvPr id="125" name="Прямоугольник 124"/>
              <p:cNvSpPr/>
              <p:nvPr/>
            </p:nvSpPr>
            <p:spPr>
              <a:xfrm rot="19521869">
                <a:off x="7628201" y="786969"/>
                <a:ext cx="221222" cy="1239371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26" name="Прямая соединительная линия 125"/>
              <p:cNvCxnSpPr>
                <a:cxnSpLocks noChangeAspect="1"/>
              </p:cNvCxnSpPr>
              <p:nvPr/>
            </p:nvCxnSpPr>
            <p:spPr>
              <a:xfrm rot="16200000" flipH="1">
                <a:off x="7301225" y="998690"/>
                <a:ext cx="1023120" cy="70560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Прямая соединительная линия 126"/>
              <p:cNvCxnSpPr>
                <a:cxnSpLocks noChangeAspect="1"/>
              </p:cNvCxnSpPr>
              <p:nvPr/>
            </p:nvCxnSpPr>
            <p:spPr>
              <a:xfrm rot="16200000" flipH="1">
                <a:off x="7216163" y="1060072"/>
                <a:ext cx="1023120" cy="70560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Прямая соединительная линия 127"/>
              <p:cNvCxnSpPr>
                <a:cxnSpLocks noChangeAspect="1"/>
              </p:cNvCxnSpPr>
              <p:nvPr/>
            </p:nvCxnSpPr>
            <p:spPr>
              <a:xfrm rot="16200000" flipH="1">
                <a:off x="7254461" y="1033880"/>
                <a:ext cx="1023120" cy="70560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Прямая соединительная линия 128"/>
              <p:cNvCxnSpPr>
                <a:cxnSpLocks noChangeAspect="1"/>
              </p:cNvCxnSpPr>
              <p:nvPr/>
            </p:nvCxnSpPr>
            <p:spPr>
              <a:xfrm rot="16200000" flipH="1">
                <a:off x="7279159" y="1014325"/>
                <a:ext cx="1023120" cy="70560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Прямоугольник 129"/>
              <p:cNvSpPr/>
              <p:nvPr/>
            </p:nvSpPr>
            <p:spPr>
              <a:xfrm rot="19521869">
                <a:off x="7633626" y="786969"/>
                <a:ext cx="221222" cy="1239371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31" name="Прямая соединительная линия 130"/>
              <p:cNvCxnSpPr>
                <a:cxnSpLocks noChangeAspect="1"/>
              </p:cNvCxnSpPr>
              <p:nvPr/>
            </p:nvCxnSpPr>
            <p:spPr>
              <a:xfrm rot="16200000" flipH="1">
                <a:off x="7306650" y="998690"/>
                <a:ext cx="1023120" cy="705600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>
                <a:cxnSpLocks noChangeAspect="1"/>
              </p:cNvCxnSpPr>
              <p:nvPr/>
            </p:nvCxnSpPr>
            <p:spPr>
              <a:xfrm rot="16200000" flipH="1">
                <a:off x="7221588" y="1060072"/>
                <a:ext cx="1023120" cy="705600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>
                <a:cxnSpLocks noChangeAspect="1"/>
              </p:cNvCxnSpPr>
              <p:nvPr/>
            </p:nvCxnSpPr>
            <p:spPr>
              <a:xfrm rot="16200000" flipH="1">
                <a:off x="7259886" y="1033880"/>
                <a:ext cx="1023120" cy="705600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>
                <a:cxnSpLocks noChangeAspect="1"/>
              </p:cNvCxnSpPr>
              <p:nvPr/>
            </p:nvCxnSpPr>
            <p:spPr>
              <a:xfrm rot="16200000" flipH="1">
                <a:off x="7284584" y="1014325"/>
                <a:ext cx="1023120" cy="705600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87406" y="2457002"/>
              <a:ext cx="134563" cy="1588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938711" y="4357333"/>
              <a:ext cx="93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65"/>
            <p:cNvSpPr>
              <a:spLocks/>
            </p:cNvSpPr>
            <p:nvPr/>
          </p:nvSpPr>
          <p:spPr bwMode="auto">
            <a:xfrm flipH="1">
              <a:off x="234769" y="1991232"/>
              <a:ext cx="480991" cy="358117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762315" y="2385719"/>
              <a:ext cx="1098000" cy="1588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рямоугольник 29"/>
            <p:cNvSpPr>
              <a:spLocks noChangeAspect="1"/>
            </p:cNvSpPr>
            <p:nvPr/>
          </p:nvSpPr>
          <p:spPr>
            <a:xfrm>
              <a:off x="2876804" y="1942771"/>
              <a:ext cx="601275" cy="10351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Freeform 65"/>
            <p:cNvSpPr>
              <a:spLocks/>
            </p:cNvSpPr>
            <p:nvPr/>
          </p:nvSpPr>
          <p:spPr bwMode="auto">
            <a:xfrm flipH="1">
              <a:off x="5682728" y="1489633"/>
              <a:ext cx="480991" cy="896983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32" name="Прямая соединительная линия 31"/>
            <p:cNvCxnSpPr/>
            <p:nvPr/>
          </p:nvCxnSpPr>
          <p:spPr>
            <a:xfrm>
              <a:off x="5638736" y="2394315"/>
              <a:ext cx="64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65"/>
            <p:cNvSpPr>
              <a:spLocks/>
            </p:cNvSpPr>
            <p:nvPr/>
          </p:nvSpPr>
          <p:spPr bwMode="auto">
            <a:xfrm flipH="1">
              <a:off x="8439185" y="2951166"/>
              <a:ext cx="134682" cy="1353076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>
            <a:xfrm>
              <a:off x="8275576" y="4314442"/>
              <a:ext cx="540000" cy="1588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рямоугольник 34"/>
            <p:cNvSpPr/>
            <p:nvPr/>
          </p:nvSpPr>
          <p:spPr>
            <a:xfrm>
              <a:off x="6438900" y="1255088"/>
              <a:ext cx="2646000" cy="4111912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>
              <a:spLocks noChangeAspect="1"/>
            </p:cNvSpPr>
            <p:nvPr/>
          </p:nvSpPr>
          <p:spPr>
            <a:xfrm>
              <a:off x="4703848" y="1778000"/>
              <a:ext cx="889182" cy="13459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>
              <a:spLocks noChangeAspect="1"/>
            </p:cNvSpPr>
            <p:nvPr/>
          </p:nvSpPr>
          <p:spPr>
            <a:xfrm>
              <a:off x="844943" y="1784824"/>
              <a:ext cx="889182" cy="13459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Freeform 65"/>
            <p:cNvSpPr>
              <a:spLocks/>
            </p:cNvSpPr>
            <p:nvPr/>
          </p:nvSpPr>
          <p:spPr bwMode="auto">
            <a:xfrm flipH="1">
              <a:off x="1787649" y="2137603"/>
              <a:ext cx="1008000" cy="199046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0" scaled="1"/>
            </a:gra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30297" y="3177976"/>
              <a:ext cx="2744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82324" y="3207055"/>
              <a:ext cx="2744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341278" y="3170759"/>
              <a:ext cx="2744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2" name="Группа 41"/>
            <p:cNvGrpSpPr/>
            <p:nvPr/>
          </p:nvGrpSpPr>
          <p:grpSpPr>
            <a:xfrm>
              <a:off x="176899" y="2766332"/>
              <a:ext cx="641091" cy="502958"/>
              <a:chOff x="5511705" y="1663025"/>
              <a:chExt cx="828000" cy="504000"/>
            </a:xfrm>
          </p:grpSpPr>
          <p:cxnSp>
            <p:nvCxnSpPr>
              <p:cNvPr id="122" name="Прямая соединительная линия 121"/>
              <p:cNvCxnSpPr/>
              <p:nvPr/>
            </p:nvCxnSpPr>
            <p:spPr>
              <a:xfrm>
                <a:off x="5511705" y="2166104"/>
                <a:ext cx="82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Freeform 65"/>
              <p:cNvSpPr>
                <a:spLocks/>
              </p:cNvSpPr>
              <p:nvPr/>
            </p:nvSpPr>
            <p:spPr bwMode="auto">
              <a:xfrm flipH="1">
                <a:off x="5553742" y="1852049"/>
                <a:ext cx="675608" cy="299514"/>
              </a:xfrm>
              <a:custGeom>
                <a:avLst/>
                <a:gdLst>
                  <a:gd name="T0" fmla="*/ 0 w 1272"/>
                  <a:gd name="T1" fmla="*/ 231 h 236"/>
                  <a:gd name="T2" fmla="*/ 132 w 1272"/>
                  <a:gd name="T3" fmla="*/ 231 h 236"/>
                  <a:gd name="T4" fmla="*/ 256 w 1272"/>
                  <a:gd name="T5" fmla="*/ 201 h 236"/>
                  <a:gd name="T6" fmla="*/ 365 w 1272"/>
                  <a:gd name="T7" fmla="*/ 123 h 236"/>
                  <a:gd name="T8" fmla="*/ 526 w 1272"/>
                  <a:gd name="T9" fmla="*/ 27 h 236"/>
                  <a:gd name="T10" fmla="*/ 679 w 1272"/>
                  <a:gd name="T11" fmla="*/ 15 h 236"/>
                  <a:gd name="T12" fmla="*/ 855 w 1272"/>
                  <a:gd name="T13" fmla="*/ 117 h 236"/>
                  <a:gd name="T14" fmla="*/ 979 w 1272"/>
                  <a:gd name="T15" fmla="*/ 189 h 236"/>
                  <a:gd name="T16" fmla="*/ 1147 w 1272"/>
                  <a:gd name="T17" fmla="*/ 225 h 236"/>
                  <a:gd name="T18" fmla="*/ 1272 w 1272"/>
                  <a:gd name="T19" fmla="*/ 225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124" name="Прямая соединительная линия 123"/>
              <p:cNvCxnSpPr/>
              <p:nvPr/>
            </p:nvCxnSpPr>
            <p:spPr>
              <a:xfrm rot="16200000">
                <a:off x="5264468" y="1915025"/>
                <a:ext cx="50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Группа 42"/>
            <p:cNvGrpSpPr/>
            <p:nvPr/>
          </p:nvGrpSpPr>
          <p:grpSpPr>
            <a:xfrm>
              <a:off x="5645053" y="2766332"/>
              <a:ext cx="640800" cy="504000"/>
              <a:chOff x="5511705" y="1663025"/>
              <a:chExt cx="828000" cy="504000"/>
            </a:xfrm>
          </p:grpSpPr>
          <p:cxnSp>
            <p:nvCxnSpPr>
              <p:cNvPr id="119" name="Прямая соединительная линия 118"/>
              <p:cNvCxnSpPr/>
              <p:nvPr/>
            </p:nvCxnSpPr>
            <p:spPr>
              <a:xfrm>
                <a:off x="5511705" y="2166104"/>
                <a:ext cx="82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Freeform 65"/>
              <p:cNvSpPr>
                <a:spLocks/>
              </p:cNvSpPr>
              <p:nvPr/>
            </p:nvSpPr>
            <p:spPr bwMode="auto">
              <a:xfrm flipH="1">
                <a:off x="5553742" y="1852049"/>
                <a:ext cx="675608" cy="299514"/>
              </a:xfrm>
              <a:custGeom>
                <a:avLst/>
                <a:gdLst>
                  <a:gd name="T0" fmla="*/ 0 w 1272"/>
                  <a:gd name="T1" fmla="*/ 231 h 236"/>
                  <a:gd name="T2" fmla="*/ 132 w 1272"/>
                  <a:gd name="T3" fmla="*/ 231 h 236"/>
                  <a:gd name="T4" fmla="*/ 256 w 1272"/>
                  <a:gd name="T5" fmla="*/ 201 h 236"/>
                  <a:gd name="T6" fmla="*/ 365 w 1272"/>
                  <a:gd name="T7" fmla="*/ 123 h 236"/>
                  <a:gd name="T8" fmla="*/ 526 w 1272"/>
                  <a:gd name="T9" fmla="*/ 27 h 236"/>
                  <a:gd name="T10" fmla="*/ 679 w 1272"/>
                  <a:gd name="T11" fmla="*/ 15 h 236"/>
                  <a:gd name="T12" fmla="*/ 855 w 1272"/>
                  <a:gd name="T13" fmla="*/ 117 h 236"/>
                  <a:gd name="T14" fmla="*/ 979 w 1272"/>
                  <a:gd name="T15" fmla="*/ 189 h 236"/>
                  <a:gd name="T16" fmla="*/ 1147 w 1272"/>
                  <a:gd name="T17" fmla="*/ 225 h 236"/>
                  <a:gd name="T18" fmla="*/ 1272 w 1272"/>
                  <a:gd name="T19" fmla="*/ 225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121" name="Прямая соединительная линия 120"/>
              <p:cNvCxnSpPr/>
              <p:nvPr/>
            </p:nvCxnSpPr>
            <p:spPr>
              <a:xfrm rot="16200000">
                <a:off x="5264468" y="1915025"/>
                <a:ext cx="50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Группа 43"/>
            <p:cNvGrpSpPr/>
            <p:nvPr/>
          </p:nvGrpSpPr>
          <p:grpSpPr>
            <a:xfrm>
              <a:off x="1990806" y="2765848"/>
              <a:ext cx="641877" cy="504000"/>
              <a:chOff x="5510313" y="1663025"/>
              <a:chExt cx="829392" cy="504000"/>
            </a:xfrm>
          </p:grpSpPr>
          <p:cxnSp>
            <p:nvCxnSpPr>
              <p:cNvPr id="116" name="Прямая соединительная линия 115"/>
              <p:cNvCxnSpPr/>
              <p:nvPr/>
            </p:nvCxnSpPr>
            <p:spPr>
              <a:xfrm>
                <a:off x="5511705" y="2166104"/>
                <a:ext cx="82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Freeform 65"/>
              <p:cNvSpPr>
                <a:spLocks/>
              </p:cNvSpPr>
              <p:nvPr/>
            </p:nvSpPr>
            <p:spPr bwMode="auto">
              <a:xfrm flipH="1">
                <a:off x="5553742" y="1852049"/>
                <a:ext cx="675608" cy="299514"/>
              </a:xfrm>
              <a:custGeom>
                <a:avLst/>
                <a:gdLst>
                  <a:gd name="T0" fmla="*/ 0 w 1272"/>
                  <a:gd name="T1" fmla="*/ 231 h 236"/>
                  <a:gd name="T2" fmla="*/ 132 w 1272"/>
                  <a:gd name="T3" fmla="*/ 231 h 236"/>
                  <a:gd name="T4" fmla="*/ 256 w 1272"/>
                  <a:gd name="T5" fmla="*/ 201 h 236"/>
                  <a:gd name="T6" fmla="*/ 365 w 1272"/>
                  <a:gd name="T7" fmla="*/ 123 h 236"/>
                  <a:gd name="T8" fmla="*/ 526 w 1272"/>
                  <a:gd name="T9" fmla="*/ 27 h 236"/>
                  <a:gd name="T10" fmla="*/ 679 w 1272"/>
                  <a:gd name="T11" fmla="*/ 15 h 236"/>
                  <a:gd name="T12" fmla="*/ 855 w 1272"/>
                  <a:gd name="T13" fmla="*/ 117 h 236"/>
                  <a:gd name="T14" fmla="*/ 979 w 1272"/>
                  <a:gd name="T15" fmla="*/ 189 h 236"/>
                  <a:gd name="T16" fmla="*/ 1147 w 1272"/>
                  <a:gd name="T17" fmla="*/ 225 h 236"/>
                  <a:gd name="T18" fmla="*/ 1272 w 1272"/>
                  <a:gd name="T19" fmla="*/ 225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118" name="Прямая соединительная линия 117"/>
              <p:cNvCxnSpPr/>
              <p:nvPr/>
            </p:nvCxnSpPr>
            <p:spPr>
              <a:xfrm rot="16200000">
                <a:off x="5258313" y="1915025"/>
                <a:ext cx="50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Группа 44"/>
            <p:cNvGrpSpPr/>
            <p:nvPr/>
          </p:nvGrpSpPr>
          <p:grpSpPr>
            <a:xfrm>
              <a:off x="3791797" y="2766095"/>
              <a:ext cx="640800" cy="504000"/>
              <a:chOff x="5511705" y="1663025"/>
              <a:chExt cx="828000" cy="504000"/>
            </a:xfrm>
          </p:grpSpPr>
          <p:cxnSp>
            <p:nvCxnSpPr>
              <p:cNvPr id="113" name="Прямая соединительная линия 112"/>
              <p:cNvCxnSpPr/>
              <p:nvPr/>
            </p:nvCxnSpPr>
            <p:spPr>
              <a:xfrm>
                <a:off x="5511705" y="2166104"/>
                <a:ext cx="82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Freeform 65"/>
              <p:cNvSpPr>
                <a:spLocks/>
              </p:cNvSpPr>
              <p:nvPr/>
            </p:nvSpPr>
            <p:spPr bwMode="auto">
              <a:xfrm flipH="1">
                <a:off x="5553742" y="1852049"/>
                <a:ext cx="675608" cy="299514"/>
              </a:xfrm>
              <a:custGeom>
                <a:avLst/>
                <a:gdLst>
                  <a:gd name="T0" fmla="*/ 0 w 1272"/>
                  <a:gd name="T1" fmla="*/ 231 h 236"/>
                  <a:gd name="T2" fmla="*/ 132 w 1272"/>
                  <a:gd name="T3" fmla="*/ 231 h 236"/>
                  <a:gd name="T4" fmla="*/ 256 w 1272"/>
                  <a:gd name="T5" fmla="*/ 201 h 236"/>
                  <a:gd name="T6" fmla="*/ 365 w 1272"/>
                  <a:gd name="T7" fmla="*/ 123 h 236"/>
                  <a:gd name="T8" fmla="*/ 526 w 1272"/>
                  <a:gd name="T9" fmla="*/ 27 h 236"/>
                  <a:gd name="T10" fmla="*/ 679 w 1272"/>
                  <a:gd name="T11" fmla="*/ 15 h 236"/>
                  <a:gd name="T12" fmla="*/ 855 w 1272"/>
                  <a:gd name="T13" fmla="*/ 117 h 236"/>
                  <a:gd name="T14" fmla="*/ 979 w 1272"/>
                  <a:gd name="T15" fmla="*/ 189 h 236"/>
                  <a:gd name="T16" fmla="*/ 1147 w 1272"/>
                  <a:gd name="T17" fmla="*/ 225 h 236"/>
                  <a:gd name="T18" fmla="*/ 1272 w 1272"/>
                  <a:gd name="T19" fmla="*/ 225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115" name="Прямая соединительная линия 114"/>
              <p:cNvCxnSpPr/>
              <p:nvPr/>
            </p:nvCxnSpPr>
            <p:spPr>
              <a:xfrm rot="16200000">
                <a:off x="5264468" y="1915025"/>
                <a:ext cx="50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825202" y="3272483"/>
              <a:ext cx="1080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 65"/>
            <p:cNvSpPr>
              <a:spLocks/>
            </p:cNvSpPr>
            <p:nvPr/>
          </p:nvSpPr>
          <p:spPr bwMode="auto">
            <a:xfrm flipH="1">
              <a:off x="6880033" y="3131958"/>
              <a:ext cx="881228" cy="108281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>
            <a:xfrm rot="16200000">
              <a:off x="6579415" y="3016053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Группа 48"/>
            <p:cNvGrpSpPr/>
            <p:nvPr/>
          </p:nvGrpSpPr>
          <p:grpSpPr>
            <a:xfrm>
              <a:off x="7934966" y="4710023"/>
              <a:ext cx="1080000" cy="504000"/>
              <a:chOff x="8030226" y="3578122"/>
              <a:chExt cx="1080000" cy="504000"/>
            </a:xfrm>
          </p:grpSpPr>
          <p:cxnSp>
            <p:nvCxnSpPr>
              <p:cNvPr id="110" name="Прямая соединительная линия 109"/>
              <p:cNvCxnSpPr/>
              <p:nvPr/>
            </p:nvCxnSpPr>
            <p:spPr>
              <a:xfrm>
                <a:off x="8030226" y="4081789"/>
                <a:ext cx="10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Freeform 65"/>
              <p:cNvSpPr>
                <a:spLocks/>
              </p:cNvSpPr>
              <p:nvPr/>
            </p:nvSpPr>
            <p:spPr bwMode="auto">
              <a:xfrm flipH="1">
                <a:off x="8085057" y="3936501"/>
                <a:ext cx="881228" cy="108281"/>
              </a:xfrm>
              <a:custGeom>
                <a:avLst/>
                <a:gdLst>
                  <a:gd name="T0" fmla="*/ 0 w 1272"/>
                  <a:gd name="T1" fmla="*/ 231 h 236"/>
                  <a:gd name="T2" fmla="*/ 132 w 1272"/>
                  <a:gd name="T3" fmla="*/ 231 h 236"/>
                  <a:gd name="T4" fmla="*/ 256 w 1272"/>
                  <a:gd name="T5" fmla="*/ 201 h 236"/>
                  <a:gd name="T6" fmla="*/ 365 w 1272"/>
                  <a:gd name="T7" fmla="*/ 123 h 236"/>
                  <a:gd name="T8" fmla="*/ 526 w 1272"/>
                  <a:gd name="T9" fmla="*/ 27 h 236"/>
                  <a:gd name="T10" fmla="*/ 679 w 1272"/>
                  <a:gd name="T11" fmla="*/ 15 h 236"/>
                  <a:gd name="T12" fmla="*/ 855 w 1272"/>
                  <a:gd name="T13" fmla="*/ 117 h 236"/>
                  <a:gd name="T14" fmla="*/ 979 w 1272"/>
                  <a:gd name="T15" fmla="*/ 189 h 236"/>
                  <a:gd name="T16" fmla="*/ 1147 w 1272"/>
                  <a:gd name="T17" fmla="*/ 225 h 236"/>
                  <a:gd name="T18" fmla="*/ 1272 w 1272"/>
                  <a:gd name="T19" fmla="*/ 225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112" name="Прямая соединительная линия 111"/>
              <p:cNvCxnSpPr/>
              <p:nvPr/>
            </p:nvCxnSpPr>
            <p:spPr>
              <a:xfrm rot="16200000">
                <a:off x="7784439" y="3830122"/>
                <a:ext cx="50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>
              <a:off x="8895381" y="5013146"/>
              <a:ext cx="2744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718113" y="3207055"/>
              <a:ext cx="2744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03634" y="3188003"/>
              <a:ext cx="2744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4704" y="2564794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S(</a:t>
              </a:r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520321" y="2567307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S(</a:t>
              </a:r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22555" y="2577664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S(</a:t>
              </a:r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468982" y="2612205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S(</a:t>
              </a:r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09139" y="4566725"/>
              <a:ext cx="4741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S(</a:t>
              </a:r>
              <a:r>
                <a:rPr lang="el-GR" sz="10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8" name="Прямая соединительная линия 57"/>
            <p:cNvCxnSpPr/>
            <p:nvPr/>
          </p:nvCxnSpPr>
          <p:spPr>
            <a:xfrm rot="16200000">
              <a:off x="-53861" y="2131825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61794" y="1664403"/>
              <a:ext cx="3497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I(t)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0" name="Прямая соединительная линия 59"/>
            <p:cNvCxnSpPr/>
            <p:nvPr/>
          </p:nvCxnSpPr>
          <p:spPr>
            <a:xfrm rot="16200000">
              <a:off x="1515079" y="2129917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16200000">
              <a:off x="3254323" y="2138482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662680" y="1690686"/>
              <a:ext cx="3497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I(t)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359004" y="1684963"/>
              <a:ext cx="3497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I(t)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404227" y="1240484"/>
              <a:ext cx="3497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I(t)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5" name="Прямая соединительная линия 64"/>
            <p:cNvCxnSpPr/>
            <p:nvPr/>
          </p:nvCxnSpPr>
          <p:spPr>
            <a:xfrm rot="16200000">
              <a:off x="5157976" y="1910511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763409" y="1347100"/>
              <a:ext cx="3497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I(t)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735429" y="2621961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938767" y="2614937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59363" y="2642759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951403" y="2734054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038370" y="4717592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2" name="Прямая соединительная линия 71"/>
            <p:cNvCxnSpPr/>
            <p:nvPr/>
          </p:nvCxnSpPr>
          <p:spPr>
            <a:xfrm>
              <a:off x="8021935" y="5003606"/>
              <a:ext cx="828000" cy="0"/>
            </a:xfrm>
            <a:prstGeom prst="line">
              <a:avLst/>
            </a:prstGeom>
            <a:ln w="19050">
              <a:solidFill>
                <a:srgbClr val="0000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5701401" y="2908498"/>
              <a:ext cx="468000" cy="0"/>
            </a:xfrm>
            <a:prstGeom prst="line">
              <a:avLst/>
            </a:prstGeom>
            <a:ln w="19050">
              <a:solidFill>
                <a:srgbClr val="0000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>
              <a:off x="256279" y="2901149"/>
              <a:ext cx="468000" cy="0"/>
            </a:xfrm>
            <a:prstGeom prst="line">
              <a:avLst/>
            </a:prstGeom>
            <a:ln w="19050">
              <a:solidFill>
                <a:srgbClr val="0000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309267" y="2614937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l-GR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0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Дуга 75"/>
            <p:cNvSpPr/>
            <p:nvPr/>
          </p:nvSpPr>
          <p:spPr>
            <a:xfrm rot="8130598">
              <a:off x="6867833" y="2191081"/>
              <a:ext cx="900000" cy="900000"/>
            </a:xfrm>
            <a:prstGeom prst="arc">
              <a:avLst/>
            </a:prstGeom>
            <a:ln w="190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Дуга 76"/>
            <p:cNvSpPr/>
            <p:nvPr/>
          </p:nvSpPr>
          <p:spPr>
            <a:xfrm rot="8130598">
              <a:off x="3841655" y="2409306"/>
              <a:ext cx="504000" cy="504000"/>
            </a:xfrm>
            <a:prstGeom prst="arc">
              <a:avLst/>
            </a:prstGeom>
            <a:ln w="190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Дуга 77"/>
            <p:cNvSpPr/>
            <p:nvPr/>
          </p:nvSpPr>
          <p:spPr>
            <a:xfrm rot="8130598">
              <a:off x="2043368" y="2404716"/>
              <a:ext cx="504000" cy="504000"/>
            </a:xfrm>
            <a:prstGeom prst="arc">
              <a:avLst/>
            </a:prstGeom>
            <a:ln w="190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728317" y="2154381"/>
              <a:ext cx="2199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547348" y="2192485"/>
              <a:ext cx="2199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28956" y="2183880"/>
              <a:ext cx="2199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2" name="Группа 81"/>
            <p:cNvGrpSpPr/>
            <p:nvPr/>
          </p:nvGrpSpPr>
          <p:grpSpPr>
            <a:xfrm>
              <a:off x="7061162" y="1422315"/>
              <a:ext cx="777424" cy="1030680"/>
              <a:chOff x="6819862" y="419015"/>
              <a:chExt cx="777424" cy="1030680"/>
            </a:xfrm>
          </p:grpSpPr>
          <p:sp>
            <p:nvSpPr>
              <p:cNvPr id="106" name="Freeform 65"/>
              <p:cNvSpPr>
                <a:spLocks/>
              </p:cNvSpPr>
              <p:nvPr/>
            </p:nvSpPr>
            <p:spPr bwMode="auto">
              <a:xfrm flipH="1">
                <a:off x="6849399" y="479983"/>
                <a:ext cx="480992" cy="903333"/>
              </a:xfrm>
              <a:custGeom>
                <a:avLst/>
                <a:gdLst>
                  <a:gd name="T0" fmla="*/ 0 w 1272"/>
                  <a:gd name="T1" fmla="*/ 231 h 236"/>
                  <a:gd name="T2" fmla="*/ 132 w 1272"/>
                  <a:gd name="T3" fmla="*/ 231 h 236"/>
                  <a:gd name="T4" fmla="*/ 256 w 1272"/>
                  <a:gd name="T5" fmla="*/ 201 h 236"/>
                  <a:gd name="T6" fmla="*/ 365 w 1272"/>
                  <a:gd name="T7" fmla="*/ 123 h 236"/>
                  <a:gd name="T8" fmla="*/ 526 w 1272"/>
                  <a:gd name="T9" fmla="*/ 27 h 236"/>
                  <a:gd name="T10" fmla="*/ 679 w 1272"/>
                  <a:gd name="T11" fmla="*/ 15 h 236"/>
                  <a:gd name="T12" fmla="*/ 855 w 1272"/>
                  <a:gd name="T13" fmla="*/ 117 h 236"/>
                  <a:gd name="T14" fmla="*/ 979 w 1272"/>
                  <a:gd name="T15" fmla="*/ 189 h 236"/>
                  <a:gd name="T16" fmla="*/ 1147 w 1272"/>
                  <a:gd name="T17" fmla="*/ 225 h 236"/>
                  <a:gd name="T18" fmla="*/ 1272 w 1272"/>
                  <a:gd name="T19" fmla="*/ 225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gradFill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107" name="Прямая соединительная линия 106"/>
              <p:cNvCxnSpPr/>
              <p:nvPr/>
            </p:nvCxnSpPr>
            <p:spPr>
              <a:xfrm>
                <a:off x="6819862" y="1391015"/>
                <a:ext cx="64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/>
              <p:cNvCxnSpPr/>
              <p:nvPr/>
            </p:nvCxnSpPr>
            <p:spPr>
              <a:xfrm rot="16200000">
                <a:off x="6338625" y="905015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/>
              <p:cNvSpPr txBox="1"/>
              <p:nvPr/>
            </p:nvSpPr>
            <p:spPr>
              <a:xfrm>
                <a:off x="7377354" y="1203474"/>
                <a:ext cx="21993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ru-RU" sz="1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830654" y="1593685"/>
              <a:ext cx="2936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860315" y="1754899"/>
              <a:ext cx="3071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681546" y="1586627"/>
              <a:ext cx="3150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431253" y="1650126"/>
              <a:ext cx="3950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NE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7" name="Прямая соединительная линия 86"/>
            <p:cNvCxnSpPr/>
            <p:nvPr/>
          </p:nvCxnSpPr>
          <p:spPr>
            <a:xfrm>
              <a:off x="3562096" y="1907069"/>
              <a:ext cx="1008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>
              <a:off x="5685218" y="1476933"/>
              <a:ext cx="450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8332600" y="2927550"/>
              <a:ext cx="360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 rot="16200000">
              <a:off x="7550509" y="3596983"/>
              <a:ext cx="1440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8023217" y="2709707"/>
              <a:ext cx="3497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I(t)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735446" y="4161259"/>
              <a:ext cx="2199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333637" y="1681160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ru-RU" sz="1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365387" y="1730371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ru-RU" sz="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961129" y="1245562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ru-RU" sz="1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992879" y="1290012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ru-RU" sz="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500059" y="2692812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ru-RU" sz="1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531085" y="2752077"/>
              <a:ext cx="25840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ru-RU" sz="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35240" y="1222155"/>
              <a:ext cx="570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latin typeface="Times New Roman" pitchFamily="18" charset="0"/>
                  <a:cs typeface="Times New Roman" pitchFamily="18" charset="0"/>
                </a:rPr>
                <a:t>CPA</a:t>
              </a:r>
              <a:endParaRPr lang="ru-RU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815576" y="1238754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i="1" dirty="0" smtClean="0">
                  <a:latin typeface="Times New Roman" pitchFamily="18" charset="0"/>
                  <a:cs typeface="Times New Roman" pitchFamily="18" charset="0"/>
                </a:rPr>
                <a:t>б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1" name="Прямая соединительная линия 100"/>
            <p:cNvCxnSpPr/>
            <p:nvPr/>
          </p:nvCxnSpPr>
          <p:spPr>
            <a:xfrm>
              <a:off x="7117163" y="1476933"/>
              <a:ext cx="450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7413828" y="1245546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ru-RU" sz="1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45578" y="1289996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ru-RU" sz="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796518" y="1969542"/>
              <a:ext cx="3837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DM</a:t>
              </a:r>
              <a:endParaRPr lang="ru-RU" sz="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346216" y="4097028"/>
              <a:ext cx="3837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DM</a:t>
              </a:r>
              <a:endParaRPr lang="ru-RU" sz="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2" descr="https://cdn3.chrdk.ru/fit/650x435_46dda2c9/chrdk/4/2/4236d3f1fb2ba48582fec4021bd7aece69b6c709.jpg"/>
            <p:cNvPicPr>
              <a:picLocks noChangeAspect="1" noChangeArrowheads="1"/>
            </p:cNvPicPr>
            <p:nvPr/>
          </p:nvPicPr>
          <p:blipFill>
            <a:blip r:embed="rId4" cstate="print"/>
            <a:srcRect l="18188" t="5473" r="16333" b="6953"/>
            <a:stretch>
              <a:fillRect/>
            </a:stretch>
          </p:blipFill>
          <p:spPr bwMode="auto">
            <a:xfrm>
              <a:off x="6431253" y="1140668"/>
              <a:ext cx="2712747" cy="2411332"/>
            </a:xfrm>
            <a:prstGeom prst="rect">
              <a:avLst/>
            </a:prstGeom>
            <a:noFill/>
          </p:spPr>
        </p:pic>
      </p:grpSp>
      <p:sp>
        <p:nvSpPr>
          <p:cNvPr id="3" name="Прямоугольник 2"/>
          <p:cNvSpPr/>
          <p:nvPr/>
        </p:nvSpPr>
        <p:spPr>
          <a:xfrm>
            <a:off x="541868" y="4006646"/>
            <a:ext cx="59230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S</a:t>
            </a:r>
            <a:r>
              <a:rPr lang="en-US" sz="2000" b="1" dirty="0" smtClean="0"/>
              <a:t> </a:t>
            </a:r>
            <a:r>
              <a:rPr lang="en-US" sz="2000" b="1" dirty="0"/>
              <a:t>– stretcher, </a:t>
            </a:r>
            <a:endParaRPr lang="en-US" sz="2000" b="1" dirty="0" smtClean="0"/>
          </a:p>
          <a:p>
            <a:r>
              <a:rPr lang="en-US" sz="2000" b="1" dirty="0" smtClean="0"/>
              <a:t>A </a:t>
            </a:r>
            <a:r>
              <a:rPr lang="en-US" sz="2000" b="1" dirty="0"/>
              <a:t>– laser amplifier, </a:t>
            </a:r>
            <a:endParaRPr lang="en-US" sz="2000" b="1" dirty="0" smtClean="0"/>
          </a:p>
          <a:p>
            <a:r>
              <a:rPr lang="en-US" sz="2000" b="1" dirty="0" smtClean="0"/>
              <a:t>C </a:t>
            </a:r>
            <a:r>
              <a:rPr lang="en-US" sz="2000" b="1" dirty="0"/>
              <a:t>– compressor</a:t>
            </a:r>
            <a:r>
              <a:rPr lang="en-US" sz="2000" b="1" dirty="0" smtClean="0"/>
              <a:t>,</a:t>
            </a:r>
          </a:p>
          <a:p>
            <a:r>
              <a:rPr lang="en-US" sz="2000" b="1" dirty="0" smtClean="0"/>
              <a:t> </a:t>
            </a:r>
            <a:r>
              <a:rPr lang="en-US" sz="2000" b="1" dirty="0"/>
              <a:t>NE – nonlinear element</a:t>
            </a:r>
            <a:r>
              <a:rPr lang="en-US" sz="2000" b="1" dirty="0" smtClean="0"/>
              <a:t>,</a:t>
            </a:r>
          </a:p>
          <a:p>
            <a:r>
              <a:rPr lang="en-US" sz="2000" b="1" dirty="0" smtClean="0"/>
              <a:t> </a:t>
            </a:r>
            <a:r>
              <a:rPr lang="en-US" sz="2000" b="1" dirty="0"/>
              <a:t>DM – dispersion mirror; </a:t>
            </a:r>
            <a:endParaRPr lang="en-US" sz="2000" b="1" dirty="0" smtClean="0"/>
          </a:p>
          <a:p>
            <a:endParaRPr lang="en-US" i="1" dirty="0"/>
          </a:p>
          <a:p>
            <a:r>
              <a:rPr lang="en-US" sz="2000" i="1" dirty="0" err="1" smtClean="0"/>
              <a:t>I</a:t>
            </a:r>
            <a:r>
              <a:rPr lang="en-US" sz="2000" baseline="-25000" dirty="0" err="1" smtClean="0"/>
              <a:t>a</a:t>
            </a:r>
            <a:r>
              <a:rPr lang="en-US" sz="2000" dirty="0" smtClean="0"/>
              <a:t> </a:t>
            </a:r>
            <a:r>
              <a:rPr lang="en-US" sz="2000" dirty="0"/>
              <a:t>, </a:t>
            </a:r>
            <a:r>
              <a:rPr lang="en-US" sz="2000" i="1" dirty="0" err="1" smtClean="0"/>
              <a:t>I</a:t>
            </a:r>
            <a:r>
              <a:rPr lang="en-US" sz="2000" baseline="-25000" dirty="0" err="1" smtClean="0"/>
              <a:t>g</a:t>
            </a:r>
            <a:r>
              <a:rPr lang="en-US" sz="2000" dirty="0" smtClean="0"/>
              <a:t> – </a:t>
            </a:r>
            <a:r>
              <a:rPr lang="en-US" sz="2000" dirty="0"/>
              <a:t>breakdown threshold of the amplifiers, diffractions </a:t>
            </a:r>
            <a:r>
              <a:rPr lang="en-US" sz="2000" dirty="0" smtClean="0"/>
              <a:t>gratings</a:t>
            </a:r>
            <a:r>
              <a:rPr lang="en-US" dirty="0" smtClean="0"/>
              <a:t>. 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</p:txBody>
      </p:sp>
      <p:sp>
        <p:nvSpPr>
          <p:cNvPr id="4" name="Text Box 43"/>
          <p:cNvSpPr txBox="1">
            <a:spLocks noChangeArrowheads="1"/>
          </p:cNvSpPr>
          <p:nvPr/>
        </p:nvSpPr>
        <p:spPr bwMode="auto">
          <a:xfrm>
            <a:off x="1846885" y="-20505"/>
            <a:ext cx="6236375" cy="10423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Chirped </a:t>
            </a:r>
            <a:r>
              <a:rPr kumimoji="1"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Pulse </a:t>
            </a:r>
            <a:r>
              <a:rPr kumimoji="1" 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Amplification</a:t>
            </a:r>
            <a:endParaRPr kumimoji="1"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1868" y="5033426"/>
            <a:ext cx="3623732" cy="762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6389251" y="3513151"/>
            <a:ext cx="3203996" cy="3110501"/>
            <a:chOff x="113" y="2704"/>
            <a:chExt cx="1905" cy="1616"/>
          </a:xfrm>
        </p:grpSpPr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113" y="2704"/>
              <a:ext cx="1905" cy="161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" name="Picture 14" descr="P1160274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2750"/>
              <a:ext cx="1815" cy="1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49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20</a:t>
            </a:fld>
            <a:endParaRPr lang="ru-RU"/>
          </a:p>
        </p:txBody>
      </p:sp>
      <p:pic>
        <p:nvPicPr>
          <p:cNvPr id="6" name="Рисунок 4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0" t="9887" r="7485" b="3468"/>
          <a:stretch/>
        </p:blipFill>
        <p:spPr bwMode="auto">
          <a:xfrm>
            <a:off x="355600" y="1168400"/>
            <a:ext cx="4368800" cy="5143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68900" y="1244600"/>
            <a:ext cx="35179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Beam self-filtering may be used not only for </a:t>
            </a:r>
            <a:r>
              <a:rPr lang="en-US" sz="2000" b="1" dirty="0" err="1" smtClean="0"/>
              <a:t>CafCA</a:t>
            </a:r>
            <a:r>
              <a:rPr lang="en-US" sz="2000" b="1" dirty="0" smtClean="0"/>
              <a:t> but for any transparent optical element:</a:t>
            </a:r>
          </a:p>
          <a:p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err="1" smtClean="0"/>
              <a:t>λ</a:t>
            </a:r>
            <a:r>
              <a:rPr lang="en-US" sz="2000" b="1" dirty="0" smtClean="0"/>
              <a:t>/2, </a:t>
            </a:r>
            <a:r>
              <a:rPr lang="en-US" sz="2000" b="1" dirty="0" err="1" smtClean="0"/>
              <a:t>λ</a:t>
            </a:r>
            <a:r>
              <a:rPr lang="en-US" sz="2000" b="1" dirty="0" smtClean="0"/>
              <a:t>/4 plates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p</a:t>
            </a:r>
            <a:r>
              <a:rPr lang="en-US" sz="2000" b="1" dirty="0" smtClean="0"/>
              <a:t>olarizers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b</a:t>
            </a:r>
            <a:r>
              <a:rPr lang="en-US" sz="2000" b="1" dirty="0" smtClean="0"/>
              <a:t>eam splitter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second harmonic generation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window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XPW generation</a:t>
            </a:r>
          </a:p>
          <a:p>
            <a:endParaRPr lang="ru-RU" sz="2000" b="1" dirty="0"/>
          </a:p>
        </p:txBody>
      </p:sp>
      <p:pic>
        <p:nvPicPr>
          <p:cNvPr id="10" name="Изображение 9" descr="I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841529" y="-114300"/>
            <a:ext cx="4325325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Beam self-filtering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2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96900" y="1824308"/>
            <a:ext cx="91694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kern="0" dirty="0" smtClean="0">
                <a:latin typeface="Times New Roman"/>
                <a:cs typeface="Times New Roman"/>
              </a:rPr>
              <a:t>Motivation</a:t>
            </a:r>
          </a:p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kern="0" dirty="0">
                <a:latin typeface="Times New Roman"/>
                <a:cs typeface="Times New Roman"/>
              </a:rPr>
              <a:t>Compression after Compressor </a:t>
            </a:r>
            <a:r>
              <a:rPr lang="en-US" sz="2400" b="1" kern="0" dirty="0" smtClean="0">
                <a:latin typeface="Times New Roman"/>
                <a:cs typeface="Times New Roman"/>
              </a:rPr>
              <a:t>Approach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CafCA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kern="0" dirty="0">
              <a:latin typeface="Times New Roman"/>
              <a:cs typeface="Times New Roman"/>
            </a:endParaRPr>
          </a:p>
          <a:p>
            <a:pPr marL="342900" lvl="1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-scale self-focusing suppression in powerful laser beams</a:t>
            </a:r>
          </a:p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	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2" name="Штриховая стрелка вправо 1"/>
          <p:cNvSpPr/>
          <p:nvPr/>
        </p:nvSpPr>
        <p:spPr>
          <a:xfrm>
            <a:off x="38100" y="3721100"/>
            <a:ext cx="660400" cy="2794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B0008"/>
              </a:solidFill>
            </a:endParaRPr>
          </a:p>
        </p:txBody>
      </p:sp>
      <p:pic>
        <p:nvPicPr>
          <p:cNvPr id="8" name="Изображение 7" descr="I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6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1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84" y="2137569"/>
            <a:ext cx="4372624" cy="400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6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35" y="2137569"/>
            <a:ext cx="4312538" cy="400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6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8" t="7738" r="30803" b="11310"/>
          <a:stretch>
            <a:fillRect/>
          </a:stretch>
        </p:blipFill>
        <p:spPr bwMode="auto">
          <a:xfrm>
            <a:off x="8522656" y="2415382"/>
            <a:ext cx="655484" cy="324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6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9" t="48215" r="32143" b="15475"/>
          <a:stretch>
            <a:fillRect/>
          </a:stretch>
        </p:blipFill>
        <p:spPr bwMode="auto">
          <a:xfrm>
            <a:off x="7615904" y="2431257"/>
            <a:ext cx="655484" cy="321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Text Box 646"/>
          <p:cNvSpPr txBox="1">
            <a:spLocks noChangeArrowheads="1"/>
          </p:cNvSpPr>
          <p:nvPr/>
        </p:nvSpPr>
        <p:spPr bwMode="auto">
          <a:xfrm>
            <a:off x="758552" y="1233116"/>
            <a:ext cx="7566142" cy="4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000" b="1" dirty="0" err="1">
                <a:latin typeface="Tahoma" charset="0"/>
                <a:cs typeface="Tahoma" charset="0"/>
              </a:rPr>
              <a:t>Ø</a:t>
            </a:r>
            <a:r>
              <a:rPr kumimoji="0" lang="en-US" sz="2000" b="1" dirty="0">
                <a:latin typeface="Tahoma" charset="0"/>
                <a:cs typeface="Tahoma" charset="0"/>
              </a:rPr>
              <a:t> 20mm, W=20mJ, </a:t>
            </a:r>
            <a:r>
              <a:rPr kumimoji="0" lang="en-US" sz="2000" b="1" dirty="0" err="1">
                <a:latin typeface="Tahoma" charset="0"/>
                <a:cs typeface="Tahoma" charset="0"/>
              </a:rPr>
              <a:t>T</a:t>
            </a:r>
            <a:r>
              <a:rPr kumimoji="0" lang="en-US" sz="2000" b="1" baseline="-25000" dirty="0" err="1">
                <a:latin typeface="Tahoma" charset="0"/>
                <a:cs typeface="Tahoma" charset="0"/>
              </a:rPr>
              <a:t>pulse</a:t>
            </a:r>
            <a:r>
              <a:rPr kumimoji="0" lang="en-US" sz="2000" b="1" dirty="0">
                <a:latin typeface="Tahoma" charset="0"/>
                <a:cs typeface="Tahoma" charset="0"/>
              </a:rPr>
              <a:t>=</a:t>
            </a:r>
            <a:r>
              <a:rPr kumimoji="0" lang="en-US" sz="2000" b="1" dirty="0" smtClean="0">
                <a:latin typeface="Tahoma" charset="0"/>
                <a:cs typeface="Tahoma" charset="0"/>
              </a:rPr>
              <a:t>66fs -&gt; 30fs, </a:t>
            </a:r>
            <a:r>
              <a:rPr kumimoji="0" lang="en-US" sz="2000" b="1" dirty="0" err="1">
                <a:latin typeface="Tahoma" charset="0"/>
                <a:cs typeface="Tahoma" charset="0"/>
              </a:rPr>
              <a:t>L</a:t>
            </a:r>
            <a:r>
              <a:rPr kumimoji="0" lang="en-US" sz="1600" b="1" baseline="-25000" dirty="0" err="1">
                <a:latin typeface="Tahoma" charset="0"/>
                <a:cs typeface="Tahoma" charset="0"/>
              </a:rPr>
              <a:t>plastic</a:t>
            </a:r>
            <a:r>
              <a:rPr kumimoji="0" lang="en-US" sz="2000" b="1" dirty="0">
                <a:latin typeface="Tahoma" charset="0"/>
                <a:cs typeface="Tahoma" charset="0"/>
              </a:rPr>
              <a:t>=3mm, B~</a:t>
            </a:r>
            <a:r>
              <a:rPr kumimoji="0" lang="en-US" sz="2000" b="1" dirty="0" smtClean="0">
                <a:latin typeface="Tahoma" charset="0"/>
                <a:cs typeface="Tahoma" charset="0"/>
              </a:rPr>
              <a:t>2</a:t>
            </a:r>
            <a:endParaRPr kumimoji="0" lang="en-US" sz="2000" b="1" baseline="30000" dirty="0">
              <a:latin typeface="Tahoma" charset="0"/>
              <a:cs typeface="Tahoma" charset="0"/>
            </a:endParaRPr>
          </a:p>
        </p:txBody>
      </p:sp>
      <p:sp>
        <p:nvSpPr>
          <p:cNvPr id="16" name="Text Box 648"/>
          <p:cNvSpPr txBox="1">
            <a:spLocks noChangeArrowheads="1"/>
          </p:cNvSpPr>
          <p:nvPr/>
        </p:nvSpPr>
        <p:spPr bwMode="auto">
          <a:xfrm>
            <a:off x="198180" y="1940455"/>
            <a:ext cx="3505136" cy="4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000" dirty="0">
                <a:solidFill>
                  <a:srgbClr val="990000"/>
                </a:solidFill>
                <a:latin typeface="Tahoma" charset="0"/>
              </a:rPr>
              <a:t>Spectra </a:t>
            </a:r>
            <a:r>
              <a:rPr kumimoji="0" lang="en-US" sz="2000" dirty="0">
                <a:solidFill>
                  <a:srgbClr val="000099"/>
                </a:solidFill>
                <a:latin typeface="Tahoma" charset="0"/>
              </a:rPr>
              <a:t>before</a:t>
            </a:r>
            <a:r>
              <a:rPr kumimoji="0" lang="en-US" sz="2000" dirty="0">
                <a:solidFill>
                  <a:srgbClr val="990000"/>
                </a:solidFill>
                <a:latin typeface="Tahoma" charset="0"/>
              </a:rPr>
              <a:t> and </a:t>
            </a:r>
            <a:r>
              <a:rPr kumimoji="0" lang="en-US" sz="2000" dirty="0">
                <a:solidFill>
                  <a:srgbClr val="FF0000"/>
                </a:solidFill>
                <a:latin typeface="Tahoma" charset="0"/>
              </a:rPr>
              <a:t>after </a:t>
            </a:r>
            <a:r>
              <a:rPr kumimoji="0" lang="en-US" sz="2000" dirty="0">
                <a:solidFill>
                  <a:srgbClr val="990000"/>
                </a:solidFill>
                <a:latin typeface="Tahoma" charset="0"/>
              </a:rPr>
              <a:t>SPM </a:t>
            </a:r>
            <a:endParaRPr kumimoji="0" lang="en-US" sz="2000" baseline="30000" dirty="0">
              <a:solidFill>
                <a:srgbClr val="990000"/>
              </a:solidFill>
              <a:latin typeface="Tahoma" charset="0"/>
              <a:cs typeface="Tahoma" charset="0"/>
            </a:endParaRPr>
          </a:p>
        </p:txBody>
      </p:sp>
      <p:sp>
        <p:nvSpPr>
          <p:cNvPr id="17" name="Text Box 649"/>
          <p:cNvSpPr txBox="1">
            <a:spLocks noChangeArrowheads="1"/>
          </p:cNvSpPr>
          <p:nvPr/>
        </p:nvSpPr>
        <p:spPr bwMode="auto">
          <a:xfrm>
            <a:off x="3797816" y="1670579"/>
            <a:ext cx="3405574" cy="77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000" dirty="0">
                <a:solidFill>
                  <a:srgbClr val="990000"/>
                </a:solidFill>
                <a:latin typeface="Tahoma" charset="0"/>
              </a:rPr>
              <a:t>ACF </a:t>
            </a:r>
            <a:r>
              <a:rPr kumimoji="0" lang="en-US" sz="2000" dirty="0">
                <a:solidFill>
                  <a:srgbClr val="000099"/>
                </a:solidFill>
                <a:latin typeface="Tahoma" charset="0"/>
              </a:rPr>
              <a:t>w/o </a:t>
            </a:r>
            <a:r>
              <a:rPr kumimoji="0" lang="en-US" sz="2000" dirty="0">
                <a:solidFill>
                  <a:srgbClr val="990000"/>
                </a:solidFill>
                <a:latin typeface="Tahoma" charset="0"/>
              </a:rPr>
              <a:t>SPM and</a:t>
            </a:r>
          </a:p>
          <a:p>
            <a:pPr algn="ctr">
              <a:spcBef>
                <a:spcPct val="20000"/>
              </a:spcBef>
              <a:defRPr/>
            </a:pPr>
            <a:r>
              <a:rPr kumimoji="0" lang="en-US" sz="2000" dirty="0">
                <a:solidFill>
                  <a:srgbClr val="990000"/>
                </a:solidFill>
                <a:latin typeface="Tahoma" charset="0"/>
              </a:rPr>
              <a:t> </a:t>
            </a:r>
            <a:r>
              <a:rPr kumimoji="0" lang="en-US" sz="2000" dirty="0">
                <a:solidFill>
                  <a:srgbClr val="FF0000"/>
                </a:solidFill>
                <a:latin typeface="Tahoma" charset="0"/>
              </a:rPr>
              <a:t>after </a:t>
            </a:r>
            <a:r>
              <a:rPr kumimoji="0" lang="en-US" sz="2000" dirty="0">
                <a:solidFill>
                  <a:srgbClr val="990000"/>
                </a:solidFill>
                <a:latin typeface="Tahoma" charset="0"/>
              </a:rPr>
              <a:t>SPM &amp; chirped mirrors</a:t>
            </a:r>
            <a:endParaRPr kumimoji="0" lang="en-US" sz="2000" baseline="30000" dirty="0">
              <a:solidFill>
                <a:srgbClr val="990000"/>
              </a:solidFill>
              <a:latin typeface="Tahoma" charset="0"/>
              <a:cs typeface="Tahoma" charset="0"/>
            </a:endParaRPr>
          </a:p>
        </p:txBody>
      </p:sp>
      <p:sp>
        <p:nvSpPr>
          <p:cNvPr id="18" name="Text Box 650"/>
          <p:cNvSpPr txBox="1">
            <a:spLocks noChangeArrowheads="1"/>
          </p:cNvSpPr>
          <p:nvPr/>
        </p:nvSpPr>
        <p:spPr bwMode="auto">
          <a:xfrm>
            <a:off x="7580398" y="2038350"/>
            <a:ext cx="737419" cy="47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500" dirty="0">
                <a:solidFill>
                  <a:srgbClr val="0000FF"/>
                </a:solidFill>
                <a:latin typeface="Tahoma" charset="0"/>
              </a:rPr>
              <a:t>ACF</a:t>
            </a:r>
            <a:endParaRPr kumimoji="0" lang="en-US" sz="2500" baseline="30000" dirty="0">
              <a:solidFill>
                <a:srgbClr val="0000FF"/>
              </a:solidFill>
              <a:latin typeface="Tahoma" charset="0"/>
              <a:cs typeface="Tahoma" charset="0"/>
            </a:endParaRPr>
          </a:p>
        </p:txBody>
      </p:sp>
      <p:sp>
        <p:nvSpPr>
          <p:cNvPr id="19" name="Text Box 651"/>
          <p:cNvSpPr txBox="1">
            <a:spLocks noChangeArrowheads="1"/>
          </p:cNvSpPr>
          <p:nvPr/>
        </p:nvSpPr>
        <p:spPr bwMode="auto">
          <a:xfrm>
            <a:off x="8450045" y="2002632"/>
            <a:ext cx="737890" cy="47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500">
                <a:solidFill>
                  <a:srgbClr val="FF0000"/>
                </a:solidFill>
                <a:latin typeface="Tahoma" charset="0"/>
              </a:rPr>
              <a:t>ACF</a:t>
            </a:r>
            <a:endParaRPr kumimoji="0" lang="en-US" sz="2500" baseline="3000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20" name="Text Box 654"/>
          <p:cNvSpPr txBox="1">
            <a:spLocks noChangeArrowheads="1"/>
          </p:cNvSpPr>
          <p:nvPr/>
        </p:nvSpPr>
        <p:spPr bwMode="auto">
          <a:xfrm>
            <a:off x="5762297" y="3837517"/>
            <a:ext cx="762999" cy="4622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>
                <a:solidFill>
                  <a:srgbClr val="FF0000"/>
                </a:solidFill>
                <a:latin typeface="Tahoma" charset="0"/>
              </a:rPr>
              <a:t>43fs</a:t>
            </a:r>
            <a:endParaRPr kumimoji="0" lang="ru-RU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21" name="AutoShape 581"/>
          <p:cNvSpPr>
            <a:spLocks noChangeArrowheads="1"/>
          </p:cNvSpPr>
          <p:nvPr/>
        </p:nvSpPr>
        <p:spPr bwMode="auto">
          <a:xfrm>
            <a:off x="6378678" y="2406121"/>
            <a:ext cx="1061064" cy="953823"/>
          </a:xfrm>
          <a:prstGeom prst="wedgeRectCallout">
            <a:avLst>
              <a:gd name="adj1" fmla="val -78255"/>
              <a:gd name="adj2" fmla="val 903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pPr>
              <a:defRPr/>
            </a:pPr>
            <a:r>
              <a:rPr lang="en-US" sz="2000" b="1" dirty="0">
                <a:latin typeface="Arial" charset="0"/>
              </a:rPr>
              <a:t>30.5 </a:t>
            </a:r>
            <a:r>
              <a:rPr lang="en-US" sz="2000" b="1" dirty="0" err="1">
                <a:latin typeface="Arial" charset="0"/>
              </a:rPr>
              <a:t>fs</a:t>
            </a:r>
            <a:endParaRPr lang="en-US" sz="2000" b="1" dirty="0">
              <a:latin typeface="Arial" charset="0"/>
            </a:endParaRPr>
          </a:p>
          <a:p>
            <a:pPr>
              <a:defRPr/>
            </a:pPr>
            <a:r>
              <a:rPr lang="en-US" sz="2000" b="1" dirty="0">
                <a:latin typeface="Arial" charset="0"/>
              </a:rPr>
              <a:t>pulse</a:t>
            </a:r>
            <a:endParaRPr lang="ru-RU" sz="2000" b="1" dirty="0">
              <a:latin typeface="Arial" charset="0"/>
            </a:endParaRPr>
          </a:p>
        </p:txBody>
      </p:sp>
      <p:sp>
        <p:nvSpPr>
          <p:cNvPr id="29" name="Text Box 671"/>
          <p:cNvSpPr txBox="1">
            <a:spLocks noChangeArrowheads="1"/>
          </p:cNvSpPr>
          <p:nvPr/>
        </p:nvSpPr>
        <p:spPr bwMode="auto">
          <a:xfrm>
            <a:off x="4822087" y="3500174"/>
            <a:ext cx="762999" cy="4622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>
                <a:latin typeface="Tahoma" charset="0"/>
              </a:rPr>
              <a:t>93fs</a:t>
            </a:r>
            <a:endParaRPr kumimoji="0" lang="ru-RU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38101" y="5986399"/>
            <a:ext cx="9321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F900F4"/>
                </a:solidFill>
                <a:cs typeface="Times New Roman" charset="0"/>
              </a:rPr>
              <a:t>V. N. </a:t>
            </a:r>
            <a:r>
              <a:rPr lang="en-US" b="1" dirty="0" err="1">
                <a:solidFill>
                  <a:srgbClr val="F900F4"/>
                </a:solidFill>
                <a:cs typeface="Times New Roman" charset="0"/>
              </a:rPr>
              <a:t>Ginzburg</a:t>
            </a:r>
            <a:r>
              <a:rPr lang="en-US" b="1" dirty="0">
                <a:solidFill>
                  <a:srgbClr val="F900F4"/>
                </a:solidFill>
                <a:cs typeface="Times New Roman" charset="0"/>
              </a:rPr>
              <a:t>, A. A. </a:t>
            </a:r>
            <a:r>
              <a:rPr lang="en-US" b="1" dirty="0" err="1">
                <a:solidFill>
                  <a:srgbClr val="F900F4"/>
                </a:solidFill>
                <a:cs typeface="Times New Roman" charset="0"/>
              </a:rPr>
              <a:t>Kochetkov</a:t>
            </a:r>
            <a:r>
              <a:rPr lang="en-US" b="1" dirty="0">
                <a:solidFill>
                  <a:srgbClr val="F900F4"/>
                </a:solidFill>
                <a:cs typeface="Times New Roman" charset="0"/>
              </a:rPr>
              <a:t>, I. V. </a:t>
            </a:r>
            <a:r>
              <a:rPr lang="en-US" b="1" dirty="0" err="1">
                <a:solidFill>
                  <a:srgbClr val="F900F4"/>
                </a:solidFill>
                <a:cs typeface="Times New Roman" charset="0"/>
              </a:rPr>
              <a:t>Yakovlev</a:t>
            </a:r>
            <a:r>
              <a:rPr lang="en-US" b="1" dirty="0">
                <a:solidFill>
                  <a:srgbClr val="F900F4"/>
                </a:solidFill>
                <a:cs typeface="Times New Roman" charset="0"/>
              </a:rPr>
              <a:t>, S. Y. </a:t>
            </a:r>
            <a:r>
              <a:rPr lang="en-US" b="1" dirty="0" err="1">
                <a:solidFill>
                  <a:srgbClr val="F900F4"/>
                </a:solidFill>
                <a:cs typeface="Times New Roman" charset="0"/>
              </a:rPr>
              <a:t>Mironov</a:t>
            </a:r>
            <a:r>
              <a:rPr lang="en-US" b="1" dirty="0">
                <a:solidFill>
                  <a:srgbClr val="F900F4"/>
                </a:solidFill>
                <a:cs typeface="Times New Roman" charset="0"/>
              </a:rPr>
              <a:t>, A. A. </a:t>
            </a:r>
            <a:r>
              <a:rPr lang="en-US" b="1" dirty="0" err="1">
                <a:solidFill>
                  <a:srgbClr val="F900F4"/>
                </a:solidFill>
                <a:cs typeface="Times New Roman" charset="0"/>
              </a:rPr>
              <a:t>Shaykin</a:t>
            </a:r>
            <a:r>
              <a:rPr lang="en-US" b="1" dirty="0" smtClean="0">
                <a:solidFill>
                  <a:srgbClr val="F900F4"/>
                </a:solidFill>
                <a:cs typeface="Times New Roman" charset="0"/>
              </a:rPr>
              <a:t>, </a:t>
            </a:r>
            <a:r>
              <a:rPr lang="en-US" b="1" dirty="0">
                <a:solidFill>
                  <a:srgbClr val="F900F4"/>
                </a:solidFill>
                <a:cs typeface="Times New Roman" charset="0"/>
              </a:rPr>
              <a:t>E. A. Khazanov, </a:t>
            </a:r>
            <a:r>
              <a:rPr lang="en-US" b="1" dirty="0" smtClean="0">
                <a:solidFill>
                  <a:srgbClr val="F900F4"/>
                </a:solidFill>
                <a:cs typeface="Times New Roman" charset="0"/>
              </a:rPr>
              <a:t>Influence </a:t>
            </a:r>
            <a:r>
              <a:rPr lang="en-US" b="1" dirty="0">
                <a:solidFill>
                  <a:srgbClr val="F900F4"/>
                </a:solidFill>
                <a:cs typeface="Times New Roman" charset="0"/>
              </a:rPr>
              <a:t>of the cubic spectral phase of high-power laser pulses on their self-phase </a:t>
            </a:r>
            <a:r>
              <a:rPr lang="en-US" b="1" dirty="0" smtClean="0">
                <a:solidFill>
                  <a:srgbClr val="F900F4"/>
                </a:solidFill>
                <a:cs typeface="Times New Roman" charset="0"/>
              </a:rPr>
              <a:t>modulation </a:t>
            </a:r>
            <a:r>
              <a:rPr lang="en-US" b="1" dirty="0">
                <a:solidFill>
                  <a:srgbClr val="F900F4"/>
                </a:solidFill>
                <a:cs typeface="Times New Roman" charset="0"/>
              </a:rPr>
              <a:t>Quantum </a:t>
            </a:r>
            <a:r>
              <a:rPr lang="en-US" b="1" dirty="0" smtClean="0">
                <a:solidFill>
                  <a:srgbClr val="F900F4"/>
                </a:solidFill>
                <a:cs typeface="Times New Roman" charset="0"/>
              </a:rPr>
              <a:t>Electronics</a:t>
            </a:r>
            <a:r>
              <a:rPr lang="en-US" b="1" dirty="0">
                <a:solidFill>
                  <a:srgbClr val="F900F4"/>
                </a:solidFill>
                <a:cs typeface="Times New Roman" charset="0"/>
              </a:rPr>
              <a:t>, </a:t>
            </a:r>
            <a:r>
              <a:rPr lang="en-US" b="1" dirty="0" smtClean="0">
                <a:solidFill>
                  <a:srgbClr val="F900F4"/>
                </a:solidFill>
                <a:cs typeface="Times New Roman" charset="0"/>
              </a:rPr>
              <a:t> </a:t>
            </a:r>
            <a:r>
              <a:rPr lang="en-US" b="1" dirty="0">
                <a:solidFill>
                  <a:srgbClr val="F900F4"/>
                </a:solidFill>
                <a:cs typeface="Times New Roman" charset="0"/>
              </a:rPr>
              <a:t>46, </a:t>
            </a:r>
            <a:r>
              <a:rPr lang="en-US" b="1" dirty="0" smtClean="0">
                <a:solidFill>
                  <a:srgbClr val="F900F4"/>
                </a:solidFill>
                <a:cs typeface="Times New Roman" charset="0"/>
              </a:rPr>
              <a:t>106, </a:t>
            </a:r>
            <a:r>
              <a:rPr lang="en-US" b="1" dirty="0">
                <a:solidFill>
                  <a:srgbClr val="F900F4"/>
                </a:solidFill>
                <a:cs typeface="Times New Roman" charset="0"/>
              </a:rPr>
              <a:t>2016 </a:t>
            </a:r>
            <a:endParaRPr lang="ru-RU" b="1" dirty="0">
              <a:solidFill>
                <a:srgbClr val="F900F4"/>
              </a:solidFill>
              <a:cs typeface="Times New Roman" charset="0"/>
            </a:endParaRPr>
          </a:p>
        </p:txBody>
      </p:sp>
      <p:sp>
        <p:nvSpPr>
          <p:cNvPr id="23" name="Rectangle 374"/>
          <p:cNvSpPr>
            <a:spLocks noChangeArrowheads="1"/>
          </p:cNvSpPr>
          <p:nvPr/>
        </p:nvSpPr>
        <p:spPr bwMode="auto">
          <a:xfrm>
            <a:off x="251269" y="145575"/>
            <a:ext cx="8713839" cy="51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1118" tIns="10559" rIns="21118" bIns="10559">
            <a:spAutoFit/>
          </a:bodyPr>
          <a:lstStyle/>
          <a:p>
            <a:pPr defTabSz="957109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/>
                <a:cs typeface="Times New Roman"/>
              </a:rPr>
              <a:t>CafCA</a:t>
            </a:r>
            <a:r>
              <a:rPr lang="en-US" sz="3200" b="1" kern="0" dirty="0">
                <a:solidFill>
                  <a:srgbClr val="FF0000"/>
                </a:solidFill>
                <a:latin typeface="Times New Roman"/>
                <a:cs typeface="Times New Roman"/>
              </a:rPr>
              <a:t> in experiments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22</a:t>
            </a:fld>
            <a:endParaRPr lang="ru-RU"/>
          </a:p>
        </p:txBody>
      </p:sp>
      <p:pic>
        <p:nvPicPr>
          <p:cNvPr id="25" name="Изображение 24" descr="IAP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61453" name="Заголовок 1"/>
          <p:cNvSpPr>
            <a:spLocks/>
          </p:cNvSpPr>
          <p:nvPr/>
        </p:nvSpPr>
        <p:spPr bwMode="auto">
          <a:xfrm>
            <a:off x="198180" y="659342"/>
            <a:ext cx="8945821" cy="612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21118" tIns="10559" rIns="21118" bIns="10559" anchor="b"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Example 1: </a:t>
            </a:r>
            <a:r>
              <a:rPr lang="en-US" sz="3200" b="1" dirty="0">
                <a:solidFill>
                  <a:srgbClr val="0000FF"/>
                </a:solidFill>
              </a:rPr>
              <a:t>at the output of the </a:t>
            </a:r>
            <a:r>
              <a:rPr lang="en-US" sz="3200" b="1" dirty="0" smtClean="0">
                <a:solidFill>
                  <a:srgbClr val="0000FF"/>
                </a:solidFill>
              </a:rPr>
              <a:t>PEARL front</a:t>
            </a:r>
            <a:r>
              <a:rPr lang="en-US" sz="3200" b="1" dirty="0">
                <a:solidFill>
                  <a:srgbClr val="0000FF"/>
                </a:solidFill>
              </a:rPr>
              <a:t>-</a:t>
            </a:r>
            <a:r>
              <a:rPr lang="en-US" sz="3200" b="1" dirty="0" smtClean="0">
                <a:solidFill>
                  <a:srgbClr val="0000FF"/>
                </a:solidFill>
              </a:rPr>
              <a:t>end 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7" t="6944" r="44940" b="11310"/>
          <a:stretch>
            <a:fillRect/>
          </a:stretch>
        </p:blipFill>
        <p:spPr bwMode="auto">
          <a:xfrm>
            <a:off x="7460227" y="2504290"/>
            <a:ext cx="609054" cy="331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" name="Picture 6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52379" r="43007" b="11508"/>
          <a:stretch>
            <a:fillRect/>
          </a:stretch>
        </p:blipFill>
        <p:spPr bwMode="auto">
          <a:xfrm>
            <a:off x="8328743" y="2512227"/>
            <a:ext cx="46157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" name="Picture 62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38" y="2196050"/>
            <a:ext cx="4129548" cy="406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" name="Picture 62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387" y="2196050"/>
            <a:ext cx="4128183" cy="406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" name="Text Box 679"/>
          <p:cNvSpPr txBox="1">
            <a:spLocks noChangeArrowheads="1"/>
          </p:cNvSpPr>
          <p:nvPr/>
        </p:nvSpPr>
        <p:spPr bwMode="auto">
          <a:xfrm>
            <a:off x="768760" y="1197240"/>
            <a:ext cx="7677492" cy="4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000" b="1" u="sng" dirty="0" err="1">
                <a:latin typeface="Tahoma" charset="0"/>
              </a:rPr>
              <a:t>Ø</a:t>
            </a:r>
            <a:r>
              <a:rPr kumimoji="0" lang="en-US" sz="2000" b="1" u="sng" dirty="0">
                <a:latin typeface="Tahoma" charset="0"/>
              </a:rPr>
              <a:t> 100mm, W=6J, </a:t>
            </a:r>
            <a:r>
              <a:rPr kumimoji="0" lang="en-US" sz="2000" b="1" dirty="0" err="1">
                <a:latin typeface="Tahoma" charset="0"/>
              </a:rPr>
              <a:t>T</a:t>
            </a:r>
            <a:r>
              <a:rPr kumimoji="0" lang="en-US" sz="2000" b="1" baseline="-25000" dirty="0" err="1">
                <a:latin typeface="Tahoma" charset="0"/>
              </a:rPr>
              <a:t>pulse</a:t>
            </a:r>
            <a:r>
              <a:rPr kumimoji="0" lang="en-US" sz="2000" b="1" dirty="0">
                <a:latin typeface="Tahoma" charset="0"/>
              </a:rPr>
              <a:t>=56fs </a:t>
            </a:r>
            <a:r>
              <a:rPr kumimoji="0" lang="en-US" sz="2000" b="1" dirty="0" smtClean="0">
                <a:latin typeface="Tahoma" charset="0"/>
              </a:rPr>
              <a:t>-&gt; 24fs, </a:t>
            </a:r>
            <a:r>
              <a:rPr kumimoji="0" lang="en-US" sz="2000" b="1" dirty="0" err="1">
                <a:latin typeface="Tahoma" charset="0"/>
              </a:rPr>
              <a:t>L</a:t>
            </a:r>
            <a:r>
              <a:rPr kumimoji="0" lang="en-US" sz="2000" b="1" baseline="-25000" dirty="0" err="1">
                <a:latin typeface="Tahoma" charset="0"/>
              </a:rPr>
              <a:t>plastic</a:t>
            </a:r>
            <a:r>
              <a:rPr kumimoji="0" lang="en-US" sz="2000" b="1" dirty="0">
                <a:latin typeface="Tahoma" charset="0"/>
              </a:rPr>
              <a:t>=0.5mm, B~</a:t>
            </a:r>
            <a:r>
              <a:rPr kumimoji="0" lang="en-US" sz="2000" b="1" dirty="0" smtClean="0">
                <a:latin typeface="Tahoma" charset="0"/>
              </a:rPr>
              <a:t>3</a:t>
            </a:r>
            <a:endParaRPr kumimoji="0" lang="en-US" sz="2000" b="1" dirty="0">
              <a:latin typeface="Tahoma" charset="0"/>
            </a:endParaRPr>
          </a:p>
        </p:txBody>
      </p:sp>
      <p:sp>
        <p:nvSpPr>
          <p:cNvPr id="28" name="Text Box 680"/>
          <p:cNvSpPr txBox="1">
            <a:spLocks noChangeArrowheads="1"/>
          </p:cNvSpPr>
          <p:nvPr/>
        </p:nvSpPr>
        <p:spPr bwMode="auto">
          <a:xfrm>
            <a:off x="220029" y="1956602"/>
            <a:ext cx="3505136" cy="4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000" dirty="0">
                <a:solidFill>
                  <a:srgbClr val="990000"/>
                </a:solidFill>
                <a:latin typeface="Tahoma" charset="0"/>
              </a:rPr>
              <a:t>Spectra </a:t>
            </a:r>
            <a:r>
              <a:rPr kumimoji="0" lang="en-US" sz="2000" dirty="0">
                <a:solidFill>
                  <a:srgbClr val="000099"/>
                </a:solidFill>
                <a:latin typeface="Tahoma" charset="0"/>
              </a:rPr>
              <a:t>before</a:t>
            </a:r>
            <a:r>
              <a:rPr kumimoji="0" lang="en-US" sz="2000" dirty="0">
                <a:solidFill>
                  <a:srgbClr val="990000"/>
                </a:solidFill>
                <a:latin typeface="Tahoma" charset="0"/>
              </a:rPr>
              <a:t> and </a:t>
            </a:r>
            <a:r>
              <a:rPr kumimoji="0" lang="en-US" sz="2000" dirty="0">
                <a:solidFill>
                  <a:srgbClr val="FF0000"/>
                </a:solidFill>
                <a:latin typeface="Tahoma" charset="0"/>
              </a:rPr>
              <a:t>after </a:t>
            </a:r>
            <a:r>
              <a:rPr kumimoji="0" lang="en-US" sz="2000" dirty="0">
                <a:solidFill>
                  <a:srgbClr val="990000"/>
                </a:solidFill>
                <a:latin typeface="Tahoma" charset="0"/>
              </a:rPr>
              <a:t>SPM </a:t>
            </a:r>
            <a:endParaRPr kumimoji="0" lang="en-US" sz="2000" baseline="30000" dirty="0">
              <a:solidFill>
                <a:srgbClr val="990000"/>
              </a:solidFill>
              <a:latin typeface="Tahoma" charset="0"/>
              <a:cs typeface="Tahoma" charset="0"/>
            </a:endParaRPr>
          </a:p>
        </p:txBody>
      </p:sp>
      <p:sp>
        <p:nvSpPr>
          <p:cNvPr id="31" name="Text Box 681"/>
          <p:cNvSpPr txBox="1">
            <a:spLocks noChangeArrowheads="1"/>
          </p:cNvSpPr>
          <p:nvPr/>
        </p:nvSpPr>
        <p:spPr bwMode="auto">
          <a:xfrm>
            <a:off x="3830485" y="1754196"/>
            <a:ext cx="3083505" cy="70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1800" dirty="0">
                <a:solidFill>
                  <a:srgbClr val="990000"/>
                </a:solidFill>
                <a:latin typeface="Tahoma" charset="0"/>
              </a:rPr>
              <a:t>ACF </a:t>
            </a:r>
            <a:r>
              <a:rPr kumimoji="0" lang="en-US" sz="1800" dirty="0">
                <a:solidFill>
                  <a:srgbClr val="000099"/>
                </a:solidFill>
                <a:latin typeface="Tahoma" charset="0"/>
              </a:rPr>
              <a:t>w/o </a:t>
            </a:r>
            <a:r>
              <a:rPr kumimoji="0" lang="en-US" sz="1800" dirty="0">
                <a:solidFill>
                  <a:srgbClr val="990000"/>
                </a:solidFill>
                <a:latin typeface="Tahoma" charset="0"/>
              </a:rPr>
              <a:t>SPM and</a:t>
            </a:r>
          </a:p>
          <a:p>
            <a:pPr algn="ctr">
              <a:spcBef>
                <a:spcPct val="20000"/>
              </a:spcBef>
              <a:defRPr/>
            </a:pPr>
            <a:r>
              <a:rPr kumimoji="0" lang="en-US" sz="1800" dirty="0">
                <a:solidFill>
                  <a:srgbClr val="990000"/>
                </a:solidFill>
                <a:latin typeface="Tahoma" charset="0"/>
              </a:rPr>
              <a:t> </a:t>
            </a:r>
            <a:r>
              <a:rPr kumimoji="0" lang="en-US" sz="1800" dirty="0">
                <a:solidFill>
                  <a:srgbClr val="FF0000"/>
                </a:solidFill>
                <a:latin typeface="Tahoma" charset="0"/>
              </a:rPr>
              <a:t>after </a:t>
            </a:r>
            <a:r>
              <a:rPr kumimoji="0" lang="en-US" sz="1800" dirty="0">
                <a:solidFill>
                  <a:srgbClr val="990000"/>
                </a:solidFill>
                <a:latin typeface="Tahoma" charset="0"/>
              </a:rPr>
              <a:t>SPM &amp; chirped mirrors</a:t>
            </a:r>
            <a:endParaRPr kumimoji="0" lang="en-US" sz="1800" baseline="30000" dirty="0">
              <a:solidFill>
                <a:srgbClr val="990000"/>
              </a:solidFill>
              <a:latin typeface="Tahoma" charset="0"/>
              <a:cs typeface="Tahoma" charset="0"/>
            </a:endParaRPr>
          </a:p>
        </p:txBody>
      </p:sp>
      <p:sp>
        <p:nvSpPr>
          <p:cNvPr id="32" name="Text Box 682"/>
          <p:cNvSpPr txBox="1">
            <a:spLocks noChangeArrowheads="1"/>
          </p:cNvSpPr>
          <p:nvPr/>
        </p:nvSpPr>
        <p:spPr bwMode="auto">
          <a:xfrm>
            <a:off x="7346882" y="2054498"/>
            <a:ext cx="738785" cy="47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500" dirty="0">
                <a:solidFill>
                  <a:srgbClr val="0000FF"/>
                </a:solidFill>
                <a:latin typeface="Tahoma" charset="0"/>
              </a:rPr>
              <a:t>ACF</a:t>
            </a:r>
            <a:endParaRPr kumimoji="0" lang="en-US" sz="2500" baseline="30000" dirty="0">
              <a:solidFill>
                <a:srgbClr val="0000FF"/>
              </a:solidFill>
              <a:latin typeface="Tahoma" charset="0"/>
              <a:cs typeface="Tahoma" charset="0"/>
            </a:endParaRPr>
          </a:p>
        </p:txBody>
      </p:sp>
      <p:sp>
        <p:nvSpPr>
          <p:cNvPr id="33" name="Text Box 683"/>
          <p:cNvSpPr txBox="1">
            <a:spLocks noChangeArrowheads="1"/>
          </p:cNvSpPr>
          <p:nvPr/>
        </p:nvSpPr>
        <p:spPr bwMode="auto">
          <a:xfrm>
            <a:off x="8179658" y="2018779"/>
            <a:ext cx="737890" cy="47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500">
                <a:solidFill>
                  <a:srgbClr val="FF0000"/>
                </a:solidFill>
                <a:latin typeface="Tahoma" charset="0"/>
              </a:rPr>
              <a:t>ACF</a:t>
            </a:r>
            <a:endParaRPr kumimoji="0" lang="en-US" sz="2500" baseline="3000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35" name="AutoShape 685"/>
          <p:cNvSpPr>
            <a:spLocks noChangeArrowheads="1"/>
          </p:cNvSpPr>
          <p:nvPr/>
        </p:nvSpPr>
        <p:spPr bwMode="auto">
          <a:xfrm>
            <a:off x="6212076" y="2427560"/>
            <a:ext cx="1017365" cy="967052"/>
          </a:xfrm>
          <a:prstGeom prst="wedgeRectCallout">
            <a:avLst>
              <a:gd name="adj1" fmla="val -114872"/>
              <a:gd name="adj2" fmla="val 1674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pPr>
              <a:defRPr/>
            </a:pPr>
            <a:r>
              <a:rPr lang="en-US" sz="2000" b="1" dirty="0">
                <a:latin typeface="Arial" charset="0"/>
              </a:rPr>
              <a:t>24 </a:t>
            </a:r>
            <a:r>
              <a:rPr lang="en-US" sz="2000" b="1" dirty="0" err="1">
                <a:latin typeface="Arial" charset="0"/>
              </a:rPr>
              <a:t>fs</a:t>
            </a:r>
            <a:endParaRPr lang="en-US" sz="2000" b="1" dirty="0">
              <a:latin typeface="Arial" charset="0"/>
            </a:endParaRPr>
          </a:p>
          <a:p>
            <a:pPr>
              <a:defRPr/>
            </a:pPr>
            <a:r>
              <a:rPr lang="en-US" sz="2000" b="1" dirty="0">
                <a:latin typeface="Arial" charset="0"/>
              </a:rPr>
              <a:t>pulse</a:t>
            </a:r>
            <a:endParaRPr lang="ru-RU" sz="2000" b="1" dirty="0"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" y="6018156"/>
            <a:ext cx="9059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b="1" dirty="0">
              <a:cs typeface="Times New Roman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0028" y="6177647"/>
            <a:ext cx="8697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900F4"/>
                </a:solidFill>
              </a:rPr>
              <a:t>S.Y. </a:t>
            </a:r>
            <a:r>
              <a:rPr lang="en-US" b="1" dirty="0" err="1">
                <a:solidFill>
                  <a:srgbClr val="F900F4"/>
                </a:solidFill>
              </a:rPr>
              <a:t>Mironov</a:t>
            </a:r>
            <a:r>
              <a:rPr lang="en-US" b="1" dirty="0">
                <a:solidFill>
                  <a:srgbClr val="F900F4"/>
                </a:solidFill>
              </a:rPr>
              <a:t>, V.N. </a:t>
            </a:r>
            <a:r>
              <a:rPr lang="en-US" b="1" dirty="0" err="1">
                <a:solidFill>
                  <a:srgbClr val="F900F4"/>
                </a:solidFill>
              </a:rPr>
              <a:t>Ginzburg</a:t>
            </a:r>
            <a:r>
              <a:rPr lang="en-US" b="1" dirty="0">
                <a:solidFill>
                  <a:srgbClr val="F900F4"/>
                </a:solidFill>
              </a:rPr>
              <a:t>, I.V. </a:t>
            </a:r>
            <a:r>
              <a:rPr lang="en-US" b="1" dirty="0" err="1">
                <a:solidFill>
                  <a:srgbClr val="F900F4"/>
                </a:solidFill>
              </a:rPr>
              <a:t>Yakovlev</a:t>
            </a:r>
            <a:r>
              <a:rPr lang="en-US" b="1" dirty="0">
                <a:solidFill>
                  <a:srgbClr val="F900F4"/>
                </a:solidFill>
              </a:rPr>
              <a:t>, A.A. </a:t>
            </a:r>
            <a:r>
              <a:rPr lang="en-US" b="1" dirty="0" err="1">
                <a:solidFill>
                  <a:srgbClr val="F900F4"/>
                </a:solidFill>
              </a:rPr>
              <a:t>Kochetkov</a:t>
            </a:r>
            <a:r>
              <a:rPr lang="en-US" b="1" dirty="0">
                <a:solidFill>
                  <a:srgbClr val="F900F4"/>
                </a:solidFill>
              </a:rPr>
              <a:t>, A.A. </a:t>
            </a:r>
            <a:r>
              <a:rPr lang="en-US" b="1" dirty="0" err="1">
                <a:solidFill>
                  <a:srgbClr val="F900F4"/>
                </a:solidFill>
              </a:rPr>
              <a:t>Shaykin</a:t>
            </a:r>
            <a:r>
              <a:rPr lang="en-US" b="1" dirty="0">
                <a:solidFill>
                  <a:srgbClr val="F900F4"/>
                </a:solidFill>
              </a:rPr>
              <a:t>, E.A. Khazanov, and G.A. </a:t>
            </a:r>
            <a:r>
              <a:rPr lang="en-US" b="1" dirty="0" err="1">
                <a:solidFill>
                  <a:srgbClr val="F900F4"/>
                </a:solidFill>
              </a:rPr>
              <a:t>Mourou</a:t>
            </a:r>
            <a:r>
              <a:rPr lang="en-US" b="1" dirty="0" smtClean="0">
                <a:solidFill>
                  <a:srgbClr val="F900F4"/>
                </a:solidFill>
              </a:rPr>
              <a:t>, </a:t>
            </a:r>
            <a:r>
              <a:rPr lang="en-US" b="1" dirty="0">
                <a:solidFill>
                  <a:srgbClr val="F900F4"/>
                </a:solidFill>
              </a:rPr>
              <a:t>Quantum Electronics  47, 614-619 (2017).</a:t>
            </a:r>
            <a:endParaRPr lang="ru-RU" b="1" dirty="0">
              <a:solidFill>
                <a:srgbClr val="F900F4"/>
              </a:solidFill>
            </a:endParaRPr>
          </a:p>
        </p:txBody>
      </p:sp>
      <p:sp>
        <p:nvSpPr>
          <p:cNvPr id="16" name="Rectangle 374"/>
          <p:cNvSpPr>
            <a:spLocks noChangeArrowheads="1"/>
          </p:cNvSpPr>
          <p:nvPr/>
        </p:nvSpPr>
        <p:spPr bwMode="auto">
          <a:xfrm>
            <a:off x="251269" y="145575"/>
            <a:ext cx="8713839" cy="51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1118" tIns="10559" rIns="21118" bIns="10559">
            <a:spAutoFit/>
          </a:bodyPr>
          <a:lstStyle/>
          <a:p>
            <a:pPr defTabSz="957109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/>
                <a:cs typeface="Times New Roman"/>
              </a:rPr>
              <a:t>CafCA</a:t>
            </a:r>
            <a:r>
              <a:rPr lang="en-US" sz="3200" b="1" kern="0" dirty="0">
                <a:solidFill>
                  <a:srgbClr val="FF0000"/>
                </a:solidFill>
                <a:latin typeface="Times New Roman"/>
                <a:cs typeface="Times New Roman"/>
              </a:rPr>
              <a:t> in experiments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23</a:t>
            </a:fld>
            <a:endParaRPr lang="ru-RU"/>
          </a:p>
        </p:txBody>
      </p:sp>
      <p:pic>
        <p:nvPicPr>
          <p:cNvPr id="18" name="Изображение 17" descr="IAP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9" name="Заголовок 1"/>
          <p:cNvSpPr>
            <a:spLocks/>
          </p:cNvSpPr>
          <p:nvPr/>
        </p:nvSpPr>
        <p:spPr bwMode="auto">
          <a:xfrm>
            <a:off x="198180" y="659342"/>
            <a:ext cx="8945821" cy="612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21118" tIns="10559" rIns="21118" bIns="10559" anchor="b"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Example </a:t>
            </a:r>
            <a:r>
              <a:rPr lang="en-US" sz="3200" b="1" dirty="0">
                <a:solidFill>
                  <a:srgbClr val="0000FF"/>
                </a:solidFill>
              </a:rPr>
              <a:t>2</a:t>
            </a:r>
            <a:r>
              <a:rPr lang="en-US" sz="3200" b="1" dirty="0" smtClean="0">
                <a:solidFill>
                  <a:srgbClr val="0000FF"/>
                </a:solidFill>
              </a:rPr>
              <a:t>: </a:t>
            </a:r>
            <a:r>
              <a:rPr lang="en-US" sz="3200" b="1" dirty="0">
                <a:solidFill>
                  <a:srgbClr val="0000FF"/>
                </a:solidFill>
              </a:rPr>
              <a:t>at the output of the </a:t>
            </a:r>
            <a:r>
              <a:rPr lang="en-US" sz="3200" b="1" dirty="0" smtClean="0">
                <a:solidFill>
                  <a:srgbClr val="0000FF"/>
                </a:solidFill>
              </a:rPr>
              <a:t>PEARL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673915"/>
              </p:ext>
            </p:extLst>
          </p:nvPr>
        </p:nvGraphicFramePr>
        <p:xfrm>
          <a:off x="198180" y="1930399"/>
          <a:ext cx="8846024" cy="3119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0" name="Документ" r:id="rId3" imgW="6121400" imgH="2159000" progId="Word.Document.12">
                  <p:embed/>
                </p:oleObj>
              </mc:Choice>
              <mc:Fallback>
                <p:oleObj name="Документ" r:id="rId3" imgW="6121400" imgH="2159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80" y="1930399"/>
                        <a:ext cx="8846024" cy="3119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74"/>
          <p:cNvSpPr>
            <a:spLocks noChangeArrowheads="1"/>
          </p:cNvSpPr>
          <p:nvPr/>
        </p:nvSpPr>
        <p:spPr bwMode="auto">
          <a:xfrm>
            <a:off x="251269" y="145575"/>
            <a:ext cx="8713839" cy="51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1118" tIns="10559" rIns="21118" bIns="10559">
            <a:spAutoFit/>
          </a:bodyPr>
          <a:lstStyle/>
          <a:p>
            <a:pPr defTabSz="957109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/>
                <a:cs typeface="Times New Roman"/>
              </a:rPr>
              <a:t>CafCA</a:t>
            </a:r>
            <a:r>
              <a:rPr lang="en-US" sz="3200" b="1" kern="0" dirty="0">
                <a:solidFill>
                  <a:srgbClr val="FF0000"/>
                </a:solidFill>
                <a:latin typeface="Times New Roman"/>
                <a:cs typeface="Times New Roman"/>
              </a:rPr>
              <a:t> in experiments</a:t>
            </a:r>
          </a:p>
        </p:txBody>
      </p:sp>
      <p:sp>
        <p:nvSpPr>
          <p:cNvPr id="5" name="Text Box 679"/>
          <p:cNvSpPr txBox="1">
            <a:spLocks noChangeArrowheads="1"/>
          </p:cNvSpPr>
          <p:nvPr/>
        </p:nvSpPr>
        <p:spPr bwMode="auto">
          <a:xfrm>
            <a:off x="800529" y="1403851"/>
            <a:ext cx="7547666" cy="4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000" b="1" u="sng" dirty="0" err="1">
                <a:latin typeface="Tahoma" charset="0"/>
              </a:rPr>
              <a:t>Ø</a:t>
            </a:r>
            <a:r>
              <a:rPr kumimoji="0" lang="en-US" sz="2000" b="1" u="sng" dirty="0">
                <a:latin typeface="Tahoma" charset="0"/>
              </a:rPr>
              <a:t> </a:t>
            </a:r>
            <a:r>
              <a:rPr kumimoji="0" lang="en-US" sz="2000" b="1" u="sng" dirty="0" smtClean="0">
                <a:latin typeface="Tahoma" charset="0"/>
              </a:rPr>
              <a:t>160mm</a:t>
            </a:r>
            <a:r>
              <a:rPr kumimoji="0" lang="en-US" sz="2000" b="1" u="sng" dirty="0">
                <a:latin typeface="Tahoma" charset="0"/>
              </a:rPr>
              <a:t>, W</a:t>
            </a:r>
            <a:r>
              <a:rPr kumimoji="0" lang="en-US" sz="2000" b="1" u="sng" dirty="0" smtClean="0">
                <a:latin typeface="Tahoma" charset="0"/>
              </a:rPr>
              <a:t>=12J</a:t>
            </a:r>
            <a:r>
              <a:rPr kumimoji="0" lang="en-US" sz="2000" b="1" u="sng" dirty="0">
                <a:latin typeface="Tahoma" charset="0"/>
              </a:rPr>
              <a:t>, </a:t>
            </a:r>
            <a:r>
              <a:rPr kumimoji="0" lang="en-US" sz="2000" b="1" dirty="0" err="1">
                <a:latin typeface="Tahoma" charset="0"/>
              </a:rPr>
              <a:t>T</a:t>
            </a:r>
            <a:r>
              <a:rPr kumimoji="0" lang="en-US" sz="2000" b="1" baseline="-25000" dirty="0" err="1">
                <a:latin typeface="Tahoma" charset="0"/>
              </a:rPr>
              <a:t>pulse</a:t>
            </a:r>
            <a:r>
              <a:rPr kumimoji="0" lang="en-US" sz="2000" b="1" dirty="0" smtClean="0">
                <a:latin typeface="Tahoma" charset="0"/>
              </a:rPr>
              <a:t>=63fs -&gt; 21fs, </a:t>
            </a:r>
            <a:r>
              <a:rPr kumimoji="0" lang="en-US" sz="2000" b="1" dirty="0" err="1" smtClean="0">
                <a:latin typeface="Tahoma" charset="0"/>
              </a:rPr>
              <a:t>L</a:t>
            </a:r>
            <a:r>
              <a:rPr kumimoji="0" lang="en-US" sz="2000" b="1" baseline="-25000" dirty="0" err="1" smtClean="0">
                <a:latin typeface="Tahoma" charset="0"/>
              </a:rPr>
              <a:t>glass</a:t>
            </a:r>
            <a:r>
              <a:rPr kumimoji="0" lang="en-US" sz="2000" b="1" dirty="0" smtClean="0">
                <a:latin typeface="Tahoma" charset="0"/>
              </a:rPr>
              <a:t>=3 mm</a:t>
            </a:r>
            <a:r>
              <a:rPr kumimoji="0" lang="en-US" sz="2000" b="1" dirty="0">
                <a:latin typeface="Tahoma" charset="0"/>
              </a:rPr>
              <a:t>, B</a:t>
            </a:r>
            <a:r>
              <a:rPr kumimoji="0" lang="en-US" sz="2000" b="1" dirty="0" smtClean="0">
                <a:latin typeface="Tahoma" charset="0"/>
              </a:rPr>
              <a:t>~6</a:t>
            </a:r>
            <a:endParaRPr kumimoji="0" lang="en-US" sz="2000" b="1" dirty="0">
              <a:latin typeface="Tahoma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800" y="5546636"/>
            <a:ext cx="8533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C00FF"/>
                </a:solidFill>
              </a:rPr>
              <a:t>V. N. </a:t>
            </a:r>
            <a:r>
              <a:rPr lang="en-US" b="1" dirty="0" err="1">
                <a:solidFill>
                  <a:srgbClr val="FC00FF"/>
                </a:solidFill>
              </a:rPr>
              <a:t>Ginzburg</a:t>
            </a:r>
            <a:r>
              <a:rPr lang="en-US" b="1" dirty="0">
                <a:solidFill>
                  <a:srgbClr val="FC00FF"/>
                </a:solidFill>
              </a:rPr>
              <a:t>, I. V. </a:t>
            </a:r>
            <a:r>
              <a:rPr lang="en-US" b="1" dirty="0" err="1">
                <a:solidFill>
                  <a:srgbClr val="FC00FF"/>
                </a:solidFill>
              </a:rPr>
              <a:t>Yakovlev</a:t>
            </a:r>
            <a:r>
              <a:rPr lang="en-US" b="1" dirty="0">
                <a:solidFill>
                  <a:srgbClr val="FC00FF"/>
                </a:solidFill>
              </a:rPr>
              <a:t>, A. S. </a:t>
            </a:r>
            <a:r>
              <a:rPr lang="en-US" b="1" dirty="0" err="1">
                <a:solidFill>
                  <a:srgbClr val="FC00FF"/>
                </a:solidFill>
              </a:rPr>
              <a:t>Zuev</a:t>
            </a:r>
            <a:r>
              <a:rPr lang="en-US" b="1" dirty="0">
                <a:solidFill>
                  <a:srgbClr val="FC00FF"/>
                </a:solidFill>
              </a:rPr>
              <a:t>, A. A. </a:t>
            </a:r>
            <a:r>
              <a:rPr lang="en-US" b="1" dirty="0" err="1">
                <a:solidFill>
                  <a:srgbClr val="FC00FF"/>
                </a:solidFill>
              </a:rPr>
              <a:t>Korobeinikova</a:t>
            </a:r>
            <a:r>
              <a:rPr lang="en-US" b="1" dirty="0">
                <a:solidFill>
                  <a:srgbClr val="FC00FF"/>
                </a:solidFill>
              </a:rPr>
              <a:t>, A. A. </a:t>
            </a:r>
            <a:r>
              <a:rPr lang="en-US" b="1" dirty="0" err="1">
                <a:solidFill>
                  <a:srgbClr val="FC00FF"/>
                </a:solidFill>
              </a:rPr>
              <a:t>Kochetkov</a:t>
            </a:r>
            <a:r>
              <a:rPr lang="en-US" b="1" dirty="0">
                <a:solidFill>
                  <a:srgbClr val="FC00FF"/>
                </a:solidFill>
              </a:rPr>
              <a:t>, A. A. </a:t>
            </a:r>
            <a:r>
              <a:rPr lang="en-US" b="1" dirty="0" err="1">
                <a:solidFill>
                  <a:srgbClr val="FC00FF"/>
                </a:solidFill>
              </a:rPr>
              <a:t>Kuz'min</a:t>
            </a:r>
            <a:r>
              <a:rPr lang="en-US" b="1" dirty="0">
                <a:solidFill>
                  <a:srgbClr val="FC00FF"/>
                </a:solidFill>
              </a:rPr>
              <a:t>, S. Y. </a:t>
            </a:r>
            <a:r>
              <a:rPr lang="en-US" b="1" dirty="0" err="1">
                <a:solidFill>
                  <a:srgbClr val="FC00FF"/>
                </a:solidFill>
              </a:rPr>
              <a:t>Mironov</a:t>
            </a:r>
            <a:r>
              <a:rPr lang="en-US" b="1" dirty="0">
                <a:solidFill>
                  <a:srgbClr val="FC00FF"/>
                </a:solidFill>
              </a:rPr>
              <a:t>, A. A. </a:t>
            </a:r>
            <a:r>
              <a:rPr lang="en-US" b="1" dirty="0" err="1">
                <a:solidFill>
                  <a:srgbClr val="FC00FF"/>
                </a:solidFill>
              </a:rPr>
              <a:t>Shaykin</a:t>
            </a:r>
            <a:r>
              <a:rPr lang="en-US" b="1" dirty="0">
                <a:solidFill>
                  <a:srgbClr val="FC00FF"/>
                </a:solidFill>
              </a:rPr>
              <a:t>, I. A. </a:t>
            </a:r>
            <a:r>
              <a:rPr lang="en-US" b="1" dirty="0" err="1">
                <a:solidFill>
                  <a:srgbClr val="FC00FF"/>
                </a:solidFill>
              </a:rPr>
              <a:t>Shaykin</a:t>
            </a:r>
            <a:r>
              <a:rPr lang="en-US" b="1" dirty="0">
                <a:solidFill>
                  <a:srgbClr val="FC00FF"/>
                </a:solidFill>
              </a:rPr>
              <a:t>, and A. E. Khazanov, </a:t>
            </a:r>
            <a:endParaRPr lang="en-US" b="1" dirty="0" smtClean="0">
              <a:solidFill>
                <a:srgbClr val="FC00FF"/>
              </a:solidFill>
            </a:endParaRPr>
          </a:p>
          <a:p>
            <a:r>
              <a:rPr lang="en-US" b="1" dirty="0" smtClean="0">
                <a:solidFill>
                  <a:srgbClr val="FC00FF"/>
                </a:solidFill>
              </a:rPr>
              <a:t>"</a:t>
            </a:r>
            <a:r>
              <a:rPr lang="en-US" b="1" dirty="0">
                <a:solidFill>
                  <a:srgbClr val="FC00FF"/>
                </a:solidFill>
              </a:rPr>
              <a:t>Compression after compressor: threefold shortening of 200-TW laser pulses," </a:t>
            </a:r>
            <a:r>
              <a:rPr lang="en-US" b="1" i="1" dirty="0">
                <a:solidFill>
                  <a:srgbClr val="FC00FF"/>
                </a:solidFill>
              </a:rPr>
              <a:t>Quantum Electronics</a:t>
            </a:r>
            <a:r>
              <a:rPr lang="en-US" b="1" i="1" dirty="0" smtClean="0">
                <a:solidFill>
                  <a:srgbClr val="FC00FF"/>
                </a:solidFill>
              </a:rPr>
              <a:t>,</a:t>
            </a:r>
            <a:r>
              <a:rPr lang="en-US" b="1" dirty="0" smtClean="0">
                <a:solidFill>
                  <a:srgbClr val="FC00FF"/>
                </a:solidFill>
              </a:rPr>
              <a:t> 49, 299, </a:t>
            </a:r>
            <a:r>
              <a:rPr lang="en-US" b="1" dirty="0">
                <a:solidFill>
                  <a:srgbClr val="FC00FF"/>
                </a:solidFill>
              </a:rPr>
              <a:t>2019.</a:t>
            </a:r>
            <a:r>
              <a:rPr lang="ru-RU" b="1" dirty="0">
                <a:solidFill>
                  <a:srgbClr val="FC00FF"/>
                </a:solidFill>
              </a:rPr>
              <a:t>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92600" y="4710668"/>
            <a:ext cx="142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time, </a:t>
            </a:r>
            <a:r>
              <a:rPr lang="en-US" dirty="0" err="1" smtClean="0"/>
              <a:t>fs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319495" y="4710668"/>
            <a:ext cx="142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time, </a:t>
            </a:r>
            <a:r>
              <a:rPr lang="en-US" dirty="0" err="1" smtClean="0"/>
              <a:t>fs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05328" y="4785836"/>
            <a:ext cx="16251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wavelength, nm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333265" y="3207184"/>
            <a:ext cx="19322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Intensity,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2197317" y="3320532"/>
            <a:ext cx="2159000" cy="3693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ACF,  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798255" y="3218934"/>
            <a:ext cx="2362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Intensity,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6" name="Изображение 15" descr="IAP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7" name="Заголовок 1"/>
          <p:cNvSpPr>
            <a:spLocks/>
          </p:cNvSpPr>
          <p:nvPr/>
        </p:nvSpPr>
        <p:spPr bwMode="auto">
          <a:xfrm>
            <a:off x="198180" y="659342"/>
            <a:ext cx="8945821" cy="612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21118" tIns="10559" rIns="21118" bIns="10559" anchor="b"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Example 3: </a:t>
            </a:r>
            <a:r>
              <a:rPr lang="en-US" sz="3200" b="1" dirty="0">
                <a:solidFill>
                  <a:srgbClr val="0000FF"/>
                </a:solidFill>
              </a:rPr>
              <a:t>at the output of the </a:t>
            </a:r>
            <a:r>
              <a:rPr lang="en-US" sz="3200" b="1" dirty="0" smtClean="0">
                <a:solidFill>
                  <a:srgbClr val="0000FF"/>
                </a:solidFill>
              </a:rPr>
              <a:t>PEARL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0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79"/>
          <p:cNvSpPr txBox="1">
            <a:spLocks noChangeArrowheads="1"/>
          </p:cNvSpPr>
          <p:nvPr/>
        </p:nvSpPr>
        <p:spPr bwMode="auto">
          <a:xfrm>
            <a:off x="653014" y="1444783"/>
            <a:ext cx="7710972" cy="4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000" b="1" u="sng" dirty="0" err="1">
                <a:latin typeface="Tahoma" charset="0"/>
              </a:rPr>
              <a:t>Ø</a:t>
            </a:r>
            <a:r>
              <a:rPr kumimoji="0" lang="en-US" sz="2000" b="1" u="sng" dirty="0">
                <a:latin typeface="Tahoma" charset="0"/>
              </a:rPr>
              <a:t> </a:t>
            </a:r>
            <a:r>
              <a:rPr kumimoji="0" lang="en-US" sz="2000" b="1" u="sng" dirty="0" smtClean="0">
                <a:latin typeface="Tahoma" charset="0"/>
              </a:rPr>
              <a:t>160mm</a:t>
            </a:r>
            <a:r>
              <a:rPr kumimoji="0" lang="en-US" sz="2000" b="1" u="sng" dirty="0">
                <a:latin typeface="Tahoma" charset="0"/>
              </a:rPr>
              <a:t>, W</a:t>
            </a:r>
            <a:r>
              <a:rPr kumimoji="0" lang="en-US" sz="2000" b="1" u="sng" dirty="0" smtClean="0">
                <a:latin typeface="Tahoma" charset="0"/>
              </a:rPr>
              <a:t>=17J</a:t>
            </a:r>
            <a:r>
              <a:rPr kumimoji="0" lang="en-US" sz="2000" b="1" u="sng" dirty="0">
                <a:latin typeface="Tahoma" charset="0"/>
              </a:rPr>
              <a:t>, </a:t>
            </a:r>
            <a:r>
              <a:rPr kumimoji="0" lang="en-US" sz="2000" b="1" dirty="0" err="1">
                <a:latin typeface="Tahoma" charset="0"/>
              </a:rPr>
              <a:t>T</a:t>
            </a:r>
            <a:r>
              <a:rPr kumimoji="0" lang="en-US" sz="2000" b="1" baseline="-25000" dirty="0" err="1">
                <a:latin typeface="Tahoma" charset="0"/>
              </a:rPr>
              <a:t>pulse</a:t>
            </a:r>
            <a:r>
              <a:rPr kumimoji="0" lang="en-US" sz="2000" b="1" dirty="0" smtClean="0">
                <a:latin typeface="Tahoma" charset="0"/>
              </a:rPr>
              <a:t>=70fs -&gt; 14fs, </a:t>
            </a:r>
            <a:r>
              <a:rPr kumimoji="0" lang="en-US" sz="2000" b="1" dirty="0" err="1" smtClean="0">
                <a:latin typeface="Tahoma" charset="0"/>
              </a:rPr>
              <a:t>L</a:t>
            </a:r>
            <a:r>
              <a:rPr kumimoji="0" lang="en-US" sz="2000" b="1" baseline="-25000" dirty="0" err="1" smtClean="0">
                <a:latin typeface="Tahoma" charset="0"/>
              </a:rPr>
              <a:t>glass</a:t>
            </a:r>
            <a:r>
              <a:rPr kumimoji="0" lang="en-US" sz="2000" b="1" dirty="0" smtClean="0">
                <a:latin typeface="Tahoma" charset="0"/>
              </a:rPr>
              <a:t>=3 mm</a:t>
            </a:r>
            <a:r>
              <a:rPr kumimoji="0" lang="en-US" sz="2000" b="1" dirty="0">
                <a:latin typeface="Tahoma" charset="0"/>
              </a:rPr>
              <a:t>, B</a:t>
            </a:r>
            <a:r>
              <a:rPr kumimoji="0" lang="en-US" sz="2000" b="1" dirty="0" smtClean="0">
                <a:latin typeface="Tahoma" charset="0"/>
              </a:rPr>
              <a:t>~7.5</a:t>
            </a:r>
            <a:endParaRPr kumimoji="0" lang="en-US" sz="2000" b="1" dirty="0">
              <a:latin typeface="Tahoma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3" name="Изображение 2" descr="4times compressi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7369" r="27725" b="6704"/>
          <a:stretch/>
        </p:blipFill>
        <p:spPr>
          <a:xfrm rot="5400000">
            <a:off x="2790397" y="-1012399"/>
            <a:ext cx="3733799" cy="9416198"/>
          </a:xfrm>
          <a:prstGeom prst="rect">
            <a:avLst/>
          </a:prstGeom>
        </p:spPr>
      </p:pic>
      <p:pic>
        <p:nvPicPr>
          <p:cNvPr id="9" name="Изображение 8" descr="I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0" name="Заголовок 1"/>
          <p:cNvSpPr>
            <a:spLocks/>
          </p:cNvSpPr>
          <p:nvPr/>
        </p:nvSpPr>
        <p:spPr bwMode="auto">
          <a:xfrm>
            <a:off x="4950052" y="69284"/>
            <a:ext cx="3851048" cy="612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21118" tIns="10559" rIns="21118" bIns="10559" anchor="b"/>
          <a:lstStyle/>
          <a:p>
            <a:r>
              <a:rPr lang="en-US" sz="3600" b="1" dirty="0">
                <a:solidFill>
                  <a:srgbClr val="0000FF"/>
                </a:solidFill>
                <a:latin typeface="Times New Roman"/>
                <a:cs typeface="Times New Roman"/>
              </a:rPr>
              <a:t>Fresh new 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results</a:t>
            </a:r>
            <a:endParaRPr 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1700" y="6273800"/>
            <a:ext cx="240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rgbClr val="FC00FF"/>
                </a:solidFill>
              </a:rPr>
              <a:t>PRA</a:t>
            </a:r>
            <a:r>
              <a:rPr lang="fi-FI" dirty="0">
                <a:solidFill>
                  <a:srgbClr val="FC00FF"/>
                </a:solidFill>
              </a:rPr>
              <a:t>, 101,  013829 2020</a:t>
            </a:r>
            <a:r>
              <a:rPr lang="fi-FI" dirty="0">
                <a:solidFill>
                  <a:srgbClr val="FC00FF"/>
                </a:solidFill>
              </a:rPr>
              <a:t> </a:t>
            </a:r>
            <a:endParaRPr lang="ru-RU" dirty="0">
              <a:solidFill>
                <a:srgbClr val="F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4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79"/>
          <p:cNvSpPr txBox="1">
            <a:spLocks noChangeArrowheads="1"/>
          </p:cNvSpPr>
          <p:nvPr/>
        </p:nvSpPr>
        <p:spPr bwMode="auto">
          <a:xfrm>
            <a:off x="718876" y="1203483"/>
            <a:ext cx="7710972" cy="4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000" b="1" u="sng" dirty="0" err="1">
                <a:latin typeface="Tahoma" charset="0"/>
              </a:rPr>
              <a:t>Ø</a:t>
            </a:r>
            <a:r>
              <a:rPr kumimoji="0" lang="en-US" sz="2000" b="1" u="sng" dirty="0">
                <a:latin typeface="Tahoma" charset="0"/>
              </a:rPr>
              <a:t> </a:t>
            </a:r>
            <a:r>
              <a:rPr kumimoji="0" lang="en-US" sz="2000" b="1" u="sng" dirty="0" smtClean="0">
                <a:latin typeface="Tahoma" charset="0"/>
              </a:rPr>
              <a:t>160mm</a:t>
            </a:r>
            <a:r>
              <a:rPr kumimoji="0" lang="en-US" sz="2000" b="1" u="sng" dirty="0">
                <a:latin typeface="Tahoma" charset="0"/>
              </a:rPr>
              <a:t>, W</a:t>
            </a:r>
            <a:r>
              <a:rPr kumimoji="0" lang="en-US" sz="2000" b="1" u="sng" dirty="0" smtClean="0">
                <a:latin typeface="Tahoma" charset="0"/>
              </a:rPr>
              <a:t>=17J</a:t>
            </a:r>
            <a:r>
              <a:rPr kumimoji="0" lang="en-US" sz="2000" b="1" u="sng" dirty="0">
                <a:latin typeface="Tahoma" charset="0"/>
              </a:rPr>
              <a:t>, </a:t>
            </a:r>
            <a:r>
              <a:rPr kumimoji="0" lang="en-US" sz="2000" b="1" dirty="0" err="1">
                <a:latin typeface="Tahoma" charset="0"/>
              </a:rPr>
              <a:t>T</a:t>
            </a:r>
            <a:r>
              <a:rPr kumimoji="0" lang="en-US" sz="2000" b="1" baseline="-25000" dirty="0" err="1">
                <a:latin typeface="Tahoma" charset="0"/>
              </a:rPr>
              <a:t>pulse</a:t>
            </a:r>
            <a:r>
              <a:rPr kumimoji="0" lang="en-US" sz="2000" b="1" dirty="0" smtClean="0">
                <a:latin typeface="Tahoma" charset="0"/>
              </a:rPr>
              <a:t>=70fs -&gt; 14fs, </a:t>
            </a:r>
            <a:r>
              <a:rPr kumimoji="0" lang="en-US" sz="2000" b="1" dirty="0" err="1" smtClean="0">
                <a:latin typeface="Tahoma" charset="0"/>
              </a:rPr>
              <a:t>L</a:t>
            </a:r>
            <a:r>
              <a:rPr kumimoji="0" lang="en-US" sz="2000" b="1" baseline="-25000" dirty="0" err="1" smtClean="0">
                <a:latin typeface="Tahoma" charset="0"/>
              </a:rPr>
              <a:t>glass</a:t>
            </a:r>
            <a:r>
              <a:rPr kumimoji="0" lang="en-US" sz="2000" b="1" dirty="0" smtClean="0">
                <a:latin typeface="Tahoma" charset="0"/>
              </a:rPr>
              <a:t>=3 mm</a:t>
            </a:r>
            <a:r>
              <a:rPr kumimoji="0" lang="en-US" sz="2000" b="1" dirty="0">
                <a:latin typeface="Tahoma" charset="0"/>
              </a:rPr>
              <a:t>, B</a:t>
            </a:r>
            <a:r>
              <a:rPr kumimoji="0" lang="en-US" sz="2000" b="1" dirty="0" smtClean="0">
                <a:latin typeface="Tahoma" charset="0"/>
              </a:rPr>
              <a:t>~7.5</a:t>
            </a:r>
            <a:endParaRPr kumimoji="0" lang="en-US" sz="2000" b="1" dirty="0">
              <a:latin typeface="Tahoma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8" name="Изображение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7" t="9118" r="10042" b="49546"/>
          <a:stretch/>
        </p:blipFill>
        <p:spPr bwMode="auto">
          <a:xfrm>
            <a:off x="895091" y="1687194"/>
            <a:ext cx="7321809" cy="4848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Изображение 9" descr="I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4950052" y="69284"/>
            <a:ext cx="3851048" cy="612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21118" tIns="10559" rIns="21118" bIns="10559" anchor="b"/>
          <a:lstStyle/>
          <a:p>
            <a:r>
              <a:rPr lang="en-US" sz="3600" b="1" dirty="0">
                <a:solidFill>
                  <a:srgbClr val="0000FF"/>
                </a:solidFill>
                <a:latin typeface="Times New Roman"/>
                <a:cs typeface="Times New Roman"/>
              </a:rPr>
              <a:t>Fresh new 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results</a:t>
            </a:r>
            <a:endParaRPr 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103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79"/>
          <p:cNvSpPr txBox="1">
            <a:spLocks noChangeArrowheads="1"/>
          </p:cNvSpPr>
          <p:nvPr/>
        </p:nvSpPr>
        <p:spPr bwMode="auto">
          <a:xfrm>
            <a:off x="718876" y="1203483"/>
            <a:ext cx="7710972" cy="4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000" b="1" u="sng" dirty="0" err="1">
                <a:latin typeface="Tahoma" charset="0"/>
              </a:rPr>
              <a:t>Ø</a:t>
            </a:r>
            <a:r>
              <a:rPr kumimoji="0" lang="en-US" sz="2000" b="1" u="sng" dirty="0">
                <a:latin typeface="Tahoma" charset="0"/>
              </a:rPr>
              <a:t> </a:t>
            </a:r>
            <a:r>
              <a:rPr kumimoji="0" lang="en-US" sz="2000" b="1" u="sng" dirty="0" smtClean="0">
                <a:latin typeface="Tahoma" charset="0"/>
              </a:rPr>
              <a:t>160mm</a:t>
            </a:r>
            <a:r>
              <a:rPr kumimoji="0" lang="en-US" sz="2000" b="1" u="sng" dirty="0">
                <a:latin typeface="Tahoma" charset="0"/>
              </a:rPr>
              <a:t>, W</a:t>
            </a:r>
            <a:r>
              <a:rPr kumimoji="0" lang="en-US" sz="2000" b="1" u="sng" dirty="0" smtClean="0">
                <a:latin typeface="Tahoma" charset="0"/>
              </a:rPr>
              <a:t>=17J</a:t>
            </a:r>
            <a:r>
              <a:rPr kumimoji="0" lang="en-US" sz="2000" b="1" u="sng" dirty="0">
                <a:latin typeface="Tahoma" charset="0"/>
              </a:rPr>
              <a:t>, </a:t>
            </a:r>
            <a:r>
              <a:rPr kumimoji="0" lang="en-US" sz="2000" b="1" dirty="0" err="1">
                <a:latin typeface="Tahoma" charset="0"/>
              </a:rPr>
              <a:t>T</a:t>
            </a:r>
            <a:r>
              <a:rPr kumimoji="0" lang="en-US" sz="2000" b="1" baseline="-25000" dirty="0" err="1">
                <a:latin typeface="Tahoma" charset="0"/>
              </a:rPr>
              <a:t>pulse</a:t>
            </a:r>
            <a:r>
              <a:rPr kumimoji="0" lang="en-US" sz="2000" b="1" dirty="0" smtClean="0">
                <a:latin typeface="Tahoma" charset="0"/>
              </a:rPr>
              <a:t>=70fs -&gt; 14fs, </a:t>
            </a:r>
            <a:r>
              <a:rPr kumimoji="0" lang="en-US" sz="2000" b="1" dirty="0" err="1" smtClean="0">
                <a:latin typeface="Tahoma" charset="0"/>
              </a:rPr>
              <a:t>L</a:t>
            </a:r>
            <a:r>
              <a:rPr kumimoji="0" lang="en-US" sz="2000" b="1" baseline="-25000" dirty="0" err="1" smtClean="0">
                <a:latin typeface="Tahoma" charset="0"/>
              </a:rPr>
              <a:t>glass</a:t>
            </a:r>
            <a:r>
              <a:rPr kumimoji="0" lang="en-US" sz="2000" b="1" dirty="0" smtClean="0">
                <a:latin typeface="Tahoma" charset="0"/>
              </a:rPr>
              <a:t>=3 mm</a:t>
            </a:r>
            <a:r>
              <a:rPr kumimoji="0" lang="en-US" sz="2000" b="1" dirty="0">
                <a:latin typeface="Tahoma" charset="0"/>
              </a:rPr>
              <a:t>, B</a:t>
            </a:r>
            <a:r>
              <a:rPr kumimoji="0" lang="en-US" sz="2000" b="1" dirty="0" smtClean="0">
                <a:latin typeface="Tahoma" charset="0"/>
              </a:rPr>
              <a:t>~7.5</a:t>
            </a:r>
            <a:endParaRPr kumimoji="0" lang="en-US" sz="2000" b="1" dirty="0">
              <a:latin typeface="Tahoma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9" name="Изображение 8" descr="I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0" name="Заголовок 1"/>
          <p:cNvSpPr>
            <a:spLocks/>
          </p:cNvSpPr>
          <p:nvPr/>
        </p:nvSpPr>
        <p:spPr bwMode="auto">
          <a:xfrm>
            <a:off x="4950052" y="69284"/>
            <a:ext cx="3851048" cy="612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21118" tIns="10559" rIns="21118" bIns="10559" anchor="b"/>
          <a:lstStyle/>
          <a:p>
            <a:r>
              <a:rPr lang="en-US" sz="3600" b="1" dirty="0">
                <a:solidFill>
                  <a:srgbClr val="0000FF"/>
                </a:solidFill>
                <a:latin typeface="Times New Roman"/>
                <a:cs typeface="Times New Roman"/>
              </a:rPr>
              <a:t>Fresh new 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results</a:t>
            </a:r>
            <a:endParaRPr 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Fig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12238" r="10833" b="22955"/>
          <a:stretch/>
        </p:blipFill>
        <p:spPr>
          <a:xfrm>
            <a:off x="426775" y="1655019"/>
            <a:ext cx="8371309" cy="4783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8876" y="6496976"/>
            <a:ext cx="262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solidFill>
                  <a:srgbClr val="FC00FF"/>
                </a:solidFill>
              </a:rPr>
              <a:t>КЭ</a:t>
            </a:r>
            <a:r>
              <a:rPr lang="is-IS" dirty="0">
                <a:solidFill>
                  <a:srgbClr val="FC00FF"/>
                </a:solidFill>
              </a:rPr>
              <a:t>, 50,(4),331–334 (2020)</a:t>
            </a:r>
            <a:r>
              <a:rPr lang="is-IS" dirty="0">
                <a:solidFill>
                  <a:srgbClr val="FC00FF"/>
                </a:solidFill>
              </a:rPr>
              <a:t> </a:t>
            </a:r>
            <a:endParaRPr lang="ru-RU" dirty="0">
              <a:solidFill>
                <a:srgbClr val="F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8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226730" y="3221169"/>
            <a:ext cx="45098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endCxn id="206" idx="1"/>
          </p:cNvCxnSpPr>
          <p:nvPr/>
        </p:nvCxnSpPr>
        <p:spPr>
          <a:xfrm>
            <a:off x="6767498" y="3219663"/>
            <a:ext cx="18314" cy="10854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4626696" y="2602713"/>
            <a:ext cx="206962" cy="1237775"/>
          </a:xfrm>
          <a:prstGeom prst="rect">
            <a:avLst/>
          </a:prstGeom>
          <a:solidFill>
            <a:srgbClr val="E6B9B8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9" name="Группа 198"/>
          <p:cNvGrpSpPr>
            <a:grpSpLocks noChangeAspect="1"/>
          </p:cNvGrpSpPr>
          <p:nvPr/>
        </p:nvGrpSpPr>
        <p:grpSpPr>
          <a:xfrm>
            <a:off x="6623004" y="2831200"/>
            <a:ext cx="456433" cy="710588"/>
            <a:chOff x="7374923" y="786969"/>
            <a:chExt cx="796087" cy="1239371"/>
          </a:xfrm>
        </p:grpSpPr>
        <p:sp>
          <p:nvSpPr>
            <p:cNvPr id="37" name="Прямоугольник 36"/>
            <p:cNvSpPr/>
            <p:nvPr/>
          </p:nvSpPr>
          <p:spPr>
            <a:xfrm rot="19521869">
              <a:off x="7628201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5" name="Прямая соединительная линия 174"/>
            <p:cNvCxnSpPr>
              <a:cxnSpLocks noChangeAspect="1"/>
            </p:cNvCxnSpPr>
            <p:nvPr/>
          </p:nvCxnSpPr>
          <p:spPr>
            <a:xfrm rot="16200000" flipH="1">
              <a:off x="7301225" y="99869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единительная линия 189"/>
            <p:cNvCxnSpPr>
              <a:cxnSpLocks noChangeAspect="1"/>
            </p:cNvCxnSpPr>
            <p:nvPr/>
          </p:nvCxnSpPr>
          <p:spPr>
            <a:xfrm rot="16200000" flipH="1">
              <a:off x="7216163" y="1060072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я соединительная линия 190"/>
            <p:cNvCxnSpPr>
              <a:cxnSpLocks noChangeAspect="1"/>
            </p:cNvCxnSpPr>
            <p:nvPr/>
          </p:nvCxnSpPr>
          <p:spPr>
            <a:xfrm rot="16200000" flipH="1">
              <a:off x="7254461" y="103388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/>
            <p:cNvCxnSpPr>
              <a:cxnSpLocks noChangeAspect="1"/>
            </p:cNvCxnSpPr>
            <p:nvPr/>
          </p:nvCxnSpPr>
          <p:spPr>
            <a:xfrm rot="16200000" flipH="1">
              <a:off x="7279159" y="1014325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Прямоугольник 192"/>
            <p:cNvSpPr/>
            <p:nvPr/>
          </p:nvSpPr>
          <p:spPr>
            <a:xfrm rot="19521869">
              <a:off x="7633626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4" name="Прямая соединительная линия 193"/>
            <p:cNvCxnSpPr>
              <a:cxnSpLocks noChangeAspect="1"/>
            </p:cNvCxnSpPr>
            <p:nvPr/>
          </p:nvCxnSpPr>
          <p:spPr>
            <a:xfrm rot="16200000" flipH="1">
              <a:off x="7306650" y="99869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Прямая соединительная линия 194"/>
            <p:cNvCxnSpPr>
              <a:cxnSpLocks noChangeAspect="1"/>
            </p:cNvCxnSpPr>
            <p:nvPr/>
          </p:nvCxnSpPr>
          <p:spPr>
            <a:xfrm rot="16200000" flipH="1">
              <a:off x="7221588" y="1060072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/>
            <p:cNvCxnSpPr>
              <a:cxnSpLocks noChangeAspect="1"/>
            </p:cNvCxnSpPr>
            <p:nvPr/>
          </p:nvCxnSpPr>
          <p:spPr>
            <a:xfrm rot="16200000" flipH="1">
              <a:off x="7259886" y="103388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>
              <a:cxnSpLocks noChangeAspect="1"/>
            </p:cNvCxnSpPr>
            <p:nvPr/>
          </p:nvCxnSpPr>
          <p:spPr>
            <a:xfrm rot="16200000" flipH="1">
              <a:off x="7284584" y="1014325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Группа 199"/>
          <p:cNvGrpSpPr>
            <a:grpSpLocks noChangeAspect="1"/>
          </p:cNvGrpSpPr>
          <p:nvPr/>
        </p:nvGrpSpPr>
        <p:grpSpPr>
          <a:xfrm rot="10800000">
            <a:off x="6489524" y="3986445"/>
            <a:ext cx="455541" cy="709200"/>
            <a:chOff x="7374923" y="786969"/>
            <a:chExt cx="796087" cy="1239371"/>
          </a:xfrm>
        </p:grpSpPr>
        <p:sp>
          <p:nvSpPr>
            <p:cNvPr id="201" name="Прямоугольник 200"/>
            <p:cNvSpPr/>
            <p:nvPr/>
          </p:nvSpPr>
          <p:spPr>
            <a:xfrm rot="19521869">
              <a:off x="7628201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2" name="Прямая соединительная линия 201"/>
            <p:cNvCxnSpPr>
              <a:cxnSpLocks noChangeAspect="1"/>
            </p:cNvCxnSpPr>
            <p:nvPr/>
          </p:nvCxnSpPr>
          <p:spPr>
            <a:xfrm rot="16200000" flipH="1">
              <a:off x="7301225" y="99869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Прямая соединительная линия 202"/>
            <p:cNvCxnSpPr>
              <a:cxnSpLocks noChangeAspect="1"/>
            </p:cNvCxnSpPr>
            <p:nvPr/>
          </p:nvCxnSpPr>
          <p:spPr>
            <a:xfrm rot="16200000" flipH="1">
              <a:off x="7216163" y="1060072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Прямая соединительная линия 203"/>
            <p:cNvCxnSpPr>
              <a:cxnSpLocks noChangeAspect="1"/>
            </p:cNvCxnSpPr>
            <p:nvPr/>
          </p:nvCxnSpPr>
          <p:spPr>
            <a:xfrm rot="16200000" flipH="1">
              <a:off x="7254461" y="103388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Прямая соединительная линия 204"/>
            <p:cNvCxnSpPr>
              <a:cxnSpLocks noChangeAspect="1"/>
            </p:cNvCxnSpPr>
            <p:nvPr/>
          </p:nvCxnSpPr>
          <p:spPr>
            <a:xfrm rot="16200000" flipH="1">
              <a:off x="7279159" y="1014325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Прямоугольник 205"/>
            <p:cNvSpPr/>
            <p:nvPr/>
          </p:nvSpPr>
          <p:spPr>
            <a:xfrm rot="19521869">
              <a:off x="7633626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7" name="Прямая соединительная линия 206"/>
            <p:cNvCxnSpPr>
              <a:cxnSpLocks noChangeAspect="1"/>
            </p:cNvCxnSpPr>
            <p:nvPr/>
          </p:nvCxnSpPr>
          <p:spPr>
            <a:xfrm rot="16200000" flipH="1">
              <a:off x="7306650" y="99869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Прямая соединительная линия 207"/>
            <p:cNvCxnSpPr>
              <a:cxnSpLocks noChangeAspect="1"/>
            </p:cNvCxnSpPr>
            <p:nvPr/>
          </p:nvCxnSpPr>
          <p:spPr>
            <a:xfrm rot="16200000" flipH="1">
              <a:off x="7221588" y="1060072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Прямая соединительная линия 208"/>
            <p:cNvCxnSpPr>
              <a:cxnSpLocks noChangeAspect="1"/>
            </p:cNvCxnSpPr>
            <p:nvPr/>
          </p:nvCxnSpPr>
          <p:spPr>
            <a:xfrm rot="16200000" flipH="1">
              <a:off x="7259886" y="103388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Прямая соединительная линия 209"/>
            <p:cNvCxnSpPr>
              <a:cxnSpLocks noChangeAspect="1"/>
            </p:cNvCxnSpPr>
            <p:nvPr/>
          </p:nvCxnSpPr>
          <p:spPr>
            <a:xfrm rot="16200000" flipH="1">
              <a:off x="7284584" y="1014325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8" name="Прямая соединительная линия 197"/>
          <p:cNvCxnSpPr>
            <a:stCxn id="206" idx="1"/>
          </p:cNvCxnSpPr>
          <p:nvPr/>
        </p:nvCxnSpPr>
        <p:spPr>
          <a:xfrm>
            <a:off x="6785812" y="4305071"/>
            <a:ext cx="1877080" cy="14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8612847" y="4845709"/>
            <a:ext cx="355938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226731" y="1827042"/>
            <a:ext cx="1200876" cy="2418287"/>
            <a:chOff x="5511425" y="110179"/>
            <a:chExt cx="1041396" cy="2418287"/>
          </a:xfrm>
        </p:grpSpPr>
        <p:sp>
          <p:nvSpPr>
            <p:cNvPr id="230" name="Freeform 65"/>
            <p:cNvSpPr>
              <a:spLocks/>
            </p:cNvSpPr>
            <p:nvPr/>
          </p:nvSpPr>
          <p:spPr bwMode="auto">
            <a:xfrm flipH="1">
              <a:off x="5682728" y="486333"/>
              <a:ext cx="480991" cy="896983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231" name="Прямая соединительная линия 230"/>
            <p:cNvCxnSpPr/>
            <p:nvPr/>
          </p:nvCxnSpPr>
          <p:spPr>
            <a:xfrm>
              <a:off x="5638736" y="1391015"/>
              <a:ext cx="64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6073857" y="2220689"/>
              <a:ext cx="371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endParaRPr lang="ru-RU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27" name="Группа 126"/>
            <p:cNvGrpSpPr/>
            <p:nvPr/>
          </p:nvGrpSpPr>
          <p:grpSpPr>
            <a:xfrm>
              <a:off x="5645053" y="1763032"/>
              <a:ext cx="640800" cy="504000"/>
              <a:chOff x="5511705" y="1663025"/>
              <a:chExt cx="828000" cy="504000"/>
            </a:xfrm>
          </p:grpSpPr>
          <p:cxnSp>
            <p:nvCxnSpPr>
              <p:cNvPr id="128" name="Прямая соединительная линия 127"/>
              <p:cNvCxnSpPr/>
              <p:nvPr/>
            </p:nvCxnSpPr>
            <p:spPr>
              <a:xfrm>
                <a:off x="5511705" y="2166104"/>
                <a:ext cx="82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Freeform 65"/>
              <p:cNvSpPr>
                <a:spLocks/>
              </p:cNvSpPr>
              <p:nvPr/>
            </p:nvSpPr>
            <p:spPr bwMode="auto">
              <a:xfrm flipH="1">
                <a:off x="5731832" y="1868466"/>
                <a:ext cx="333946" cy="258362"/>
              </a:xfrm>
              <a:custGeom>
                <a:avLst/>
                <a:gdLst>
                  <a:gd name="T0" fmla="*/ 0 w 1272"/>
                  <a:gd name="T1" fmla="*/ 231 h 236"/>
                  <a:gd name="T2" fmla="*/ 132 w 1272"/>
                  <a:gd name="T3" fmla="*/ 231 h 236"/>
                  <a:gd name="T4" fmla="*/ 256 w 1272"/>
                  <a:gd name="T5" fmla="*/ 201 h 236"/>
                  <a:gd name="T6" fmla="*/ 365 w 1272"/>
                  <a:gd name="T7" fmla="*/ 123 h 236"/>
                  <a:gd name="T8" fmla="*/ 526 w 1272"/>
                  <a:gd name="T9" fmla="*/ 27 h 236"/>
                  <a:gd name="T10" fmla="*/ 679 w 1272"/>
                  <a:gd name="T11" fmla="*/ 15 h 236"/>
                  <a:gd name="T12" fmla="*/ 855 w 1272"/>
                  <a:gd name="T13" fmla="*/ 117 h 236"/>
                  <a:gd name="T14" fmla="*/ 979 w 1272"/>
                  <a:gd name="T15" fmla="*/ 189 h 236"/>
                  <a:gd name="T16" fmla="*/ 1147 w 1272"/>
                  <a:gd name="T17" fmla="*/ 225 h 236"/>
                  <a:gd name="T18" fmla="*/ 1272 w 1272"/>
                  <a:gd name="T19" fmla="*/ 225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130" name="Прямая соединительная линия 129"/>
              <p:cNvCxnSpPr/>
              <p:nvPr/>
            </p:nvCxnSpPr>
            <p:spPr>
              <a:xfrm rot="16200000">
                <a:off x="5264468" y="1915025"/>
                <a:ext cx="50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TextBox 161"/>
            <p:cNvSpPr txBox="1"/>
            <p:nvPr/>
          </p:nvSpPr>
          <p:spPr>
            <a:xfrm>
              <a:off x="5520321" y="1521672"/>
              <a:ext cx="5806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S(</a:t>
              </a:r>
              <a:r>
                <a:rPr lang="el-GR" sz="14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511425" y="110179"/>
              <a:ext cx="473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I(t)</a:t>
              </a:r>
              <a:endParaRPr lang="ru-RU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4" name="Прямая соединительная линия 213"/>
            <p:cNvCxnSpPr/>
            <p:nvPr/>
          </p:nvCxnSpPr>
          <p:spPr>
            <a:xfrm rot="16200000">
              <a:off x="5157976" y="907211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TextBox 218"/>
            <p:cNvSpPr txBox="1"/>
            <p:nvPr/>
          </p:nvSpPr>
          <p:spPr>
            <a:xfrm>
              <a:off x="5962650" y="1571723"/>
              <a:ext cx="5901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l-GR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8" name="Прямая соединительная линия 227"/>
            <p:cNvCxnSpPr/>
            <p:nvPr/>
          </p:nvCxnSpPr>
          <p:spPr>
            <a:xfrm>
              <a:off x="5716716" y="1871330"/>
              <a:ext cx="468000" cy="0"/>
            </a:xfrm>
            <a:prstGeom prst="line">
              <a:avLst/>
            </a:prstGeom>
            <a:ln w="19050">
              <a:solidFill>
                <a:srgbClr val="0000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6154357" y="1095910"/>
              <a:ext cx="2943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ru-RU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6" name="Прямая соединительная линия 175"/>
            <p:cNvCxnSpPr/>
            <p:nvPr/>
          </p:nvCxnSpPr>
          <p:spPr>
            <a:xfrm>
              <a:off x="5685218" y="473633"/>
              <a:ext cx="450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Группа 166"/>
          <p:cNvGrpSpPr/>
          <p:nvPr/>
        </p:nvGrpSpPr>
        <p:grpSpPr>
          <a:xfrm>
            <a:off x="7723278" y="4599992"/>
            <a:ext cx="1080000" cy="504000"/>
            <a:chOff x="8030226" y="3578122"/>
            <a:chExt cx="1080000" cy="504000"/>
          </a:xfrm>
        </p:grpSpPr>
        <p:cxnSp>
          <p:nvCxnSpPr>
            <p:cNvPr id="148" name="Прямая соединительная линия 147"/>
            <p:cNvCxnSpPr/>
            <p:nvPr/>
          </p:nvCxnSpPr>
          <p:spPr>
            <a:xfrm>
              <a:off x="8030226" y="4081789"/>
              <a:ext cx="1080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Freeform 65"/>
            <p:cNvSpPr>
              <a:spLocks/>
            </p:cNvSpPr>
            <p:nvPr/>
          </p:nvSpPr>
          <p:spPr bwMode="auto">
            <a:xfrm flipH="1">
              <a:off x="8085057" y="3936501"/>
              <a:ext cx="881228" cy="108281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153" name="Прямая соединительная линия 152"/>
            <p:cNvCxnSpPr/>
            <p:nvPr/>
          </p:nvCxnSpPr>
          <p:spPr>
            <a:xfrm rot="16200000">
              <a:off x="7784439" y="3830122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TextBox 167"/>
          <p:cNvSpPr txBox="1"/>
          <p:nvPr/>
        </p:nvSpPr>
        <p:spPr>
          <a:xfrm>
            <a:off x="7511751" y="4329689"/>
            <a:ext cx="60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S(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8161393" y="4475581"/>
            <a:ext cx="590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5" name="Прямая соединительная линия 224"/>
          <p:cNvCxnSpPr/>
          <p:nvPr/>
        </p:nvCxnSpPr>
        <p:spPr>
          <a:xfrm>
            <a:off x="7810247" y="4830075"/>
            <a:ext cx="828000" cy="0"/>
          </a:xfrm>
          <a:prstGeom prst="line">
            <a:avLst/>
          </a:prstGeom>
          <a:ln w="19050">
            <a:solidFill>
              <a:srgbClr val="0000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7668578" y="1926461"/>
            <a:ext cx="513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I(t)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8540692" y="3991959"/>
            <a:ext cx="294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75162" y="1927105"/>
            <a:ext cx="2089947" cy="288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 smtClean="0">
                <a:latin typeface="Times New Roman" pitchFamily="18" charset="0"/>
                <a:cs typeface="Times New Roman" pitchFamily="18" charset="0"/>
              </a:rPr>
              <a:t>any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high power laser</a:t>
            </a:r>
          </a:p>
          <a:p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1TW ... 10+PW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15fs </a:t>
            </a:r>
            <a:r>
              <a:rPr lang="mr-IN" sz="20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1ps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r-IN" sz="20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mr-IN" sz="20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1000+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en-US" sz="2000" b="1" baseline="30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100k$ ... 1G$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293098" y="1897468"/>
            <a:ext cx="1074363" cy="2320138"/>
            <a:chOff x="5844775" y="191394"/>
            <a:chExt cx="1228612" cy="2320138"/>
          </a:xfrm>
        </p:grpSpPr>
        <p:sp>
          <p:nvSpPr>
            <p:cNvPr id="157" name="TextBox 156"/>
            <p:cNvSpPr txBox="1"/>
            <p:nvPr/>
          </p:nvSpPr>
          <p:spPr>
            <a:xfrm>
              <a:off x="6702113" y="2203755"/>
              <a:ext cx="371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endParaRPr lang="ru-RU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5844775" y="191394"/>
              <a:ext cx="1158727" cy="2077789"/>
              <a:chOff x="5514575" y="191394"/>
              <a:chExt cx="1158727" cy="2077789"/>
            </a:xfrm>
          </p:grpSpPr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5593302" y="2269183"/>
                <a:ext cx="10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Freeform 65"/>
              <p:cNvSpPr>
                <a:spLocks/>
              </p:cNvSpPr>
              <p:nvPr/>
            </p:nvSpPr>
            <p:spPr bwMode="auto">
              <a:xfrm flipH="1">
                <a:off x="5648133" y="2128658"/>
                <a:ext cx="881228" cy="108281"/>
              </a:xfrm>
              <a:custGeom>
                <a:avLst/>
                <a:gdLst>
                  <a:gd name="T0" fmla="*/ 0 w 1272"/>
                  <a:gd name="T1" fmla="*/ 231 h 236"/>
                  <a:gd name="T2" fmla="*/ 132 w 1272"/>
                  <a:gd name="T3" fmla="*/ 231 h 236"/>
                  <a:gd name="T4" fmla="*/ 256 w 1272"/>
                  <a:gd name="T5" fmla="*/ 201 h 236"/>
                  <a:gd name="T6" fmla="*/ 365 w 1272"/>
                  <a:gd name="T7" fmla="*/ 123 h 236"/>
                  <a:gd name="T8" fmla="*/ 526 w 1272"/>
                  <a:gd name="T9" fmla="*/ 27 h 236"/>
                  <a:gd name="T10" fmla="*/ 679 w 1272"/>
                  <a:gd name="T11" fmla="*/ 15 h 236"/>
                  <a:gd name="T12" fmla="*/ 855 w 1272"/>
                  <a:gd name="T13" fmla="*/ 117 h 236"/>
                  <a:gd name="T14" fmla="*/ 979 w 1272"/>
                  <a:gd name="T15" fmla="*/ 189 h 236"/>
                  <a:gd name="T16" fmla="*/ 1147 w 1272"/>
                  <a:gd name="T17" fmla="*/ 225 h 236"/>
                  <a:gd name="T18" fmla="*/ 1272 w 1272"/>
                  <a:gd name="T19" fmla="*/ 225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146" name="Прямая соединительная линия 145"/>
              <p:cNvCxnSpPr/>
              <p:nvPr/>
            </p:nvCxnSpPr>
            <p:spPr>
              <a:xfrm rot="16200000">
                <a:off x="5347515" y="2012753"/>
                <a:ext cx="50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TextBox 163"/>
              <p:cNvSpPr txBox="1"/>
              <p:nvPr/>
            </p:nvSpPr>
            <p:spPr>
              <a:xfrm>
                <a:off x="5566858" y="1574364"/>
                <a:ext cx="5806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S(</a:t>
                </a:r>
                <a:r>
                  <a:rPr lang="el-GR" sz="1400" i="1" dirty="0" smtClean="0">
                    <a:latin typeface="Times New Roman" pitchFamily="18" charset="0"/>
                    <a:cs typeface="Times New Roman" pitchFamily="18" charset="0"/>
                  </a:rPr>
                  <a:t>ω</a:t>
                </a:r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6" name="TextBox 215"/>
              <p:cNvSpPr txBox="1"/>
              <p:nvPr/>
            </p:nvSpPr>
            <p:spPr>
              <a:xfrm>
                <a:off x="5514575" y="191394"/>
                <a:ext cx="4737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I(t)</a:t>
                </a:r>
                <a:endParaRPr lang="ru-RU" sz="14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1" name="TextBox 220"/>
              <p:cNvSpPr txBox="1"/>
              <p:nvPr/>
            </p:nvSpPr>
            <p:spPr>
              <a:xfrm>
                <a:off x="5956579" y="1730754"/>
                <a:ext cx="5901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400" i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φ</a:t>
                </a:r>
                <a:r>
                  <a:rPr lang="en-US" sz="1400" i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l-GR" sz="1400" i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ω</a:t>
                </a:r>
                <a:r>
                  <a:rPr lang="en-US" sz="1400" i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" name="Дуга 142"/>
              <p:cNvSpPr/>
              <p:nvPr/>
            </p:nvSpPr>
            <p:spPr>
              <a:xfrm rot="8130598">
                <a:off x="5635933" y="1187781"/>
                <a:ext cx="900000" cy="900000"/>
              </a:xfrm>
              <a:prstGeom prst="arc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87" name="Группа 186"/>
              <p:cNvGrpSpPr/>
              <p:nvPr/>
            </p:nvGrpSpPr>
            <p:grpSpPr>
              <a:xfrm>
                <a:off x="5829262" y="419015"/>
                <a:ext cx="648000" cy="972000"/>
                <a:chOff x="6819862" y="419015"/>
                <a:chExt cx="648000" cy="972000"/>
              </a:xfrm>
            </p:grpSpPr>
            <p:sp>
              <p:nvSpPr>
                <p:cNvPr id="233" name="Freeform 65"/>
                <p:cNvSpPr>
                  <a:spLocks/>
                </p:cNvSpPr>
                <p:nvPr/>
              </p:nvSpPr>
              <p:spPr bwMode="auto">
                <a:xfrm flipH="1">
                  <a:off x="6849399" y="479983"/>
                  <a:ext cx="480992" cy="903333"/>
                </a:xfrm>
                <a:custGeom>
                  <a:avLst/>
                  <a:gdLst>
                    <a:gd name="T0" fmla="*/ 0 w 1272"/>
                    <a:gd name="T1" fmla="*/ 231 h 236"/>
                    <a:gd name="T2" fmla="*/ 132 w 1272"/>
                    <a:gd name="T3" fmla="*/ 231 h 236"/>
                    <a:gd name="T4" fmla="*/ 256 w 1272"/>
                    <a:gd name="T5" fmla="*/ 201 h 236"/>
                    <a:gd name="T6" fmla="*/ 365 w 1272"/>
                    <a:gd name="T7" fmla="*/ 123 h 236"/>
                    <a:gd name="T8" fmla="*/ 526 w 1272"/>
                    <a:gd name="T9" fmla="*/ 27 h 236"/>
                    <a:gd name="T10" fmla="*/ 679 w 1272"/>
                    <a:gd name="T11" fmla="*/ 15 h 236"/>
                    <a:gd name="T12" fmla="*/ 855 w 1272"/>
                    <a:gd name="T13" fmla="*/ 117 h 236"/>
                    <a:gd name="T14" fmla="*/ 979 w 1272"/>
                    <a:gd name="T15" fmla="*/ 189 h 236"/>
                    <a:gd name="T16" fmla="*/ 1147 w 1272"/>
                    <a:gd name="T17" fmla="*/ 225 h 236"/>
                    <a:gd name="T18" fmla="*/ 1272 w 1272"/>
                    <a:gd name="T19" fmla="*/ 225 h 2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2"/>
                    <a:gd name="T31" fmla="*/ 0 h 236"/>
                    <a:gd name="T32" fmla="*/ 1272 w 1272"/>
                    <a:gd name="T33" fmla="*/ 236 h 2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2" h="236">
                      <a:moveTo>
                        <a:pt x="0" y="231"/>
                      </a:moveTo>
                      <a:cubicBezTo>
                        <a:pt x="22" y="231"/>
                        <a:pt x="89" y="236"/>
                        <a:pt x="132" y="231"/>
                      </a:cubicBezTo>
                      <a:cubicBezTo>
                        <a:pt x="175" y="226"/>
                        <a:pt x="217" y="219"/>
                        <a:pt x="256" y="201"/>
                      </a:cubicBezTo>
                      <a:cubicBezTo>
                        <a:pt x="295" y="183"/>
                        <a:pt x="320" y="152"/>
                        <a:pt x="365" y="123"/>
                      </a:cubicBezTo>
                      <a:cubicBezTo>
                        <a:pt x="410" y="94"/>
                        <a:pt x="474" y="45"/>
                        <a:pt x="526" y="27"/>
                      </a:cubicBezTo>
                      <a:cubicBezTo>
                        <a:pt x="578" y="9"/>
                        <a:pt x="625" y="0"/>
                        <a:pt x="679" y="15"/>
                      </a:cubicBezTo>
                      <a:cubicBezTo>
                        <a:pt x="734" y="30"/>
                        <a:pt x="805" y="88"/>
                        <a:pt x="855" y="117"/>
                      </a:cubicBezTo>
                      <a:cubicBezTo>
                        <a:pt x="905" y="146"/>
                        <a:pt x="930" y="171"/>
                        <a:pt x="979" y="189"/>
                      </a:cubicBezTo>
                      <a:cubicBezTo>
                        <a:pt x="1028" y="207"/>
                        <a:pt x="1098" y="219"/>
                        <a:pt x="1147" y="225"/>
                      </a:cubicBezTo>
                      <a:cubicBezTo>
                        <a:pt x="1196" y="231"/>
                        <a:pt x="1246" y="225"/>
                        <a:pt x="1272" y="225"/>
                      </a:cubicBezTo>
                    </a:path>
                  </a:pathLst>
                </a:custGeom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cxnSp>
              <p:nvCxnSpPr>
                <p:cNvPr id="234" name="Прямая соединительная линия 233"/>
                <p:cNvCxnSpPr/>
                <p:nvPr/>
              </p:nvCxnSpPr>
              <p:spPr>
                <a:xfrm>
                  <a:off x="6819862" y="1391015"/>
                  <a:ext cx="648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Прямая соединительная линия 214"/>
                <p:cNvCxnSpPr/>
                <p:nvPr/>
              </p:nvCxnSpPr>
              <p:spPr>
                <a:xfrm rot="16200000">
                  <a:off x="6338625" y="905015"/>
                  <a:ext cx="972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2" name="Прямая соединительная линия 131"/>
              <p:cNvCxnSpPr/>
              <p:nvPr/>
            </p:nvCxnSpPr>
            <p:spPr>
              <a:xfrm>
                <a:off x="5962724" y="473633"/>
                <a:ext cx="45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TextBox 221"/>
              <p:cNvSpPr txBox="1"/>
              <p:nvPr/>
            </p:nvSpPr>
            <p:spPr>
              <a:xfrm>
                <a:off x="6259550" y="200521"/>
                <a:ext cx="3473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sz="1400" i="1" baseline="-250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ru-RU" sz="1400" i="1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39" name="TextBox 238"/>
          <p:cNvSpPr txBox="1"/>
          <p:nvPr/>
        </p:nvSpPr>
        <p:spPr>
          <a:xfrm>
            <a:off x="3385272" y="5376484"/>
            <a:ext cx="112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CafCA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3410673" y="2050993"/>
            <a:ext cx="802612" cy="2907377"/>
          </a:xfrm>
          <a:prstGeom prst="rect">
            <a:avLst/>
          </a:prstGeom>
          <a:noFill/>
          <a:ln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9831" y="2051833"/>
            <a:ext cx="932955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  free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space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sz="1600" i="1" dirty="0" smtClean="0">
                <a:solidFill>
                  <a:srgbClr val="0000FF"/>
                </a:solidFill>
              </a:rPr>
              <a:t>beam </a:t>
            </a:r>
          </a:p>
          <a:p>
            <a:r>
              <a:rPr lang="en-US" sz="1600" i="1" dirty="0" smtClean="0">
                <a:solidFill>
                  <a:srgbClr val="0000FF"/>
                </a:solidFill>
              </a:rPr>
              <a:t>self-</a:t>
            </a:r>
          </a:p>
          <a:p>
            <a:r>
              <a:rPr lang="en-US" sz="1600" i="1" dirty="0" smtClean="0">
                <a:solidFill>
                  <a:srgbClr val="0000FF"/>
                </a:solidFill>
              </a:rPr>
              <a:t>cleaning</a:t>
            </a:r>
            <a:endParaRPr lang="ru-RU" sz="1600" i="1" dirty="0">
              <a:solidFill>
                <a:srgbClr val="0000FF"/>
              </a:solidFill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4300809" y="2038294"/>
            <a:ext cx="1009065" cy="2920077"/>
          </a:xfrm>
          <a:prstGeom prst="rect">
            <a:avLst/>
          </a:prstGeom>
          <a:noFill/>
          <a:ln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6357150" y="1994042"/>
            <a:ext cx="1138743" cy="3323025"/>
          </a:xfrm>
          <a:prstGeom prst="rect">
            <a:avLst/>
          </a:prstGeom>
          <a:noFill/>
          <a:ln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4282401" y="2039299"/>
            <a:ext cx="119123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    glass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plate</a:t>
            </a: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sz="1000" b="1" dirty="0" smtClean="0">
              <a:solidFill>
                <a:srgbClr val="0000FF"/>
              </a:solidFill>
            </a:endParaRPr>
          </a:p>
          <a:p>
            <a:endParaRPr lang="en-US" sz="1100" i="1" dirty="0" smtClean="0">
              <a:solidFill>
                <a:srgbClr val="0000FF"/>
              </a:solidFill>
            </a:endParaRPr>
          </a:p>
          <a:p>
            <a:r>
              <a:rPr lang="en-US" sz="1600" i="1" dirty="0" smtClean="0">
                <a:solidFill>
                  <a:srgbClr val="0000FF"/>
                </a:solidFill>
              </a:rPr>
              <a:t>self-</a:t>
            </a:r>
          </a:p>
          <a:p>
            <a:r>
              <a:rPr lang="en-US" sz="1600" i="1" dirty="0" smtClean="0">
                <a:solidFill>
                  <a:srgbClr val="0000FF"/>
                </a:solidFill>
              </a:rPr>
              <a:t>phase</a:t>
            </a:r>
          </a:p>
          <a:p>
            <a:r>
              <a:rPr lang="en-US" sz="1600" i="1" dirty="0" smtClean="0">
                <a:solidFill>
                  <a:srgbClr val="0000FF"/>
                </a:solidFill>
              </a:rPr>
              <a:t>modulation</a:t>
            </a:r>
            <a:endParaRPr lang="en-US" sz="1600" i="1" dirty="0">
              <a:solidFill>
                <a:srgbClr val="0000FF"/>
              </a:solidFill>
            </a:endParaRPr>
          </a:p>
          <a:p>
            <a:endParaRPr lang="ru-RU" sz="1600" i="1" dirty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161" y="1808745"/>
            <a:ext cx="1954475" cy="2777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7881558" y="4315037"/>
            <a:ext cx="43783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2626882" y="3222401"/>
            <a:ext cx="43783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3268134" y="1889051"/>
            <a:ext cx="4298652" cy="39893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/>
          <p:cNvSpPr txBox="1"/>
          <p:nvPr/>
        </p:nvSpPr>
        <p:spPr>
          <a:xfrm>
            <a:off x="2806111" y="1892872"/>
            <a:ext cx="347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ru-RU" sz="1400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Freeform 65"/>
          <p:cNvSpPr>
            <a:spLocks/>
          </p:cNvSpPr>
          <p:nvPr/>
        </p:nvSpPr>
        <p:spPr bwMode="auto">
          <a:xfrm flipH="1">
            <a:off x="8241459" y="2303227"/>
            <a:ext cx="145830" cy="1885966"/>
          </a:xfrm>
          <a:custGeom>
            <a:avLst/>
            <a:gdLst>
              <a:gd name="T0" fmla="*/ 0 w 1272"/>
              <a:gd name="T1" fmla="*/ 231 h 236"/>
              <a:gd name="T2" fmla="*/ 132 w 1272"/>
              <a:gd name="T3" fmla="*/ 231 h 236"/>
              <a:gd name="T4" fmla="*/ 256 w 1272"/>
              <a:gd name="T5" fmla="*/ 201 h 236"/>
              <a:gd name="T6" fmla="*/ 365 w 1272"/>
              <a:gd name="T7" fmla="*/ 123 h 236"/>
              <a:gd name="T8" fmla="*/ 526 w 1272"/>
              <a:gd name="T9" fmla="*/ 27 h 236"/>
              <a:gd name="T10" fmla="*/ 679 w 1272"/>
              <a:gd name="T11" fmla="*/ 15 h 236"/>
              <a:gd name="T12" fmla="*/ 855 w 1272"/>
              <a:gd name="T13" fmla="*/ 117 h 236"/>
              <a:gd name="T14" fmla="*/ 979 w 1272"/>
              <a:gd name="T15" fmla="*/ 189 h 236"/>
              <a:gd name="T16" fmla="*/ 1147 w 1272"/>
              <a:gd name="T17" fmla="*/ 225 h 236"/>
              <a:gd name="T18" fmla="*/ 1272 w 1272"/>
              <a:gd name="T19" fmla="*/ 225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72"/>
              <a:gd name="T31" fmla="*/ 0 h 236"/>
              <a:gd name="T32" fmla="*/ 1272 w 1272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72" h="236">
                <a:moveTo>
                  <a:pt x="0" y="231"/>
                </a:moveTo>
                <a:cubicBezTo>
                  <a:pt x="22" y="231"/>
                  <a:pt x="89" y="236"/>
                  <a:pt x="132" y="231"/>
                </a:cubicBezTo>
                <a:cubicBezTo>
                  <a:pt x="175" y="226"/>
                  <a:pt x="217" y="219"/>
                  <a:pt x="256" y="201"/>
                </a:cubicBezTo>
                <a:cubicBezTo>
                  <a:pt x="295" y="183"/>
                  <a:pt x="320" y="152"/>
                  <a:pt x="365" y="123"/>
                </a:cubicBezTo>
                <a:cubicBezTo>
                  <a:pt x="410" y="94"/>
                  <a:pt x="474" y="45"/>
                  <a:pt x="526" y="27"/>
                </a:cubicBezTo>
                <a:cubicBezTo>
                  <a:pt x="578" y="9"/>
                  <a:pt x="625" y="0"/>
                  <a:pt x="679" y="15"/>
                </a:cubicBezTo>
                <a:cubicBezTo>
                  <a:pt x="734" y="30"/>
                  <a:pt x="805" y="88"/>
                  <a:pt x="855" y="117"/>
                </a:cubicBezTo>
                <a:cubicBezTo>
                  <a:pt x="905" y="146"/>
                  <a:pt x="930" y="171"/>
                  <a:pt x="979" y="189"/>
                </a:cubicBezTo>
                <a:cubicBezTo>
                  <a:pt x="1028" y="207"/>
                  <a:pt x="1098" y="219"/>
                  <a:pt x="1147" y="225"/>
                </a:cubicBezTo>
                <a:cubicBezTo>
                  <a:pt x="1196" y="231"/>
                  <a:pt x="1246" y="225"/>
                  <a:pt x="1272" y="225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cxnSp>
        <p:nvCxnSpPr>
          <p:cNvPr id="236" name="Прямая соединительная линия 235"/>
          <p:cNvCxnSpPr/>
          <p:nvPr/>
        </p:nvCxnSpPr>
        <p:spPr>
          <a:xfrm>
            <a:off x="8064307" y="4203410"/>
            <a:ext cx="584698" cy="2213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/>
          <p:nvPr/>
        </p:nvCxnSpPr>
        <p:spPr>
          <a:xfrm>
            <a:off x="8126052" y="2270310"/>
            <a:ext cx="389799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77"/>
          <p:cNvCxnSpPr/>
          <p:nvPr/>
        </p:nvCxnSpPr>
        <p:spPr>
          <a:xfrm rot="16200000">
            <a:off x="7055259" y="3203390"/>
            <a:ext cx="2007124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8346710" y="1946365"/>
            <a:ext cx="404854" cy="428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1400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2046496">
            <a:off x="2555669" y="1549691"/>
            <a:ext cx="1016377" cy="28317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трелка вправо 102"/>
          <p:cNvSpPr/>
          <p:nvPr/>
        </p:nvSpPr>
        <p:spPr>
          <a:xfrm rot="5400000">
            <a:off x="4350759" y="1549745"/>
            <a:ext cx="673763" cy="21496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Стрелка вправо 103"/>
          <p:cNvSpPr/>
          <p:nvPr/>
        </p:nvSpPr>
        <p:spPr>
          <a:xfrm rot="7917557">
            <a:off x="6788340" y="1555539"/>
            <a:ext cx="783685" cy="20434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5" name="Изображение 94" descr="женский-шеф-повар-с-поваренной-книгой-и-еревянной-ожкой-на-го-убой-пре-325338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7764" r="7113" b="9629"/>
          <a:stretch/>
        </p:blipFill>
        <p:spPr>
          <a:xfrm>
            <a:off x="-292750" y="4689733"/>
            <a:ext cx="3252555" cy="2154100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28</a:t>
            </a:fld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960628" y="5894685"/>
            <a:ext cx="6269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C00FF"/>
                </a:solidFill>
              </a:rPr>
              <a:t>E.</a:t>
            </a:r>
            <a:r>
              <a:rPr lang="ru-RU" dirty="0" smtClean="0">
                <a:solidFill>
                  <a:srgbClr val="FC00FF"/>
                </a:solidFill>
              </a:rPr>
              <a:t>Khazanov</a:t>
            </a:r>
            <a:r>
              <a:rPr lang="ru-RU" dirty="0">
                <a:solidFill>
                  <a:srgbClr val="FC00FF"/>
                </a:solidFill>
              </a:rPr>
              <a:t>, </a:t>
            </a:r>
            <a:r>
              <a:rPr lang="en-US" dirty="0" smtClean="0">
                <a:solidFill>
                  <a:srgbClr val="FC00FF"/>
                </a:solidFill>
              </a:rPr>
              <a:t>S.</a:t>
            </a:r>
            <a:r>
              <a:rPr lang="ru-RU" dirty="0" smtClean="0">
                <a:solidFill>
                  <a:srgbClr val="FC00FF"/>
                </a:solidFill>
              </a:rPr>
              <a:t> </a:t>
            </a:r>
            <a:r>
              <a:rPr lang="ru-RU" dirty="0" err="1">
                <a:solidFill>
                  <a:srgbClr val="FC00FF"/>
                </a:solidFill>
              </a:rPr>
              <a:t>Mironov</a:t>
            </a:r>
            <a:r>
              <a:rPr lang="ru-RU" dirty="0">
                <a:solidFill>
                  <a:srgbClr val="FC00FF"/>
                </a:solidFill>
              </a:rPr>
              <a:t>, </a:t>
            </a:r>
            <a:r>
              <a:rPr lang="ru-RU" dirty="0" err="1" smtClean="0">
                <a:solidFill>
                  <a:srgbClr val="FC00FF"/>
                </a:solidFill>
              </a:rPr>
              <a:t>and</a:t>
            </a:r>
            <a:r>
              <a:rPr lang="ru-RU" dirty="0" smtClean="0">
                <a:solidFill>
                  <a:srgbClr val="FC00FF"/>
                </a:solidFill>
              </a:rPr>
              <a:t> </a:t>
            </a:r>
            <a:r>
              <a:rPr lang="en-US" dirty="0" smtClean="0">
                <a:solidFill>
                  <a:srgbClr val="FC00FF"/>
                </a:solidFill>
              </a:rPr>
              <a:t>G.</a:t>
            </a:r>
            <a:r>
              <a:rPr lang="ru-RU" dirty="0" err="1" smtClean="0">
                <a:solidFill>
                  <a:srgbClr val="FC00FF"/>
                </a:solidFill>
              </a:rPr>
              <a:t>Mourou</a:t>
            </a:r>
            <a:endParaRPr lang="en-US" dirty="0">
              <a:solidFill>
                <a:srgbClr val="FC00FF"/>
              </a:solidFill>
            </a:endParaRPr>
          </a:p>
          <a:p>
            <a:r>
              <a:rPr lang="ru-RU" dirty="0" smtClean="0">
                <a:solidFill>
                  <a:srgbClr val="FC00FF"/>
                </a:solidFill>
              </a:rPr>
              <a:t>"</a:t>
            </a:r>
            <a:r>
              <a:rPr lang="ru-RU" dirty="0" err="1">
                <a:solidFill>
                  <a:srgbClr val="FC00FF"/>
                </a:solidFill>
              </a:rPr>
              <a:t>Nonlinear</a:t>
            </a:r>
            <a:r>
              <a:rPr lang="ru-RU" dirty="0">
                <a:solidFill>
                  <a:srgbClr val="FC00FF"/>
                </a:solidFill>
              </a:rPr>
              <a:t> </a:t>
            </a:r>
            <a:r>
              <a:rPr lang="ru-RU" dirty="0" err="1">
                <a:solidFill>
                  <a:srgbClr val="FC00FF"/>
                </a:solidFill>
              </a:rPr>
              <a:t>compression</a:t>
            </a:r>
            <a:r>
              <a:rPr lang="ru-RU" dirty="0">
                <a:solidFill>
                  <a:srgbClr val="FC00FF"/>
                </a:solidFill>
              </a:rPr>
              <a:t> </a:t>
            </a:r>
            <a:r>
              <a:rPr lang="ru-RU" dirty="0" err="1">
                <a:solidFill>
                  <a:srgbClr val="FC00FF"/>
                </a:solidFill>
              </a:rPr>
              <a:t>of</a:t>
            </a:r>
            <a:r>
              <a:rPr lang="ru-RU" dirty="0">
                <a:solidFill>
                  <a:srgbClr val="FC00FF"/>
                </a:solidFill>
              </a:rPr>
              <a:t> </a:t>
            </a:r>
            <a:r>
              <a:rPr lang="ru-RU" dirty="0" err="1">
                <a:solidFill>
                  <a:srgbClr val="FC00FF"/>
                </a:solidFill>
              </a:rPr>
              <a:t>high-power</a:t>
            </a:r>
            <a:r>
              <a:rPr lang="ru-RU" dirty="0">
                <a:solidFill>
                  <a:srgbClr val="FC00FF"/>
                </a:solidFill>
              </a:rPr>
              <a:t> </a:t>
            </a:r>
            <a:r>
              <a:rPr lang="ru-RU" dirty="0" err="1">
                <a:solidFill>
                  <a:srgbClr val="FC00FF"/>
                </a:solidFill>
              </a:rPr>
              <a:t>laser</a:t>
            </a:r>
            <a:r>
              <a:rPr lang="ru-RU" dirty="0">
                <a:solidFill>
                  <a:srgbClr val="FC00FF"/>
                </a:solidFill>
              </a:rPr>
              <a:t> </a:t>
            </a:r>
            <a:r>
              <a:rPr lang="ru-RU" dirty="0" err="1">
                <a:solidFill>
                  <a:srgbClr val="FC00FF"/>
                </a:solidFill>
              </a:rPr>
              <a:t>pulses</a:t>
            </a:r>
            <a:r>
              <a:rPr lang="ru-RU" dirty="0">
                <a:solidFill>
                  <a:srgbClr val="FC00FF"/>
                </a:solidFill>
              </a:rPr>
              <a:t>: </a:t>
            </a:r>
            <a:r>
              <a:rPr lang="ru-RU" b="1" dirty="0" err="1">
                <a:solidFill>
                  <a:srgbClr val="FC00FF"/>
                </a:solidFill>
              </a:rPr>
              <a:t>compression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after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compressor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approach</a:t>
            </a:r>
            <a:r>
              <a:rPr lang="ru-RU" dirty="0">
                <a:solidFill>
                  <a:srgbClr val="FC00FF"/>
                </a:solidFill>
              </a:rPr>
              <a:t>,</a:t>
            </a:r>
            <a:r>
              <a:rPr lang="ru-RU" dirty="0" smtClean="0">
                <a:solidFill>
                  <a:srgbClr val="FC00FF"/>
                </a:solidFill>
              </a:rPr>
              <a:t>”</a:t>
            </a:r>
            <a:r>
              <a:rPr lang="en-US" dirty="0">
                <a:solidFill>
                  <a:srgbClr val="FC00FF"/>
                </a:solidFill>
              </a:rPr>
              <a:t> Phys. </a:t>
            </a:r>
            <a:r>
              <a:rPr lang="en-US" dirty="0" err="1">
                <a:solidFill>
                  <a:srgbClr val="FC00FF"/>
                </a:solidFill>
              </a:rPr>
              <a:t>Usp</a:t>
            </a:r>
            <a:r>
              <a:rPr lang="en-US" dirty="0">
                <a:solidFill>
                  <a:srgbClr val="FC00FF"/>
                </a:solidFill>
              </a:rPr>
              <a:t>., accepted, </a:t>
            </a:r>
            <a:r>
              <a:rPr lang="ru-RU" dirty="0">
                <a:solidFill>
                  <a:srgbClr val="FC00FF"/>
                </a:solidFill>
              </a:rPr>
              <a:t> </a:t>
            </a:r>
            <a:r>
              <a:rPr lang="en-US" dirty="0">
                <a:solidFill>
                  <a:srgbClr val="FC00FF"/>
                </a:solidFill>
              </a:rPr>
              <a:t>(</a:t>
            </a:r>
            <a:r>
              <a:rPr lang="ru-RU" dirty="0">
                <a:solidFill>
                  <a:srgbClr val="FC00FF"/>
                </a:solidFill>
              </a:rPr>
              <a:t>2019) </a:t>
            </a:r>
            <a:r>
              <a:rPr lang="ru-RU" dirty="0" smtClean="0">
                <a:solidFill>
                  <a:srgbClr val="FC00FF"/>
                </a:solidFill>
              </a:rPr>
              <a:t> </a:t>
            </a:r>
            <a:endParaRPr lang="ru-RU" dirty="0">
              <a:solidFill>
                <a:srgbClr val="FC00FF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 rot="13680000">
            <a:off x="4626696" y="2628113"/>
            <a:ext cx="206962" cy="1237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0" name="Изображение 99" descr="IAP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01" name="Заголовок 1"/>
          <p:cNvSpPr txBox="1">
            <a:spLocks/>
          </p:cNvSpPr>
          <p:nvPr/>
        </p:nvSpPr>
        <p:spPr>
          <a:xfrm>
            <a:off x="4417181" y="-132883"/>
            <a:ext cx="4783299" cy="68476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B0008"/>
                </a:solidFill>
                <a:latin typeface="Times New Roman" pitchFamily="18" charset="0"/>
                <a:cs typeface="Times New Roman" pitchFamily="18" charset="0"/>
              </a:rPr>
              <a:t>Instead of conclusion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3975" y="531336"/>
            <a:ext cx="7737925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</a:rPr>
              <a:t>CafCA</a:t>
            </a:r>
            <a:r>
              <a:rPr lang="en-US" sz="2800" b="1" dirty="0" smtClean="0">
                <a:solidFill>
                  <a:srgbClr val="0000FF"/>
                </a:solidFill>
              </a:rPr>
              <a:t> is simple, robust and cheap recipe:  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just add free space, glass plate and chirp mirror(s)  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6329871" y="1997782"/>
            <a:ext cx="1354689" cy="390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  chirped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mirror(s)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sz="1600" i="1" dirty="0" smtClean="0">
                <a:solidFill>
                  <a:srgbClr val="0000FF"/>
                </a:solidFill>
              </a:rPr>
              <a:t>pulse</a:t>
            </a:r>
          </a:p>
          <a:p>
            <a:r>
              <a:rPr lang="en-US" sz="1600" i="1" dirty="0" smtClean="0">
                <a:solidFill>
                  <a:srgbClr val="0000FF"/>
                </a:solidFill>
              </a:rPr>
              <a:t>compression</a:t>
            </a:r>
            <a:endParaRPr lang="en-US" sz="1600" i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</p:txBody>
      </p:sp>
      <p:pic>
        <p:nvPicPr>
          <p:cNvPr id="3" name="Изображение 2" descr="женский-шеф-повар-с-поваренной-книгой-и-еревянной-ожкой-на-го-убой-пре-325338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7764" r="7113" b="9629"/>
          <a:stretch/>
        </p:blipFill>
        <p:spPr>
          <a:xfrm>
            <a:off x="160862" y="1466111"/>
            <a:ext cx="8633000" cy="55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1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14864" y="2133600"/>
            <a:ext cx="523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Thank you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5" name="Изображение 4" descr="I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83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15022"/>
            <a:ext cx="8039099" cy="5577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5981699" y="3670300"/>
            <a:ext cx="2286000" cy="571500"/>
          </a:xfrm>
          <a:prstGeom prst="wedgeEllipseCallout">
            <a:avLst>
              <a:gd name="adj1" fmla="val -75860"/>
              <a:gd name="adj2" fmla="val -160556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energy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3816350" y="4584700"/>
            <a:ext cx="3219450" cy="723900"/>
          </a:xfrm>
          <a:prstGeom prst="wedgeEllipseCallout">
            <a:avLst>
              <a:gd name="adj1" fmla="val -85813"/>
              <a:gd name="adj2" fmla="val -19686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pulse duration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2298700" y="2603500"/>
            <a:ext cx="2730500" cy="730250"/>
          </a:xfrm>
          <a:prstGeom prst="wedgeEllipseCallout">
            <a:avLst>
              <a:gd name="adj1" fmla="val 2797"/>
              <a:gd name="adj2" fmla="val 149738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amplifier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damage threshold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6218614" y="2501900"/>
            <a:ext cx="2730500" cy="730250"/>
          </a:xfrm>
          <a:prstGeom prst="wedgeEllipseCallout">
            <a:avLst>
              <a:gd name="adj1" fmla="val -12552"/>
              <a:gd name="adj2" fmla="val -13374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grating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damage threshold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https://static.horiba.com/fileadmin/Horiba/Products/Scientific/Particle_Sizing_Analysis/Optical_Components/Diffraction_Gratings/Laser_Pulse_Compression_gratings_-eA_Picture_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1" y="2081939"/>
            <a:ext cx="5943600" cy="4450989"/>
          </a:xfrm>
          <a:prstGeom prst="rect">
            <a:avLst/>
          </a:prstGeom>
          <a:noFill/>
        </p:spPr>
      </p:pic>
      <p:pic>
        <p:nvPicPr>
          <p:cNvPr id="14" name="Изображение 13" descr="IAP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3" name="Text Box 43"/>
          <p:cNvSpPr txBox="1">
            <a:spLocks noChangeArrowheads="1"/>
          </p:cNvSpPr>
          <p:nvPr/>
        </p:nvSpPr>
        <p:spPr bwMode="auto">
          <a:xfrm>
            <a:off x="1485900" y="6817"/>
            <a:ext cx="7467599" cy="9703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kumimoji="1" 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ew idea is wanted for the next jump</a:t>
            </a:r>
            <a:endParaRPr kumimoji="1"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243784"/>
              </p:ext>
            </p:extLst>
          </p:nvPr>
        </p:nvGraphicFramePr>
        <p:xfrm>
          <a:off x="4508500" y="833046"/>
          <a:ext cx="18254663" cy="78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0" name="Документ" r:id="rId6" imgW="5930900" imgH="254000" progId="Word.Document.12">
                  <p:embed/>
                </p:oleObj>
              </mc:Choice>
              <mc:Fallback>
                <p:oleObj name="Документ" r:id="rId6" imgW="5930900" imgH="254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833046"/>
                        <a:ext cx="18254663" cy="7820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770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7000" y="1195384"/>
            <a:ext cx="9169400" cy="463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57109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peak power of present-day lasers is limited by the breakdown threshold of the optical compressor diffraction gratings. </a:t>
            </a:r>
          </a:p>
          <a:p>
            <a:pPr marL="285750" indent="-285750" defTabSz="957109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Compressor Approach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CafCA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most promising ways for overcoming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barrier. </a:t>
            </a:r>
          </a:p>
          <a:p>
            <a:pPr marL="285750" indent="-285750" defTabSz="957109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spectrum is broadened thanks to the self-phase modulation in a medium with Kerr nonlinearity and then the pulse is compressed after reflection at dispersion mirrors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defTabSz="957109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CafCA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possesses undoubted merits: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simplicity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low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</a:p>
          <a:p>
            <a:pPr marL="742950" lvl="1" indent="-28575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negligibly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energy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  <a:p>
            <a:pPr marL="742950" lvl="1" indent="-28575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applicability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any high-power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57109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Fivefold pulse shortening is demonstrated at 250 TW laser power</a:t>
            </a: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173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37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73691" y="994833"/>
            <a:ext cx="8389309" cy="5270517"/>
            <a:chOff x="45589" y="849312"/>
            <a:chExt cx="8602549" cy="506863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5589" y="849312"/>
              <a:ext cx="8602549" cy="5068637"/>
              <a:chOff x="45589" y="849312"/>
              <a:chExt cx="8602549" cy="5068637"/>
            </a:xfrm>
          </p:grpSpPr>
          <p:graphicFrame>
            <p:nvGraphicFramePr>
              <p:cNvPr id="7" name="Object 3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6485755"/>
                  </p:ext>
                </p:extLst>
              </p:nvPr>
            </p:nvGraphicFramePr>
            <p:xfrm>
              <a:off x="4096776" y="4241799"/>
              <a:ext cx="4551362" cy="13112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2" name="‘ормула" r:id="rId3" imgW="1981200" imgH="533400" progId="Equation.3">
                      <p:embed/>
                    </p:oleObj>
                  </mc:Choice>
                  <mc:Fallback>
                    <p:oleObj name="‘ормула" r:id="rId3" imgW="1981200" imgH="533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96776" y="4241799"/>
                            <a:ext cx="4551362" cy="1311276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Rectangle 339"/>
              <p:cNvSpPr>
                <a:spLocks noChangeArrowheads="1"/>
              </p:cNvSpPr>
              <p:nvPr/>
            </p:nvSpPr>
            <p:spPr bwMode="auto">
              <a:xfrm>
                <a:off x="137007" y="2747697"/>
                <a:ext cx="1761613" cy="167481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   PW </a:t>
                </a:r>
                <a:r>
                  <a:rPr lang="en-US" sz="2400" kern="0" dirty="0">
                    <a:solidFill>
                      <a:srgbClr val="003366"/>
                    </a:solidFill>
                    <a:latin typeface="Arial" charset="0"/>
                  </a:rPr>
                  <a:t>laser</a:t>
                </a:r>
                <a:endParaRPr lang="ru-RU" sz="2400" kern="0" dirty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9" name="Rectangle 340"/>
              <p:cNvSpPr>
                <a:spLocks noChangeArrowheads="1"/>
              </p:cNvSpPr>
              <p:nvPr/>
            </p:nvSpPr>
            <p:spPr bwMode="auto">
              <a:xfrm>
                <a:off x="3082828" y="2734471"/>
                <a:ext cx="168644" cy="1674811"/>
              </a:xfrm>
              <a:prstGeom prst="rect">
                <a:avLst/>
              </a:prstGeom>
              <a:solidFill>
                <a:srgbClr val="C0504D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endParaRPr lang="ru-RU" sz="400" kern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10" name="AutoShape 341"/>
              <p:cNvSpPr>
                <a:spLocks noChangeArrowheads="1"/>
              </p:cNvSpPr>
              <p:nvPr/>
            </p:nvSpPr>
            <p:spPr bwMode="auto">
              <a:xfrm>
                <a:off x="3352528" y="3377405"/>
                <a:ext cx="744247" cy="465667"/>
              </a:xfrm>
              <a:prstGeom prst="rightArrow">
                <a:avLst>
                  <a:gd name="adj1" fmla="val 50000"/>
                  <a:gd name="adj2" fmla="val 42808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" name="AutoShape 343"/>
              <p:cNvSpPr>
                <a:spLocks noChangeArrowheads="1"/>
              </p:cNvSpPr>
              <p:nvPr/>
            </p:nvSpPr>
            <p:spPr bwMode="auto">
              <a:xfrm>
                <a:off x="1969631" y="3358887"/>
                <a:ext cx="1113197" cy="470959"/>
              </a:xfrm>
              <a:prstGeom prst="rightArrow">
                <a:avLst>
                  <a:gd name="adj1" fmla="val 50000"/>
                  <a:gd name="adj2" fmla="val 42230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AutoShape 344"/>
              <p:cNvSpPr>
                <a:spLocks noChangeArrowheads="1"/>
              </p:cNvSpPr>
              <p:nvPr/>
            </p:nvSpPr>
            <p:spPr bwMode="auto">
              <a:xfrm>
                <a:off x="4096776" y="3345656"/>
                <a:ext cx="3968408" cy="470959"/>
              </a:xfrm>
              <a:prstGeom prst="rightArrow">
                <a:avLst>
                  <a:gd name="adj1" fmla="val 50000"/>
                  <a:gd name="adj2" fmla="val 117905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" name="AutoShape 346"/>
              <p:cNvSpPr>
                <a:spLocks noChangeArrowheads="1"/>
              </p:cNvSpPr>
              <p:nvPr/>
            </p:nvSpPr>
            <p:spPr bwMode="auto">
              <a:xfrm>
                <a:off x="6606732" y="849312"/>
                <a:ext cx="125633" cy="2369344"/>
              </a:xfrm>
              <a:prstGeom prst="triangle">
                <a:avLst>
                  <a:gd name="adj" fmla="val 50000"/>
                </a:avLst>
              </a:prstGeom>
              <a:solidFill>
                <a:srgbClr val="00009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AutoShape 347"/>
              <p:cNvSpPr>
                <a:spLocks noChangeArrowheads="1"/>
              </p:cNvSpPr>
              <p:nvPr/>
            </p:nvSpPr>
            <p:spPr bwMode="auto">
              <a:xfrm>
                <a:off x="2184029" y="2098144"/>
                <a:ext cx="237612" cy="1260739"/>
              </a:xfrm>
              <a:prstGeom prst="triangle">
                <a:avLst>
                  <a:gd name="adj" fmla="val 50000"/>
                </a:avLst>
              </a:prstGeom>
              <a:solidFill>
                <a:srgbClr val="00009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Rectangle 349"/>
              <p:cNvSpPr>
                <a:spLocks noChangeArrowheads="1"/>
              </p:cNvSpPr>
              <p:nvPr/>
            </p:nvSpPr>
            <p:spPr bwMode="auto">
              <a:xfrm>
                <a:off x="4086407" y="2811199"/>
                <a:ext cx="1761613" cy="167481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r>
                  <a:rPr lang="en-US" kern="0" dirty="0" smtClean="0">
                    <a:solidFill>
                      <a:srgbClr val="003366"/>
                    </a:solidFill>
                    <a:latin typeface="Arial" charset="0"/>
                  </a:rPr>
                  <a:t>     </a:t>
                </a: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chirped</a:t>
                </a:r>
                <a:endParaRPr lang="en-US" sz="2400" kern="0" dirty="0">
                  <a:solidFill>
                    <a:srgbClr val="003366"/>
                  </a:solidFill>
                  <a:latin typeface="Arial" charset="0"/>
                </a:endParaRPr>
              </a:p>
              <a:p>
                <a:pPr defTabSz="209517">
                  <a:defRPr/>
                </a:pP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    mirror(s)</a:t>
                </a:r>
                <a:endParaRPr lang="ru-RU" sz="2400" kern="0" dirty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16" name="Text Box 342"/>
              <p:cNvSpPr txBox="1">
                <a:spLocks noChangeArrowheads="1"/>
              </p:cNvSpPr>
              <p:nvPr/>
            </p:nvSpPr>
            <p:spPr bwMode="auto">
              <a:xfrm>
                <a:off x="419237" y="5355291"/>
                <a:ext cx="3420816" cy="328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0976" tIns="10488" rIns="20976" bIns="10488">
                <a:spAutoFit/>
              </a:bodyPr>
              <a:lstStyle>
                <a:lvl1pPr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1pPr>
                <a:lvl2pPr marL="104775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2pPr>
                <a:lvl3pPr marL="209550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3pPr>
                <a:lvl4pPr marL="314325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4pPr>
                <a:lvl5pPr marL="419100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5pPr>
                <a:lvl6pPr marL="8763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6pPr>
                <a:lvl7pPr marL="13335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7pPr>
                <a:lvl8pPr marL="17907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8pPr>
                <a:lvl9pPr marL="22479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9pPr>
              </a:lstStyle>
              <a:p>
                <a:pPr>
                  <a:defRPr/>
                </a:pPr>
                <a:r>
                  <a:rPr kumimoji="0" lang="en-US" sz="2000" dirty="0">
                    <a:solidFill>
                      <a:srgbClr val="FF0000"/>
                    </a:solidFill>
                    <a:latin typeface="Arial" charset="0"/>
                  </a:rPr>
                  <a:t>Self-Phase Modulation (SPM)</a:t>
                </a:r>
                <a:endParaRPr kumimoji="0" lang="ru-RU" sz="20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7" name="TextBox 2"/>
              <p:cNvSpPr txBox="1">
                <a:spLocks noChangeArrowheads="1"/>
              </p:cNvSpPr>
              <p:nvPr/>
            </p:nvSpPr>
            <p:spPr bwMode="auto">
              <a:xfrm>
                <a:off x="2605594" y="1731860"/>
                <a:ext cx="2389739" cy="769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5" tIns="45713" rIns="91425" bIns="45713">
                <a:spAutoFit/>
              </a:bodyPr>
              <a:lstStyle>
                <a:lvl1pPr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  <a:cs typeface="Arial" charset="0"/>
                  </a:defRPr>
                </a:lvl1pPr>
                <a:lvl2pPr marL="742950" indent="-28575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2pPr>
                <a:lvl3pPr marL="11430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3pPr>
                <a:lvl4pPr marL="16002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4pPr>
                <a:lvl5pPr marL="20574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9pPr>
              </a:lstStyle>
              <a:p>
                <a:r>
                  <a:rPr kumimoji="0" lang="en-US" sz="4400" b="1" dirty="0">
                    <a:solidFill>
                      <a:srgbClr val="FF0000"/>
                    </a:solidFill>
                  </a:rPr>
                  <a:t>B=</a:t>
                </a:r>
                <a:r>
                  <a:rPr kumimoji="0" lang="en-US" sz="4400" b="1" dirty="0" smtClean="0">
                    <a:solidFill>
                      <a:srgbClr val="FF0000"/>
                    </a:solidFill>
                  </a:rPr>
                  <a:t>n</a:t>
                </a:r>
                <a:r>
                  <a:rPr kumimoji="0" lang="en-US" sz="4400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kumimoji="0" lang="en-US" sz="4400" b="1" dirty="0" smtClean="0">
                    <a:solidFill>
                      <a:srgbClr val="FF0000"/>
                    </a:solidFill>
                  </a:rPr>
                  <a:t>IL</a:t>
                </a:r>
                <a:endParaRPr kumimoji="0" lang="ru-RU" sz="4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8" name="Овальная выноска 17"/>
              <p:cNvSpPr/>
              <p:nvPr/>
            </p:nvSpPr>
            <p:spPr>
              <a:xfrm>
                <a:off x="45589" y="5125522"/>
                <a:ext cx="4127658" cy="792427"/>
              </a:xfrm>
              <a:prstGeom prst="wedgeEllipseCallout">
                <a:avLst>
                  <a:gd name="adj1" fmla="val 21115"/>
                  <a:gd name="adj2" fmla="val -132410"/>
                </a:avLst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1278627"/>
                </p:ext>
              </p:extLst>
            </p:nvPr>
          </p:nvGraphicFramePr>
          <p:xfrm>
            <a:off x="3338312" y="3802690"/>
            <a:ext cx="733917" cy="398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03" name="‘ормула" r:id="rId5" imgW="444500" imgH="241300" progId="Equation.3">
                    <p:embed/>
                  </p:oleObj>
                </mc:Choice>
                <mc:Fallback>
                  <p:oleObj name="‘ормула" r:id="rId5" imgW="4445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338312" y="3802690"/>
                          <a:ext cx="733917" cy="398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Объект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6177396"/>
                </p:ext>
              </p:extLst>
            </p:nvPr>
          </p:nvGraphicFramePr>
          <p:xfrm>
            <a:off x="5962650" y="3843338"/>
            <a:ext cx="860425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04" name="‘ормула" r:id="rId7" imgW="520700" imgH="241300" progId="Equation.3">
                    <p:embed/>
                  </p:oleObj>
                </mc:Choice>
                <mc:Fallback>
                  <p:oleObj name="‘ормула" r:id="rId7" imgW="520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962650" y="3843338"/>
                          <a:ext cx="860425" cy="3984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/>
          <p:cNvSpPr txBox="1"/>
          <p:nvPr/>
        </p:nvSpPr>
        <p:spPr>
          <a:xfrm>
            <a:off x="367398" y="365391"/>
            <a:ext cx="8395601" cy="5632312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Defocusing lens for uniform SPM </a:t>
            </a: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9839" y="1157113"/>
            <a:ext cx="8233832" cy="258532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900F4"/>
                </a:solidFill>
              </a:rPr>
              <a:t>S.Y</a:t>
            </a:r>
            <a:r>
              <a:rPr lang="en-US" dirty="0">
                <a:solidFill>
                  <a:srgbClr val="F900F4"/>
                </a:solidFill>
              </a:rPr>
              <a:t>. </a:t>
            </a:r>
            <a:r>
              <a:rPr lang="en-US" dirty="0" err="1">
                <a:solidFill>
                  <a:srgbClr val="F900F4"/>
                </a:solidFill>
              </a:rPr>
              <a:t>Mironov</a:t>
            </a:r>
            <a:r>
              <a:rPr lang="en-US" dirty="0">
                <a:solidFill>
                  <a:srgbClr val="F900F4"/>
                </a:solidFill>
              </a:rPr>
              <a:t>, V.V. </a:t>
            </a:r>
            <a:r>
              <a:rPr lang="en-US" dirty="0" err="1">
                <a:solidFill>
                  <a:srgbClr val="F900F4"/>
                </a:solidFill>
              </a:rPr>
              <a:t>Lozhkarev</a:t>
            </a:r>
            <a:r>
              <a:rPr lang="en-US" dirty="0">
                <a:solidFill>
                  <a:srgbClr val="F900F4"/>
                </a:solidFill>
              </a:rPr>
              <a:t>, E.A. Khazanov, and G. </a:t>
            </a:r>
            <a:r>
              <a:rPr lang="en-US" dirty="0" err="1">
                <a:solidFill>
                  <a:srgbClr val="F900F4"/>
                </a:solidFill>
              </a:rPr>
              <a:t>Mourou</a:t>
            </a:r>
            <a:r>
              <a:rPr lang="en-US" dirty="0">
                <a:solidFill>
                  <a:srgbClr val="F900F4"/>
                </a:solidFill>
              </a:rPr>
              <a:t>, </a:t>
            </a:r>
            <a:endParaRPr lang="en-US" dirty="0" smtClean="0">
              <a:solidFill>
                <a:srgbClr val="F900F4"/>
              </a:solidFill>
            </a:endParaRPr>
          </a:p>
          <a:p>
            <a:r>
              <a:rPr lang="en-US" dirty="0" smtClean="0">
                <a:solidFill>
                  <a:srgbClr val="F900F4"/>
                </a:solidFill>
              </a:rPr>
              <a:t>Quantum </a:t>
            </a:r>
            <a:r>
              <a:rPr lang="en-US" dirty="0">
                <a:solidFill>
                  <a:srgbClr val="F900F4"/>
                </a:solidFill>
              </a:rPr>
              <a:t>Electronics 43, 711-714 (2013)</a:t>
            </a:r>
            <a:r>
              <a:rPr lang="en-US" dirty="0" smtClean="0">
                <a:solidFill>
                  <a:srgbClr val="F900F4"/>
                </a:solidFill>
              </a:rPr>
              <a:t>.</a:t>
            </a:r>
          </a:p>
          <a:p>
            <a:endParaRPr lang="en-US" dirty="0">
              <a:solidFill>
                <a:srgbClr val="F900F4"/>
              </a:solidFill>
            </a:endParaRPr>
          </a:p>
          <a:p>
            <a:r>
              <a:rPr lang="en-US" dirty="0" smtClean="0">
                <a:solidFill>
                  <a:srgbClr val="F900F4"/>
                </a:solidFill>
              </a:rPr>
              <a:t>S</a:t>
            </a:r>
            <a:r>
              <a:rPr lang="en-US" dirty="0">
                <a:solidFill>
                  <a:srgbClr val="F900F4"/>
                </a:solidFill>
              </a:rPr>
              <a:t>. </a:t>
            </a:r>
            <a:r>
              <a:rPr lang="en-US" dirty="0" err="1">
                <a:solidFill>
                  <a:srgbClr val="F900F4"/>
                </a:solidFill>
              </a:rPr>
              <a:t>Mironov</a:t>
            </a:r>
            <a:r>
              <a:rPr lang="en-US" dirty="0">
                <a:solidFill>
                  <a:srgbClr val="F900F4"/>
                </a:solidFill>
              </a:rPr>
              <a:t>, P. </a:t>
            </a:r>
            <a:r>
              <a:rPr lang="en-US" dirty="0" err="1">
                <a:solidFill>
                  <a:srgbClr val="F900F4"/>
                </a:solidFill>
              </a:rPr>
              <a:t>Lassonde</a:t>
            </a:r>
            <a:r>
              <a:rPr lang="en-US" dirty="0">
                <a:solidFill>
                  <a:srgbClr val="F900F4"/>
                </a:solidFill>
              </a:rPr>
              <a:t>, J.C. </a:t>
            </a:r>
            <a:r>
              <a:rPr lang="en-US" dirty="0" err="1">
                <a:solidFill>
                  <a:srgbClr val="F900F4"/>
                </a:solidFill>
              </a:rPr>
              <a:t>Kieffer</a:t>
            </a:r>
            <a:r>
              <a:rPr lang="en-US" dirty="0">
                <a:solidFill>
                  <a:srgbClr val="F900F4"/>
                </a:solidFill>
              </a:rPr>
              <a:t>, E. Khazanov, and G. </a:t>
            </a:r>
            <a:r>
              <a:rPr lang="en-US" dirty="0" err="1">
                <a:solidFill>
                  <a:srgbClr val="F900F4"/>
                </a:solidFill>
              </a:rPr>
              <a:t>Mourou</a:t>
            </a:r>
            <a:r>
              <a:rPr lang="en-US" dirty="0">
                <a:solidFill>
                  <a:srgbClr val="F900F4"/>
                </a:solidFill>
              </a:rPr>
              <a:t>, </a:t>
            </a:r>
            <a:r>
              <a:rPr lang="en-US" dirty="0" smtClean="0">
                <a:solidFill>
                  <a:srgbClr val="F900F4"/>
                </a:solidFill>
              </a:rPr>
              <a:t> </a:t>
            </a:r>
          </a:p>
          <a:p>
            <a:r>
              <a:rPr lang="en-US" dirty="0" smtClean="0">
                <a:solidFill>
                  <a:srgbClr val="F900F4"/>
                </a:solidFill>
              </a:rPr>
              <a:t>European </a:t>
            </a:r>
            <a:r>
              <a:rPr lang="en-US" dirty="0">
                <a:solidFill>
                  <a:srgbClr val="F900F4"/>
                </a:solidFill>
              </a:rPr>
              <a:t>Physical Journal-Special Topics, 223, 1175-1180 (2014)</a:t>
            </a:r>
            <a:r>
              <a:rPr lang="en-US" dirty="0" smtClean="0">
                <a:solidFill>
                  <a:srgbClr val="F900F4"/>
                </a:solidFill>
              </a:rPr>
              <a:t>.</a:t>
            </a:r>
          </a:p>
          <a:p>
            <a:endParaRPr lang="en-US" dirty="0">
              <a:solidFill>
                <a:srgbClr val="F900F4"/>
              </a:solidFill>
            </a:endParaRPr>
          </a:p>
          <a:p>
            <a:r>
              <a:rPr lang="en-US" dirty="0" err="1" smtClean="0">
                <a:solidFill>
                  <a:srgbClr val="F900F4"/>
                </a:solidFill>
              </a:rPr>
              <a:t>Lassonde</a:t>
            </a:r>
            <a:r>
              <a:rPr lang="en-US" dirty="0">
                <a:solidFill>
                  <a:srgbClr val="F900F4"/>
                </a:solidFill>
              </a:rPr>
              <a:t>, S. </a:t>
            </a:r>
            <a:r>
              <a:rPr lang="en-US" dirty="0" err="1">
                <a:solidFill>
                  <a:srgbClr val="F900F4"/>
                </a:solidFill>
              </a:rPr>
              <a:t>Mironov</a:t>
            </a:r>
            <a:r>
              <a:rPr lang="en-US" dirty="0">
                <a:solidFill>
                  <a:srgbClr val="F900F4"/>
                </a:solidFill>
              </a:rPr>
              <a:t>, S. </a:t>
            </a:r>
            <a:r>
              <a:rPr lang="en-US" dirty="0" err="1">
                <a:solidFill>
                  <a:srgbClr val="F900F4"/>
                </a:solidFill>
              </a:rPr>
              <a:t>Fourmaux</a:t>
            </a:r>
            <a:r>
              <a:rPr lang="en-US" dirty="0">
                <a:solidFill>
                  <a:srgbClr val="F900F4"/>
                </a:solidFill>
              </a:rPr>
              <a:t>, S. </a:t>
            </a:r>
            <a:r>
              <a:rPr lang="en-US" dirty="0" err="1">
                <a:solidFill>
                  <a:srgbClr val="F900F4"/>
                </a:solidFill>
              </a:rPr>
              <a:t>Payeur</a:t>
            </a:r>
            <a:r>
              <a:rPr lang="en-US" dirty="0">
                <a:solidFill>
                  <a:srgbClr val="F900F4"/>
                </a:solidFill>
              </a:rPr>
              <a:t>, E. Khazanov, A. </a:t>
            </a:r>
            <a:r>
              <a:rPr lang="en-US" dirty="0" err="1">
                <a:solidFill>
                  <a:srgbClr val="F900F4"/>
                </a:solidFill>
              </a:rPr>
              <a:t>Sergeev</a:t>
            </a:r>
            <a:r>
              <a:rPr lang="en-US" dirty="0">
                <a:solidFill>
                  <a:srgbClr val="F900F4"/>
                </a:solidFill>
              </a:rPr>
              <a:t>, J.-C. </a:t>
            </a:r>
            <a:r>
              <a:rPr lang="en-US" dirty="0" err="1">
                <a:solidFill>
                  <a:srgbClr val="F900F4"/>
                </a:solidFill>
              </a:rPr>
              <a:t>Kieffer</a:t>
            </a:r>
            <a:r>
              <a:rPr lang="en-US" dirty="0">
                <a:solidFill>
                  <a:srgbClr val="F900F4"/>
                </a:solidFill>
              </a:rPr>
              <a:t>, and G. </a:t>
            </a:r>
            <a:r>
              <a:rPr lang="en-US" dirty="0" err="1">
                <a:solidFill>
                  <a:srgbClr val="F900F4"/>
                </a:solidFill>
              </a:rPr>
              <a:t>Mourou</a:t>
            </a:r>
            <a:r>
              <a:rPr lang="en-US" dirty="0">
                <a:solidFill>
                  <a:srgbClr val="F900F4"/>
                </a:solidFill>
              </a:rPr>
              <a:t>, </a:t>
            </a:r>
          </a:p>
          <a:p>
            <a:r>
              <a:rPr lang="en-US" dirty="0" smtClean="0">
                <a:solidFill>
                  <a:srgbClr val="F900F4"/>
                </a:solidFill>
              </a:rPr>
              <a:t> </a:t>
            </a:r>
            <a:r>
              <a:rPr lang="en-US" dirty="0">
                <a:solidFill>
                  <a:srgbClr val="F900F4"/>
                </a:solidFill>
              </a:rPr>
              <a:t>Laser Physics Letters, 13, 075401 (2016).</a:t>
            </a:r>
            <a:endParaRPr lang="ru-RU" dirty="0">
              <a:solidFill>
                <a:srgbClr val="F900F4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1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12848" t="10926" r="23727" b="1852"/>
          <a:stretch/>
        </p:blipFill>
        <p:spPr>
          <a:xfrm>
            <a:off x="1174750" y="1195917"/>
            <a:ext cx="5799667" cy="49847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95237" y="259834"/>
            <a:ext cx="603602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Defocusing lens for uniform SPM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08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4" y="1767417"/>
            <a:ext cx="8753413" cy="48048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 Box 679"/>
          <p:cNvSpPr txBox="1">
            <a:spLocks noChangeArrowheads="1"/>
          </p:cNvSpPr>
          <p:nvPr/>
        </p:nvSpPr>
        <p:spPr bwMode="auto">
          <a:xfrm>
            <a:off x="163440" y="1197240"/>
            <a:ext cx="8888136" cy="4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60" tIns="46030" rIns="92060" bIns="46030">
            <a:spAutoFit/>
          </a:bodyPr>
          <a:lstStyle>
            <a:lvl1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algn="l" defTabSz="4170363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defTabSz="41703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sz="2000" b="1" u="sng" dirty="0" err="1">
                <a:latin typeface="Tahoma" charset="0"/>
              </a:rPr>
              <a:t>Ø</a:t>
            </a:r>
            <a:r>
              <a:rPr kumimoji="0" lang="en-US" sz="2000" b="1" u="sng" dirty="0">
                <a:latin typeface="Tahoma" charset="0"/>
              </a:rPr>
              <a:t> </a:t>
            </a:r>
            <a:r>
              <a:rPr kumimoji="0" lang="en-US" sz="2000" b="1" u="sng" dirty="0" smtClean="0">
                <a:latin typeface="Tahoma" charset="0"/>
              </a:rPr>
              <a:t>38mm</a:t>
            </a:r>
            <a:r>
              <a:rPr kumimoji="0" lang="en-US" sz="2000" b="1" u="sng" dirty="0">
                <a:latin typeface="Tahoma" charset="0"/>
              </a:rPr>
              <a:t>, W</a:t>
            </a:r>
            <a:r>
              <a:rPr kumimoji="0" lang="en-US" sz="2000" b="1" u="sng" dirty="0" smtClean="0">
                <a:latin typeface="Tahoma" charset="0"/>
              </a:rPr>
              <a:t>=170mJ</a:t>
            </a:r>
            <a:r>
              <a:rPr kumimoji="0" lang="en-US" sz="2000" b="1" u="sng" dirty="0">
                <a:latin typeface="Tahoma" charset="0"/>
              </a:rPr>
              <a:t>, </a:t>
            </a:r>
            <a:r>
              <a:rPr kumimoji="0" lang="en-US" sz="2000" b="1" dirty="0" err="1">
                <a:latin typeface="Tahoma" charset="0"/>
              </a:rPr>
              <a:t>T</a:t>
            </a:r>
            <a:r>
              <a:rPr kumimoji="0" lang="en-US" sz="2000" b="1" baseline="-25000" dirty="0" err="1">
                <a:latin typeface="Tahoma" charset="0"/>
              </a:rPr>
              <a:t>pulse</a:t>
            </a:r>
            <a:r>
              <a:rPr kumimoji="0" lang="en-US" sz="2000" b="1" dirty="0" smtClean="0">
                <a:latin typeface="Tahoma" charset="0"/>
              </a:rPr>
              <a:t>=33fs -&gt;16fs, </a:t>
            </a:r>
            <a:r>
              <a:rPr kumimoji="0" lang="en-US" sz="2000" b="1" dirty="0" err="1" smtClean="0">
                <a:latin typeface="Tahoma" charset="0"/>
              </a:rPr>
              <a:t>L</a:t>
            </a:r>
            <a:r>
              <a:rPr kumimoji="0" lang="en-US" sz="2000" b="1" baseline="-25000" dirty="0" err="1" smtClean="0">
                <a:latin typeface="Tahoma" charset="0"/>
              </a:rPr>
              <a:t>lens</a:t>
            </a:r>
            <a:r>
              <a:rPr kumimoji="0" lang="en-US" sz="2000" b="1" dirty="0" smtClean="0">
                <a:latin typeface="Tahoma" charset="0"/>
              </a:rPr>
              <a:t>=0.3mm</a:t>
            </a:r>
            <a:r>
              <a:rPr kumimoji="0" lang="en-US" sz="2000" b="1" dirty="0">
                <a:latin typeface="Tahoma" charset="0"/>
              </a:rPr>
              <a:t>, B</a:t>
            </a:r>
            <a:r>
              <a:rPr kumimoji="0" lang="en-US" sz="2000" b="1" dirty="0" smtClean="0">
                <a:latin typeface="Tahoma" charset="0"/>
              </a:rPr>
              <a:t>~5, -220fs</a:t>
            </a:r>
            <a:r>
              <a:rPr kumimoji="0" lang="en-US" sz="2000" b="1" baseline="30000" dirty="0" smtClean="0">
                <a:latin typeface="Tahoma" charset="0"/>
              </a:rPr>
              <a:t>2</a:t>
            </a:r>
            <a:endParaRPr kumimoji="0" lang="en-US" sz="2000" b="1" baseline="30000" dirty="0">
              <a:latin typeface="Tahoma" charset="0"/>
            </a:endParaRPr>
          </a:p>
        </p:txBody>
      </p:sp>
      <p:sp>
        <p:nvSpPr>
          <p:cNvPr id="9" name="AutoShape 685"/>
          <p:cNvSpPr>
            <a:spLocks noChangeArrowheads="1"/>
          </p:cNvSpPr>
          <p:nvPr/>
        </p:nvSpPr>
        <p:spPr bwMode="auto">
          <a:xfrm>
            <a:off x="7947742" y="1866635"/>
            <a:ext cx="1017365" cy="967052"/>
          </a:xfrm>
          <a:prstGeom prst="wedgeRectCallout">
            <a:avLst>
              <a:gd name="adj1" fmla="val -128188"/>
              <a:gd name="adj2" fmla="val 1593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pPr>
              <a:defRPr/>
            </a:pPr>
            <a:r>
              <a:rPr lang="en-US" sz="2000" b="1" dirty="0" smtClean="0">
                <a:latin typeface="Arial" charset="0"/>
              </a:rPr>
              <a:t>16 </a:t>
            </a:r>
            <a:r>
              <a:rPr lang="en-US" sz="2000" b="1" dirty="0" err="1">
                <a:latin typeface="Arial" charset="0"/>
              </a:rPr>
              <a:t>fs</a:t>
            </a:r>
            <a:endParaRPr lang="en-US" sz="2000" b="1" dirty="0">
              <a:latin typeface="Arial" charset="0"/>
            </a:endParaRPr>
          </a:p>
          <a:p>
            <a:pPr>
              <a:defRPr/>
            </a:pPr>
            <a:r>
              <a:rPr lang="en-US" sz="2000" b="1" dirty="0">
                <a:latin typeface="Arial" charset="0"/>
              </a:rPr>
              <a:t>pulse</a:t>
            </a:r>
            <a:endParaRPr lang="ru-RU" sz="2000" b="1" dirty="0">
              <a:latin typeface="Arial" charset="0"/>
            </a:endParaRPr>
          </a:p>
        </p:txBody>
      </p:sp>
      <p:sp>
        <p:nvSpPr>
          <p:cNvPr id="12" name="Заголовок 1"/>
          <p:cNvSpPr>
            <a:spLocks/>
          </p:cNvSpPr>
          <p:nvPr/>
        </p:nvSpPr>
        <p:spPr bwMode="auto">
          <a:xfrm>
            <a:off x="228446" y="689240"/>
            <a:ext cx="8945821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1118" tIns="10559" rIns="21118" bIns="10559" anchor="b"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Example 1</a:t>
            </a:r>
            <a:r>
              <a:rPr lang="en-US" sz="3200" b="1" dirty="0">
                <a:solidFill>
                  <a:srgbClr val="0000FF"/>
                </a:solidFill>
              </a:rPr>
              <a:t>: at </a:t>
            </a:r>
            <a:r>
              <a:rPr lang="en-US" sz="3200" b="1" dirty="0" smtClean="0">
                <a:solidFill>
                  <a:srgbClr val="0000FF"/>
                </a:solidFill>
              </a:rPr>
              <a:t>ALLS, Canada,</a:t>
            </a:r>
            <a:r>
              <a:rPr lang="en-US" sz="3200" b="1" dirty="0">
                <a:solidFill>
                  <a:srgbClr val="0000FF"/>
                </a:solidFill>
              </a:rPr>
              <a:t> in defocussing lens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3" name="Rectangle 374"/>
          <p:cNvSpPr>
            <a:spLocks noChangeArrowheads="1"/>
          </p:cNvSpPr>
          <p:nvPr/>
        </p:nvSpPr>
        <p:spPr bwMode="auto">
          <a:xfrm>
            <a:off x="251269" y="145575"/>
            <a:ext cx="8713839" cy="51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1118" tIns="10559" rIns="21118" bIns="10559">
            <a:spAutoFit/>
          </a:bodyPr>
          <a:lstStyle/>
          <a:p>
            <a:pPr defTabSz="957109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/>
                <a:cs typeface="Times New Roman"/>
              </a:rPr>
              <a:t>CafCA</a:t>
            </a:r>
            <a:r>
              <a:rPr lang="en-US" sz="3200" b="1" kern="0" dirty="0">
                <a:solidFill>
                  <a:srgbClr val="FF0000"/>
                </a:solidFill>
                <a:latin typeface="Times New Roman"/>
                <a:cs typeface="Times New Roman"/>
              </a:rPr>
              <a:t> in experiments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33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12775" y="6110584"/>
            <a:ext cx="925837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900F4"/>
                </a:solidFill>
              </a:rPr>
              <a:t>P. </a:t>
            </a:r>
            <a:r>
              <a:rPr lang="en-US" b="1" dirty="0" err="1">
                <a:solidFill>
                  <a:srgbClr val="F900F4"/>
                </a:solidFill>
              </a:rPr>
              <a:t>Lassonde</a:t>
            </a:r>
            <a:r>
              <a:rPr lang="en-US" b="1" dirty="0">
                <a:solidFill>
                  <a:srgbClr val="F900F4"/>
                </a:solidFill>
              </a:rPr>
              <a:t>, </a:t>
            </a:r>
            <a:r>
              <a:rPr lang="en-US" b="1" dirty="0" err="1" smtClean="0">
                <a:solidFill>
                  <a:srgbClr val="F900F4"/>
                </a:solidFill>
              </a:rPr>
              <a:t>S.Mironov</a:t>
            </a:r>
            <a:r>
              <a:rPr lang="en-US" b="1" dirty="0">
                <a:solidFill>
                  <a:srgbClr val="F900F4"/>
                </a:solidFill>
              </a:rPr>
              <a:t>, </a:t>
            </a:r>
            <a:r>
              <a:rPr lang="en-US" b="1" dirty="0" err="1" smtClean="0">
                <a:solidFill>
                  <a:srgbClr val="F900F4"/>
                </a:solidFill>
              </a:rPr>
              <a:t>S.Fourmaux</a:t>
            </a:r>
            <a:r>
              <a:rPr lang="en-US" b="1" dirty="0">
                <a:solidFill>
                  <a:srgbClr val="F900F4"/>
                </a:solidFill>
              </a:rPr>
              <a:t>, </a:t>
            </a:r>
            <a:r>
              <a:rPr lang="en-US" b="1" dirty="0" err="1" smtClean="0">
                <a:solidFill>
                  <a:srgbClr val="F900F4"/>
                </a:solidFill>
              </a:rPr>
              <a:t>S.Payeur</a:t>
            </a:r>
            <a:r>
              <a:rPr lang="en-US" b="1" dirty="0">
                <a:solidFill>
                  <a:srgbClr val="F900F4"/>
                </a:solidFill>
              </a:rPr>
              <a:t>, </a:t>
            </a:r>
            <a:r>
              <a:rPr lang="en-US" b="1" dirty="0" err="1" smtClean="0">
                <a:solidFill>
                  <a:srgbClr val="F900F4"/>
                </a:solidFill>
              </a:rPr>
              <a:t>E.Khazanov</a:t>
            </a:r>
            <a:r>
              <a:rPr lang="en-US" b="1" dirty="0">
                <a:solidFill>
                  <a:srgbClr val="F900F4"/>
                </a:solidFill>
              </a:rPr>
              <a:t>, </a:t>
            </a:r>
            <a:r>
              <a:rPr lang="en-US" b="1" dirty="0" err="1" smtClean="0">
                <a:solidFill>
                  <a:srgbClr val="F900F4"/>
                </a:solidFill>
              </a:rPr>
              <a:t>A.Sergeev</a:t>
            </a:r>
            <a:r>
              <a:rPr lang="en-US" b="1" dirty="0">
                <a:solidFill>
                  <a:srgbClr val="F900F4"/>
                </a:solidFill>
              </a:rPr>
              <a:t>, J.-</a:t>
            </a:r>
            <a:r>
              <a:rPr lang="en-US" b="1" dirty="0" err="1" smtClean="0">
                <a:solidFill>
                  <a:srgbClr val="F900F4"/>
                </a:solidFill>
              </a:rPr>
              <a:t>C.Kieffer</a:t>
            </a:r>
            <a:r>
              <a:rPr lang="en-US" b="1" dirty="0">
                <a:solidFill>
                  <a:srgbClr val="F900F4"/>
                </a:solidFill>
              </a:rPr>
              <a:t>, </a:t>
            </a:r>
            <a:r>
              <a:rPr lang="en-US" b="1" dirty="0" smtClean="0">
                <a:solidFill>
                  <a:srgbClr val="F900F4"/>
                </a:solidFill>
              </a:rPr>
              <a:t> </a:t>
            </a:r>
            <a:r>
              <a:rPr lang="en-US" b="1" dirty="0">
                <a:solidFill>
                  <a:srgbClr val="F900F4"/>
                </a:solidFill>
              </a:rPr>
              <a:t>G. </a:t>
            </a:r>
            <a:r>
              <a:rPr lang="en-US" b="1" dirty="0" err="1">
                <a:solidFill>
                  <a:srgbClr val="F900F4"/>
                </a:solidFill>
              </a:rPr>
              <a:t>Mourou</a:t>
            </a:r>
            <a:r>
              <a:rPr lang="en-US" b="1" dirty="0">
                <a:solidFill>
                  <a:srgbClr val="F900F4"/>
                </a:solidFill>
              </a:rPr>
              <a:t>, "High energy femtosecond pulse compression," Laser Physics Letters</a:t>
            </a:r>
            <a:r>
              <a:rPr lang="en-US" b="1" dirty="0" smtClean="0">
                <a:solidFill>
                  <a:srgbClr val="F900F4"/>
                </a:solidFill>
              </a:rPr>
              <a:t>, </a:t>
            </a:r>
            <a:r>
              <a:rPr lang="en-US" b="1" dirty="0">
                <a:solidFill>
                  <a:srgbClr val="F900F4"/>
                </a:solidFill>
              </a:rPr>
              <a:t>13, </a:t>
            </a:r>
            <a:r>
              <a:rPr lang="en-US" b="1" dirty="0" smtClean="0">
                <a:solidFill>
                  <a:srgbClr val="F900F4"/>
                </a:solidFill>
              </a:rPr>
              <a:t>075401, 2016</a:t>
            </a:r>
            <a:r>
              <a:rPr lang="en-US" b="1" dirty="0">
                <a:solidFill>
                  <a:srgbClr val="F900F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513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73691" y="994833"/>
            <a:ext cx="8389309" cy="5270517"/>
            <a:chOff x="45589" y="849312"/>
            <a:chExt cx="8602549" cy="506863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5589" y="849312"/>
              <a:ext cx="8602549" cy="5068637"/>
              <a:chOff x="45589" y="849312"/>
              <a:chExt cx="8602549" cy="5068637"/>
            </a:xfrm>
          </p:grpSpPr>
          <p:graphicFrame>
            <p:nvGraphicFramePr>
              <p:cNvPr id="7" name="Object 3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1036713"/>
                  </p:ext>
                </p:extLst>
              </p:nvPr>
            </p:nvGraphicFramePr>
            <p:xfrm>
              <a:off x="4096776" y="4241799"/>
              <a:ext cx="4551362" cy="13112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26" name="‘ормула" r:id="rId3" imgW="1981200" imgH="533400" progId="Equation.3">
                      <p:embed/>
                    </p:oleObj>
                  </mc:Choice>
                  <mc:Fallback>
                    <p:oleObj name="‘ормула" r:id="rId3" imgW="1981200" imgH="533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96776" y="4241799"/>
                            <a:ext cx="4551362" cy="1311276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Rectangle 339"/>
              <p:cNvSpPr>
                <a:spLocks noChangeArrowheads="1"/>
              </p:cNvSpPr>
              <p:nvPr/>
            </p:nvSpPr>
            <p:spPr bwMode="auto">
              <a:xfrm>
                <a:off x="137007" y="2747697"/>
                <a:ext cx="1761613" cy="167481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   PW </a:t>
                </a:r>
                <a:r>
                  <a:rPr lang="en-US" sz="2400" kern="0" dirty="0">
                    <a:solidFill>
                      <a:srgbClr val="003366"/>
                    </a:solidFill>
                    <a:latin typeface="Arial" charset="0"/>
                  </a:rPr>
                  <a:t>laser</a:t>
                </a:r>
                <a:endParaRPr lang="ru-RU" sz="2400" kern="0" dirty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9" name="Rectangle 340"/>
              <p:cNvSpPr>
                <a:spLocks noChangeArrowheads="1"/>
              </p:cNvSpPr>
              <p:nvPr/>
            </p:nvSpPr>
            <p:spPr bwMode="auto">
              <a:xfrm>
                <a:off x="3082828" y="2734471"/>
                <a:ext cx="168644" cy="1674811"/>
              </a:xfrm>
              <a:prstGeom prst="rect">
                <a:avLst/>
              </a:prstGeom>
              <a:solidFill>
                <a:srgbClr val="C0504D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endParaRPr lang="ru-RU" sz="400" kern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10" name="AutoShape 341"/>
              <p:cNvSpPr>
                <a:spLocks noChangeArrowheads="1"/>
              </p:cNvSpPr>
              <p:nvPr/>
            </p:nvSpPr>
            <p:spPr bwMode="auto">
              <a:xfrm>
                <a:off x="3352528" y="3377405"/>
                <a:ext cx="744247" cy="465667"/>
              </a:xfrm>
              <a:prstGeom prst="rightArrow">
                <a:avLst>
                  <a:gd name="adj1" fmla="val 50000"/>
                  <a:gd name="adj2" fmla="val 42808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" name="AutoShape 343"/>
              <p:cNvSpPr>
                <a:spLocks noChangeArrowheads="1"/>
              </p:cNvSpPr>
              <p:nvPr/>
            </p:nvSpPr>
            <p:spPr bwMode="auto">
              <a:xfrm>
                <a:off x="1969631" y="3358887"/>
                <a:ext cx="1113197" cy="470959"/>
              </a:xfrm>
              <a:prstGeom prst="rightArrow">
                <a:avLst>
                  <a:gd name="adj1" fmla="val 50000"/>
                  <a:gd name="adj2" fmla="val 42230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AutoShape 344"/>
              <p:cNvSpPr>
                <a:spLocks noChangeArrowheads="1"/>
              </p:cNvSpPr>
              <p:nvPr/>
            </p:nvSpPr>
            <p:spPr bwMode="auto">
              <a:xfrm>
                <a:off x="4096776" y="3345656"/>
                <a:ext cx="3968408" cy="470959"/>
              </a:xfrm>
              <a:prstGeom prst="rightArrow">
                <a:avLst>
                  <a:gd name="adj1" fmla="val 50000"/>
                  <a:gd name="adj2" fmla="val 117905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" name="AutoShape 346"/>
              <p:cNvSpPr>
                <a:spLocks noChangeArrowheads="1"/>
              </p:cNvSpPr>
              <p:nvPr/>
            </p:nvSpPr>
            <p:spPr bwMode="auto">
              <a:xfrm>
                <a:off x="6606732" y="849312"/>
                <a:ext cx="125633" cy="2369344"/>
              </a:xfrm>
              <a:prstGeom prst="triangle">
                <a:avLst>
                  <a:gd name="adj" fmla="val 50000"/>
                </a:avLst>
              </a:prstGeom>
              <a:solidFill>
                <a:srgbClr val="00009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AutoShape 347"/>
              <p:cNvSpPr>
                <a:spLocks noChangeArrowheads="1"/>
              </p:cNvSpPr>
              <p:nvPr/>
            </p:nvSpPr>
            <p:spPr bwMode="auto">
              <a:xfrm>
                <a:off x="2184029" y="2098144"/>
                <a:ext cx="237612" cy="1260739"/>
              </a:xfrm>
              <a:prstGeom prst="triangle">
                <a:avLst>
                  <a:gd name="adj" fmla="val 50000"/>
                </a:avLst>
              </a:prstGeom>
              <a:solidFill>
                <a:srgbClr val="00009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Rectangle 349"/>
              <p:cNvSpPr>
                <a:spLocks noChangeArrowheads="1"/>
              </p:cNvSpPr>
              <p:nvPr/>
            </p:nvSpPr>
            <p:spPr bwMode="auto">
              <a:xfrm>
                <a:off x="4086407" y="2811199"/>
                <a:ext cx="1761613" cy="167481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r>
                  <a:rPr lang="en-US" kern="0" dirty="0" smtClean="0">
                    <a:solidFill>
                      <a:srgbClr val="003366"/>
                    </a:solidFill>
                    <a:latin typeface="Arial" charset="0"/>
                  </a:rPr>
                  <a:t>     </a:t>
                </a: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chirped</a:t>
                </a:r>
                <a:endParaRPr lang="en-US" sz="2400" kern="0" dirty="0">
                  <a:solidFill>
                    <a:srgbClr val="003366"/>
                  </a:solidFill>
                  <a:latin typeface="Arial" charset="0"/>
                </a:endParaRPr>
              </a:p>
              <a:p>
                <a:pPr defTabSz="209517">
                  <a:defRPr/>
                </a:pP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    mirror(s)</a:t>
                </a:r>
                <a:endParaRPr lang="ru-RU" sz="2400" kern="0" dirty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16" name="Text Box 342"/>
              <p:cNvSpPr txBox="1">
                <a:spLocks noChangeArrowheads="1"/>
              </p:cNvSpPr>
              <p:nvPr/>
            </p:nvSpPr>
            <p:spPr bwMode="auto">
              <a:xfrm>
                <a:off x="419237" y="5355291"/>
                <a:ext cx="3420816" cy="328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0976" tIns="10488" rIns="20976" bIns="10488">
                <a:spAutoFit/>
              </a:bodyPr>
              <a:lstStyle>
                <a:lvl1pPr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1pPr>
                <a:lvl2pPr marL="104775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2pPr>
                <a:lvl3pPr marL="209550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3pPr>
                <a:lvl4pPr marL="314325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4pPr>
                <a:lvl5pPr marL="419100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5pPr>
                <a:lvl6pPr marL="8763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6pPr>
                <a:lvl7pPr marL="13335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7pPr>
                <a:lvl8pPr marL="17907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8pPr>
                <a:lvl9pPr marL="22479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9pPr>
              </a:lstStyle>
              <a:p>
                <a:pPr>
                  <a:defRPr/>
                </a:pPr>
                <a:r>
                  <a:rPr kumimoji="0" lang="en-US" sz="2000" dirty="0">
                    <a:solidFill>
                      <a:srgbClr val="FF0000"/>
                    </a:solidFill>
                    <a:latin typeface="Arial" charset="0"/>
                  </a:rPr>
                  <a:t>Self-Phase Modulation (SPM)</a:t>
                </a:r>
                <a:endParaRPr kumimoji="0" lang="ru-RU" sz="20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7" name="TextBox 2"/>
              <p:cNvSpPr txBox="1">
                <a:spLocks noChangeArrowheads="1"/>
              </p:cNvSpPr>
              <p:nvPr/>
            </p:nvSpPr>
            <p:spPr bwMode="auto">
              <a:xfrm>
                <a:off x="2605594" y="1731860"/>
                <a:ext cx="2389739" cy="769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5" tIns="45713" rIns="91425" bIns="45713">
                <a:spAutoFit/>
              </a:bodyPr>
              <a:lstStyle>
                <a:lvl1pPr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  <a:cs typeface="Arial" charset="0"/>
                  </a:defRPr>
                </a:lvl1pPr>
                <a:lvl2pPr marL="742950" indent="-28575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2pPr>
                <a:lvl3pPr marL="11430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3pPr>
                <a:lvl4pPr marL="16002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4pPr>
                <a:lvl5pPr marL="20574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9pPr>
              </a:lstStyle>
              <a:p>
                <a:r>
                  <a:rPr kumimoji="0" lang="en-US" sz="4400" b="1" dirty="0">
                    <a:solidFill>
                      <a:srgbClr val="FF0000"/>
                    </a:solidFill>
                  </a:rPr>
                  <a:t>B=</a:t>
                </a:r>
                <a:r>
                  <a:rPr kumimoji="0" lang="en-US" sz="4400" b="1" dirty="0" smtClean="0">
                    <a:solidFill>
                      <a:srgbClr val="FF0000"/>
                    </a:solidFill>
                  </a:rPr>
                  <a:t>n</a:t>
                </a:r>
                <a:r>
                  <a:rPr kumimoji="0" lang="en-US" sz="4400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kumimoji="0" lang="en-US" sz="4400" b="1" dirty="0" smtClean="0">
                    <a:solidFill>
                      <a:srgbClr val="FF0000"/>
                    </a:solidFill>
                  </a:rPr>
                  <a:t>IL</a:t>
                </a:r>
                <a:endParaRPr kumimoji="0" lang="ru-RU" sz="4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8" name="Овальная выноска 17"/>
              <p:cNvSpPr/>
              <p:nvPr/>
            </p:nvSpPr>
            <p:spPr>
              <a:xfrm>
                <a:off x="45589" y="5125522"/>
                <a:ext cx="4127658" cy="792427"/>
              </a:xfrm>
              <a:prstGeom prst="wedgeEllipseCallout">
                <a:avLst>
                  <a:gd name="adj1" fmla="val 21115"/>
                  <a:gd name="adj2" fmla="val -132410"/>
                </a:avLst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5747155"/>
                </p:ext>
              </p:extLst>
            </p:nvPr>
          </p:nvGraphicFramePr>
          <p:xfrm>
            <a:off x="3338312" y="3802690"/>
            <a:ext cx="733917" cy="398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27" name="‘ормула" r:id="rId5" imgW="444500" imgH="241300" progId="Equation.3">
                    <p:embed/>
                  </p:oleObj>
                </mc:Choice>
                <mc:Fallback>
                  <p:oleObj name="‘ормула" r:id="rId5" imgW="4445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338312" y="3802690"/>
                          <a:ext cx="733917" cy="398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Объект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1998858"/>
                </p:ext>
              </p:extLst>
            </p:nvPr>
          </p:nvGraphicFramePr>
          <p:xfrm>
            <a:off x="5962650" y="3843338"/>
            <a:ext cx="860425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28" name="‘ормула" r:id="rId7" imgW="520700" imgH="241300" progId="Equation.3">
                    <p:embed/>
                  </p:oleObj>
                </mc:Choice>
                <mc:Fallback>
                  <p:oleObj name="‘ормула" r:id="rId7" imgW="520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962650" y="3843338"/>
                          <a:ext cx="860425" cy="3984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/>
          <p:cNvSpPr txBox="1"/>
          <p:nvPr/>
        </p:nvSpPr>
        <p:spPr>
          <a:xfrm>
            <a:off x="367398" y="365391"/>
            <a:ext cx="8395601" cy="6309420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Plastic </a:t>
            </a:r>
            <a:r>
              <a:rPr lang="mr-I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unlimited aperture and aspect ratio</a:t>
            </a: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/>
          </a:p>
        </p:txBody>
      </p:sp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503160" y="1600129"/>
            <a:ext cx="8408006" cy="63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b="1" dirty="0">
                <a:solidFill>
                  <a:srgbClr val="F900F4"/>
                </a:solidFill>
                <a:cs typeface="Times New Roman" charset="0"/>
              </a:rPr>
              <a:t>G. </a:t>
            </a:r>
            <a:r>
              <a:rPr lang="en-US" sz="1600" b="1" dirty="0" err="1">
                <a:solidFill>
                  <a:srgbClr val="F900F4"/>
                </a:solidFill>
                <a:cs typeface="Times New Roman" charset="0"/>
              </a:rPr>
              <a:t>Mourou</a:t>
            </a:r>
            <a:r>
              <a:rPr lang="en-US" sz="1600" b="1" dirty="0">
                <a:solidFill>
                  <a:srgbClr val="F900F4"/>
                </a:solidFill>
                <a:cs typeface="Times New Roman" charset="0"/>
              </a:rPr>
              <a:t>, S. </a:t>
            </a:r>
            <a:r>
              <a:rPr lang="en-US" sz="1600" b="1" dirty="0" err="1">
                <a:solidFill>
                  <a:srgbClr val="F900F4"/>
                </a:solidFill>
                <a:cs typeface="Times New Roman" charset="0"/>
              </a:rPr>
              <a:t>Mironov</a:t>
            </a:r>
            <a:r>
              <a:rPr lang="en-US" sz="1600" b="1" dirty="0">
                <a:solidFill>
                  <a:srgbClr val="F900F4"/>
                </a:solidFill>
                <a:cs typeface="Times New Roman" charset="0"/>
              </a:rPr>
              <a:t>, E. Khazanov, and A. </a:t>
            </a:r>
            <a:r>
              <a:rPr lang="en-US" sz="1600" b="1" dirty="0" err="1">
                <a:solidFill>
                  <a:srgbClr val="F900F4"/>
                </a:solidFill>
                <a:cs typeface="Times New Roman" charset="0"/>
              </a:rPr>
              <a:t>Sergeev</a:t>
            </a:r>
            <a:r>
              <a:rPr lang="en-US" sz="1600" b="1" dirty="0">
                <a:solidFill>
                  <a:srgbClr val="F900F4"/>
                </a:solidFill>
                <a:cs typeface="Times New Roman" charset="0"/>
              </a:rPr>
              <a:t>, </a:t>
            </a:r>
            <a:r>
              <a:rPr lang="en-US" sz="1600" b="1" i="1" dirty="0">
                <a:solidFill>
                  <a:srgbClr val="F900F4"/>
                </a:solidFill>
                <a:cs typeface="Times New Roman" charset="0"/>
              </a:rPr>
              <a:t> </a:t>
            </a:r>
            <a:endParaRPr lang="en-US" sz="1600" b="1" i="1" dirty="0" smtClean="0">
              <a:solidFill>
                <a:srgbClr val="F900F4"/>
              </a:solidFill>
              <a:cs typeface="Times New Roman" charset="0"/>
            </a:endParaRPr>
          </a:p>
          <a:p>
            <a:pPr>
              <a:spcBef>
                <a:spcPct val="20000"/>
              </a:spcBef>
            </a:pPr>
            <a:r>
              <a:rPr lang="en-US" sz="1600" b="1" dirty="0" smtClean="0">
                <a:solidFill>
                  <a:srgbClr val="F900F4"/>
                </a:solidFill>
                <a:cs typeface="Times New Roman" charset="0"/>
              </a:rPr>
              <a:t>European </a:t>
            </a:r>
            <a:r>
              <a:rPr lang="en-US" sz="1600" b="1" dirty="0">
                <a:solidFill>
                  <a:srgbClr val="F900F4"/>
                </a:solidFill>
                <a:cs typeface="Times New Roman" charset="0"/>
              </a:rPr>
              <a:t>Physical Journal-Special Topics, 223, 1181-1188 (2014). </a:t>
            </a:r>
            <a:r>
              <a:rPr lang="ru-RU" sz="1600" b="1" dirty="0">
                <a:solidFill>
                  <a:srgbClr val="F900F4"/>
                </a:solidFill>
                <a:cs typeface="Times New Roman" charset="0"/>
              </a:rPr>
              <a:t>	</a:t>
            </a:r>
            <a:endParaRPr lang="en-US" sz="1600" b="1" dirty="0">
              <a:solidFill>
                <a:srgbClr val="F900F4"/>
              </a:solidFill>
              <a:cs typeface="Times New Roman" charset="0"/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64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74"/>
          <p:cNvSpPr>
            <a:spLocks noChangeArrowheads="1"/>
          </p:cNvSpPr>
          <p:nvPr/>
        </p:nvSpPr>
        <p:spPr bwMode="auto">
          <a:xfrm>
            <a:off x="251269" y="260615"/>
            <a:ext cx="8713839" cy="51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1118" tIns="10559" rIns="21118" bIns="10559">
            <a:spAutoFit/>
          </a:bodyPr>
          <a:lstStyle/>
          <a:p>
            <a:pPr defTabSz="957109">
              <a:defRPr/>
            </a:pPr>
            <a:r>
              <a:rPr lang="en-US" sz="3200" b="1" kern="0" dirty="0">
                <a:solidFill>
                  <a:srgbClr val="0000FF"/>
                </a:solidFill>
              </a:rPr>
              <a:t>Plastic (polyethylene terephthalate)</a:t>
            </a:r>
            <a:endParaRPr lang="ru-RU" sz="3200" b="1" kern="0" dirty="0">
              <a:solidFill>
                <a:srgbClr val="0000FF"/>
              </a:solidFill>
            </a:endParaRPr>
          </a:p>
        </p:txBody>
      </p:sp>
      <p:graphicFrame>
        <p:nvGraphicFramePr>
          <p:cNvPr id="31746" name="Объект 1"/>
          <p:cNvGraphicFramePr>
            <a:graphicFrameLocks noChangeAspect="1"/>
          </p:cNvGraphicFramePr>
          <p:nvPr/>
        </p:nvGraphicFramePr>
        <p:xfrm>
          <a:off x="107882" y="1197241"/>
          <a:ext cx="14771602" cy="396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6" name="Документ" r:id="rId3" imgW="6477000" imgH="1739900" progId="Word.Document.12">
                  <p:embed/>
                </p:oleObj>
              </mc:Choice>
              <mc:Fallback>
                <p:oleObj name="Документ" r:id="rId3" imgW="6477000" imgH="17399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882" y="1197241"/>
                        <a:ext cx="14771602" cy="396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Объект 15"/>
          <p:cNvGraphicFramePr>
            <a:graphicFrameLocks noChangeAspect="1"/>
          </p:cNvGraphicFramePr>
          <p:nvPr/>
        </p:nvGraphicFramePr>
        <p:xfrm>
          <a:off x="4787764" y="1053042"/>
          <a:ext cx="13658645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7" name="Документ" r:id="rId5" imgW="6477000" imgH="1841500" progId="Word.Document.12">
                  <p:embed/>
                </p:oleObj>
              </mc:Choice>
              <mc:Fallback>
                <p:oleObj name="Документ" r:id="rId5" imgW="6477000" imgH="18415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764" y="1053042"/>
                        <a:ext cx="13658645" cy="384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35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5433020"/>
            <a:ext cx="795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C00FF"/>
                </a:solidFill>
              </a:rPr>
              <a:t>G</a:t>
            </a:r>
            <a:r>
              <a:rPr lang="ru-RU" b="1" dirty="0">
                <a:solidFill>
                  <a:srgbClr val="FC00FF"/>
                </a:solidFill>
              </a:rPr>
              <a:t>. </a:t>
            </a:r>
            <a:r>
              <a:rPr lang="ru-RU" b="1" dirty="0" err="1">
                <a:solidFill>
                  <a:srgbClr val="FC00FF"/>
                </a:solidFill>
              </a:rPr>
              <a:t>Mourou</a:t>
            </a:r>
            <a:r>
              <a:rPr lang="ru-RU" b="1" dirty="0">
                <a:solidFill>
                  <a:srgbClr val="FC00FF"/>
                </a:solidFill>
              </a:rPr>
              <a:t>, </a:t>
            </a:r>
            <a:r>
              <a:rPr lang="ru-RU" b="1" dirty="0" err="1">
                <a:solidFill>
                  <a:srgbClr val="FC00FF"/>
                </a:solidFill>
              </a:rPr>
              <a:t>S</a:t>
            </a:r>
            <a:r>
              <a:rPr lang="ru-RU" b="1" dirty="0">
                <a:solidFill>
                  <a:srgbClr val="FC00FF"/>
                </a:solidFill>
              </a:rPr>
              <a:t>. </a:t>
            </a:r>
            <a:r>
              <a:rPr lang="ru-RU" b="1" dirty="0" err="1">
                <a:solidFill>
                  <a:srgbClr val="FC00FF"/>
                </a:solidFill>
              </a:rPr>
              <a:t>Mironov</a:t>
            </a:r>
            <a:r>
              <a:rPr lang="ru-RU" b="1" dirty="0">
                <a:solidFill>
                  <a:srgbClr val="FC00FF"/>
                </a:solidFill>
              </a:rPr>
              <a:t>, </a:t>
            </a:r>
            <a:r>
              <a:rPr lang="ru-RU" b="1" dirty="0" err="1">
                <a:solidFill>
                  <a:srgbClr val="FC00FF"/>
                </a:solidFill>
              </a:rPr>
              <a:t>E</a:t>
            </a:r>
            <a:r>
              <a:rPr lang="ru-RU" b="1" dirty="0">
                <a:solidFill>
                  <a:srgbClr val="FC00FF"/>
                </a:solidFill>
              </a:rPr>
              <a:t>. Khazanov, </a:t>
            </a:r>
            <a:r>
              <a:rPr lang="ru-RU" b="1" dirty="0" err="1">
                <a:solidFill>
                  <a:srgbClr val="FC00FF"/>
                </a:solidFill>
              </a:rPr>
              <a:t>and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A</a:t>
            </a:r>
            <a:r>
              <a:rPr lang="ru-RU" b="1" dirty="0">
                <a:solidFill>
                  <a:srgbClr val="FC00FF"/>
                </a:solidFill>
              </a:rPr>
              <a:t>. </a:t>
            </a:r>
            <a:r>
              <a:rPr lang="ru-RU" b="1" dirty="0" err="1">
                <a:solidFill>
                  <a:srgbClr val="FC00FF"/>
                </a:solidFill>
              </a:rPr>
              <a:t>Sergeev</a:t>
            </a:r>
            <a:r>
              <a:rPr lang="ru-RU" b="1" dirty="0">
                <a:solidFill>
                  <a:srgbClr val="FC00FF"/>
                </a:solidFill>
              </a:rPr>
              <a:t>, </a:t>
            </a:r>
            <a:r>
              <a:rPr lang="en-US" b="1" dirty="0">
                <a:solidFill>
                  <a:srgbClr val="FC00FF"/>
                </a:solidFill>
              </a:rPr>
              <a:t> </a:t>
            </a:r>
            <a:r>
              <a:rPr lang="en-US" b="1" dirty="0" smtClean="0">
                <a:solidFill>
                  <a:srgbClr val="FC00FF"/>
                </a:solidFill>
              </a:rPr>
              <a:t>  </a:t>
            </a:r>
            <a:r>
              <a:rPr lang="ru-RU" b="1" dirty="0" smtClean="0">
                <a:solidFill>
                  <a:srgbClr val="FC00FF"/>
                </a:solidFill>
              </a:rPr>
              <a:t>"</a:t>
            </a:r>
            <a:r>
              <a:rPr lang="ru-RU" b="1" dirty="0" err="1">
                <a:solidFill>
                  <a:srgbClr val="FC00FF"/>
                </a:solidFill>
              </a:rPr>
              <a:t>Single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cycle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thin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film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compressor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opening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the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door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to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Zeptosecond-Exawatt</a:t>
            </a:r>
            <a:r>
              <a:rPr lang="ru-RU" b="1" dirty="0">
                <a:solidFill>
                  <a:srgbClr val="FC00FF"/>
                </a:solidFill>
              </a:rPr>
              <a:t> </a:t>
            </a:r>
            <a:r>
              <a:rPr lang="ru-RU" b="1" dirty="0" err="1">
                <a:solidFill>
                  <a:srgbClr val="FC00FF"/>
                </a:solidFill>
              </a:rPr>
              <a:t>physics</a:t>
            </a:r>
            <a:r>
              <a:rPr lang="ru-RU" b="1" dirty="0">
                <a:solidFill>
                  <a:srgbClr val="FC00FF"/>
                </a:solidFill>
              </a:rPr>
              <a:t>," </a:t>
            </a:r>
            <a:endParaRPr lang="en-US" b="1" dirty="0" smtClean="0">
              <a:solidFill>
                <a:srgbClr val="FC00FF"/>
              </a:solidFill>
            </a:endParaRPr>
          </a:p>
          <a:p>
            <a:r>
              <a:rPr lang="ru-RU" b="1" i="1" dirty="0" err="1" smtClean="0">
                <a:solidFill>
                  <a:srgbClr val="FC00FF"/>
                </a:solidFill>
              </a:rPr>
              <a:t>European</a:t>
            </a:r>
            <a:r>
              <a:rPr lang="ru-RU" b="1" i="1" dirty="0" smtClean="0">
                <a:solidFill>
                  <a:srgbClr val="FC00FF"/>
                </a:solidFill>
              </a:rPr>
              <a:t> </a:t>
            </a:r>
            <a:r>
              <a:rPr lang="ru-RU" b="1" i="1" dirty="0" err="1">
                <a:solidFill>
                  <a:srgbClr val="FC00FF"/>
                </a:solidFill>
              </a:rPr>
              <a:t>Physical</a:t>
            </a:r>
            <a:r>
              <a:rPr lang="ru-RU" b="1" i="1" dirty="0">
                <a:solidFill>
                  <a:srgbClr val="FC00FF"/>
                </a:solidFill>
              </a:rPr>
              <a:t> </a:t>
            </a:r>
            <a:r>
              <a:rPr lang="ru-RU" b="1" i="1" dirty="0" err="1">
                <a:solidFill>
                  <a:srgbClr val="FC00FF"/>
                </a:solidFill>
              </a:rPr>
              <a:t>Journal-Special</a:t>
            </a:r>
            <a:r>
              <a:rPr lang="ru-RU" b="1" i="1" dirty="0">
                <a:solidFill>
                  <a:srgbClr val="FC00FF"/>
                </a:solidFill>
              </a:rPr>
              <a:t> </a:t>
            </a:r>
            <a:r>
              <a:rPr lang="ru-RU" b="1" i="1" dirty="0" err="1">
                <a:solidFill>
                  <a:srgbClr val="FC00FF"/>
                </a:solidFill>
              </a:rPr>
              <a:t>Topics</a:t>
            </a:r>
            <a:r>
              <a:rPr lang="ru-RU" b="1" i="1" dirty="0">
                <a:solidFill>
                  <a:srgbClr val="FC00FF"/>
                </a:solidFill>
              </a:rPr>
              <a:t>, </a:t>
            </a:r>
            <a:r>
              <a:rPr lang="ru-RU" b="1" dirty="0" err="1">
                <a:solidFill>
                  <a:srgbClr val="FC00FF"/>
                </a:solidFill>
              </a:rPr>
              <a:t>vol</a:t>
            </a:r>
            <a:r>
              <a:rPr lang="ru-RU" b="1" dirty="0">
                <a:solidFill>
                  <a:srgbClr val="FC00FF"/>
                </a:solidFill>
              </a:rPr>
              <a:t>. 223 </a:t>
            </a:r>
            <a:r>
              <a:rPr lang="en-US" b="1" dirty="0" smtClean="0">
                <a:solidFill>
                  <a:srgbClr val="FC00FF"/>
                </a:solidFill>
              </a:rPr>
              <a:t>, </a:t>
            </a:r>
            <a:r>
              <a:rPr lang="ru-RU" b="1" dirty="0" smtClean="0">
                <a:solidFill>
                  <a:srgbClr val="FC00FF"/>
                </a:solidFill>
              </a:rPr>
              <a:t>1181</a:t>
            </a:r>
            <a:r>
              <a:rPr lang="ru-RU" b="1" dirty="0">
                <a:solidFill>
                  <a:srgbClr val="FC00FF"/>
                </a:solidFill>
              </a:rPr>
              <a:t>–1188, </a:t>
            </a:r>
            <a:r>
              <a:rPr lang="ru-RU" b="1" dirty="0" smtClean="0">
                <a:solidFill>
                  <a:srgbClr val="FC00FF"/>
                </a:solidFill>
              </a:rPr>
              <a:t>2014</a:t>
            </a:r>
            <a:r>
              <a:rPr lang="ru-RU" b="1" dirty="0">
                <a:solidFill>
                  <a:srgbClr val="FC00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904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73691" y="994833"/>
            <a:ext cx="8389309" cy="5270517"/>
            <a:chOff x="45589" y="849312"/>
            <a:chExt cx="8602549" cy="506863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5589" y="849312"/>
              <a:ext cx="8602549" cy="5068637"/>
              <a:chOff x="45589" y="849312"/>
              <a:chExt cx="8602549" cy="5068637"/>
            </a:xfrm>
          </p:grpSpPr>
          <p:graphicFrame>
            <p:nvGraphicFramePr>
              <p:cNvPr id="7" name="Object 3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8649578"/>
                  </p:ext>
                </p:extLst>
              </p:nvPr>
            </p:nvGraphicFramePr>
            <p:xfrm>
              <a:off x="4096776" y="4241799"/>
              <a:ext cx="4551362" cy="13112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1" name="‘ормула" r:id="rId3" imgW="1981200" imgH="533400" progId="Equation.3">
                      <p:embed/>
                    </p:oleObj>
                  </mc:Choice>
                  <mc:Fallback>
                    <p:oleObj name="‘ормула" r:id="rId3" imgW="1981200" imgH="533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96776" y="4241799"/>
                            <a:ext cx="4551362" cy="1311276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Rectangle 339"/>
              <p:cNvSpPr>
                <a:spLocks noChangeArrowheads="1"/>
              </p:cNvSpPr>
              <p:nvPr/>
            </p:nvSpPr>
            <p:spPr bwMode="auto">
              <a:xfrm>
                <a:off x="137007" y="2747697"/>
                <a:ext cx="1761613" cy="167481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   PW </a:t>
                </a:r>
                <a:r>
                  <a:rPr lang="en-US" sz="2400" kern="0" dirty="0">
                    <a:solidFill>
                      <a:srgbClr val="003366"/>
                    </a:solidFill>
                    <a:latin typeface="Arial" charset="0"/>
                  </a:rPr>
                  <a:t>laser</a:t>
                </a:r>
                <a:endParaRPr lang="ru-RU" sz="2400" kern="0" dirty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9" name="Rectangle 340"/>
              <p:cNvSpPr>
                <a:spLocks noChangeArrowheads="1"/>
              </p:cNvSpPr>
              <p:nvPr/>
            </p:nvSpPr>
            <p:spPr bwMode="auto">
              <a:xfrm>
                <a:off x="3082828" y="2734471"/>
                <a:ext cx="168644" cy="1674811"/>
              </a:xfrm>
              <a:prstGeom prst="rect">
                <a:avLst/>
              </a:prstGeom>
              <a:solidFill>
                <a:srgbClr val="C0504D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endParaRPr lang="ru-RU" sz="400" kern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10" name="AutoShape 341"/>
              <p:cNvSpPr>
                <a:spLocks noChangeArrowheads="1"/>
              </p:cNvSpPr>
              <p:nvPr/>
            </p:nvSpPr>
            <p:spPr bwMode="auto">
              <a:xfrm>
                <a:off x="3352528" y="3377405"/>
                <a:ext cx="744247" cy="465667"/>
              </a:xfrm>
              <a:prstGeom prst="rightArrow">
                <a:avLst>
                  <a:gd name="adj1" fmla="val 50000"/>
                  <a:gd name="adj2" fmla="val 42808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" name="AutoShape 343"/>
              <p:cNvSpPr>
                <a:spLocks noChangeArrowheads="1"/>
              </p:cNvSpPr>
              <p:nvPr/>
            </p:nvSpPr>
            <p:spPr bwMode="auto">
              <a:xfrm>
                <a:off x="1969631" y="3358887"/>
                <a:ext cx="1113197" cy="470959"/>
              </a:xfrm>
              <a:prstGeom prst="rightArrow">
                <a:avLst>
                  <a:gd name="adj1" fmla="val 50000"/>
                  <a:gd name="adj2" fmla="val 42230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AutoShape 344"/>
              <p:cNvSpPr>
                <a:spLocks noChangeArrowheads="1"/>
              </p:cNvSpPr>
              <p:nvPr/>
            </p:nvSpPr>
            <p:spPr bwMode="auto">
              <a:xfrm>
                <a:off x="4096776" y="3345656"/>
                <a:ext cx="3968408" cy="470959"/>
              </a:xfrm>
              <a:prstGeom prst="rightArrow">
                <a:avLst>
                  <a:gd name="adj1" fmla="val 50000"/>
                  <a:gd name="adj2" fmla="val 117905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" name="AutoShape 346"/>
              <p:cNvSpPr>
                <a:spLocks noChangeArrowheads="1"/>
              </p:cNvSpPr>
              <p:nvPr/>
            </p:nvSpPr>
            <p:spPr bwMode="auto">
              <a:xfrm>
                <a:off x="6606732" y="849312"/>
                <a:ext cx="125633" cy="2369344"/>
              </a:xfrm>
              <a:prstGeom prst="triangle">
                <a:avLst>
                  <a:gd name="adj" fmla="val 50000"/>
                </a:avLst>
              </a:prstGeom>
              <a:solidFill>
                <a:srgbClr val="00009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AutoShape 347"/>
              <p:cNvSpPr>
                <a:spLocks noChangeArrowheads="1"/>
              </p:cNvSpPr>
              <p:nvPr/>
            </p:nvSpPr>
            <p:spPr bwMode="auto">
              <a:xfrm>
                <a:off x="2184029" y="2098144"/>
                <a:ext cx="237612" cy="1260739"/>
              </a:xfrm>
              <a:prstGeom prst="triangle">
                <a:avLst>
                  <a:gd name="adj" fmla="val 50000"/>
                </a:avLst>
              </a:prstGeom>
              <a:solidFill>
                <a:srgbClr val="00009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Rectangle 349"/>
              <p:cNvSpPr>
                <a:spLocks noChangeArrowheads="1"/>
              </p:cNvSpPr>
              <p:nvPr/>
            </p:nvSpPr>
            <p:spPr bwMode="auto">
              <a:xfrm>
                <a:off x="4086407" y="2811199"/>
                <a:ext cx="1761613" cy="167481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r>
                  <a:rPr lang="en-US" kern="0" dirty="0" smtClean="0">
                    <a:solidFill>
                      <a:srgbClr val="003366"/>
                    </a:solidFill>
                    <a:latin typeface="Arial" charset="0"/>
                  </a:rPr>
                  <a:t>     </a:t>
                </a: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chirped</a:t>
                </a:r>
                <a:endParaRPr lang="en-US" sz="2400" kern="0" dirty="0">
                  <a:solidFill>
                    <a:srgbClr val="003366"/>
                  </a:solidFill>
                  <a:latin typeface="Arial" charset="0"/>
                </a:endParaRPr>
              </a:p>
              <a:p>
                <a:pPr defTabSz="209517">
                  <a:defRPr/>
                </a:pP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    mirror(s)</a:t>
                </a:r>
                <a:endParaRPr lang="ru-RU" sz="2400" kern="0" dirty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16" name="Text Box 342"/>
              <p:cNvSpPr txBox="1">
                <a:spLocks noChangeArrowheads="1"/>
              </p:cNvSpPr>
              <p:nvPr/>
            </p:nvSpPr>
            <p:spPr bwMode="auto">
              <a:xfrm>
                <a:off x="419237" y="5355291"/>
                <a:ext cx="3420816" cy="328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0976" tIns="10488" rIns="20976" bIns="10488">
                <a:spAutoFit/>
              </a:bodyPr>
              <a:lstStyle>
                <a:lvl1pPr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1pPr>
                <a:lvl2pPr marL="104775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2pPr>
                <a:lvl3pPr marL="209550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3pPr>
                <a:lvl4pPr marL="314325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4pPr>
                <a:lvl5pPr marL="419100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5pPr>
                <a:lvl6pPr marL="8763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6pPr>
                <a:lvl7pPr marL="13335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7pPr>
                <a:lvl8pPr marL="17907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8pPr>
                <a:lvl9pPr marL="22479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9pPr>
              </a:lstStyle>
              <a:p>
                <a:pPr>
                  <a:defRPr/>
                </a:pPr>
                <a:r>
                  <a:rPr kumimoji="0" lang="en-US" sz="2000" dirty="0">
                    <a:solidFill>
                      <a:srgbClr val="FF0000"/>
                    </a:solidFill>
                    <a:latin typeface="Arial" charset="0"/>
                  </a:rPr>
                  <a:t>Self-Phase Modulation (SPM)</a:t>
                </a:r>
                <a:endParaRPr kumimoji="0" lang="ru-RU" sz="20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7" name="TextBox 2"/>
              <p:cNvSpPr txBox="1">
                <a:spLocks noChangeArrowheads="1"/>
              </p:cNvSpPr>
              <p:nvPr/>
            </p:nvSpPr>
            <p:spPr bwMode="auto">
              <a:xfrm>
                <a:off x="2605594" y="1731860"/>
                <a:ext cx="2389739" cy="769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5" tIns="45713" rIns="91425" bIns="45713">
                <a:spAutoFit/>
              </a:bodyPr>
              <a:lstStyle>
                <a:lvl1pPr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  <a:cs typeface="Arial" charset="0"/>
                  </a:defRPr>
                </a:lvl1pPr>
                <a:lvl2pPr marL="742950" indent="-28575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2pPr>
                <a:lvl3pPr marL="11430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3pPr>
                <a:lvl4pPr marL="16002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4pPr>
                <a:lvl5pPr marL="20574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9pPr>
              </a:lstStyle>
              <a:p>
                <a:r>
                  <a:rPr kumimoji="0" lang="en-US" sz="4400" b="1" dirty="0">
                    <a:solidFill>
                      <a:srgbClr val="FF0000"/>
                    </a:solidFill>
                  </a:rPr>
                  <a:t>B=</a:t>
                </a:r>
                <a:r>
                  <a:rPr kumimoji="0" lang="en-US" sz="4400" b="1" dirty="0" smtClean="0">
                    <a:solidFill>
                      <a:srgbClr val="FF0000"/>
                    </a:solidFill>
                  </a:rPr>
                  <a:t>n</a:t>
                </a:r>
                <a:r>
                  <a:rPr kumimoji="0" lang="en-US" sz="4400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kumimoji="0" lang="en-US" sz="4400" b="1" dirty="0" smtClean="0">
                    <a:solidFill>
                      <a:srgbClr val="FF0000"/>
                    </a:solidFill>
                  </a:rPr>
                  <a:t>IL</a:t>
                </a:r>
                <a:endParaRPr kumimoji="0" lang="ru-RU" sz="4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8" name="Овальная выноска 17"/>
              <p:cNvSpPr/>
              <p:nvPr/>
            </p:nvSpPr>
            <p:spPr>
              <a:xfrm>
                <a:off x="45589" y="5125522"/>
                <a:ext cx="4127658" cy="792427"/>
              </a:xfrm>
              <a:prstGeom prst="wedgeEllipseCallout">
                <a:avLst>
                  <a:gd name="adj1" fmla="val 21115"/>
                  <a:gd name="adj2" fmla="val -132410"/>
                </a:avLst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1874509"/>
                </p:ext>
              </p:extLst>
            </p:nvPr>
          </p:nvGraphicFramePr>
          <p:xfrm>
            <a:off x="3338312" y="3802690"/>
            <a:ext cx="733917" cy="398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2" name="‘ормула" r:id="rId5" imgW="444500" imgH="241300" progId="Equation.3">
                    <p:embed/>
                  </p:oleObj>
                </mc:Choice>
                <mc:Fallback>
                  <p:oleObj name="‘ормула" r:id="rId5" imgW="4445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338312" y="3802690"/>
                          <a:ext cx="733917" cy="398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Объект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396953"/>
                </p:ext>
              </p:extLst>
            </p:nvPr>
          </p:nvGraphicFramePr>
          <p:xfrm>
            <a:off x="5962650" y="3843338"/>
            <a:ext cx="860425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3" name="‘ормула" r:id="rId7" imgW="520700" imgH="241300" progId="Equation.3">
                    <p:embed/>
                  </p:oleObj>
                </mc:Choice>
                <mc:Fallback>
                  <p:oleObj name="‘ормула" r:id="rId7" imgW="520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962650" y="3843338"/>
                          <a:ext cx="860425" cy="3984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/>
          <p:cNvSpPr txBox="1"/>
          <p:nvPr/>
        </p:nvSpPr>
        <p:spPr>
          <a:xfrm>
            <a:off x="367398" y="365391"/>
            <a:ext cx="8395601" cy="6186310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Small-scale self-focusing suppression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powerful laser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67398" y="1637056"/>
            <a:ext cx="8699500" cy="2585323"/>
          </a:xfrm>
          <a:prstGeom prst="rect">
            <a:avLst/>
          </a:prstGeom>
          <a:solidFill>
            <a:srgbClr val="FFFFFF">
              <a:alpha val="62000"/>
            </a:srgb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900F4"/>
                </a:solidFill>
              </a:rPr>
              <a:t> </a:t>
            </a:r>
            <a:r>
              <a:rPr lang="en-US" dirty="0">
                <a:solidFill>
                  <a:srgbClr val="F900F4"/>
                </a:solidFill>
              </a:rPr>
              <a:t>S.Y. </a:t>
            </a:r>
            <a:r>
              <a:rPr lang="en-US" dirty="0" err="1">
                <a:solidFill>
                  <a:srgbClr val="F900F4"/>
                </a:solidFill>
              </a:rPr>
              <a:t>Mironov</a:t>
            </a:r>
            <a:r>
              <a:rPr lang="en-US" dirty="0">
                <a:solidFill>
                  <a:srgbClr val="F900F4"/>
                </a:solidFill>
              </a:rPr>
              <a:t>, V.V. </a:t>
            </a:r>
            <a:r>
              <a:rPr lang="en-US" dirty="0" err="1">
                <a:solidFill>
                  <a:srgbClr val="F900F4"/>
                </a:solidFill>
              </a:rPr>
              <a:t>Lozhkarev</a:t>
            </a:r>
            <a:r>
              <a:rPr lang="en-US" dirty="0">
                <a:solidFill>
                  <a:srgbClr val="F900F4"/>
                </a:solidFill>
              </a:rPr>
              <a:t>, V.N. </a:t>
            </a:r>
            <a:r>
              <a:rPr lang="en-US" dirty="0" err="1">
                <a:solidFill>
                  <a:srgbClr val="F900F4"/>
                </a:solidFill>
              </a:rPr>
              <a:t>Ginzburg</a:t>
            </a:r>
            <a:r>
              <a:rPr lang="en-US" dirty="0">
                <a:solidFill>
                  <a:srgbClr val="F900F4"/>
                </a:solidFill>
              </a:rPr>
              <a:t>, I.V. </a:t>
            </a:r>
            <a:r>
              <a:rPr lang="en-US" dirty="0" err="1">
                <a:solidFill>
                  <a:srgbClr val="F900F4"/>
                </a:solidFill>
              </a:rPr>
              <a:t>Yakovlev</a:t>
            </a:r>
            <a:r>
              <a:rPr lang="en-US" dirty="0">
                <a:solidFill>
                  <a:srgbClr val="F900F4"/>
                </a:solidFill>
              </a:rPr>
              <a:t>, G. </a:t>
            </a:r>
            <a:r>
              <a:rPr lang="en-US" dirty="0" err="1">
                <a:solidFill>
                  <a:srgbClr val="F900F4"/>
                </a:solidFill>
              </a:rPr>
              <a:t>Luchinin</a:t>
            </a:r>
            <a:r>
              <a:rPr lang="en-US" dirty="0">
                <a:solidFill>
                  <a:srgbClr val="F900F4"/>
                </a:solidFill>
              </a:rPr>
              <a:t>, A.A. </a:t>
            </a:r>
            <a:r>
              <a:rPr lang="en-US" dirty="0" err="1">
                <a:solidFill>
                  <a:srgbClr val="F900F4"/>
                </a:solidFill>
              </a:rPr>
              <a:t>Shaykin</a:t>
            </a:r>
            <a:r>
              <a:rPr lang="en-US" dirty="0">
                <a:solidFill>
                  <a:srgbClr val="F900F4"/>
                </a:solidFill>
              </a:rPr>
              <a:t>, E.A. Khazanov, A.A. </a:t>
            </a:r>
            <a:r>
              <a:rPr lang="en-US" dirty="0" err="1">
                <a:solidFill>
                  <a:srgbClr val="F900F4"/>
                </a:solidFill>
              </a:rPr>
              <a:t>Babin</a:t>
            </a:r>
            <a:r>
              <a:rPr lang="en-US" dirty="0">
                <a:solidFill>
                  <a:srgbClr val="F900F4"/>
                </a:solidFill>
              </a:rPr>
              <a:t>, E. </a:t>
            </a:r>
            <a:r>
              <a:rPr lang="en-US" dirty="0" err="1">
                <a:solidFill>
                  <a:srgbClr val="F900F4"/>
                </a:solidFill>
              </a:rPr>
              <a:t>Novikov</a:t>
            </a:r>
            <a:r>
              <a:rPr lang="en-US" dirty="0">
                <a:solidFill>
                  <a:srgbClr val="F900F4"/>
                </a:solidFill>
              </a:rPr>
              <a:t>, S. </a:t>
            </a:r>
            <a:r>
              <a:rPr lang="en-US" dirty="0" err="1">
                <a:solidFill>
                  <a:srgbClr val="F900F4"/>
                </a:solidFill>
              </a:rPr>
              <a:t>Fadeev</a:t>
            </a:r>
            <a:r>
              <a:rPr lang="en-US" dirty="0">
                <a:solidFill>
                  <a:srgbClr val="F900F4"/>
                </a:solidFill>
              </a:rPr>
              <a:t>, A.M. </a:t>
            </a:r>
            <a:r>
              <a:rPr lang="en-US" dirty="0" err="1">
                <a:solidFill>
                  <a:srgbClr val="F900F4"/>
                </a:solidFill>
              </a:rPr>
              <a:t>Sergeev</a:t>
            </a:r>
            <a:r>
              <a:rPr lang="en-US" dirty="0">
                <a:solidFill>
                  <a:srgbClr val="F900F4"/>
                </a:solidFill>
              </a:rPr>
              <a:t>, and G.A. </a:t>
            </a:r>
            <a:r>
              <a:rPr lang="en-US" dirty="0" err="1">
                <a:solidFill>
                  <a:srgbClr val="F900F4"/>
                </a:solidFill>
              </a:rPr>
              <a:t>Mourou</a:t>
            </a:r>
            <a:r>
              <a:rPr lang="en-US" dirty="0" smtClean="0">
                <a:solidFill>
                  <a:srgbClr val="F900F4"/>
                </a:solidFill>
              </a:rPr>
              <a:t>,</a:t>
            </a:r>
          </a:p>
          <a:p>
            <a:r>
              <a:rPr lang="en-US" dirty="0" smtClean="0">
                <a:solidFill>
                  <a:srgbClr val="F900F4"/>
                </a:solidFill>
              </a:rPr>
              <a:t> </a:t>
            </a:r>
            <a:r>
              <a:rPr lang="en-US" dirty="0">
                <a:solidFill>
                  <a:srgbClr val="F900F4"/>
                </a:solidFill>
              </a:rPr>
              <a:t>IEEE Journal of Selected Topics in Quantum Electronics  18, 7-13 (2012)</a:t>
            </a:r>
            <a:r>
              <a:rPr lang="en-US" dirty="0" smtClean="0">
                <a:solidFill>
                  <a:srgbClr val="F900F4"/>
                </a:solidFill>
              </a:rPr>
              <a:t>.</a:t>
            </a:r>
          </a:p>
          <a:p>
            <a:endParaRPr lang="en-US" dirty="0">
              <a:solidFill>
                <a:srgbClr val="F900F4"/>
              </a:solidFill>
            </a:endParaRPr>
          </a:p>
          <a:p>
            <a:r>
              <a:rPr lang="en-US" dirty="0">
                <a:solidFill>
                  <a:srgbClr val="F900F4"/>
                </a:solidFill>
              </a:rPr>
              <a:t>S. </a:t>
            </a:r>
            <a:r>
              <a:rPr lang="en-US" dirty="0" err="1">
                <a:solidFill>
                  <a:srgbClr val="F900F4"/>
                </a:solidFill>
              </a:rPr>
              <a:t>Mironov</a:t>
            </a:r>
            <a:r>
              <a:rPr lang="en-US" dirty="0">
                <a:solidFill>
                  <a:srgbClr val="F900F4"/>
                </a:solidFill>
              </a:rPr>
              <a:t>, V. </a:t>
            </a:r>
            <a:r>
              <a:rPr lang="en-US" dirty="0" err="1">
                <a:solidFill>
                  <a:srgbClr val="F900F4"/>
                </a:solidFill>
              </a:rPr>
              <a:t>Lozhkarev</a:t>
            </a:r>
            <a:r>
              <a:rPr lang="en-US" dirty="0">
                <a:solidFill>
                  <a:srgbClr val="F900F4"/>
                </a:solidFill>
              </a:rPr>
              <a:t>, G. </a:t>
            </a:r>
            <a:r>
              <a:rPr lang="en-US" dirty="0" err="1">
                <a:solidFill>
                  <a:srgbClr val="F900F4"/>
                </a:solidFill>
              </a:rPr>
              <a:t>Luchinin</a:t>
            </a:r>
            <a:r>
              <a:rPr lang="en-US" dirty="0">
                <a:solidFill>
                  <a:srgbClr val="F900F4"/>
                </a:solidFill>
              </a:rPr>
              <a:t>, A. </a:t>
            </a:r>
            <a:r>
              <a:rPr lang="en-US" dirty="0" err="1">
                <a:solidFill>
                  <a:srgbClr val="F900F4"/>
                </a:solidFill>
              </a:rPr>
              <a:t>Shaykin</a:t>
            </a:r>
            <a:r>
              <a:rPr lang="en-US" dirty="0">
                <a:solidFill>
                  <a:srgbClr val="F900F4"/>
                </a:solidFill>
              </a:rPr>
              <a:t>, and E. Khazanov, </a:t>
            </a:r>
            <a:endParaRPr lang="en-US" dirty="0" smtClean="0">
              <a:solidFill>
                <a:srgbClr val="F900F4"/>
              </a:solidFill>
            </a:endParaRPr>
          </a:p>
          <a:p>
            <a:r>
              <a:rPr lang="en-US" dirty="0" smtClean="0">
                <a:solidFill>
                  <a:srgbClr val="F900F4"/>
                </a:solidFill>
              </a:rPr>
              <a:t>Applied </a:t>
            </a:r>
            <a:r>
              <a:rPr lang="en-US" dirty="0">
                <a:solidFill>
                  <a:srgbClr val="F900F4"/>
                </a:solidFill>
              </a:rPr>
              <a:t>Physics </a:t>
            </a:r>
            <a:r>
              <a:rPr lang="en-US" dirty="0" smtClean="0">
                <a:solidFill>
                  <a:srgbClr val="F900F4"/>
                </a:solidFill>
              </a:rPr>
              <a:t>B, </a:t>
            </a:r>
            <a:r>
              <a:rPr lang="en-US" dirty="0">
                <a:solidFill>
                  <a:srgbClr val="F900F4"/>
                </a:solidFill>
              </a:rPr>
              <a:t>113, 147-151 (2013).</a:t>
            </a:r>
          </a:p>
          <a:p>
            <a:endParaRPr lang="en-US" dirty="0">
              <a:solidFill>
                <a:srgbClr val="F900F4"/>
              </a:solidFill>
            </a:endParaRPr>
          </a:p>
          <a:p>
            <a:r>
              <a:rPr lang="en-US" dirty="0" smtClean="0">
                <a:solidFill>
                  <a:srgbClr val="F900F4"/>
                </a:solidFill>
              </a:rPr>
              <a:t> </a:t>
            </a:r>
            <a:r>
              <a:rPr lang="en-US" dirty="0">
                <a:solidFill>
                  <a:srgbClr val="F900F4"/>
                </a:solidFill>
              </a:rPr>
              <a:t>V.N. </a:t>
            </a:r>
            <a:r>
              <a:rPr lang="en-US" dirty="0" err="1">
                <a:solidFill>
                  <a:srgbClr val="F900F4"/>
                </a:solidFill>
              </a:rPr>
              <a:t>Ginzburg</a:t>
            </a:r>
            <a:r>
              <a:rPr lang="en-US" dirty="0">
                <a:solidFill>
                  <a:srgbClr val="F900F4"/>
                </a:solidFill>
              </a:rPr>
              <a:t>, A.A. </a:t>
            </a:r>
            <a:r>
              <a:rPr lang="en-US" dirty="0" err="1">
                <a:solidFill>
                  <a:srgbClr val="F900F4"/>
                </a:solidFill>
              </a:rPr>
              <a:t>Kochetkov</a:t>
            </a:r>
            <a:r>
              <a:rPr lang="en-US" dirty="0">
                <a:solidFill>
                  <a:srgbClr val="F900F4"/>
                </a:solidFill>
              </a:rPr>
              <a:t>, A.K. Potemkin, E.A. </a:t>
            </a:r>
            <a:r>
              <a:rPr lang="en-US" dirty="0" smtClean="0">
                <a:solidFill>
                  <a:srgbClr val="F900F4"/>
                </a:solidFill>
              </a:rPr>
              <a:t>Khazanov</a:t>
            </a:r>
            <a:r>
              <a:rPr lang="en-US" i="1" dirty="0" smtClean="0">
                <a:solidFill>
                  <a:srgbClr val="F900F4"/>
                </a:solidFill>
              </a:rPr>
              <a:t>,  </a:t>
            </a:r>
          </a:p>
          <a:p>
            <a:r>
              <a:rPr lang="en-US" dirty="0" smtClean="0">
                <a:solidFill>
                  <a:srgbClr val="F900F4"/>
                </a:solidFill>
              </a:rPr>
              <a:t>Quantum </a:t>
            </a:r>
            <a:r>
              <a:rPr lang="en-US" dirty="0">
                <a:solidFill>
                  <a:srgbClr val="F900F4"/>
                </a:solidFill>
              </a:rPr>
              <a:t>Electronics  48 (4)  325 – 331  (2018</a:t>
            </a:r>
            <a:r>
              <a:rPr lang="en-US" dirty="0" smtClean="0">
                <a:solidFill>
                  <a:srgbClr val="F900F4"/>
                </a:solidFill>
              </a:rPr>
              <a:t>)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02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4" name="Group 4"/>
          <p:cNvGrpSpPr>
            <a:grpSpLocks noChangeAspect="1"/>
          </p:cNvGrpSpPr>
          <p:nvPr/>
        </p:nvGrpSpPr>
        <p:grpSpPr bwMode="auto">
          <a:xfrm>
            <a:off x="0" y="3645024"/>
            <a:ext cx="2374900" cy="2708275"/>
            <a:chOff x="0" y="1253"/>
            <a:chExt cx="1860" cy="2449"/>
          </a:xfrm>
        </p:grpSpPr>
        <p:pic>
          <p:nvPicPr>
            <p:cNvPr id="20485" name="Picture 5" descr="IMG_0547"/>
            <p:cNvPicPr>
              <a:picLocks noChangeAspect="1" noChangeArrowheads="1"/>
            </p:cNvPicPr>
            <p:nvPr/>
          </p:nvPicPr>
          <p:blipFill>
            <a:blip r:embed="rId2">
              <a:lum bright="14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6" t="38925" r="44923" b="22325"/>
            <a:stretch>
              <a:fillRect/>
            </a:stretch>
          </p:blipFill>
          <p:spPr bwMode="auto">
            <a:xfrm>
              <a:off x="0" y="1253"/>
              <a:ext cx="1860" cy="2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6" name="Line 6"/>
            <p:cNvSpPr>
              <a:spLocks noChangeAspect="1" noChangeShapeType="1"/>
            </p:cNvSpPr>
            <p:nvPr/>
          </p:nvSpPr>
          <p:spPr bwMode="auto">
            <a:xfrm flipV="1">
              <a:off x="1506" y="2147"/>
              <a:ext cx="0" cy="42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87" name="Text Box 7"/>
            <p:cNvSpPr txBox="1">
              <a:spLocks noChangeAspect="1" noChangeArrowheads="1"/>
            </p:cNvSpPr>
            <p:nvPr/>
          </p:nvSpPr>
          <p:spPr bwMode="auto">
            <a:xfrm>
              <a:off x="1240" y="2225"/>
              <a:ext cx="294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3300"/>
                  </a:solidFill>
                  <a:latin typeface="Garamond" charset="0"/>
                </a:rPr>
                <a:t>W</a:t>
              </a:r>
              <a:endParaRPr lang="ru-RU" b="1">
                <a:solidFill>
                  <a:srgbClr val="FF3300"/>
                </a:solidFill>
                <a:latin typeface="Garamond" charset="0"/>
              </a:endParaRPr>
            </a:p>
          </p:txBody>
        </p:sp>
        <p:sp>
          <p:nvSpPr>
            <p:cNvPr id="20488" name="Line 8"/>
            <p:cNvSpPr>
              <a:spLocks noChangeAspect="1" noChangeShapeType="1"/>
            </p:cNvSpPr>
            <p:nvPr/>
          </p:nvSpPr>
          <p:spPr bwMode="auto">
            <a:xfrm flipH="1">
              <a:off x="708" y="2575"/>
              <a:ext cx="79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89" name="Text Box 9"/>
            <p:cNvSpPr txBox="1">
              <a:spLocks noChangeAspect="1" noChangeArrowheads="1"/>
            </p:cNvSpPr>
            <p:nvPr/>
          </p:nvSpPr>
          <p:spPr bwMode="auto">
            <a:xfrm>
              <a:off x="681" y="2340"/>
              <a:ext cx="227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  <a:latin typeface="Garamond" charset="0"/>
                </a:rPr>
                <a:t>z</a:t>
              </a:r>
              <a:endParaRPr lang="ru-RU">
                <a:solidFill>
                  <a:srgbClr val="FF3300"/>
                </a:solidFill>
                <a:latin typeface="Garamond" charset="0"/>
              </a:endParaRPr>
            </a:p>
          </p:txBody>
        </p:sp>
      </p:grp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771775" y="115888"/>
            <a:ext cx="377419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3366FF"/>
                </a:solidFill>
              </a:rPr>
              <a:t>Experimental Results</a:t>
            </a:r>
            <a:endParaRPr lang="ru-RU" sz="3200" b="1" dirty="0">
              <a:solidFill>
                <a:srgbClr val="3366FF"/>
              </a:solidFill>
            </a:endParaRPr>
          </a:p>
        </p:txBody>
      </p:sp>
      <p:grpSp>
        <p:nvGrpSpPr>
          <p:cNvPr id="20509" name="Group 29"/>
          <p:cNvGrpSpPr>
            <a:grpSpLocks noChangeAspect="1"/>
          </p:cNvGrpSpPr>
          <p:nvPr/>
        </p:nvGrpSpPr>
        <p:grpSpPr bwMode="auto">
          <a:xfrm>
            <a:off x="2051720" y="780522"/>
            <a:ext cx="6445300" cy="4088638"/>
            <a:chOff x="703" y="1526"/>
            <a:chExt cx="4264" cy="2678"/>
          </a:xfrm>
        </p:grpSpPr>
        <p:pic>
          <p:nvPicPr>
            <p:cNvPr id="20510" name="Picture 30" descr="Diag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2" t="4228" r="6615"/>
            <a:stretch>
              <a:fillRect/>
            </a:stretch>
          </p:blipFill>
          <p:spPr bwMode="auto">
            <a:xfrm>
              <a:off x="703" y="1526"/>
              <a:ext cx="4264" cy="26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11" name="Line 31"/>
            <p:cNvSpPr>
              <a:spLocks noChangeAspect="1" noChangeShapeType="1"/>
            </p:cNvSpPr>
            <p:nvPr/>
          </p:nvSpPr>
          <p:spPr bwMode="auto">
            <a:xfrm>
              <a:off x="1973" y="3203"/>
              <a:ext cx="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27984" y="4437112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iameter/distance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4941168"/>
            <a:ext cx="6480720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baseline="30000" dirty="0" smtClean="0"/>
              <a:t>Theoretical </a:t>
            </a:r>
            <a:r>
              <a:rPr lang="en-US" sz="2800" b="1" baseline="30000" dirty="0"/>
              <a:t>curves: logarithm of noise </a:t>
            </a:r>
            <a:r>
              <a:rPr lang="en-US" sz="2800" b="1" baseline="30000" dirty="0" smtClean="0"/>
              <a:t>power. </a:t>
            </a:r>
          </a:p>
          <a:p>
            <a:r>
              <a:rPr lang="en-US" sz="2800" b="1" baseline="30000" dirty="0" smtClean="0"/>
              <a:t>Experimental </a:t>
            </a:r>
            <a:r>
              <a:rPr lang="en-US" sz="2800" b="1" baseline="30000" dirty="0"/>
              <a:t>points: black, gray and white circles correspond to high, small and zero transmission reduction due to optical damage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6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73691" y="994833"/>
            <a:ext cx="8389309" cy="5270517"/>
            <a:chOff x="45589" y="849312"/>
            <a:chExt cx="8602549" cy="506863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5589" y="849312"/>
              <a:ext cx="8602549" cy="5068637"/>
              <a:chOff x="45589" y="849312"/>
              <a:chExt cx="8602549" cy="5068637"/>
            </a:xfrm>
          </p:grpSpPr>
          <p:graphicFrame>
            <p:nvGraphicFramePr>
              <p:cNvPr id="7" name="Object 3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6739040"/>
                  </p:ext>
                </p:extLst>
              </p:nvPr>
            </p:nvGraphicFramePr>
            <p:xfrm>
              <a:off x="4096776" y="4241799"/>
              <a:ext cx="4551362" cy="13112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650" name="‘ормула" r:id="rId3" imgW="1981200" imgH="533400" progId="Equation.3">
                      <p:embed/>
                    </p:oleObj>
                  </mc:Choice>
                  <mc:Fallback>
                    <p:oleObj name="‘ормула" r:id="rId3" imgW="1981200" imgH="533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96776" y="4241799"/>
                            <a:ext cx="4551362" cy="1311276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Rectangle 339"/>
              <p:cNvSpPr>
                <a:spLocks noChangeArrowheads="1"/>
              </p:cNvSpPr>
              <p:nvPr/>
            </p:nvSpPr>
            <p:spPr bwMode="auto">
              <a:xfrm>
                <a:off x="137007" y="2747697"/>
                <a:ext cx="1761613" cy="167481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   PW </a:t>
                </a:r>
                <a:r>
                  <a:rPr lang="en-US" sz="2400" kern="0" dirty="0">
                    <a:solidFill>
                      <a:srgbClr val="003366"/>
                    </a:solidFill>
                    <a:latin typeface="Arial" charset="0"/>
                  </a:rPr>
                  <a:t>laser</a:t>
                </a:r>
                <a:endParaRPr lang="ru-RU" sz="2400" kern="0" dirty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9" name="Rectangle 340"/>
              <p:cNvSpPr>
                <a:spLocks noChangeArrowheads="1"/>
              </p:cNvSpPr>
              <p:nvPr/>
            </p:nvSpPr>
            <p:spPr bwMode="auto">
              <a:xfrm>
                <a:off x="3082828" y="2734471"/>
                <a:ext cx="168644" cy="1674811"/>
              </a:xfrm>
              <a:prstGeom prst="rect">
                <a:avLst/>
              </a:prstGeom>
              <a:solidFill>
                <a:srgbClr val="C0504D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endParaRPr lang="ru-RU" sz="400" kern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10" name="AutoShape 341"/>
              <p:cNvSpPr>
                <a:spLocks noChangeArrowheads="1"/>
              </p:cNvSpPr>
              <p:nvPr/>
            </p:nvSpPr>
            <p:spPr bwMode="auto">
              <a:xfrm>
                <a:off x="3352528" y="3377405"/>
                <a:ext cx="744247" cy="465667"/>
              </a:xfrm>
              <a:prstGeom prst="rightArrow">
                <a:avLst>
                  <a:gd name="adj1" fmla="val 50000"/>
                  <a:gd name="adj2" fmla="val 42808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" name="AutoShape 343"/>
              <p:cNvSpPr>
                <a:spLocks noChangeArrowheads="1"/>
              </p:cNvSpPr>
              <p:nvPr/>
            </p:nvSpPr>
            <p:spPr bwMode="auto">
              <a:xfrm>
                <a:off x="1969631" y="3358887"/>
                <a:ext cx="1113197" cy="470959"/>
              </a:xfrm>
              <a:prstGeom prst="rightArrow">
                <a:avLst>
                  <a:gd name="adj1" fmla="val 50000"/>
                  <a:gd name="adj2" fmla="val 42230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AutoShape 344"/>
              <p:cNvSpPr>
                <a:spLocks noChangeArrowheads="1"/>
              </p:cNvSpPr>
              <p:nvPr/>
            </p:nvSpPr>
            <p:spPr bwMode="auto">
              <a:xfrm>
                <a:off x="4096776" y="3345656"/>
                <a:ext cx="3968408" cy="470959"/>
              </a:xfrm>
              <a:prstGeom prst="rightArrow">
                <a:avLst>
                  <a:gd name="adj1" fmla="val 50000"/>
                  <a:gd name="adj2" fmla="val 117905"/>
                </a:avLst>
              </a:prstGeom>
              <a:solidFill>
                <a:srgbClr val="90DB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" name="AutoShape 346"/>
              <p:cNvSpPr>
                <a:spLocks noChangeArrowheads="1"/>
              </p:cNvSpPr>
              <p:nvPr/>
            </p:nvSpPr>
            <p:spPr bwMode="auto">
              <a:xfrm>
                <a:off x="6606732" y="849312"/>
                <a:ext cx="125633" cy="2369344"/>
              </a:xfrm>
              <a:prstGeom prst="triangle">
                <a:avLst>
                  <a:gd name="adj" fmla="val 50000"/>
                </a:avLst>
              </a:prstGeom>
              <a:solidFill>
                <a:srgbClr val="00009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AutoShape 347"/>
              <p:cNvSpPr>
                <a:spLocks noChangeArrowheads="1"/>
              </p:cNvSpPr>
              <p:nvPr/>
            </p:nvSpPr>
            <p:spPr bwMode="auto">
              <a:xfrm>
                <a:off x="2184029" y="2098144"/>
                <a:ext cx="237612" cy="1260739"/>
              </a:xfrm>
              <a:prstGeom prst="triangle">
                <a:avLst>
                  <a:gd name="adj" fmla="val 50000"/>
                </a:avLst>
              </a:prstGeom>
              <a:solidFill>
                <a:srgbClr val="00009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253"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Rectangle 349"/>
              <p:cNvSpPr>
                <a:spLocks noChangeArrowheads="1"/>
              </p:cNvSpPr>
              <p:nvPr/>
            </p:nvSpPr>
            <p:spPr bwMode="auto">
              <a:xfrm>
                <a:off x="4086407" y="2811199"/>
                <a:ext cx="1761613" cy="167481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0976" tIns="10488" rIns="20976" bIns="10488" anchor="ctr"/>
              <a:lstStyle/>
              <a:p>
                <a:pPr defTabSz="209517">
                  <a:defRPr/>
                </a:pPr>
                <a:r>
                  <a:rPr lang="en-US" kern="0" dirty="0" smtClean="0">
                    <a:solidFill>
                      <a:srgbClr val="003366"/>
                    </a:solidFill>
                    <a:latin typeface="Arial" charset="0"/>
                  </a:rPr>
                  <a:t>     </a:t>
                </a: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chirped</a:t>
                </a:r>
                <a:endParaRPr lang="en-US" sz="2400" kern="0" dirty="0">
                  <a:solidFill>
                    <a:srgbClr val="003366"/>
                  </a:solidFill>
                  <a:latin typeface="Arial" charset="0"/>
                </a:endParaRPr>
              </a:p>
              <a:p>
                <a:pPr defTabSz="209517">
                  <a:defRPr/>
                </a:pPr>
                <a:r>
                  <a:rPr lang="en-US" sz="2400" kern="0" dirty="0" smtClean="0">
                    <a:solidFill>
                      <a:srgbClr val="003366"/>
                    </a:solidFill>
                    <a:latin typeface="Arial" charset="0"/>
                  </a:rPr>
                  <a:t>    mirror(s)</a:t>
                </a:r>
                <a:endParaRPr lang="ru-RU" sz="2400" kern="0" dirty="0">
                  <a:solidFill>
                    <a:srgbClr val="003366"/>
                  </a:solidFill>
                  <a:latin typeface="Arial" charset="0"/>
                </a:endParaRPr>
              </a:p>
            </p:txBody>
          </p:sp>
          <p:sp>
            <p:nvSpPr>
              <p:cNvPr id="16" name="Text Box 342"/>
              <p:cNvSpPr txBox="1">
                <a:spLocks noChangeArrowheads="1"/>
              </p:cNvSpPr>
              <p:nvPr/>
            </p:nvSpPr>
            <p:spPr bwMode="auto">
              <a:xfrm>
                <a:off x="419237" y="5355291"/>
                <a:ext cx="3420816" cy="328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0976" tIns="10488" rIns="20976" bIns="10488">
                <a:spAutoFit/>
              </a:bodyPr>
              <a:lstStyle>
                <a:lvl1pPr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1pPr>
                <a:lvl2pPr marL="104775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2pPr>
                <a:lvl3pPr marL="209550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3pPr>
                <a:lvl4pPr marL="314325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4pPr>
                <a:lvl5pPr marL="419100" algn="l" defTabSz="209550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5pPr>
                <a:lvl6pPr marL="8763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6pPr>
                <a:lvl7pPr marL="13335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7pPr>
                <a:lvl8pPr marL="17907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8pPr>
                <a:lvl9pPr marL="2247900" defTabSz="20955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Arial" charset="0"/>
                  </a:defRPr>
                </a:lvl9pPr>
              </a:lstStyle>
              <a:p>
                <a:pPr>
                  <a:defRPr/>
                </a:pPr>
                <a:r>
                  <a:rPr kumimoji="0" lang="en-US" sz="2000" dirty="0">
                    <a:solidFill>
                      <a:srgbClr val="FF0000"/>
                    </a:solidFill>
                    <a:latin typeface="Arial" charset="0"/>
                  </a:rPr>
                  <a:t>Self-Phase Modulation (SPM)</a:t>
                </a:r>
                <a:endParaRPr kumimoji="0" lang="ru-RU" sz="20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7" name="TextBox 2"/>
              <p:cNvSpPr txBox="1">
                <a:spLocks noChangeArrowheads="1"/>
              </p:cNvSpPr>
              <p:nvPr/>
            </p:nvSpPr>
            <p:spPr bwMode="auto">
              <a:xfrm>
                <a:off x="2605594" y="1731860"/>
                <a:ext cx="2389739" cy="769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5" tIns="45713" rIns="91425" bIns="45713">
                <a:spAutoFit/>
              </a:bodyPr>
              <a:lstStyle>
                <a:lvl1pPr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  <a:cs typeface="Arial" charset="0"/>
                  </a:defRPr>
                </a:lvl1pPr>
                <a:lvl2pPr marL="742950" indent="-28575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2pPr>
                <a:lvl3pPr marL="11430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3pPr>
                <a:lvl4pPr marL="16002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4pPr>
                <a:lvl5pPr marL="2057400" indent="-228600"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CC"/>
                    </a:solidFill>
                    <a:latin typeface="Times New Roman" charset="0"/>
                    <a:ea typeface="Arial" charset="0"/>
                  </a:defRPr>
                </a:lvl9pPr>
              </a:lstStyle>
              <a:p>
                <a:r>
                  <a:rPr kumimoji="0" lang="en-US" sz="4400" b="1" dirty="0">
                    <a:solidFill>
                      <a:srgbClr val="FF0000"/>
                    </a:solidFill>
                  </a:rPr>
                  <a:t>B=</a:t>
                </a:r>
                <a:r>
                  <a:rPr kumimoji="0" lang="en-US" sz="4400" b="1" dirty="0" smtClean="0">
                    <a:solidFill>
                      <a:srgbClr val="FF0000"/>
                    </a:solidFill>
                  </a:rPr>
                  <a:t>n</a:t>
                </a:r>
                <a:r>
                  <a:rPr kumimoji="0" lang="en-US" sz="4400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kumimoji="0" lang="en-US" sz="4400" b="1" dirty="0" smtClean="0">
                    <a:solidFill>
                      <a:srgbClr val="FF0000"/>
                    </a:solidFill>
                  </a:rPr>
                  <a:t>IL</a:t>
                </a:r>
                <a:endParaRPr kumimoji="0" lang="ru-RU" sz="4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8" name="Овальная выноска 17"/>
              <p:cNvSpPr/>
              <p:nvPr/>
            </p:nvSpPr>
            <p:spPr>
              <a:xfrm>
                <a:off x="45589" y="5125522"/>
                <a:ext cx="4127658" cy="792427"/>
              </a:xfrm>
              <a:prstGeom prst="wedgeEllipseCallout">
                <a:avLst>
                  <a:gd name="adj1" fmla="val 21115"/>
                  <a:gd name="adj2" fmla="val -132410"/>
                </a:avLst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0054935"/>
                </p:ext>
              </p:extLst>
            </p:nvPr>
          </p:nvGraphicFramePr>
          <p:xfrm>
            <a:off x="3338312" y="3802690"/>
            <a:ext cx="733917" cy="398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51" name="‘ормула" r:id="rId5" imgW="444500" imgH="241300" progId="Equation.3">
                    <p:embed/>
                  </p:oleObj>
                </mc:Choice>
                <mc:Fallback>
                  <p:oleObj name="‘ормула" r:id="rId5" imgW="4445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338312" y="3802690"/>
                          <a:ext cx="733917" cy="398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Объект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8160464"/>
                </p:ext>
              </p:extLst>
            </p:nvPr>
          </p:nvGraphicFramePr>
          <p:xfrm>
            <a:off x="5962650" y="3843338"/>
            <a:ext cx="860425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52" name="‘ормула" r:id="rId7" imgW="520700" imgH="241300" progId="Equation.3">
                    <p:embed/>
                  </p:oleObj>
                </mc:Choice>
                <mc:Fallback>
                  <p:oleObj name="‘ормула" r:id="rId7" imgW="520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962650" y="3843338"/>
                          <a:ext cx="860425" cy="3984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230" y="-931332"/>
            <a:ext cx="8361769" cy="7387166"/>
          </a:xfrm>
          <a:solidFill>
            <a:schemeClr val="bg1">
              <a:lumMod val="65000"/>
              <a:alpha val="76000"/>
            </a:schemeClr>
          </a:solidFill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CafCA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experiments</a:t>
            </a:r>
            <a:b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462843" y="1852949"/>
            <a:ext cx="8099006" cy="4510319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xtLst/>
        </p:spPr>
        <p:txBody>
          <a:bodyPr wrap="square" lIns="77578" tIns="38789" rIns="77578" bIns="38789">
            <a:spAutoFit/>
          </a:bodyPr>
          <a:lstStyle/>
          <a:p>
            <a:r>
              <a:rPr lang="en-US" dirty="0">
                <a:solidFill>
                  <a:srgbClr val="F900F4"/>
                </a:solidFill>
                <a:cs typeface="Times New Roman" charset="0"/>
              </a:rPr>
              <a:t>S Yu </a:t>
            </a:r>
            <a:r>
              <a:rPr lang="en-US" dirty="0" err="1">
                <a:solidFill>
                  <a:srgbClr val="F900F4"/>
                </a:solidFill>
                <a:cs typeface="Times New Roman" charset="0"/>
              </a:rPr>
              <a:t>Mironov</a:t>
            </a:r>
            <a:r>
              <a:rPr lang="en-US" dirty="0">
                <a:solidFill>
                  <a:srgbClr val="F900F4"/>
                </a:solidFill>
                <a:cs typeface="Times New Roman" charset="0"/>
              </a:rPr>
              <a:t>, V N </a:t>
            </a:r>
            <a:r>
              <a:rPr lang="en-US" dirty="0" err="1">
                <a:solidFill>
                  <a:srgbClr val="F900F4"/>
                </a:solidFill>
                <a:cs typeface="Times New Roman" charset="0"/>
              </a:rPr>
              <a:t>Ginzburg</a:t>
            </a:r>
            <a:r>
              <a:rPr lang="en-US" dirty="0">
                <a:solidFill>
                  <a:srgbClr val="F900F4"/>
                </a:solidFill>
                <a:cs typeface="Times New Roman" charset="0"/>
              </a:rPr>
              <a:t>, E I </a:t>
            </a:r>
            <a:r>
              <a:rPr lang="en-US" dirty="0" err="1">
                <a:solidFill>
                  <a:srgbClr val="F900F4"/>
                </a:solidFill>
                <a:cs typeface="Times New Roman" charset="0"/>
              </a:rPr>
              <a:t>Gacheva</a:t>
            </a:r>
            <a:r>
              <a:rPr lang="en-US" dirty="0">
                <a:solidFill>
                  <a:srgbClr val="F900F4"/>
                </a:solidFill>
                <a:cs typeface="Times New Roman" charset="0"/>
              </a:rPr>
              <a:t>, D E </a:t>
            </a:r>
            <a:r>
              <a:rPr lang="en-US" dirty="0" err="1">
                <a:solidFill>
                  <a:srgbClr val="F900F4"/>
                </a:solidFill>
                <a:cs typeface="Times New Roman" charset="0"/>
              </a:rPr>
              <a:t>Silin</a:t>
            </a:r>
            <a:r>
              <a:rPr lang="en-US" dirty="0">
                <a:solidFill>
                  <a:srgbClr val="F900F4"/>
                </a:solidFill>
                <a:cs typeface="Times New Roman" charset="0"/>
              </a:rPr>
              <a:t>, A A </a:t>
            </a:r>
            <a:r>
              <a:rPr lang="en-US" dirty="0" err="1">
                <a:solidFill>
                  <a:srgbClr val="F900F4"/>
                </a:solidFill>
                <a:cs typeface="Times New Roman" charset="0"/>
              </a:rPr>
              <a:t>Kochetkov</a:t>
            </a:r>
            <a:r>
              <a:rPr lang="en-US" dirty="0">
                <a:solidFill>
                  <a:srgbClr val="F900F4"/>
                </a:solidFill>
                <a:cs typeface="Times New Roman" charset="0"/>
              </a:rPr>
              <a:t>, Yu A </a:t>
            </a:r>
            <a:r>
              <a:rPr lang="en-US" dirty="0" err="1">
                <a:solidFill>
                  <a:srgbClr val="F900F4"/>
                </a:solidFill>
                <a:cs typeface="Times New Roman" charset="0"/>
              </a:rPr>
              <a:t>Mamaev</a:t>
            </a:r>
            <a:r>
              <a:rPr lang="en-US" dirty="0">
                <a:solidFill>
                  <a:srgbClr val="F900F4"/>
                </a:solidFill>
                <a:cs typeface="Times New Roman" charset="0"/>
              </a:rPr>
              <a:t>, A A </a:t>
            </a:r>
            <a:r>
              <a:rPr lang="en-US" dirty="0" err="1">
                <a:solidFill>
                  <a:srgbClr val="F900F4"/>
                </a:solidFill>
                <a:cs typeface="Times New Roman" charset="0"/>
              </a:rPr>
              <a:t>Shaykin</a:t>
            </a:r>
            <a:r>
              <a:rPr lang="en-US" dirty="0">
                <a:solidFill>
                  <a:srgbClr val="F900F4"/>
                </a:solidFill>
                <a:cs typeface="Times New Roman" charset="0"/>
              </a:rPr>
              <a:t>, E A Khazanov, and G A </a:t>
            </a:r>
            <a:r>
              <a:rPr lang="en-US" dirty="0" err="1">
                <a:solidFill>
                  <a:srgbClr val="F900F4"/>
                </a:solidFill>
                <a:cs typeface="Times New Roman" charset="0"/>
              </a:rPr>
              <a:t>Mourou</a:t>
            </a:r>
            <a:r>
              <a:rPr lang="en-US" dirty="0">
                <a:solidFill>
                  <a:srgbClr val="F900F4"/>
                </a:solidFill>
                <a:cs typeface="Times New Roman" charset="0"/>
              </a:rPr>
              <a:t> </a:t>
            </a:r>
            <a:endParaRPr lang="ru-RU" dirty="0" smtClean="0">
              <a:solidFill>
                <a:srgbClr val="F900F4"/>
              </a:solidFill>
              <a:cs typeface="Times New Roman" charset="0"/>
            </a:endParaRPr>
          </a:p>
          <a:p>
            <a:r>
              <a:rPr lang="hu-HU" dirty="0" smtClean="0">
                <a:solidFill>
                  <a:srgbClr val="F900F4"/>
                </a:solidFill>
                <a:cs typeface="Times New Roman" charset="0"/>
              </a:rPr>
              <a:t>Laser </a:t>
            </a:r>
            <a:r>
              <a:rPr lang="hu-HU" dirty="0">
                <a:solidFill>
                  <a:srgbClr val="F900F4"/>
                </a:solidFill>
                <a:cs typeface="Times New Roman" charset="0"/>
              </a:rPr>
              <a:t>Phys. Lett. 12, </a:t>
            </a:r>
            <a:r>
              <a:rPr lang="hu-HU" dirty="0" smtClean="0">
                <a:solidFill>
                  <a:srgbClr val="F900F4"/>
                </a:solidFill>
                <a:cs typeface="Times New Roman" charset="0"/>
              </a:rPr>
              <a:t>025301 (2015)</a:t>
            </a:r>
            <a:endParaRPr lang="ru-RU" dirty="0" smtClean="0">
              <a:solidFill>
                <a:srgbClr val="F900F4"/>
              </a:solidFill>
              <a:cs typeface="Times New Roman" charset="0"/>
            </a:endParaRPr>
          </a:p>
          <a:p>
            <a:endParaRPr lang="ru-RU" dirty="0" smtClean="0">
              <a:solidFill>
                <a:srgbClr val="F900F4"/>
              </a:solidFill>
              <a:cs typeface="Times New Roman" charset="0"/>
            </a:endParaRPr>
          </a:p>
          <a:p>
            <a:r>
              <a:rPr lang="en-US" dirty="0">
                <a:solidFill>
                  <a:srgbClr val="F900F4"/>
                </a:solidFill>
              </a:rPr>
              <a:t>V.N. </a:t>
            </a:r>
            <a:r>
              <a:rPr lang="en-US" dirty="0" err="1">
                <a:solidFill>
                  <a:srgbClr val="F900F4"/>
                </a:solidFill>
              </a:rPr>
              <a:t>Ginzburg</a:t>
            </a:r>
            <a:r>
              <a:rPr lang="en-US" dirty="0">
                <a:solidFill>
                  <a:srgbClr val="F900F4"/>
                </a:solidFill>
              </a:rPr>
              <a:t>, A.A. </a:t>
            </a:r>
            <a:r>
              <a:rPr lang="en-US" dirty="0" err="1">
                <a:solidFill>
                  <a:srgbClr val="F900F4"/>
                </a:solidFill>
              </a:rPr>
              <a:t>Kochetkov</a:t>
            </a:r>
            <a:r>
              <a:rPr lang="en-US" dirty="0">
                <a:solidFill>
                  <a:srgbClr val="F900F4"/>
                </a:solidFill>
              </a:rPr>
              <a:t>, I.V. </a:t>
            </a:r>
            <a:r>
              <a:rPr lang="en-US" dirty="0" err="1">
                <a:solidFill>
                  <a:srgbClr val="F900F4"/>
                </a:solidFill>
              </a:rPr>
              <a:t>Yakovlev</a:t>
            </a:r>
            <a:r>
              <a:rPr lang="en-US" dirty="0">
                <a:solidFill>
                  <a:srgbClr val="F900F4"/>
                </a:solidFill>
              </a:rPr>
              <a:t>, S.Y. </a:t>
            </a:r>
            <a:r>
              <a:rPr lang="en-US" dirty="0" err="1">
                <a:solidFill>
                  <a:srgbClr val="F900F4"/>
                </a:solidFill>
              </a:rPr>
              <a:t>Mironov</a:t>
            </a:r>
            <a:r>
              <a:rPr lang="en-US" dirty="0">
                <a:solidFill>
                  <a:srgbClr val="F900F4"/>
                </a:solidFill>
              </a:rPr>
              <a:t>, A.A. </a:t>
            </a:r>
            <a:r>
              <a:rPr lang="en-US" dirty="0" err="1">
                <a:solidFill>
                  <a:srgbClr val="F900F4"/>
                </a:solidFill>
              </a:rPr>
              <a:t>Shaykin</a:t>
            </a:r>
            <a:r>
              <a:rPr lang="en-US" dirty="0">
                <a:solidFill>
                  <a:srgbClr val="F900F4"/>
                </a:solidFill>
              </a:rPr>
              <a:t>, and E.A. </a:t>
            </a:r>
            <a:r>
              <a:rPr lang="en-US" dirty="0" smtClean="0">
                <a:solidFill>
                  <a:srgbClr val="F900F4"/>
                </a:solidFill>
              </a:rPr>
              <a:t>Khazanov</a:t>
            </a:r>
          </a:p>
          <a:p>
            <a:r>
              <a:rPr lang="en-US" dirty="0" smtClean="0">
                <a:solidFill>
                  <a:srgbClr val="F900F4"/>
                </a:solidFill>
              </a:rPr>
              <a:t>Quantum </a:t>
            </a:r>
            <a:r>
              <a:rPr lang="en-US" dirty="0" err="1">
                <a:solidFill>
                  <a:srgbClr val="F900F4"/>
                </a:solidFill>
              </a:rPr>
              <a:t>Elrctronics</a:t>
            </a:r>
            <a:r>
              <a:rPr lang="en-US" dirty="0">
                <a:solidFill>
                  <a:srgbClr val="F900F4"/>
                </a:solidFill>
              </a:rPr>
              <a:t>, 46, 106-108 (2016)</a:t>
            </a:r>
            <a:r>
              <a:rPr lang="en-US" dirty="0" smtClean="0">
                <a:solidFill>
                  <a:srgbClr val="F900F4"/>
                </a:solidFill>
              </a:rPr>
              <a:t>.</a:t>
            </a:r>
          </a:p>
          <a:p>
            <a:endParaRPr lang="en-US" dirty="0">
              <a:solidFill>
                <a:srgbClr val="F900F4"/>
              </a:solidFill>
            </a:endParaRPr>
          </a:p>
          <a:p>
            <a:r>
              <a:rPr lang="en-US" dirty="0" smtClean="0">
                <a:solidFill>
                  <a:srgbClr val="F900F4"/>
                </a:solidFill>
              </a:rPr>
              <a:t>P</a:t>
            </a:r>
            <a:r>
              <a:rPr lang="en-US" dirty="0">
                <a:solidFill>
                  <a:srgbClr val="F900F4"/>
                </a:solidFill>
              </a:rPr>
              <a:t>. </a:t>
            </a:r>
            <a:r>
              <a:rPr lang="en-US" dirty="0" err="1">
                <a:solidFill>
                  <a:srgbClr val="F900F4"/>
                </a:solidFill>
              </a:rPr>
              <a:t>Lassonde</a:t>
            </a:r>
            <a:r>
              <a:rPr lang="en-US" dirty="0">
                <a:solidFill>
                  <a:srgbClr val="F900F4"/>
                </a:solidFill>
              </a:rPr>
              <a:t>, S. </a:t>
            </a:r>
            <a:r>
              <a:rPr lang="en-US" dirty="0" err="1">
                <a:solidFill>
                  <a:srgbClr val="F900F4"/>
                </a:solidFill>
              </a:rPr>
              <a:t>Mironov</a:t>
            </a:r>
            <a:r>
              <a:rPr lang="en-US" dirty="0">
                <a:solidFill>
                  <a:srgbClr val="F900F4"/>
                </a:solidFill>
              </a:rPr>
              <a:t>, S. </a:t>
            </a:r>
            <a:r>
              <a:rPr lang="en-US" dirty="0" err="1">
                <a:solidFill>
                  <a:srgbClr val="F900F4"/>
                </a:solidFill>
              </a:rPr>
              <a:t>Fourmaux</a:t>
            </a:r>
            <a:r>
              <a:rPr lang="en-US" dirty="0">
                <a:solidFill>
                  <a:srgbClr val="F900F4"/>
                </a:solidFill>
              </a:rPr>
              <a:t>, S. </a:t>
            </a:r>
            <a:r>
              <a:rPr lang="en-US" dirty="0" err="1">
                <a:solidFill>
                  <a:srgbClr val="F900F4"/>
                </a:solidFill>
              </a:rPr>
              <a:t>Payeur</a:t>
            </a:r>
            <a:r>
              <a:rPr lang="en-US" dirty="0">
                <a:solidFill>
                  <a:srgbClr val="F900F4"/>
                </a:solidFill>
              </a:rPr>
              <a:t>, E. Khazanov, A. </a:t>
            </a:r>
            <a:r>
              <a:rPr lang="en-US" dirty="0" err="1">
                <a:solidFill>
                  <a:srgbClr val="F900F4"/>
                </a:solidFill>
              </a:rPr>
              <a:t>Sergeev</a:t>
            </a:r>
            <a:r>
              <a:rPr lang="en-US" dirty="0">
                <a:solidFill>
                  <a:srgbClr val="F900F4"/>
                </a:solidFill>
              </a:rPr>
              <a:t>, J.-C. </a:t>
            </a:r>
            <a:r>
              <a:rPr lang="en-US" dirty="0" err="1">
                <a:solidFill>
                  <a:srgbClr val="F900F4"/>
                </a:solidFill>
              </a:rPr>
              <a:t>Kieffer</a:t>
            </a:r>
            <a:r>
              <a:rPr lang="en-US" dirty="0">
                <a:solidFill>
                  <a:srgbClr val="F900F4"/>
                </a:solidFill>
              </a:rPr>
              <a:t>, and G. </a:t>
            </a:r>
            <a:r>
              <a:rPr lang="en-US" dirty="0" err="1" smtClean="0">
                <a:solidFill>
                  <a:srgbClr val="F900F4"/>
                </a:solidFill>
              </a:rPr>
              <a:t>Mourou</a:t>
            </a:r>
            <a:endParaRPr lang="en-US" dirty="0" smtClean="0">
              <a:solidFill>
                <a:srgbClr val="F900F4"/>
              </a:solidFill>
            </a:endParaRPr>
          </a:p>
          <a:p>
            <a:r>
              <a:rPr lang="en-US" dirty="0" smtClean="0">
                <a:solidFill>
                  <a:srgbClr val="F900F4"/>
                </a:solidFill>
              </a:rPr>
              <a:t>Laser </a:t>
            </a:r>
            <a:r>
              <a:rPr lang="en-US" dirty="0">
                <a:solidFill>
                  <a:srgbClr val="F900F4"/>
                </a:solidFill>
              </a:rPr>
              <a:t>Physics Letters, 13, 075401 (2016). </a:t>
            </a:r>
            <a:endParaRPr lang="en-US" dirty="0" smtClean="0">
              <a:solidFill>
                <a:srgbClr val="F900F4"/>
              </a:solidFill>
            </a:endParaRPr>
          </a:p>
          <a:p>
            <a:endParaRPr lang="ru-RU" dirty="0">
              <a:solidFill>
                <a:srgbClr val="F900F4"/>
              </a:solidFill>
            </a:endParaRPr>
          </a:p>
          <a:p>
            <a:r>
              <a:rPr lang="en-US" dirty="0">
                <a:solidFill>
                  <a:srgbClr val="F900F4"/>
                </a:solidFill>
              </a:rPr>
              <a:t>S.Y. </a:t>
            </a:r>
            <a:r>
              <a:rPr lang="en-US" dirty="0" err="1">
                <a:solidFill>
                  <a:srgbClr val="F900F4"/>
                </a:solidFill>
              </a:rPr>
              <a:t>Mironov</a:t>
            </a:r>
            <a:r>
              <a:rPr lang="en-US" dirty="0">
                <a:solidFill>
                  <a:srgbClr val="F900F4"/>
                </a:solidFill>
              </a:rPr>
              <a:t>, V.N. </a:t>
            </a:r>
            <a:r>
              <a:rPr lang="en-US" dirty="0" err="1">
                <a:solidFill>
                  <a:srgbClr val="F900F4"/>
                </a:solidFill>
              </a:rPr>
              <a:t>Ginzburg</a:t>
            </a:r>
            <a:r>
              <a:rPr lang="en-US" dirty="0">
                <a:solidFill>
                  <a:srgbClr val="F900F4"/>
                </a:solidFill>
              </a:rPr>
              <a:t>, I.V. </a:t>
            </a:r>
            <a:r>
              <a:rPr lang="en-US" dirty="0" err="1">
                <a:solidFill>
                  <a:srgbClr val="F900F4"/>
                </a:solidFill>
              </a:rPr>
              <a:t>Yakovlev</a:t>
            </a:r>
            <a:r>
              <a:rPr lang="en-US" dirty="0">
                <a:solidFill>
                  <a:srgbClr val="F900F4"/>
                </a:solidFill>
              </a:rPr>
              <a:t>, A.A. </a:t>
            </a:r>
            <a:r>
              <a:rPr lang="en-US" dirty="0" err="1">
                <a:solidFill>
                  <a:srgbClr val="F900F4"/>
                </a:solidFill>
              </a:rPr>
              <a:t>Kochetkov</a:t>
            </a:r>
            <a:r>
              <a:rPr lang="en-US" dirty="0">
                <a:solidFill>
                  <a:srgbClr val="F900F4"/>
                </a:solidFill>
              </a:rPr>
              <a:t>, A.A. </a:t>
            </a:r>
            <a:r>
              <a:rPr lang="en-US" dirty="0" err="1">
                <a:solidFill>
                  <a:srgbClr val="F900F4"/>
                </a:solidFill>
              </a:rPr>
              <a:t>Shaykin</a:t>
            </a:r>
            <a:r>
              <a:rPr lang="en-US" dirty="0">
                <a:solidFill>
                  <a:srgbClr val="F900F4"/>
                </a:solidFill>
              </a:rPr>
              <a:t>, E.A. Khazanov, and G.A. </a:t>
            </a:r>
            <a:r>
              <a:rPr lang="en-US" dirty="0" err="1">
                <a:solidFill>
                  <a:srgbClr val="F900F4"/>
                </a:solidFill>
              </a:rPr>
              <a:t>Mourou</a:t>
            </a:r>
            <a:r>
              <a:rPr lang="en-US" dirty="0">
                <a:solidFill>
                  <a:srgbClr val="F900F4"/>
                </a:solidFill>
              </a:rPr>
              <a:t>, </a:t>
            </a:r>
            <a:endParaRPr lang="ru-RU" dirty="0" smtClean="0">
              <a:solidFill>
                <a:srgbClr val="F900F4"/>
              </a:solidFill>
            </a:endParaRPr>
          </a:p>
          <a:p>
            <a:r>
              <a:rPr lang="en-US" dirty="0" smtClean="0">
                <a:solidFill>
                  <a:srgbClr val="F900F4"/>
                </a:solidFill>
              </a:rPr>
              <a:t>Quantum </a:t>
            </a:r>
            <a:r>
              <a:rPr lang="en-US" dirty="0">
                <a:solidFill>
                  <a:srgbClr val="F900F4"/>
                </a:solidFill>
              </a:rPr>
              <a:t>Electronics  47, 614-619 (2017).</a:t>
            </a:r>
            <a:endParaRPr lang="ru-RU" dirty="0">
              <a:solidFill>
                <a:srgbClr val="F900F4"/>
              </a:solidFill>
            </a:endParaRPr>
          </a:p>
          <a:p>
            <a:endParaRPr lang="ru-RU" dirty="0">
              <a:solidFill>
                <a:srgbClr val="F900F4"/>
              </a:solidFill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8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 122"/>
          <p:cNvSpPr/>
          <p:nvPr/>
        </p:nvSpPr>
        <p:spPr>
          <a:xfrm>
            <a:off x="121860" y="393115"/>
            <a:ext cx="5269290" cy="4531309"/>
          </a:xfrm>
          <a:prstGeom prst="rect">
            <a:avLst/>
          </a:prstGeom>
          <a:noFill/>
          <a:ln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7" name="Прямоугольник 236"/>
          <p:cNvSpPr/>
          <p:nvPr/>
        </p:nvSpPr>
        <p:spPr>
          <a:xfrm>
            <a:off x="5507040" y="1064275"/>
            <a:ext cx="3275009" cy="4504339"/>
          </a:xfrm>
          <a:prstGeom prst="rect">
            <a:avLst/>
          </a:prstGeom>
          <a:noFill/>
          <a:ln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29" name="Прямая соединительная линия 228"/>
          <p:cNvCxnSpPr/>
          <p:nvPr/>
        </p:nvCxnSpPr>
        <p:spPr>
          <a:xfrm rot="-1020000">
            <a:off x="1140360" y="1865355"/>
            <a:ext cx="279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Прямая соединительная линия 238"/>
          <p:cNvCxnSpPr/>
          <p:nvPr/>
        </p:nvCxnSpPr>
        <p:spPr>
          <a:xfrm rot="-480000">
            <a:off x="1179661" y="1868143"/>
            <a:ext cx="270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Дуга 239"/>
          <p:cNvSpPr>
            <a:spLocks noChangeAspect="1"/>
          </p:cNvSpPr>
          <p:nvPr/>
        </p:nvSpPr>
        <p:spPr>
          <a:xfrm rot="13500000">
            <a:off x="1158236" y="1857786"/>
            <a:ext cx="576000" cy="576000"/>
          </a:xfrm>
          <a:prstGeom prst="arc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2" name="Дуга 241"/>
          <p:cNvSpPr>
            <a:spLocks noChangeAspect="1"/>
          </p:cNvSpPr>
          <p:nvPr/>
        </p:nvSpPr>
        <p:spPr>
          <a:xfrm rot="2700000">
            <a:off x="3322648" y="1282001"/>
            <a:ext cx="576000" cy="576000"/>
          </a:xfrm>
          <a:prstGeom prst="arc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6" name="Прямая соединительная линия 255"/>
          <p:cNvCxnSpPr/>
          <p:nvPr/>
        </p:nvCxnSpPr>
        <p:spPr>
          <a:xfrm>
            <a:off x="1163317" y="2774430"/>
            <a:ext cx="27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Прямая соединительная линия 256"/>
          <p:cNvCxnSpPr/>
          <p:nvPr/>
        </p:nvCxnSpPr>
        <p:spPr>
          <a:xfrm>
            <a:off x="1163317" y="2987715"/>
            <a:ext cx="27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единительная линия 257"/>
          <p:cNvCxnSpPr/>
          <p:nvPr/>
        </p:nvCxnSpPr>
        <p:spPr>
          <a:xfrm>
            <a:off x="1163317" y="3641296"/>
            <a:ext cx="27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Прямая соединительная линия 258"/>
          <p:cNvCxnSpPr/>
          <p:nvPr/>
        </p:nvCxnSpPr>
        <p:spPr>
          <a:xfrm>
            <a:off x="1163317" y="3854581"/>
            <a:ext cx="27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0" name="Группа 259"/>
          <p:cNvGrpSpPr>
            <a:grpSpLocks noChangeAspect="1"/>
          </p:cNvGrpSpPr>
          <p:nvPr/>
        </p:nvGrpSpPr>
        <p:grpSpPr>
          <a:xfrm rot="10800000">
            <a:off x="1084622" y="2695664"/>
            <a:ext cx="180008" cy="377866"/>
            <a:chOff x="8153470" y="2194941"/>
            <a:chExt cx="726614" cy="1525280"/>
          </a:xfrm>
        </p:grpSpPr>
        <p:cxnSp>
          <p:nvCxnSpPr>
            <p:cNvPr id="261" name="Прямая соединительная линия 260"/>
            <p:cNvCxnSpPr/>
            <p:nvPr/>
          </p:nvCxnSpPr>
          <p:spPr>
            <a:xfrm>
              <a:off x="8153470" y="2950058"/>
              <a:ext cx="720000" cy="7701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Прямая соединительная линия 261"/>
            <p:cNvCxnSpPr>
              <a:cxnSpLocks noChangeAspect="1"/>
            </p:cNvCxnSpPr>
            <p:nvPr/>
          </p:nvCxnSpPr>
          <p:spPr>
            <a:xfrm rot="5400000">
              <a:off x="8135001" y="2220024"/>
              <a:ext cx="770165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3" name="Группа 262"/>
          <p:cNvGrpSpPr>
            <a:grpSpLocks noChangeAspect="1"/>
          </p:cNvGrpSpPr>
          <p:nvPr/>
        </p:nvGrpSpPr>
        <p:grpSpPr>
          <a:xfrm rot="10800000">
            <a:off x="1075081" y="3562514"/>
            <a:ext cx="180000" cy="377867"/>
            <a:chOff x="8153470" y="2194937"/>
            <a:chExt cx="726579" cy="1525284"/>
          </a:xfrm>
        </p:grpSpPr>
        <p:cxnSp>
          <p:nvCxnSpPr>
            <p:cNvPr id="264" name="Прямая соединительная линия 263"/>
            <p:cNvCxnSpPr/>
            <p:nvPr/>
          </p:nvCxnSpPr>
          <p:spPr>
            <a:xfrm>
              <a:off x="8153470" y="2950058"/>
              <a:ext cx="720000" cy="7701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Прямая соединительная линия 264"/>
            <p:cNvCxnSpPr>
              <a:cxnSpLocks noChangeAspect="1"/>
            </p:cNvCxnSpPr>
            <p:nvPr/>
          </p:nvCxnSpPr>
          <p:spPr>
            <a:xfrm rot="5400000">
              <a:off x="8134969" y="2220020"/>
              <a:ext cx="770163" cy="7199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Группа 265"/>
          <p:cNvGrpSpPr>
            <a:grpSpLocks noChangeAspect="1"/>
          </p:cNvGrpSpPr>
          <p:nvPr/>
        </p:nvGrpSpPr>
        <p:grpSpPr>
          <a:xfrm rot="10800000">
            <a:off x="3821339" y="2691419"/>
            <a:ext cx="180000" cy="377867"/>
            <a:chOff x="8153470" y="2194937"/>
            <a:chExt cx="726579" cy="1525284"/>
          </a:xfrm>
        </p:grpSpPr>
        <p:cxnSp>
          <p:nvCxnSpPr>
            <p:cNvPr id="267" name="Прямая соединительная линия 266"/>
            <p:cNvCxnSpPr/>
            <p:nvPr/>
          </p:nvCxnSpPr>
          <p:spPr>
            <a:xfrm>
              <a:off x="8153470" y="2950058"/>
              <a:ext cx="720000" cy="7701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Прямая соединительная линия 267"/>
            <p:cNvCxnSpPr>
              <a:cxnSpLocks noChangeAspect="1"/>
            </p:cNvCxnSpPr>
            <p:nvPr/>
          </p:nvCxnSpPr>
          <p:spPr>
            <a:xfrm rot="5400000">
              <a:off x="8134969" y="2220020"/>
              <a:ext cx="770163" cy="7199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Группа 268"/>
          <p:cNvGrpSpPr>
            <a:grpSpLocks noChangeAspect="1"/>
          </p:cNvGrpSpPr>
          <p:nvPr/>
        </p:nvGrpSpPr>
        <p:grpSpPr>
          <a:xfrm rot="10800000">
            <a:off x="3820196" y="3563032"/>
            <a:ext cx="180000" cy="377867"/>
            <a:chOff x="8153470" y="2194937"/>
            <a:chExt cx="726579" cy="1525284"/>
          </a:xfrm>
        </p:grpSpPr>
        <p:cxnSp>
          <p:nvCxnSpPr>
            <p:cNvPr id="270" name="Прямая соединительная линия 269"/>
            <p:cNvCxnSpPr/>
            <p:nvPr/>
          </p:nvCxnSpPr>
          <p:spPr>
            <a:xfrm>
              <a:off x="8153470" y="2950058"/>
              <a:ext cx="720000" cy="7701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Прямая соединительная линия 270"/>
            <p:cNvCxnSpPr>
              <a:cxnSpLocks noChangeAspect="1"/>
            </p:cNvCxnSpPr>
            <p:nvPr/>
          </p:nvCxnSpPr>
          <p:spPr>
            <a:xfrm rot="5400000">
              <a:off x="8134969" y="2220020"/>
              <a:ext cx="770163" cy="7199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Группа 164"/>
          <p:cNvGrpSpPr/>
          <p:nvPr/>
        </p:nvGrpSpPr>
        <p:grpSpPr>
          <a:xfrm>
            <a:off x="1084584" y="683997"/>
            <a:ext cx="2920524" cy="380278"/>
            <a:chOff x="1084584" y="683997"/>
            <a:chExt cx="2920524" cy="380278"/>
          </a:xfrm>
        </p:grpSpPr>
        <p:cxnSp>
          <p:nvCxnSpPr>
            <p:cNvPr id="183" name="Прямая соединительная линия 182"/>
            <p:cNvCxnSpPr/>
            <p:nvPr/>
          </p:nvCxnSpPr>
          <p:spPr>
            <a:xfrm>
              <a:off x="1163333" y="764460"/>
              <a:ext cx="273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/>
            <p:cNvCxnSpPr/>
            <p:nvPr/>
          </p:nvCxnSpPr>
          <p:spPr>
            <a:xfrm>
              <a:off x="1163333" y="977745"/>
              <a:ext cx="273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2" name="Группа 271"/>
            <p:cNvGrpSpPr>
              <a:grpSpLocks noChangeAspect="1"/>
            </p:cNvGrpSpPr>
            <p:nvPr/>
          </p:nvGrpSpPr>
          <p:grpSpPr>
            <a:xfrm rot="10800000">
              <a:off x="3825108" y="686408"/>
              <a:ext cx="180000" cy="377867"/>
              <a:chOff x="8153470" y="2194937"/>
              <a:chExt cx="726579" cy="1525284"/>
            </a:xfrm>
          </p:grpSpPr>
          <p:cxnSp>
            <p:nvCxnSpPr>
              <p:cNvPr id="273" name="Прямая соединительная линия 272"/>
              <p:cNvCxnSpPr/>
              <p:nvPr/>
            </p:nvCxnSpPr>
            <p:spPr>
              <a:xfrm>
                <a:off x="8153470" y="2950058"/>
                <a:ext cx="720000" cy="7701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Прямая соединительная линия 273"/>
              <p:cNvCxnSpPr>
                <a:cxnSpLocks noChangeAspect="1"/>
              </p:cNvCxnSpPr>
              <p:nvPr/>
            </p:nvCxnSpPr>
            <p:spPr>
              <a:xfrm rot="5400000">
                <a:off x="8134969" y="2220020"/>
                <a:ext cx="770163" cy="7199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5" name="Группа 274"/>
            <p:cNvGrpSpPr>
              <a:grpSpLocks noChangeAspect="1"/>
            </p:cNvGrpSpPr>
            <p:nvPr/>
          </p:nvGrpSpPr>
          <p:grpSpPr>
            <a:xfrm rot="10800000">
              <a:off x="1084584" y="683997"/>
              <a:ext cx="180000" cy="377867"/>
              <a:chOff x="8153470" y="2194937"/>
              <a:chExt cx="726579" cy="1525284"/>
            </a:xfrm>
          </p:grpSpPr>
          <p:cxnSp>
            <p:nvCxnSpPr>
              <p:cNvPr id="276" name="Прямая соединительная линия 275"/>
              <p:cNvCxnSpPr/>
              <p:nvPr/>
            </p:nvCxnSpPr>
            <p:spPr>
              <a:xfrm>
                <a:off x="8153470" y="2950058"/>
                <a:ext cx="720000" cy="7701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Прямая соединительная линия 276"/>
              <p:cNvCxnSpPr>
                <a:cxnSpLocks noChangeAspect="1"/>
              </p:cNvCxnSpPr>
              <p:nvPr/>
            </p:nvCxnSpPr>
            <p:spPr>
              <a:xfrm rot="5400000">
                <a:off x="8134969" y="2220020"/>
                <a:ext cx="770163" cy="7199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5" name="Группа 324"/>
          <p:cNvGrpSpPr/>
          <p:nvPr/>
        </p:nvGrpSpPr>
        <p:grpSpPr>
          <a:xfrm>
            <a:off x="181325" y="2112935"/>
            <a:ext cx="550171" cy="377867"/>
            <a:chOff x="1125217" y="2307001"/>
            <a:chExt cx="550171" cy="377867"/>
          </a:xfrm>
        </p:grpSpPr>
        <p:grpSp>
          <p:nvGrpSpPr>
            <p:cNvPr id="321" name="Группа 320"/>
            <p:cNvGrpSpPr/>
            <p:nvPr/>
          </p:nvGrpSpPr>
          <p:grpSpPr>
            <a:xfrm>
              <a:off x="1125217" y="2388611"/>
              <a:ext cx="451177" cy="213285"/>
              <a:chOff x="1125217" y="2388611"/>
              <a:chExt cx="2736000" cy="213285"/>
            </a:xfrm>
          </p:grpSpPr>
          <p:cxnSp>
            <p:nvCxnSpPr>
              <p:cNvPr id="278" name="Прямая соединительная линия 277"/>
              <p:cNvCxnSpPr>
                <a:cxnSpLocks/>
              </p:cNvCxnSpPr>
              <p:nvPr/>
            </p:nvCxnSpPr>
            <p:spPr>
              <a:xfrm>
                <a:off x="1125217" y="2388611"/>
                <a:ext cx="2736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Прямая соединительная линия 290"/>
              <p:cNvCxnSpPr>
                <a:cxnSpLocks/>
              </p:cNvCxnSpPr>
              <p:nvPr/>
            </p:nvCxnSpPr>
            <p:spPr>
              <a:xfrm>
                <a:off x="1125217" y="2601896"/>
                <a:ext cx="2736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2" name="Группа 321"/>
            <p:cNvGrpSpPr>
              <a:grpSpLocks noChangeAspect="1"/>
            </p:cNvGrpSpPr>
            <p:nvPr/>
          </p:nvGrpSpPr>
          <p:grpSpPr>
            <a:xfrm rot="10800000">
              <a:off x="1495388" y="2307001"/>
              <a:ext cx="180000" cy="377867"/>
              <a:chOff x="8153470" y="2194937"/>
              <a:chExt cx="726579" cy="1525284"/>
            </a:xfrm>
          </p:grpSpPr>
          <p:cxnSp>
            <p:nvCxnSpPr>
              <p:cNvPr id="323" name="Прямая соединительная линия 322"/>
              <p:cNvCxnSpPr/>
              <p:nvPr/>
            </p:nvCxnSpPr>
            <p:spPr>
              <a:xfrm>
                <a:off x="8153470" y="2950058"/>
                <a:ext cx="720000" cy="7701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Прямая соединительная линия 323"/>
              <p:cNvCxnSpPr>
                <a:cxnSpLocks noChangeAspect="1"/>
              </p:cNvCxnSpPr>
              <p:nvPr/>
            </p:nvCxnSpPr>
            <p:spPr>
              <a:xfrm rot="5400000">
                <a:off x="8134969" y="2220020"/>
                <a:ext cx="770163" cy="7199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6" name="Левая фигурная скобка 325"/>
          <p:cNvSpPr/>
          <p:nvPr/>
        </p:nvSpPr>
        <p:spPr>
          <a:xfrm>
            <a:off x="780987" y="579835"/>
            <a:ext cx="252000" cy="3420000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7" name="Правая фигурная скобка 326"/>
          <p:cNvSpPr/>
          <p:nvPr/>
        </p:nvSpPr>
        <p:spPr>
          <a:xfrm>
            <a:off x="3982562" y="603724"/>
            <a:ext cx="252000" cy="3420000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9" name="Группа 320"/>
          <p:cNvGrpSpPr/>
          <p:nvPr/>
        </p:nvGrpSpPr>
        <p:grpSpPr>
          <a:xfrm>
            <a:off x="4284875" y="2245889"/>
            <a:ext cx="684000" cy="150301"/>
            <a:chOff x="988816" y="2388611"/>
            <a:chExt cx="3917434" cy="213285"/>
          </a:xfrm>
        </p:grpSpPr>
        <p:cxnSp>
          <p:nvCxnSpPr>
            <p:cNvPr id="333" name="Прямая соединительная линия 332"/>
            <p:cNvCxnSpPr>
              <a:cxnSpLocks/>
            </p:cNvCxnSpPr>
            <p:nvPr/>
          </p:nvCxnSpPr>
          <p:spPr>
            <a:xfrm>
              <a:off x="1043374" y="2388611"/>
              <a:ext cx="329889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>
              <a:cxnSpLocks/>
            </p:cNvCxnSpPr>
            <p:nvPr/>
          </p:nvCxnSpPr>
          <p:spPr>
            <a:xfrm>
              <a:off x="988816" y="2601896"/>
              <a:ext cx="391743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1" name="Группа 350"/>
          <p:cNvGrpSpPr>
            <a:grpSpLocks/>
          </p:cNvGrpSpPr>
          <p:nvPr/>
        </p:nvGrpSpPr>
        <p:grpSpPr>
          <a:xfrm rot="17460000">
            <a:off x="4256399" y="2666167"/>
            <a:ext cx="998488" cy="149236"/>
            <a:chOff x="3856319" y="5261359"/>
            <a:chExt cx="2626458" cy="149236"/>
          </a:xfrm>
        </p:grpSpPr>
        <p:cxnSp>
          <p:nvCxnSpPr>
            <p:cNvPr id="338" name="Прямая соединительная линия 337"/>
            <p:cNvCxnSpPr/>
            <p:nvPr/>
          </p:nvCxnSpPr>
          <p:spPr>
            <a:xfrm>
              <a:off x="4115384" y="5261359"/>
              <a:ext cx="236739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Прямая соединительная линия 338"/>
            <p:cNvCxnSpPr/>
            <p:nvPr/>
          </p:nvCxnSpPr>
          <p:spPr>
            <a:xfrm>
              <a:off x="3856319" y="5410595"/>
              <a:ext cx="236739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Группа 320"/>
          <p:cNvGrpSpPr/>
          <p:nvPr/>
        </p:nvGrpSpPr>
        <p:grpSpPr>
          <a:xfrm>
            <a:off x="4534248" y="3088303"/>
            <a:ext cx="767572" cy="150301"/>
            <a:chOff x="1125217" y="2388611"/>
            <a:chExt cx="2736000" cy="213285"/>
          </a:xfrm>
        </p:grpSpPr>
        <p:cxnSp>
          <p:nvCxnSpPr>
            <p:cNvPr id="358" name="Прямая соединительная линия 357"/>
            <p:cNvCxnSpPr>
              <a:cxnSpLocks/>
            </p:cNvCxnSpPr>
            <p:nvPr/>
          </p:nvCxnSpPr>
          <p:spPr>
            <a:xfrm>
              <a:off x="1125217" y="2388611"/>
              <a:ext cx="273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Прямая соединительная линия 358"/>
            <p:cNvCxnSpPr>
              <a:cxnSpLocks/>
            </p:cNvCxnSpPr>
            <p:nvPr/>
          </p:nvCxnSpPr>
          <p:spPr>
            <a:xfrm>
              <a:off x="1513058" y="2601896"/>
              <a:ext cx="230978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0" name="Прямоугольник 359"/>
          <p:cNvSpPr>
            <a:spLocks noChangeAspect="1"/>
          </p:cNvSpPr>
          <p:nvPr/>
        </p:nvSpPr>
        <p:spPr>
          <a:xfrm rot="1800000">
            <a:off x="2709679" y="3345629"/>
            <a:ext cx="97937" cy="82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1" name="Прямоугольник 360"/>
          <p:cNvSpPr>
            <a:spLocks noChangeAspect="1"/>
          </p:cNvSpPr>
          <p:nvPr/>
        </p:nvSpPr>
        <p:spPr>
          <a:xfrm rot="1800000">
            <a:off x="2161918" y="3350376"/>
            <a:ext cx="97937" cy="82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2" name="Прямоугольник 361"/>
          <p:cNvSpPr>
            <a:spLocks noChangeAspect="1"/>
          </p:cNvSpPr>
          <p:nvPr/>
        </p:nvSpPr>
        <p:spPr>
          <a:xfrm rot="1800000">
            <a:off x="1571290" y="3359886"/>
            <a:ext cx="97937" cy="82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3" name="Прямоугольник 362"/>
          <p:cNvSpPr>
            <a:spLocks noChangeAspect="1"/>
          </p:cNvSpPr>
          <p:nvPr/>
        </p:nvSpPr>
        <p:spPr>
          <a:xfrm rot="1800000">
            <a:off x="3243103" y="3350360"/>
            <a:ext cx="97937" cy="82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4" name="Прямоугольник 363"/>
          <p:cNvSpPr>
            <a:spLocks noChangeAspect="1"/>
          </p:cNvSpPr>
          <p:nvPr/>
        </p:nvSpPr>
        <p:spPr>
          <a:xfrm rot="1800000">
            <a:off x="1387738" y="2476484"/>
            <a:ext cx="97937" cy="82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5" name="Прямоугольник 364"/>
          <p:cNvSpPr>
            <a:spLocks noChangeAspect="1"/>
          </p:cNvSpPr>
          <p:nvPr/>
        </p:nvSpPr>
        <p:spPr>
          <a:xfrm rot="1800000">
            <a:off x="1573479" y="2471705"/>
            <a:ext cx="97937" cy="82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6" name="Прямоугольник 365"/>
          <p:cNvSpPr>
            <a:spLocks noChangeAspect="1"/>
          </p:cNvSpPr>
          <p:nvPr/>
        </p:nvSpPr>
        <p:spPr>
          <a:xfrm rot="1800000">
            <a:off x="1740168" y="2481215"/>
            <a:ext cx="97937" cy="82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7" name="Прямоугольник 366"/>
          <p:cNvSpPr>
            <a:spLocks noChangeAspect="1"/>
          </p:cNvSpPr>
          <p:nvPr/>
        </p:nvSpPr>
        <p:spPr>
          <a:xfrm rot="1800000">
            <a:off x="1906857" y="2490725"/>
            <a:ext cx="97937" cy="82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3" name="TextBox 372"/>
          <p:cNvSpPr txBox="1"/>
          <p:nvPr/>
        </p:nvSpPr>
        <p:spPr>
          <a:xfrm>
            <a:off x="876461" y="550013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895433" y="1414978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" name="TextBox 374"/>
          <p:cNvSpPr txBox="1"/>
          <p:nvPr/>
        </p:nvSpPr>
        <p:spPr>
          <a:xfrm>
            <a:off x="876461" y="2568308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876461" y="3455010"/>
            <a:ext cx="234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г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7" name="Прямоугольник 376"/>
          <p:cNvSpPr>
            <a:spLocks noChangeAspect="1"/>
          </p:cNvSpPr>
          <p:nvPr/>
        </p:nvSpPr>
        <p:spPr>
          <a:xfrm>
            <a:off x="3481866" y="433547"/>
            <a:ext cx="185259" cy="867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3" name="Левая фигурная скобка 132"/>
          <p:cNvSpPr/>
          <p:nvPr/>
        </p:nvSpPr>
        <p:spPr>
          <a:xfrm>
            <a:off x="5629212" y="1456135"/>
            <a:ext cx="252000" cy="3420000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авая фигурная скобка 133"/>
          <p:cNvSpPr/>
          <p:nvPr/>
        </p:nvSpPr>
        <p:spPr>
          <a:xfrm>
            <a:off x="6725762" y="1470499"/>
            <a:ext cx="252000" cy="3420000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9" name="TextBox 278"/>
          <p:cNvSpPr txBox="1"/>
          <p:nvPr/>
        </p:nvSpPr>
        <p:spPr>
          <a:xfrm>
            <a:off x="4210050" y="4461143"/>
            <a:ext cx="94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CafCa</a:t>
            </a:r>
            <a:endParaRPr lang="ru-RU" dirty="0"/>
          </a:p>
        </p:txBody>
      </p:sp>
      <p:sp>
        <p:nvSpPr>
          <p:cNvPr id="280" name="TextBox 279"/>
          <p:cNvSpPr txBox="1"/>
          <p:nvPr/>
        </p:nvSpPr>
        <p:spPr>
          <a:xfrm>
            <a:off x="5457824" y="5223143"/>
            <a:ext cx="221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второй каскад </a:t>
            </a:r>
            <a:r>
              <a:rPr lang="en-US" dirty="0" err="1" smtClean="0"/>
              <a:t>CafCa</a:t>
            </a:r>
            <a:endParaRPr lang="ru-RU" dirty="0"/>
          </a:p>
        </p:txBody>
      </p:sp>
      <p:grpSp>
        <p:nvGrpSpPr>
          <p:cNvPr id="157" name="Группа 156"/>
          <p:cNvGrpSpPr>
            <a:grpSpLocks noChangeAspect="1"/>
          </p:cNvGrpSpPr>
          <p:nvPr/>
        </p:nvGrpSpPr>
        <p:grpSpPr>
          <a:xfrm rot="10800000">
            <a:off x="4290976" y="2135543"/>
            <a:ext cx="184760" cy="373105"/>
            <a:chOff x="8153470" y="2214160"/>
            <a:chExt cx="745792" cy="1506061"/>
          </a:xfrm>
        </p:grpSpPr>
        <p:cxnSp>
          <p:nvCxnSpPr>
            <p:cNvPr id="158" name="Прямая соединительная линия 157"/>
            <p:cNvCxnSpPr/>
            <p:nvPr/>
          </p:nvCxnSpPr>
          <p:spPr>
            <a:xfrm>
              <a:off x="8153470" y="2950057"/>
              <a:ext cx="719999" cy="7701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/>
            <p:cNvCxnSpPr>
              <a:cxnSpLocks noChangeAspect="1"/>
            </p:cNvCxnSpPr>
            <p:nvPr/>
          </p:nvCxnSpPr>
          <p:spPr>
            <a:xfrm rot="5400000">
              <a:off x="8154183" y="2239245"/>
              <a:ext cx="770164" cy="7199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TextBox 159"/>
          <p:cNvSpPr txBox="1"/>
          <p:nvPr/>
        </p:nvSpPr>
        <p:spPr>
          <a:xfrm>
            <a:off x="1214585" y="4187550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НЭ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1838522" y="4187534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НЭ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386251" y="4187518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НЭ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2938743" y="4187502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НЭ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687075" y="2277115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НЭ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0" name="Прямая соединительная линия 249"/>
          <p:cNvCxnSpPr>
            <a:cxnSpLocks noChangeAspect="1"/>
          </p:cNvCxnSpPr>
          <p:nvPr/>
        </p:nvCxnSpPr>
        <p:spPr>
          <a:xfrm rot="6180000">
            <a:off x="3850691" y="1315502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Прямая соединительная линия 250"/>
          <p:cNvCxnSpPr>
            <a:cxnSpLocks noChangeAspect="1"/>
          </p:cNvCxnSpPr>
          <p:nvPr/>
        </p:nvCxnSpPr>
        <p:spPr>
          <a:xfrm rot="6180000">
            <a:off x="3896016" y="1381594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Прямая соединительная линия 251"/>
          <p:cNvCxnSpPr>
            <a:cxnSpLocks noChangeAspect="1"/>
          </p:cNvCxnSpPr>
          <p:nvPr/>
        </p:nvCxnSpPr>
        <p:spPr>
          <a:xfrm rot="6180000">
            <a:off x="3927065" y="1459902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Прямая соединительная линия 252"/>
          <p:cNvCxnSpPr>
            <a:cxnSpLocks noChangeAspect="1"/>
          </p:cNvCxnSpPr>
          <p:nvPr/>
        </p:nvCxnSpPr>
        <p:spPr>
          <a:xfrm rot="6180000">
            <a:off x="3926975" y="1544078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Прямая соединительная линия 253"/>
          <p:cNvCxnSpPr>
            <a:cxnSpLocks noChangeAspect="1"/>
          </p:cNvCxnSpPr>
          <p:nvPr/>
        </p:nvCxnSpPr>
        <p:spPr>
          <a:xfrm rot="6180000">
            <a:off x="3910287" y="1629796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Прямая соединительная линия 254"/>
          <p:cNvCxnSpPr>
            <a:cxnSpLocks noChangeAspect="1"/>
          </p:cNvCxnSpPr>
          <p:nvPr/>
        </p:nvCxnSpPr>
        <p:spPr>
          <a:xfrm rot="6180000">
            <a:off x="3850734" y="1715513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6" name="Группа 165"/>
          <p:cNvGrpSpPr/>
          <p:nvPr/>
        </p:nvGrpSpPr>
        <p:grpSpPr>
          <a:xfrm>
            <a:off x="1135169" y="1462943"/>
            <a:ext cx="2736000" cy="213285"/>
            <a:chOff x="1163333" y="764460"/>
            <a:chExt cx="2736000" cy="213285"/>
          </a:xfrm>
        </p:grpSpPr>
        <p:cxnSp>
          <p:nvCxnSpPr>
            <p:cNvPr id="168" name="Прямая соединительная линия 167"/>
            <p:cNvCxnSpPr/>
            <p:nvPr/>
          </p:nvCxnSpPr>
          <p:spPr>
            <a:xfrm>
              <a:off x="1163333" y="764460"/>
              <a:ext cx="273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>
            <a:xfrm>
              <a:off x="1163333" y="977745"/>
              <a:ext cx="273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3" name="Прямая соединительная линия 242"/>
          <p:cNvCxnSpPr>
            <a:cxnSpLocks noChangeAspect="1"/>
          </p:cNvCxnSpPr>
          <p:nvPr/>
        </p:nvCxnSpPr>
        <p:spPr>
          <a:xfrm rot="6180000">
            <a:off x="1167303" y="1910780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Прямая соединительная линия 243"/>
          <p:cNvCxnSpPr>
            <a:cxnSpLocks noChangeAspect="1"/>
          </p:cNvCxnSpPr>
          <p:nvPr/>
        </p:nvCxnSpPr>
        <p:spPr>
          <a:xfrm rot="6180000">
            <a:off x="1117275" y="1986972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Прямая соединительная линия 244"/>
          <p:cNvCxnSpPr>
            <a:cxnSpLocks noChangeAspect="1"/>
          </p:cNvCxnSpPr>
          <p:nvPr/>
        </p:nvCxnSpPr>
        <p:spPr>
          <a:xfrm rot="6180000">
            <a:off x="1091062" y="2072690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Прямая соединительная линия 245"/>
          <p:cNvCxnSpPr>
            <a:cxnSpLocks noChangeAspect="1"/>
          </p:cNvCxnSpPr>
          <p:nvPr/>
        </p:nvCxnSpPr>
        <p:spPr>
          <a:xfrm rot="6180000">
            <a:off x="1091046" y="2158408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Прямая соединительная линия 246"/>
          <p:cNvCxnSpPr>
            <a:cxnSpLocks noChangeAspect="1"/>
          </p:cNvCxnSpPr>
          <p:nvPr/>
        </p:nvCxnSpPr>
        <p:spPr>
          <a:xfrm rot="6180000">
            <a:off x="1121989" y="2239363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Прямая соединительная линия 247"/>
          <p:cNvCxnSpPr>
            <a:cxnSpLocks noChangeAspect="1"/>
          </p:cNvCxnSpPr>
          <p:nvPr/>
        </p:nvCxnSpPr>
        <p:spPr>
          <a:xfrm rot="6180000">
            <a:off x="1164843" y="2306029"/>
            <a:ext cx="39876" cy="936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7" name="Группа 296"/>
          <p:cNvGrpSpPr>
            <a:grpSpLocks noChangeAspect="1"/>
          </p:cNvGrpSpPr>
          <p:nvPr/>
        </p:nvGrpSpPr>
        <p:grpSpPr>
          <a:xfrm rot="-240000">
            <a:off x="2468875" y="1728539"/>
            <a:ext cx="104866" cy="290682"/>
            <a:chOff x="2590306" y="1683300"/>
            <a:chExt cx="104866" cy="290682"/>
          </a:xfrm>
        </p:grpSpPr>
        <p:grpSp>
          <p:nvGrpSpPr>
            <p:cNvPr id="370" name="Группа 369"/>
            <p:cNvGrpSpPr>
              <a:grpSpLocks noChangeAspect="1"/>
            </p:cNvGrpSpPr>
            <p:nvPr/>
          </p:nvGrpSpPr>
          <p:grpSpPr>
            <a:xfrm rot="10260000">
              <a:off x="2590306" y="1683300"/>
              <a:ext cx="74322" cy="108000"/>
              <a:chOff x="6515469" y="3116397"/>
              <a:chExt cx="252000" cy="366192"/>
            </a:xfrm>
          </p:grpSpPr>
          <p:cxnSp>
            <p:nvCxnSpPr>
              <p:cNvPr id="371" name="Прямая соединительная линия 370"/>
              <p:cNvCxnSpPr/>
              <p:nvPr/>
            </p:nvCxnSpPr>
            <p:spPr>
              <a:xfrm rot="16200000">
                <a:off x="6457120" y="3302589"/>
                <a:ext cx="3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Прямая соединительная линия 371"/>
              <p:cNvCxnSpPr/>
              <p:nvPr/>
            </p:nvCxnSpPr>
            <p:spPr>
              <a:xfrm rot="10800000">
                <a:off x="6515469" y="3116397"/>
                <a:ext cx="25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9" name="Группа 368"/>
            <p:cNvGrpSpPr>
              <a:grpSpLocks noChangeAspect="1"/>
            </p:cNvGrpSpPr>
            <p:nvPr/>
          </p:nvGrpSpPr>
          <p:grpSpPr>
            <a:xfrm rot="21060000">
              <a:off x="2620850" y="1865982"/>
              <a:ext cx="74322" cy="108000"/>
              <a:chOff x="6515469" y="3116397"/>
              <a:chExt cx="252000" cy="366191"/>
            </a:xfrm>
          </p:grpSpPr>
          <p:cxnSp>
            <p:nvCxnSpPr>
              <p:cNvPr id="146" name="Прямая соединительная линия 145"/>
              <p:cNvCxnSpPr/>
              <p:nvPr/>
            </p:nvCxnSpPr>
            <p:spPr>
              <a:xfrm rot="16200000">
                <a:off x="6457120" y="3302588"/>
                <a:ext cx="3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Прямая соединительная линия 367"/>
              <p:cNvCxnSpPr/>
              <p:nvPr/>
            </p:nvCxnSpPr>
            <p:spPr>
              <a:xfrm rot="10800000">
                <a:off x="6515469" y="3116397"/>
                <a:ext cx="25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4" name="Группа 233"/>
          <p:cNvGrpSpPr/>
          <p:nvPr/>
        </p:nvGrpSpPr>
        <p:grpSpPr>
          <a:xfrm>
            <a:off x="1177590" y="2055185"/>
            <a:ext cx="2736000" cy="213285"/>
            <a:chOff x="1163333" y="764460"/>
            <a:chExt cx="2736000" cy="213285"/>
          </a:xfrm>
        </p:grpSpPr>
        <p:cxnSp>
          <p:nvCxnSpPr>
            <p:cNvPr id="281" name="Прямая соединительная линия 280"/>
            <p:cNvCxnSpPr/>
            <p:nvPr/>
          </p:nvCxnSpPr>
          <p:spPr>
            <a:xfrm>
              <a:off x="1163333" y="764460"/>
              <a:ext cx="273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Прямая соединительная линия 281"/>
            <p:cNvCxnSpPr/>
            <p:nvPr/>
          </p:nvCxnSpPr>
          <p:spPr>
            <a:xfrm>
              <a:off x="1163333" y="977745"/>
              <a:ext cx="273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Группа 198"/>
          <p:cNvGrpSpPr>
            <a:grpSpLocks noChangeAspect="1"/>
          </p:cNvGrpSpPr>
          <p:nvPr/>
        </p:nvGrpSpPr>
        <p:grpSpPr>
          <a:xfrm>
            <a:off x="4683333" y="1752208"/>
            <a:ext cx="647470" cy="1008000"/>
            <a:chOff x="7374923" y="786969"/>
            <a:chExt cx="796087" cy="1239371"/>
          </a:xfrm>
        </p:grpSpPr>
        <p:sp>
          <p:nvSpPr>
            <p:cNvPr id="299" name="Прямоугольник 298"/>
            <p:cNvSpPr/>
            <p:nvPr/>
          </p:nvSpPr>
          <p:spPr>
            <a:xfrm rot="19521869">
              <a:off x="7628201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00" name="Прямая соединительная линия 299"/>
            <p:cNvCxnSpPr>
              <a:cxnSpLocks noChangeAspect="1"/>
            </p:cNvCxnSpPr>
            <p:nvPr/>
          </p:nvCxnSpPr>
          <p:spPr>
            <a:xfrm rot="16200000" flipH="1">
              <a:off x="7301225" y="99869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Прямая соединительная линия 300"/>
            <p:cNvCxnSpPr>
              <a:cxnSpLocks noChangeAspect="1"/>
            </p:cNvCxnSpPr>
            <p:nvPr/>
          </p:nvCxnSpPr>
          <p:spPr>
            <a:xfrm rot="16200000" flipH="1">
              <a:off x="7216163" y="1060072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Прямая соединительная линия 301"/>
            <p:cNvCxnSpPr>
              <a:cxnSpLocks noChangeAspect="1"/>
            </p:cNvCxnSpPr>
            <p:nvPr/>
          </p:nvCxnSpPr>
          <p:spPr>
            <a:xfrm rot="16200000" flipH="1">
              <a:off x="7254461" y="103388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Прямая соединительная линия 302"/>
            <p:cNvCxnSpPr>
              <a:cxnSpLocks noChangeAspect="1"/>
            </p:cNvCxnSpPr>
            <p:nvPr/>
          </p:nvCxnSpPr>
          <p:spPr>
            <a:xfrm rot="16200000" flipH="1">
              <a:off x="7279159" y="1014325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Прямоугольник 303"/>
            <p:cNvSpPr/>
            <p:nvPr/>
          </p:nvSpPr>
          <p:spPr>
            <a:xfrm rot="19521869">
              <a:off x="7633626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05" name="Прямая соединительная линия 304"/>
            <p:cNvCxnSpPr>
              <a:cxnSpLocks noChangeAspect="1"/>
            </p:cNvCxnSpPr>
            <p:nvPr/>
          </p:nvCxnSpPr>
          <p:spPr>
            <a:xfrm rot="16200000" flipH="1">
              <a:off x="7306650" y="99869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Прямая соединительная линия 305"/>
            <p:cNvCxnSpPr>
              <a:cxnSpLocks noChangeAspect="1"/>
            </p:cNvCxnSpPr>
            <p:nvPr/>
          </p:nvCxnSpPr>
          <p:spPr>
            <a:xfrm rot="16200000" flipH="1">
              <a:off x="7221588" y="1060072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Прямая соединительная линия 306"/>
            <p:cNvCxnSpPr>
              <a:cxnSpLocks noChangeAspect="1"/>
            </p:cNvCxnSpPr>
            <p:nvPr/>
          </p:nvCxnSpPr>
          <p:spPr>
            <a:xfrm rot="16200000" flipH="1">
              <a:off x="7259886" y="103388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Прямая соединительная линия 307"/>
            <p:cNvCxnSpPr>
              <a:cxnSpLocks noChangeAspect="1"/>
            </p:cNvCxnSpPr>
            <p:nvPr/>
          </p:nvCxnSpPr>
          <p:spPr>
            <a:xfrm rot="16200000" flipH="1">
              <a:off x="7284584" y="1014325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" name="Группа 199"/>
          <p:cNvGrpSpPr>
            <a:grpSpLocks noChangeAspect="1"/>
          </p:cNvGrpSpPr>
          <p:nvPr/>
        </p:nvGrpSpPr>
        <p:grpSpPr>
          <a:xfrm rot="10800000">
            <a:off x="4210050" y="2774430"/>
            <a:ext cx="647470" cy="1008000"/>
            <a:chOff x="7374923" y="786969"/>
            <a:chExt cx="796087" cy="1239371"/>
          </a:xfrm>
        </p:grpSpPr>
        <p:sp>
          <p:nvSpPr>
            <p:cNvPr id="310" name="Прямоугольник 309"/>
            <p:cNvSpPr/>
            <p:nvPr/>
          </p:nvSpPr>
          <p:spPr>
            <a:xfrm rot="19521869">
              <a:off x="7628201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11" name="Прямая соединительная линия 310"/>
            <p:cNvCxnSpPr>
              <a:cxnSpLocks noChangeAspect="1"/>
            </p:cNvCxnSpPr>
            <p:nvPr/>
          </p:nvCxnSpPr>
          <p:spPr>
            <a:xfrm rot="16200000" flipH="1">
              <a:off x="7301225" y="99869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Прямая соединительная линия 311"/>
            <p:cNvCxnSpPr>
              <a:cxnSpLocks noChangeAspect="1"/>
            </p:cNvCxnSpPr>
            <p:nvPr/>
          </p:nvCxnSpPr>
          <p:spPr>
            <a:xfrm rot="16200000" flipH="1">
              <a:off x="7216163" y="1060072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Прямая соединительная линия 312"/>
            <p:cNvCxnSpPr>
              <a:cxnSpLocks noChangeAspect="1"/>
            </p:cNvCxnSpPr>
            <p:nvPr/>
          </p:nvCxnSpPr>
          <p:spPr>
            <a:xfrm rot="16200000" flipH="1">
              <a:off x="7254461" y="103388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Прямая соединительная линия 313"/>
            <p:cNvCxnSpPr>
              <a:cxnSpLocks noChangeAspect="1"/>
            </p:cNvCxnSpPr>
            <p:nvPr/>
          </p:nvCxnSpPr>
          <p:spPr>
            <a:xfrm rot="16200000" flipH="1">
              <a:off x="7279159" y="1014325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Прямоугольник 314"/>
            <p:cNvSpPr/>
            <p:nvPr/>
          </p:nvSpPr>
          <p:spPr>
            <a:xfrm rot="19521869">
              <a:off x="7633626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16" name="Прямая соединительная линия 315"/>
            <p:cNvCxnSpPr>
              <a:cxnSpLocks noChangeAspect="1"/>
            </p:cNvCxnSpPr>
            <p:nvPr/>
          </p:nvCxnSpPr>
          <p:spPr>
            <a:xfrm rot="16200000" flipH="1">
              <a:off x="7306650" y="99869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Прямая соединительная линия 316"/>
            <p:cNvCxnSpPr>
              <a:cxnSpLocks noChangeAspect="1"/>
            </p:cNvCxnSpPr>
            <p:nvPr/>
          </p:nvCxnSpPr>
          <p:spPr>
            <a:xfrm rot="16200000" flipH="1">
              <a:off x="7221588" y="1060072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Прямая соединительная линия 317"/>
            <p:cNvCxnSpPr>
              <a:cxnSpLocks noChangeAspect="1"/>
            </p:cNvCxnSpPr>
            <p:nvPr/>
          </p:nvCxnSpPr>
          <p:spPr>
            <a:xfrm rot="16200000" flipH="1">
              <a:off x="7259886" y="103388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Прямая соединительная линия 318"/>
            <p:cNvCxnSpPr>
              <a:cxnSpLocks noChangeAspect="1"/>
            </p:cNvCxnSpPr>
            <p:nvPr/>
          </p:nvCxnSpPr>
          <p:spPr>
            <a:xfrm rot="16200000" flipH="1">
              <a:off x="7284584" y="1014325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0" name="Группа 319"/>
          <p:cNvGrpSpPr>
            <a:grpSpLocks noChangeAspect="1"/>
          </p:cNvGrpSpPr>
          <p:nvPr/>
        </p:nvGrpSpPr>
        <p:grpSpPr>
          <a:xfrm rot="10800000">
            <a:off x="5198357" y="2973428"/>
            <a:ext cx="180000" cy="377867"/>
            <a:chOff x="8153470" y="2194937"/>
            <a:chExt cx="726579" cy="1525284"/>
          </a:xfrm>
        </p:grpSpPr>
        <p:cxnSp>
          <p:nvCxnSpPr>
            <p:cNvPr id="328" name="Прямая соединительная линия 327"/>
            <p:cNvCxnSpPr/>
            <p:nvPr/>
          </p:nvCxnSpPr>
          <p:spPr>
            <a:xfrm>
              <a:off x="8153470" y="2950058"/>
              <a:ext cx="720000" cy="7701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Прямая соединительная линия 329"/>
            <p:cNvCxnSpPr>
              <a:cxnSpLocks noChangeAspect="1"/>
            </p:cNvCxnSpPr>
            <p:nvPr/>
          </p:nvCxnSpPr>
          <p:spPr>
            <a:xfrm rot="5400000">
              <a:off x="8134969" y="2220020"/>
              <a:ext cx="770163" cy="7199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1" name="Группа 320"/>
          <p:cNvGrpSpPr/>
          <p:nvPr/>
        </p:nvGrpSpPr>
        <p:grpSpPr>
          <a:xfrm>
            <a:off x="7037600" y="3112664"/>
            <a:ext cx="684000" cy="150301"/>
            <a:chOff x="988816" y="2388611"/>
            <a:chExt cx="3917434" cy="213285"/>
          </a:xfrm>
        </p:grpSpPr>
        <p:cxnSp>
          <p:nvCxnSpPr>
            <p:cNvPr id="332" name="Прямая соединительная линия 331"/>
            <p:cNvCxnSpPr>
              <a:cxnSpLocks/>
            </p:cNvCxnSpPr>
            <p:nvPr/>
          </p:nvCxnSpPr>
          <p:spPr>
            <a:xfrm>
              <a:off x="1043374" y="2388611"/>
              <a:ext cx="329889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Прямая соединительная линия 339"/>
            <p:cNvCxnSpPr>
              <a:cxnSpLocks/>
            </p:cNvCxnSpPr>
            <p:nvPr/>
          </p:nvCxnSpPr>
          <p:spPr>
            <a:xfrm>
              <a:off x="988816" y="2601896"/>
              <a:ext cx="391743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1" name="Группа 340"/>
          <p:cNvGrpSpPr>
            <a:grpSpLocks/>
          </p:cNvGrpSpPr>
          <p:nvPr/>
        </p:nvGrpSpPr>
        <p:grpSpPr>
          <a:xfrm rot="17460000">
            <a:off x="7009124" y="3532942"/>
            <a:ext cx="998488" cy="149236"/>
            <a:chOff x="3856319" y="5261359"/>
            <a:chExt cx="2626458" cy="149236"/>
          </a:xfrm>
        </p:grpSpPr>
        <p:cxnSp>
          <p:nvCxnSpPr>
            <p:cNvPr id="342" name="Прямая соединительная линия 341"/>
            <p:cNvCxnSpPr/>
            <p:nvPr/>
          </p:nvCxnSpPr>
          <p:spPr>
            <a:xfrm>
              <a:off x="4115384" y="5261359"/>
              <a:ext cx="236739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Прямая соединительная линия 342"/>
            <p:cNvCxnSpPr/>
            <p:nvPr/>
          </p:nvCxnSpPr>
          <p:spPr>
            <a:xfrm>
              <a:off x="3856319" y="5410595"/>
              <a:ext cx="236739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4" name="Группа 320"/>
          <p:cNvGrpSpPr/>
          <p:nvPr/>
        </p:nvGrpSpPr>
        <p:grpSpPr>
          <a:xfrm>
            <a:off x="7286973" y="3955078"/>
            <a:ext cx="767572" cy="150301"/>
            <a:chOff x="1125217" y="2388611"/>
            <a:chExt cx="2736000" cy="213285"/>
          </a:xfrm>
        </p:grpSpPr>
        <p:cxnSp>
          <p:nvCxnSpPr>
            <p:cNvPr id="345" name="Прямая соединительная линия 344"/>
            <p:cNvCxnSpPr>
              <a:cxnSpLocks/>
            </p:cNvCxnSpPr>
            <p:nvPr/>
          </p:nvCxnSpPr>
          <p:spPr>
            <a:xfrm>
              <a:off x="1125217" y="2388611"/>
              <a:ext cx="273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Прямая соединительная линия 345"/>
            <p:cNvCxnSpPr>
              <a:cxnSpLocks/>
            </p:cNvCxnSpPr>
            <p:nvPr/>
          </p:nvCxnSpPr>
          <p:spPr>
            <a:xfrm>
              <a:off x="1513058" y="2601896"/>
              <a:ext cx="230978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7" name="Группа 346"/>
          <p:cNvGrpSpPr>
            <a:grpSpLocks noChangeAspect="1"/>
          </p:cNvGrpSpPr>
          <p:nvPr/>
        </p:nvGrpSpPr>
        <p:grpSpPr>
          <a:xfrm rot="10800000">
            <a:off x="7043701" y="3002318"/>
            <a:ext cx="184760" cy="373105"/>
            <a:chOff x="8153470" y="2214160"/>
            <a:chExt cx="745792" cy="1506061"/>
          </a:xfrm>
        </p:grpSpPr>
        <p:cxnSp>
          <p:nvCxnSpPr>
            <p:cNvPr id="348" name="Прямая соединительная линия 347"/>
            <p:cNvCxnSpPr/>
            <p:nvPr/>
          </p:nvCxnSpPr>
          <p:spPr>
            <a:xfrm>
              <a:off x="8153470" y="2950057"/>
              <a:ext cx="719999" cy="7701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Прямая соединительная линия 348"/>
            <p:cNvCxnSpPr>
              <a:cxnSpLocks noChangeAspect="1"/>
            </p:cNvCxnSpPr>
            <p:nvPr/>
          </p:nvCxnSpPr>
          <p:spPr>
            <a:xfrm rot="5400000">
              <a:off x="8154183" y="2239245"/>
              <a:ext cx="770164" cy="7199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0" name="Группа 198"/>
          <p:cNvGrpSpPr>
            <a:grpSpLocks noChangeAspect="1"/>
          </p:cNvGrpSpPr>
          <p:nvPr/>
        </p:nvGrpSpPr>
        <p:grpSpPr>
          <a:xfrm>
            <a:off x="7436058" y="2618983"/>
            <a:ext cx="647470" cy="1008000"/>
            <a:chOff x="7374923" y="786969"/>
            <a:chExt cx="796087" cy="1239371"/>
          </a:xfrm>
        </p:grpSpPr>
        <p:sp>
          <p:nvSpPr>
            <p:cNvPr id="352" name="Прямоугольник 351"/>
            <p:cNvSpPr/>
            <p:nvPr/>
          </p:nvSpPr>
          <p:spPr>
            <a:xfrm rot="19521869">
              <a:off x="7628201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78" name="Прямая соединительная линия 377"/>
            <p:cNvCxnSpPr>
              <a:cxnSpLocks noChangeAspect="1"/>
            </p:cNvCxnSpPr>
            <p:nvPr/>
          </p:nvCxnSpPr>
          <p:spPr>
            <a:xfrm rot="16200000" flipH="1">
              <a:off x="7301225" y="99869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Прямая соединительная линия 378"/>
            <p:cNvCxnSpPr>
              <a:cxnSpLocks noChangeAspect="1"/>
            </p:cNvCxnSpPr>
            <p:nvPr/>
          </p:nvCxnSpPr>
          <p:spPr>
            <a:xfrm rot="16200000" flipH="1">
              <a:off x="7216163" y="1060072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Прямая соединительная линия 379"/>
            <p:cNvCxnSpPr>
              <a:cxnSpLocks noChangeAspect="1"/>
            </p:cNvCxnSpPr>
            <p:nvPr/>
          </p:nvCxnSpPr>
          <p:spPr>
            <a:xfrm rot="16200000" flipH="1">
              <a:off x="7254461" y="103388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Прямая соединительная линия 380"/>
            <p:cNvCxnSpPr>
              <a:cxnSpLocks noChangeAspect="1"/>
            </p:cNvCxnSpPr>
            <p:nvPr/>
          </p:nvCxnSpPr>
          <p:spPr>
            <a:xfrm rot="16200000" flipH="1">
              <a:off x="7279159" y="1014325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2" name="Прямоугольник 381"/>
            <p:cNvSpPr/>
            <p:nvPr/>
          </p:nvSpPr>
          <p:spPr>
            <a:xfrm rot="19521869">
              <a:off x="7633626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83" name="Прямая соединительная линия 382"/>
            <p:cNvCxnSpPr>
              <a:cxnSpLocks noChangeAspect="1"/>
            </p:cNvCxnSpPr>
            <p:nvPr/>
          </p:nvCxnSpPr>
          <p:spPr>
            <a:xfrm rot="16200000" flipH="1">
              <a:off x="7306650" y="99869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Прямая соединительная линия 383"/>
            <p:cNvCxnSpPr>
              <a:cxnSpLocks noChangeAspect="1"/>
            </p:cNvCxnSpPr>
            <p:nvPr/>
          </p:nvCxnSpPr>
          <p:spPr>
            <a:xfrm rot="16200000" flipH="1">
              <a:off x="7221588" y="1060072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Прямая соединительная линия 384"/>
            <p:cNvCxnSpPr>
              <a:cxnSpLocks noChangeAspect="1"/>
            </p:cNvCxnSpPr>
            <p:nvPr/>
          </p:nvCxnSpPr>
          <p:spPr>
            <a:xfrm rot="16200000" flipH="1">
              <a:off x="7259886" y="103388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Прямая соединительная линия 385"/>
            <p:cNvCxnSpPr>
              <a:cxnSpLocks noChangeAspect="1"/>
            </p:cNvCxnSpPr>
            <p:nvPr/>
          </p:nvCxnSpPr>
          <p:spPr>
            <a:xfrm rot="16200000" flipH="1">
              <a:off x="7284584" y="1014325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Группа 199"/>
          <p:cNvGrpSpPr>
            <a:grpSpLocks noChangeAspect="1"/>
          </p:cNvGrpSpPr>
          <p:nvPr/>
        </p:nvGrpSpPr>
        <p:grpSpPr>
          <a:xfrm rot="10800000">
            <a:off x="6962775" y="3641205"/>
            <a:ext cx="647470" cy="1008000"/>
            <a:chOff x="7374923" y="786969"/>
            <a:chExt cx="796087" cy="1239371"/>
          </a:xfrm>
        </p:grpSpPr>
        <p:sp>
          <p:nvSpPr>
            <p:cNvPr id="388" name="Прямоугольник 387"/>
            <p:cNvSpPr/>
            <p:nvPr/>
          </p:nvSpPr>
          <p:spPr>
            <a:xfrm rot="19521869">
              <a:off x="7628201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89" name="Прямая соединительная линия 388"/>
            <p:cNvCxnSpPr>
              <a:cxnSpLocks noChangeAspect="1"/>
            </p:cNvCxnSpPr>
            <p:nvPr/>
          </p:nvCxnSpPr>
          <p:spPr>
            <a:xfrm rot="16200000" flipH="1">
              <a:off x="7301225" y="99869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Прямая соединительная линия 389"/>
            <p:cNvCxnSpPr>
              <a:cxnSpLocks noChangeAspect="1"/>
            </p:cNvCxnSpPr>
            <p:nvPr/>
          </p:nvCxnSpPr>
          <p:spPr>
            <a:xfrm rot="16200000" flipH="1">
              <a:off x="7216163" y="1060072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/>
            <p:cNvCxnSpPr>
              <a:cxnSpLocks noChangeAspect="1"/>
            </p:cNvCxnSpPr>
            <p:nvPr/>
          </p:nvCxnSpPr>
          <p:spPr>
            <a:xfrm rot="16200000" flipH="1">
              <a:off x="7254461" y="103388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Прямая соединительная линия 391"/>
            <p:cNvCxnSpPr>
              <a:cxnSpLocks noChangeAspect="1"/>
            </p:cNvCxnSpPr>
            <p:nvPr/>
          </p:nvCxnSpPr>
          <p:spPr>
            <a:xfrm rot="16200000" flipH="1">
              <a:off x="7279159" y="1014325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3" name="Прямоугольник 392"/>
            <p:cNvSpPr/>
            <p:nvPr/>
          </p:nvSpPr>
          <p:spPr>
            <a:xfrm rot="19521869">
              <a:off x="7633626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94" name="Прямая соединительная линия 393"/>
            <p:cNvCxnSpPr>
              <a:cxnSpLocks noChangeAspect="1"/>
            </p:cNvCxnSpPr>
            <p:nvPr/>
          </p:nvCxnSpPr>
          <p:spPr>
            <a:xfrm rot="16200000" flipH="1">
              <a:off x="7306650" y="99869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/>
            <p:cNvCxnSpPr>
              <a:cxnSpLocks noChangeAspect="1"/>
            </p:cNvCxnSpPr>
            <p:nvPr/>
          </p:nvCxnSpPr>
          <p:spPr>
            <a:xfrm rot="16200000" flipH="1">
              <a:off x="7221588" y="1060072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Прямая соединительная линия 395"/>
            <p:cNvCxnSpPr>
              <a:cxnSpLocks noChangeAspect="1"/>
            </p:cNvCxnSpPr>
            <p:nvPr/>
          </p:nvCxnSpPr>
          <p:spPr>
            <a:xfrm rot="16200000" flipH="1">
              <a:off x="7259886" y="103388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Прямая соединительная линия 396"/>
            <p:cNvCxnSpPr>
              <a:cxnSpLocks noChangeAspect="1"/>
            </p:cNvCxnSpPr>
            <p:nvPr/>
          </p:nvCxnSpPr>
          <p:spPr>
            <a:xfrm rot="16200000" flipH="1">
              <a:off x="7284584" y="1014325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8" name="Группа 397"/>
          <p:cNvGrpSpPr>
            <a:grpSpLocks noChangeAspect="1"/>
          </p:cNvGrpSpPr>
          <p:nvPr/>
        </p:nvGrpSpPr>
        <p:grpSpPr>
          <a:xfrm rot="10800000">
            <a:off x="7951082" y="3840203"/>
            <a:ext cx="180000" cy="377867"/>
            <a:chOff x="8153470" y="2194937"/>
            <a:chExt cx="726579" cy="1525284"/>
          </a:xfrm>
        </p:grpSpPr>
        <p:cxnSp>
          <p:nvCxnSpPr>
            <p:cNvPr id="399" name="Прямая соединительная линия 398"/>
            <p:cNvCxnSpPr/>
            <p:nvPr/>
          </p:nvCxnSpPr>
          <p:spPr>
            <a:xfrm>
              <a:off x="8153470" y="2950058"/>
              <a:ext cx="720000" cy="7701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Прямая соединительная линия 399"/>
            <p:cNvCxnSpPr>
              <a:cxnSpLocks noChangeAspect="1"/>
            </p:cNvCxnSpPr>
            <p:nvPr/>
          </p:nvCxnSpPr>
          <p:spPr>
            <a:xfrm rot="5400000">
              <a:off x="8134969" y="2220020"/>
              <a:ext cx="770163" cy="7199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758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13611" y="-168184"/>
            <a:ext cx="8878419" cy="118054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Compression after Compressor Approach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195" y="956303"/>
            <a:ext cx="2569805" cy="16960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3916" y="756417"/>
            <a:ext cx="191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/>
                <a:cs typeface="Times New Roman"/>
              </a:rPr>
              <a:t>CafCA</a:t>
            </a:r>
            <a:endParaRPr lang="ru-RU" sz="4000" b="1" dirty="0">
              <a:latin typeface="Times New Roman"/>
              <a:cs typeface="Times New Roman"/>
            </a:endParaRPr>
          </a:p>
        </p:txBody>
      </p:sp>
      <p:sp>
        <p:nvSpPr>
          <p:cNvPr id="21" name="Овальная выноска 20"/>
          <p:cNvSpPr/>
          <p:nvPr/>
        </p:nvSpPr>
        <p:spPr>
          <a:xfrm>
            <a:off x="240612" y="4864100"/>
            <a:ext cx="1840716" cy="584200"/>
          </a:xfrm>
          <a:prstGeom prst="wedgeEllipseCallout">
            <a:avLst>
              <a:gd name="adj1" fmla="val -1945"/>
              <a:gd name="adj2" fmla="val -194355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FTL pulse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5371411" y="994403"/>
            <a:ext cx="2285999" cy="584200"/>
          </a:xfrm>
          <a:prstGeom prst="wedgeEllipseCallout">
            <a:avLst>
              <a:gd name="adj1" fmla="val -80278"/>
              <a:gd name="adj2" fmla="val 205645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chirped pulse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782" y="689604"/>
            <a:ext cx="1781848" cy="2373098"/>
          </a:xfrm>
          <a:prstGeom prst="rect">
            <a:avLst/>
          </a:prstGeom>
        </p:spPr>
      </p:pic>
      <p:sp>
        <p:nvSpPr>
          <p:cNvPr id="2" name="Овальная выноска 1"/>
          <p:cNvSpPr/>
          <p:nvPr/>
        </p:nvSpPr>
        <p:spPr>
          <a:xfrm>
            <a:off x="2720859" y="4412529"/>
            <a:ext cx="2132707" cy="1049826"/>
          </a:xfrm>
          <a:prstGeom prst="wedgeEllipseCallout">
            <a:avLst>
              <a:gd name="adj1" fmla="val -28835"/>
              <a:gd name="adj2" fmla="val -130945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Self-phase modulation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2" name="Овальная выноска 21"/>
          <p:cNvSpPr/>
          <p:nvPr/>
        </p:nvSpPr>
        <p:spPr>
          <a:xfrm>
            <a:off x="7654565" y="4340095"/>
            <a:ext cx="1984748" cy="619128"/>
          </a:xfrm>
          <a:prstGeom prst="wedgeEllipseCallout">
            <a:avLst>
              <a:gd name="adj1" fmla="val -69985"/>
              <a:gd name="adj2" fmla="val -9656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FTL pulse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61311" y="3102068"/>
            <a:ext cx="473339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5603588" y="3100472"/>
            <a:ext cx="23533" cy="1871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>
            <a:spLocks noChangeAspect="1"/>
          </p:cNvSpPr>
          <p:nvPr/>
        </p:nvSpPr>
        <p:spPr>
          <a:xfrm>
            <a:off x="2948418" y="2446636"/>
            <a:ext cx="217219" cy="1311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>
            <a:grpSpLocks noChangeAspect="1"/>
          </p:cNvGrpSpPr>
          <p:nvPr/>
        </p:nvGrpSpPr>
        <p:grpSpPr>
          <a:xfrm>
            <a:off x="5475466" y="2688784"/>
            <a:ext cx="479054" cy="753073"/>
            <a:chOff x="7374923" y="786969"/>
            <a:chExt cx="796087" cy="1239371"/>
          </a:xfrm>
        </p:grpSpPr>
        <p:sp>
          <p:nvSpPr>
            <p:cNvPr id="96" name="Прямоугольник 95"/>
            <p:cNvSpPr/>
            <p:nvPr/>
          </p:nvSpPr>
          <p:spPr>
            <a:xfrm rot="19521869">
              <a:off x="7628201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7" name="Прямая соединительная линия 96"/>
            <p:cNvCxnSpPr>
              <a:cxnSpLocks noChangeAspect="1"/>
            </p:cNvCxnSpPr>
            <p:nvPr/>
          </p:nvCxnSpPr>
          <p:spPr>
            <a:xfrm rot="16200000" flipH="1">
              <a:off x="7301225" y="99869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>
              <a:cxnSpLocks noChangeAspect="1"/>
            </p:cNvCxnSpPr>
            <p:nvPr/>
          </p:nvCxnSpPr>
          <p:spPr>
            <a:xfrm rot="16200000" flipH="1">
              <a:off x="7216163" y="1060072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>
              <a:cxnSpLocks noChangeAspect="1"/>
            </p:cNvCxnSpPr>
            <p:nvPr/>
          </p:nvCxnSpPr>
          <p:spPr>
            <a:xfrm rot="16200000" flipH="1">
              <a:off x="7254461" y="103388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>
              <a:cxnSpLocks noChangeAspect="1"/>
            </p:cNvCxnSpPr>
            <p:nvPr/>
          </p:nvCxnSpPr>
          <p:spPr>
            <a:xfrm rot="16200000" flipH="1">
              <a:off x="7279159" y="1014325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Прямоугольник 100"/>
            <p:cNvSpPr/>
            <p:nvPr/>
          </p:nvSpPr>
          <p:spPr>
            <a:xfrm rot="19521869">
              <a:off x="7633626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2" name="Прямая соединительная линия 101"/>
            <p:cNvCxnSpPr>
              <a:cxnSpLocks noChangeAspect="1"/>
            </p:cNvCxnSpPr>
            <p:nvPr/>
          </p:nvCxnSpPr>
          <p:spPr>
            <a:xfrm rot="16200000" flipH="1">
              <a:off x="7306650" y="99869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>
              <a:cxnSpLocks noChangeAspect="1"/>
            </p:cNvCxnSpPr>
            <p:nvPr/>
          </p:nvCxnSpPr>
          <p:spPr>
            <a:xfrm rot="16200000" flipH="1">
              <a:off x="7221588" y="1060072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>
              <a:cxnSpLocks noChangeAspect="1"/>
            </p:cNvCxnSpPr>
            <p:nvPr/>
          </p:nvCxnSpPr>
          <p:spPr>
            <a:xfrm rot="16200000" flipH="1">
              <a:off x="7259886" y="103388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>
              <a:cxnSpLocks noChangeAspect="1"/>
            </p:cNvCxnSpPr>
            <p:nvPr/>
          </p:nvCxnSpPr>
          <p:spPr>
            <a:xfrm rot="16200000" flipH="1">
              <a:off x="7284584" y="1014325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Группа 23"/>
          <p:cNvGrpSpPr>
            <a:grpSpLocks noChangeAspect="1"/>
          </p:cNvGrpSpPr>
          <p:nvPr/>
        </p:nvGrpSpPr>
        <p:grpSpPr>
          <a:xfrm rot="10800000">
            <a:off x="5292616" y="4634588"/>
            <a:ext cx="478118" cy="751602"/>
            <a:chOff x="7374923" y="786969"/>
            <a:chExt cx="796087" cy="1239371"/>
          </a:xfrm>
        </p:grpSpPr>
        <p:sp>
          <p:nvSpPr>
            <p:cNvPr id="86" name="Прямоугольник 85"/>
            <p:cNvSpPr/>
            <p:nvPr/>
          </p:nvSpPr>
          <p:spPr>
            <a:xfrm rot="19521869">
              <a:off x="7628201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7" name="Прямая соединительная линия 86"/>
            <p:cNvCxnSpPr>
              <a:cxnSpLocks noChangeAspect="1"/>
            </p:cNvCxnSpPr>
            <p:nvPr/>
          </p:nvCxnSpPr>
          <p:spPr>
            <a:xfrm rot="16200000" flipH="1">
              <a:off x="7301225" y="99869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>
              <a:cxnSpLocks noChangeAspect="1"/>
            </p:cNvCxnSpPr>
            <p:nvPr/>
          </p:nvCxnSpPr>
          <p:spPr>
            <a:xfrm rot="16200000" flipH="1">
              <a:off x="7216163" y="1060072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>
              <a:cxnSpLocks noChangeAspect="1"/>
            </p:cNvCxnSpPr>
            <p:nvPr/>
          </p:nvCxnSpPr>
          <p:spPr>
            <a:xfrm rot="16200000" flipH="1">
              <a:off x="7254461" y="103388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>
              <a:cxnSpLocks noChangeAspect="1"/>
            </p:cNvCxnSpPr>
            <p:nvPr/>
          </p:nvCxnSpPr>
          <p:spPr>
            <a:xfrm rot="16200000" flipH="1">
              <a:off x="7279159" y="1014325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Прямоугольник 90"/>
            <p:cNvSpPr/>
            <p:nvPr/>
          </p:nvSpPr>
          <p:spPr>
            <a:xfrm rot="19521869">
              <a:off x="7633626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2" name="Прямая соединительная линия 91"/>
            <p:cNvCxnSpPr>
              <a:cxnSpLocks noChangeAspect="1"/>
            </p:cNvCxnSpPr>
            <p:nvPr/>
          </p:nvCxnSpPr>
          <p:spPr>
            <a:xfrm rot="16200000" flipH="1">
              <a:off x="7306650" y="99869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>
              <a:cxnSpLocks noChangeAspect="1"/>
            </p:cNvCxnSpPr>
            <p:nvPr/>
          </p:nvCxnSpPr>
          <p:spPr>
            <a:xfrm rot="16200000" flipH="1">
              <a:off x="7221588" y="1060072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>
              <a:cxnSpLocks noChangeAspect="1"/>
            </p:cNvCxnSpPr>
            <p:nvPr/>
          </p:nvCxnSpPr>
          <p:spPr>
            <a:xfrm rot="16200000" flipH="1">
              <a:off x="7259886" y="103388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>
              <a:cxnSpLocks noChangeAspect="1"/>
            </p:cNvCxnSpPr>
            <p:nvPr/>
          </p:nvCxnSpPr>
          <p:spPr>
            <a:xfrm rot="16200000" flipH="1">
              <a:off x="7284584" y="1014325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Прямая соединительная линия 24"/>
          <p:cNvCxnSpPr>
            <a:stCxn id="91" idx="1"/>
          </p:cNvCxnSpPr>
          <p:nvPr/>
        </p:nvCxnSpPr>
        <p:spPr>
          <a:xfrm>
            <a:off x="5603588" y="4972264"/>
            <a:ext cx="1970109" cy="158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01347" y="5545376"/>
            <a:ext cx="362816" cy="293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661162" y="1579723"/>
            <a:ext cx="1205519" cy="2562872"/>
            <a:chOff x="5404227" y="110179"/>
            <a:chExt cx="1148594" cy="2418287"/>
          </a:xfrm>
        </p:grpSpPr>
        <p:sp>
          <p:nvSpPr>
            <p:cNvPr id="72" name="Freeform 65"/>
            <p:cNvSpPr>
              <a:spLocks/>
            </p:cNvSpPr>
            <p:nvPr/>
          </p:nvSpPr>
          <p:spPr bwMode="auto">
            <a:xfrm flipH="1">
              <a:off x="5682728" y="486333"/>
              <a:ext cx="480991" cy="896983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73" name="Прямая соединительная линия 72"/>
            <p:cNvCxnSpPr/>
            <p:nvPr/>
          </p:nvCxnSpPr>
          <p:spPr>
            <a:xfrm>
              <a:off x="5638736" y="1391015"/>
              <a:ext cx="64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6073857" y="2220689"/>
              <a:ext cx="371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endParaRPr lang="ru-RU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5" name="Группа 74"/>
            <p:cNvGrpSpPr/>
            <p:nvPr/>
          </p:nvGrpSpPr>
          <p:grpSpPr>
            <a:xfrm>
              <a:off x="5645053" y="1763032"/>
              <a:ext cx="640800" cy="504000"/>
              <a:chOff x="5511705" y="1663025"/>
              <a:chExt cx="828000" cy="504000"/>
            </a:xfrm>
          </p:grpSpPr>
          <p:cxnSp>
            <p:nvCxnSpPr>
              <p:cNvPr id="83" name="Прямая соединительная линия 82"/>
              <p:cNvCxnSpPr/>
              <p:nvPr/>
            </p:nvCxnSpPr>
            <p:spPr>
              <a:xfrm>
                <a:off x="5511705" y="2166104"/>
                <a:ext cx="82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Freeform 65"/>
              <p:cNvSpPr>
                <a:spLocks/>
              </p:cNvSpPr>
              <p:nvPr/>
            </p:nvSpPr>
            <p:spPr bwMode="auto">
              <a:xfrm flipH="1">
                <a:off x="5553742" y="1852049"/>
                <a:ext cx="675608" cy="299514"/>
              </a:xfrm>
              <a:custGeom>
                <a:avLst/>
                <a:gdLst>
                  <a:gd name="T0" fmla="*/ 0 w 1272"/>
                  <a:gd name="T1" fmla="*/ 231 h 236"/>
                  <a:gd name="T2" fmla="*/ 132 w 1272"/>
                  <a:gd name="T3" fmla="*/ 231 h 236"/>
                  <a:gd name="T4" fmla="*/ 256 w 1272"/>
                  <a:gd name="T5" fmla="*/ 201 h 236"/>
                  <a:gd name="T6" fmla="*/ 365 w 1272"/>
                  <a:gd name="T7" fmla="*/ 123 h 236"/>
                  <a:gd name="T8" fmla="*/ 526 w 1272"/>
                  <a:gd name="T9" fmla="*/ 27 h 236"/>
                  <a:gd name="T10" fmla="*/ 679 w 1272"/>
                  <a:gd name="T11" fmla="*/ 15 h 236"/>
                  <a:gd name="T12" fmla="*/ 855 w 1272"/>
                  <a:gd name="T13" fmla="*/ 117 h 236"/>
                  <a:gd name="T14" fmla="*/ 979 w 1272"/>
                  <a:gd name="T15" fmla="*/ 189 h 236"/>
                  <a:gd name="T16" fmla="*/ 1147 w 1272"/>
                  <a:gd name="T17" fmla="*/ 225 h 236"/>
                  <a:gd name="T18" fmla="*/ 1272 w 1272"/>
                  <a:gd name="T19" fmla="*/ 225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85" name="Прямая соединительная линия 84"/>
              <p:cNvCxnSpPr/>
              <p:nvPr/>
            </p:nvCxnSpPr>
            <p:spPr>
              <a:xfrm rot="16200000">
                <a:off x="5264468" y="1915025"/>
                <a:ext cx="50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/>
            <p:cNvSpPr txBox="1"/>
            <p:nvPr/>
          </p:nvSpPr>
          <p:spPr>
            <a:xfrm>
              <a:off x="5520321" y="1564007"/>
              <a:ext cx="5806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S(</a:t>
              </a:r>
              <a:r>
                <a:rPr lang="el-GR" sz="14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404227" y="110179"/>
              <a:ext cx="473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I(t)</a:t>
              </a:r>
              <a:endParaRPr lang="ru-RU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8" name="Прямая соединительная линия 77"/>
            <p:cNvCxnSpPr/>
            <p:nvPr/>
          </p:nvCxnSpPr>
          <p:spPr>
            <a:xfrm rot="16200000">
              <a:off x="5157976" y="907211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5962650" y="1614058"/>
              <a:ext cx="5901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l-GR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0" name="Прямая соединительная линия 79"/>
            <p:cNvCxnSpPr/>
            <p:nvPr/>
          </p:nvCxnSpPr>
          <p:spPr>
            <a:xfrm>
              <a:off x="5701401" y="1905198"/>
              <a:ext cx="468000" cy="0"/>
            </a:xfrm>
            <a:prstGeom prst="line">
              <a:avLst/>
            </a:prstGeom>
            <a:ln w="19050">
              <a:solidFill>
                <a:srgbClr val="0000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6154357" y="1095910"/>
              <a:ext cx="2943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ru-RU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2" name="Прямая соединительная линия 81"/>
            <p:cNvCxnSpPr/>
            <p:nvPr/>
          </p:nvCxnSpPr>
          <p:spPr>
            <a:xfrm>
              <a:off x="5685218" y="473633"/>
              <a:ext cx="450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6421589" y="3170220"/>
            <a:ext cx="1388918" cy="2654044"/>
            <a:chOff x="7939339" y="1706407"/>
            <a:chExt cx="1323333" cy="2504316"/>
          </a:xfrm>
        </p:grpSpPr>
        <p:sp>
          <p:nvSpPr>
            <p:cNvPr id="59" name="Freeform 65"/>
            <p:cNvSpPr>
              <a:spLocks/>
            </p:cNvSpPr>
            <p:nvPr/>
          </p:nvSpPr>
          <p:spPr bwMode="auto">
            <a:xfrm flipH="1">
              <a:off x="8655085" y="1947866"/>
              <a:ext cx="134682" cy="1353076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60" name="Прямая соединительная линия 59"/>
            <p:cNvCxnSpPr/>
            <p:nvPr/>
          </p:nvCxnSpPr>
          <p:spPr>
            <a:xfrm>
              <a:off x="8491476" y="3311142"/>
              <a:ext cx="540000" cy="1588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Группа 60"/>
            <p:cNvGrpSpPr/>
            <p:nvPr/>
          </p:nvGrpSpPr>
          <p:grpSpPr>
            <a:xfrm>
              <a:off x="8150866" y="3706723"/>
              <a:ext cx="1080000" cy="504000"/>
              <a:chOff x="8030226" y="3578122"/>
              <a:chExt cx="1080000" cy="504000"/>
            </a:xfrm>
          </p:grpSpPr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8030226" y="4081789"/>
                <a:ext cx="10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Freeform 65"/>
              <p:cNvSpPr>
                <a:spLocks/>
              </p:cNvSpPr>
              <p:nvPr/>
            </p:nvSpPr>
            <p:spPr bwMode="auto">
              <a:xfrm flipH="1">
                <a:off x="8085057" y="3936501"/>
                <a:ext cx="881228" cy="108281"/>
              </a:xfrm>
              <a:custGeom>
                <a:avLst/>
                <a:gdLst>
                  <a:gd name="T0" fmla="*/ 0 w 1272"/>
                  <a:gd name="T1" fmla="*/ 231 h 236"/>
                  <a:gd name="T2" fmla="*/ 132 w 1272"/>
                  <a:gd name="T3" fmla="*/ 231 h 236"/>
                  <a:gd name="T4" fmla="*/ 256 w 1272"/>
                  <a:gd name="T5" fmla="*/ 201 h 236"/>
                  <a:gd name="T6" fmla="*/ 365 w 1272"/>
                  <a:gd name="T7" fmla="*/ 123 h 236"/>
                  <a:gd name="T8" fmla="*/ 526 w 1272"/>
                  <a:gd name="T9" fmla="*/ 27 h 236"/>
                  <a:gd name="T10" fmla="*/ 679 w 1272"/>
                  <a:gd name="T11" fmla="*/ 15 h 236"/>
                  <a:gd name="T12" fmla="*/ 855 w 1272"/>
                  <a:gd name="T13" fmla="*/ 117 h 236"/>
                  <a:gd name="T14" fmla="*/ 979 w 1272"/>
                  <a:gd name="T15" fmla="*/ 189 h 236"/>
                  <a:gd name="T16" fmla="*/ 1147 w 1272"/>
                  <a:gd name="T17" fmla="*/ 225 h 236"/>
                  <a:gd name="T18" fmla="*/ 1272 w 1272"/>
                  <a:gd name="T19" fmla="*/ 225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71" name="Прямая соединительная линия 70"/>
              <p:cNvCxnSpPr/>
              <p:nvPr/>
            </p:nvCxnSpPr>
            <p:spPr>
              <a:xfrm rot="16200000">
                <a:off x="7784439" y="3830122"/>
                <a:ext cx="50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7939339" y="3436420"/>
              <a:ext cx="609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S(</a:t>
              </a:r>
              <a:r>
                <a:rPr lang="el-GR" sz="16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588981" y="3671212"/>
              <a:ext cx="5901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l-GR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14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4" name="Прямая соединительная линия 63"/>
            <p:cNvCxnSpPr/>
            <p:nvPr/>
          </p:nvCxnSpPr>
          <p:spPr>
            <a:xfrm>
              <a:off x="8237835" y="4000306"/>
              <a:ext cx="828000" cy="0"/>
            </a:xfrm>
            <a:prstGeom prst="line">
              <a:avLst/>
            </a:prstGeom>
            <a:ln w="19050">
              <a:solidFill>
                <a:srgbClr val="0000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8548500" y="1924250"/>
              <a:ext cx="360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rot="16200000">
              <a:off x="7766409" y="2593683"/>
              <a:ext cx="1440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8069777" y="1706407"/>
              <a:ext cx="5139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I(t)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968280" y="3098690"/>
              <a:ext cx="2943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ru-RU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808032" y="1712613"/>
            <a:ext cx="1289502" cy="2458855"/>
            <a:chOff x="5844775" y="191394"/>
            <a:chExt cx="1228612" cy="2320138"/>
          </a:xfrm>
        </p:grpSpPr>
        <p:sp>
          <p:nvSpPr>
            <p:cNvPr id="44" name="TextBox 43"/>
            <p:cNvSpPr txBox="1"/>
            <p:nvPr/>
          </p:nvSpPr>
          <p:spPr>
            <a:xfrm>
              <a:off x="6702113" y="2203755"/>
              <a:ext cx="371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i="1" dirty="0" smtClean="0">
                  <a:latin typeface="Times New Roman" pitchFamily="18" charset="0"/>
                  <a:cs typeface="Times New Roman" pitchFamily="18" charset="0"/>
                </a:rPr>
                <a:t>ω</a:t>
              </a:r>
              <a:endParaRPr lang="ru-RU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5" name="Группа 44"/>
            <p:cNvGrpSpPr/>
            <p:nvPr/>
          </p:nvGrpSpPr>
          <p:grpSpPr>
            <a:xfrm>
              <a:off x="5844775" y="191394"/>
              <a:ext cx="1158727" cy="2077789"/>
              <a:chOff x="5514575" y="191394"/>
              <a:chExt cx="1158727" cy="2077789"/>
            </a:xfrm>
          </p:grpSpPr>
          <p:cxnSp>
            <p:nvCxnSpPr>
              <p:cNvPr id="46" name="Прямая соединительная линия 45"/>
              <p:cNvCxnSpPr/>
              <p:nvPr/>
            </p:nvCxnSpPr>
            <p:spPr>
              <a:xfrm>
                <a:off x="5593302" y="2269183"/>
                <a:ext cx="10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Freeform 65"/>
              <p:cNvSpPr>
                <a:spLocks/>
              </p:cNvSpPr>
              <p:nvPr/>
            </p:nvSpPr>
            <p:spPr bwMode="auto">
              <a:xfrm flipH="1">
                <a:off x="5648133" y="2128658"/>
                <a:ext cx="881228" cy="108281"/>
              </a:xfrm>
              <a:custGeom>
                <a:avLst/>
                <a:gdLst>
                  <a:gd name="T0" fmla="*/ 0 w 1272"/>
                  <a:gd name="T1" fmla="*/ 231 h 236"/>
                  <a:gd name="T2" fmla="*/ 132 w 1272"/>
                  <a:gd name="T3" fmla="*/ 231 h 236"/>
                  <a:gd name="T4" fmla="*/ 256 w 1272"/>
                  <a:gd name="T5" fmla="*/ 201 h 236"/>
                  <a:gd name="T6" fmla="*/ 365 w 1272"/>
                  <a:gd name="T7" fmla="*/ 123 h 236"/>
                  <a:gd name="T8" fmla="*/ 526 w 1272"/>
                  <a:gd name="T9" fmla="*/ 27 h 236"/>
                  <a:gd name="T10" fmla="*/ 679 w 1272"/>
                  <a:gd name="T11" fmla="*/ 15 h 236"/>
                  <a:gd name="T12" fmla="*/ 855 w 1272"/>
                  <a:gd name="T13" fmla="*/ 117 h 236"/>
                  <a:gd name="T14" fmla="*/ 979 w 1272"/>
                  <a:gd name="T15" fmla="*/ 189 h 236"/>
                  <a:gd name="T16" fmla="*/ 1147 w 1272"/>
                  <a:gd name="T17" fmla="*/ 225 h 236"/>
                  <a:gd name="T18" fmla="*/ 1272 w 1272"/>
                  <a:gd name="T19" fmla="*/ 225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48" name="Прямая соединительная линия 47"/>
              <p:cNvCxnSpPr/>
              <p:nvPr/>
            </p:nvCxnSpPr>
            <p:spPr>
              <a:xfrm rot="16200000">
                <a:off x="5347515" y="2012753"/>
                <a:ext cx="50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5566858" y="1574364"/>
                <a:ext cx="5806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S(</a:t>
                </a:r>
                <a:r>
                  <a:rPr lang="el-GR" sz="1400" i="1" dirty="0" smtClean="0">
                    <a:latin typeface="Times New Roman" pitchFamily="18" charset="0"/>
                    <a:cs typeface="Times New Roman" pitchFamily="18" charset="0"/>
                  </a:rPr>
                  <a:t>ω</a:t>
                </a:r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514575" y="191394"/>
                <a:ext cx="4737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I(t)</a:t>
                </a:r>
                <a:endParaRPr lang="ru-RU" sz="14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956579" y="1730754"/>
                <a:ext cx="5901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400" i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φ</a:t>
                </a:r>
                <a:r>
                  <a:rPr lang="en-US" sz="1400" i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l-GR" sz="1400" i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ω</a:t>
                </a:r>
                <a:r>
                  <a:rPr lang="en-US" sz="1400" i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Дуга 51"/>
              <p:cNvSpPr/>
              <p:nvPr/>
            </p:nvSpPr>
            <p:spPr>
              <a:xfrm rot="8130598">
                <a:off x="5635933" y="1187781"/>
                <a:ext cx="900000" cy="900000"/>
              </a:xfrm>
              <a:prstGeom prst="arc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53" name="Группа 52"/>
              <p:cNvGrpSpPr/>
              <p:nvPr/>
            </p:nvGrpSpPr>
            <p:grpSpPr>
              <a:xfrm>
                <a:off x="5829262" y="419015"/>
                <a:ext cx="648000" cy="972000"/>
                <a:chOff x="6819862" y="419015"/>
                <a:chExt cx="648000" cy="972000"/>
              </a:xfrm>
            </p:grpSpPr>
            <p:sp>
              <p:nvSpPr>
                <p:cNvPr id="56" name="Freeform 65"/>
                <p:cNvSpPr>
                  <a:spLocks/>
                </p:cNvSpPr>
                <p:nvPr/>
              </p:nvSpPr>
              <p:spPr bwMode="auto">
                <a:xfrm flipH="1">
                  <a:off x="6849399" y="479983"/>
                  <a:ext cx="480992" cy="903333"/>
                </a:xfrm>
                <a:custGeom>
                  <a:avLst/>
                  <a:gdLst>
                    <a:gd name="T0" fmla="*/ 0 w 1272"/>
                    <a:gd name="T1" fmla="*/ 231 h 236"/>
                    <a:gd name="T2" fmla="*/ 132 w 1272"/>
                    <a:gd name="T3" fmla="*/ 231 h 236"/>
                    <a:gd name="T4" fmla="*/ 256 w 1272"/>
                    <a:gd name="T5" fmla="*/ 201 h 236"/>
                    <a:gd name="T6" fmla="*/ 365 w 1272"/>
                    <a:gd name="T7" fmla="*/ 123 h 236"/>
                    <a:gd name="T8" fmla="*/ 526 w 1272"/>
                    <a:gd name="T9" fmla="*/ 27 h 236"/>
                    <a:gd name="T10" fmla="*/ 679 w 1272"/>
                    <a:gd name="T11" fmla="*/ 15 h 236"/>
                    <a:gd name="T12" fmla="*/ 855 w 1272"/>
                    <a:gd name="T13" fmla="*/ 117 h 236"/>
                    <a:gd name="T14" fmla="*/ 979 w 1272"/>
                    <a:gd name="T15" fmla="*/ 189 h 236"/>
                    <a:gd name="T16" fmla="*/ 1147 w 1272"/>
                    <a:gd name="T17" fmla="*/ 225 h 236"/>
                    <a:gd name="T18" fmla="*/ 1272 w 1272"/>
                    <a:gd name="T19" fmla="*/ 225 h 2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2"/>
                    <a:gd name="T31" fmla="*/ 0 h 236"/>
                    <a:gd name="T32" fmla="*/ 1272 w 1272"/>
                    <a:gd name="T33" fmla="*/ 236 h 2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2" h="236">
                      <a:moveTo>
                        <a:pt x="0" y="231"/>
                      </a:moveTo>
                      <a:cubicBezTo>
                        <a:pt x="22" y="231"/>
                        <a:pt x="89" y="236"/>
                        <a:pt x="132" y="231"/>
                      </a:cubicBezTo>
                      <a:cubicBezTo>
                        <a:pt x="175" y="226"/>
                        <a:pt x="217" y="219"/>
                        <a:pt x="256" y="201"/>
                      </a:cubicBezTo>
                      <a:cubicBezTo>
                        <a:pt x="295" y="183"/>
                        <a:pt x="320" y="152"/>
                        <a:pt x="365" y="123"/>
                      </a:cubicBezTo>
                      <a:cubicBezTo>
                        <a:pt x="410" y="94"/>
                        <a:pt x="474" y="45"/>
                        <a:pt x="526" y="27"/>
                      </a:cubicBezTo>
                      <a:cubicBezTo>
                        <a:pt x="578" y="9"/>
                        <a:pt x="625" y="0"/>
                        <a:pt x="679" y="15"/>
                      </a:cubicBezTo>
                      <a:cubicBezTo>
                        <a:pt x="734" y="30"/>
                        <a:pt x="805" y="88"/>
                        <a:pt x="855" y="117"/>
                      </a:cubicBezTo>
                      <a:cubicBezTo>
                        <a:pt x="905" y="146"/>
                        <a:pt x="930" y="171"/>
                        <a:pt x="979" y="189"/>
                      </a:cubicBezTo>
                      <a:cubicBezTo>
                        <a:pt x="1028" y="207"/>
                        <a:pt x="1098" y="219"/>
                        <a:pt x="1147" y="225"/>
                      </a:cubicBezTo>
                      <a:cubicBezTo>
                        <a:pt x="1196" y="231"/>
                        <a:pt x="1246" y="225"/>
                        <a:pt x="1272" y="225"/>
                      </a:cubicBezTo>
                    </a:path>
                  </a:pathLst>
                </a:custGeom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cxnSp>
              <p:nvCxnSpPr>
                <p:cNvPr id="57" name="Прямая соединительная линия 56"/>
                <p:cNvCxnSpPr/>
                <p:nvPr/>
              </p:nvCxnSpPr>
              <p:spPr>
                <a:xfrm>
                  <a:off x="6819862" y="1391015"/>
                  <a:ext cx="648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>
                <a:xfrm rot="16200000">
                  <a:off x="6338625" y="905015"/>
                  <a:ext cx="972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Прямая соединительная линия 53"/>
              <p:cNvCxnSpPr/>
              <p:nvPr/>
            </p:nvCxnSpPr>
            <p:spPr>
              <a:xfrm>
                <a:off x="5885263" y="473633"/>
                <a:ext cx="45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6259550" y="293658"/>
                <a:ext cx="3473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sz="1400" i="1" baseline="-250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ru-RU" sz="1400" i="1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2077271" y="5386246"/>
            <a:ext cx="1176791" cy="489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CafCA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99610" y="1793701"/>
            <a:ext cx="1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nonlinear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element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10446" y="2068814"/>
            <a:ext cx="907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chirped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mirror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6809724" y="4988139"/>
            <a:ext cx="4595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1281295" y="3103374"/>
            <a:ext cx="4595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1954327" y="1690306"/>
            <a:ext cx="4511695" cy="422789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469406" y="1622569"/>
            <a:ext cx="364525" cy="326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ru-RU" sz="1400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74830" y="3031865"/>
            <a:ext cx="392435" cy="326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1400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826771" y="5173806"/>
            <a:ext cx="907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chirped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mirror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4</a:t>
            </a:fld>
            <a:endParaRPr lang="ru-RU"/>
          </a:p>
        </p:txBody>
      </p:sp>
      <p:sp>
        <p:nvSpPr>
          <p:cNvPr id="107" name="Номер слайда 4"/>
          <p:cNvSpPr txBox="1">
            <a:spLocks/>
          </p:cNvSpPr>
          <p:nvPr/>
        </p:nvSpPr>
        <p:spPr>
          <a:xfrm>
            <a:off x="80434" y="6536108"/>
            <a:ext cx="2243666" cy="300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ru-RU" dirty="0"/>
          </a:p>
        </p:txBody>
      </p:sp>
      <p:pic>
        <p:nvPicPr>
          <p:cNvPr id="108" name="Изображение 107" descr="IAP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799841" y="-15368"/>
            <a:ext cx="8382259" cy="1007997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ompression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af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ter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ompressor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pproach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6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1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5" y="1491932"/>
            <a:ext cx="7616615" cy="50104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198180" y="689240"/>
            <a:ext cx="8945821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1118" tIns="10559" rIns="21118" bIns="10559" anchor="b"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Example 4: </a:t>
            </a:r>
            <a:r>
              <a:rPr lang="en-US" sz="3200" b="1" dirty="0">
                <a:solidFill>
                  <a:srgbClr val="0000FF"/>
                </a:solidFill>
              </a:rPr>
              <a:t>at the output of the </a:t>
            </a:r>
            <a:r>
              <a:rPr lang="en-US" sz="3200" b="1" dirty="0" smtClean="0">
                <a:solidFill>
                  <a:srgbClr val="0000FF"/>
                </a:solidFill>
              </a:rPr>
              <a:t>PEARL front</a:t>
            </a:r>
            <a:r>
              <a:rPr lang="en-US" sz="3200" b="1" dirty="0">
                <a:solidFill>
                  <a:srgbClr val="0000FF"/>
                </a:solidFill>
              </a:rPr>
              <a:t>-</a:t>
            </a:r>
            <a:r>
              <a:rPr lang="en-US" sz="3200" b="1" dirty="0" smtClean="0">
                <a:solidFill>
                  <a:srgbClr val="0000FF"/>
                </a:solidFill>
              </a:rPr>
              <a:t>end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Rectangle 374"/>
          <p:cNvSpPr>
            <a:spLocks noChangeArrowheads="1"/>
          </p:cNvSpPr>
          <p:nvPr/>
        </p:nvSpPr>
        <p:spPr bwMode="auto">
          <a:xfrm>
            <a:off x="251269" y="145575"/>
            <a:ext cx="8713839" cy="51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1118" tIns="10559" rIns="21118" bIns="10559">
            <a:spAutoFit/>
          </a:bodyPr>
          <a:lstStyle/>
          <a:p>
            <a:pPr defTabSz="957109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CafCA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scaling problems and solutions</a:t>
            </a:r>
            <a:endParaRPr lang="ru-RU" sz="3200" b="1" kern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86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89" name="Группа 2"/>
          <p:cNvGrpSpPr>
            <a:grpSpLocks/>
          </p:cNvGrpSpPr>
          <p:nvPr/>
        </p:nvGrpSpPr>
        <p:grpSpPr bwMode="auto">
          <a:xfrm>
            <a:off x="-107950" y="765175"/>
            <a:ext cx="8928100" cy="5472113"/>
            <a:chOff x="42863" y="450850"/>
            <a:chExt cx="8950325" cy="634523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357970" y="1454087"/>
              <a:ext cx="73795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6964522" y="2229187"/>
              <a:ext cx="1544431" cy="159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865644" y="2998517"/>
              <a:ext cx="6873480" cy="36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105363" y="3769938"/>
              <a:ext cx="1544432" cy="159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886332" y="4537426"/>
              <a:ext cx="66952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>
              <a:off x="6681419" y="5437578"/>
              <a:ext cx="180030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2724460" y="6332206"/>
              <a:ext cx="485870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479944" y="4482202"/>
              <a:ext cx="981925" cy="1841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рямоугольник 35"/>
            <p:cNvSpPr>
              <a:spLocks noChangeAspect="1"/>
            </p:cNvSpPr>
            <p:nvPr/>
          </p:nvSpPr>
          <p:spPr>
            <a:xfrm>
              <a:off x="3109591" y="953389"/>
              <a:ext cx="206889" cy="10087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>
            <a:xfrm>
              <a:off x="3968975" y="1382295"/>
              <a:ext cx="21596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101" name="TextBox 41"/>
            <p:cNvSpPr txBox="1">
              <a:spLocks noChangeArrowheads="1"/>
            </p:cNvSpPr>
            <p:nvPr/>
          </p:nvSpPr>
          <p:spPr bwMode="auto">
            <a:xfrm>
              <a:off x="985838" y="747713"/>
              <a:ext cx="62071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E</a:t>
              </a:r>
              <a:r>
                <a:rPr kumimoji="0" lang="en-US" sz="1800" i="1" baseline="-25000">
                  <a:latin typeface="Times New Roman" charset="0"/>
                  <a:cs typeface="Times New Roman" charset="0"/>
                </a:rPr>
                <a:t>0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(t)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02" name="TextBox 42"/>
            <p:cNvSpPr txBox="1">
              <a:spLocks noChangeArrowheads="1"/>
            </p:cNvSpPr>
            <p:nvPr/>
          </p:nvSpPr>
          <p:spPr bwMode="auto">
            <a:xfrm>
              <a:off x="985838" y="1455738"/>
              <a:ext cx="6953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S</a:t>
              </a:r>
              <a:r>
                <a:rPr kumimoji="0" lang="en-US" sz="1800" i="1" baseline="-25000">
                  <a:latin typeface="Times New Roman" charset="0"/>
                  <a:cs typeface="Times New Roman" charset="0"/>
                </a:rPr>
                <a:t>0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(</a:t>
              </a:r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)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grpSp>
          <p:nvGrpSpPr>
            <p:cNvPr id="89103" name="Группа 187"/>
            <p:cNvGrpSpPr>
              <a:grpSpLocks noChangeAspect="1"/>
            </p:cNvGrpSpPr>
            <p:nvPr/>
          </p:nvGrpSpPr>
          <p:grpSpPr bwMode="auto">
            <a:xfrm>
              <a:off x="566738" y="4233863"/>
              <a:ext cx="604837" cy="708025"/>
              <a:chOff x="417775" y="4008536"/>
              <a:chExt cx="814860" cy="1105748"/>
            </a:xfrm>
          </p:grpSpPr>
          <p:cxnSp>
            <p:nvCxnSpPr>
              <p:cNvPr id="92" name="Прямая соединительная линия 91"/>
              <p:cNvCxnSpPr/>
              <p:nvPr/>
            </p:nvCxnSpPr>
            <p:spPr>
              <a:xfrm rot="16200000" flipV="1">
                <a:off x="350730" y="4089940"/>
                <a:ext cx="963071" cy="79973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Прямая соединительная линия 92"/>
              <p:cNvCxnSpPr/>
              <p:nvPr/>
            </p:nvCxnSpPr>
            <p:spPr>
              <a:xfrm rot="5400000" flipH="1" flipV="1">
                <a:off x="351147" y="4109014"/>
                <a:ext cx="175364" cy="4288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единительная линия 101"/>
              <p:cNvCxnSpPr/>
              <p:nvPr/>
            </p:nvCxnSpPr>
            <p:spPr>
              <a:xfrm rot="5400000" flipH="1" flipV="1">
                <a:off x="468704" y="4249517"/>
                <a:ext cx="178240" cy="4073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Прямая соединительная линия 102"/>
              <p:cNvCxnSpPr/>
              <p:nvPr/>
            </p:nvCxnSpPr>
            <p:spPr>
              <a:xfrm rot="5400000" flipH="1" flipV="1">
                <a:off x="598786" y="4406194"/>
                <a:ext cx="175366" cy="4073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Прямая соединительная линия 103"/>
              <p:cNvCxnSpPr/>
              <p:nvPr/>
            </p:nvCxnSpPr>
            <p:spPr>
              <a:xfrm rot="5400000" flipH="1" flipV="1">
                <a:off x="718148" y="4562872"/>
                <a:ext cx="172490" cy="4073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Прямая соединительная линия 104"/>
              <p:cNvCxnSpPr/>
              <p:nvPr/>
            </p:nvCxnSpPr>
            <p:spPr>
              <a:xfrm rot="5400000" flipH="1" flipV="1">
                <a:off x="843916" y="4720989"/>
                <a:ext cx="178240" cy="4073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Прямая соединительная линия 105"/>
              <p:cNvCxnSpPr/>
              <p:nvPr/>
            </p:nvCxnSpPr>
            <p:spPr>
              <a:xfrm rot="5400000" flipH="1" flipV="1">
                <a:off x="970781" y="4859346"/>
                <a:ext cx="175366" cy="4288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Прямая соединительная линия 106"/>
              <p:cNvCxnSpPr/>
              <p:nvPr/>
            </p:nvCxnSpPr>
            <p:spPr>
              <a:xfrm rot="5400000" flipH="1" flipV="1">
                <a:off x="1084417" y="5005964"/>
                <a:ext cx="175364" cy="4288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Прямая соединительная линия 108"/>
            <p:cNvCxnSpPr/>
            <p:nvPr/>
          </p:nvCxnSpPr>
          <p:spPr>
            <a:xfrm>
              <a:off x="6082423" y="2939612"/>
              <a:ext cx="981925" cy="1841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1489493" y="5052850"/>
              <a:ext cx="981925" cy="3682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>
              <a:off x="4839499" y="4474839"/>
              <a:ext cx="983517" cy="1841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/>
            <p:cNvCxnSpPr/>
            <p:nvPr/>
          </p:nvCxnSpPr>
          <p:spPr>
            <a:xfrm>
              <a:off x="1355811" y="2074436"/>
              <a:ext cx="981925" cy="3682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Прямоугольник 122"/>
            <p:cNvSpPr/>
            <p:nvPr/>
          </p:nvSpPr>
          <p:spPr>
            <a:xfrm>
              <a:off x="2864508" y="450850"/>
              <a:ext cx="5987042" cy="1627267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1341488" y="2464685"/>
              <a:ext cx="2734114" cy="861494"/>
            </a:xfrm>
            <a:prstGeom prst="rect">
              <a:avLst/>
            </a:prstGeom>
            <a:noFill/>
            <a:ln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5" name="Прямоугольник 124"/>
            <p:cNvSpPr>
              <a:spLocks noChangeAspect="1"/>
            </p:cNvSpPr>
            <p:nvPr/>
          </p:nvSpPr>
          <p:spPr>
            <a:xfrm>
              <a:off x="3026836" y="4038570"/>
              <a:ext cx="119358" cy="10087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2864508" y="3718270"/>
              <a:ext cx="5870865" cy="1369555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28" name="Прямая со стрелкой 127"/>
            <p:cNvCxnSpPr/>
            <p:nvPr/>
          </p:nvCxnSpPr>
          <p:spPr>
            <a:xfrm>
              <a:off x="1653412" y="2969064"/>
              <a:ext cx="614300" cy="0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 стрелкой 132"/>
            <p:cNvCxnSpPr/>
            <p:nvPr/>
          </p:nvCxnSpPr>
          <p:spPr>
            <a:xfrm rot="16200000" flipV="1">
              <a:off x="1437117" y="2750930"/>
              <a:ext cx="432589" cy="0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Полилиния 137"/>
            <p:cNvSpPr/>
            <p:nvPr/>
          </p:nvSpPr>
          <p:spPr>
            <a:xfrm>
              <a:off x="1752082" y="2613791"/>
              <a:ext cx="359668" cy="252189"/>
            </a:xfrm>
            <a:custGeom>
              <a:avLst/>
              <a:gdLst>
                <a:gd name="connsiteX0" fmla="*/ 0 w 504825"/>
                <a:gd name="connsiteY0" fmla="*/ 0 h 252412"/>
                <a:gd name="connsiteX1" fmla="*/ 176213 w 504825"/>
                <a:gd name="connsiteY1" fmla="*/ 33337 h 252412"/>
                <a:gd name="connsiteX2" fmla="*/ 300038 w 504825"/>
                <a:gd name="connsiteY2" fmla="*/ 200025 h 252412"/>
                <a:gd name="connsiteX3" fmla="*/ 504825 w 504825"/>
                <a:gd name="connsiteY3" fmla="*/ 252412 h 25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5" h="252412">
                  <a:moveTo>
                    <a:pt x="0" y="0"/>
                  </a:moveTo>
                  <a:cubicBezTo>
                    <a:pt x="63103" y="0"/>
                    <a:pt x="126207" y="0"/>
                    <a:pt x="176213" y="33337"/>
                  </a:cubicBezTo>
                  <a:cubicBezTo>
                    <a:pt x="226219" y="66675"/>
                    <a:pt x="245269" y="163513"/>
                    <a:pt x="300038" y="200025"/>
                  </a:cubicBezTo>
                  <a:cubicBezTo>
                    <a:pt x="354807" y="236538"/>
                    <a:pt x="469106" y="243681"/>
                    <a:pt x="504825" y="252412"/>
                  </a:cubicBez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7030A0"/>
                </a:solidFill>
              </a:endParaRPr>
            </a:p>
          </p:txBody>
        </p:sp>
        <p:sp>
          <p:nvSpPr>
            <p:cNvPr id="89115" name="TextBox 138"/>
            <p:cNvSpPr txBox="1">
              <a:spLocks noChangeArrowheads="1"/>
            </p:cNvSpPr>
            <p:nvPr/>
          </p:nvSpPr>
          <p:spPr bwMode="auto">
            <a:xfrm>
              <a:off x="1342104" y="2393950"/>
              <a:ext cx="314325" cy="368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solidFill>
                    <a:srgbClr val="7030A0"/>
                  </a:solidFill>
                  <a:latin typeface="Times New Roman" charset="0"/>
                  <a:cs typeface="Times New Roman" charset="0"/>
                </a:rPr>
                <a:t>T</a:t>
              </a:r>
              <a:endParaRPr kumimoji="0" lang="ru-RU" sz="1800" i="1">
                <a:solidFill>
                  <a:srgbClr val="7030A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16" name="TextBox 139"/>
            <p:cNvSpPr txBox="1">
              <a:spLocks noChangeArrowheads="1"/>
            </p:cNvSpPr>
            <p:nvPr/>
          </p:nvSpPr>
          <p:spPr bwMode="auto">
            <a:xfrm>
              <a:off x="2166938" y="2543075"/>
              <a:ext cx="376237" cy="368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solidFill>
                    <a:srgbClr val="7030A0"/>
                  </a:solidFill>
                  <a:latin typeface="Times New Roman" charset="0"/>
                  <a:cs typeface="Times New Roman" charset="0"/>
                </a:rPr>
                <a:t>k</a:t>
              </a:r>
              <a:r>
                <a:rPr kumimoji="0" lang="he-IL" sz="1800" b="1" i="1" baseline="-25000">
                  <a:solidFill>
                    <a:srgbClr val="7030A0"/>
                  </a:solidFill>
                  <a:latin typeface="Times New Roman" charset="0"/>
                  <a:cs typeface="Times New Roman" charset="0"/>
                </a:rPr>
                <a:t>﬩</a:t>
              </a:r>
              <a:endParaRPr kumimoji="0" lang="ru-RU" sz="1800" b="1" i="1" baseline="-25000">
                <a:solidFill>
                  <a:srgbClr val="7030A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17" name="TextBox 142"/>
            <p:cNvSpPr txBox="1">
              <a:spLocks noChangeArrowheads="1"/>
            </p:cNvSpPr>
            <p:nvPr/>
          </p:nvSpPr>
          <p:spPr bwMode="auto">
            <a:xfrm>
              <a:off x="3006725" y="649288"/>
              <a:ext cx="4794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NP</a:t>
              </a:r>
              <a:endParaRPr kumimoji="0" lang="ru-RU" sz="1800" i="1">
                <a:solidFill>
                  <a:srgbClr val="FF00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18" name="TextBox 143"/>
            <p:cNvSpPr txBox="1">
              <a:spLocks noChangeArrowheads="1"/>
            </p:cNvSpPr>
            <p:nvPr/>
          </p:nvSpPr>
          <p:spPr bwMode="auto">
            <a:xfrm>
              <a:off x="5105400" y="747713"/>
              <a:ext cx="16430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E</a:t>
              </a:r>
              <a:r>
                <a:rPr kumimoji="0" lang="en-US" sz="1800" i="1" baseline="-25000">
                  <a:latin typeface="Times New Roman" charset="0"/>
                  <a:cs typeface="Times New Roman" charset="0"/>
                </a:rPr>
                <a:t>0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(t)e</a:t>
              </a:r>
              <a:r>
                <a:rPr kumimoji="0" lang="en-US" sz="1800" i="1" baseline="30000">
                  <a:latin typeface="Times New Roman" charset="0"/>
                  <a:cs typeface="Times New Roman" charset="0"/>
                </a:rPr>
                <a:t>-i</a:t>
              </a:r>
              <a:r>
                <a:rPr kumimoji="0" lang="el-GR" sz="1800" i="1" baseline="30000">
                  <a:latin typeface="Times New Roman" charset="0"/>
                  <a:cs typeface="Times New Roman" charset="0"/>
                </a:rPr>
                <a:t>γ</a:t>
              </a:r>
              <a:r>
                <a:rPr kumimoji="0" lang="en-US" sz="1000" i="1" baseline="-25000">
                  <a:latin typeface="Times New Roman" charset="0"/>
                  <a:cs typeface="Times New Roman" charset="0"/>
                </a:rPr>
                <a:t>1</a:t>
              </a:r>
              <a:r>
                <a:rPr kumimoji="0" lang="el-GR" sz="1800" i="1" baseline="30000">
                  <a:latin typeface="Times New Roman" charset="0"/>
                  <a:cs typeface="Times New Roman" charset="0"/>
                </a:rPr>
                <a:t>│</a:t>
              </a:r>
              <a:r>
                <a:rPr kumimoji="0" lang="en-US" sz="1800" i="1" baseline="30000">
                  <a:latin typeface="Times New Roman" charset="0"/>
                  <a:cs typeface="Times New Roman" charset="0"/>
                </a:rPr>
                <a:t>E</a:t>
              </a:r>
              <a:r>
                <a:rPr kumimoji="0" lang="en-US" sz="1000" i="1" baseline="30000">
                  <a:latin typeface="Times New Roman" charset="0"/>
                  <a:cs typeface="Times New Roman" charset="0"/>
                </a:rPr>
                <a:t>0</a:t>
              </a:r>
              <a:r>
                <a:rPr kumimoji="0" lang="en-US" sz="1800" i="1" baseline="30000">
                  <a:latin typeface="Times New Roman" charset="0"/>
                  <a:cs typeface="Times New Roman" charset="0"/>
                </a:rPr>
                <a:t>(t)</a:t>
              </a:r>
              <a:r>
                <a:rPr kumimoji="0" lang="el-GR" sz="1800" i="1" baseline="30000">
                  <a:latin typeface="Times New Roman" charset="0"/>
                  <a:cs typeface="Times New Roman" charset="0"/>
                </a:rPr>
                <a:t>│</a:t>
              </a:r>
              <a:r>
                <a:rPr kumimoji="0" lang="en-US" sz="1000" i="1" baseline="100000">
                  <a:latin typeface="Times New Roman" charset="0"/>
                  <a:cs typeface="Times New Roman" charset="0"/>
                </a:rPr>
                <a:t>2</a:t>
              </a:r>
              <a:endParaRPr kumimoji="0" lang="ru-RU" sz="1000" i="1" baseline="1000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19" name="TextBox 144"/>
            <p:cNvSpPr txBox="1">
              <a:spLocks noChangeArrowheads="1"/>
            </p:cNvSpPr>
            <p:nvPr/>
          </p:nvSpPr>
          <p:spPr bwMode="auto">
            <a:xfrm>
              <a:off x="7608888" y="649288"/>
              <a:ext cx="5302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CM</a:t>
              </a:r>
              <a:endParaRPr kumimoji="0" lang="ru-RU" sz="1800" i="1">
                <a:solidFill>
                  <a:srgbClr val="0070C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20" name="TextBox 145"/>
            <p:cNvSpPr txBox="1">
              <a:spLocks noChangeArrowheads="1"/>
            </p:cNvSpPr>
            <p:nvPr/>
          </p:nvSpPr>
          <p:spPr bwMode="auto">
            <a:xfrm>
              <a:off x="3619500" y="450850"/>
              <a:ext cx="1536700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700" i="1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1</a:t>
              </a:r>
              <a:r>
                <a:rPr kumimoji="0" lang="en-US" sz="1700" i="1" baseline="30000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st</a:t>
              </a:r>
              <a:r>
                <a:rPr kumimoji="0" lang="ru-RU" sz="1700" i="1" baseline="30000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 </a:t>
              </a:r>
              <a:r>
                <a:rPr kumimoji="0" lang="en-US" sz="1700" i="1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stage CafCA</a:t>
              </a:r>
              <a:endParaRPr kumimoji="0" lang="ru-RU" sz="1700" i="1">
                <a:solidFill>
                  <a:srgbClr val="00B05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21" name="TextBox 146"/>
            <p:cNvSpPr txBox="1">
              <a:spLocks noChangeArrowheads="1"/>
            </p:cNvSpPr>
            <p:nvPr/>
          </p:nvSpPr>
          <p:spPr bwMode="auto">
            <a:xfrm>
              <a:off x="8004175" y="1296988"/>
              <a:ext cx="9890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R=e</a:t>
              </a:r>
              <a:r>
                <a:rPr kumimoji="0" lang="en-US" sz="1800" i="1" baseline="300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i</a:t>
              </a:r>
              <a:r>
                <a:rPr kumimoji="0" lang="el-GR" sz="1800" i="1" baseline="300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α</a:t>
              </a:r>
              <a:r>
                <a:rPr kumimoji="0" lang="en-US" sz="1000" i="1" baseline="300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1</a:t>
              </a:r>
              <a:r>
                <a:rPr kumimoji="0" lang="el-GR" sz="1800" i="1" baseline="300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ω</a:t>
              </a:r>
              <a:r>
                <a:rPr kumimoji="0" lang="en-US" sz="1000" i="1" baseline="1000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2</a:t>
              </a:r>
              <a:endParaRPr kumimoji="0" lang="ru-RU" sz="1000" i="1" baseline="100000">
                <a:solidFill>
                  <a:srgbClr val="0070C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22" name="TextBox 147"/>
            <p:cNvSpPr txBox="1">
              <a:spLocks noChangeArrowheads="1"/>
            </p:cNvSpPr>
            <p:nvPr/>
          </p:nvSpPr>
          <p:spPr bwMode="auto">
            <a:xfrm>
              <a:off x="1323975" y="3848100"/>
              <a:ext cx="6207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E</a:t>
              </a:r>
              <a:r>
                <a:rPr kumimoji="0" lang="en-US" sz="1800" i="1" baseline="-25000">
                  <a:latin typeface="Times New Roman" charset="0"/>
                  <a:cs typeface="Times New Roman" charset="0"/>
                </a:rPr>
                <a:t>1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(t)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23" name="TextBox 150"/>
            <p:cNvSpPr txBox="1">
              <a:spLocks noChangeArrowheads="1"/>
            </p:cNvSpPr>
            <p:nvPr/>
          </p:nvSpPr>
          <p:spPr bwMode="auto">
            <a:xfrm>
              <a:off x="3287713" y="3717925"/>
              <a:ext cx="1731962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700" i="1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2</a:t>
              </a:r>
              <a:r>
                <a:rPr kumimoji="0" lang="en-US" sz="1700" i="1" baseline="30000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nd</a:t>
              </a:r>
              <a:r>
                <a:rPr kumimoji="0" lang="en-US" sz="1700" i="1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 stage</a:t>
              </a:r>
              <a:r>
                <a:rPr kumimoji="0" lang="ru-RU" sz="1700" i="1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 </a:t>
              </a:r>
              <a:r>
                <a:rPr kumimoji="0" lang="en-US" sz="1700" i="1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CafCA</a:t>
              </a:r>
              <a:endParaRPr kumimoji="0" lang="ru-RU" sz="1700" i="1">
                <a:solidFill>
                  <a:srgbClr val="00B05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24" name="TextBox 152"/>
            <p:cNvSpPr txBox="1">
              <a:spLocks noChangeArrowheads="1"/>
            </p:cNvSpPr>
            <p:nvPr/>
          </p:nvSpPr>
          <p:spPr bwMode="auto">
            <a:xfrm>
              <a:off x="5786438" y="2333625"/>
              <a:ext cx="6207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E</a:t>
              </a:r>
              <a:r>
                <a:rPr kumimoji="0" lang="en-US" sz="1800" i="1" baseline="-25000">
                  <a:latin typeface="Times New Roman" charset="0"/>
                  <a:cs typeface="Times New Roman" charset="0"/>
                </a:rPr>
                <a:t>1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(t)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25" name="TextBox 95"/>
            <p:cNvSpPr txBox="1">
              <a:spLocks noChangeArrowheads="1"/>
            </p:cNvSpPr>
            <p:nvPr/>
          </p:nvSpPr>
          <p:spPr bwMode="auto">
            <a:xfrm>
              <a:off x="6959600" y="6427788"/>
              <a:ext cx="3460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cxnSp>
          <p:nvCxnSpPr>
            <p:cNvPr id="101" name="Прямая соединительная линия 100"/>
            <p:cNvCxnSpPr/>
            <p:nvPr/>
          </p:nvCxnSpPr>
          <p:spPr>
            <a:xfrm>
              <a:off x="878376" y="3524986"/>
              <a:ext cx="0" cy="263235"/>
            </a:xfrm>
            <a:prstGeom prst="line">
              <a:avLst/>
            </a:prstGeom>
            <a:ln w="9525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127" name="Группа 153"/>
            <p:cNvGrpSpPr>
              <a:grpSpLocks/>
            </p:cNvGrpSpPr>
            <p:nvPr/>
          </p:nvGrpSpPr>
          <p:grpSpPr bwMode="auto">
            <a:xfrm>
              <a:off x="7308850" y="2674938"/>
              <a:ext cx="769938" cy="706437"/>
              <a:chOff x="7106854" y="2518474"/>
              <a:chExt cx="1089960" cy="1091498"/>
            </a:xfrm>
          </p:grpSpPr>
          <p:cxnSp>
            <p:nvCxnSpPr>
              <p:cNvPr id="32" name="Прямая соединительная линия 31"/>
              <p:cNvCxnSpPr/>
              <p:nvPr/>
            </p:nvCxnSpPr>
            <p:spPr>
              <a:xfrm rot="5400000" flipH="1" flipV="1">
                <a:off x="7262341" y="2599750"/>
                <a:ext cx="961331" cy="79753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>
              <a:xfrm>
                <a:off x="8123752" y="2543453"/>
                <a:ext cx="72094" cy="156429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>
                <a:off x="7999840" y="2697038"/>
                <a:ext cx="72094" cy="15358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878182" y="2847778"/>
                <a:ext cx="69842" cy="15643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7758777" y="2992832"/>
                <a:ext cx="72094" cy="156429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7634865" y="3143572"/>
                <a:ext cx="72094" cy="15643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7504195" y="3297158"/>
                <a:ext cx="72094" cy="15643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7378031" y="3453588"/>
                <a:ext cx="69842" cy="156429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>
              <a:xfrm>
                <a:off x="7107679" y="3021274"/>
                <a:ext cx="263594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triangle" w="lg" len="med"/>
                <a:tailEnd type="non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1" name="Прямая соединительная линия 120"/>
            <p:cNvCxnSpPr/>
            <p:nvPr/>
          </p:nvCxnSpPr>
          <p:spPr>
            <a:xfrm rot="5400000">
              <a:off x="7452464" y="5835190"/>
              <a:ext cx="261394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129" name="Freeform 65"/>
            <p:cNvSpPr>
              <a:spLocks/>
            </p:cNvSpPr>
            <p:nvPr/>
          </p:nvSpPr>
          <p:spPr bwMode="auto">
            <a:xfrm flipH="1">
              <a:off x="1827213" y="1500188"/>
              <a:ext cx="127000" cy="561975"/>
            </a:xfrm>
            <a:custGeom>
              <a:avLst/>
              <a:gdLst>
                <a:gd name="T0" fmla="*/ 0 w 1272"/>
                <a:gd name="T1" fmla="*/ 2147483647 h 236"/>
                <a:gd name="T2" fmla="*/ 131794550 w 1272"/>
                <a:gd name="T3" fmla="*/ 2147483647 h 236"/>
                <a:gd name="T4" fmla="*/ 255594389 w 1272"/>
                <a:gd name="T5" fmla="*/ 2147483647 h 236"/>
                <a:gd name="T6" fmla="*/ 364421308 w 1272"/>
                <a:gd name="T7" fmla="*/ 2147483647 h 236"/>
                <a:gd name="T8" fmla="*/ 525164669 w 1272"/>
                <a:gd name="T9" fmla="*/ 2147483647 h 236"/>
                <a:gd name="T10" fmla="*/ 677923105 w 1272"/>
                <a:gd name="T11" fmla="*/ 2147483647 h 236"/>
                <a:gd name="T12" fmla="*/ 853639286 w 1272"/>
                <a:gd name="T13" fmla="*/ 2147483647 h 236"/>
                <a:gd name="T14" fmla="*/ 977439026 w 1272"/>
                <a:gd name="T15" fmla="*/ 2147483647 h 236"/>
                <a:gd name="T16" fmla="*/ 1145180267 w 1272"/>
                <a:gd name="T17" fmla="*/ 2147483647 h 236"/>
                <a:gd name="T18" fmla="*/ 1269976936 w 1272"/>
                <a:gd name="T19" fmla="*/ 2147483647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0" name="Freeform 65"/>
            <p:cNvSpPr>
              <a:spLocks/>
            </p:cNvSpPr>
            <p:nvPr/>
          </p:nvSpPr>
          <p:spPr bwMode="auto">
            <a:xfrm flipH="1">
              <a:off x="4849813" y="3983038"/>
              <a:ext cx="906462" cy="457200"/>
            </a:xfrm>
            <a:custGeom>
              <a:avLst/>
              <a:gdLst>
                <a:gd name="T0" fmla="*/ 0 w 1272"/>
                <a:gd name="T1" fmla="*/ 2147483647 h 236"/>
                <a:gd name="T2" fmla="*/ 2147483647 w 1272"/>
                <a:gd name="T3" fmla="*/ 2147483647 h 236"/>
                <a:gd name="T4" fmla="*/ 2147483647 w 1272"/>
                <a:gd name="T5" fmla="*/ 2147483647 h 236"/>
                <a:gd name="T6" fmla="*/ 2147483647 w 1272"/>
                <a:gd name="T7" fmla="*/ 2147483647 h 236"/>
                <a:gd name="T8" fmla="*/ 2147483647 w 1272"/>
                <a:gd name="T9" fmla="*/ 2147483647 h 236"/>
                <a:gd name="T10" fmla="*/ 2147483647 w 1272"/>
                <a:gd name="T11" fmla="*/ 2147483647 h 236"/>
                <a:gd name="T12" fmla="*/ 2147483647 w 1272"/>
                <a:gd name="T13" fmla="*/ 2147483647 h 236"/>
                <a:gd name="T14" fmla="*/ 2147483647 w 1272"/>
                <a:gd name="T15" fmla="*/ 2147483647 h 236"/>
                <a:gd name="T16" fmla="*/ 2147483647 w 1272"/>
                <a:gd name="T17" fmla="*/ 2147483647 h 236"/>
                <a:gd name="T18" fmla="*/ 2147483647 w 1272"/>
                <a:gd name="T19" fmla="*/ 2147483647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0" scaled="1"/>
            </a:gra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9131" name="Freeform 65"/>
            <p:cNvSpPr>
              <a:spLocks/>
            </p:cNvSpPr>
            <p:nvPr/>
          </p:nvSpPr>
          <p:spPr bwMode="auto">
            <a:xfrm flipH="1">
              <a:off x="3948113" y="1149350"/>
              <a:ext cx="2155825" cy="184150"/>
            </a:xfrm>
            <a:custGeom>
              <a:avLst/>
              <a:gdLst>
                <a:gd name="T0" fmla="*/ 0 w 1272"/>
                <a:gd name="T1" fmla="*/ 2147483647 h 236"/>
                <a:gd name="T2" fmla="*/ 2147483647 w 1272"/>
                <a:gd name="T3" fmla="*/ 2147483647 h 236"/>
                <a:gd name="T4" fmla="*/ 2147483647 w 1272"/>
                <a:gd name="T5" fmla="*/ 2147483647 h 236"/>
                <a:gd name="T6" fmla="*/ 2147483647 w 1272"/>
                <a:gd name="T7" fmla="*/ 2147483647 h 236"/>
                <a:gd name="T8" fmla="*/ 2147483647 w 1272"/>
                <a:gd name="T9" fmla="*/ 2147483647 h 236"/>
                <a:gd name="T10" fmla="*/ 2147483647 w 1272"/>
                <a:gd name="T11" fmla="*/ 2147483647 h 236"/>
                <a:gd name="T12" fmla="*/ 2147483647 w 1272"/>
                <a:gd name="T13" fmla="*/ 2147483647 h 236"/>
                <a:gd name="T14" fmla="*/ 2147483647 w 1272"/>
                <a:gd name="T15" fmla="*/ 2147483647 h 236"/>
                <a:gd name="T16" fmla="*/ 2147483647 w 1272"/>
                <a:gd name="T17" fmla="*/ 2147483647 h 236"/>
                <a:gd name="T18" fmla="*/ 2147483647 w 1272"/>
                <a:gd name="T19" fmla="*/ 2147483647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0" scaled="1"/>
            </a:gra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9132" name="Freeform 65"/>
            <p:cNvSpPr>
              <a:spLocks/>
            </p:cNvSpPr>
            <p:nvPr/>
          </p:nvSpPr>
          <p:spPr bwMode="auto">
            <a:xfrm flipH="1">
              <a:off x="4632325" y="1516063"/>
              <a:ext cx="906463" cy="457200"/>
            </a:xfrm>
            <a:custGeom>
              <a:avLst/>
              <a:gdLst>
                <a:gd name="T0" fmla="*/ 0 w 1272"/>
                <a:gd name="T1" fmla="*/ 2147483647 h 236"/>
                <a:gd name="T2" fmla="*/ 2147483647 w 1272"/>
                <a:gd name="T3" fmla="*/ 2147483647 h 236"/>
                <a:gd name="T4" fmla="*/ 2147483647 w 1272"/>
                <a:gd name="T5" fmla="*/ 2147483647 h 236"/>
                <a:gd name="T6" fmla="*/ 2147483647 w 1272"/>
                <a:gd name="T7" fmla="*/ 2147483647 h 236"/>
                <a:gd name="T8" fmla="*/ 2147483647 w 1272"/>
                <a:gd name="T9" fmla="*/ 2147483647 h 236"/>
                <a:gd name="T10" fmla="*/ 2147483647 w 1272"/>
                <a:gd name="T11" fmla="*/ 2147483647 h 236"/>
                <a:gd name="T12" fmla="*/ 2147483647 w 1272"/>
                <a:gd name="T13" fmla="*/ 2147483647 h 236"/>
                <a:gd name="T14" fmla="*/ 2147483647 w 1272"/>
                <a:gd name="T15" fmla="*/ 2147483647 h 236"/>
                <a:gd name="T16" fmla="*/ 2147483647 w 1272"/>
                <a:gd name="T17" fmla="*/ 2147483647 h 236"/>
                <a:gd name="T18" fmla="*/ 2147483647 w 1272"/>
                <a:gd name="T19" fmla="*/ 2147483647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3" name="Freeform 65"/>
            <p:cNvSpPr>
              <a:spLocks/>
            </p:cNvSpPr>
            <p:nvPr/>
          </p:nvSpPr>
          <p:spPr bwMode="auto">
            <a:xfrm flipH="1">
              <a:off x="6091238" y="2462213"/>
              <a:ext cx="906462" cy="455612"/>
            </a:xfrm>
            <a:custGeom>
              <a:avLst/>
              <a:gdLst>
                <a:gd name="T0" fmla="*/ 0 w 1272"/>
                <a:gd name="T1" fmla="*/ 2147483647 h 236"/>
                <a:gd name="T2" fmla="*/ 2147483647 w 1272"/>
                <a:gd name="T3" fmla="*/ 2147483647 h 236"/>
                <a:gd name="T4" fmla="*/ 2147483647 w 1272"/>
                <a:gd name="T5" fmla="*/ 2147483647 h 236"/>
                <a:gd name="T6" fmla="*/ 2147483647 w 1272"/>
                <a:gd name="T7" fmla="*/ 2147483647 h 236"/>
                <a:gd name="T8" fmla="*/ 2147483647 w 1272"/>
                <a:gd name="T9" fmla="*/ 2147483647 h 236"/>
                <a:gd name="T10" fmla="*/ 2147483647 w 1272"/>
                <a:gd name="T11" fmla="*/ 2147483647 h 236"/>
                <a:gd name="T12" fmla="*/ 2147483647 w 1272"/>
                <a:gd name="T13" fmla="*/ 2147483647 h 236"/>
                <a:gd name="T14" fmla="*/ 2147483647 w 1272"/>
                <a:gd name="T15" fmla="*/ 2147483647 h 236"/>
                <a:gd name="T16" fmla="*/ 2147483647 w 1272"/>
                <a:gd name="T17" fmla="*/ 2147483647 h 236"/>
                <a:gd name="T18" fmla="*/ 2147483647 w 1272"/>
                <a:gd name="T19" fmla="*/ 2147483647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4" name="Freeform 65"/>
            <p:cNvSpPr>
              <a:spLocks/>
            </p:cNvSpPr>
            <p:nvPr/>
          </p:nvSpPr>
          <p:spPr bwMode="auto">
            <a:xfrm flipH="1">
              <a:off x="6122988" y="3032125"/>
              <a:ext cx="904875" cy="455613"/>
            </a:xfrm>
            <a:custGeom>
              <a:avLst/>
              <a:gdLst>
                <a:gd name="T0" fmla="*/ 0 w 1272"/>
                <a:gd name="T1" fmla="*/ 2147483647 h 236"/>
                <a:gd name="T2" fmla="*/ 2147483647 w 1272"/>
                <a:gd name="T3" fmla="*/ 2147483647 h 236"/>
                <a:gd name="T4" fmla="*/ 2147483647 w 1272"/>
                <a:gd name="T5" fmla="*/ 2147483647 h 236"/>
                <a:gd name="T6" fmla="*/ 2147483647 w 1272"/>
                <a:gd name="T7" fmla="*/ 2147483647 h 236"/>
                <a:gd name="T8" fmla="*/ 2147483647 w 1272"/>
                <a:gd name="T9" fmla="*/ 2147483647 h 236"/>
                <a:gd name="T10" fmla="*/ 2147483647 w 1272"/>
                <a:gd name="T11" fmla="*/ 2147483647 h 236"/>
                <a:gd name="T12" fmla="*/ 2147483647 w 1272"/>
                <a:gd name="T13" fmla="*/ 2147483647 h 236"/>
                <a:gd name="T14" fmla="*/ 2147483647 w 1272"/>
                <a:gd name="T15" fmla="*/ 2147483647 h 236"/>
                <a:gd name="T16" fmla="*/ 2147483647 w 1272"/>
                <a:gd name="T17" fmla="*/ 2147483647 h 236"/>
                <a:gd name="T18" fmla="*/ 2147483647 w 1272"/>
                <a:gd name="T19" fmla="*/ 2147483647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5" name="Freeform 65"/>
            <p:cNvSpPr>
              <a:spLocks/>
            </p:cNvSpPr>
            <p:nvPr/>
          </p:nvSpPr>
          <p:spPr bwMode="auto">
            <a:xfrm flipH="1">
              <a:off x="1489075" y="3998913"/>
              <a:ext cx="904875" cy="457200"/>
            </a:xfrm>
            <a:custGeom>
              <a:avLst/>
              <a:gdLst>
                <a:gd name="T0" fmla="*/ 0 w 1272"/>
                <a:gd name="T1" fmla="*/ 2147483647 h 236"/>
                <a:gd name="T2" fmla="*/ 2147483647 w 1272"/>
                <a:gd name="T3" fmla="*/ 2147483647 h 236"/>
                <a:gd name="T4" fmla="*/ 2147483647 w 1272"/>
                <a:gd name="T5" fmla="*/ 2147483647 h 236"/>
                <a:gd name="T6" fmla="*/ 2147483647 w 1272"/>
                <a:gd name="T7" fmla="*/ 2147483647 h 236"/>
                <a:gd name="T8" fmla="*/ 2147483647 w 1272"/>
                <a:gd name="T9" fmla="*/ 2147483647 h 236"/>
                <a:gd name="T10" fmla="*/ 2147483647 w 1272"/>
                <a:gd name="T11" fmla="*/ 2147483647 h 236"/>
                <a:gd name="T12" fmla="*/ 2147483647 w 1272"/>
                <a:gd name="T13" fmla="*/ 2147483647 h 236"/>
                <a:gd name="T14" fmla="*/ 2147483647 w 1272"/>
                <a:gd name="T15" fmla="*/ 2147483647 h 236"/>
                <a:gd name="T16" fmla="*/ 2147483647 w 1272"/>
                <a:gd name="T17" fmla="*/ 2147483647 h 236"/>
                <a:gd name="T18" fmla="*/ 2147483647 w 1272"/>
                <a:gd name="T19" fmla="*/ 2147483647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6" name="Freeform 65"/>
            <p:cNvSpPr>
              <a:spLocks/>
            </p:cNvSpPr>
            <p:nvPr/>
          </p:nvSpPr>
          <p:spPr bwMode="auto">
            <a:xfrm flipH="1">
              <a:off x="1511300" y="4564063"/>
              <a:ext cx="906463" cy="457200"/>
            </a:xfrm>
            <a:custGeom>
              <a:avLst/>
              <a:gdLst>
                <a:gd name="T0" fmla="*/ 0 w 1272"/>
                <a:gd name="T1" fmla="*/ 2147483647 h 236"/>
                <a:gd name="T2" fmla="*/ 2147483647 w 1272"/>
                <a:gd name="T3" fmla="*/ 2147483647 h 236"/>
                <a:gd name="T4" fmla="*/ 2147483647 w 1272"/>
                <a:gd name="T5" fmla="*/ 2147483647 h 236"/>
                <a:gd name="T6" fmla="*/ 2147483647 w 1272"/>
                <a:gd name="T7" fmla="*/ 2147483647 h 236"/>
                <a:gd name="T8" fmla="*/ 2147483647 w 1272"/>
                <a:gd name="T9" fmla="*/ 2147483647 h 236"/>
                <a:gd name="T10" fmla="*/ 2147483647 w 1272"/>
                <a:gd name="T11" fmla="*/ 2147483647 h 236"/>
                <a:gd name="T12" fmla="*/ 2147483647 w 1272"/>
                <a:gd name="T13" fmla="*/ 2147483647 h 236"/>
                <a:gd name="T14" fmla="*/ 2147483647 w 1272"/>
                <a:gd name="T15" fmla="*/ 2147483647 h 236"/>
                <a:gd name="T16" fmla="*/ 2147483647 w 1272"/>
                <a:gd name="T17" fmla="*/ 2147483647 h 236"/>
                <a:gd name="T18" fmla="*/ 2147483647 w 1272"/>
                <a:gd name="T19" fmla="*/ 2147483647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7" name="Freeform 65"/>
            <p:cNvSpPr>
              <a:spLocks/>
            </p:cNvSpPr>
            <p:nvPr/>
          </p:nvSpPr>
          <p:spPr bwMode="auto">
            <a:xfrm flipH="1">
              <a:off x="590550" y="1154113"/>
              <a:ext cx="2154238" cy="185737"/>
            </a:xfrm>
            <a:custGeom>
              <a:avLst/>
              <a:gdLst>
                <a:gd name="T0" fmla="*/ 0 w 1272"/>
                <a:gd name="T1" fmla="*/ 2147483647 h 236"/>
                <a:gd name="T2" fmla="*/ 2147483647 w 1272"/>
                <a:gd name="T3" fmla="*/ 2147483647 h 236"/>
                <a:gd name="T4" fmla="*/ 2147483647 w 1272"/>
                <a:gd name="T5" fmla="*/ 2147483647 h 236"/>
                <a:gd name="T6" fmla="*/ 2147483647 w 1272"/>
                <a:gd name="T7" fmla="*/ 2147483647 h 236"/>
                <a:gd name="T8" fmla="*/ 2147483647 w 1272"/>
                <a:gd name="T9" fmla="*/ 2147483647 h 236"/>
                <a:gd name="T10" fmla="*/ 2147483647 w 1272"/>
                <a:gd name="T11" fmla="*/ 2147483647 h 236"/>
                <a:gd name="T12" fmla="*/ 2147483647 w 1272"/>
                <a:gd name="T13" fmla="*/ 2147483647 h 236"/>
                <a:gd name="T14" fmla="*/ 2147483647 w 1272"/>
                <a:gd name="T15" fmla="*/ 2147483647 h 236"/>
                <a:gd name="T16" fmla="*/ 2147483647 w 1272"/>
                <a:gd name="T17" fmla="*/ 2147483647 h 236"/>
                <a:gd name="T18" fmla="*/ 2147483647 w 1272"/>
                <a:gd name="T19" fmla="*/ 2147483647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8" name="Freeform 65"/>
            <p:cNvSpPr>
              <a:spLocks/>
            </p:cNvSpPr>
            <p:nvPr/>
          </p:nvSpPr>
          <p:spPr bwMode="auto">
            <a:xfrm flipH="1">
              <a:off x="4259263" y="4622800"/>
              <a:ext cx="2155825" cy="184150"/>
            </a:xfrm>
            <a:custGeom>
              <a:avLst/>
              <a:gdLst>
                <a:gd name="T0" fmla="*/ 0 w 1272"/>
                <a:gd name="T1" fmla="*/ 2147483647 h 236"/>
                <a:gd name="T2" fmla="*/ 2147483647 w 1272"/>
                <a:gd name="T3" fmla="*/ 2147483647 h 236"/>
                <a:gd name="T4" fmla="*/ 2147483647 w 1272"/>
                <a:gd name="T5" fmla="*/ 2147483647 h 236"/>
                <a:gd name="T6" fmla="*/ 2147483647 w 1272"/>
                <a:gd name="T7" fmla="*/ 2147483647 h 236"/>
                <a:gd name="T8" fmla="*/ 2147483647 w 1272"/>
                <a:gd name="T9" fmla="*/ 2147483647 h 236"/>
                <a:gd name="T10" fmla="*/ 2147483647 w 1272"/>
                <a:gd name="T11" fmla="*/ 2147483647 h 236"/>
                <a:gd name="T12" fmla="*/ 2147483647 w 1272"/>
                <a:gd name="T13" fmla="*/ 2147483647 h 236"/>
                <a:gd name="T14" fmla="*/ 2147483647 w 1272"/>
                <a:gd name="T15" fmla="*/ 2147483647 h 236"/>
                <a:gd name="T16" fmla="*/ 2147483647 w 1272"/>
                <a:gd name="T17" fmla="*/ 2147483647 h 236"/>
                <a:gd name="T18" fmla="*/ 2147483647 w 1272"/>
                <a:gd name="T19" fmla="*/ 2147483647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622151" y="1382295"/>
              <a:ext cx="2161192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>
              <a:off x="4272942" y="4850362"/>
              <a:ext cx="2161192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>
              <a:off x="4637385" y="1997122"/>
              <a:ext cx="981925" cy="1841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>
              <a:off x="6082423" y="3512101"/>
              <a:ext cx="981925" cy="184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143" name="Группа 168"/>
            <p:cNvGrpSpPr>
              <a:grpSpLocks/>
            </p:cNvGrpSpPr>
            <p:nvPr/>
          </p:nvGrpSpPr>
          <p:grpSpPr bwMode="auto">
            <a:xfrm>
              <a:off x="4848225" y="5362575"/>
              <a:ext cx="2163763" cy="1292225"/>
              <a:chOff x="5140447" y="5076551"/>
              <a:chExt cx="2163927" cy="1292865"/>
            </a:xfrm>
          </p:grpSpPr>
          <p:cxnSp>
            <p:nvCxnSpPr>
              <p:cNvPr id="118" name="Прямая соединительная линия 117"/>
              <p:cNvCxnSpPr/>
              <p:nvPr/>
            </p:nvCxnSpPr>
            <p:spPr>
              <a:xfrm>
                <a:off x="5747659" y="6006145"/>
                <a:ext cx="983592" cy="1841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211" name="TextBox 93"/>
              <p:cNvSpPr txBox="1">
                <a:spLocks noChangeArrowheads="1"/>
              </p:cNvSpPr>
              <p:nvPr/>
            </p:nvSpPr>
            <p:spPr bwMode="auto">
              <a:xfrm>
                <a:off x="6282789" y="5298823"/>
                <a:ext cx="62068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9pPr>
              </a:lstStyle>
              <a:p>
                <a:r>
                  <a:rPr kumimoji="0" lang="en-US" sz="1800" i="1">
                    <a:latin typeface="Times New Roman" charset="0"/>
                    <a:cs typeface="Times New Roman" charset="0"/>
                  </a:rPr>
                  <a:t>E</a:t>
                </a:r>
                <a:r>
                  <a:rPr kumimoji="0" lang="ru-RU" sz="1800" i="1" baseline="-25000">
                    <a:latin typeface="Times New Roman" charset="0"/>
                    <a:cs typeface="Times New Roman" charset="0"/>
                  </a:rPr>
                  <a:t>2</a:t>
                </a:r>
                <a:r>
                  <a:rPr kumimoji="0" lang="en-US" sz="1800" i="1">
                    <a:latin typeface="Times New Roman" charset="0"/>
                    <a:cs typeface="Times New Roman" charset="0"/>
                  </a:rPr>
                  <a:t>(t)</a:t>
                </a:r>
                <a:endParaRPr kumimoji="0" lang="ru-RU" sz="1800" i="1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89212" name="TextBox 94"/>
              <p:cNvSpPr txBox="1">
                <a:spLocks noChangeArrowheads="1"/>
              </p:cNvSpPr>
              <p:nvPr/>
            </p:nvSpPr>
            <p:spPr bwMode="auto">
              <a:xfrm>
                <a:off x="6711284" y="5725311"/>
                <a:ext cx="24878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9pPr>
              </a:lstStyle>
              <a:p>
                <a:r>
                  <a:rPr kumimoji="0" lang="en-US" sz="1800" i="1">
                    <a:latin typeface="Times New Roman" charset="0"/>
                    <a:cs typeface="Times New Roman" charset="0"/>
                  </a:rPr>
                  <a:t>t</a:t>
                </a:r>
                <a:endParaRPr kumimoji="0" lang="ru-RU" sz="1800" i="1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89213" name="Freeform 65"/>
              <p:cNvSpPr>
                <a:spLocks/>
              </p:cNvSpPr>
              <p:nvPr/>
            </p:nvSpPr>
            <p:spPr bwMode="auto">
              <a:xfrm flipH="1">
                <a:off x="6203016" y="5076551"/>
                <a:ext cx="127398" cy="900795"/>
              </a:xfrm>
              <a:custGeom>
                <a:avLst/>
                <a:gdLst>
                  <a:gd name="T0" fmla="*/ 0 w 1272"/>
                  <a:gd name="T1" fmla="*/ 2147483647 h 236"/>
                  <a:gd name="T2" fmla="*/ 132621919 w 1272"/>
                  <a:gd name="T3" fmla="*/ 2147483647 h 236"/>
                  <a:gd name="T4" fmla="*/ 257198834 w 1272"/>
                  <a:gd name="T5" fmla="*/ 2147483647 h 236"/>
                  <a:gd name="T6" fmla="*/ 366708933 w 1272"/>
                  <a:gd name="T7" fmla="*/ 2147483647 h 236"/>
                  <a:gd name="T8" fmla="*/ 528461427 w 1272"/>
                  <a:gd name="T9" fmla="*/ 2147483647 h 236"/>
                  <a:gd name="T10" fmla="*/ 682178832 w 1272"/>
                  <a:gd name="T11" fmla="*/ 2147483647 h 236"/>
                  <a:gd name="T12" fmla="*/ 858998041 w 1272"/>
                  <a:gd name="T13" fmla="*/ 2147483647 h 236"/>
                  <a:gd name="T14" fmla="*/ 983574957 w 1272"/>
                  <a:gd name="T15" fmla="*/ 2147483647 h 236"/>
                  <a:gd name="T16" fmla="*/ 1152369194 w 1272"/>
                  <a:gd name="T17" fmla="*/ 2147483647 h 236"/>
                  <a:gd name="T18" fmla="*/ 1277949269 w 1272"/>
                  <a:gd name="T19" fmla="*/ 2147483647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9214" name="Freeform 65"/>
              <p:cNvSpPr>
                <a:spLocks/>
              </p:cNvSpPr>
              <p:nvPr/>
            </p:nvSpPr>
            <p:spPr bwMode="auto">
              <a:xfrm flipH="1">
                <a:off x="5149972" y="6151715"/>
                <a:ext cx="2154402" cy="184666"/>
              </a:xfrm>
              <a:custGeom>
                <a:avLst/>
                <a:gdLst>
                  <a:gd name="T0" fmla="*/ 0 w 1272"/>
                  <a:gd name="T1" fmla="*/ 2147483647 h 236"/>
                  <a:gd name="T2" fmla="*/ 2147483647 w 1272"/>
                  <a:gd name="T3" fmla="*/ 2147483647 h 236"/>
                  <a:gd name="T4" fmla="*/ 2147483647 w 1272"/>
                  <a:gd name="T5" fmla="*/ 2147483647 h 236"/>
                  <a:gd name="T6" fmla="*/ 2147483647 w 1272"/>
                  <a:gd name="T7" fmla="*/ 2147483647 h 236"/>
                  <a:gd name="T8" fmla="*/ 2147483647 w 1272"/>
                  <a:gd name="T9" fmla="*/ 2147483647 h 236"/>
                  <a:gd name="T10" fmla="*/ 2147483647 w 1272"/>
                  <a:gd name="T11" fmla="*/ 2147483647 h 236"/>
                  <a:gd name="T12" fmla="*/ 2147483647 w 1272"/>
                  <a:gd name="T13" fmla="*/ 2147483647 h 236"/>
                  <a:gd name="T14" fmla="*/ 2147483647 w 1272"/>
                  <a:gd name="T15" fmla="*/ 2147483647 h 236"/>
                  <a:gd name="T16" fmla="*/ 2147483647 w 1272"/>
                  <a:gd name="T17" fmla="*/ 2147483647 h 236"/>
                  <a:gd name="T18" fmla="*/ 2147483647 w 1272"/>
                  <a:gd name="T19" fmla="*/ 2147483647 h 2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2"/>
                  <a:gd name="T31" fmla="*/ 0 h 236"/>
                  <a:gd name="T32" fmla="*/ 1272 w 1272"/>
                  <a:gd name="T33" fmla="*/ 236 h 2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2" h="236">
                    <a:moveTo>
                      <a:pt x="0" y="231"/>
                    </a:moveTo>
                    <a:cubicBezTo>
                      <a:pt x="22" y="231"/>
                      <a:pt x="89" y="236"/>
                      <a:pt x="132" y="231"/>
                    </a:cubicBezTo>
                    <a:cubicBezTo>
                      <a:pt x="175" y="226"/>
                      <a:pt x="217" y="219"/>
                      <a:pt x="256" y="201"/>
                    </a:cubicBezTo>
                    <a:cubicBezTo>
                      <a:pt x="295" y="183"/>
                      <a:pt x="320" y="152"/>
                      <a:pt x="365" y="123"/>
                    </a:cubicBezTo>
                    <a:cubicBezTo>
                      <a:pt x="410" y="94"/>
                      <a:pt x="474" y="45"/>
                      <a:pt x="526" y="27"/>
                    </a:cubicBezTo>
                    <a:cubicBezTo>
                      <a:pt x="578" y="9"/>
                      <a:pt x="625" y="0"/>
                      <a:pt x="679" y="15"/>
                    </a:cubicBezTo>
                    <a:cubicBezTo>
                      <a:pt x="734" y="30"/>
                      <a:pt x="805" y="88"/>
                      <a:pt x="855" y="117"/>
                    </a:cubicBezTo>
                    <a:cubicBezTo>
                      <a:pt x="905" y="146"/>
                      <a:pt x="930" y="171"/>
                      <a:pt x="979" y="189"/>
                    </a:cubicBezTo>
                    <a:cubicBezTo>
                      <a:pt x="1028" y="207"/>
                      <a:pt x="1098" y="219"/>
                      <a:pt x="1147" y="225"/>
                    </a:cubicBezTo>
                    <a:cubicBezTo>
                      <a:pt x="1196" y="231"/>
                      <a:pt x="1246" y="225"/>
                      <a:pt x="1272" y="2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163" name="Прямая соединительная линия 162"/>
              <p:cNvCxnSpPr/>
              <p:nvPr/>
            </p:nvCxnSpPr>
            <p:spPr>
              <a:xfrm>
                <a:off x="5139678" y="6368961"/>
                <a:ext cx="2161355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144" name="TextBox 98"/>
            <p:cNvSpPr txBox="1">
              <a:spLocks noChangeArrowheads="1"/>
            </p:cNvSpPr>
            <p:nvPr/>
          </p:nvSpPr>
          <p:spPr bwMode="auto">
            <a:xfrm>
              <a:off x="7862888" y="4359275"/>
              <a:ext cx="9191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R=e</a:t>
              </a:r>
              <a:r>
                <a:rPr kumimoji="0" lang="en-US" sz="1800" i="1" baseline="300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i</a:t>
              </a:r>
              <a:r>
                <a:rPr kumimoji="0" lang="el-GR" sz="1800" i="1" baseline="300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α</a:t>
              </a:r>
              <a:r>
                <a:rPr kumimoji="0" lang="en-US" sz="1000" i="1" baseline="300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2</a:t>
              </a:r>
              <a:r>
                <a:rPr kumimoji="0" lang="el-GR" sz="1800" i="1" baseline="300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ω</a:t>
              </a:r>
              <a:r>
                <a:rPr kumimoji="0" lang="en-US" sz="1000" i="1" baseline="1000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2</a:t>
              </a:r>
              <a:endParaRPr kumimoji="0" lang="ru-RU" sz="1000" i="1" baseline="100000">
                <a:solidFill>
                  <a:srgbClr val="0070C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45" name="TextBox 135"/>
            <p:cNvSpPr txBox="1">
              <a:spLocks noChangeArrowheads="1"/>
            </p:cNvSpPr>
            <p:nvPr/>
          </p:nvSpPr>
          <p:spPr bwMode="auto">
            <a:xfrm>
              <a:off x="2581275" y="1011238"/>
              <a:ext cx="2492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t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46" name="TextBox 136"/>
            <p:cNvSpPr txBox="1">
              <a:spLocks noChangeArrowheads="1"/>
            </p:cNvSpPr>
            <p:nvPr/>
          </p:nvSpPr>
          <p:spPr bwMode="auto">
            <a:xfrm>
              <a:off x="6135688" y="1106488"/>
              <a:ext cx="2492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t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47" name="TextBox 140"/>
            <p:cNvSpPr txBox="1">
              <a:spLocks noChangeArrowheads="1"/>
            </p:cNvSpPr>
            <p:nvPr/>
          </p:nvSpPr>
          <p:spPr bwMode="auto">
            <a:xfrm>
              <a:off x="7019925" y="2646363"/>
              <a:ext cx="2492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t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48" name="TextBox 149"/>
            <p:cNvSpPr txBox="1">
              <a:spLocks noChangeArrowheads="1"/>
            </p:cNvSpPr>
            <p:nvPr/>
          </p:nvSpPr>
          <p:spPr bwMode="auto">
            <a:xfrm>
              <a:off x="2276475" y="4152900"/>
              <a:ext cx="249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t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49" name="TextBox 151"/>
            <p:cNvSpPr txBox="1">
              <a:spLocks noChangeArrowheads="1"/>
            </p:cNvSpPr>
            <p:nvPr/>
          </p:nvSpPr>
          <p:spPr bwMode="auto">
            <a:xfrm>
              <a:off x="5759450" y="4254500"/>
              <a:ext cx="249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t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50" name="TextBox 154"/>
            <p:cNvSpPr txBox="1">
              <a:spLocks noChangeArrowheads="1"/>
            </p:cNvSpPr>
            <p:nvPr/>
          </p:nvSpPr>
          <p:spPr bwMode="auto">
            <a:xfrm>
              <a:off x="2239963" y="4719638"/>
              <a:ext cx="3460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51" name="TextBox 156"/>
            <p:cNvSpPr txBox="1">
              <a:spLocks noChangeArrowheads="1"/>
            </p:cNvSpPr>
            <p:nvPr/>
          </p:nvSpPr>
          <p:spPr bwMode="auto">
            <a:xfrm>
              <a:off x="7023100" y="3268663"/>
              <a:ext cx="3460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52" name="TextBox 158"/>
            <p:cNvSpPr txBox="1">
              <a:spLocks noChangeArrowheads="1"/>
            </p:cNvSpPr>
            <p:nvPr/>
          </p:nvSpPr>
          <p:spPr bwMode="auto">
            <a:xfrm>
              <a:off x="5567363" y="1820863"/>
              <a:ext cx="3460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53" name="TextBox 163"/>
            <p:cNvSpPr txBox="1">
              <a:spLocks noChangeArrowheads="1"/>
            </p:cNvSpPr>
            <p:nvPr/>
          </p:nvSpPr>
          <p:spPr bwMode="auto">
            <a:xfrm>
              <a:off x="2290763" y="1789113"/>
              <a:ext cx="3460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54" name="TextBox 165"/>
            <p:cNvSpPr txBox="1">
              <a:spLocks noChangeArrowheads="1"/>
            </p:cNvSpPr>
            <p:nvPr/>
          </p:nvSpPr>
          <p:spPr bwMode="auto">
            <a:xfrm>
              <a:off x="6481763" y="4635500"/>
              <a:ext cx="3460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55" name="TextBox 116"/>
            <p:cNvSpPr txBox="1">
              <a:spLocks noChangeArrowheads="1"/>
            </p:cNvSpPr>
            <p:nvPr/>
          </p:nvSpPr>
          <p:spPr bwMode="auto">
            <a:xfrm>
              <a:off x="2874963" y="3741738"/>
              <a:ext cx="4794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NP</a:t>
              </a:r>
              <a:endParaRPr kumimoji="0" lang="ru-RU" sz="1800" i="1">
                <a:solidFill>
                  <a:srgbClr val="FF00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56" name="TextBox 166"/>
            <p:cNvSpPr txBox="1">
              <a:spLocks noChangeArrowheads="1"/>
            </p:cNvSpPr>
            <p:nvPr/>
          </p:nvSpPr>
          <p:spPr bwMode="auto">
            <a:xfrm>
              <a:off x="3630613" y="2400300"/>
              <a:ext cx="5842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solidFill>
                    <a:srgbClr val="7030A0"/>
                  </a:solidFill>
                  <a:latin typeface="Times New Roman" charset="0"/>
                  <a:cs typeface="Times New Roman" charset="0"/>
                </a:rPr>
                <a:t>BC</a:t>
              </a:r>
              <a:endParaRPr kumimoji="0" lang="ru-RU" sz="1800" i="1">
                <a:solidFill>
                  <a:srgbClr val="7030A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57" name="TextBox 167"/>
            <p:cNvSpPr txBox="1">
              <a:spLocks noChangeArrowheads="1"/>
            </p:cNvSpPr>
            <p:nvPr/>
          </p:nvSpPr>
          <p:spPr bwMode="auto">
            <a:xfrm>
              <a:off x="7493000" y="3822700"/>
              <a:ext cx="5318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CM</a:t>
              </a:r>
              <a:endParaRPr kumimoji="0" lang="ru-RU" sz="1800" i="1">
                <a:solidFill>
                  <a:srgbClr val="0070C0"/>
                </a:solidFill>
                <a:latin typeface="Times New Roman" charset="0"/>
                <a:cs typeface="Times New Roman" charset="0"/>
              </a:endParaRPr>
            </a:p>
          </p:txBody>
        </p:sp>
        <p:cxnSp>
          <p:nvCxnSpPr>
            <p:cNvPr id="170" name="Прямая соединительная линия 169"/>
            <p:cNvCxnSpPr/>
            <p:nvPr/>
          </p:nvCxnSpPr>
          <p:spPr>
            <a:xfrm>
              <a:off x="3629995" y="6332206"/>
              <a:ext cx="264181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159" name="TextBox 170"/>
            <p:cNvSpPr txBox="1">
              <a:spLocks noChangeArrowheads="1"/>
            </p:cNvSpPr>
            <p:nvPr/>
          </p:nvSpPr>
          <p:spPr bwMode="auto">
            <a:xfrm>
              <a:off x="4214813" y="1482725"/>
              <a:ext cx="695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S</a:t>
              </a:r>
              <a:r>
                <a:rPr kumimoji="0" lang="en-US" sz="1800" i="1" baseline="-25000">
                  <a:latin typeface="Times New Roman" charset="0"/>
                  <a:cs typeface="Times New Roman" charset="0"/>
                </a:rPr>
                <a:t>1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(</a:t>
              </a:r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)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60" name="TextBox 171"/>
            <p:cNvSpPr txBox="1">
              <a:spLocks noChangeArrowheads="1"/>
            </p:cNvSpPr>
            <p:nvPr/>
          </p:nvSpPr>
          <p:spPr bwMode="auto">
            <a:xfrm>
              <a:off x="5710238" y="3021013"/>
              <a:ext cx="6937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S</a:t>
              </a:r>
              <a:r>
                <a:rPr kumimoji="0" lang="en-US" sz="1800" i="1" baseline="-25000">
                  <a:latin typeface="Times New Roman" charset="0"/>
                  <a:cs typeface="Times New Roman" charset="0"/>
                </a:rPr>
                <a:t>1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(</a:t>
              </a:r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)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61" name="TextBox 172"/>
            <p:cNvSpPr txBox="1">
              <a:spLocks noChangeArrowheads="1"/>
            </p:cNvSpPr>
            <p:nvPr/>
          </p:nvSpPr>
          <p:spPr bwMode="auto">
            <a:xfrm>
              <a:off x="1196975" y="4522788"/>
              <a:ext cx="69691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S</a:t>
              </a:r>
              <a:r>
                <a:rPr kumimoji="0" lang="en-US" sz="1800" i="1" baseline="-25000">
                  <a:latin typeface="Times New Roman" charset="0"/>
                  <a:cs typeface="Times New Roman" charset="0"/>
                </a:rPr>
                <a:t>1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(</a:t>
              </a:r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)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62" name="TextBox 175"/>
            <p:cNvSpPr txBox="1">
              <a:spLocks noChangeArrowheads="1"/>
            </p:cNvSpPr>
            <p:nvPr/>
          </p:nvSpPr>
          <p:spPr bwMode="auto">
            <a:xfrm>
              <a:off x="3984625" y="4462463"/>
              <a:ext cx="6953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S</a:t>
              </a:r>
              <a:r>
                <a:rPr kumimoji="0" lang="en-US" sz="1800" i="1" baseline="-25000">
                  <a:latin typeface="Times New Roman" charset="0"/>
                  <a:cs typeface="Times New Roman" charset="0"/>
                </a:rPr>
                <a:t>1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(</a:t>
              </a:r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)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63" name="TextBox 176"/>
            <p:cNvSpPr txBox="1">
              <a:spLocks noChangeArrowheads="1"/>
            </p:cNvSpPr>
            <p:nvPr/>
          </p:nvSpPr>
          <p:spPr bwMode="auto">
            <a:xfrm>
              <a:off x="4492625" y="6270625"/>
              <a:ext cx="6953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S</a:t>
              </a:r>
              <a:r>
                <a:rPr kumimoji="0" lang="en-US" sz="1800" i="1" baseline="-25000">
                  <a:latin typeface="Times New Roman" charset="0"/>
                  <a:cs typeface="Times New Roman" charset="0"/>
                </a:rPr>
                <a:t>2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(</a:t>
              </a:r>
              <a:r>
                <a:rPr kumimoji="0" lang="el-GR" sz="1800" i="1">
                  <a:latin typeface="Times New Roman" charset="0"/>
                  <a:cs typeface="Times New Roman" charset="0"/>
                </a:rPr>
                <a:t>ω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)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grpSp>
          <p:nvGrpSpPr>
            <p:cNvPr id="89164" name="Группа 177"/>
            <p:cNvGrpSpPr>
              <a:grpSpLocks/>
            </p:cNvGrpSpPr>
            <p:nvPr/>
          </p:nvGrpSpPr>
          <p:grpSpPr bwMode="auto">
            <a:xfrm>
              <a:off x="7331075" y="5994400"/>
              <a:ext cx="604838" cy="706438"/>
              <a:chOff x="7341992" y="2518474"/>
              <a:chExt cx="854822" cy="1091498"/>
            </a:xfrm>
          </p:grpSpPr>
          <p:cxnSp>
            <p:nvCxnSpPr>
              <p:cNvPr id="179" name="Прямая соединительная линия 178"/>
              <p:cNvCxnSpPr/>
              <p:nvPr/>
            </p:nvCxnSpPr>
            <p:spPr>
              <a:xfrm rot="5400000" flipH="1" flipV="1">
                <a:off x="7262587" y="2597388"/>
                <a:ext cx="961329" cy="800719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Прямая соединительная линия 179"/>
              <p:cNvCxnSpPr/>
              <p:nvPr/>
            </p:nvCxnSpPr>
            <p:spPr>
              <a:xfrm>
                <a:off x="8125619" y="2542679"/>
                <a:ext cx="71975" cy="15643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Прямая соединительная линия 180"/>
              <p:cNvCxnSpPr/>
              <p:nvPr/>
            </p:nvCxnSpPr>
            <p:spPr>
              <a:xfrm>
                <a:off x="8001913" y="2696264"/>
                <a:ext cx="71975" cy="15358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Прямая соединительная линия 181"/>
              <p:cNvCxnSpPr/>
              <p:nvPr/>
            </p:nvCxnSpPr>
            <p:spPr>
              <a:xfrm>
                <a:off x="7878205" y="2847006"/>
                <a:ext cx="71975" cy="15642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Прямая соединительная линия 182"/>
              <p:cNvCxnSpPr/>
              <p:nvPr/>
            </p:nvCxnSpPr>
            <p:spPr>
              <a:xfrm>
                <a:off x="7758998" y="2992057"/>
                <a:ext cx="71975" cy="15643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Прямая соединительная линия 183"/>
              <p:cNvCxnSpPr/>
              <p:nvPr/>
            </p:nvCxnSpPr>
            <p:spPr>
              <a:xfrm>
                <a:off x="7635291" y="3142799"/>
                <a:ext cx="71975" cy="15642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Прямая соединительная линия 184"/>
              <p:cNvCxnSpPr/>
              <p:nvPr/>
            </p:nvCxnSpPr>
            <p:spPr>
              <a:xfrm>
                <a:off x="7507086" y="3296384"/>
                <a:ext cx="71975" cy="15642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Прямая соединительная линия 185"/>
              <p:cNvCxnSpPr/>
              <p:nvPr/>
            </p:nvCxnSpPr>
            <p:spPr>
              <a:xfrm>
                <a:off x="7378880" y="3452813"/>
                <a:ext cx="71975" cy="15643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165" name="TextBox 186"/>
            <p:cNvSpPr txBox="1">
              <a:spLocks noChangeArrowheads="1"/>
            </p:cNvSpPr>
            <p:nvPr/>
          </p:nvSpPr>
          <p:spPr bwMode="auto">
            <a:xfrm>
              <a:off x="5421313" y="3900488"/>
              <a:ext cx="16430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E</a:t>
              </a:r>
              <a:r>
                <a:rPr kumimoji="0" lang="en-US" sz="1800" i="1" baseline="-25000">
                  <a:latin typeface="Times New Roman" charset="0"/>
                  <a:cs typeface="Times New Roman" charset="0"/>
                </a:rPr>
                <a:t>1</a:t>
              </a:r>
              <a:r>
                <a:rPr kumimoji="0" lang="en-US" sz="1800" i="1">
                  <a:latin typeface="Times New Roman" charset="0"/>
                  <a:cs typeface="Times New Roman" charset="0"/>
                </a:rPr>
                <a:t>(t)e</a:t>
              </a:r>
              <a:r>
                <a:rPr kumimoji="0" lang="en-US" sz="1800" i="1" baseline="30000">
                  <a:latin typeface="Times New Roman" charset="0"/>
                  <a:cs typeface="Times New Roman" charset="0"/>
                </a:rPr>
                <a:t>-i</a:t>
              </a:r>
              <a:r>
                <a:rPr kumimoji="0" lang="el-GR" sz="1800" i="1" baseline="30000">
                  <a:latin typeface="Times New Roman" charset="0"/>
                  <a:cs typeface="Times New Roman" charset="0"/>
                </a:rPr>
                <a:t>γ</a:t>
              </a:r>
              <a:r>
                <a:rPr kumimoji="0" lang="en-US" sz="1000" i="1" baseline="-25000">
                  <a:latin typeface="Times New Roman" charset="0"/>
                  <a:cs typeface="Times New Roman" charset="0"/>
                </a:rPr>
                <a:t>2</a:t>
              </a:r>
              <a:r>
                <a:rPr kumimoji="0" lang="el-GR" sz="1800" i="1" baseline="30000">
                  <a:latin typeface="Times New Roman" charset="0"/>
                  <a:cs typeface="Times New Roman" charset="0"/>
                </a:rPr>
                <a:t>│</a:t>
              </a:r>
              <a:r>
                <a:rPr kumimoji="0" lang="en-US" sz="1800" i="1" baseline="30000">
                  <a:latin typeface="Times New Roman" charset="0"/>
                  <a:cs typeface="Times New Roman" charset="0"/>
                </a:rPr>
                <a:t>E</a:t>
              </a:r>
              <a:r>
                <a:rPr kumimoji="0" lang="en-US" sz="1000" i="1" baseline="30000">
                  <a:latin typeface="Times New Roman" charset="0"/>
                  <a:cs typeface="Times New Roman" charset="0"/>
                </a:rPr>
                <a:t>1</a:t>
              </a:r>
              <a:r>
                <a:rPr kumimoji="0" lang="en-US" sz="1800" i="1" baseline="30000">
                  <a:latin typeface="Times New Roman" charset="0"/>
                  <a:cs typeface="Times New Roman" charset="0"/>
                </a:rPr>
                <a:t>(t)</a:t>
              </a:r>
              <a:r>
                <a:rPr kumimoji="0" lang="el-GR" sz="1800" i="1" baseline="30000">
                  <a:latin typeface="Times New Roman" charset="0"/>
                  <a:cs typeface="Times New Roman" charset="0"/>
                </a:rPr>
                <a:t>│</a:t>
              </a:r>
              <a:r>
                <a:rPr kumimoji="0" lang="en-US" sz="1000" i="1" baseline="100000">
                  <a:latin typeface="Times New Roman" charset="0"/>
                  <a:cs typeface="Times New Roman" charset="0"/>
                </a:rPr>
                <a:t>2</a:t>
              </a:r>
              <a:endParaRPr kumimoji="0" lang="ru-RU" sz="1000" i="1" baseline="100000">
                <a:latin typeface="Times New Roman" charset="0"/>
                <a:cs typeface="Times New Roman" charset="0"/>
              </a:endParaRPr>
            </a:p>
          </p:txBody>
        </p:sp>
        <p:grpSp>
          <p:nvGrpSpPr>
            <p:cNvPr id="89166" name="Группа 198"/>
            <p:cNvGrpSpPr>
              <a:grpSpLocks noChangeAspect="1"/>
            </p:cNvGrpSpPr>
            <p:nvPr/>
          </p:nvGrpSpPr>
          <p:grpSpPr bwMode="auto">
            <a:xfrm>
              <a:off x="7508875" y="882650"/>
              <a:ext cx="646113" cy="1008063"/>
              <a:chOff x="7374923" y="786969"/>
              <a:chExt cx="796087" cy="1239371"/>
            </a:xfrm>
          </p:grpSpPr>
          <p:sp>
            <p:nvSpPr>
              <p:cNvPr id="37" name="Прямоугольник 36"/>
              <p:cNvSpPr/>
              <p:nvPr/>
            </p:nvSpPr>
            <p:spPr>
              <a:xfrm rot="19521869">
                <a:off x="7627243" y="787938"/>
                <a:ext cx="221577" cy="123796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175" name="Прямая соединительная линия 174"/>
              <p:cNvCxnSpPr>
                <a:cxnSpLocks noChangeAspect="1"/>
              </p:cNvCxnSpPr>
              <p:nvPr/>
            </p:nvCxnSpPr>
            <p:spPr>
              <a:xfrm rot="16200000" flipH="1">
                <a:off x="7300083" y="998517"/>
                <a:ext cx="1022960" cy="7059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Прямая соединительная линия 189"/>
              <p:cNvCxnSpPr>
                <a:cxnSpLocks noChangeAspect="1"/>
              </p:cNvCxnSpPr>
              <p:nvPr/>
            </p:nvCxnSpPr>
            <p:spPr>
              <a:xfrm rot="16200000" flipH="1">
                <a:off x="7216897" y="1060756"/>
                <a:ext cx="1020698" cy="7059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Прямая соединительная линия 190"/>
              <p:cNvCxnSpPr>
                <a:cxnSpLocks noChangeAspect="1"/>
              </p:cNvCxnSpPr>
              <p:nvPr/>
            </p:nvCxnSpPr>
            <p:spPr>
              <a:xfrm rot="16200000" flipH="1">
                <a:off x="7255134" y="1034579"/>
                <a:ext cx="1020698" cy="70394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Прямая соединительная линия 191"/>
              <p:cNvCxnSpPr>
                <a:cxnSpLocks noChangeAspect="1"/>
              </p:cNvCxnSpPr>
              <p:nvPr/>
            </p:nvCxnSpPr>
            <p:spPr>
              <a:xfrm rot="16200000" flipH="1">
                <a:off x="7278514" y="1014361"/>
                <a:ext cx="1022960" cy="7059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Прямоугольник 192"/>
              <p:cNvSpPr/>
              <p:nvPr/>
            </p:nvSpPr>
            <p:spPr>
              <a:xfrm rot="19521869">
                <a:off x="7633126" y="787938"/>
                <a:ext cx="219616" cy="123796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194" name="Прямая соединительная линия 193"/>
              <p:cNvCxnSpPr>
                <a:cxnSpLocks noChangeAspect="1"/>
              </p:cNvCxnSpPr>
              <p:nvPr/>
            </p:nvCxnSpPr>
            <p:spPr>
              <a:xfrm rot="16200000" flipH="1">
                <a:off x="7305966" y="998517"/>
                <a:ext cx="1022960" cy="705907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Прямая соединительная линия 194"/>
              <p:cNvCxnSpPr>
                <a:cxnSpLocks noChangeAspect="1"/>
              </p:cNvCxnSpPr>
              <p:nvPr/>
            </p:nvCxnSpPr>
            <p:spPr>
              <a:xfrm rot="16200000" flipH="1">
                <a:off x="7222779" y="1060756"/>
                <a:ext cx="1020698" cy="705907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Прямая соединительная линия 195"/>
              <p:cNvCxnSpPr>
                <a:cxnSpLocks noChangeAspect="1"/>
              </p:cNvCxnSpPr>
              <p:nvPr/>
            </p:nvCxnSpPr>
            <p:spPr>
              <a:xfrm rot="16200000" flipH="1">
                <a:off x="7260036" y="1033598"/>
                <a:ext cx="1020698" cy="705907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Прямая соединительная линия 196"/>
              <p:cNvCxnSpPr>
                <a:cxnSpLocks noChangeAspect="1"/>
              </p:cNvCxnSpPr>
              <p:nvPr/>
            </p:nvCxnSpPr>
            <p:spPr>
              <a:xfrm rot="16200000" flipH="1">
                <a:off x="7284396" y="1014361"/>
                <a:ext cx="1022960" cy="705907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167" name="Группа 199"/>
            <p:cNvGrpSpPr>
              <a:grpSpLocks noChangeAspect="1"/>
            </p:cNvGrpSpPr>
            <p:nvPr/>
          </p:nvGrpSpPr>
          <p:grpSpPr bwMode="auto">
            <a:xfrm>
              <a:off x="7351713" y="3963988"/>
              <a:ext cx="647700" cy="1008062"/>
              <a:chOff x="7374923" y="786969"/>
              <a:chExt cx="796087" cy="1239371"/>
            </a:xfrm>
          </p:grpSpPr>
          <p:sp>
            <p:nvSpPr>
              <p:cNvPr id="201" name="Прямоугольник 200"/>
              <p:cNvSpPr/>
              <p:nvPr/>
            </p:nvSpPr>
            <p:spPr>
              <a:xfrm rot="19521869">
                <a:off x="7630056" y="785873"/>
                <a:ext cx="219078" cy="1240228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02" name="Прямая соединительная линия 201"/>
              <p:cNvCxnSpPr>
                <a:cxnSpLocks noChangeAspect="1"/>
              </p:cNvCxnSpPr>
              <p:nvPr/>
            </p:nvCxnSpPr>
            <p:spPr>
              <a:xfrm rot="16200000" flipH="1">
                <a:off x="7301312" y="998451"/>
                <a:ext cx="1025224" cy="70417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Прямая соединительная линия 202"/>
              <p:cNvCxnSpPr>
                <a:cxnSpLocks noChangeAspect="1"/>
              </p:cNvCxnSpPr>
              <p:nvPr/>
            </p:nvCxnSpPr>
            <p:spPr>
              <a:xfrm rot="16200000" flipH="1">
                <a:off x="7217356" y="1059709"/>
                <a:ext cx="1022962" cy="70613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Прямая соединительная линия 203"/>
              <p:cNvCxnSpPr>
                <a:cxnSpLocks noChangeAspect="1"/>
              </p:cNvCxnSpPr>
              <p:nvPr/>
            </p:nvCxnSpPr>
            <p:spPr>
              <a:xfrm rot="16200000" flipH="1">
                <a:off x="7255499" y="1033530"/>
                <a:ext cx="1022962" cy="70417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Прямая соединительная линия 204"/>
              <p:cNvCxnSpPr>
                <a:cxnSpLocks noChangeAspect="1"/>
              </p:cNvCxnSpPr>
              <p:nvPr/>
            </p:nvCxnSpPr>
            <p:spPr>
              <a:xfrm rot="16200000" flipH="1">
                <a:off x="7279950" y="1012182"/>
                <a:ext cx="1022962" cy="70613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Прямоугольник 205"/>
              <p:cNvSpPr/>
              <p:nvPr/>
            </p:nvSpPr>
            <p:spPr>
              <a:xfrm rot="19521869">
                <a:off x="7635923" y="785873"/>
                <a:ext cx="219078" cy="1240228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07" name="Прямая соединительная линия 206"/>
              <p:cNvCxnSpPr>
                <a:cxnSpLocks noChangeAspect="1"/>
              </p:cNvCxnSpPr>
              <p:nvPr/>
            </p:nvCxnSpPr>
            <p:spPr>
              <a:xfrm rot="16200000" flipH="1">
                <a:off x="7306202" y="997472"/>
                <a:ext cx="1025224" cy="706133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Прямая соединительная линия 207"/>
              <p:cNvCxnSpPr>
                <a:cxnSpLocks noChangeAspect="1"/>
              </p:cNvCxnSpPr>
              <p:nvPr/>
            </p:nvCxnSpPr>
            <p:spPr>
              <a:xfrm rot="16200000" flipH="1">
                <a:off x="7222245" y="1060688"/>
                <a:ext cx="1022962" cy="704178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Прямая соединительная линия 208"/>
              <p:cNvCxnSpPr>
                <a:cxnSpLocks noChangeAspect="1"/>
              </p:cNvCxnSpPr>
              <p:nvPr/>
            </p:nvCxnSpPr>
            <p:spPr>
              <a:xfrm rot="16200000" flipH="1">
                <a:off x="7260389" y="1032551"/>
                <a:ext cx="1022962" cy="706133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Прямая соединительная линия 209"/>
              <p:cNvCxnSpPr>
                <a:cxnSpLocks noChangeAspect="1"/>
              </p:cNvCxnSpPr>
              <p:nvPr/>
            </p:nvCxnSpPr>
            <p:spPr>
              <a:xfrm rot="16200000" flipH="1">
                <a:off x="7285817" y="1012182"/>
                <a:ext cx="1022962" cy="706135"/>
              </a:xfrm>
              <a:prstGeom prst="line">
                <a:avLst/>
              </a:prstGeom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168" name="Группа 210"/>
            <p:cNvGrpSpPr>
              <a:grpSpLocks/>
            </p:cNvGrpSpPr>
            <p:nvPr/>
          </p:nvGrpSpPr>
          <p:grpSpPr bwMode="auto">
            <a:xfrm>
              <a:off x="574675" y="2559050"/>
              <a:ext cx="604838" cy="706438"/>
              <a:chOff x="7388279" y="2426556"/>
              <a:chExt cx="719736" cy="920899"/>
            </a:xfrm>
          </p:grpSpPr>
          <p:cxnSp>
            <p:nvCxnSpPr>
              <p:cNvPr id="212" name="Прямая соединительная линия 211"/>
              <p:cNvCxnSpPr>
                <a:cxnSpLocks noChangeAspect="1"/>
              </p:cNvCxnSpPr>
              <p:nvPr/>
            </p:nvCxnSpPr>
            <p:spPr>
              <a:xfrm rot="5400000" flipH="1" flipV="1">
                <a:off x="7376647" y="2616434"/>
                <a:ext cx="799078" cy="66282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Прямая соединительная линия 212"/>
              <p:cNvCxnSpPr/>
              <p:nvPr/>
            </p:nvCxnSpPr>
            <p:spPr>
              <a:xfrm>
                <a:off x="8028057" y="2425926"/>
                <a:ext cx="71963" cy="15597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Прямая соединительная линия 213"/>
              <p:cNvCxnSpPr/>
              <p:nvPr/>
            </p:nvCxnSpPr>
            <p:spPr>
              <a:xfrm>
                <a:off x="7920112" y="2536309"/>
                <a:ext cx="71963" cy="1535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Прямая соединительная линия 214"/>
              <p:cNvCxnSpPr/>
              <p:nvPr/>
            </p:nvCxnSpPr>
            <p:spPr>
              <a:xfrm>
                <a:off x="7825424" y="2661090"/>
                <a:ext cx="71963" cy="1583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Прямая соединительная линия 215"/>
              <p:cNvCxnSpPr/>
              <p:nvPr/>
            </p:nvCxnSpPr>
            <p:spPr>
              <a:xfrm>
                <a:off x="7713690" y="2793068"/>
                <a:ext cx="70070" cy="15597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Прямая соединительная линия 216"/>
              <p:cNvCxnSpPr/>
              <p:nvPr/>
            </p:nvCxnSpPr>
            <p:spPr>
              <a:xfrm>
                <a:off x="7605746" y="2915450"/>
                <a:ext cx="71963" cy="1535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Прямая соединительная линия 217"/>
              <p:cNvCxnSpPr/>
              <p:nvPr/>
            </p:nvCxnSpPr>
            <p:spPr>
              <a:xfrm>
                <a:off x="7494013" y="3054629"/>
                <a:ext cx="71963" cy="15597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Прямая соединительная линия 218"/>
              <p:cNvCxnSpPr/>
              <p:nvPr/>
            </p:nvCxnSpPr>
            <p:spPr>
              <a:xfrm>
                <a:off x="7387962" y="3181809"/>
                <a:ext cx="71963" cy="15597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1" name="Прямая соединительная линия 220"/>
            <p:cNvCxnSpPr/>
            <p:nvPr/>
          </p:nvCxnSpPr>
          <p:spPr>
            <a:xfrm>
              <a:off x="4962041" y="2996677"/>
              <a:ext cx="186199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283173" y="1454087"/>
              <a:ext cx="133682" cy="184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171" name="TextBox 164"/>
            <p:cNvSpPr txBox="1">
              <a:spLocks noChangeArrowheads="1"/>
            </p:cNvSpPr>
            <p:nvPr/>
          </p:nvSpPr>
          <p:spPr bwMode="auto">
            <a:xfrm>
              <a:off x="42863" y="1387475"/>
              <a:ext cx="3651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in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72" name="TextBox 173"/>
            <p:cNvSpPr txBox="1">
              <a:spLocks noChangeArrowheads="1"/>
            </p:cNvSpPr>
            <p:nvPr/>
          </p:nvSpPr>
          <p:spPr bwMode="auto">
            <a:xfrm>
              <a:off x="4722813" y="2508250"/>
              <a:ext cx="878048" cy="490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out 1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9173" name="TextBox 188"/>
            <p:cNvSpPr txBox="1">
              <a:spLocks noChangeArrowheads="1"/>
            </p:cNvSpPr>
            <p:nvPr/>
          </p:nvSpPr>
          <p:spPr bwMode="auto">
            <a:xfrm>
              <a:off x="3398838" y="5810250"/>
              <a:ext cx="1071246" cy="490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r>
                <a:rPr kumimoji="0" lang="en-US" sz="1800" i="1">
                  <a:latin typeface="Times New Roman" charset="0"/>
                  <a:cs typeface="Times New Roman" charset="0"/>
                </a:rPr>
                <a:t>out 2</a:t>
              </a:r>
              <a:endParaRPr kumimoji="0" lang="ru-RU" sz="1800" i="1"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146" name="Rectangle 553"/>
          <p:cNvSpPr>
            <a:spLocks noChangeArrowheads="1"/>
          </p:cNvSpPr>
          <p:nvPr/>
        </p:nvSpPr>
        <p:spPr bwMode="auto">
          <a:xfrm>
            <a:off x="173038" y="95250"/>
            <a:ext cx="87868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0972" tIns="10486" rIns="20972" bIns="10486" anchorCtr="1"/>
          <a:lstStyle/>
          <a:p>
            <a:pPr algn="ctr" defTabSz="209517">
              <a:defRPr/>
            </a:pPr>
            <a:r>
              <a:rPr lang="en-US" sz="2800" b="1" kern="0" dirty="0" err="1">
                <a:solidFill>
                  <a:srgbClr val="0000FF"/>
                </a:solidFill>
                <a:latin typeface="Times New Roman"/>
                <a:cs typeface="Times New Roman"/>
              </a:rPr>
              <a:t>CafCA</a:t>
            </a:r>
            <a:r>
              <a:rPr lang="en-US" sz="2800" b="1" dirty="0">
                <a:solidFill>
                  <a:srgbClr val="0000FF"/>
                </a:solidFill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double-stage</a:t>
            </a:r>
            <a:endParaRPr lang="ru-RU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54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42</a:t>
            </a:fld>
            <a:endParaRPr lang="ru-RU"/>
          </a:p>
        </p:txBody>
      </p:sp>
      <p:pic>
        <p:nvPicPr>
          <p:cNvPr id="5" name="Изображение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8701" r="9695" b="60481"/>
          <a:stretch/>
        </p:blipFill>
        <p:spPr bwMode="auto">
          <a:xfrm>
            <a:off x="101600" y="991234"/>
            <a:ext cx="9042400" cy="5473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5639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5668" y="3536746"/>
            <a:ext cx="59230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S</a:t>
            </a:r>
            <a:r>
              <a:rPr lang="en-US" sz="2000" b="1" dirty="0" smtClean="0"/>
              <a:t> </a:t>
            </a:r>
            <a:r>
              <a:rPr lang="en-US" sz="2000" b="1" dirty="0"/>
              <a:t>– stretcher, </a:t>
            </a:r>
            <a:endParaRPr lang="en-US" sz="2000" b="1" dirty="0" smtClean="0"/>
          </a:p>
          <a:p>
            <a:r>
              <a:rPr lang="en-US" sz="2000" b="1" dirty="0" smtClean="0"/>
              <a:t>A </a:t>
            </a:r>
            <a:r>
              <a:rPr lang="en-US" sz="2000" b="1" dirty="0"/>
              <a:t>– laser </a:t>
            </a:r>
            <a:r>
              <a:rPr lang="en-US" sz="2000" b="1" dirty="0" smtClean="0"/>
              <a:t>amplifier</a:t>
            </a:r>
          </a:p>
          <a:p>
            <a:r>
              <a:rPr lang="en-US" sz="2000" b="1" dirty="0" smtClean="0"/>
              <a:t>C </a:t>
            </a:r>
            <a:r>
              <a:rPr lang="en-US" sz="2000" b="1" dirty="0"/>
              <a:t>– </a:t>
            </a:r>
            <a:r>
              <a:rPr lang="en-US" sz="2000" b="1" dirty="0" smtClean="0"/>
              <a:t>compressor</a:t>
            </a:r>
          </a:p>
          <a:p>
            <a:r>
              <a:rPr lang="en-US" sz="2000" b="1" dirty="0" smtClean="0"/>
              <a:t> </a:t>
            </a:r>
            <a:r>
              <a:rPr lang="en-US" sz="2000" b="1" dirty="0">
                <a:solidFill>
                  <a:srgbClr val="FF0000"/>
                </a:solidFill>
              </a:rPr>
              <a:t>NE</a:t>
            </a:r>
            <a:r>
              <a:rPr lang="en-US" sz="2000" b="1" dirty="0"/>
              <a:t> – nonlinear </a:t>
            </a:r>
            <a:r>
              <a:rPr lang="en-US" sz="2000" b="1" dirty="0" smtClean="0"/>
              <a:t>element</a:t>
            </a:r>
          </a:p>
          <a:p>
            <a:r>
              <a:rPr lang="en-US" sz="2000" b="1" dirty="0" smtClean="0"/>
              <a:t> </a:t>
            </a:r>
            <a:r>
              <a:rPr lang="en-US" sz="2000" b="1" dirty="0">
                <a:solidFill>
                  <a:srgbClr val="FF0000"/>
                </a:solidFill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</a:rPr>
              <a:t>M</a:t>
            </a:r>
            <a:r>
              <a:rPr lang="en-US" sz="2000" b="1" dirty="0" smtClean="0"/>
              <a:t> – chirped mirror</a:t>
            </a:r>
          </a:p>
          <a:p>
            <a:endParaRPr lang="en-US" i="1" dirty="0"/>
          </a:p>
          <a:p>
            <a:r>
              <a:rPr lang="en-US" sz="2000" i="1" dirty="0" err="1" smtClean="0"/>
              <a:t>I</a:t>
            </a:r>
            <a:r>
              <a:rPr lang="en-US" sz="2000" baseline="-25000" dirty="0" err="1" smtClean="0"/>
              <a:t>a</a:t>
            </a:r>
            <a:r>
              <a:rPr lang="en-US" sz="2000" dirty="0" smtClean="0"/>
              <a:t> </a:t>
            </a:r>
            <a:r>
              <a:rPr lang="en-US" sz="2000" dirty="0"/>
              <a:t>, </a:t>
            </a:r>
            <a:r>
              <a:rPr lang="en-US" sz="2000" i="1" dirty="0" err="1"/>
              <a:t>I</a:t>
            </a:r>
            <a:r>
              <a:rPr lang="en-US" sz="2000" baseline="-25000" dirty="0" err="1"/>
              <a:t>g</a:t>
            </a:r>
            <a:r>
              <a:rPr lang="en-US" sz="2000" dirty="0"/>
              <a:t> and </a:t>
            </a:r>
            <a:r>
              <a:rPr lang="en-US" sz="2000" i="1" dirty="0" err="1"/>
              <a:t>I</a:t>
            </a:r>
            <a:r>
              <a:rPr lang="en-US" sz="2000" baseline="-25000" dirty="0" err="1"/>
              <a:t>m</a:t>
            </a:r>
            <a:r>
              <a:rPr lang="en-US" sz="2000" dirty="0"/>
              <a:t>– breakdown threshold of the amplifiers, diffractions gratings and chirping mirrors</a:t>
            </a:r>
            <a:r>
              <a:rPr lang="en-US" dirty="0"/>
              <a:t>. 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58052" y="2367537"/>
            <a:ext cx="768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6982647" y="3312701"/>
            <a:ext cx="1908000" cy="19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>
            <a:spLocks noChangeAspect="1"/>
          </p:cNvSpPr>
          <p:nvPr/>
        </p:nvSpPr>
        <p:spPr>
          <a:xfrm>
            <a:off x="6526825" y="1746159"/>
            <a:ext cx="206962" cy="1237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03267" y="2296254"/>
            <a:ext cx="1152000" cy="1588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23566" y="1165623"/>
            <a:ext cx="6227028" cy="2402511"/>
          </a:xfrm>
          <a:prstGeom prst="rect">
            <a:avLst/>
          </a:prstGeom>
          <a:noFill/>
          <a:ln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Freeform 65"/>
          <p:cNvSpPr>
            <a:spLocks/>
          </p:cNvSpPr>
          <p:nvPr/>
        </p:nvSpPr>
        <p:spPr bwMode="auto">
          <a:xfrm flipH="1">
            <a:off x="3531528" y="1851860"/>
            <a:ext cx="1008000" cy="408040"/>
          </a:xfrm>
          <a:custGeom>
            <a:avLst/>
            <a:gdLst>
              <a:gd name="T0" fmla="*/ 0 w 1272"/>
              <a:gd name="T1" fmla="*/ 231 h 236"/>
              <a:gd name="T2" fmla="*/ 132 w 1272"/>
              <a:gd name="T3" fmla="*/ 231 h 236"/>
              <a:gd name="T4" fmla="*/ 256 w 1272"/>
              <a:gd name="T5" fmla="*/ 201 h 236"/>
              <a:gd name="T6" fmla="*/ 365 w 1272"/>
              <a:gd name="T7" fmla="*/ 123 h 236"/>
              <a:gd name="T8" fmla="*/ 526 w 1272"/>
              <a:gd name="T9" fmla="*/ 27 h 236"/>
              <a:gd name="T10" fmla="*/ 679 w 1272"/>
              <a:gd name="T11" fmla="*/ 15 h 236"/>
              <a:gd name="T12" fmla="*/ 855 w 1272"/>
              <a:gd name="T13" fmla="*/ 117 h 236"/>
              <a:gd name="T14" fmla="*/ 979 w 1272"/>
              <a:gd name="T15" fmla="*/ 189 h 236"/>
              <a:gd name="T16" fmla="*/ 1147 w 1272"/>
              <a:gd name="T17" fmla="*/ 225 h 236"/>
              <a:gd name="T18" fmla="*/ 1272 w 1272"/>
              <a:gd name="T19" fmla="*/ 225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72"/>
              <a:gd name="T31" fmla="*/ 0 h 236"/>
              <a:gd name="T32" fmla="*/ 1272 w 1272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72" h="236">
                <a:moveTo>
                  <a:pt x="0" y="231"/>
                </a:moveTo>
                <a:cubicBezTo>
                  <a:pt x="22" y="231"/>
                  <a:pt x="89" y="236"/>
                  <a:pt x="132" y="231"/>
                </a:cubicBezTo>
                <a:cubicBezTo>
                  <a:pt x="175" y="226"/>
                  <a:pt x="217" y="219"/>
                  <a:pt x="256" y="201"/>
                </a:cubicBezTo>
                <a:cubicBezTo>
                  <a:pt x="295" y="183"/>
                  <a:pt x="320" y="152"/>
                  <a:pt x="365" y="123"/>
                </a:cubicBezTo>
                <a:cubicBezTo>
                  <a:pt x="410" y="94"/>
                  <a:pt x="474" y="45"/>
                  <a:pt x="526" y="27"/>
                </a:cubicBezTo>
                <a:cubicBezTo>
                  <a:pt x="578" y="9"/>
                  <a:pt x="625" y="0"/>
                  <a:pt x="679" y="15"/>
                </a:cubicBezTo>
                <a:cubicBezTo>
                  <a:pt x="734" y="30"/>
                  <a:pt x="805" y="88"/>
                  <a:pt x="855" y="117"/>
                </a:cubicBezTo>
                <a:cubicBezTo>
                  <a:pt x="905" y="146"/>
                  <a:pt x="930" y="171"/>
                  <a:pt x="979" y="189"/>
                </a:cubicBezTo>
                <a:cubicBezTo>
                  <a:pt x="1028" y="207"/>
                  <a:pt x="1098" y="219"/>
                  <a:pt x="1147" y="225"/>
                </a:cubicBezTo>
                <a:cubicBezTo>
                  <a:pt x="1196" y="231"/>
                  <a:pt x="1246" y="225"/>
                  <a:pt x="1272" y="225"/>
                </a:cubicBezTo>
              </a:path>
            </a:pathLst>
          </a:custGeom>
          <a:gradFill rotWithShape="1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96066" y="2296254"/>
            <a:ext cx="576000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4704" y="2097460"/>
            <a:ext cx="219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8675" y="2506658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S(</a:t>
            </a:r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Группа 16"/>
          <p:cNvGrpSpPr>
            <a:grpSpLocks noChangeAspect="1"/>
          </p:cNvGrpSpPr>
          <p:nvPr/>
        </p:nvGrpSpPr>
        <p:grpSpPr>
          <a:xfrm>
            <a:off x="7780436" y="1962758"/>
            <a:ext cx="456433" cy="710588"/>
            <a:chOff x="7374923" y="786969"/>
            <a:chExt cx="796087" cy="1239371"/>
          </a:xfrm>
        </p:grpSpPr>
        <p:sp>
          <p:nvSpPr>
            <p:cNvPr id="128" name="Прямоугольник 127"/>
            <p:cNvSpPr/>
            <p:nvPr/>
          </p:nvSpPr>
          <p:spPr>
            <a:xfrm rot="19521869">
              <a:off x="7628201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9" name="Прямая соединительная линия 128"/>
            <p:cNvCxnSpPr>
              <a:cxnSpLocks noChangeAspect="1"/>
            </p:cNvCxnSpPr>
            <p:nvPr/>
          </p:nvCxnSpPr>
          <p:spPr>
            <a:xfrm rot="16200000" flipH="1">
              <a:off x="7301225" y="99869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единительная линия 129"/>
            <p:cNvCxnSpPr>
              <a:cxnSpLocks noChangeAspect="1"/>
            </p:cNvCxnSpPr>
            <p:nvPr/>
          </p:nvCxnSpPr>
          <p:spPr>
            <a:xfrm rot="16200000" flipH="1">
              <a:off x="7216163" y="1060072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>
              <a:cxnSpLocks noChangeAspect="1"/>
            </p:cNvCxnSpPr>
            <p:nvPr/>
          </p:nvCxnSpPr>
          <p:spPr>
            <a:xfrm rot="16200000" flipH="1">
              <a:off x="7254461" y="103388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>
              <a:cxnSpLocks noChangeAspect="1"/>
            </p:cNvCxnSpPr>
            <p:nvPr/>
          </p:nvCxnSpPr>
          <p:spPr>
            <a:xfrm rot="16200000" flipH="1">
              <a:off x="7279159" y="1014325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Прямоугольник 132"/>
            <p:cNvSpPr/>
            <p:nvPr/>
          </p:nvSpPr>
          <p:spPr>
            <a:xfrm rot="19521869">
              <a:off x="7633626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4" name="Прямая соединительная линия 133"/>
            <p:cNvCxnSpPr>
              <a:cxnSpLocks noChangeAspect="1"/>
            </p:cNvCxnSpPr>
            <p:nvPr/>
          </p:nvCxnSpPr>
          <p:spPr>
            <a:xfrm rot="16200000" flipH="1">
              <a:off x="7306650" y="99869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>
              <a:cxnSpLocks noChangeAspect="1"/>
            </p:cNvCxnSpPr>
            <p:nvPr/>
          </p:nvCxnSpPr>
          <p:spPr>
            <a:xfrm rot="16200000" flipH="1">
              <a:off x="7221588" y="1060072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>
              <a:cxnSpLocks noChangeAspect="1"/>
            </p:cNvCxnSpPr>
            <p:nvPr/>
          </p:nvCxnSpPr>
          <p:spPr>
            <a:xfrm rot="16200000" flipH="1">
              <a:off x="7259886" y="103388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>
              <a:cxnSpLocks noChangeAspect="1"/>
            </p:cNvCxnSpPr>
            <p:nvPr/>
          </p:nvCxnSpPr>
          <p:spPr>
            <a:xfrm rot="16200000" flipH="1">
              <a:off x="7284584" y="1014325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>
            <a:grpSpLocks noChangeAspect="1"/>
          </p:cNvGrpSpPr>
          <p:nvPr/>
        </p:nvGrpSpPr>
        <p:grpSpPr>
          <a:xfrm rot="10800000">
            <a:off x="7618924" y="3934261"/>
            <a:ext cx="455541" cy="709200"/>
            <a:chOff x="7374923" y="786969"/>
            <a:chExt cx="796087" cy="1239371"/>
          </a:xfrm>
        </p:grpSpPr>
        <p:sp>
          <p:nvSpPr>
            <p:cNvPr id="118" name="Прямоугольник 117"/>
            <p:cNvSpPr/>
            <p:nvPr/>
          </p:nvSpPr>
          <p:spPr>
            <a:xfrm rot="19521869">
              <a:off x="7628201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9" name="Прямая соединительная линия 118"/>
            <p:cNvCxnSpPr>
              <a:cxnSpLocks noChangeAspect="1"/>
            </p:cNvCxnSpPr>
            <p:nvPr/>
          </p:nvCxnSpPr>
          <p:spPr>
            <a:xfrm rot="16200000" flipH="1">
              <a:off x="7301225" y="99869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>
              <a:cxnSpLocks noChangeAspect="1"/>
            </p:cNvCxnSpPr>
            <p:nvPr/>
          </p:nvCxnSpPr>
          <p:spPr>
            <a:xfrm rot="16200000" flipH="1">
              <a:off x="7216163" y="1060072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>
              <a:cxnSpLocks noChangeAspect="1"/>
            </p:cNvCxnSpPr>
            <p:nvPr/>
          </p:nvCxnSpPr>
          <p:spPr>
            <a:xfrm rot="16200000" flipH="1">
              <a:off x="7254461" y="1033880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>
              <a:cxnSpLocks noChangeAspect="1"/>
            </p:cNvCxnSpPr>
            <p:nvPr/>
          </p:nvCxnSpPr>
          <p:spPr>
            <a:xfrm rot="16200000" flipH="1">
              <a:off x="7279159" y="1014325"/>
              <a:ext cx="1023120" cy="7056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Прямоугольник 122"/>
            <p:cNvSpPr/>
            <p:nvPr/>
          </p:nvSpPr>
          <p:spPr>
            <a:xfrm rot="19521869">
              <a:off x="7633626" y="786969"/>
              <a:ext cx="221222" cy="123937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4" name="Прямая соединительная линия 123"/>
            <p:cNvCxnSpPr>
              <a:cxnSpLocks noChangeAspect="1"/>
            </p:cNvCxnSpPr>
            <p:nvPr/>
          </p:nvCxnSpPr>
          <p:spPr>
            <a:xfrm rot="16200000" flipH="1">
              <a:off x="7306650" y="99869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/>
            <p:cNvCxnSpPr>
              <a:cxnSpLocks noChangeAspect="1"/>
            </p:cNvCxnSpPr>
            <p:nvPr/>
          </p:nvCxnSpPr>
          <p:spPr>
            <a:xfrm rot="16200000" flipH="1">
              <a:off x="7221588" y="1060072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/>
            <p:cNvCxnSpPr>
              <a:cxnSpLocks noChangeAspect="1"/>
            </p:cNvCxnSpPr>
            <p:nvPr/>
          </p:nvCxnSpPr>
          <p:spPr>
            <a:xfrm rot="16200000" flipH="1">
              <a:off x="7259886" y="1033880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/>
            <p:cNvCxnSpPr>
              <a:cxnSpLocks noChangeAspect="1"/>
            </p:cNvCxnSpPr>
            <p:nvPr/>
          </p:nvCxnSpPr>
          <p:spPr>
            <a:xfrm rot="16200000" flipH="1">
              <a:off x="7284584" y="1014325"/>
              <a:ext cx="1023120" cy="70560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Прямая соединительная линия 18"/>
          <p:cNvCxnSpPr/>
          <p:nvPr/>
        </p:nvCxnSpPr>
        <p:spPr>
          <a:xfrm>
            <a:off x="189112" y="2367537"/>
            <a:ext cx="134563" cy="1588"/>
          </a:xfrm>
          <a:prstGeom prst="line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940417" y="4267868"/>
            <a:ext cx="9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65"/>
          <p:cNvSpPr>
            <a:spLocks/>
          </p:cNvSpPr>
          <p:nvPr/>
        </p:nvSpPr>
        <p:spPr bwMode="auto">
          <a:xfrm flipH="1">
            <a:off x="236475" y="1901767"/>
            <a:ext cx="480991" cy="358117"/>
          </a:xfrm>
          <a:custGeom>
            <a:avLst/>
            <a:gdLst>
              <a:gd name="T0" fmla="*/ 0 w 1272"/>
              <a:gd name="T1" fmla="*/ 231 h 236"/>
              <a:gd name="T2" fmla="*/ 132 w 1272"/>
              <a:gd name="T3" fmla="*/ 231 h 236"/>
              <a:gd name="T4" fmla="*/ 256 w 1272"/>
              <a:gd name="T5" fmla="*/ 201 h 236"/>
              <a:gd name="T6" fmla="*/ 365 w 1272"/>
              <a:gd name="T7" fmla="*/ 123 h 236"/>
              <a:gd name="T8" fmla="*/ 526 w 1272"/>
              <a:gd name="T9" fmla="*/ 27 h 236"/>
              <a:gd name="T10" fmla="*/ 679 w 1272"/>
              <a:gd name="T11" fmla="*/ 15 h 236"/>
              <a:gd name="T12" fmla="*/ 855 w 1272"/>
              <a:gd name="T13" fmla="*/ 117 h 236"/>
              <a:gd name="T14" fmla="*/ 979 w 1272"/>
              <a:gd name="T15" fmla="*/ 189 h 236"/>
              <a:gd name="T16" fmla="*/ 1147 w 1272"/>
              <a:gd name="T17" fmla="*/ 225 h 236"/>
              <a:gd name="T18" fmla="*/ 1272 w 1272"/>
              <a:gd name="T19" fmla="*/ 225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72"/>
              <a:gd name="T31" fmla="*/ 0 h 236"/>
              <a:gd name="T32" fmla="*/ 1272 w 1272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72" h="236">
                <a:moveTo>
                  <a:pt x="0" y="231"/>
                </a:moveTo>
                <a:cubicBezTo>
                  <a:pt x="22" y="231"/>
                  <a:pt x="89" y="236"/>
                  <a:pt x="132" y="231"/>
                </a:cubicBezTo>
                <a:cubicBezTo>
                  <a:pt x="175" y="226"/>
                  <a:pt x="217" y="219"/>
                  <a:pt x="256" y="201"/>
                </a:cubicBezTo>
                <a:cubicBezTo>
                  <a:pt x="295" y="183"/>
                  <a:pt x="320" y="152"/>
                  <a:pt x="365" y="123"/>
                </a:cubicBezTo>
                <a:cubicBezTo>
                  <a:pt x="410" y="94"/>
                  <a:pt x="474" y="45"/>
                  <a:pt x="526" y="27"/>
                </a:cubicBezTo>
                <a:cubicBezTo>
                  <a:pt x="578" y="9"/>
                  <a:pt x="625" y="0"/>
                  <a:pt x="679" y="15"/>
                </a:cubicBezTo>
                <a:cubicBezTo>
                  <a:pt x="734" y="30"/>
                  <a:pt x="805" y="88"/>
                  <a:pt x="855" y="117"/>
                </a:cubicBezTo>
                <a:cubicBezTo>
                  <a:pt x="905" y="146"/>
                  <a:pt x="930" y="171"/>
                  <a:pt x="979" y="189"/>
                </a:cubicBezTo>
                <a:cubicBezTo>
                  <a:pt x="1028" y="207"/>
                  <a:pt x="1098" y="219"/>
                  <a:pt x="1147" y="225"/>
                </a:cubicBezTo>
                <a:cubicBezTo>
                  <a:pt x="1196" y="231"/>
                  <a:pt x="1246" y="225"/>
                  <a:pt x="1272" y="225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764021" y="2296254"/>
            <a:ext cx="1098000" cy="1588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>
            <a:spLocks noChangeAspect="1"/>
          </p:cNvSpPr>
          <p:nvPr/>
        </p:nvSpPr>
        <p:spPr>
          <a:xfrm>
            <a:off x="2878510" y="1853306"/>
            <a:ext cx="601275" cy="10351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Freeform 65"/>
          <p:cNvSpPr>
            <a:spLocks/>
          </p:cNvSpPr>
          <p:nvPr/>
        </p:nvSpPr>
        <p:spPr bwMode="auto">
          <a:xfrm flipH="1">
            <a:off x="5684434" y="1400168"/>
            <a:ext cx="480991" cy="896983"/>
          </a:xfrm>
          <a:custGeom>
            <a:avLst/>
            <a:gdLst>
              <a:gd name="T0" fmla="*/ 0 w 1272"/>
              <a:gd name="T1" fmla="*/ 231 h 236"/>
              <a:gd name="T2" fmla="*/ 132 w 1272"/>
              <a:gd name="T3" fmla="*/ 231 h 236"/>
              <a:gd name="T4" fmla="*/ 256 w 1272"/>
              <a:gd name="T5" fmla="*/ 201 h 236"/>
              <a:gd name="T6" fmla="*/ 365 w 1272"/>
              <a:gd name="T7" fmla="*/ 123 h 236"/>
              <a:gd name="T8" fmla="*/ 526 w 1272"/>
              <a:gd name="T9" fmla="*/ 27 h 236"/>
              <a:gd name="T10" fmla="*/ 679 w 1272"/>
              <a:gd name="T11" fmla="*/ 15 h 236"/>
              <a:gd name="T12" fmla="*/ 855 w 1272"/>
              <a:gd name="T13" fmla="*/ 117 h 236"/>
              <a:gd name="T14" fmla="*/ 979 w 1272"/>
              <a:gd name="T15" fmla="*/ 189 h 236"/>
              <a:gd name="T16" fmla="*/ 1147 w 1272"/>
              <a:gd name="T17" fmla="*/ 225 h 236"/>
              <a:gd name="T18" fmla="*/ 1272 w 1272"/>
              <a:gd name="T19" fmla="*/ 225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72"/>
              <a:gd name="T31" fmla="*/ 0 h 236"/>
              <a:gd name="T32" fmla="*/ 1272 w 1272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72" h="236">
                <a:moveTo>
                  <a:pt x="0" y="231"/>
                </a:moveTo>
                <a:cubicBezTo>
                  <a:pt x="22" y="231"/>
                  <a:pt x="89" y="236"/>
                  <a:pt x="132" y="231"/>
                </a:cubicBezTo>
                <a:cubicBezTo>
                  <a:pt x="175" y="226"/>
                  <a:pt x="217" y="219"/>
                  <a:pt x="256" y="201"/>
                </a:cubicBezTo>
                <a:cubicBezTo>
                  <a:pt x="295" y="183"/>
                  <a:pt x="320" y="152"/>
                  <a:pt x="365" y="123"/>
                </a:cubicBezTo>
                <a:cubicBezTo>
                  <a:pt x="410" y="94"/>
                  <a:pt x="474" y="45"/>
                  <a:pt x="526" y="27"/>
                </a:cubicBezTo>
                <a:cubicBezTo>
                  <a:pt x="578" y="9"/>
                  <a:pt x="625" y="0"/>
                  <a:pt x="679" y="15"/>
                </a:cubicBezTo>
                <a:cubicBezTo>
                  <a:pt x="734" y="30"/>
                  <a:pt x="805" y="88"/>
                  <a:pt x="855" y="117"/>
                </a:cubicBezTo>
                <a:cubicBezTo>
                  <a:pt x="905" y="146"/>
                  <a:pt x="930" y="171"/>
                  <a:pt x="979" y="189"/>
                </a:cubicBezTo>
                <a:cubicBezTo>
                  <a:pt x="1028" y="207"/>
                  <a:pt x="1098" y="219"/>
                  <a:pt x="1147" y="225"/>
                </a:cubicBezTo>
                <a:cubicBezTo>
                  <a:pt x="1196" y="231"/>
                  <a:pt x="1246" y="225"/>
                  <a:pt x="1272" y="225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640442" y="2304850"/>
            <a:ext cx="648000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65"/>
          <p:cNvSpPr>
            <a:spLocks/>
          </p:cNvSpPr>
          <p:nvPr/>
        </p:nvSpPr>
        <p:spPr bwMode="auto">
          <a:xfrm flipH="1">
            <a:off x="8440891" y="2861701"/>
            <a:ext cx="134682" cy="1353076"/>
          </a:xfrm>
          <a:custGeom>
            <a:avLst/>
            <a:gdLst>
              <a:gd name="T0" fmla="*/ 0 w 1272"/>
              <a:gd name="T1" fmla="*/ 231 h 236"/>
              <a:gd name="T2" fmla="*/ 132 w 1272"/>
              <a:gd name="T3" fmla="*/ 231 h 236"/>
              <a:gd name="T4" fmla="*/ 256 w 1272"/>
              <a:gd name="T5" fmla="*/ 201 h 236"/>
              <a:gd name="T6" fmla="*/ 365 w 1272"/>
              <a:gd name="T7" fmla="*/ 123 h 236"/>
              <a:gd name="T8" fmla="*/ 526 w 1272"/>
              <a:gd name="T9" fmla="*/ 27 h 236"/>
              <a:gd name="T10" fmla="*/ 679 w 1272"/>
              <a:gd name="T11" fmla="*/ 15 h 236"/>
              <a:gd name="T12" fmla="*/ 855 w 1272"/>
              <a:gd name="T13" fmla="*/ 117 h 236"/>
              <a:gd name="T14" fmla="*/ 979 w 1272"/>
              <a:gd name="T15" fmla="*/ 189 h 236"/>
              <a:gd name="T16" fmla="*/ 1147 w 1272"/>
              <a:gd name="T17" fmla="*/ 225 h 236"/>
              <a:gd name="T18" fmla="*/ 1272 w 1272"/>
              <a:gd name="T19" fmla="*/ 225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72"/>
              <a:gd name="T31" fmla="*/ 0 h 236"/>
              <a:gd name="T32" fmla="*/ 1272 w 1272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72" h="236">
                <a:moveTo>
                  <a:pt x="0" y="231"/>
                </a:moveTo>
                <a:cubicBezTo>
                  <a:pt x="22" y="231"/>
                  <a:pt x="89" y="236"/>
                  <a:pt x="132" y="231"/>
                </a:cubicBezTo>
                <a:cubicBezTo>
                  <a:pt x="175" y="226"/>
                  <a:pt x="217" y="219"/>
                  <a:pt x="256" y="201"/>
                </a:cubicBezTo>
                <a:cubicBezTo>
                  <a:pt x="295" y="183"/>
                  <a:pt x="320" y="152"/>
                  <a:pt x="365" y="123"/>
                </a:cubicBezTo>
                <a:cubicBezTo>
                  <a:pt x="410" y="94"/>
                  <a:pt x="474" y="45"/>
                  <a:pt x="526" y="27"/>
                </a:cubicBezTo>
                <a:cubicBezTo>
                  <a:pt x="578" y="9"/>
                  <a:pt x="625" y="0"/>
                  <a:pt x="679" y="15"/>
                </a:cubicBezTo>
                <a:cubicBezTo>
                  <a:pt x="734" y="30"/>
                  <a:pt x="805" y="88"/>
                  <a:pt x="855" y="117"/>
                </a:cubicBezTo>
                <a:cubicBezTo>
                  <a:pt x="905" y="146"/>
                  <a:pt x="930" y="171"/>
                  <a:pt x="979" y="189"/>
                </a:cubicBezTo>
                <a:cubicBezTo>
                  <a:pt x="1028" y="207"/>
                  <a:pt x="1098" y="219"/>
                  <a:pt x="1147" y="225"/>
                </a:cubicBezTo>
                <a:cubicBezTo>
                  <a:pt x="1196" y="231"/>
                  <a:pt x="1246" y="225"/>
                  <a:pt x="1272" y="225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277282" y="4224977"/>
            <a:ext cx="540000" cy="1588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440606" y="1165623"/>
            <a:ext cx="2646000" cy="4111912"/>
          </a:xfrm>
          <a:prstGeom prst="rect">
            <a:avLst/>
          </a:prstGeom>
          <a:noFill/>
          <a:ln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>
            <a:spLocks noChangeAspect="1"/>
          </p:cNvSpPr>
          <p:nvPr/>
        </p:nvSpPr>
        <p:spPr>
          <a:xfrm>
            <a:off x="4705554" y="1688535"/>
            <a:ext cx="889182" cy="13459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>
            <a:spLocks noChangeAspect="1"/>
          </p:cNvSpPr>
          <p:nvPr/>
        </p:nvSpPr>
        <p:spPr>
          <a:xfrm>
            <a:off x="846649" y="1695359"/>
            <a:ext cx="889182" cy="13459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Freeform 65"/>
          <p:cNvSpPr>
            <a:spLocks/>
          </p:cNvSpPr>
          <p:nvPr/>
        </p:nvSpPr>
        <p:spPr bwMode="auto">
          <a:xfrm flipH="1">
            <a:off x="1789355" y="2048138"/>
            <a:ext cx="1008000" cy="199046"/>
          </a:xfrm>
          <a:custGeom>
            <a:avLst/>
            <a:gdLst>
              <a:gd name="T0" fmla="*/ 0 w 1272"/>
              <a:gd name="T1" fmla="*/ 231 h 236"/>
              <a:gd name="T2" fmla="*/ 132 w 1272"/>
              <a:gd name="T3" fmla="*/ 231 h 236"/>
              <a:gd name="T4" fmla="*/ 256 w 1272"/>
              <a:gd name="T5" fmla="*/ 201 h 236"/>
              <a:gd name="T6" fmla="*/ 365 w 1272"/>
              <a:gd name="T7" fmla="*/ 123 h 236"/>
              <a:gd name="T8" fmla="*/ 526 w 1272"/>
              <a:gd name="T9" fmla="*/ 27 h 236"/>
              <a:gd name="T10" fmla="*/ 679 w 1272"/>
              <a:gd name="T11" fmla="*/ 15 h 236"/>
              <a:gd name="T12" fmla="*/ 855 w 1272"/>
              <a:gd name="T13" fmla="*/ 117 h 236"/>
              <a:gd name="T14" fmla="*/ 979 w 1272"/>
              <a:gd name="T15" fmla="*/ 189 h 236"/>
              <a:gd name="T16" fmla="*/ 1147 w 1272"/>
              <a:gd name="T17" fmla="*/ 225 h 236"/>
              <a:gd name="T18" fmla="*/ 1272 w 1272"/>
              <a:gd name="T19" fmla="*/ 225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72"/>
              <a:gd name="T31" fmla="*/ 0 h 236"/>
              <a:gd name="T32" fmla="*/ 1272 w 1272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72" h="236">
                <a:moveTo>
                  <a:pt x="0" y="231"/>
                </a:moveTo>
                <a:cubicBezTo>
                  <a:pt x="22" y="231"/>
                  <a:pt x="89" y="236"/>
                  <a:pt x="132" y="231"/>
                </a:cubicBezTo>
                <a:cubicBezTo>
                  <a:pt x="175" y="226"/>
                  <a:pt x="217" y="219"/>
                  <a:pt x="256" y="201"/>
                </a:cubicBezTo>
                <a:cubicBezTo>
                  <a:pt x="295" y="183"/>
                  <a:pt x="320" y="152"/>
                  <a:pt x="365" y="123"/>
                </a:cubicBezTo>
                <a:cubicBezTo>
                  <a:pt x="410" y="94"/>
                  <a:pt x="474" y="45"/>
                  <a:pt x="526" y="27"/>
                </a:cubicBezTo>
                <a:cubicBezTo>
                  <a:pt x="578" y="9"/>
                  <a:pt x="625" y="0"/>
                  <a:pt x="679" y="15"/>
                </a:cubicBezTo>
                <a:cubicBezTo>
                  <a:pt x="734" y="30"/>
                  <a:pt x="805" y="88"/>
                  <a:pt x="855" y="117"/>
                </a:cubicBezTo>
                <a:cubicBezTo>
                  <a:pt x="905" y="146"/>
                  <a:pt x="930" y="171"/>
                  <a:pt x="979" y="189"/>
                </a:cubicBezTo>
                <a:cubicBezTo>
                  <a:pt x="1028" y="207"/>
                  <a:pt x="1098" y="219"/>
                  <a:pt x="1147" y="225"/>
                </a:cubicBezTo>
                <a:cubicBezTo>
                  <a:pt x="1196" y="231"/>
                  <a:pt x="1246" y="225"/>
                  <a:pt x="1272" y="225"/>
                </a:cubicBezTo>
              </a:path>
            </a:pathLst>
          </a:custGeom>
          <a:gradFill rotWithShape="1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532003" y="3088511"/>
            <a:ext cx="274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84030" y="3117590"/>
            <a:ext cx="274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2984" y="3081294"/>
            <a:ext cx="274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78605" y="2676867"/>
            <a:ext cx="641091" cy="502958"/>
            <a:chOff x="5511705" y="1663025"/>
            <a:chExt cx="828000" cy="504000"/>
          </a:xfrm>
        </p:grpSpPr>
        <p:cxnSp>
          <p:nvCxnSpPr>
            <p:cNvPr id="115" name="Прямая соединительная линия 114"/>
            <p:cNvCxnSpPr/>
            <p:nvPr/>
          </p:nvCxnSpPr>
          <p:spPr>
            <a:xfrm>
              <a:off x="5511705" y="2166104"/>
              <a:ext cx="82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Freeform 65"/>
            <p:cNvSpPr>
              <a:spLocks/>
            </p:cNvSpPr>
            <p:nvPr/>
          </p:nvSpPr>
          <p:spPr bwMode="auto">
            <a:xfrm flipH="1">
              <a:off x="5553742" y="1852049"/>
              <a:ext cx="675608" cy="299514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117" name="Прямая соединительная линия 116"/>
            <p:cNvCxnSpPr/>
            <p:nvPr/>
          </p:nvCxnSpPr>
          <p:spPr>
            <a:xfrm rot="16200000">
              <a:off x="5264468" y="1915025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/>
          <p:nvPr/>
        </p:nvGrpSpPr>
        <p:grpSpPr>
          <a:xfrm>
            <a:off x="5646759" y="2676867"/>
            <a:ext cx="640800" cy="504000"/>
            <a:chOff x="5511705" y="1663025"/>
            <a:chExt cx="828000" cy="504000"/>
          </a:xfrm>
        </p:grpSpPr>
        <p:cxnSp>
          <p:nvCxnSpPr>
            <p:cNvPr id="112" name="Прямая соединительная линия 111"/>
            <p:cNvCxnSpPr/>
            <p:nvPr/>
          </p:nvCxnSpPr>
          <p:spPr>
            <a:xfrm>
              <a:off x="5511705" y="2166104"/>
              <a:ext cx="82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Freeform 65"/>
            <p:cNvSpPr>
              <a:spLocks/>
            </p:cNvSpPr>
            <p:nvPr/>
          </p:nvSpPr>
          <p:spPr bwMode="auto">
            <a:xfrm flipH="1">
              <a:off x="5553742" y="1852049"/>
              <a:ext cx="675608" cy="299514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114" name="Прямая соединительная линия 113"/>
            <p:cNvCxnSpPr/>
            <p:nvPr/>
          </p:nvCxnSpPr>
          <p:spPr>
            <a:xfrm rot="16200000">
              <a:off x="5264468" y="1915025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Группа 36"/>
          <p:cNvGrpSpPr/>
          <p:nvPr/>
        </p:nvGrpSpPr>
        <p:grpSpPr>
          <a:xfrm>
            <a:off x="1992512" y="2676383"/>
            <a:ext cx="641877" cy="504000"/>
            <a:chOff x="5510313" y="1663025"/>
            <a:chExt cx="829392" cy="504000"/>
          </a:xfrm>
        </p:grpSpPr>
        <p:cxnSp>
          <p:nvCxnSpPr>
            <p:cNvPr id="109" name="Прямая соединительная линия 108"/>
            <p:cNvCxnSpPr/>
            <p:nvPr/>
          </p:nvCxnSpPr>
          <p:spPr>
            <a:xfrm>
              <a:off x="5511705" y="2166104"/>
              <a:ext cx="82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Freeform 65"/>
            <p:cNvSpPr>
              <a:spLocks/>
            </p:cNvSpPr>
            <p:nvPr/>
          </p:nvSpPr>
          <p:spPr bwMode="auto">
            <a:xfrm flipH="1">
              <a:off x="5553742" y="1852049"/>
              <a:ext cx="675608" cy="299514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111" name="Прямая соединительная линия 110"/>
            <p:cNvCxnSpPr/>
            <p:nvPr/>
          </p:nvCxnSpPr>
          <p:spPr>
            <a:xfrm rot="16200000">
              <a:off x="5258313" y="1915025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/>
          <p:cNvGrpSpPr/>
          <p:nvPr/>
        </p:nvGrpSpPr>
        <p:grpSpPr>
          <a:xfrm>
            <a:off x="3793503" y="2676630"/>
            <a:ext cx="640800" cy="504000"/>
            <a:chOff x="5511705" y="1663025"/>
            <a:chExt cx="828000" cy="504000"/>
          </a:xfrm>
        </p:grpSpPr>
        <p:cxnSp>
          <p:nvCxnSpPr>
            <p:cNvPr id="106" name="Прямая соединительная линия 105"/>
            <p:cNvCxnSpPr/>
            <p:nvPr/>
          </p:nvCxnSpPr>
          <p:spPr>
            <a:xfrm>
              <a:off x="5511705" y="2166104"/>
              <a:ext cx="82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Freeform 65"/>
            <p:cNvSpPr>
              <a:spLocks/>
            </p:cNvSpPr>
            <p:nvPr/>
          </p:nvSpPr>
          <p:spPr bwMode="auto">
            <a:xfrm flipH="1">
              <a:off x="5553742" y="1852049"/>
              <a:ext cx="675608" cy="299514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108" name="Прямая соединительная линия 107"/>
            <p:cNvCxnSpPr/>
            <p:nvPr/>
          </p:nvCxnSpPr>
          <p:spPr>
            <a:xfrm rot="16200000">
              <a:off x="5264468" y="1915025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Прямая соединительная линия 38"/>
          <p:cNvCxnSpPr/>
          <p:nvPr/>
        </p:nvCxnSpPr>
        <p:spPr>
          <a:xfrm>
            <a:off x="6826908" y="3183018"/>
            <a:ext cx="1080000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65"/>
          <p:cNvSpPr>
            <a:spLocks/>
          </p:cNvSpPr>
          <p:nvPr/>
        </p:nvSpPr>
        <p:spPr bwMode="auto">
          <a:xfrm flipH="1">
            <a:off x="6881739" y="3042493"/>
            <a:ext cx="881228" cy="108281"/>
          </a:xfrm>
          <a:custGeom>
            <a:avLst/>
            <a:gdLst>
              <a:gd name="T0" fmla="*/ 0 w 1272"/>
              <a:gd name="T1" fmla="*/ 231 h 236"/>
              <a:gd name="T2" fmla="*/ 132 w 1272"/>
              <a:gd name="T3" fmla="*/ 231 h 236"/>
              <a:gd name="T4" fmla="*/ 256 w 1272"/>
              <a:gd name="T5" fmla="*/ 201 h 236"/>
              <a:gd name="T6" fmla="*/ 365 w 1272"/>
              <a:gd name="T7" fmla="*/ 123 h 236"/>
              <a:gd name="T8" fmla="*/ 526 w 1272"/>
              <a:gd name="T9" fmla="*/ 27 h 236"/>
              <a:gd name="T10" fmla="*/ 679 w 1272"/>
              <a:gd name="T11" fmla="*/ 15 h 236"/>
              <a:gd name="T12" fmla="*/ 855 w 1272"/>
              <a:gd name="T13" fmla="*/ 117 h 236"/>
              <a:gd name="T14" fmla="*/ 979 w 1272"/>
              <a:gd name="T15" fmla="*/ 189 h 236"/>
              <a:gd name="T16" fmla="*/ 1147 w 1272"/>
              <a:gd name="T17" fmla="*/ 225 h 236"/>
              <a:gd name="T18" fmla="*/ 1272 w 1272"/>
              <a:gd name="T19" fmla="*/ 225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72"/>
              <a:gd name="T31" fmla="*/ 0 h 236"/>
              <a:gd name="T32" fmla="*/ 1272 w 1272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72" h="236">
                <a:moveTo>
                  <a:pt x="0" y="231"/>
                </a:moveTo>
                <a:cubicBezTo>
                  <a:pt x="22" y="231"/>
                  <a:pt x="89" y="236"/>
                  <a:pt x="132" y="231"/>
                </a:cubicBezTo>
                <a:cubicBezTo>
                  <a:pt x="175" y="226"/>
                  <a:pt x="217" y="219"/>
                  <a:pt x="256" y="201"/>
                </a:cubicBezTo>
                <a:cubicBezTo>
                  <a:pt x="295" y="183"/>
                  <a:pt x="320" y="152"/>
                  <a:pt x="365" y="123"/>
                </a:cubicBezTo>
                <a:cubicBezTo>
                  <a:pt x="410" y="94"/>
                  <a:pt x="474" y="45"/>
                  <a:pt x="526" y="27"/>
                </a:cubicBezTo>
                <a:cubicBezTo>
                  <a:pt x="578" y="9"/>
                  <a:pt x="625" y="0"/>
                  <a:pt x="679" y="15"/>
                </a:cubicBezTo>
                <a:cubicBezTo>
                  <a:pt x="734" y="30"/>
                  <a:pt x="805" y="88"/>
                  <a:pt x="855" y="117"/>
                </a:cubicBezTo>
                <a:cubicBezTo>
                  <a:pt x="905" y="146"/>
                  <a:pt x="930" y="171"/>
                  <a:pt x="979" y="189"/>
                </a:cubicBezTo>
                <a:cubicBezTo>
                  <a:pt x="1028" y="207"/>
                  <a:pt x="1098" y="219"/>
                  <a:pt x="1147" y="225"/>
                </a:cubicBezTo>
                <a:cubicBezTo>
                  <a:pt x="1196" y="231"/>
                  <a:pt x="1246" y="225"/>
                  <a:pt x="1272" y="225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rot="16200000">
            <a:off x="6581121" y="2926588"/>
            <a:ext cx="504000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Группа 41"/>
          <p:cNvGrpSpPr/>
          <p:nvPr/>
        </p:nvGrpSpPr>
        <p:grpSpPr>
          <a:xfrm>
            <a:off x="7936672" y="4620558"/>
            <a:ext cx="1080000" cy="504000"/>
            <a:chOff x="8030226" y="3578122"/>
            <a:chExt cx="1080000" cy="504000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>
              <a:off x="8030226" y="4081789"/>
              <a:ext cx="1080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Freeform 65"/>
            <p:cNvSpPr>
              <a:spLocks/>
            </p:cNvSpPr>
            <p:nvPr/>
          </p:nvSpPr>
          <p:spPr bwMode="auto">
            <a:xfrm flipH="1">
              <a:off x="8085057" y="3936501"/>
              <a:ext cx="881228" cy="108281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105" name="Прямая соединительная линия 104"/>
            <p:cNvCxnSpPr/>
            <p:nvPr/>
          </p:nvCxnSpPr>
          <p:spPr>
            <a:xfrm rot="16200000">
              <a:off x="7784439" y="3830122"/>
              <a:ext cx="504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8897087" y="4923681"/>
            <a:ext cx="274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19819" y="3117590"/>
            <a:ext cx="274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5340" y="3098538"/>
            <a:ext cx="274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410" y="2475329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S(</a:t>
            </a:r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22027" y="2477842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S(</a:t>
            </a:r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24261" y="2488199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S(</a:t>
            </a:r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70688" y="2522740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S(</a:t>
            </a:r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10845" y="4477260"/>
            <a:ext cx="474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S(</a:t>
            </a:r>
            <a:r>
              <a:rPr lang="el-GR" sz="10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rot="16200000">
            <a:off x="-52155" y="2042360"/>
            <a:ext cx="504000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3500" y="1574938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I(t)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rot="16200000">
            <a:off x="1516785" y="2040452"/>
            <a:ext cx="504000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16200000">
            <a:off x="3256029" y="2049017"/>
            <a:ext cx="504000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664386" y="1601221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I(t)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60710" y="1595498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I(t)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05933" y="1151019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I(t)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rot="16200000">
            <a:off x="5159682" y="1821046"/>
            <a:ext cx="972000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765115" y="1257635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I(t)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37135" y="2532496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40473" y="2525472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61069" y="2553294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953109" y="2644589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040076" y="4628127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8023641" y="4914141"/>
            <a:ext cx="828000" cy="0"/>
          </a:xfrm>
          <a:prstGeom prst="line">
            <a:avLst/>
          </a:prstGeom>
          <a:ln w="19050">
            <a:solidFill>
              <a:srgbClr val="0000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703107" y="2819033"/>
            <a:ext cx="468000" cy="0"/>
          </a:xfrm>
          <a:prstGeom prst="line">
            <a:avLst/>
          </a:prstGeom>
          <a:ln w="19050">
            <a:solidFill>
              <a:srgbClr val="0000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257985" y="2811684"/>
            <a:ext cx="468000" cy="0"/>
          </a:xfrm>
          <a:prstGeom prst="line">
            <a:avLst/>
          </a:prstGeom>
          <a:ln w="19050">
            <a:solidFill>
              <a:srgbClr val="0000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10973" y="2525472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Дуга 68"/>
          <p:cNvSpPr/>
          <p:nvPr/>
        </p:nvSpPr>
        <p:spPr>
          <a:xfrm rot="8130598">
            <a:off x="6869539" y="2101616"/>
            <a:ext cx="900000" cy="900000"/>
          </a:xfrm>
          <a:prstGeom prst="arc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Дуга 69"/>
          <p:cNvSpPr/>
          <p:nvPr/>
        </p:nvSpPr>
        <p:spPr>
          <a:xfrm rot="8130598">
            <a:off x="3843361" y="2319841"/>
            <a:ext cx="504000" cy="504000"/>
          </a:xfrm>
          <a:prstGeom prst="arc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Дуга 70"/>
          <p:cNvSpPr/>
          <p:nvPr/>
        </p:nvSpPr>
        <p:spPr>
          <a:xfrm rot="8130598">
            <a:off x="2045074" y="2315251"/>
            <a:ext cx="504000" cy="504000"/>
          </a:xfrm>
          <a:prstGeom prst="arc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/>
          <p:cNvSpPr txBox="1"/>
          <p:nvPr/>
        </p:nvSpPr>
        <p:spPr>
          <a:xfrm>
            <a:off x="2730023" y="2064916"/>
            <a:ext cx="219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49054" y="2103020"/>
            <a:ext cx="219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130662" y="2094415"/>
            <a:ext cx="219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7062868" y="1332850"/>
            <a:ext cx="777424" cy="1030680"/>
            <a:chOff x="6819862" y="419015"/>
            <a:chExt cx="777424" cy="1030680"/>
          </a:xfrm>
        </p:grpSpPr>
        <p:sp>
          <p:nvSpPr>
            <p:cNvPr id="99" name="Freeform 65"/>
            <p:cNvSpPr>
              <a:spLocks/>
            </p:cNvSpPr>
            <p:nvPr/>
          </p:nvSpPr>
          <p:spPr bwMode="auto">
            <a:xfrm flipH="1">
              <a:off x="6849399" y="479983"/>
              <a:ext cx="480992" cy="903333"/>
            </a:xfrm>
            <a:custGeom>
              <a:avLst/>
              <a:gdLst>
                <a:gd name="T0" fmla="*/ 0 w 1272"/>
                <a:gd name="T1" fmla="*/ 231 h 236"/>
                <a:gd name="T2" fmla="*/ 132 w 1272"/>
                <a:gd name="T3" fmla="*/ 231 h 236"/>
                <a:gd name="T4" fmla="*/ 256 w 1272"/>
                <a:gd name="T5" fmla="*/ 201 h 236"/>
                <a:gd name="T6" fmla="*/ 365 w 1272"/>
                <a:gd name="T7" fmla="*/ 123 h 236"/>
                <a:gd name="T8" fmla="*/ 526 w 1272"/>
                <a:gd name="T9" fmla="*/ 27 h 236"/>
                <a:gd name="T10" fmla="*/ 679 w 1272"/>
                <a:gd name="T11" fmla="*/ 15 h 236"/>
                <a:gd name="T12" fmla="*/ 855 w 1272"/>
                <a:gd name="T13" fmla="*/ 117 h 236"/>
                <a:gd name="T14" fmla="*/ 979 w 1272"/>
                <a:gd name="T15" fmla="*/ 189 h 236"/>
                <a:gd name="T16" fmla="*/ 1147 w 1272"/>
                <a:gd name="T17" fmla="*/ 225 h 236"/>
                <a:gd name="T18" fmla="*/ 1272 w 1272"/>
                <a:gd name="T19" fmla="*/ 2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2"/>
                <a:gd name="T31" fmla="*/ 0 h 236"/>
                <a:gd name="T32" fmla="*/ 1272 w 1272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2" h="236">
                  <a:moveTo>
                    <a:pt x="0" y="231"/>
                  </a:moveTo>
                  <a:cubicBezTo>
                    <a:pt x="22" y="231"/>
                    <a:pt x="89" y="236"/>
                    <a:pt x="132" y="231"/>
                  </a:cubicBezTo>
                  <a:cubicBezTo>
                    <a:pt x="175" y="226"/>
                    <a:pt x="217" y="219"/>
                    <a:pt x="256" y="201"/>
                  </a:cubicBezTo>
                  <a:cubicBezTo>
                    <a:pt x="295" y="183"/>
                    <a:pt x="320" y="152"/>
                    <a:pt x="365" y="123"/>
                  </a:cubicBezTo>
                  <a:cubicBezTo>
                    <a:pt x="410" y="94"/>
                    <a:pt x="474" y="45"/>
                    <a:pt x="526" y="27"/>
                  </a:cubicBezTo>
                  <a:cubicBezTo>
                    <a:pt x="578" y="9"/>
                    <a:pt x="625" y="0"/>
                    <a:pt x="679" y="15"/>
                  </a:cubicBezTo>
                  <a:cubicBezTo>
                    <a:pt x="734" y="30"/>
                    <a:pt x="805" y="88"/>
                    <a:pt x="855" y="117"/>
                  </a:cubicBezTo>
                  <a:cubicBezTo>
                    <a:pt x="905" y="146"/>
                    <a:pt x="930" y="171"/>
                    <a:pt x="979" y="189"/>
                  </a:cubicBezTo>
                  <a:cubicBezTo>
                    <a:pt x="1028" y="207"/>
                    <a:pt x="1098" y="219"/>
                    <a:pt x="1147" y="225"/>
                  </a:cubicBezTo>
                  <a:cubicBezTo>
                    <a:pt x="1196" y="231"/>
                    <a:pt x="1246" y="225"/>
                    <a:pt x="1272" y="225"/>
                  </a:cubicBezTo>
                </a:path>
              </a:pathLst>
            </a:custGeom>
            <a:gradFill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0" scaled="1"/>
            </a:gra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6819862" y="1391015"/>
              <a:ext cx="648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 rot="16200000">
              <a:off x="6338625" y="905015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7377354" y="1203474"/>
              <a:ext cx="2199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ru-RU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832360" y="1504220"/>
            <a:ext cx="293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62021" y="1665434"/>
            <a:ext cx="307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683252" y="1497162"/>
            <a:ext cx="315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431885" y="1458248"/>
            <a:ext cx="493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B0008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endParaRPr lang="ru-RU" sz="1400" b="1" i="1" dirty="0">
              <a:solidFill>
                <a:srgbClr val="FB00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3563802" y="1817604"/>
            <a:ext cx="100800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5686924" y="1387468"/>
            <a:ext cx="45000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8334306" y="2838085"/>
            <a:ext cx="36000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rot="16200000">
            <a:off x="7552215" y="3507518"/>
            <a:ext cx="1440000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8024923" y="2620242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I(t)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737152" y="4071794"/>
            <a:ext cx="219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335343" y="1591695"/>
            <a:ext cx="227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367093" y="1640906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ru-RU" sz="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962835" y="1156097"/>
            <a:ext cx="227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994585" y="1200547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ru-RU" sz="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501765" y="2603347"/>
            <a:ext cx="227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532791" y="2662612"/>
            <a:ext cx="2584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36946" y="1132690"/>
            <a:ext cx="68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CPA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233759" y="1211935"/>
            <a:ext cx="90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CafCA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7118869" y="1387468"/>
            <a:ext cx="45000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7415534" y="1156081"/>
            <a:ext cx="227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447284" y="1200531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ru-RU" sz="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857493" y="1846209"/>
            <a:ext cx="523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1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195516" y="4007563"/>
            <a:ext cx="523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endParaRPr lang="ru-RU" sz="1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9" name="Изображение 138" descr="I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4" name="Text Box 43"/>
          <p:cNvSpPr txBox="1">
            <a:spLocks noChangeArrowheads="1"/>
          </p:cNvSpPr>
          <p:nvPr/>
        </p:nvSpPr>
        <p:spPr bwMode="auto">
          <a:xfrm>
            <a:off x="2862021" y="-2"/>
            <a:ext cx="3943618" cy="10063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CPA  + </a:t>
            </a:r>
            <a:r>
              <a:rPr kumimoji="1" lang="en-US" sz="3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CafCA</a:t>
            </a:r>
            <a:endParaRPr kumimoji="1"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401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96900" y="1824308"/>
            <a:ext cx="91694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kern="0" dirty="0" smtClean="0">
                <a:latin typeface="Times New Roman"/>
                <a:cs typeface="Times New Roman"/>
              </a:rPr>
              <a:t>Motivation</a:t>
            </a:r>
          </a:p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kern="0" dirty="0">
                <a:latin typeface="Times New Roman"/>
                <a:cs typeface="Times New Roman"/>
              </a:rPr>
              <a:t>Compression after Compressor </a:t>
            </a:r>
            <a:r>
              <a:rPr lang="en-US" sz="2400" b="1" kern="0" dirty="0" smtClean="0">
                <a:latin typeface="Times New Roman"/>
                <a:cs typeface="Times New Roman"/>
              </a:rPr>
              <a:t>Approach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CafCA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kern="0" dirty="0">
              <a:latin typeface="Times New Roman"/>
              <a:cs typeface="Times New Roman"/>
            </a:endParaRPr>
          </a:p>
          <a:p>
            <a:pPr marL="342900" lvl="1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-scale self-focusing suppression in powerful laser beams</a:t>
            </a:r>
          </a:p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  <a:p>
            <a:pPr marL="342900" indent="-342900" defTabSz="957109">
              <a:lnSpc>
                <a:spcPct val="150000"/>
              </a:lnSpc>
              <a:buFont typeface="Arial"/>
              <a:buChar char="•"/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	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2" name="Штриховая стрелка вправо 1"/>
          <p:cNvSpPr/>
          <p:nvPr/>
        </p:nvSpPr>
        <p:spPr>
          <a:xfrm>
            <a:off x="38100" y="2628900"/>
            <a:ext cx="660400" cy="2794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B0008"/>
              </a:solidFill>
            </a:endParaRPr>
          </a:p>
        </p:txBody>
      </p:sp>
      <p:pic>
        <p:nvPicPr>
          <p:cNvPr id="8" name="Изображение 7" descr="I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268078"/>
              </p:ext>
            </p:extLst>
          </p:nvPr>
        </p:nvGraphicFramePr>
        <p:xfrm>
          <a:off x="480482" y="1075267"/>
          <a:ext cx="18600189" cy="939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6" name="Документ" r:id="rId3" imgW="6032500" imgH="304800" progId="Word.Document.12">
                  <p:embed/>
                </p:oleObj>
              </mc:Choice>
              <mc:Fallback>
                <p:oleObj name="Документ" r:id="rId3" imgW="6032500" imgH="30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482" y="1075267"/>
                        <a:ext cx="18600189" cy="939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11156" y="3609548"/>
            <a:ext cx="4867033" cy="113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i="1" dirty="0">
                <a:solidFill>
                  <a:srgbClr val="0000FF"/>
                </a:solidFill>
              </a:rPr>
              <a:t>B=</a:t>
            </a:r>
            <a:r>
              <a:rPr lang="en-US" sz="2800" b="1" i="1" dirty="0" smtClean="0">
                <a:solidFill>
                  <a:srgbClr val="0000FF"/>
                </a:solidFill>
              </a:rPr>
              <a:t>n</a:t>
            </a:r>
            <a:r>
              <a:rPr lang="en-US" sz="28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2800" b="1" i="1" dirty="0" smtClean="0">
                <a:solidFill>
                  <a:srgbClr val="0000FF"/>
                </a:solidFill>
              </a:rPr>
              <a:t>IkL=L/</a:t>
            </a:r>
            <a:r>
              <a:rPr lang="en-US" sz="2800" b="1" i="1" dirty="0" err="1" smtClean="0">
                <a:solidFill>
                  <a:srgbClr val="0000FF"/>
                </a:solidFill>
              </a:rPr>
              <a:t>L</a:t>
            </a:r>
            <a:r>
              <a:rPr lang="en-US" sz="2800" b="1" baseline="-25000" dirty="0" err="1" smtClean="0">
                <a:solidFill>
                  <a:srgbClr val="0000FF"/>
                </a:solidFill>
              </a:rPr>
              <a:t>nonlinear</a:t>
            </a:r>
            <a:endParaRPr lang="en-US" sz="2800" b="1" baseline="-250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sz="2800" b="1" baseline="-250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b="1" i="1" dirty="0" smtClean="0">
                <a:solidFill>
                  <a:srgbClr val="0000FF"/>
                </a:solidFill>
              </a:rPr>
              <a:t>D=k</a:t>
            </a:r>
            <a:r>
              <a:rPr lang="en-US" sz="28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2800" b="1" i="1" dirty="0" smtClean="0">
                <a:solidFill>
                  <a:srgbClr val="0000FF"/>
                </a:solidFill>
              </a:rPr>
              <a:t>L</a:t>
            </a:r>
            <a:r>
              <a:rPr lang="en-US" sz="2800" b="1" dirty="0" smtClean="0">
                <a:solidFill>
                  <a:srgbClr val="0000FF"/>
                </a:solidFill>
              </a:rPr>
              <a:t>(</a:t>
            </a:r>
            <a:r>
              <a:rPr lang="ru-RU" sz="2800" b="1" i="1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800" b="1" i="1" baseline="-25000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pulse</a:t>
            </a:r>
            <a:r>
              <a:rPr lang="en-US" sz="2800" b="1" dirty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)</a:t>
            </a:r>
            <a:r>
              <a:rPr lang="en-US" sz="28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800" b="1" i="1" dirty="0" smtClean="0">
                <a:solidFill>
                  <a:srgbClr val="0000FF"/>
                </a:solidFill>
              </a:rPr>
              <a:t>=L/</a:t>
            </a:r>
            <a:r>
              <a:rPr lang="en-US" sz="2800" b="1" i="1" dirty="0" err="1" smtClean="0">
                <a:solidFill>
                  <a:srgbClr val="0000FF"/>
                </a:solidFill>
              </a:rPr>
              <a:t>L</a:t>
            </a:r>
            <a:r>
              <a:rPr lang="en-US" sz="2800" b="1" i="1" baseline="-25000" dirty="0" err="1" smtClean="0">
                <a:solidFill>
                  <a:srgbClr val="0000FF"/>
                </a:solidFill>
              </a:rPr>
              <a:t>dispersion</a:t>
            </a:r>
            <a:r>
              <a:rPr lang="en-US" sz="2800" b="1" i="1" dirty="0" smtClean="0">
                <a:solidFill>
                  <a:srgbClr val="0000FF"/>
                </a:solidFill>
              </a:rPr>
              <a:t>&lt;&lt;1</a:t>
            </a:r>
            <a:endParaRPr lang="ru-RU" sz="2800" b="1" i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156" y="1910447"/>
            <a:ext cx="3835400" cy="155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smtClean="0"/>
              <a:t>a</a:t>
            </a:r>
            <a:r>
              <a:rPr lang="ru-RU" sz="2000" b="1" i="1" dirty="0" smtClean="0"/>
              <a:t>=</a:t>
            </a:r>
            <a:r>
              <a:rPr lang="en-US" sz="2000" b="1" i="1" dirty="0" err="1" smtClean="0"/>
              <a:t>E</a:t>
            </a:r>
            <a:r>
              <a:rPr lang="ru-RU" sz="2000" b="1" i="1" dirty="0" smtClean="0"/>
              <a:t>(</a:t>
            </a:r>
            <a:r>
              <a:rPr lang="ru-RU" sz="2000" b="1" i="1" dirty="0" err="1"/>
              <a:t>t,z</a:t>
            </a:r>
            <a:r>
              <a:rPr lang="ru-RU" sz="2000" b="1" i="1" dirty="0"/>
              <a:t>)</a:t>
            </a:r>
            <a:r>
              <a:rPr lang="ru-RU" sz="2000" b="1" i="1" dirty="0" smtClean="0"/>
              <a:t>/</a:t>
            </a:r>
            <a:r>
              <a:rPr lang="en-US" sz="2000" b="1" i="1" dirty="0" smtClean="0"/>
              <a:t>E(0,0) </a:t>
            </a:r>
            <a:r>
              <a:rPr lang="en-US" sz="2000" b="1" dirty="0" smtClean="0"/>
              <a:t>: electric field</a:t>
            </a:r>
            <a:r>
              <a:rPr lang="en-US" sz="2000" b="1" i="1" dirty="0" smtClean="0"/>
              <a:t>   </a:t>
            </a:r>
          </a:p>
          <a:p>
            <a:pPr>
              <a:lnSpc>
                <a:spcPct val="120000"/>
              </a:lnSpc>
            </a:pPr>
            <a:r>
              <a:rPr lang="ru-RU" sz="2000" b="1" i="1" dirty="0" err="1" smtClean="0"/>
              <a:t>Z</a:t>
            </a:r>
            <a:r>
              <a:rPr lang="ru-RU" sz="2000" b="1" i="1" dirty="0"/>
              <a:t>=</a:t>
            </a:r>
            <a:r>
              <a:rPr lang="ru-RU" sz="2000" b="1" i="1" dirty="0" err="1"/>
              <a:t>z</a:t>
            </a:r>
            <a:r>
              <a:rPr lang="ru-RU" sz="2000" b="1" i="1" dirty="0"/>
              <a:t>/</a:t>
            </a:r>
            <a:r>
              <a:rPr lang="ru-RU" sz="2000" b="1" i="1" dirty="0" err="1" smtClean="0"/>
              <a:t>L</a:t>
            </a:r>
            <a:r>
              <a:rPr lang="en-US" sz="2000" b="1" i="1" dirty="0"/>
              <a:t> </a:t>
            </a:r>
            <a:r>
              <a:rPr lang="en-US" sz="2000" b="1" i="1" dirty="0" smtClean="0"/>
              <a:t>  </a:t>
            </a:r>
            <a:r>
              <a:rPr lang="en-US" sz="2000" b="1" dirty="0" smtClean="0"/>
              <a:t>: normalized distance</a:t>
            </a:r>
          </a:p>
          <a:p>
            <a:pPr>
              <a:lnSpc>
                <a:spcPct val="120000"/>
              </a:lnSpc>
            </a:pPr>
            <a:r>
              <a:rPr lang="ru-RU" sz="2000" b="1" i="1" dirty="0" err="1" smtClean="0"/>
              <a:t>η</a:t>
            </a:r>
            <a:r>
              <a:rPr lang="ru-RU" sz="2000" b="1" i="1" dirty="0"/>
              <a:t>=(</a:t>
            </a:r>
            <a:r>
              <a:rPr lang="ru-RU" sz="2000" b="1" i="1" dirty="0" err="1"/>
              <a:t>t-z</a:t>
            </a:r>
            <a:r>
              <a:rPr lang="ru-RU" sz="2000" b="1" i="1" dirty="0"/>
              <a:t>/</a:t>
            </a:r>
            <a:r>
              <a:rPr lang="ru-RU" sz="2000" b="1" i="1" dirty="0" err="1"/>
              <a:t>u</a:t>
            </a:r>
            <a:r>
              <a:rPr lang="ru-RU" sz="2000" b="1" i="1" dirty="0"/>
              <a:t>)</a:t>
            </a:r>
            <a:r>
              <a:rPr lang="ru-RU" sz="2000" b="1" dirty="0" smtClean="0"/>
              <a:t>/</a:t>
            </a:r>
            <a:r>
              <a:rPr lang="ru-RU" sz="2000" b="1" i="1" dirty="0" err="1"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i="1" baseline="-25000" dirty="0">
                <a:latin typeface="Lucida Grande"/>
                <a:ea typeface="Lucida Grande"/>
                <a:cs typeface="Lucida Grande"/>
              </a:rPr>
              <a:t>pulse</a:t>
            </a:r>
            <a:r>
              <a:rPr lang="ru-RU" sz="2000" b="1" dirty="0" smtClean="0"/>
              <a:t>, </a:t>
            </a:r>
            <a:r>
              <a:rPr lang="en-US" sz="2000" b="1" dirty="0"/>
              <a:t>: normalized </a:t>
            </a:r>
            <a:r>
              <a:rPr lang="en-US" sz="2000" b="1" dirty="0" smtClean="0"/>
              <a:t>time</a:t>
            </a:r>
          </a:p>
          <a:p>
            <a:pPr>
              <a:lnSpc>
                <a:spcPct val="120000"/>
              </a:lnSpc>
            </a:pPr>
            <a:r>
              <a:rPr lang="ru-RU" sz="2000" b="1" i="1" dirty="0" err="1" smtClean="0"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i="1" baseline="-25000" dirty="0" smtClean="0">
                <a:latin typeface="Lucida Grande"/>
                <a:ea typeface="Lucida Grande"/>
                <a:cs typeface="Lucida Grande"/>
              </a:rPr>
              <a:t>pulse</a:t>
            </a:r>
            <a:r>
              <a:rPr lang="ru-RU" sz="2000" b="1" dirty="0" smtClean="0"/>
              <a:t> </a:t>
            </a:r>
            <a:r>
              <a:rPr lang="en-US" sz="2000" b="1" dirty="0" smtClean="0"/>
              <a:t>: pulse duration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49400" y="4919784"/>
            <a:ext cx="6591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</a:rPr>
              <a:t>F</a:t>
            </a:r>
            <a:r>
              <a:rPr lang="en-US" sz="3600" b="1" baseline="-250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spectra</a:t>
            </a:r>
            <a:r>
              <a:rPr lang="en-US" sz="3600" b="1" i="1" dirty="0" smtClean="0">
                <a:solidFill>
                  <a:srgbClr val="FF0000"/>
                </a:solidFill>
              </a:rPr>
              <a:t>= 1+</a:t>
            </a:r>
            <a:r>
              <a:rPr lang="en-US" sz="3600" b="1" i="1" dirty="0" smtClean="0">
                <a:solidFill>
                  <a:srgbClr val="0000FF"/>
                </a:solidFill>
              </a:rPr>
              <a:t>0.9B</a:t>
            </a:r>
            <a:r>
              <a:rPr lang="en-US" sz="3600" b="1" i="1" dirty="0" smtClean="0">
                <a:solidFill>
                  <a:srgbClr val="FF0000"/>
                </a:solidFill>
              </a:rPr>
              <a:t>(1-1.5D</a:t>
            </a:r>
            <a:r>
              <a:rPr lang="en-US" sz="3600" b="1" i="1" baseline="30000" dirty="0" smtClean="0">
                <a:solidFill>
                  <a:srgbClr val="FF0000"/>
                </a:solidFill>
              </a:rPr>
              <a:t>1/2</a:t>
            </a:r>
            <a:r>
              <a:rPr lang="en-US" sz="3600" b="1" i="1" dirty="0" smtClean="0">
                <a:solidFill>
                  <a:srgbClr val="FF0000"/>
                </a:solidFill>
              </a:rPr>
              <a:t>) </a:t>
            </a:r>
          </a:p>
          <a:p>
            <a:r>
              <a:rPr lang="en-US" sz="3200" b="1" i="1" dirty="0" err="1" smtClean="0">
                <a:solidFill>
                  <a:srgbClr val="FF0000"/>
                </a:solidFill>
              </a:rPr>
              <a:t>F</a:t>
            </a:r>
            <a:r>
              <a:rPr lang="en-US" sz="3200" b="1" baseline="-250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pulse</a:t>
            </a:r>
            <a:r>
              <a:rPr lang="en-US" sz="3200" b="1" baseline="-250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 </a:t>
            </a:r>
            <a:r>
              <a:rPr lang="en-US" sz="3200" b="1" i="1" dirty="0" smtClean="0">
                <a:solidFill>
                  <a:srgbClr val="FF0000"/>
                </a:solidFill>
              </a:rPr>
              <a:t>= 1</a:t>
            </a:r>
            <a:r>
              <a:rPr lang="en-US" sz="3200" b="1" i="1" dirty="0">
                <a:solidFill>
                  <a:srgbClr val="FF0000"/>
                </a:solidFill>
              </a:rPr>
              <a:t>+</a:t>
            </a:r>
            <a:r>
              <a:rPr lang="en-US" sz="3200" b="1" i="1" dirty="0" smtClean="0">
                <a:solidFill>
                  <a:srgbClr val="0000FF"/>
                </a:solidFill>
              </a:rPr>
              <a:t>0.6B</a:t>
            </a:r>
            <a:r>
              <a:rPr lang="en-US" sz="3200" b="1" i="1" dirty="0">
                <a:solidFill>
                  <a:srgbClr val="FF0000"/>
                </a:solidFill>
              </a:rPr>
              <a:t>(1-</a:t>
            </a:r>
            <a:r>
              <a:rPr lang="en-US" sz="3200" b="1" i="1" dirty="0" smtClean="0">
                <a:solidFill>
                  <a:srgbClr val="FF0000"/>
                </a:solidFill>
              </a:rPr>
              <a:t>1.25D</a:t>
            </a:r>
            <a:r>
              <a:rPr lang="en-US" sz="3200" b="1" i="1" baseline="30000" dirty="0" smtClean="0">
                <a:solidFill>
                  <a:srgbClr val="FF0000"/>
                </a:solidFill>
              </a:rPr>
              <a:t>1</a:t>
            </a:r>
            <a:r>
              <a:rPr lang="en-US" sz="3200" b="1" i="1" baseline="30000" dirty="0">
                <a:solidFill>
                  <a:srgbClr val="FF0000"/>
                </a:solidFill>
              </a:rPr>
              <a:t>/2</a:t>
            </a:r>
            <a:r>
              <a:rPr lang="en-US" sz="3200" b="1" i="1" dirty="0">
                <a:solidFill>
                  <a:srgbClr val="FF0000"/>
                </a:solidFill>
              </a:rPr>
              <a:t>) </a:t>
            </a:r>
          </a:p>
          <a:p>
            <a:r>
              <a:rPr lang="en-US" sz="3200" b="1" i="1" dirty="0" err="1" smtClean="0">
                <a:solidFill>
                  <a:srgbClr val="FF0000"/>
                </a:solidFill>
              </a:rPr>
              <a:t>F</a:t>
            </a:r>
            <a:r>
              <a:rPr lang="en-US" sz="3200" b="1" baseline="-250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power</a:t>
            </a:r>
            <a:r>
              <a:rPr lang="en-US" sz="3200" b="1" baseline="-250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 </a:t>
            </a:r>
            <a:r>
              <a:rPr lang="en-US" sz="3200" b="1" i="1" dirty="0" smtClean="0">
                <a:solidFill>
                  <a:srgbClr val="FF0000"/>
                </a:solidFill>
              </a:rPr>
              <a:t>= 1</a:t>
            </a:r>
            <a:r>
              <a:rPr lang="en-US" sz="3200" b="1" i="1" dirty="0">
                <a:solidFill>
                  <a:srgbClr val="FF0000"/>
                </a:solidFill>
              </a:rPr>
              <a:t>+</a:t>
            </a:r>
            <a:r>
              <a:rPr lang="en-US" sz="3200" b="1" i="1" dirty="0" smtClean="0">
                <a:solidFill>
                  <a:srgbClr val="0000FF"/>
                </a:solidFill>
              </a:rPr>
              <a:t>0.5B</a:t>
            </a:r>
            <a:r>
              <a:rPr lang="en-US" sz="3200" b="1" i="1" dirty="0">
                <a:solidFill>
                  <a:srgbClr val="FF0000"/>
                </a:solidFill>
              </a:rPr>
              <a:t>(1-1.2D</a:t>
            </a:r>
            <a:r>
              <a:rPr lang="en-US" sz="3200" b="1" i="1" baseline="30000" dirty="0">
                <a:solidFill>
                  <a:srgbClr val="FF0000"/>
                </a:solidFill>
              </a:rPr>
              <a:t>1/2</a:t>
            </a:r>
            <a:r>
              <a:rPr lang="en-US" sz="3200" b="1" i="1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9" name="Прямоугольник 8"/>
          <p:cNvSpPr>
            <a:spLocks noChangeAspect="1"/>
          </p:cNvSpPr>
          <p:nvPr/>
        </p:nvSpPr>
        <p:spPr>
          <a:xfrm>
            <a:off x="6896100" y="1518069"/>
            <a:ext cx="536683" cy="1311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666756" y="865134"/>
            <a:ext cx="1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nonlinear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element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6108700" y="2159000"/>
            <a:ext cx="2476500" cy="2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40700" y="1824566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z</a:t>
            </a:r>
            <a:endParaRPr lang="ru-RU" sz="2000" b="1" i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896100" y="2829848"/>
            <a:ext cx="0" cy="5229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432783" y="2842548"/>
            <a:ext cx="0" cy="5229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31364" y="3345993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z=0</a:t>
            </a:r>
            <a:endParaRPr lang="ru-RU" sz="20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79064" y="3351886"/>
            <a:ext cx="58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z=L</a:t>
            </a:r>
            <a:endParaRPr lang="ru-RU" sz="2000" b="1" i="1" dirty="0"/>
          </a:p>
        </p:txBody>
      </p:sp>
      <p:pic>
        <p:nvPicPr>
          <p:cNvPr id="19" name="Изображение 18" descr="IAP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5" name="Text Box 43"/>
          <p:cNvSpPr txBox="1">
            <a:spLocks noChangeArrowheads="1"/>
          </p:cNvSpPr>
          <p:nvPr/>
        </p:nvSpPr>
        <p:spPr bwMode="auto">
          <a:xfrm>
            <a:off x="2324100" y="-18586"/>
            <a:ext cx="4403800" cy="10423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sz="3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CafCA</a:t>
            </a:r>
            <a:r>
              <a:rPr kumimoji="1" 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theory basics</a:t>
            </a:r>
            <a:endParaRPr kumimoji="1"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374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рис__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2" t="22583" r="8589" b="62748"/>
          <a:stretch/>
        </p:blipFill>
        <p:spPr>
          <a:xfrm>
            <a:off x="126999" y="1117600"/>
            <a:ext cx="8700085" cy="31496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C7E04C-DED8-48B5-AE52-79062DCA870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98600" y="4574692"/>
            <a:ext cx="6591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</a:rPr>
              <a:t>F</a:t>
            </a:r>
            <a:r>
              <a:rPr lang="en-US" sz="3600" b="1" baseline="-250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spectra</a:t>
            </a:r>
            <a:r>
              <a:rPr lang="en-US" sz="3600" b="1" baseline="-250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</a:rPr>
              <a:t>= 1+</a:t>
            </a:r>
            <a:r>
              <a:rPr lang="en-US" sz="3600" b="1" i="1" dirty="0" smtClean="0">
                <a:solidFill>
                  <a:srgbClr val="0000FF"/>
                </a:solidFill>
              </a:rPr>
              <a:t>0.9B</a:t>
            </a:r>
            <a:r>
              <a:rPr lang="en-US" sz="3600" b="1" i="1" dirty="0" smtClean="0">
                <a:solidFill>
                  <a:srgbClr val="FF0000"/>
                </a:solidFill>
              </a:rPr>
              <a:t>(1-1.5D</a:t>
            </a:r>
            <a:r>
              <a:rPr lang="en-US" sz="3600" b="1" i="1" baseline="30000" dirty="0" smtClean="0">
                <a:solidFill>
                  <a:srgbClr val="FF0000"/>
                </a:solidFill>
              </a:rPr>
              <a:t>1/2</a:t>
            </a:r>
            <a:r>
              <a:rPr lang="en-US" sz="3600" b="1" i="1" dirty="0" smtClean="0">
                <a:solidFill>
                  <a:srgbClr val="FF0000"/>
                </a:solidFill>
              </a:rPr>
              <a:t>) </a:t>
            </a:r>
          </a:p>
          <a:p>
            <a:r>
              <a:rPr lang="en-US" sz="3200" b="1" i="1" dirty="0" err="1" smtClean="0">
                <a:solidFill>
                  <a:srgbClr val="FF0000"/>
                </a:solidFill>
              </a:rPr>
              <a:t>F</a:t>
            </a:r>
            <a:r>
              <a:rPr lang="en-US" sz="3200" b="1" baseline="-250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pulse</a:t>
            </a:r>
            <a:r>
              <a:rPr lang="en-US" sz="3200" b="1" baseline="-250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duration </a:t>
            </a:r>
            <a:r>
              <a:rPr lang="en-US" sz="3200" b="1" i="1" dirty="0" smtClean="0">
                <a:solidFill>
                  <a:srgbClr val="FF0000"/>
                </a:solidFill>
              </a:rPr>
              <a:t>= 1</a:t>
            </a:r>
            <a:r>
              <a:rPr lang="en-US" sz="3200" b="1" i="1" dirty="0">
                <a:solidFill>
                  <a:srgbClr val="FF0000"/>
                </a:solidFill>
              </a:rPr>
              <a:t>+</a:t>
            </a:r>
            <a:r>
              <a:rPr lang="en-US" sz="3200" b="1" i="1" dirty="0" smtClean="0">
                <a:solidFill>
                  <a:srgbClr val="0000FF"/>
                </a:solidFill>
              </a:rPr>
              <a:t>0.6B</a:t>
            </a:r>
            <a:r>
              <a:rPr lang="en-US" sz="3200" b="1" i="1" dirty="0">
                <a:solidFill>
                  <a:srgbClr val="FF0000"/>
                </a:solidFill>
              </a:rPr>
              <a:t>(1-</a:t>
            </a:r>
            <a:r>
              <a:rPr lang="en-US" sz="3200" b="1" i="1" dirty="0" smtClean="0">
                <a:solidFill>
                  <a:srgbClr val="FF0000"/>
                </a:solidFill>
              </a:rPr>
              <a:t>1.25D</a:t>
            </a:r>
            <a:r>
              <a:rPr lang="en-US" sz="3200" b="1" i="1" baseline="30000" dirty="0" smtClean="0">
                <a:solidFill>
                  <a:srgbClr val="FF0000"/>
                </a:solidFill>
              </a:rPr>
              <a:t>1</a:t>
            </a:r>
            <a:r>
              <a:rPr lang="en-US" sz="3200" b="1" i="1" baseline="30000" dirty="0">
                <a:solidFill>
                  <a:srgbClr val="FF0000"/>
                </a:solidFill>
              </a:rPr>
              <a:t>/2</a:t>
            </a:r>
            <a:r>
              <a:rPr lang="en-US" sz="3200" b="1" i="1" dirty="0">
                <a:solidFill>
                  <a:srgbClr val="FF0000"/>
                </a:solidFill>
              </a:rPr>
              <a:t>) </a:t>
            </a:r>
          </a:p>
          <a:p>
            <a:r>
              <a:rPr lang="en-US" sz="3200" b="1" i="1" dirty="0" err="1" smtClean="0">
                <a:solidFill>
                  <a:srgbClr val="FF0000"/>
                </a:solidFill>
              </a:rPr>
              <a:t>F</a:t>
            </a:r>
            <a:r>
              <a:rPr lang="en-US" sz="3200" b="1" baseline="-250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power</a:t>
            </a:r>
            <a:r>
              <a:rPr lang="en-US" sz="3200" b="1" baseline="-250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</a:rPr>
              <a:t>= 1</a:t>
            </a:r>
            <a:r>
              <a:rPr lang="en-US" sz="3200" b="1" i="1" dirty="0">
                <a:solidFill>
                  <a:srgbClr val="FF0000"/>
                </a:solidFill>
              </a:rPr>
              <a:t>+</a:t>
            </a:r>
            <a:r>
              <a:rPr lang="en-US" sz="3200" b="1" i="1" dirty="0" smtClean="0">
                <a:solidFill>
                  <a:srgbClr val="0000FF"/>
                </a:solidFill>
              </a:rPr>
              <a:t>0.5B</a:t>
            </a:r>
            <a:r>
              <a:rPr lang="en-US" sz="3200" b="1" i="1" dirty="0">
                <a:solidFill>
                  <a:srgbClr val="FF0000"/>
                </a:solidFill>
              </a:rPr>
              <a:t>(1-1.2D</a:t>
            </a:r>
            <a:r>
              <a:rPr lang="en-US" sz="3200" b="1" i="1" baseline="30000" dirty="0">
                <a:solidFill>
                  <a:srgbClr val="FF0000"/>
                </a:solidFill>
              </a:rPr>
              <a:t>1/2</a:t>
            </a:r>
            <a:r>
              <a:rPr lang="en-US" sz="3200" b="1" i="1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46362" y="4352554"/>
            <a:ext cx="6273800" cy="218521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endParaRPr lang="en-US" sz="44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b="1" i="1" dirty="0" err="1" smtClean="0">
                <a:solidFill>
                  <a:srgbClr val="FF0000"/>
                </a:solidFill>
              </a:rPr>
              <a:t>F</a:t>
            </a:r>
            <a:r>
              <a:rPr lang="en-US" sz="4800" b="1" baseline="-250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power</a:t>
            </a:r>
            <a:r>
              <a:rPr lang="en-US" sz="4800" b="1" baseline="-250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ru-RU" sz="4800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≈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>
                <a:solidFill>
                  <a:srgbClr val="FF0000"/>
                </a:solidFill>
              </a:rPr>
              <a:t>1</a:t>
            </a:r>
            <a:r>
              <a:rPr lang="en-US" sz="4800" b="1" i="1" dirty="0" smtClean="0">
                <a:solidFill>
                  <a:srgbClr val="FF0000"/>
                </a:solidFill>
              </a:rPr>
              <a:t>+B</a:t>
            </a:r>
            <a:r>
              <a:rPr lang="en-US" sz="4800" b="1" dirty="0" smtClean="0">
                <a:solidFill>
                  <a:srgbClr val="FF0000"/>
                </a:solidFill>
              </a:rPr>
              <a:t>/2   </a:t>
            </a:r>
          </a:p>
          <a:p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8050" y="1295400"/>
            <a:ext cx="110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D=0</a:t>
            </a:r>
          </a:p>
          <a:p>
            <a:r>
              <a:rPr lang="en-US" sz="1400" b="1" dirty="0" smtClean="0">
                <a:solidFill>
                  <a:srgbClr val="3366FF"/>
                </a:solidFill>
              </a:rPr>
              <a:t>D=0.02</a:t>
            </a:r>
          </a:p>
          <a:p>
            <a:r>
              <a:rPr lang="en-US" sz="1400" b="1" dirty="0" smtClean="0"/>
              <a:t>D=0.05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29050" y="1308100"/>
            <a:ext cx="110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D=0</a:t>
            </a:r>
          </a:p>
          <a:p>
            <a:r>
              <a:rPr lang="en-US" sz="1400" b="1" dirty="0" smtClean="0">
                <a:solidFill>
                  <a:srgbClr val="3366FF"/>
                </a:solidFill>
              </a:rPr>
              <a:t>D=0.02</a:t>
            </a:r>
          </a:p>
          <a:p>
            <a:r>
              <a:rPr lang="en-US" sz="1400" b="1" dirty="0" smtClean="0"/>
              <a:t>D=0.05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77050" y="1320800"/>
            <a:ext cx="110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D=0</a:t>
            </a:r>
          </a:p>
          <a:p>
            <a:r>
              <a:rPr lang="en-US" sz="1400" b="1" dirty="0" smtClean="0">
                <a:solidFill>
                  <a:srgbClr val="3366FF"/>
                </a:solidFill>
              </a:rPr>
              <a:t>D=0.02</a:t>
            </a:r>
          </a:p>
          <a:p>
            <a:r>
              <a:rPr lang="en-US" sz="1400" b="1" dirty="0" smtClean="0"/>
              <a:t>D=0.05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0391" y="875268"/>
            <a:ext cx="896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F</a:t>
            </a:r>
            <a:r>
              <a:rPr lang="en-US" b="1" baseline="-25000" dirty="0" err="1">
                <a:latin typeface="Lucida Grande"/>
                <a:ea typeface="Lucida Grande"/>
                <a:cs typeface="Lucida Grande"/>
              </a:rPr>
              <a:t>spectra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36837" y="893802"/>
            <a:ext cx="740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rgbClr val="000000"/>
                </a:solidFill>
              </a:rPr>
              <a:t>F</a:t>
            </a:r>
            <a:r>
              <a:rPr lang="en-US" b="1" baseline="-250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pulse</a:t>
            </a:r>
            <a:r>
              <a:rPr lang="en-US" b="1" baseline="-25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55294" y="912336"/>
            <a:ext cx="803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rgbClr val="000000"/>
                </a:solidFill>
              </a:rPr>
              <a:t>F</a:t>
            </a:r>
            <a:r>
              <a:rPr lang="en-US" b="1" baseline="-250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power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4" name="Изображение 13" descr="I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17" name="Text Box 43"/>
          <p:cNvSpPr txBox="1">
            <a:spLocks noChangeArrowheads="1"/>
          </p:cNvSpPr>
          <p:nvPr/>
        </p:nvSpPr>
        <p:spPr bwMode="auto">
          <a:xfrm>
            <a:off x="2324100" y="-18586"/>
            <a:ext cx="4403800" cy="10423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sz="3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CafCA</a:t>
            </a:r>
            <a:r>
              <a:rPr kumimoji="1" 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theory basics</a:t>
            </a:r>
            <a:endParaRPr kumimoji="1"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965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71495" y="1098822"/>
            <a:ext cx="864419" cy="5289278"/>
            <a:chOff x="107882" y="4437063"/>
            <a:chExt cx="792043" cy="2088886"/>
          </a:xfrm>
        </p:grpSpPr>
        <p:sp>
          <p:nvSpPr>
            <p:cNvPr id="6" name="Стрелка вниз 5"/>
            <p:cNvSpPr/>
            <p:nvPr/>
          </p:nvSpPr>
          <p:spPr>
            <a:xfrm>
              <a:off x="107882" y="4437063"/>
              <a:ext cx="792043" cy="2088886"/>
            </a:xfrm>
            <a:prstGeom prst="downArrow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 flipH="1">
              <a:off x="323646" y="4437063"/>
              <a:ext cx="503903" cy="199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13" rIns="91425" bIns="45713">
              <a:spAutoFit/>
            </a:bodyPr>
            <a:lstStyle>
              <a:lvl1pPr>
                <a:defRPr kumimoji="1" sz="2400">
                  <a:solidFill>
                    <a:srgbClr val="0000CC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rgbClr val="0000CC"/>
                  </a:solidFill>
                  <a:latin typeface="Times New Roman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rgbClr val="0000CC"/>
                  </a:solidFill>
                  <a:latin typeface="Times New Roman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rgbClr val="0000CC"/>
                  </a:solidFill>
                  <a:latin typeface="Times New Roman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rgbClr val="0000CC"/>
                  </a:solidFill>
                  <a:latin typeface="Times New Roman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CC"/>
                  </a:solidFill>
                  <a:latin typeface="Times New Roman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CC"/>
                  </a:solidFill>
                  <a:latin typeface="Times New Roman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CC"/>
                  </a:solidFill>
                  <a:latin typeface="Times New Roman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CC"/>
                  </a:solidFill>
                  <a:latin typeface="Times New Roman" charset="0"/>
                  <a:ea typeface="Arial" charset="0"/>
                </a:defRPr>
              </a:lvl9pPr>
            </a:lstStyle>
            <a:p>
              <a:r>
                <a:rPr kumimoji="0" lang="en-US" sz="2000" b="1" dirty="0" err="1"/>
                <a:t>nJ</a:t>
              </a:r>
              <a:endParaRPr kumimoji="0" lang="en-US" sz="2000" b="1" dirty="0"/>
            </a:p>
            <a:p>
              <a:endParaRPr kumimoji="0" lang="en-US" sz="1500" b="1" dirty="0"/>
            </a:p>
            <a:p>
              <a:endParaRPr kumimoji="0" lang="en-US" sz="1500" b="1" dirty="0"/>
            </a:p>
            <a:p>
              <a:endParaRPr kumimoji="0" lang="en-US" sz="1500" b="1" dirty="0"/>
            </a:p>
            <a:p>
              <a:endParaRPr kumimoji="0" lang="en-US" sz="1500" b="1" dirty="0" smtClean="0"/>
            </a:p>
            <a:p>
              <a:endParaRPr kumimoji="0" lang="en-US" sz="1500" b="1" dirty="0" smtClean="0"/>
            </a:p>
            <a:p>
              <a:endParaRPr kumimoji="0" lang="en-US" sz="1500" b="1" dirty="0"/>
            </a:p>
            <a:p>
              <a:endParaRPr kumimoji="0" lang="en-US" sz="1500" b="1" dirty="0" smtClean="0"/>
            </a:p>
            <a:p>
              <a:endParaRPr kumimoji="0" lang="en-US" sz="1500" b="1" dirty="0"/>
            </a:p>
            <a:p>
              <a:endParaRPr kumimoji="0" lang="en-US" sz="1500" b="1" dirty="0" smtClean="0"/>
            </a:p>
            <a:p>
              <a:endParaRPr kumimoji="0" lang="en-US" sz="1500" b="1" dirty="0"/>
            </a:p>
            <a:p>
              <a:endParaRPr kumimoji="0" lang="en-US" sz="1500" b="1" dirty="0" smtClean="0"/>
            </a:p>
            <a:p>
              <a:endParaRPr kumimoji="0" lang="en-US" sz="1500" b="1" dirty="0"/>
            </a:p>
            <a:p>
              <a:endParaRPr kumimoji="0" lang="en-US" sz="1500" b="1" dirty="0" smtClean="0"/>
            </a:p>
            <a:p>
              <a:endParaRPr kumimoji="0" lang="en-US" sz="1500" b="1" dirty="0"/>
            </a:p>
            <a:p>
              <a:endParaRPr kumimoji="0" lang="en-US" sz="1500" b="1" dirty="0" smtClean="0"/>
            </a:p>
            <a:p>
              <a:endParaRPr kumimoji="0" lang="en-US" sz="1500" b="1" dirty="0"/>
            </a:p>
            <a:p>
              <a:endParaRPr kumimoji="0" lang="en-US" sz="1500" b="1" dirty="0" smtClean="0"/>
            </a:p>
            <a:p>
              <a:endParaRPr kumimoji="0" lang="en-US" sz="1500" b="1" dirty="0"/>
            </a:p>
            <a:p>
              <a:endParaRPr kumimoji="0" lang="en-US" sz="1500" b="1" dirty="0"/>
            </a:p>
            <a:p>
              <a:r>
                <a:rPr kumimoji="0" lang="en-US" sz="1800" b="1" dirty="0" err="1"/>
                <a:t>mJ</a:t>
              </a:r>
              <a:endParaRPr kumimoji="0" lang="ru-RU" sz="1800" b="1" dirty="0"/>
            </a:p>
          </p:txBody>
        </p:sp>
      </p:grp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F860-9488-8544-B048-738D75A0B871}" type="slidenum">
              <a:rPr lang="ru-RU" smtClean="0"/>
              <a:t>9</a:t>
            </a:fld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85114" y="1049866"/>
            <a:ext cx="8093786" cy="5293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/>
                <a:cs typeface="Times New Roman"/>
              </a:rPr>
              <a:t>Fisher</a:t>
            </a:r>
            <a:r>
              <a:rPr lang="ru-RU" b="1" dirty="0">
                <a:latin typeface="Times New Roman"/>
                <a:cs typeface="Times New Roman"/>
              </a:rPr>
              <a:t>, R.A., </a:t>
            </a:r>
            <a:r>
              <a:rPr lang="ru-RU" b="1" dirty="0" err="1">
                <a:latin typeface="Times New Roman"/>
                <a:cs typeface="Times New Roman"/>
              </a:rPr>
              <a:t>Kelley</a:t>
            </a:r>
            <a:r>
              <a:rPr lang="ru-RU" b="1" dirty="0">
                <a:latin typeface="Times New Roman"/>
                <a:cs typeface="Times New Roman"/>
              </a:rPr>
              <a:t>, P.L., </a:t>
            </a:r>
            <a:r>
              <a:rPr lang="ru-RU" b="1" dirty="0" err="1">
                <a:latin typeface="Times New Roman"/>
                <a:cs typeface="Times New Roman"/>
              </a:rPr>
              <a:t>and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Gustajson</a:t>
            </a:r>
            <a:r>
              <a:rPr lang="ru-RU" b="1" dirty="0">
                <a:latin typeface="Times New Roman"/>
                <a:cs typeface="Times New Roman"/>
              </a:rPr>
              <a:t>, T.K., "</a:t>
            </a:r>
            <a:r>
              <a:rPr lang="ru-RU" b="1" dirty="0" err="1">
                <a:latin typeface="Times New Roman"/>
                <a:cs typeface="Times New Roman"/>
              </a:rPr>
              <a:t>Subpicosecond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pulse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generation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using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the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optical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Kerr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effect</a:t>
            </a:r>
            <a:r>
              <a:rPr lang="ru-RU" b="1" dirty="0">
                <a:latin typeface="Times New Roman"/>
                <a:cs typeface="Times New Roman"/>
              </a:rPr>
              <a:t> " </a:t>
            </a:r>
            <a:r>
              <a:rPr lang="ru-RU" b="1" dirty="0" err="1">
                <a:latin typeface="Times New Roman"/>
                <a:cs typeface="Times New Roman"/>
              </a:rPr>
              <a:t>Applied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Physics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Letters</a:t>
            </a:r>
            <a:r>
              <a:rPr lang="ru-RU" b="1" dirty="0">
                <a:latin typeface="Times New Roman"/>
                <a:cs typeface="Times New Roman"/>
              </a:rPr>
              <a:t> 14(4), 140-</a:t>
            </a:r>
            <a:r>
              <a:rPr lang="ru-RU" b="1" dirty="0" smtClean="0">
                <a:latin typeface="Times New Roman"/>
                <a:cs typeface="Times New Roman"/>
              </a:rPr>
              <a:t>143</a:t>
            </a:r>
            <a:r>
              <a:rPr lang="en-US" b="1" dirty="0" smtClean="0">
                <a:latin typeface="Times New Roman"/>
                <a:cs typeface="Times New Roman"/>
              </a:rPr>
              <a:t>,</a:t>
            </a:r>
            <a:r>
              <a:rPr lang="ru-RU" b="1" dirty="0" smtClean="0">
                <a:latin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1969</a:t>
            </a:r>
            <a:r>
              <a:rPr lang="ru-RU" b="1" dirty="0" smtClean="0">
                <a:latin typeface="Times New Roman"/>
                <a:cs typeface="Times New Roman"/>
              </a:rPr>
              <a:t>.</a:t>
            </a:r>
            <a:r>
              <a:rPr lang="en-US" b="1" dirty="0" smtClean="0">
                <a:latin typeface="Times New Roman"/>
                <a:cs typeface="Times New Roman"/>
              </a:rPr>
              <a:t>  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idea</a:t>
            </a:r>
          </a:p>
          <a:p>
            <a:endParaRPr lang="en-US" sz="800" b="1" dirty="0">
              <a:latin typeface="Times New Roman"/>
              <a:cs typeface="Times New Roman"/>
            </a:endParaRPr>
          </a:p>
          <a:p>
            <a:r>
              <a:rPr lang="ru-RU" b="1" dirty="0" smtClean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Laubereau</a:t>
            </a:r>
            <a:r>
              <a:rPr lang="ru-RU" b="1" dirty="0">
                <a:latin typeface="Times New Roman"/>
                <a:cs typeface="Times New Roman"/>
              </a:rPr>
              <a:t>, </a:t>
            </a:r>
            <a:r>
              <a:rPr lang="ru-RU" b="1" dirty="0" err="1">
                <a:latin typeface="Times New Roman"/>
                <a:cs typeface="Times New Roman"/>
              </a:rPr>
              <a:t>A</a:t>
            </a:r>
            <a:r>
              <a:rPr lang="ru-RU" b="1" dirty="0">
                <a:latin typeface="Times New Roman"/>
                <a:cs typeface="Times New Roman"/>
              </a:rPr>
              <a:t>., "</a:t>
            </a:r>
            <a:r>
              <a:rPr lang="ru-RU" b="1" dirty="0" err="1">
                <a:latin typeface="Times New Roman"/>
                <a:cs typeface="Times New Roman"/>
              </a:rPr>
              <a:t>External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frequency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modulation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and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compression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of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picosecond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pulses</a:t>
            </a:r>
            <a:r>
              <a:rPr lang="ru-RU" b="1" dirty="0">
                <a:latin typeface="Times New Roman"/>
                <a:cs typeface="Times New Roman"/>
              </a:rPr>
              <a:t>," </a:t>
            </a:r>
            <a:r>
              <a:rPr lang="ru-RU" b="1" dirty="0" err="1">
                <a:latin typeface="Times New Roman"/>
                <a:cs typeface="Times New Roman"/>
              </a:rPr>
              <a:t>Physical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Letters</a:t>
            </a:r>
            <a:r>
              <a:rPr lang="ru-RU" b="1" dirty="0">
                <a:latin typeface="Times New Roman"/>
                <a:cs typeface="Times New Roman"/>
              </a:rPr>
              <a:t> 29A(9), 539-</a:t>
            </a:r>
            <a:r>
              <a:rPr lang="ru-RU" b="1" dirty="0" smtClean="0">
                <a:latin typeface="Times New Roman"/>
                <a:cs typeface="Times New Roman"/>
              </a:rPr>
              <a:t>540</a:t>
            </a:r>
            <a:r>
              <a:rPr lang="en-US" b="1" dirty="0" smtClean="0">
                <a:latin typeface="Times New Roman"/>
                <a:cs typeface="Times New Roman"/>
              </a:rPr>
              <a:t>,</a:t>
            </a:r>
            <a:r>
              <a:rPr lang="ru-RU" b="1" dirty="0" smtClean="0">
                <a:latin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1969</a:t>
            </a:r>
            <a:r>
              <a:rPr lang="ru-RU" b="1" dirty="0" smtClean="0">
                <a:latin typeface="Times New Roman"/>
                <a:cs typeface="Times New Roman"/>
              </a:rPr>
              <a:t>.</a:t>
            </a:r>
            <a:r>
              <a:rPr lang="en-US" b="1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liquid</a:t>
            </a:r>
          </a:p>
          <a:p>
            <a:endParaRPr lang="ru-RU" sz="800" b="1" dirty="0">
              <a:latin typeface="Times New Roman"/>
              <a:cs typeface="Times New Roman"/>
            </a:endParaRPr>
          </a:p>
          <a:p>
            <a:r>
              <a:rPr lang="ru-RU" b="1" dirty="0" err="1" smtClean="0">
                <a:latin typeface="Times New Roman"/>
                <a:cs typeface="Times New Roman"/>
              </a:rPr>
              <a:t>Nakatsuka</a:t>
            </a:r>
            <a:r>
              <a:rPr lang="ru-RU" b="1" dirty="0">
                <a:latin typeface="Times New Roman"/>
                <a:cs typeface="Times New Roman"/>
              </a:rPr>
              <a:t>, </a:t>
            </a:r>
            <a:r>
              <a:rPr lang="ru-RU" b="1" dirty="0" err="1">
                <a:latin typeface="Times New Roman"/>
                <a:cs typeface="Times New Roman"/>
              </a:rPr>
              <a:t>H</a:t>
            </a:r>
            <a:r>
              <a:rPr lang="ru-RU" b="1" dirty="0">
                <a:latin typeface="Times New Roman"/>
                <a:cs typeface="Times New Roman"/>
              </a:rPr>
              <a:t>., </a:t>
            </a:r>
            <a:r>
              <a:rPr lang="ru-RU" b="1" dirty="0" err="1">
                <a:latin typeface="Times New Roman"/>
                <a:cs typeface="Times New Roman"/>
              </a:rPr>
              <a:t>Grischkowsky</a:t>
            </a:r>
            <a:r>
              <a:rPr lang="ru-RU" b="1" dirty="0">
                <a:latin typeface="Times New Roman"/>
                <a:cs typeface="Times New Roman"/>
              </a:rPr>
              <a:t>, </a:t>
            </a:r>
            <a:r>
              <a:rPr lang="ru-RU" b="1" dirty="0" err="1">
                <a:latin typeface="Times New Roman"/>
                <a:cs typeface="Times New Roman"/>
              </a:rPr>
              <a:t>D</a:t>
            </a:r>
            <a:r>
              <a:rPr lang="ru-RU" b="1" dirty="0">
                <a:latin typeface="Times New Roman"/>
                <a:cs typeface="Times New Roman"/>
              </a:rPr>
              <a:t>., </a:t>
            </a:r>
            <a:r>
              <a:rPr lang="ru-RU" b="1" dirty="0" err="1">
                <a:latin typeface="Times New Roman"/>
                <a:cs typeface="Times New Roman"/>
              </a:rPr>
              <a:t>and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Balant</a:t>
            </a:r>
            <a:r>
              <a:rPr lang="ru-RU" b="1" dirty="0">
                <a:latin typeface="Times New Roman"/>
                <a:cs typeface="Times New Roman"/>
              </a:rPr>
              <a:t>, A.C., "</a:t>
            </a:r>
            <a:r>
              <a:rPr lang="ru-RU" b="1" dirty="0" err="1">
                <a:latin typeface="Times New Roman"/>
                <a:cs typeface="Times New Roman"/>
              </a:rPr>
              <a:t>Nonlinear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Picosecond-Pulse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Propagation</a:t>
            </a:r>
            <a:r>
              <a:rPr lang="ru-RU" b="1" dirty="0">
                <a:latin typeface="Times New Roman"/>
                <a:cs typeface="Times New Roman"/>
              </a:rPr>
              <a:t>- </a:t>
            </a:r>
            <a:r>
              <a:rPr lang="ru-RU" b="1" dirty="0" err="1">
                <a:latin typeface="Times New Roman"/>
                <a:cs typeface="Times New Roman"/>
              </a:rPr>
              <a:t>through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Optical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Fibers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arith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Positive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Group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Velocity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Dispersion</a:t>
            </a:r>
            <a:r>
              <a:rPr lang="ru-RU" b="1" dirty="0">
                <a:latin typeface="Times New Roman"/>
                <a:cs typeface="Times New Roman"/>
              </a:rPr>
              <a:t>," </a:t>
            </a:r>
            <a:r>
              <a:rPr lang="ru-RU" b="1" dirty="0" err="1">
                <a:latin typeface="Times New Roman"/>
                <a:cs typeface="Times New Roman"/>
              </a:rPr>
              <a:t>Physical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Review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Letters</a:t>
            </a:r>
            <a:r>
              <a:rPr lang="ru-RU" b="1" dirty="0">
                <a:latin typeface="Times New Roman"/>
                <a:cs typeface="Times New Roman"/>
              </a:rPr>
              <a:t> 47(13), 910-</a:t>
            </a:r>
            <a:r>
              <a:rPr lang="ru-RU" b="1" dirty="0" smtClean="0">
                <a:latin typeface="Times New Roman"/>
                <a:cs typeface="Times New Roman"/>
              </a:rPr>
              <a:t>913</a:t>
            </a:r>
            <a:r>
              <a:rPr lang="en-US" b="1" dirty="0">
                <a:latin typeface="Times New Roman"/>
                <a:cs typeface="Times New Roman"/>
              </a:rPr>
              <a:t>,</a:t>
            </a:r>
            <a:r>
              <a:rPr lang="ru-RU" b="1" dirty="0" smtClean="0">
                <a:latin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1981</a:t>
            </a:r>
            <a:r>
              <a:rPr lang="ru-RU" b="1" dirty="0" smtClean="0">
                <a:latin typeface="Times New Roman"/>
                <a:cs typeface="Times New Roman"/>
              </a:rPr>
              <a:t>.</a:t>
            </a:r>
            <a:r>
              <a:rPr lang="en-US" b="1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fiber</a:t>
            </a:r>
            <a:r>
              <a:rPr lang="en-US" b="1" dirty="0" smtClean="0">
                <a:latin typeface="Times New Roman"/>
                <a:cs typeface="Times New Roman"/>
              </a:rPr>
              <a:t> </a:t>
            </a:r>
          </a:p>
          <a:p>
            <a:endParaRPr lang="en-US" sz="800" b="1" dirty="0">
              <a:latin typeface="Times New Roman"/>
              <a:cs typeface="Times New Roman"/>
            </a:endParaRPr>
          </a:p>
          <a:p>
            <a:r>
              <a:rPr lang="ru-RU" b="1" dirty="0" smtClean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Rolland</a:t>
            </a:r>
            <a:r>
              <a:rPr lang="ru-RU" b="1" dirty="0">
                <a:latin typeface="Times New Roman"/>
                <a:cs typeface="Times New Roman"/>
              </a:rPr>
              <a:t>, </a:t>
            </a:r>
            <a:r>
              <a:rPr lang="ru-RU" b="1" dirty="0" err="1">
                <a:latin typeface="Times New Roman"/>
                <a:cs typeface="Times New Roman"/>
              </a:rPr>
              <a:t>C</a:t>
            </a:r>
            <a:r>
              <a:rPr lang="ru-RU" b="1" dirty="0">
                <a:latin typeface="Times New Roman"/>
                <a:cs typeface="Times New Roman"/>
              </a:rPr>
              <a:t>. </a:t>
            </a:r>
            <a:r>
              <a:rPr lang="ru-RU" b="1" dirty="0" err="1">
                <a:latin typeface="Times New Roman"/>
                <a:cs typeface="Times New Roman"/>
              </a:rPr>
              <a:t>and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Corkum</a:t>
            </a:r>
            <a:r>
              <a:rPr lang="ru-RU" b="1" dirty="0">
                <a:latin typeface="Times New Roman"/>
                <a:cs typeface="Times New Roman"/>
              </a:rPr>
              <a:t>, P.B., "</a:t>
            </a:r>
            <a:r>
              <a:rPr lang="ru-RU" b="1" dirty="0" err="1">
                <a:latin typeface="Times New Roman"/>
                <a:cs typeface="Times New Roman"/>
              </a:rPr>
              <a:t>Compression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of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high-power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optical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pulses</a:t>
            </a:r>
            <a:r>
              <a:rPr lang="ru-RU" b="1" dirty="0">
                <a:latin typeface="Times New Roman"/>
                <a:cs typeface="Times New Roman"/>
              </a:rPr>
              <a:t>," </a:t>
            </a:r>
            <a:r>
              <a:rPr lang="ru-RU" b="1" dirty="0" err="1">
                <a:latin typeface="Times New Roman"/>
                <a:cs typeface="Times New Roman"/>
              </a:rPr>
              <a:t>Journal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of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the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Optical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Society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of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America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B</a:t>
            </a:r>
            <a:r>
              <a:rPr lang="ru-RU" b="1" dirty="0">
                <a:latin typeface="Times New Roman"/>
                <a:cs typeface="Times New Roman"/>
              </a:rPr>
              <a:t> 5(3), 641-</a:t>
            </a:r>
            <a:r>
              <a:rPr lang="ru-RU" b="1" dirty="0" smtClean="0">
                <a:latin typeface="Times New Roman"/>
                <a:cs typeface="Times New Roman"/>
              </a:rPr>
              <a:t>647</a:t>
            </a:r>
            <a:r>
              <a:rPr lang="en-US" b="1" dirty="0" smtClean="0">
                <a:latin typeface="Times New Roman"/>
                <a:cs typeface="Times New Roman"/>
              </a:rPr>
              <a:t>, </a:t>
            </a:r>
            <a:r>
              <a:rPr lang="ru-RU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1988</a:t>
            </a:r>
            <a:r>
              <a:rPr lang="ru-RU" b="1" dirty="0" smtClean="0">
                <a:latin typeface="Times New Roman"/>
                <a:cs typeface="Times New Roman"/>
              </a:rPr>
              <a:t>.</a:t>
            </a:r>
            <a:r>
              <a:rPr lang="en-US" b="1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focused beam </a:t>
            </a:r>
          </a:p>
          <a:p>
            <a:endParaRPr lang="ru-RU" sz="800" b="1" dirty="0">
              <a:latin typeface="Times New Roman"/>
              <a:cs typeface="Times New Roman"/>
            </a:endParaRPr>
          </a:p>
          <a:p>
            <a:r>
              <a:rPr lang="ru-RU" b="1" dirty="0" err="1" smtClean="0">
                <a:latin typeface="Times New Roman"/>
                <a:cs typeface="Times New Roman"/>
              </a:rPr>
              <a:t>Nisoli</a:t>
            </a:r>
            <a:r>
              <a:rPr lang="ru-RU" b="1" dirty="0">
                <a:latin typeface="Times New Roman"/>
                <a:cs typeface="Times New Roman"/>
              </a:rPr>
              <a:t>, </a:t>
            </a:r>
            <a:r>
              <a:rPr lang="ru-RU" b="1" dirty="0" err="1">
                <a:latin typeface="Times New Roman"/>
                <a:cs typeface="Times New Roman"/>
              </a:rPr>
              <a:t>M</a:t>
            </a:r>
            <a:r>
              <a:rPr lang="ru-RU" b="1" dirty="0">
                <a:latin typeface="Times New Roman"/>
                <a:cs typeface="Times New Roman"/>
              </a:rPr>
              <a:t>., </a:t>
            </a:r>
            <a:r>
              <a:rPr lang="ru-RU" b="1" dirty="0" err="1">
                <a:latin typeface="Times New Roman"/>
                <a:cs typeface="Times New Roman"/>
              </a:rPr>
              <a:t>Silvestri</a:t>
            </a:r>
            <a:r>
              <a:rPr lang="ru-RU" b="1" dirty="0">
                <a:latin typeface="Times New Roman"/>
                <a:cs typeface="Times New Roman"/>
              </a:rPr>
              <a:t>, S.D., </a:t>
            </a:r>
            <a:r>
              <a:rPr lang="ru-RU" b="1" dirty="0" err="1">
                <a:latin typeface="Times New Roman"/>
                <a:cs typeface="Times New Roman"/>
              </a:rPr>
              <a:t>and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Svelto</a:t>
            </a:r>
            <a:r>
              <a:rPr lang="ru-RU" b="1" dirty="0">
                <a:latin typeface="Times New Roman"/>
                <a:cs typeface="Times New Roman"/>
              </a:rPr>
              <a:t>, </a:t>
            </a:r>
            <a:r>
              <a:rPr lang="ru-RU" b="1" dirty="0" err="1">
                <a:latin typeface="Times New Roman"/>
                <a:cs typeface="Times New Roman"/>
              </a:rPr>
              <a:t>O</a:t>
            </a:r>
            <a:r>
              <a:rPr lang="ru-RU" b="1" dirty="0">
                <a:latin typeface="Times New Roman"/>
                <a:cs typeface="Times New Roman"/>
              </a:rPr>
              <a:t>., "</a:t>
            </a:r>
            <a:r>
              <a:rPr lang="ru-RU" b="1" dirty="0" err="1">
                <a:latin typeface="Times New Roman"/>
                <a:cs typeface="Times New Roman"/>
              </a:rPr>
              <a:t>Generation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of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high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energy</a:t>
            </a:r>
            <a:r>
              <a:rPr lang="ru-RU" b="1" dirty="0">
                <a:latin typeface="Times New Roman"/>
                <a:cs typeface="Times New Roman"/>
              </a:rPr>
              <a:t> 10 </a:t>
            </a:r>
            <a:r>
              <a:rPr lang="ru-RU" b="1" dirty="0" err="1">
                <a:latin typeface="Times New Roman"/>
                <a:cs typeface="Times New Roman"/>
              </a:rPr>
              <a:t>fs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pulses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by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a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new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pulse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compression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technique</a:t>
            </a:r>
            <a:r>
              <a:rPr lang="ru-RU" b="1" dirty="0">
                <a:latin typeface="Times New Roman"/>
                <a:cs typeface="Times New Roman"/>
              </a:rPr>
              <a:t>," </a:t>
            </a:r>
            <a:r>
              <a:rPr lang="ru-RU" b="1" dirty="0" err="1">
                <a:latin typeface="Times New Roman"/>
                <a:cs typeface="Times New Roman"/>
              </a:rPr>
              <a:t>Applied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Physics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Letters</a:t>
            </a:r>
            <a:r>
              <a:rPr lang="ru-RU" b="1" dirty="0">
                <a:latin typeface="Times New Roman"/>
                <a:cs typeface="Times New Roman"/>
              </a:rPr>
              <a:t> 68(20), 2793-</a:t>
            </a:r>
            <a:r>
              <a:rPr lang="ru-RU" b="1" dirty="0" smtClean="0">
                <a:latin typeface="Times New Roman"/>
                <a:cs typeface="Times New Roman"/>
              </a:rPr>
              <a:t>2795</a:t>
            </a:r>
            <a:r>
              <a:rPr lang="en-US" b="1" dirty="0" smtClean="0">
                <a:latin typeface="Times New Roman"/>
                <a:cs typeface="Times New Roman"/>
              </a:rPr>
              <a:t>, </a:t>
            </a:r>
            <a:r>
              <a:rPr lang="ru-RU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1996</a:t>
            </a:r>
            <a:r>
              <a:rPr lang="ru-RU" b="1" dirty="0" smtClean="0">
                <a:latin typeface="Times New Roman"/>
                <a:cs typeface="Times New Roman"/>
              </a:rPr>
              <a:t>.</a:t>
            </a:r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ollow core fiber</a:t>
            </a:r>
            <a:endParaRPr lang="ru-RU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Изображение 8" descr="I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3"/>
            <a:ext cx="4508500" cy="98716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228850" y="-23814"/>
            <a:ext cx="6191250" cy="1007995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CafCA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hystory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from </a:t>
            </a:r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nJ</a:t>
            </a:r>
            <a:r>
              <a:rPr lang="en-US" sz="3600" b="1" dirty="0">
                <a:solidFill>
                  <a:srgbClr val="FB0008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to </a:t>
            </a:r>
            <a:r>
              <a:rPr lang="en-US" sz="3600" b="1" dirty="0" err="1" smtClean="0">
                <a:solidFill>
                  <a:srgbClr val="FB0008"/>
                </a:solidFill>
                <a:latin typeface="Times New Roman"/>
                <a:cs typeface="Times New Roman"/>
              </a:rPr>
              <a:t>mJ</a:t>
            </a:r>
            <a:r>
              <a:rPr lang="en-US" sz="3600" b="1" dirty="0" smtClean="0">
                <a:solidFill>
                  <a:srgbClr val="FB0008"/>
                </a:solidFill>
                <a:latin typeface="Times New Roman"/>
                <a:cs typeface="Times New Roman"/>
              </a:rPr>
              <a:t> </a:t>
            </a:r>
            <a:endParaRPr lang="ru-RU" sz="3600" b="1" dirty="0">
              <a:solidFill>
                <a:srgbClr val="FB0008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431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9683</TotalTime>
  <Words>2993</Words>
  <Application>Microsoft Macintosh PowerPoint</Application>
  <PresentationFormat>Экран (4:3)</PresentationFormat>
  <Paragraphs>622</Paragraphs>
  <Slides>42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Тема Office</vt:lpstr>
      <vt:lpstr>Документ</vt:lpstr>
      <vt:lpstr>‘ормула</vt:lpstr>
      <vt:lpstr>Формула</vt:lpstr>
      <vt:lpstr>Презентация PowerPoint</vt:lpstr>
      <vt:lpstr>Презентация PowerPoint</vt:lpstr>
      <vt:lpstr>Презентация PowerPoint</vt:lpstr>
      <vt:lpstr>Compression after Compressor Approach</vt:lpstr>
      <vt:lpstr>Презентация PowerPoint</vt:lpstr>
      <vt:lpstr>Презентация PowerPoint</vt:lpstr>
      <vt:lpstr>Презентация PowerPoint</vt:lpstr>
      <vt:lpstr>Презентация PowerPoint</vt:lpstr>
      <vt:lpstr>CafCA hystory from nJ to mJ </vt:lpstr>
      <vt:lpstr>CafCA hystory from nJ to J </vt:lpstr>
      <vt:lpstr>CafCA hystory from nJ to J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Small-scale self-focusing suppression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Conclusions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CafCA in experiments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IAP RAS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Efim Khazanov</dc:creator>
  <cp:lastModifiedBy>Efim Khazanov</cp:lastModifiedBy>
  <cp:revision>200</cp:revision>
  <dcterms:created xsi:type="dcterms:W3CDTF">2018-10-11T05:21:55Z</dcterms:created>
  <dcterms:modified xsi:type="dcterms:W3CDTF">2020-06-26T13:25:10Z</dcterms:modified>
</cp:coreProperties>
</file>