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0" r:id="rId2"/>
    <p:sldId id="271" r:id="rId3"/>
    <p:sldId id="272" r:id="rId4"/>
    <p:sldId id="283" r:id="rId5"/>
    <p:sldId id="500" r:id="rId6"/>
    <p:sldId id="501" r:id="rId7"/>
    <p:sldId id="492" r:id="rId8"/>
    <p:sldId id="511" r:id="rId9"/>
    <p:sldId id="513" r:id="rId10"/>
    <p:sldId id="502" r:id="rId11"/>
    <p:sldId id="274" r:id="rId12"/>
    <p:sldId id="275" r:id="rId13"/>
    <p:sldId id="276" r:id="rId14"/>
    <p:sldId id="277" r:id="rId15"/>
    <p:sldId id="512" r:id="rId16"/>
    <p:sldId id="278" r:id="rId17"/>
    <p:sldId id="279" r:id="rId18"/>
    <p:sldId id="280" r:id="rId19"/>
    <p:sldId id="281" r:id="rId20"/>
    <p:sldId id="282" r:id="rId21"/>
    <p:sldId id="503" r:id="rId22"/>
    <p:sldId id="504" r:id="rId23"/>
    <p:sldId id="505" r:id="rId24"/>
    <p:sldId id="506" r:id="rId25"/>
    <p:sldId id="268" r:id="rId26"/>
    <p:sldId id="259" r:id="rId27"/>
    <p:sldId id="260" r:id="rId28"/>
    <p:sldId id="258" r:id="rId29"/>
    <p:sldId id="262" r:id="rId30"/>
    <p:sldId id="263" r:id="rId31"/>
    <p:sldId id="514" r:id="rId32"/>
    <p:sldId id="264" r:id="rId33"/>
    <p:sldId id="509" r:id="rId34"/>
    <p:sldId id="510" r:id="rId35"/>
    <p:sldId id="508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4472C4"/>
    <a:srgbClr val="FFC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93ED1-991B-47F4-93CB-834ACE820F9B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B99E3-A8FB-4A5F-93B2-F29A670F8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1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2530244-F120-4BC2-909E-36A330F567F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97318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9D42A-6899-43E1-91CB-187569CC3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B6F151-F7FE-45CC-98BB-1759AD642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9D89B-F627-4724-96FB-D1EF3AA4E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72D45-5EA6-4955-AF76-E3CF9CE0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8F0869-3F9D-4E2E-9629-BFA303F0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4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DC21C-61A8-4DC5-AEDD-FE8DFE3E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0292A4-E4A0-4253-BCB4-C7F026A8A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A94913-CAB1-455A-94BA-4674B0DE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297A-B292-4F8A-8626-916F7B15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84AAC-A616-4284-A49B-EE559658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07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8D6520-11D8-4773-B36B-347357B535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197426-14CF-486E-95EA-B5D95F0DA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AF039-971F-4532-9095-5B8A8408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0B71D1-BA4D-435A-AB4D-82DB4853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8B4EC-48DA-413F-B083-DE60092C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9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2C229-0549-43D2-BBD7-0CE0624B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54C5E9-5AE1-4C47-A2AD-27B36EE20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F07DB-4C9A-4C7B-BCDF-76FD0490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6C76CA-A0A8-40FA-A60F-330021A7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01E5B-0E69-4F0A-AFA0-924029AE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0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DA20-3277-4F8B-91F4-0C023D3C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669E11-CCC6-43FE-93BD-B964CB8FC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E45AE-2292-470B-9900-4CC03C49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1172FE-4000-4AC1-9B52-5A28E2864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1CB50-EB9E-488B-94EC-E01AA92B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5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F728E-2D48-4EFA-9543-C62E895B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6063E6-68F0-4C58-9084-9F61252BD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63CEF2-0373-48C8-B155-FDD0B90FE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5E447-6617-4CD3-B205-1C27A014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22E2DA-55EE-495B-9326-408BD023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A5267D-05C2-4DDC-BEF5-71C07187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4DEA6-C782-4E39-A2DD-55765C58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50522E-FC06-41B8-BB48-0D4AFEBEE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F8A496-F80C-40C6-80ED-150FBC95F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7A10D35-42B2-4D0D-B10E-EA07BA991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4882B-5D65-452A-BA3F-98B498423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4CE653-929E-4CA2-9C34-F2C0D2E5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5A1BDE-AB3C-4257-846F-A701EA520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4D0DB5-BC3E-4A4B-9365-94C0985E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6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B6013-EF93-4B6D-8302-56CB140F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43C32E-65B0-44F0-83C1-B6BECDE62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34CE1F-B2BE-4D51-B8AC-E1748A3D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108F60-70EE-4FC5-A453-FD9A994C3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5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3C1D96-D0DD-44C7-8008-DECC4AD9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77EEC4-993D-4826-AC9B-0D74B384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6218E7-99FB-420E-869C-6A14C1DB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7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599AE-4753-4619-BB62-48061C6B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71E321-2742-4FA9-BE39-5F10C2E8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F78C16-FC81-4C1B-B3DA-8E471F59C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710644-FBAB-4F7B-9DB9-10387CAB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47C877-31AC-434F-B69C-2227D3087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F8AFC0-21D0-43CD-8A7C-CE9DE029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12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8462A-F914-480E-8943-8524AC1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9B315E-F4DA-44C3-AA59-75EF28378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2D06FB-260B-4E96-90C2-4609B1B00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D16C06-0FE5-4600-8133-A6DF98C90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1CBA7A-EAF0-407A-A7EE-7FFBAB30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E2656F-0B0B-459D-B05E-907A1476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6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0DA24-4E77-4269-A7A8-7045C2A37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FB0FE4-0CD7-488F-82FF-561610DDF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9F367-EE01-4C88-987A-E8942DD95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75D7-EEAF-4FBE-A9D4-8BAD28CF8B5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10316-E8DB-4DCC-AA60-7A9BA6889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F116FD-029D-41F2-8AA0-90283B430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0317-EC78-4756-A8C5-C63EADD29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02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5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gi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980366" y="347363"/>
            <a:ext cx="7919640" cy="15526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УСКОРЕНИЯ ПУЧКОВ В</a:t>
            </a:r>
            <a:r>
              <a:rPr lang="en-US" sz="3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ПЛАЗМЕННОЙ КИЛЬВАТЕРНОЙ ВОЛНЕ</a:t>
            </a:r>
            <a:r>
              <a:rPr lang="en-US" sz="3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ДЛИННОГО МОДУЛИРОВАННОГО ДРАЙВЕРА</a:t>
            </a:r>
            <a:endParaRPr lang="ru-RU" sz="32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727640" y="5199685"/>
            <a:ext cx="2736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Минаков Владимир</a:t>
            </a:r>
            <a:endParaRPr lang="ru-RU" sz="2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2495640" y="5655805"/>
            <a:ext cx="76323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spc="-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д-р физ.-мат. наук К. В. Лотов.</a:t>
            </a:r>
            <a:endParaRPr lang="ru-RU" sz="2400" spc="-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CustomShape 5"/>
          <p:cNvSpPr/>
          <p:nvPr/>
        </p:nvSpPr>
        <p:spPr>
          <a:xfrm>
            <a:off x="4676520" y="6283440"/>
            <a:ext cx="2231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pc="-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Новосибирск, 2020</a:t>
            </a:r>
            <a:endParaRPr lang="ru-RU" spc="-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32AAD908-A7EB-4D7D-806E-109B6318F5FF}"/>
              </a:ext>
            </a:extLst>
          </p:cNvPr>
          <p:cNvSpPr/>
          <p:nvPr/>
        </p:nvSpPr>
        <p:spPr>
          <a:xfrm>
            <a:off x="3460620" y="2556135"/>
            <a:ext cx="6894360" cy="2443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ядерной физики им. Г. И. Будкера СО РАН, г. Новосибирск</a:t>
            </a: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Новосибирский государственный университет</a:t>
            </a: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Коллаборация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AWAKE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FD73F8B3-3A7B-4BC7-99C7-7C0DAE244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66" y="4448994"/>
            <a:ext cx="848854" cy="42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544C4697-33F7-4024-99A0-C3ADD40EE54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80366" y="2840468"/>
            <a:ext cx="934560" cy="523440"/>
          </a:xfrm>
          <a:prstGeom prst="rect">
            <a:avLst/>
          </a:prstGeom>
          <a:ln>
            <a:noFill/>
          </a:ln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FC7472A8-0704-4D22-AF8D-F99800C6E3E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80366" y="3554243"/>
            <a:ext cx="1184040" cy="51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8D6015-F1E9-4109-8067-1F9AF7F2875E}"/>
              </a:ext>
            </a:extLst>
          </p:cNvPr>
          <p:cNvSpPr/>
          <p:nvPr/>
        </p:nvSpPr>
        <p:spPr>
          <a:xfrm>
            <a:off x="404070" y="2214694"/>
            <a:ext cx="113838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эмиттанса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ускоряемого пучка из-за флуктуаций плотности драйвера в плазменном кильватерном ускорителе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4F0B37A5-2878-4791-AC9E-BBE872FA7087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EA46A62D-8AB7-4560-81D4-A65C6C15F93B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1F74E72-8EA3-4B37-84D4-1BA46306BAE0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76764B6-F8AC-4115-9186-9AD1F2111B17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F08BDC72-FB7E-4C08-83D8-FD55171385AA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10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741AFDC-6369-4880-BE63-E7CBFF20B56E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09C1CD90-AF40-4EC9-A15D-B9655F2836EA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5030DF29-4456-403F-9122-F6A9D4875A1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983543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B3A6C3-344A-4A92-8132-28ECDA441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82" y="937494"/>
            <a:ext cx="4236987" cy="544666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3EE716F2-FC10-494F-8E5E-B7971D789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238" y="80392"/>
            <a:ext cx="3751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Параметры моделирования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02692-A208-4D18-9BA9-5DF10142F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85" y="769986"/>
            <a:ext cx="5029200" cy="5781675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B0FD0D0-D956-4ED1-8D4D-BB0683B756F7}"/>
              </a:ext>
            </a:extLst>
          </p:cNvPr>
          <p:cNvCxnSpPr>
            <a:cxnSpLocks/>
          </p:cNvCxnSpPr>
          <p:nvPr/>
        </p:nvCxnSpPr>
        <p:spPr>
          <a:xfrm flipV="1">
            <a:off x="556260" y="3954780"/>
            <a:ext cx="343740" cy="396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2B1E014-F91A-40ED-9B29-C3B7502793B0}"/>
              </a:ext>
            </a:extLst>
          </p:cNvPr>
          <p:cNvCxnSpPr>
            <a:cxnSpLocks/>
          </p:cNvCxnSpPr>
          <p:nvPr/>
        </p:nvCxnSpPr>
        <p:spPr>
          <a:xfrm flipV="1">
            <a:off x="866282" y="5311140"/>
            <a:ext cx="308610" cy="411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A2E15B5-2AFE-4E58-B013-9129750B256A}"/>
              </a:ext>
            </a:extLst>
          </p:cNvPr>
          <p:cNvSpPr txBox="1"/>
          <p:nvPr/>
        </p:nvSpPr>
        <p:spPr>
          <a:xfrm>
            <a:off x="-24034" y="4238127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5765D0-3364-47D8-BFE4-1DBDFECAD848}"/>
              </a:ext>
            </a:extLst>
          </p:cNvPr>
          <p:cNvSpPr txBox="1"/>
          <p:nvPr/>
        </p:nvSpPr>
        <p:spPr>
          <a:xfrm>
            <a:off x="-67012" y="5684055"/>
            <a:ext cx="149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Ускоряющее поля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9384135-5789-4E46-9756-BC84BE3C7D26}"/>
              </a:ext>
            </a:extLst>
          </p:cNvPr>
          <p:cNvCxnSpPr/>
          <p:nvPr/>
        </p:nvCxnSpPr>
        <p:spPr>
          <a:xfrm flipH="1" flipV="1">
            <a:off x="4579620" y="2834640"/>
            <a:ext cx="523649" cy="1325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31CFAC47-651C-4336-AECC-55CE40D6325E}"/>
              </a:ext>
            </a:extLst>
          </p:cNvPr>
          <p:cNvCxnSpPr>
            <a:cxnSpLocks/>
          </p:cNvCxnSpPr>
          <p:nvPr/>
        </p:nvCxnSpPr>
        <p:spPr>
          <a:xfrm flipH="1">
            <a:off x="4495801" y="4160520"/>
            <a:ext cx="607468" cy="115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CCE123A-601D-48E8-902C-FA514DC433D0}"/>
              </a:ext>
            </a:extLst>
          </p:cNvPr>
          <p:cNvCxnSpPr>
            <a:cxnSpLocks/>
          </p:cNvCxnSpPr>
          <p:nvPr/>
        </p:nvCxnSpPr>
        <p:spPr>
          <a:xfrm flipH="1" flipV="1">
            <a:off x="2984775" y="2834640"/>
            <a:ext cx="618579" cy="1257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7BC13CF-FD00-4A3B-950A-703A349930A6}"/>
              </a:ext>
            </a:extLst>
          </p:cNvPr>
          <p:cNvCxnSpPr>
            <a:cxnSpLocks/>
          </p:cNvCxnSpPr>
          <p:nvPr/>
        </p:nvCxnSpPr>
        <p:spPr>
          <a:xfrm flipH="1">
            <a:off x="3307080" y="4091940"/>
            <a:ext cx="296274" cy="952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73DA1C8-22A9-4954-86CE-49D42D34705B}"/>
              </a:ext>
            </a:extLst>
          </p:cNvPr>
          <p:cNvSpPr txBox="1"/>
          <p:nvPr/>
        </p:nvSpPr>
        <p:spPr>
          <a:xfrm>
            <a:off x="5068221" y="3968234"/>
            <a:ext cx="92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1</a:t>
            </a:r>
            <a:r>
              <a:rPr lang="en-US" dirty="0">
                <a:solidFill>
                  <a:srgbClr val="0070C0"/>
                </a:solidFill>
              </a:rPr>
              <a:t>m gap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C3E013-3473-4199-8393-D6B70C133BDE}"/>
              </a:ext>
            </a:extLst>
          </p:cNvPr>
          <p:cNvSpPr txBox="1"/>
          <p:nvPr/>
        </p:nvSpPr>
        <p:spPr>
          <a:xfrm>
            <a:off x="3529742" y="3947160"/>
            <a:ext cx="92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gap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id="{7CDEDA8E-BB2A-41B3-8D5F-15A78A46CBF5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E70C0144-F72D-4081-8CC4-F79DA5108D17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F091084-B07A-4A20-9D8D-B63B0AA5F42E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ED1E2D0-ABC3-45A2-819E-7F64D2A2C004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4D7507F5-854E-461D-8CB7-14C31FD71C2D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11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DBFD461-0E98-4765-AD5E-DE6F99EE4AAB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EDF00407-AE74-4A2F-B064-607CA3751D54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2EA04843-CB77-489C-86BD-9A9E7AC9B6F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2391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6B9071-BFC2-4040-BA05-177704C14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569"/>
            <a:ext cx="8943384" cy="4973142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2FFB2005-D7D8-4159-B9EB-3507531F7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5238" y="80392"/>
            <a:ext cx="21981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Рост </a:t>
            </a:r>
            <a:r>
              <a:rPr lang="ru-RU" altLang="ru-RU" sz="2400" dirty="0" err="1">
                <a:ea typeface="Malgun Gothic Semilight" panose="020B0502040204020203" pitchFamily="34" charset="-128"/>
                <a:cs typeface="Times New Roman" panose="02020603050405020304" pitchFamily="18" charset="0"/>
              </a:rPr>
              <a:t>эмиттанса</a:t>
            </a:r>
            <a:endParaRPr lang="ru-RU" altLang="ru-RU" sz="2400" dirty="0"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10">
            <a:extLst>
              <a:ext uri="{FF2B5EF4-FFF2-40B4-BE49-F238E27FC236}">
                <a16:creationId xmlns:a16="http://schemas.microsoft.com/office/drawing/2014/main" id="{2464AF08-F0A8-43F4-ABC3-1BC77F4E8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74583"/>
              </p:ext>
            </p:extLst>
          </p:nvPr>
        </p:nvGraphicFramePr>
        <p:xfrm>
          <a:off x="8758107" y="1454724"/>
          <a:ext cx="3347208" cy="22683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15736">
                  <a:extLst>
                    <a:ext uri="{9D8B030D-6E8A-4147-A177-3AD203B41FA5}">
                      <a16:colId xmlns:a16="http://schemas.microsoft.com/office/drawing/2014/main" val="2021778894"/>
                    </a:ext>
                  </a:extLst>
                </a:gridCol>
                <a:gridCol w="1115736">
                  <a:extLst>
                    <a:ext uri="{9D8B030D-6E8A-4147-A177-3AD203B41FA5}">
                      <a16:colId xmlns:a16="http://schemas.microsoft.com/office/drawing/2014/main" val="4178604139"/>
                    </a:ext>
                  </a:extLst>
                </a:gridCol>
                <a:gridCol w="1115736">
                  <a:extLst>
                    <a:ext uri="{9D8B030D-6E8A-4147-A177-3AD203B41FA5}">
                      <a16:colId xmlns:a16="http://schemas.microsoft.com/office/drawing/2014/main" val="3880541454"/>
                    </a:ext>
                  </a:extLst>
                </a:gridCol>
              </a:tblGrid>
              <a:tr h="7074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= 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223899"/>
                  </a:ext>
                </a:extLst>
              </a:tr>
              <a:tr h="70747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Обычное разрешение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200с/</a:t>
                      </a: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en-US" sz="16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4см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903952"/>
                  </a:ext>
                </a:extLst>
              </a:tr>
              <a:tr h="70747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Высокое разрешение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05с/</a:t>
                      </a:r>
                      <a:r>
                        <a:rPr kumimoji="0" lang="el-G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kumimoji="0" lang="en-US" sz="16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1мкм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10с/</a:t>
                      </a:r>
                      <a:r>
                        <a:rPr kumimoji="0" lang="el-G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kumimoji="0" lang="en-US" sz="16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2мм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43316"/>
                  </a:ext>
                </a:extLst>
              </a:tr>
            </a:tbl>
          </a:graphicData>
        </a:graphic>
      </p:graphicFrame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9BFB3CA-DC07-4B06-88D4-2A283ADFB274}"/>
              </a:ext>
            </a:extLst>
          </p:cNvPr>
          <p:cNvCxnSpPr>
            <a:cxnSpLocks/>
          </p:cNvCxnSpPr>
          <p:nvPr/>
        </p:nvCxnSpPr>
        <p:spPr>
          <a:xfrm flipH="1" flipV="1">
            <a:off x="8128932" y="2088859"/>
            <a:ext cx="721453" cy="285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9107EE0-B50C-432F-8020-E7023E35387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8128933" y="2588916"/>
            <a:ext cx="629174" cy="238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3BD8FFC-7020-46E6-A5CB-CFEB254B9B1B}"/>
              </a:ext>
            </a:extLst>
          </p:cNvPr>
          <p:cNvCxnSpPr>
            <a:cxnSpLocks/>
          </p:cNvCxnSpPr>
          <p:nvPr/>
        </p:nvCxnSpPr>
        <p:spPr>
          <a:xfrm flipH="1">
            <a:off x="7919207" y="3181361"/>
            <a:ext cx="931178" cy="1811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6E6D752-B82D-4934-9764-B24C579CC0FB}"/>
              </a:ext>
            </a:extLst>
          </p:cNvPr>
          <p:cNvCxnSpPr>
            <a:cxnSpLocks/>
          </p:cNvCxnSpPr>
          <p:nvPr/>
        </p:nvCxnSpPr>
        <p:spPr>
          <a:xfrm flipH="1">
            <a:off x="8128932" y="3362491"/>
            <a:ext cx="767953" cy="8270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143E9245-8636-4463-8CBC-C2EACF8A157F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1E60FBC1-2722-4EC9-8F40-068586D53FF4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E5CDF65-D8E1-4749-9F49-A95EE5587C32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7FE3ABD-E85E-4F55-904B-D33D6FD70ACF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4840A0A3-B435-4E74-939A-A4BD0E589174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12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6449C84-759E-4A92-9091-C8DD3BBB3CF9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4ED1CA5C-7F53-4BFD-B52C-AD04AB75584F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023DB138-F7D5-4EA4-910C-4D4267FCAB93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996515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D929AE-98F7-46BE-BC8E-4C19793ED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0" y="1110580"/>
            <a:ext cx="8461674" cy="4803658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DA3AC7EA-67EF-454C-8819-D794FC06B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80" y="61668"/>
            <a:ext cx="6102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Форма потенциальной ямы в разных случаях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9186E0-F492-4A52-ACBD-A24CAE0FB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8" y="1399311"/>
            <a:ext cx="5141274" cy="4962929"/>
          </a:xfrm>
          <a:prstGeom prst="rect">
            <a:avLst/>
          </a:prstGeom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3D2A61EA-F1C2-47D4-BBA2-5EA20B7BD852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AF652A23-8781-4092-9EAD-F4673000C41A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296417B-6247-43EC-9C7B-9A20AE18D291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7315EC0-1898-452F-BFE2-819470307544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81B4F3C8-9BF7-4AE7-B70B-DBB5D6A79932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13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963BA256-4F20-4303-B898-456E67209D96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C7A56A3D-6086-44BB-B608-987095335455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F57974E2-9A05-42E6-B16C-C9829C4DB28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0821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A11ACC-41F5-4304-ACC5-32D875985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28" y="523333"/>
            <a:ext cx="6602939" cy="609321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9B975DE2-3C50-4B51-9C93-59BFD26C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80" y="61668"/>
            <a:ext cx="59042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Временная зависимость формы потенциала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6CECE-9BF4-491D-AEE6-C97E912B232F}"/>
              </a:ext>
            </a:extLst>
          </p:cNvPr>
          <p:cNvSpPr txBox="1"/>
          <p:nvPr/>
        </p:nvSpPr>
        <p:spPr>
          <a:xfrm>
            <a:off x="6491507" y="3725324"/>
            <a:ext cx="81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gap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F8F39-1882-4D29-BE3B-B89049902963}"/>
              </a:ext>
            </a:extLst>
          </p:cNvPr>
          <p:cNvSpPr txBox="1"/>
          <p:nvPr/>
        </p:nvSpPr>
        <p:spPr>
          <a:xfrm>
            <a:off x="6390838" y="1053539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 gap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61FA3CED-C5EB-4BCA-861B-83577EC4BD66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04F06C92-469F-4D19-BF9B-97846CDADF29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9675119-E8E3-4BBB-A763-BE52A7892ABB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5A17A45-94A3-42F5-9FF0-D2FBE4D41925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B8E39940-9D03-465E-B4EA-BE470CC2EC5E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14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194A225-6702-4A7C-B974-88E87A0121DC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CAD025AC-0A83-406D-A723-74DD600A59A1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53AFE5F1-075F-4958-90E1-2D82F2E6CF7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820363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9B975DE2-3C50-4B51-9C93-59BFD26C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80" y="61668"/>
            <a:ext cx="59042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Временная зависимость формы потенциала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6CECE-9BF4-491D-AEE6-C97E912B232F}"/>
              </a:ext>
            </a:extLst>
          </p:cNvPr>
          <p:cNvSpPr txBox="1"/>
          <p:nvPr/>
        </p:nvSpPr>
        <p:spPr>
          <a:xfrm>
            <a:off x="6491507" y="3725324"/>
            <a:ext cx="81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gap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F8F39-1882-4D29-BE3B-B89049902963}"/>
              </a:ext>
            </a:extLst>
          </p:cNvPr>
          <p:cNvSpPr txBox="1"/>
          <p:nvPr/>
        </p:nvSpPr>
        <p:spPr>
          <a:xfrm>
            <a:off x="6390838" y="1053539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 gap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61FA3CED-C5EB-4BCA-861B-83577EC4BD66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04F06C92-469F-4D19-BF9B-97846CDADF29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9675119-E8E3-4BBB-A763-BE52A7892ABB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5A17A45-94A3-42F5-9FF0-D2FBE4D41925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B8E39940-9D03-465E-B4EA-BE470CC2EC5E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15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194A225-6702-4A7C-B974-88E87A0121DC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CAD025AC-0A83-406D-A723-74DD600A59A1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53AFE5F1-075F-4958-90E1-2D82F2E6CF7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  <p:pic>
        <p:nvPicPr>
          <p:cNvPr id="18" name="Picture 2" descr="D:\Minakov\gifs\movie_3xquarter_gap_590.gif">
            <a:extLst>
              <a:ext uri="{FF2B5EF4-FFF2-40B4-BE49-F238E27FC236}">
                <a16:creationId xmlns:a16="http://schemas.microsoft.com/office/drawing/2014/main" id="{3C0DD5AC-805B-40EE-A9BB-B88027768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94" y="857741"/>
            <a:ext cx="8050335" cy="53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5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2D6ECB-49FE-4F22-8215-5163731FB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0" y="1238250"/>
            <a:ext cx="8191500" cy="438150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517DCE0A-C959-4410-94B0-F651A9BB9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823" y="588068"/>
            <a:ext cx="9814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Различная интерпретация результатов осесимметричного моделирования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E4970617-7FA5-4AD3-8622-69F3AF7C96D9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B7313962-2F9E-4F7E-A284-8B51D57D395F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6036B94-B69F-434D-ADCC-89263A7FF732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69011B3-521D-420E-8BCD-F1371BCD498F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0B564F59-2A30-40C2-AC5D-4A4AE44BD9B9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16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6A0CCA1-4FDB-473D-89E8-38E412F7527C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82EC1DF2-8F50-47AA-A3B8-A116312A4AAE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5E17308C-9947-4167-B5F6-CBAEEE501BA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323691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B6F50-E894-45A8-9B10-FA839673A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610687"/>
            <a:ext cx="9880757" cy="4141365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A89A6971-509A-436B-877C-BDCA6A501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80" y="61668"/>
            <a:ext cx="52487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Форма потенциала в трехмерном мире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4782C13F-3369-4E79-8712-523A5171A2CA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EE81C702-37AB-4465-9DB5-40C649392FC1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981F5A7-FA03-4BFF-8D11-8BED89E5F3CD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3B1D9FC-392E-43C4-87EA-74C37AAE657F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675862E1-6C36-4106-A350-5E2E6F14486F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17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19619F7-57E5-4036-8085-984EE4A37045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A13C2D3C-079B-4C2E-ACE5-30D4593A7271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04821AD3-326A-4938-A36A-0E13B9010E4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1859919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07D2B2-4B95-4673-9285-2F20F50E9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50" y="624980"/>
            <a:ext cx="9523528" cy="519357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097973C9-C3A6-426F-AF43-599B6AB4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80" y="61668"/>
            <a:ext cx="3636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Геометрия плоской задачи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E791AA9-3204-4865-B672-C7F18865AFED}"/>
              </a:ext>
            </a:extLst>
          </p:cNvPr>
          <p:cNvCxnSpPr>
            <a:cxnSpLocks/>
          </p:cNvCxnSpPr>
          <p:nvPr/>
        </p:nvCxnSpPr>
        <p:spPr>
          <a:xfrm flipH="1">
            <a:off x="8472881" y="921998"/>
            <a:ext cx="562062" cy="47321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3308D87-0145-4BE4-BC67-88A407EF88A0}"/>
              </a:ext>
            </a:extLst>
          </p:cNvPr>
          <p:cNvSpPr txBox="1"/>
          <p:nvPr/>
        </p:nvSpPr>
        <p:spPr>
          <a:xfrm>
            <a:off x="9009776" y="612395"/>
            <a:ext cx="3045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Протонный драйвер с однородным распределением плотности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DFC4976-1BEE-4601-99A5-A05BECD073A7}"/>
              </a:ext>
            </a:extLst>
          </p:cNvPr>
          <p:cNvCxnSpPr>
            <a:cxnSpLocks/>
          </p:cNvCxnSpPr>
          <p:nvPr/>
        </p:nvCxnSpPr>
        <p:spPr>
          <a:xfrm flipH="1" flipV="1">
            <a:off x="8472881" y="3741490"/>
            <a:ext cx="469784" cy="15351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D0F450-6704-4272-B1FB-588493EC72EB}"/>
              </a:ext>
            </a:extLst>
          </p:cNvPr>
          <p:cNvSpPr txBox="1"/>
          <p:nvPr/>
        </p:nvSpPr>
        <p:spPr>
          <a:xfrm>
            <a:off x="8707773" y="5335399"/>
            <a:ext cx="304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 созданная флуктуация плотности пучка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DABC14D-17C7-4F13-8F4D-2AC37E91FA7D}"/>
              </a:ext>
            </a:extLst>
          </p:cNvPr>
          <p:cNvCxnSpPr>
            <a:cxnSpLocks/>
          </p:cNvCxnSpPr>
          <p:nvPr/>
        </p:nvCxnSpPr>
        <p:spPr>
          <a:xfrm flipV="1">
            <a:off x="1887523" y="4102217"/>
            <a:ext cx="1711354" cy="1233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3485D37-8031-44DD-980A-E3A328ED3383}"/>
              </a:ext>
            </a:extLst>
          </p:cNvPr>
          <p:cNvSpPr txBox="1"/>
          <p:nvPr/>
        </p:nvSpPr>
        <p:spPr>
          <a:xfrm>
            <a:off x="255281" y="5253813"/>
            <a:ext cx="304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Кильватерный потенциал с плоским дном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1C0E56B-5DE6-44E7-A37E-7DC95DBC69FF}"/>
              </a:ext>
            </a:extLst>
          </p:cNvPr>
          <p:cNvCxnSpPr>
            <a:cxnSpLocks/>
          </p:cNvCxnSpPr>
          <p:nvPr/>
        </p:nvCxnSpPr>
        <p:spPr>
          <a:xfrm flipV="1">
            <a:off x="4158841" y="2973897"/>
            <a:ext cx="842396" cy="26846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A426DFC-123F-42A1-BB8F-31DBF0C50CA9}"/>
              </a:ext>
            </a:extLst>
          </p:cNvPr>
          <p:cNvSpPr txBox="1"/>
          <p:nvPr/>
        </p:nvSpPr>
        <p:spPr>
          <a:xfrm>
            <a:off x="3367596" y="5658564"/>
            <a:ext cx="304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Витнесс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9848AE86-4A5F-4FFC-BFA5-08F5FF44896D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7254D49E-648A-4C46-924F-B97E40DF6A47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D816AE24-3E64-48CE-910E-1203E6FE59D9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FBEB709-A414-4BE5-B9EF-CE5E22489629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B190D01A-2D81-40B9-8A01-64DBA50A4D3C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18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008B29D-6A6F-4D97-9C63-B3E7DF186173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D89FB5CF-CE67-45B0-8216-FE64E8DAD34C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16451142-4AA9-45C5-B619-6CC5BFEC729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487652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53F671-0695-4D77-83DF-8BFFF3CC5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4" y="982720"/>
            <a:ext cx="8694839" cy="5181027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5B57A466-DA26-42BE-8B4B-16D63A446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80" y="61668"/>
            <a:ext cx="80591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Форма потенциальной ямы в сечении инжекции электронов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3503F21A-46F5-4F84-8DE6-35FA600A7315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78985570-EAEE-4093-8B18-49DF25502CD2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3580F05-5865-4ED7-AB03-6E3179964AF3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F0858FC-7179-47AA-9187-E685279FF043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1E18A055-0D55-40D3-8777-3BB397C09FEC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19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7E8DB6D-A7D3-4759-BA75-9348DCB33497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EB2770D6-788E-4682-99DA-46F5018E7434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45F4B6F1-8F2F-4754-8ABD-9C1EEE8CC5D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58220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3F6C78-CC7D-43F9-8EA7-029A15B80571}"/>
              </a:ext>
            </a:extLst>
          </p:cNvPr>
          <p:cNvSpPr/>
          <p:nvPr/>
        </p:nvSpPr>
        <p:spPr>
          <a:xfrm>
            <a:off x="959141" y="2216440"/>
            <a:ext cx="1066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данной работы является обнаружение и исследование различных специфичных эффектов, возникающих при взаимодействии длинного протонного пучка с плазмой в контексте плазменного кильватерного ускорителя.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AF91293C-67FB-4EE0-ADDD-272BD5036107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10D4629E-C14C-4869-9F13-23EFC1B17E41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33540B8-904B-4F63-AAAA-61E06B5F5D06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3ADF43FA-31EC-449B-9D78-DE15C4285B0A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CFB66C9-F612-4C45-8BF8-0EF02B8ADD9E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00139855-D0AB-4919-9C4C-55964D60ACE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79C13FF9-CA6A-4ACC-8227-65C67694F6D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E870B35-7E09-4C47-A355-8E04E4367763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888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77364E-7BC8-4DD0-BC78-6692B1143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8" y="1574989"/>
            <a:ext cx="6195749" cy="40458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7C54E-F615-454A-B99E-D4809DB70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57" y="841690"/>
            <a:ext cx="4543425" cy="474345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81A54923-BF52-4B7A-91AA-7E1F9D617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80" y="61668"/>
            <a:ext cx="65224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Форма флуктуации и параметры моделирования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2E027559-97ED-4BEC-9A83-A0A2CDCFA2C2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CA5DDBC9-D3FB-4E1A-874A-28DEEDCF515A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733DF61-F0BF-41CF-8027-6B48225D121B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5CDA366-2C4A-4A9F-B2D4-EBEC752810EB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61D35986-1397-42A9-8D1B-C60B479A7EAF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20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5182435-3CF2-44AA-A3B3-D2FB5D419E4E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1669021E-21AA-48F1-9BCE-D59682649072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DFB91C89-01F8-4AEF-A8B1-F145A0E04137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744802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99D355-FC3E-42D8-8826-DAC0C9467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3" y="588059"/>
            <a:ext cx="8822249" cy="5172108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BA938B20-04C5-46AD-97C7-D5F116450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80" y="61668"/>
            <a:ext cx="73022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Рост </a:t>
            </a:r>
            <a:r>
              <a:rPr lang="ru-RU" altLang="ru-RU" sz="2400" dirty="0" err="1">
                <a:ea typeface="Malgun Gothic Semilight" panose="020B0502040204020203" pitchFamily="34" charset="-128"/>
                <a:cs typeface="Times New Roman" panose="02020603050405020304" pitchFamily="18" charset="0"/>
              </a:rPr>
              <a:t>эмиттанса</a:t>
            </a: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для пучков с разной величиной заряда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A0529C7F-D3F5-44A4-B7CE-11EE9BF5E8C2}"/>
              </a:ext>
            </a:extLst>
          </p:cNvPr>
          <p:cNvCxnSpPr>
            <a:cxnSpLocks/>
          </p:cNvCxnSpPr>
          <p:nvPr/>
        </p:nvCxnSpPr>
        <p:spPr>
          <a:xfrm flipH="1">
            <a:off x="8951053" y="1065995"/>
            <a:ext cx="767593" cy="1923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DF85C3C-B839-4505-88C1-17A3A2F08B8F}"/>
              </a:ext>
            </a:extLst>
          </p:cNvPr>
          <p:cNvCxnSpPr>
            <a:cxnSpLocks/>
          </p:cNvCxnSpPr>
          <p:nvPr/>
        </p:nvCxnSpPr>
        <p:spPr>
          <a:xfrm flipH="1">
            <a:off x="8951053" y="2051451"/>
            <a:ext cx="1199626" cy="2922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999D54F-C04F-4480-9047-F8940291CBD6}"/>
              </a:ext>
            </a:extLst>
          </p:cNvPr>
          <p:cNvCxnSpPr>
            <a:cxnSpLocks/>
          </p:cNvCxnSpPr>
          <p:nvPr/>
        </p:nvCxnSpPr>
        <p:spPr>
          <a:xfrm flipH="1" flipV="1">
            <a:off x="8985069" y="2886336"/>
            <a:ext cx="1610226" cy="444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BF2F6C1-6B3C-4946-BC58-0CC30BDF24FD}"/>
              </a:ext>
            </a:extLst>
          </p:cNvPr>
          <p:cNvCxnSpPr>
            <a:cxnSpLocks/>
          </p:cNvCxnSpPr>
          <p:nvPr/>
        </p:nvCxnSpPr>
        <p:spPr>
          <a:xfrm flipH="1">
            <a:off x="8985069" y="3330429"/>
            <a:ext cx="1610226" cy="748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C6B826-51DC-4872-88DB-45643C0EEC64}"/>
              </a:ext>
            </a:extLst>
          </p:cNvPr>
          <p:cNvSpPr txBox="1"/>
          <p:nvPr/>
        </p:nvSpPr>
        <p:spPr>
          <a:xfrm>
            <a:off x="9676701" y="677908"/>
            <a:ext cx="170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Тестовые электроны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6ABA16-8E75-4823-B6BE-92DDADF4712D}"/>
              </a:ext>
            </a:extLst>
          </p:cNvPr>
          <p:cNvSpPr txBox="1"/>
          <p:nvPr/>
        </p:nvSpPr>
        <p:spPr>
          <a:xfrm>
            <a:off x="10595295" y="3105834"/>
            <a:ext cx="170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заряд пучка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0327C9-35FE-46C4-B3CD-006AA22B6B0B}"/>
              </a:ext>
            </a:extLst>
          </p:cNvPr>
          <p:cNvSpPr txBox="1"/>
          <p:nvPr/>
        </p:nvSpPr>
        <p:spPr>
          <a:xfrm>
            <a:off x="10150679" y="1768463"/>
            <a:ext cx="170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заряда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746003-82D5-4783-B8ED-28B353509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99" y="3174113"/>
            <a:ext cx="5217345" cy="2431933"/>
          </a:xfrm>
          <a:prstGeom prst="rect">
            <a:avLst/>
          </a:prstGeom>
        </p:spPr>
      </p:pic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497CE00F-DCBB-4146-B4F2-A4665AF2CC35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85DE911A-3781-4C69-B174-E50315F3CFA2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1962DAB-EE8A-47A9-988E-9179BAA79165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CD125F8-6BB8-4BEA-B875-0313B0D50904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4BE09BB5-3CE9-4C7C-AFA5-DA5210DEDC96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21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91E12AA-C60D-4AB5-B604-91CD1E037D4C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84633B1F-334A-44D6-834B-B39F547E5D17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9EBBA257-D263-403C-A3C3-659C8FC88637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42424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5E5C8E9B-194D-41A8-85D8-499801D7D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399" y="166918"/>
            <a:ext cx="2106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Портрет пучка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6403EC46-E5A8-48A0-9A6B-052EB8573796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1478186B-559E-4F3E-91B2-FBC00B52F3E9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67E0969-026C-497E-AFAF-1D88EE9CDFF5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B6D69AC-1D07-46BA-BA75-8AFB9E20E6C2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54D3A1AF-B46C-4820-AAD6-E326B67D18DF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22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411D6D6-CB6C-4B4E-896F-2FEBA463EF23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C181057B-1C68-411E-BDCD-B98F651D7FA1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3F64238D-EF3C-46CA-BB12-40575F60DA86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A7E01D-DE29-448F-B954-1EB816FCE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80" y="776458"/>
            <a:ext cx="6557763" cy="54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52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E63FD2B-E8CB-448C-A4B8-CD019307D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83" y="563661"/>
            <a:ext cx="16392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17DC0-A4C4-47CD-B512-69C5569C9278}"/>
              </a:ext>
            </a:extLst>
          </p:cNvPr>
          <p:cNvSpPr txBox="1"/>
          <p:nvPr/>
        </p:nvSpPr>
        <p:spPr>
          <a:xfrm>
            <a:off x="713064" y="1191237"/>
            <a:ext cx="11073468" cy="449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Tx/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 эффект, приводящий к росту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эмиттан­са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витнесса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плазменном кильватерном ускорителе из-за флуктуаций фокусирующей силы</a:t>
            </a:r>
          </a:p>
          <a:p>
            <a:pPr marL="342900" indent="-342900">
              <a:lnSpc>
                <a:spcPts val="3000"/>
              </a:lnSpc>
              <a:buFontTx/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Tx/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эффект применим ко всем схемам плазмен­ного ускорения, работающим в линейном 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слабонелинейном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режиме, если потенциальная яма имеет плоское дно вблизи оси</a:t>
            </a:r>
          </a:p>
          <a:p>
            <a:pPr marL="342900" indent="-342900">
              <a:lnSpc>
                <a:spcPts val="3000"/>
              </a:lnSpc>
              <a:buFontTx/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эмиттанса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замедлить с помощью увеличения заряда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вит­несса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он начинает дополнительно фокусироваться своим собственным кильватерным полем.</a:t>
            </a:r>
          </a:p>
          <a:p>
            <a:pPr marL="342900" indent="-342900">
              <a:lnSpc>
                <a:spcPts val="3000"/>
              </a:lnSpc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Tx/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 эрозии движется по пучку от головы к хвосту вне зависимости от величины его заряда</a:t>
            </a:r>
          </a:p>
          <a:p>
            <a:pPr>
              <a:lnSpc>
                <a:spcPts val="51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13BF9A51-8966-440E-B471-184CDCD61B37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CC0180E6-D888-4729-9B63-45485A95EF3E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89B2DA7-4E69-43A4-8094-D105D484180A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6F7AD7A-7D98-4ED7-987A-2FB0A2E5842E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839203AC-7F0C-471D-94CD-BE06D9736F32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23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B80BCB3-54C7-4483-9265-59AA7A31ADB7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F2E01B85-64CA-4573-ACCC-F75A46842F9C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67CCCA07-D205-4201-96C1-9BC2B3402C1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430369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7A1107-0190-42FC-B8DF-B75B7B4B8B16}"/>
              </a:ext>
            </a:extLst>
          </p:cNvPr>
          <p:cNvSpPr/>
          <p:nvPr/>
        </p:nvSpPr>
        <p:spPr>
          <a:xfrm>
            <a:off x="2088697" y="1922987"/>
            <a:ext cx="77737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ускоряющего поля в кильватерном ускорителе из-за движения ионов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7E24B397-F61F-47E7-B5D3-A93C9A689981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295DFF84-F220-485D-B692-700E77C5EFB8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790FC06-0DC0-482E-9430-7E786DAC312E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A694BFA-43B9-4482-AEA5-0B45074EB256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2AD08366-3466-4E06-B95A-18979BB065C5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24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D485C17-CD03-4593-8E09-0AF34223611D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AA9530D7-1CA8-4A01-9093-A3C743007EA8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770F8B92-6045-4ACE-99B5-2F4C0995AA68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35544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55DBA2-EFEA-43FB-B2B7-0D3951D08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38" y="2157731"/>
            <a:ext cx="8247471" cy="427981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13E1288-4579-424E-BF3D-8858394B17F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4625D5D-4C74-4B20-82E9-7450C4FBADC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FD5BD7F-DD0D-4D61-9511-1C7B2A89373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039DE-64C2-4968-99E9-B37458444747}"/>
              </a:ext>
            </a:extLst>
          </p:cNvPr>
          <p:cNvSpPr txBox="1"/>
          <p:nvPr/>
        </p:nvSpPr>
        <p:spPr>
          <a:xfrm>
            <a:off x="3886474" y="521119"/>
            <a:ext cx="2378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ионов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52DFF32-7779-4AAD-A5B5-49F22D7A2542}"/>
              </a:ext>
            </a:extLst>
          </p:cNvPr>
          <p:cNvCxnSpPr/>
          <p:nvPr/>
        </p:nvCxnSpPr>
        <p:spPr>
          <a:xfrm>
            <a:off x="3742130" y="1921078"/>
            <a:ext cx="3380123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3868960-AA28-4690-93DE-941CD9245BC0}"/>
              </a:ext>
            </a:extLst>
          </p:cNvPr>
          <p:cNvSpPr txBox="1"/>
          <p:nvPr/>
        </p:nvSpPr>
        <p:spPr>
          <a:xfrm>
            <a:off x="4135772" y="1602625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Пучок летит направо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6B4F774A-A665-4053-831B-2583C0EBE11F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C72DAADB-822A-47FF-AEF5-DF7FA0570CC4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7BC8B5C-D00C-497C-A41A-9F492A7529E5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96474F4-2DDF-4106-B669-E7E2C88A12B9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E826F77E-71AA-40EB-B8F9-18C99A185B9F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23</a:t>
            </a:r>
            <a:r>
              <a:rPr lang="en-US" sz="1600" b="1" dirty="0"/>
              <a:t>/</a:t>
            </a:r>
            <a:r>
              <a:rPr lang="ru-RU" sz="1600" b="1" dirty="0"/>
              <a:t>31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487DE0-2512-4252-A740-DC930A27E6D9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F300C5A1-EA5D-4E7D-98E7-AD038049FA52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14A13385-4F52-44A6-89AF-7A73405BDC7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091267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A27FC1-0B30-4E4F-AA41-9E90C01E4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60" y="1552713"/>
            <a:ext cx="7136822" cy="472671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92B72B1-62B6-4F9A-9779-0FF1DB446B8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9FD9D7E-7A51-4A9F-9F90-7E6C6904780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CBF7929-1588-4DDD-BA9A-798DEA897D2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356B5F-EE35-4761-8311-52850B1DAAF9}"/>
              </a:ext>
            </a:extLst>
          </p:cNvPr>
          <p:cNvSpPr txBox="1"/>
          <p:nvPr/>
        </p:nvSpPr>
        <p:spPr>
          <a:xfrm>
            <a:off x="3777790" y="578570"/>
            <a:ext cx="409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обнаружение эффекта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9E04B2-BFFC-4DF3-9807-61C12BB918AE}"/>
              </a:ext>
            </a:extLst>
          </p:cNvPr>
          <p:cNvSpPr/>
          <p:nvPr/>
        </p:nvSpPr>
        <p:spPr>
          <a:xfrm>
            <a:off x="1677798" y="1384183"/>
            <a:ext cx="791640" cy="855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4F755053-FA6A-423A-A1D7-2C273F2F40D1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07F3131B-6E53-464F-9FD8-900ABA4E609C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8DB5DB2-14A3-4541-B982-A3042ADE67F3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97E4893-57B1-4D3A-858B-199736F395E9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D2B37AB4-A40F-4720-832B-9BA66E6632EA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26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9535DF9-28EB-4D69-9740-5A1D8B37DDB0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4B5B91FF-2F53-42FE-9D4F-C5BA58309345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ACEA52C1-4D01-493E-9661-7A0331A878A1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654446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7551E0-EA49-4C4C-B3EA-46D5AEFDC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67" y="1380926"/>
            <a:ext cx="4898215" cy="488549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B02DC90-943F-42BF-9D83-B9F9DFE9451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C921E1A-4C7A-406A-8BF0-ED50409CF26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2E7B6-B77B-4A6E-B353-849F9E2EFD9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B16055-6499-4BF5-BCC7-60DB620C2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8" y="2816843"/>
            <a:ext cx="5658139" cy="2660231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1862919B-281C-4F8F-B6D6-DA5F2E9301AF}"/>
              </a:ext>
            </a:extLst>
          </p:cNvPr>
          <p:cNvCxnSpPr>
            <a:cxnSpLocks/>
          </p:cNvCxnSpPr>
          <p:nvPr/>
        </p:nvCxnSpPr>
        <p:spPr>
          <a:xfrm flipH="1">
            <a:off x="1428583" y="2642657"/>
            <a:ext cx="3380123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E535F3A-C32D-42B8-8E3B-2A370E7FF65B}"/>
              </a:ext>
            </a:extLst>
          </p:cNvPr>
          <p:cNvSpPr txBox="1"/>
          <p:nvPr/>
        </p:nvSpPr>
        <p:spPr>
          <a:xfrm>
            <a:off x="1822225" y="2305737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Пучок летит налево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7704E0-DD2B-458F-9AEF-879E212C67BB}"/>
              </a:ext>
            </a:extLst>
          </p:cNvPr>
          <p:cNvSpPr txBox="1"/>
          <p:nvPr/>
        </p:nvSpPr>
        <p:spPr>
          <a:xfrm>
            <a:off x="2775557" y="601336"/>
            <a:ext cx="6066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эффекта для лазерного драйвера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70984C2-DB0D-476B-ACF7-89E3310FB927}"/>
              </a:ext>
            </a:extLst>
          </p:cNvPr>
          <p:cNvCxnSpPr/>
          <p:nvPr/>
        </p:nvCxnSpPr>
        <p:spPr>
          <a:xfrm flipH="1" flipV="1">
            <a:off x="1753299" y="4345497"/>
            <a:ext cx="419450" cy="1241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F4BEFE9-9F0A-4851-A6AB-90E184A9A8E8}"/>
              </a:ext>
            </a:extLst>
          </p:cNvPr>
          <p:cNvCxnSpPr/>
          <p:nvPr/>
        </p:nvCxnSpPr>
        <p:spPr>
          <a:xfrm flipH="1" flipV="1">
            <a:off x="3732243" y="4266778"/>
            <a:ext cx="419450" cy="1241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0E53795-9207-41CF-A071-897A3DE6FABC}"/>
              </a:ext>
            </a:extLst>
          </p:cNvPr>
          <p:cNvSpPr txBox="1"/>
          <p:nvPr/>
        </p:nvSpPr>
        <p:spPr>
          <a:xfrm>
            <a:off x="3732243" y="5587068"/>
            <a:ext cx="169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Кильватерный потенциал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E8F14-875E-4543-8AF1-D7819FD6CEAC}"/>
              </a:ext>
            </a:extLst>
          </p:cNvPr>
          <p:cNvSpPr txBox="1"/>
          <p:nvPr/>
        </p:nvSpPr>
        <p:spPr>
          <a:xfrm>
            <a:off x="1763689" y="5587068"/>
            <a:ext cx="82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3CB9075C-1F37-40A8-938B-CD0DD68E84B2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8FF806E4-D412-4E93-832E-B925F3DE1477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0951DDB-E25D-4D14-914B-E2888D82B665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2EC5929-8A86-4E2B-9F93-C39DCFF51E0F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BA09F47D-0B1A-4FA6-8710-A5C12783F334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27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4B88F35-A4A3-4E46-9950-C48F4BEE395A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3314BEF2-4F5D-4924-AF06-B79CFBBC84C1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D4BB0191-8281-419D-867D-7C23837AFD80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01763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25517F-A345-462B-B3FD-8E48E837D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3715020"/>
            <a:ext cx="5855744" cy="30386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637F30-39BF-48C0-884A-EBB3D8000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8" y="1347537"/>
            <a:ext cx="4416086" cy="2372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CCE6AA-6223-4D3B-9244-73789A4525E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8EA9B33-7184-422E-854A-75BE2505496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4EC4AAC-5EE8-4F22-92AF-F18A9117519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B4D049-7D4B-40AF-B5C4-20CD89158B52}"/>
              </a:ext>
            </a:extLst>
          </p:cNvPr>
          <p:cNvGrpSpPr/>
          <p:nvPr/>
        </p:nvGrpSpPr>
        <p:grpSpPr>
          <a:xfrm>
            <a:off x="6824310" y="1186148"/>
            <a:ext cx="4639378" cy="1788058"/>
            <a:chOff x="2052507" y="1455656"/>
            <a:chExt cx="8313490" cy="22355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45613D7-E722-4D9A-BC60-B123F88FCA3C}"/>
                </a:ext>
              </a:extLst>
            </p:cNvPr>
            <p:cNvSpPr/>
            <p:nvPr/>
          </p:nvSpPr>
          <p:spPr>
            <a:xfrm>
              <a:off x="2052507" y="1870644"/>
              <a:ext cx="3531766" cy="1325563"/>
            </a:xfrm>
            <a:prstGeom prst="rect">
              <a:avLst/>
            </a:prstGeom>
            <a:solidFill>
              <a:srgbClr val="FFB7B7"/>
            </a:solidFill>
            <a:ln>
              <a:solidFill>
                <a:srgbClr val="FF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7A20FB7-7CD8-4BFC-8FAC-34354E42F7D1}"/>
                </a:ext>
              </a:extLst>
            </p:cNvPr>
            <p:cNvSpPr/>
            <p:nvPr/>
          </p:nvSpPr>
          <p:spPr>
            <a:xfrm>
              <a:off x="2669097" y="2298583"/>
              <a:ext cx="5830350" cy="52640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2D6DBFBC-B3EA-4522-9282-C3F8507DCD8B}"/>
                </a:ext>
              </a:extLst>
            </p:cNvPr>
            <p:cNvSpPr/>
            <p:nvPr/>
          </p:nvSpPr>
          <p:spPr>
            <a:xfrm>
              <a:off x="5550717" y="1870644"/>
              <a:ext cx="67111" cy="13255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01289ED-25A1-4CF4-A7A8-9AC55A635E17}"/>
                </a:ext>
              </a:extLst>
            </p:cNvPr>
            <p:cNvSpPr txBox="1"/>
            <p:nvPr/>
          </p:nvSpPr>
          <p:spPr>
            <a:xfrm>
              <a:off x="2052508" y="1870644"/>
              <a:ext cx="11352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плазма</a:t>
              </a:r>
            </a:p>
          </p:txBody>
        </p:sp>
        <p:sp>
          <p:nvSpPr>
            <p:cNvPr id="26" name="Стрелка: вправо 25">
              <a:extLst>
                <a:ext uri="{FF2B5EF4-FFF2-40B4-BE49-F238E27FC236}">
                  <a16:creationId xmlns:a16="http://schemas.microsoft.com/office/drawing/2014/main" id="{F2BBA8ED-8E40-4AA1-8EA5-8243525D2E2E}"/>
                </a:ext>
              </a:extLst>
            </p:cNvPr>
            <p:cNvSpPr/>
            <p:nvPr/>
          </p:nvSpPr>
          <p:spPr>
            <a:xfrm>
              <a:off x="8509932" y="2524984"/>
              <a:ext cx="1212208" cy="6711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40DD43-C794-4233-A944-463E6C8639A8}"/>
                </a:ext>
              </a:extLst>
            </p:cNvPr>
            <p:cNvSpPr txBox="1"/>
            <p:nvPr/>
          </p:nvSpPr>
          <p:spPr>
            <a:xfrm>
              <a:off x="9358511" y="2130546"/>
              <a:ext cx="7809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V ≈ c</a:t>
              </a:r>
              <a:endParaRPr lang="ru-RU" sz="2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99577A-63AF-43C5-B9BA-336364BC8E44}"/>
                </a:ext>
              </a:extLst>
            </p:cNvPr>
            <p:cNvSpPr txBox="1"/>
            <p:nvPr/>
          </p:nvSpPr>
          <p:spPr>
            <a:xfrm>
              <a:off x="6158044" y="2858361"/>
              <a:ext cx="2493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Протонный пучок</a:t>
              </a:r>
            </a:p>
          </p:txBody>
        </p: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4B0F4EEB-F53B-4342-BE38-BC5B91E91D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5510" y="2592097"/>
              <a:ext cx="318781" cy="3272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F95A1E-F74F-4255-948B-98BD0A4B319E}"/>
                </a:ext>
              </a:extLst>
            </p:cNvPr>
            <p:cNvSpPr txBox="1"/>
            <p:nvPr/>
          </p:nvSpPr>
          <p:spPr>
            <a:xfrm>
              <a:off x="3688361" y="3161054"/>
              <a:ext cx="2667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Лазерный импульс</a:t>
              </a:r>
            </a:p>
          </p:txBody>
        </p: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784E70BE-85A3-4DB1-87F7-B3D46D3DF573}"/>
                </a:ext>
              </a:extLst>
            </p:cNvPr>
            <p:cNvCxnSpPr>
              <a:cxnSpLocks/>
              <a:endCxn id="24" idx="3"/>
            </p:cNvCxnSpPr>
            <p:nvPr/>
          </p:nvCxnSpPr>
          <p:spPr>
            <a:xfrm flipV="1">
              <a:off x="5183056" y="3002082"/>
              <a:ext cx="377488" cy="2484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6AE96D4-BE90-4882-A8FE-9F63EADE4704}"/>
                </a:ext>
              </a:extLst>
            </p:cNvPr>
            <p:cNvSpPr/>
            <p:nvPr/>
          </p:nvSpPr>
          <p:spPr>
            <a:xfrm>
              <a:off x="2052508" y="1455656"/>
              <a:ext cx="8313489" cy="22355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4C7E49-5431-48AD-AA03-BC2A560AF56F}"/>
                </a:ext>
              </a:extLst>
            </p:cNvPr>
            <p:cNvSpPr txBox="1"/>
            <p:nvPr/>
          </p:nvSpPr>
          <p:spPr>
            <a:xfrm>
              <a:off x="7169791" y="1548403"/>
              <a:ext cx="1082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/>
                <a:t>Пар </a:t>
              </a:r>
              <a:r>
                <a:rPr lang="en-US" sz="2400" dirty="0" err="1"/>
                <a:t>Rb</a:t>
              </a:r>
              <a:endParaRPr lang="ru-RU" sz="2400" dirty="0"/>
            </a:p>
          </p:txBody>
        </p:sp>
      </p:grp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E8B32D7-9BBE-470E-9C66-A88AB7644126}"/>
              </a:ext>
            </a:extLst>
          </p:cNvPr>
          <p:cNvCxnSpPr/>
          <p:nvPr/>
        </p:nvCxnSpPr>
        <p:spPr>
          <a:xfrm>
            <a:off x="1514317" y="1291978"/>
            <a:ext cx="3380123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9622F76-E218-40AC-BFC7-73139942A3D6}"/>
              </a:ext>
            </a:extLst>
          </p:cNvPr>
          <p:cNvSpPr txBox="1"/>
          <p:nvPr/>
        </p:nvSpPr>
        <p:spPr>
          <a:xfrm>
            <a:off x="1907959" y="973525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Пучок летит направо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B0DF80-F078-468F-AD26-D88B17AB5212}"/>
              </a:ext>
            </a:extLst>
          </p:cNvPr>
          <p:cNvSpPr txBox="1"/>
          <p:nvPr/>
        </p:nvSpPr>
        <p:spPr>
          <a:xfrm>
            <a:off x="3478201" y="378267"/>
            <a:ext cx="4444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для демонстрации эффекта</a:t>
            </a:r>
          </a:p>
        </p:txBody>
      </p:sp>
      <p:sp>
        <p:nvSpPr>
          <p:cNvPr id="2" name="Арка 1">
            <a:extLst>
              <a:ext uri="{FF2B5EF4-FFF2-40B4-BE49-F238E27FC236}">
                <a16:creationId xmlns:a16="http://schemas.microsoft.com/office/drawing/2014/main" id="{0D1398EB-FAF2-4BC3-AA45-B5955D5F3088}"/>
              </a:ext>
            </a:extLst>
          </p:cNvPr>
          <p:cNvSpPr/>
          <p:nvPr/>
        </p:nvSpPr>
        <p:spPr>
          <a:xfrm rot="16200000">
            <a:off x="3003792" y="4684682"/>
            <a:ext cx="3677711" cy="2764424"/>
          </a:xfrm>
          <a:prstGeom prst="blockArc">
            <a:avLst>
              <a:gd name="adj1" fmla="val 16178910"/>
              <a:gd name="adj2" fmla="val 7076"/>
              <a:gd name="adj3" fmla="val 34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2130D-A529-4D72-94EF-86E510CF1F27}"/>
              </a:ext>
            </a:extLst>
          </p:cNvPr>
          <p:cNvSpPr txBox="1"/>
          <p:nvPr/>
        </p:nvSpPr>
        <p:spPr>
          <a:xfrm>
            <a:off x="4584209" y="4274571"/>
            <a:ext cx="51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r</a:t>
            </a:r>
            <a:endParaRPr lang="ru-RU" baseline="-25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607E4C-12C8-41D5-88CF-BA0D4ECC0B36}"/>
              </a:ext>
            </a:extLst>
          </p:cNvPr>
          <p:cNvSpPr txBox="1"/>
          <p:nvPr/>
        </p:nvSpPr>
        <p:spPr>
          <a:xfrm>
            <a:off x="3562151" y="5697562"/>
            <a:ext cx="51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baseline="-25000" dirty="0"/>
              <a:t>z</a:t>
            </a:r>
            <a:endParaRPr lang="ru-RU" baseline="-25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049C68-A142-4AC4-A7C6-589124A52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25" y="3550340"/>
            <a:ext cx="5796193" cy="2929393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81D1761-9C79-4532-BEB8-F82A519980A7}"/>
              </a:ext>
            </a:extLst>
          </p:cNvPr>
          <p:cNvCxnSpPr>
            <a:cxnSpLocks/>
          </p:cNvCxnSpPr>
          <p:nvPr/>
        </p:nvCxnSpPr>
        <p:spPr>
          <a:xfrm flipH="1">
            <a:off x="4584211" y="2080177"/>
            <a:ext cx="692639" cy="227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F2D69566-C520-48A3-8F49-6231EC0964AE}"/>
              </a:ext>
            </a:extLst>
          </p:cNvPr>
          <p:cNvCxnSpPr>
            <a:cxnSpLocks/>
          </p:cNvCxnSpPr>
          <p:nvPr/>
        </p:nvCxnSpPr>
        <p:spPr>
          <a:xfrm flipH="1">
            <a:off x="2812052" y="1518075"/>
            <a:ext cx="2551326" cy="184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4357AF8-EB7C-4AE2-B442-0CE2018F41B0}"/>
              </a:ext>
            </a:extLst>
          </p:cNvPr>
          <p:cNvCxnSpPr>
            <a:cxnSpLocks/>
          </p:cNvCxnSpPr>
          <p:nvPr/>
        </p:nvCxnSpPr>
        <p:spPr>
          <a:xfrm flipH="1" flipV="1">
            <a:off x="2877424" y="3028203"/>
            <a:ext cx="2462865" cy="2232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D4DE2D-AA33-404A-BE2D-B82A35383DFC}"/>
              </a:ext>
            </a:extLst>
          </p:cNvPr>
          <p:cNvSpPr txBox="1"/>
          <p:nvPr/>
        </p:nvSpPr>
        <p:spPr>
          <a:xfrm>
            <a:off x="5363379" y="1029784"/>
            <a:ext cx="1427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414935-68A7-4F57-A413-98FD87427A1B}"/>
              </a:ext>
            </a:extLst>
          </p:cNvPr>
          <p:cNvSpPr txBox="1"/>
          <p:nvPr/>
        </p:nvSpPr>
        <p:spPr>
          <a:xfrm>
            <a:off x="5162837" y="1707170"/>
            <a:ext cx="170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E8CCE2-3ADC-47BA-81BC-91DF6C48856F}"/>
              </a:ext>
            </a:extLst>
          </p:cNvPr>
          <p:cNvSpPr txBox="1"/>
          <p:nvPr/>
        </p:nvSpPr>
        <p:spPr>
          <a:xfrm>
            <a:off x="5181062" y="2866519"/>
            <a:ext cx="186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AD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Огибающая для ионов калия</a:t>
            </a:r>
          </a:p>
        </p:txBody>
      </p:sp>
      <p:sp>
        <p:nvSpPr>
          <p:cNvPr id="44" name="Содержимое 2">
            <a:extLst>
              <a:ext uri="{FF2B5EF4-FFF2-40B4-BE49-F238E27FC236}">
                <a16:creationId xmlns:a16="http://schemas.microsoft.com/office/drawing/2014/main" id="{7E372B3E-1F5B-4232-A320-AF48B45FD068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45" name="Содержимое 2">
            <a:extLst>
              <a:ext uri="{FF2B5EF4-FFF2-40B4-BE49-F238E27FC236}">
                <a16:creationId xmlns:a16="http://schemas.microsoft.com/office/drawing/2014/main" id="{BF3D4CDA-4BB2-4BC0-B65B-6AFF27D4B8D5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4A460786-DFE6-4B1F-8794-D860F8AB3DBA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68DA9B7C-70A7-45C5-8419-736100198432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одержимое 2">
            <a:extLst>
              <a:ext uri="{FF2B5EF4-FFF2-40B4-BE49-F238E27FC236}">
                <a16:creationId xmlns:a16="http://schemas.microsoft.com/office/drawing/2014/main" id="{41EFBA06-EE02-4E18-83AD-E910C854EDBD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28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DCF89907-F0C0-4A1A-858D-31C8D906DD04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Содержимое 2">
            <a:extLst>
              <a:ext uri="{FF2B5EF4-FFF2-40B4-BE49-F238E27FC236}">
                <a16:creationId xmlns:a16="http://schemas.microsoft.com/office/drawing/2014/main" id="{4CF62F7B-1D2D-43C9-A111-560B13D4EEDF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4BC5BBC5-AADF-4199-BC17-4CD3CAC01D9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107827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B830F6-C5C2-4983-BCD0-673A16B70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7" y="1126156"/>
            <a:ext cx="9734995" cy="5156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D0D08B-0FD7-41AA-B9D9-2D42585AAA9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BEC43-B7C0-41BF-B363-B65A90E8FDA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930CD-12DA-4898-A62B-4415C7F3384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6521B-9370-4218-B18D-13E37C0128A7}"/>
              </a:ext>
            </a:extLst>
          </p:cNvPr>
          <p:cNvSpPr txBox="1"/>
          <p:nvPr/>
        </p:nvSpPr>
        <p:spPr>
          <a:xfrm>
            <a:off x="4414797" y="142495"/>
            <a:ext cx="2111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энергии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ED39E3C-3CAE-4E08-B4D5-B325DFC20729}"/>
              </a:ext>
            </a:extLst>
          </p:cNvPr>
          <p:cNvCxnSpPr/>
          <p:nvPr/>
        </p:nvCxnSpPr>
        <p:spPr>
          <a:xfrm>
            <a:off x="308008" y="3429000"/>
            <a:ext cx="109824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C2640C8-5040-4F4E-A3F1-F325C3EFFCBE}"/>
              </a:ext>
            </a:extLst>
          </p:cNvPr>
          <p:cNvCxnSpPr>
            <a:cxnSpLocks/>
          </p:cNvCxnSpPr>
          <p:nvPr/>
        </p:nvCxnSpPr>
        <p:spPr>
          <a:xfrm flipV="1">
            <a:off x="5470503" y="1058779"/>
            <a:ext cx="0" cy="54811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C7576E2-A89A-47A3-BABA-81238D444E7B}"/>
              </a:ext>
            </a:extLst>
          </p:cNvPr>
          <p:cNvSpPr txBox="1"/>
          <p:nvPr/>
        </p:nvSpPr>
        <p:spPr>
          <a:xfrm>
            <a:off x="2375460" y="933651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C0608-81BB-48E2-A29E-8E0603C43C8F}"/>
              </a:ext>
            </a:extLst>
          </p:cNvPr>
          <p:cNvSpPr txBox="1"/>
          <p:nvPr/>
        </p:nvSpPr>
        <p:spPr>
          <a:xfrm>
            <a:off x="6262475" y="932047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622B3-6A5D-4A54-8770-FB976029FAC0}"/>
              </a:ext>
            </a:extLst>
          </p:cNvPr>
          <p:cNvSpPr txBox="1"/>
          <p:nvPr/>
        </p:nvSpPr>
        <p:spPr>
          <a:xfrm rot="16200000">
            <a:off x="-729421" y="1879133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Продольная компонента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F453B-AE88-41D1-A56E-5FB9DBE90A2A}"/>
              </a:ext>
            </a:extLst>
          </p:cNvPr>
          <p:cNvSpPr txBox="1"/>
          <p:nvPr/>
        </p:nvSpPr>
        <p:spPr>
          <a:xfrm rot="16200000">
            <a:off x="-731026" y="4639984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Поперечная компонента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41CF9944-AC04-49BF-B1C3-ECF5D669AF35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B644AA04-EAC6-4C98-9308-61D50B5E5122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74F09BE-AD06-43D4-9D3E-88956256696D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A39616B-42A2-48A8-B9CF-E02DF51B25E2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1DC889A7-FF2C-42E1-9CC9-46F57250D45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29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FD118F9-CDC3-4332-A25A-650AF0B64AF9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D2557591-257B-4382-977A-11B543BA9B7F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одержимое 2">
            <a:extLst>
              <a:ext uri="{FF2B5EF4-FFF2-40B4-BE49-F238E27FC236}">
                <a16:creationId xmlns:a16="http://schemas.microsoft.com/office/drawing/2014/main" id="{2B0AEA63-7D7E-4999-AE1F-5FD5351378A5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61090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57BDD1-6806-4EB6-8B0A-91A38C94D635}"/>
              </a:ext>
            </a:extLst>
          </p:cNvPr>
          <p:cNvSpPr/>
          <p:nvPr/>
        </p:nvSpPr>
        <p:spPr>
          <a:xfrm>
            <a:off x="602914" y="1595329"/>
            <a:ext cx="108145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квазистатический 2D3V код, численно исследовать, каким образом изменение параметров плазмы и драйвера повлияют на величину возбуждаемых ускоряющих кильватерных полей.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моделирования для AWAKE найти новые физические эффекты, возникающие из-за большой длины пучка.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 найденные эффекты аналитически и численно.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0419F3-DA6A-4DCC-BA2F-BBA0FDB1713B}"/>
              </a:ext>
            </a:extLst>
          </p:cNvPr>
          <p:cNvSpPr/>
          <p:nvPr/>
        </p:nvSpPr>
        <p:spPr>
          <a:xfrm>
            <a:off x="1592815" y="627208"/>
            <a:ext cx="8834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поставленной цели необходимо было решить следующие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945794F2-3EDA-4977-8AFB-9CE766A322A6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354FB199-6298-45D6-9033-4E826233F860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F2B89A1-84A2-4B4F-97E4-92EA7E8EE364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3EFC54E-5897-48A0-9D22-6661050BA091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9C2166EA-E6B8-4A24-AA5F-6E286DEFF65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3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D013C9F-7899-42F8-8E77-C6FBB77FCBCB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одержимое 2">
            <a:extLst>
              <a:ext uri="{FF2B5EF4-FFF2-40B4-BE49-F238E27FC236}">
                <a16:creationId xmlns:a16="http://schemas.microsoft.com/office/drawing/2014/main" id="{0241BED9-37F9-4684-9964-8A3901593F85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2A5E3164-B6E0-4845-ACFE-F11B3A875BB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742132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075CDA-511A-4A74-B985-47ACB954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75" y="1126156"/>
            <a:ext cx="9469256" cy="4995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A54961-1613-4A31-A652-898C59DAE8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F55DD-EE34-4ADA-9722-2DA7C7892B4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88F17-CFFD-4663-8245-17B364C05BB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AAB42A9-7335-4786-A6FE-E1E5CB43AF36}"/>
              </a:ext>
            </a:extLst>
          </p:cNvPr>
          <p:cNvCxnSpPr>
            <a:cxnSpLocks/>
          </p:cNvCxnSpPr>
          <p:nvPr/>
        </p:nvCxnSpPr>
        <p:spPr>
          <a:xfrm flipV="1">
            <a:off x="308008" y="3415331"/>
            <a:ext cx="8951495" cy="136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D5D246A-CE1F-4C3D-A9D8-E79CB50B3CA4}"/>
              </a:ext>
            </a:extLst>
          </p:cNvPr>
          <p:cNvCxnSpPr>
            <a:cxnSpLocks/>
          </p:cNvCxnSpPr>
          <p:nvPr/>
        </p:nvCxnSpPr>
        <p:spPr>
          <a:xfrm flipV="1">
            <a:off x="5470503" y="1058779"/>
            <a:ext cx="0" cy="54811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A666A5-A4C8-4158-BCCC-BB096CD4BAB6}"/>
              </a:ext>
            </a:extLst>
          </p:cNvPr>
          <p:cNvSpPr txBox="1"/>
          <p:nvPr/>
        </p:nvSpPr>
        <p:spPr>
          <a:xfrm>
            <a:off x="2375460" y="933651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Неподвижные ионы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080C2-69C7-46FE-AAFF-711033141C8B}"/>
              </a:ext>
            </a:extLst>
          </p:cNvPr>
          <p:cNvSpPr txBox="1"/>
          <p:nvPr/>
        </p:nvSpPr>
        <p:spPr>
          <a:xfrm>
            <a:off x="6262475" y="932047"/>
            <a:ext cx="23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ионы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95CF2-4D32-4E33-9B3E-C1BBB06AA7E8}"/>
              </a:ext>
            </a:extLst>
          </p:cNvPr>
          <p:cNvSpPr txBox="1"/>
          <p:nvPr/>
        </p:nvSpPr>
        <p:spPr>
          <a:xfrm rot="16200000">
            <a:off x="-729421" y="1879133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Продольная компонента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D053D4-6D9B-424F-B7E2-E70CE7ACB3F9}"/>
              </a:ext>
            </a:extLst>
          </p:cNvPr>
          <p:cNvSpPr txBox="1"/>
          <p:nvPr/>
        </p:nvSpPr>
        <p:spPr>
          <a:xfrm rot="16200000">
            <a:off x="-731026" y="4639984"/>
            <a:ext cx="27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Поперечная компонента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8FEDCB-5C57-40AF-B7ED-9CBC9929236F}"/>
              </a:ext>
            </a:extLst>
          </p:cNvPr>
          <p:cNvSpPr txBox="1"/>
          <p:nvPr/>
        </p:nvSpPr>
        <p:spPr>
          <a:xfrm>
            <a:off x="4164540" y="199571"/>
            <a:ext cx="282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Электрическое поле</a:t>
            </a: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198D2B70-0223-472F-B4DE-5F4CBEAA0B80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0FB0E8FC-CACC-4B31-920B-D2F6C18D2AD0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802AAF9-E0A3-4F43-A7AB-431C4732AD9D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DBC5A86-9CEB-4153-91FF-373E2F36C1C6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38C2E834-52C4-46B6-B08A-D57D3AAE041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30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8D385CB-4A2C-458F-BF08-A98DA973B5AE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59510462-D2EF-497B-B268-FE541EF5AAD7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0F407991-5DF1-4C35-A5CF-ECFF7B01DE2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59525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54961-1613-4A31-A652-898C59DAE89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F55DD-EE34-4ADA-9722-2DA7C7892B4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88F17-CFFD-4663-8245-17B364C05BB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8FEDCB-5C57-40AF-B7ED-9CBC9929236F}"/>
              </a:ext>
            </a:extLst>
          </p:cNvPr>
          <p:cNvSpPr txBox="1"/>
          <p:nvPr/>
        </p:nvSpPr>
        <p:spPr>
          <a:xfrm>
            <a:off x="4164540" y="199571"/>
            <a:ext cx="328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берется энергия</a:t>
            </a:r>
          </a:p>
        </p:txBody>
      </p: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198D2B70-0223-472F-B4DE-5F4CBEAA0B80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0FB0E8FC-CACC-4B31-920B-D2F6C18D2AD0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802AAF9-E0A3-4F43-A7AB-431C4732AD9D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DBC5A86-9CEB-4153-91FF-373E2F36C1C6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38C2E834-52C4-46B6-B08A-D57D3AAE041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31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8D385CB-4A2C-458F-BF08-A98DA973B5AE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59510462-D2EF-497B-B268-FE541EF5AAD7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id="{0F407991-5DF1-4C35-A5CF-ECFF7B01DE24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7E8697-8335-4C29-8974-61B6A3829077}"/>
              </a:ext>
            </a:extLst>
          </p:cNvPr>
          <p:cNvSpPr/>
          <p:nvPr/>
        </p:nvSpPr>
        <p:spPr>
          <a:xfrm>
            <a:off x="1919536" y="2317983"/>
            <a:ext cx="1176089" cy="20097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04ACE21-37BE-4B7F-BD61-B407C7F929BE}"/>
              </a:ext>
            </a:extLst>
          </p:cNvPr>
          <p:cNvSpPr/>
          <p:nvPr/>
        </p:nvSpPr>
        <p:spPr>
          <a:xfrm>
            <a:off x="752433" y="3201462"/>
            <a:ext cx="224828" cy="2428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C1130B10-17A1-47A3-93F2-E37DB503BA64}"/>
              </a:ext>
            </a:extLst>
          </p:cNvPr>
          <p:cNvCxnSpPr>
            <a:stCxn id="7" idx="6"/>
          </p:cNvCxnSpPr>
          <p:nvPr/>
        </p:nvCxnSpPr>
        <p:spPr>
          <a:xfrm>
            <a:off x="977261" y="3322871"/>
            <a:ext cx="732477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275D096-6027-4E59-A538-FDBD39B073AF}"/>
              </a:ext>
            </a:extLst>
          </p:cNvPr>
          <p:cNvCxnSpPr>
            <a:cxnSpLocks/>
          </p:cNvCxnSpPr>
          <p:nvPr/>
        </p:nvCxnSpPr>
        <p:spPr>
          <a:xfrm>
            <a:off x="2046914" y="2321118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877D36E-5B4C-47DF-A621-DE8F617DE0DA}"/>
              </a:ext>
            </a:extLst>
          </p:cNvPr>
          <p:cNvCxnSpPr>
            <a:cxnSpLocks/>
          </p:cNvCxnSpPr>
          <p:nvPr/>
        </p:nvCxnSpPr>
        <p:spPr>
          <a:xfrm>
            <a:off x="2199314" y="2321118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21FFF1D-FC9D-47E1-8ED1-0A55DFF3C15E}"/>
              </a:ext>
            </a:extLst>
          </p:cNvPr>
          <p:cNvCxnSpPr>
            <a:cxnSpLocks/>
          </p:cNvCxnSpPr>
          <p:nvPr/>
        </p:nvCxnSpPr>
        <p:spPr>
          <a:xfrm>
            <a:off x="2351718" y="2321116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CC2185B-419B-4E06-AF32-66414C817895}"/>
              </a:ext>
            </a:extLst>
          </p:cNvPr>
          <p:cNvCxnSpPr>
            <a:cxnSpLocks/>
          </p:cNvCxnSpPr>
          <p:nvPr/>
        </p:nvCxnSpPr>
        <p:spPr>
          <a:xfrm>
            <a:off x="2504113" y="2321119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5F18D854-F345-4E80-B682-53DAEBED4A6D}"/>
              </a:ext>
            </a:extLst>
          </p:cNvPr>
          <p:cNvCxnSpPr>
            <a:cxnSpLocks/>
          </p:cNvCxnSpPr>
          <p:nvPr/>
        </p:nvCxnSpPr>
        <p:spPr>
          <a:xfrm>
            <a:off x="2656517" y="2321117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1DE9550E-C7B0-4291-9B6E-667B7EE0ACBB}"/>
              </a:ext>
            </a:extLst>
          </p:cNvPr>
          <p:cNvCxnSpPr>
            <a:cxnSpLocks/>
          </p:cNvCxnSpPr>
          <p:nvPr/>
        </p:nvCxnSpPr>
        <p:spPr>
          <a:xfrm>
            <a:off x="2808916" y="2321116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12207A31-4CC4-4092-B955-D389D046626A}"/>
              </a:ext>
            </a:extLst>
          </p:cNvPr>
          <p:cNvCxnSpPr>
            <a:cxnSpLocks/>
          </p:cNvCxnSpPr>
          <p:nvPr/>
        </p:nvCxnSpPr>
        <p:spPr>
          <a:xfrm>
            <a:off x="2961320" y="2321114"/>
            <a:ext cx="0" cy="307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EABEFC2E-ECAC-4446-9B2D-57DE254D2740}"/>
              </a:ext>
            </a:extLst>
          </p:cNvPr>
          <p:cNvCxnSpPr>
            <a:cxnSpLocks/>
          </p:cNvCxnSpPr>
          <p:nvPr/>
        </p:nvCxnSpPr>
        <p:spPr>
          <a:xfrm>
            <a:off x="2046908" y="4014996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6D31484-79B3-403B-B65A-20E0EFF61E55}"/>
              </a:ext>
            </a:extLst>
          </p:cNvPr>
          <p:cNvCxnSpPr>
            <a:cxnSpLocks/>
          </p:cNvCxnSpPr>
          <p:nvPr/>
        </p:nvCxnSpPr>
        <p:spPr>
          <a:xfrm>
            <a:off x="2199308" y="4014996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DFF982EE-B85B-4549-BEEC-A88A7FB8CAFA}"/>
              </a:ext>
            </a:extLst>
          </p:cNvPr>
          <p:cNvCxnSpPr>
            <a:cxnSpLocks/>
          </p:cNvCxnSpPr>
          <p:nvPr/>
        </p:nvCxnSpPr>
        <p:spPr>
          <a:xfrm>
            <a:off x="2351712" y="4014994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72F7209B-6A00-4407-A451-BA36B41C60CA}"/>
              </a:ext>
            </a:extLst>
          </p:cNvPr>
          <p:cNvCxnSpPr>
            <a:cxnSpLocks/>
          </p:cNvCxnSpPr>
          <p:nvPr/>
        </p:nvCxnSpPr>
        <p:spPr>
          <a:xfrm>
            <a:off x="2504107" y="4014997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40DCCFB0-4669-45A8-B8EC-F9EFB8668875}"/>
              </a:ext>
            </a:extLst>
          </p:cNvPr>
          <p:cNvCxnSpPr>
            <a:cxnSpLocks/>
          </p:cNvCxnSpPr>
          <p:nvPr/>
        </p:nvCxnSpPr>
        <p:spPr>
          <a:xfrm>
            <a:off x="2656511" y="4014995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53BC2D2F-388F-4E9E-85E1-8701414CB6D0}"/>
              </a:ext>
            </a:extLst>
          </p:cNvPr>
          <p:cNvCxnSpPr>
            <a:cxnSpLocks/>
          </p:cNvCxnSpPr>
          <p:nvPr/>
        </p:nvCxnSpPr>
        <p:spPr>
          <a:xfrm>
            <a:off x="2808910" y="4014994"/>
            <a:ext cx="0" cy="30767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31432940-501D-444F-A5AF-065FE10B24B9}"/>
              </a:ext>
            </a:extLst>
          </p:cNvPr>
          <p:cNvCxnSpPr>
            <a:cxnSpLocks/>
          </p:cNvCxnSpPr>
          <p:nvPr/>
        </p:nvCxnSpPr>
        <p:spPr>
          <a:xfrm>
            <a:off x="2961314" y="4016056"/>
            <a:ext cx="0" cy="31226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C8001B8C-F5CE-49DA-AB22-B2D8290EBDBD}"/>
              </a:ext>
            </a:extLst>
          </p:cNvPr>
          <p:cNvCxnSpPr>
            <a:cxnSpLocks/>
          </p:cNvCxnSpPr>
          <p:nvPr/>
        </p:nvCxnSpPr>
        <p:spPr>
          <a:xfrm>
            <a:off x="2046912" y="2871516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3E584EF5-D304-4AE8-BD3A-72932015DC0D}"/>
              </a:ext>
            </a:extLst>
          </p:cNvPr>
          <p:cNvCxnSpPr>
            <a:cxnSpLocks/>
          </p:cNvCxnSpPr>
          <p:nvPr/>
        </p:nvCxnSpPr>
        <p:spPr>
          <a:xfrm>
            <a:off x="2199312" y="2871516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382E90F5-8D2D-42B6-B484-DC8B2979074F}"/>
              </a:ext>
            </a:extLst>
          </p:cNvPr>
          <p:cNvCxnSpPr>
            <a:cxnSpLocks/>
          </p:cNvCxnSpPr>
          <p:nvPr/>
        </p:nvCxnSpPr>
        <p:spPr>
          <a:xfrm>
            <a:off x="2351716" y="2871514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8FD8E965-9AF0-42A7-B9F4-8863325CDA16}"/>
              </a:ext>
            </a:extLst>
          </p:cNvPr>
          <p:cNvCxnSpPr>
            <a:cxnSpLocks/>
          </p:cNvCxnSpPr>
          <p:nvPr/>
        </p:nvCxnSpPr>
        <p:spPr>
          <a:xfrm>
            <a:off x="2504111" y="2871517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F859BD75-6BA7-4F11-8DB4-E29B43D97348}"/>
              </a:ext>
            </a:extLst>
          </p:cNvPr>
          <p:cNvCxnSpPr>
            <a:cxnSpLocks/>
          </p:cNvCxnSpPr>
          <p:nvPr/>
        </p:nvCxnSpPr>
        <p:spPr>
          <a:xfrm>
            <a:off x="2656515" y="2871515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023517EA-E4D0-42C2-A4B2-091E498ED51E}"/>
              </a:ext>
            </a:extLst>
          </p:cNvPr>
          <p:cNvCxnSpPr>
            <a:cxnSpLocks/>
          </p:cNvCxnSpPr>
          <p:nvPr/>
        </p:nvCxnSpPr>
        <p:spPr>
          <a:xfrm>
            <a:off x="2808914" y="2871514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00137FD5-AC17-4477-9B20-8D3C4A996C17}"/>
              </a:ext>
            </a:extLst>
          </p:cNvPr>
          <p:cNvCxnSpPr>
            <a:cxnSpLocks/>
          </p:cNvCxnSpPr>
          <p:nvPr/>
        </p:nvCxnSpPr>
        <p:spPr>
          <a:xfrm>
            <a:off x="2961318" y="2871512"/>
            <a:ext cx="0" cy="173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1F79A312-64AD-4908-8BD6-92FD98BCF6D7}"/>
              </a:ext>
            </a:extLst>
          </p:cNvPr>
          <p:cNvCxnSpPr>
            <a:cxnSpLocks/>
          </p:cNvCxnSpPr>
          <p:nvPr/>
        </p:nvCxnSpPr>
        <p:spPr>
          <a:xfrm>
            <a:off x="2046910" y="3609712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8689E596-61D9-496A-BB26-ED30832151B3}"/>
              </a:ext>
            </a:extLst>
          </p:cNvPr>
          <p:cNvCxnSpPr>
            <a:cxnSpLocks/>
          </p:cNvCxnSpPr>
          <p:nvPr/>
        </p:nvCxnSpPr>
        <p:spPr>
          <a:xfrm>
            <a:off x="2199310" y="3609712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43FD3AFB-0703-474E-B01A-982601FC4FEF}"/>
              </a:ext>
            </a:extLst>
          </p:cNvPr>
          <p:cNvCxnSpPr>
            <a:cxnSpLocks/>
          </p:cNvCxnSpPr>
          <p:nvPr/>
        </p:nvCxnSpPr>
        <p:spPr>
          <a:xfrm>
            <a:off x="2351714" y="3609710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AD674B49-7AC7-4733-9511-9EF81107FB64}"/>
              </a:ext>
            </a:extLst>
          </p:cNvPr>
          <p:cNvCxnSpPr>
            <a:cxnSpLocks/>
          </p:cNvCxnSpPr>
          <p:nvPr/>
        </p:nvCxnSpPr>
        <p:spPr>
          <a:xfrm>
            <a:off x="2504109" y="3609713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DE6D277C-CEF7-4192-9099-7BC3FC11D8D5}"/>
              </a:ext>
            </a:extLst>
          </p:cNvPr>
          <p:cNvCxnSpPr>
            <a:cxnSpLocks/>
          </p:cNvCxnSpPr>
          <p:nvPr/>
        </p:nvCxnSpPr>
        <p:spPr>
          <a:xfrm>
            <a:off x="2656513" y="3609711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FFED8E73-5D97-4477-8F8B-0A8EA3786DF8}"/>
              </a:ext>
            </a:extLst>
          </p:cNvPr>
          <p:cNvCxnSpPr>
            <a:cxnSpLocks/>
          </p:cNvCxnSpPr>
          <p:nvPr/>
        </p:nvCxnSpPr>
        <p:spPr>
          <a:xfrm>
            <a:off x="2808912" y="3609710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B9F58BC6-0787-4E0C-AE9E-1A386646031E}"/>
              </a:ext>
            </a:extLst>
          </p:cNvPr>
          <p:cNvCxnSpPr>
            <a:cxnSpLocks/>
          </p:cNvCxnSpPr>
          <p:nvPr/>
        </p:nvCxnSpPr>
        <p:spPr>
          <a:xfrm>
            <a:off x="2961316" y="3609708"/>
            <a:ext cx="0" cy="17367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BD1C43E-058E-4E81-A5A9-F3F74F00280D}"/>
              </a:ext>
            </a:extLst>
          </p:cNvPr>
          <p:cNvSpPr txBox="1"/>
          <p:nvPr/>
        </p:nvSpPr>
        <p:spPr>
          <a:xfrm>
            <a:off x="470766" y="2802204"/>
            <a:ext cx="1018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Драйвер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F1F0272-60F0-4F4D-A4E3-01E75EC08C5B}"/>
              </a:ext>
            </a:extLst>
          </p:cNvPr>
          <p:cNvSpPr txBox="1"/>
          <p:nvPr/>
        </p:nvSpPr>
        <p:spPr>
          <a:xfrm>
            <a:off x="2038084" y="3098984"/>
            <a:ext cx="1018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Плазма</a:t>
            </a: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55E4B32-25E4-4916-8E9E-FD5FAF04F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89" y="1650675"/>
            <a:ext cx="7606938" cy="369501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79B4474-71B1-4123-8269-951F50B139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94" y="807672"/>
            <a:ext cx="11241639" cy="57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700BAA1-E3EA-4890-9D61-D91636D008D7}"/>
              </a:ext>
            </a:extLst>
          </p:cNvPr>
          <p:cNvSpPr txBox="1"/>
          <p:nvPr/>
        </p:nvSpPr>
        <p:spPr>
          <a:xfrm>
            <a:off x="713064" y="1191237"/>
            <a:ext cx="11073468" cy="337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67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 эффект увеличения ускоряющего поля из-за движения ионов плазмы</a:t>
            </a:r>
          </a:p>
          <a:p>
            <a:pPr marL="342900" indent="-342900">
              <a:lnSpc>
                <a:spcPts val="67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эффекта не зависит от массы ионов и составляет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~40%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AWAKE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67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универсален и проявляется для драйверов всех типов</a:t>
            </a:r>
          </a:p>
          <a:p>
            <a:pPr marL="342900" indent="-342900">
              <a:lnSpc>
                <a:spcPts val="67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учитывать этот эффект при сравнении эксперимента с моделированием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14055BA-5214-44DA-BC4D-5C46CB807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360" y="879982"/>
            <a:ext cx="16392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Результаты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4C03D6E-BFBE-4239-B507-B277354904A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4B175D4-1E92-409C-A808-1CF36C0A3F7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0439613-351A-4AAF-8350-9AEB1BCA4B2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9EA81370-032B-4E12-BC8A-DE0FC4F5FAB4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D4CEFF5C-397C-49B2-8A76-BB9D42130426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1ABE717-C357-4DC2-B646-A50F725ED8DE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F6BF2B-936A-44DD-AF12-E10B5106570A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3452D433-BFF7-427C-BEDE-8C6A88D2F4EA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32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9691AD3-DC24-4D0B-96C4-0B37E2F10CEC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1D3B5D6B-37D2-4E5E-A63D-42F54ECBD64E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03B1BF64-7344-47BA-BEDF-34849DAB5919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575401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76872-D2B5-4A28-A085-B9A10D2F2503}"/>
              </a:ext>
            </a:extLst>
          </p:cNvPr>
          <p:cNvSpPr txBox="1"/>
          <p:nvPr/>
        </p:nvSpPr>
        <p:spPr>
          <a:xfrm>
            <a:off x="3791555" y="199571"/>
            <a:ext cx="460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по теме диссертации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156832-1D1F-40A7-9793-37F9F9A97044}"/>
              </a:ext>
            </a:extLst>
          </p:cNvPr>
          <p:cNvSpPr/>
          <p:nvPr/>
        </p:nvSpPr>
        <p:spPr>
          <a:xfrm>
            <a:off x="648748" y="1032943"/>
            <a:ext cx="1078544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K.V.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Lotov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V.A.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Minakov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A.P.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Sosedkin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self-modulating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083107 (2014)   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V.A.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Minakov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Tacu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A.P.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Sosedkin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K.V.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Lotov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Witness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emittance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caused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fluctuations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accelerators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25, 093112 (2018)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.A.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Minakov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A.P.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Sosedkin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K.V.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Lotov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Accelerating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accelerators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114003  (2019).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Прочие: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Gschwendtner, M. Turner, E. Adli [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Proton-driven plasma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acceleration in AWAKE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Philosophical transactions of the royal society a-mathematical physical and engineering sciences 378 20180418 (2019)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Turner, E. Adli, A. Ahuja [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Observation of Plasma Wakefield Growth Driven by the Seeded Self-Modulation of a Proton Bunch. Phys. Rev. Lett. 122 054801 (2019)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Adli, A. Ahuja, O.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Apsimon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Experimental observation of proton bunch modulation in a plasma at varying plasma densities. Phys. Rev. Lett. 122 054802 (2019)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Adli, A. Ahuja, O.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Apsimon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Acceleration of electrons in the plasma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proton bunch. Nature 561, 363 (2018)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Muggli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Adli, R.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Apsimon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AWAKE readiness for the study of the seeded self-modulation of a 400GeV proton bunch.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014046 (2018)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Caldwell, E. Adli, L. Amorim [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Path to AWAKE: Evolution of the concept. Nuclear Instr. Methods A 829  3 (2016)</a:t>
            </a:r>
          </a:p>
          <a:p>
            <a:pPr marL="342900" indent="-342900">
              <a:buFont typeface="+mj-lt"/>
              <a:buAutoNum type="arabicParenR" startAt="4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Gschwendtner, E. Adli, L.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Amorim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AWAKE, The Advanced Proton Driven Plasma Wakefield Acceleration Experiment at CERN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Instr. Methods 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829 76 (2016)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Bracco, L.D. Amorim, R.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Assmann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AWAKE: A Proton-Driven Plasma Wakefield Acceleration Experiment at CERN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AND PARTICLE PHYSICS PROCEEDINGS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273 175 (2016)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F1DCE892-4058-4C20-8384-E0B78AF9D354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E36A896A-AD8B-4456-BE0A-04409480195E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FFEEC8C-A48C-468C-9230-066E02EFADC7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2700754-13A8-4B99-BE4E-5212FA650648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6E332AD5-EDF9-4410-8BB2-0A7B641D8DF4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33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6FC98F9-57A2-47F5-BCC7-7BB30C49F8C6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ADA2C52E-C523-4A5B-B89B-68FBD2A36E96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366C8C26-F284-43FE-BAA1-A2F7CC5F06E3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167109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4B7D02-FA5C-45A8-B4C5-456200ADBE9D}"/>
              </a:ext>
            </a:extLst>
          </p:cNvPr>
          <p:cNvSpPr txBox="1"/>
          <p:nvPr/>
        </p:nvSpPr>
        <p:spPr>
          <a:xfrm>
            <a:off x="3791555" y="199571"/>
            <a:ext cx="3025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положения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DF5ED-57C9-4204-9729-6D9A8F6C289B}"/>
              </a:ext>
            </a:extLst>
          </p:cNvPr>
          <p:cNvSpPr txBox="1"/>
          <p:nvPr/>
        </p:nvSpPr>
        <p:spPr>
          <a:xfrm>
            <a:off x="720360" y="819588"/>
            <a:ext cx="11073468" cy="557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Амплитуда волны, возбуждаемой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самомодулированным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протонным пучком в однородной плазме, не зависит критическим образом ни от одного из параметров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 новый физический эффект, приводящий к росту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эмиттан­са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витнесса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плазменном кильватерном ускорителе из-за флуктуаций фокусирующей силы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эмиттанса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замедлить с помощью увеличения заряда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вит­несса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витнесс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начинает дополнительно фокусироваться своим собственным кильватерным полем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 эффект увеличения ускоряющего поля из-за движения ионов плазмы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эффекта не зависит от массы ионов и составляет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~40%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AWAKE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40D93E83-E516-4B33-A292-3E52C4077B4F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BE5B5286-4A2D-457E-BBC3-D022DBB5526F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80A104A-C459-47EA-8539-AF4C8877D64C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FD669CF-2482-4D2E-999B-0D3732AC89C7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AE07C060-CACA-4137-B506-7CA8343D601B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34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565DC2A-E878-46C8-ADDD-0FB71B8B5765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id="{2C40ABFD-20FC-4331-85FF-0FD9475779E8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7B496E0A-8865-4B3E-BB57-DF996F8684F5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96759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BAAFE0-4A12-4AD1-8FB2-4F4B8D804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60" y="713064"/>
            <a:ext cx="9081103" cy="58354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9D9E6-9B61-455E-A4B4-AEEE1937C9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21" y="2547990"/>
            <a:ext cx="600647" cy="7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54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4C875-99D2-469A-88C2-68D9CC8A930A}"/>
              </a:ext>
            </a:extLst>
          </p:cNvPr>
          <p:cNvSpPr txBox="1"/>
          <p:nvPr/>
        </p:nvSpPr>
        <p:spPr>
          <a:xfrm>
            <a:off x="4332564" y="404231"/>
            <a:ext cx="1230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8C07D8-8231-488C-9C72-468ED7107792}"/>
              </a:ext>
            </a:extLst>
          </p:cNvPr>
          <p:cNvSpPr/>
          <p:nvPr/>
        </p:nvSpPr>
        <p:spPr>
          <a:xfrm>
            <a:off x="1477039" y="2132549"/>
            <a:ext cx="86400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работы используется квазистатический 2D3V код LCODE. Поскольку время изменения протонного пучка гораздо больше времени эволюции плазмы, квазистатическое приближение допустимо.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1E0E49D7-78FE-404D-9985-595D3EFDCD0C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319CCDE3-95DC-48EF-9CEE-FCFDCDA6A604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A873980-E04C-43D5-BC96-6D4B865A81E3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F0EBFD0-E3E2-4192-9702-71FD1E6BC34F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id="{7550F4AD-D8AF-47B4-92CD-52C7DC2505D5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4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F765275-794C-45CB-928A-78B410CA1021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C8283FE2-FC72-4096-9AAA-99A18FC20E79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238D284A-B040-43D6-99AE-B5FD55505BBD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793369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076776" y="3860"/>
            <a:ext cx="84248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Плазменное кильватерное ускорение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2967977"/>
            <a:ext cx="11583144" cy="3861048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14" y="900377"/>
            <a:ext cx="3239943" cy="2317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8472264" y="517306"/>
            <a:ext cx="23177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D2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Драйвер (ведущий пучок)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619152" y="587741"/>
            <a:ext cx="2304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err="1">
                <a:solidFill>
                  <a:srgbClr val="0610D4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Витнесс</a:t>
            </a:r>
            <a:r>
              <a:rPr lang="ru-RU" altLang="ru-RU" sz="1400" dirty="0">
                <a:solidFill>
                  <a:srgbClr val="0610D4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(ведомый пучок)</a:t>
            </a:r>
          </a:p>
        </p:txBody>
      </p:sp>
      <p:pic>
        <p:nvPicPr>
          <p:cNvPr id="18" name="Picture 10" descr="Картинки по запросу surfing boat w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600" y="904326"/>
            <a:ext cx="3485599" cy="2317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BD48D6A-A14B-4763-A641-04127C6951F2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A0947C3E-2AD8-440A-9AD7-DEA4B4FBCD9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D4C54AD-62AA-4CE4-8A30-F777F8C56D4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C3D1CF5F-9B6F-4748-96FC-CEE142A3D4CE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9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5C8E6388-5CF0-47A1-87A4-ABBACE5B6982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D06A19E-1B30-4CDA-9487-F6733C67AF8C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9EB7431-C5F2-440B-BF57-064480419A56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одержимое 2">
            <a:extLst>
              <a:ext uri="{FF2B5EF4-FFF2-40B4-BE49-F238E27FC236}">
                <a16:creationId xmlns:a16="http://schemas.microsoft.com/office/drawing/2014/main" id="{F2DBECA3-0F10-40D4-B56D-26AF2D661564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5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918FFF5-C48C-4D4D-882B-E0E74B2F8CC2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id="{C1DA2DCA-BC5C-45D4-AEBB-80DFB06001A7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id="{FBABCBF5-57D2-43DF-BD3A-2F288E2AD4BC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243091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3"/>
          <p:cNvSpPr txBox="1">
            <a:spLocks noChangeArrowheads="1"/>
          </p:cNvSpPr>
          <p:nvPr/>
        </p:nvSpPr>
        <p:spPr bwMode="auto">
          <a:xfrm>
            <a:off x="9117970" y="1144966"/>
            <a:ext cx="2824103" cy="50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C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Протонный драйвер (2009)</a:t>
            </a:r>
            <a:r>
              <a:rPr lang="en-US" altLang="ru-RU" sz="1600" b="1" dirty="0">
                <a:solidFill>
                  <a:srgbClr val="CC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endParaRPr lang="ru-RU" altLang="ru-RU" sz="1600" b="1" dirty="0">
              <a:solidFill>
                <a:srgbClr val="CC0000"/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4420256" y="1150293"/>
            <a:ext cx="3043896" cy="9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Электронный драйвер (1985)</a:t>
            </a:r>
            <a:r>
              <a:rPr lang="en-US" altLang="ru-RU" sz="1600" b="1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r>
              <a:rPr lang="ru-RU" altLang="ru-RU" sz="1400" dirty="0">
                <a:solidFill>
                  <a:srgbClr val="0047B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Трансформатор энергии пучков</a:t>
            </a:r>
          </a:p>
        </p:txBody>
      </p:sp>
      <p:sp>
        <p:nvSpPr>
          <p:cNvPr id="5125" name="TextBox 13"/>
          <p:cNvSpPr txBox="1">
            <a:spLocks noChangeArrowheads="1"/>
          </p:cNvSpPr>
          <p:nvPr/>
        </p:nvSpPr>
        <p:spPr bwMode="auto">
          <a:xfrm>
            <a:off x="295814" y="1143659"/>
            <a:ext cx="2633618" cy="9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Лазерный драйвер (1979)</a:t>
            </a:r>
            <a:r>
              <a:rPr lang="en-US" altLang="ru-RU" sz="1600" b="1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: </a:t>
            </a:r>
            <a:endParaRPr lang="en-US" altLang="ru-RU" sz="1400" dirty="0">
              <a:solidFill>
                <a:srgbClr val="007E00"/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7E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Генератор пучков частиц</a:t>
            </a:r>
          </a:p>
        </p:txBody>
      </p:sp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2505109" y="427922"/>
            <a:ext cx="84383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Три направления плазменного кильватерного ускорения</a:t>
            </a:r>
          </a:p>
        </p:txBody>
      </p:sp>
      <p:pic>
        <p:nvPicPr>
          <p:cNvPr id="5128" name="그림 5" descr="sche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08" y="2165329"/>
            <a:ext cx="2124102" cy="164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"/>
          <p:cNvSpPr txBox="1">
            <a:spLocks noChangeArrowheads="1"/>
          </p:cNvSpPr>
          <p:nvPr/>
        </p:nvSpPr>
        <p:spPr bwMode="auto">
          <a:xfrm>
            <a:off x="2952642" y="6276189"/>
            <a:ext cx="5760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Для сравнения, </a:t>
            </a:r>
            <a:r>
              <a:rPr lang="en-US" altLang="ru-RU" sz="1400" dirty="0">
                <a:solidFill>
                  <a:schemeClr val="accent6">
                    <a:lumMod val="50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International Linear Collider: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	1 кДж в сгустке, 250 ГэВ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8703"/>
          <a:stretch/>
        </p:blipFill>
        <p:spPr>
          <a:xfrm>
            <a:off x="4188766" y="2260464"/>
            <a:ext cx="3491411" cy="14565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879451" y="5262300"/>
            <a:ext cx="3145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Энергии достаточно для ускорения электронов до ТэВ и более в одной плазменной секции, и именно в контексте сверхвысоких энергий они и изучаются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5814" y="5110246"/>
            <a:ext cx="2440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Изучается, в основном, как  компактный источник коротких электронных сгустков или излучения на их основе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77604" y="4127031"/>
            <a:ext cx="2349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20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кДж и 450 ГэВ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(SPS), </a:t>
            </a:r>
            <a:endParaRPr lang="ru-RU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&gt;150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кДж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и 6.5 ТэВ 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(LHC)</a:t>
            </a:r>
            <a:endParaRPr lang="ru-RU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45860" y="4230209"/>
            <a:ext cx="1978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120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Дж, 50 ГэВ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(SLC)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5815" y="4008130"/>
            <a:ext cx="2872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50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Дж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 импульсе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</a:p>
          <a:p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&lt; 10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ГэВ за секцию</a:t>
            </a:r>
            <a:r>
              <a:rPr lang="en-US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для ТэВ-</a:t>
            </a:r>
            <a:r>
              <a:rPr lang="ru-RU" altLang="ru-RU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ных</a:t>
            </a:r>
            <a:r>
              <a:rPr lang="ru-RU" altLang="ru-RU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энергий нужно много секций</a:t>
            </a:r>
            <a:endParaRPr lang="en-US" altLang="ru-RU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061" y="5114874"/>
            <a:ext cx="3043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«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Доускоритель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» (добавка к обычному 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линаку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для удвоения энергии), либо многостадийное ускорение (много драйверов, один </a:t>
            </a:r>
            <a:r>
              <a:rPr lang="ru-RU" altLang="ru-RU" sz="1200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витнесс</a:t>
            </a:r>
            <a:r>
              <a:rPr lang="ru-RU" altLang="ru-RU" sz="1200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, сложно)</a:t>
            </a:r>
            <a:endParaRPr lang="en-US" altLang="ru-RU" sz="1200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102" name="Picture 6" descr="Image result for 3 headed hydra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6" y="312187"/>
            <a:ext cx="1172597" cy="11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AB3736C3-3887-4E45-A433-56E5F563034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9A6FDD07-7F61-4FB1-B6E0-33AE1C6E68C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054712B2-F169-4F09-B730-C12C864C8E2F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C15E46DB-C068-42FC-A872-E2179425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1849" y="2187842"/>
            <a:ext cx="309634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Не рассматривали до 2009 г., потому что: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ru-RU" altLang="ru-RU" sz="1400" b="1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Длинные (не возбуждают плазменную </a:t>
            </a:r>
            <a:r>
              <a:rPr lang="ru-RU" altLang="ru-RU" sz="1400" b="1">
                <a:ea typeface="Malgun Gothic Semilight" panose="020B0502040204020203" pitchFamily="34" charset="-128"/>
                <a:cs typeface="Times New Roman" panose="02020603050405020304" pitchFamily="18" charset="0"/>
              </a:rPr>
              <a:t>волну)</a:t>
            </a:r>
            <a:endParaRPr lang="ru-RU" altLang="ru-RU" sz="1400" b="1" dirty="0"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2EE21750-0FE1-4CFD-9792-554290933F3C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8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id="{7FC0E199-4C17-4379-806A-5164528E922B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E411F7E-C028-4BFE-914A-24D9ACA77225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65D8B0C-1765-419A-8599-74FCA47B6013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id="{5F598E93-1092-449C-8AD4-24388C948B37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6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3B6756A-B068-4F1F-AEB0-56352F6100A4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id="{243C1829-EEF2-45D0-9BAE-E54B6A5DCA8A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одержимое 2">
            <a:extLst>
              <a:ext uri="{FF2B5EF4-FFF2-40B4-BE49-F238E27FC236}">
                <a16:creationId xmlns:a16="http://schemas.microsoft.com/office/drawing/2014/main" id="{F0A15165-54A6-455B-AADD-CCAA6C553175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91088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1316338" y="783039"/>
            <a:ext cx="885666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Оказалось,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протонные пучки:</a:t>
            </a:r>
          </a:p>
          <a:p>
            <a:pPr eaLnBrk="1" hangingPunct="1">
              <a:spcBef>
                <a:spcPts val="600"/>
              </a:spcBef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	</a:t>
            </a:r>
            <a:r>
              <a:rPr lang="ru-RU" altLang="ru-RU" sz="1400" dirty="0">
                <a:solidFill>
                  <a:srgbClr val="FF0000"/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Можно разбить на короткие сгустки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(резонансно возбуждают плазменную волну)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	При энергии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&gt;</a:t>
            </a: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1 ТэВ (фазовая скорость достаточно близка к скорости света)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6397755" y="1821410"/>
            <a:ext cx="5458885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 u="sng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Контролируемая </a:t>
            </a:r>
            <a:r>
              <a:rPr lang="ru-RU" altLang="ru-RU" sz="1400" u="sng" dirty="0" err="1">
                <a:ea typeface="Malgun Gothic Semilight" panose="020B0502040204020203" pitchFamily="34" charset="-128"/>
                <a:cs typeface="Times New Roman" panose="02020603050405020304" pitchFamily="18" charset="0"/>
              </a:rPr>
              <a:t>самомодуляция</a:t>
            </a:r>
            <a:r>
              <a:rPr lang="en-US" altLang="ru-RU" sz="1400" b="1" u="sng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ru-RU" altLang="ru-RU" sz="1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Модуляция радиуса пучка модулирует (де)фокусирующую силу, которая усиливает модуляцию радиуса и т.д.</a:t>
            </a:r>
            <a:endParaRPr lang="en-US" altLang="ru-RU" sz="1400" dirty="0"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7175" name="Rectangle 9"/>
          <p:cNvSpPr>
            <a:spLocks noChangeArrowheads="1"/>
          </p:cNvSpPr>
          <p:nvPr/>
        </p:nvSpPr>
        <p:spPr bwMode="auto">
          <a:xfrm>
            <a:off x="6433501" y="2769342"/>
            <a:ext cx="53700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de-DE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K. Lotov, 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Instability of long driving beams in plasma wakefield accelerators,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Proc. EPAC-1998, p.806-808.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ru-RU" sz="1200" i="1" dirty="0">
              <a:solidFill>
                <a:schemeClr val="bg2">
                  <a:lumMod val="75000"/>
                </a:schemeClr>
              </a:solidFill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N.Kumar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</a:t>
            </a: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A.Pukhov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and </a:t>
            </a:r>
            <a:r>
              <a:rPr lang="en-US" altLang="ru-RU" sz="1200" i="1" dirty="0" err="1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K.Lotov</a:t>
            </a:r>
            <a:r>
              <a:rPr lang="en-US" altLang="ru-RU" sz="1200" i="1" dirty="0">
                <a:solidFill>
                  <a:schemeClr val="bg2">
                    <a:lumMod val="75000"/>
                  </a:schemeClr>
                </a:solidFill>
                <a:ea typeface="Malgun Gothic Semilight" panose="020B0502040204020203" pitchFamily="34" charset="-128"/>
                <a:cs typeface="Times New Roman" panose="02020603050405020304" pitchFamily="18" charset="0"/>
              </a:rPr>
              <a:t>, Self-modulation instability of a long proton bunch in plasmas. Phys. Rev. Lett. 104, 255003 (2010)</a:t>
            </a:r>
          </a:p>
        </p:txBody>
      </p:sp>
      <p:grpSp>
        <p:nvGrpSpPr>
          <p:cNvPr id="19" name="Group 23"/>
          <p:cNvGrpSpPr/>
          <p:nvPr/>
        </p:nvGrpSpPr>
        <p:grpSpPr>
          <a:xfrm>
            <a:off x="757176" y="1905752"/>
            <a:ext cx="4618744" cy="2387345"/>
            <a:chOff x="7064096" y="3718468"/>
            <a:chExt cx="4640225" cy="2232741"/>
          </a:xfrm>
        </p:grpSpPr>
        <p:pic>
          <p:nvPicPr>
            <p:cNvPr id="23" name="Shape 266"/>
            <p:cNvPicPr preferRelativeResize="0"/>
            <p:nvPr/>
          </p:nvPicPr>
          <p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096" y="3718468"/>
              <a:ext cx="4640225" cy="22327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9263845" y="4233077"/>
              <a:ext cx="1006858" cy="259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proton bunch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13781" y="5121193"/>
              <a:ext cx="638063" cy="431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micro- 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bunch</a:t>
              </a:r>
            </a:p>
          </p:txBody>
        </p:sp>
      </p:grpSp>
      <p:grpSp>
        <p:nvGrpSpPr>
          <p:cNvPr id="20" name="Group 30"/>
          <p:cNvGrpSpPr/>
          <p:nvPr/>
        </p:nvGrpSpPr>
        <p:grpSpPr>
          <a:xfrm>
            <a:off x="4630240" y="1716775"/>
            <a:ext cx="590997" cy="1722234"/>
            <a:chOff x="11115525" y="1886856"/>
            <a:chExt cx="667033" cy="1814286"/>
          </a:xfrm>
        </p:grpSpPr>
        <p:sp>
          <p:nvSpPr>
            <p:cNvPr id="21" name="Oval 28"/>
            <p:cNvSpPr/>
            <p:nvPr/>
          </p:nvSpPr>
          <p:spPr>
            <a:xfrm>
              <a:off x="11115525" y="1886856"/>
              <a:ext cx="108856" cy="18142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212285" y="2298095"/>
              <a:ext cx="570273" cy="32422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seed</a:t>
              </a:r>
            </a:p>
          </p:txBody>
        </p:sp>
      </p:grpSp>
      <p:sp>
        <p:nvSpPr>
          <p:cNvPr id="26" name="Content Placeholder 4"/>
          <p:cNvSpPr txBox="1">
            <a:spLocks/>
          </p:cNvSpPr>
          <p:nvPr/>
        </p:nvSpPr>
        <p:spPr>
          <a:xfrm>
            <a:off x="1979640" y="4144659"/>
            <a:ext cx="8999053" cy="1575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В </a:t>
            </a:r>
            <a:r>
              <a:rPr lang="en-US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AWAKE</a:t>
            </a: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</a:t>
            </a:r>
            <a:r>
              <a:rPr lang="ru-RU" sz="1400" u="sng" dirty="0" err="1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самомодуляция</a:t>
            </a:r>
            <a:r>
              <a:rPr lang="ru-RU" sz="1400" u="sng" dirty="0"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инициируется ионизационным фронтом:</a:t>
            </a:r>
            <a:endParaRPr lang="en-US" sz="1400" u="sng" dirty="0"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Короткий лазерный импульс движется вместе с протонным пучком и быстро ионизует газ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С точки зрения плазмы у протонного пучка – резкий передний фронт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Резкий фронт создает затравочную волну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4119A5-2F2B-44A6-AC93-01B885BB3C13}"/>
              </a:ext>
            </a:extLst>
          </p:cNvPr>
          <p:cNvGrpSpPr/>
          <p:nvPr/>
        </p:nvGrpSpPr>
        <p:grpSpPr>
          <a:xfrm>
            <a:off x="154556" y="5367127"/>
            <a:ext cx="11846098" cy="1393239"/>
            <a:chOff x="2185061" y="5805265"/>
            <a:chExt cx="7497040" cy="863563"/>
          </a:xfrm>
        </p:grpSpPr>
        <p:sp>
          <p:nvSpPr>
            <p:cNvPr id="47" name="Rectangle 20"/>
            <p:cNvSpPr>
              <a:spLocks noChangeArrowheads="1"/>
            </p:cNvSpPr>
            <p:nvPr/>
          </p:nvSpPr>
          <p:spPr bwMode="auto">
            <a:xfrm>
              <a:off x="2193863" y="5827844"/>
              <a:ext cx="3743325" cy="840984"/>
            </a:xfrm>
            <a:prstGeom prst="rect">
              <a:avLst/>
            </a:prstGeom>
            <a:solidFill>
              <a:srgbClr val="D2E6FF"/>
            </a:solidFill>
            <a:ln w="9525">
              <a:solidFill>
                <a:srgbClr val="D2E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48" name="Rectangle 25"/>
            <p:cNvSpPr>
              <a:spLocks noChangeArrowheads="1"/>
            </p:cNvSpPr>
            <p:nvPr/>
          </p:nvSpPr>
          <p:spPr bwMode="auto">
            <a:xfrm>
              <a:off x="2193863" y="6028373"/>
              <a:ext cx="3744913" cy="440810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3130488" y="6148514"/>
              <a:ext cx="5184775" cy="200529"/>
            </a:xfrm>
            <a:prstGeom prst="ellipse">
              <a:avLst/>
            </a:prstGeom>
            <a:solidFill>
              <a:srgbClr val="6871E5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0" name="Rectangle 27"/>
            <p:cNvSpPr>
              <a:spLocks noChangeArrowheads="1"/>
            </p:cNvSpPr>
            <p:nvPr/>
          </p:nvSpPr>
          <p:spPr bwMode="auto">
            <a:xfrm>
              <a:off x="5938776" y="5827844"/>
              <a:ext cx="3743325" cy="840984"/>
            </a:xfrm>
            <a:prstGeom prst="rect">
              <a:avLst/>
            </a:prstGeom>
            <a:solidFill>
              <a:srgbClr val="D2E6FF"/>
            </a:solidFill>
            <a:ln w="9525">
              <a:solidFill>
                <a:srgbClr val="D2E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3130488" y="6148514"/>
              <a:ext cx="5184775" cy="20052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865750" y="6028373"/>
              <a:ext cx="144462" cy="4399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3" name="Text Box 30"/>
            <p:cNvSpPr txBox="1">
              <a:spLocks noChangeArrowheads="1"/>
            </p:cNvSpPr>
            <p:nvPr/>
          </p:nvSpPr>
          <p:spPr bwMode="auto">
            <a:xfrm>
              <a:off x="8026337" y="5868481"/>
              <a:ext cx="142378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neutral gas (Rb)</a:t>
              </a:r>
              <a:endParaRPr lang="ru-RU" altLang="ru-RU" sz="140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4" name="Text Box 31"/>
            <p:cNvSpPr txBox="1">
              <a:spLocks noChangeArrowheads="1"/>
            </p:cNvSpPr>
            <p:nvPr/>
          </p:nvSpPr>
          <p:spPr bwMode="auto">
            <a:xfrm>
              <a:off x="6240016" y="6095434"/>
              <a:ext cx="12202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proton beam</a:t>
              </a:r>
              <a:endParaRPr lang="ru-RU" altLang="ru-RU" sz="1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5865751" y="5805265"/>
              <a:ext cx="101341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solidFill>
                    <a:srgbClr val="FF0000"/>
                  </a:solidFill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laser pulse</a:t>
              </a:r>
              <a:endParaRPr lang="ru-RU" altLang="ru-RU" sz="1400" dirty="0">
                <a:solidFill>
                  <a:srgbClr val="FF0000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6" name="Text Box 33"/>
            <p:cNvSpPr txBox="1">
              <a:spLocks noChangeArrowheads="1"/>
            </p:cNvSpPr>
            <p:nvPr/>
          </p:nvSpPr>
          <p:spPr bwMode="auto">
            <a:xfrm>
              <a:off x="2185061" y="6020973"/>
              <a:ext cx="220765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1400" dirty="0">
                  <a:latin typeface="Malgun Gothic Semilight" panose="020B0502040204020203" pitchFamily="34" charset="-128"/>
                  <a:ea typeface="Malgun Gothic Semilight" panose="020B0502040204020203" pitchFamily="34" charset="-128"/>
                  <a:cs typeface="Malgun Gothic Semilight" panose="020B0502040204020203" pitchFamily="34" charset="-128"/>
                </a:rPr>
                <a:t>plasma with the wakefield</a:t>
              </a:r>
              <a:endParaRPr lang="ru-RU" altLang="ru-RU" sz="14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  <p:sp>
          <p:nvSpPr>
            <p:cNvPr id="57" name="Line 39"/>
            <p:cNvSpPr>
              <a:spLocks noChangeShapeType="1"/>
            </p:cNvSpPr>
            <p:nvPr/>
          </p:nvSpPr>
          <p:spPr bwMode="auto">
            <a:xfrm>
              <a:off x="8315263" y="6247452"/>
              <a:ext cx="792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endParaRPr>
            </a:p>
          </p:txBody>
        </p:sp>
      </p:grpSp>
      <p:pic>
        <p:nvPicPr>
          <p:cNvPr id="31" name="Picture 3">
            <a:extLst>
              <a:ext uri="{FF2B5EF4-FFF2-40B4-BE49-F238E27FC236}">
                <a16:creationId xmlns:a16="http://schemas.microsoft.com/office/drawing/2014/main" id="{E059328E-5608-486D-A2D5-CA5F8DB59DF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1FFBFC2-B047-4145-B9A3-14CC0295DBB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F6A29D4-2976-4B8E-9D72-99087FBE85F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pic>
        <p:nvPicPr>
          <p:cNvPr id="29" name="Picture 2" descr="I:\test.gif">
            <a:extLst>
              <a:ext uri="{FF2B5EF4-FFF2-40B4-BE49-F238E27FC236}">
                <a16:creationId xmlns:a16="http://schemas.microsoft.com/office/drawing/2014/main" id="{A84E0DCD-E02E-4713-AA7C-6FC4D45030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2" y="3117362"/>
            <a:ext cx="11807051" cy="34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3">
            <a:extLst>
              <a:ext uri="{FF2B5EF4-FFF2-40B4-BE49-F238E27FC236}">
                <a16:creationId xmlns:a16="http://schemas.microsoft.com/office/drawing/2014/main" id="{308A8D7B-B119-41BC-8138-F828C6D0A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97634"/>
            <a:ext cx="42913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Протонные драйверы: решение</a:t>
            </a:r>
          </a:p>
        </p:txBody>
      </p:sp>
      <p:sp>
        <p:nvSpPr>
          <p:cNvPr id="30" name="Содержимое 2">
            <a:extLst>
              <a:ext uri="{FF2B5EF4-FFF2-40B4-BE49-F238E27FC236}">
                <a16:creationId xmlns:a16="http://schemas.microsoft.com/office/drawing/2014/main" id="{8550F3D8-4786-4946-850C-3AF357CEAAF3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7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id="{DD261583-05F2-4320-960F-E390570D1D72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0A4F8538-9506-42C4-921D-321D3D1B5BCF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0E2DE671-D559-4520-A300-2CB9EDAF2AA7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одержимое 2">
            <a:extLst>
              <a:ext uri="{FF2B5EF4-FFF2-40B4-BE49-F238E27FC236}">
                <a16:creationId xmlns:a16="http://schemas.microsoft.com/office/drawing/2014/main" id="{EA95B6F0-8096-4D9B-B590-843B262C03E9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7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A8CC7CFA-2FE7-43AF-ABAD-5116A886A4A2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одержимое 2">
            <a:extLst>
              <a:ext uri="{FF2B5EF4-FFF2-40B4-BE49-F238E27FC236}">
                <a16:creationId xmlns:a16="http://schemas.microsoft.com/office/drawing/2014/main" id="{2C3863FC-5AE9-43A3-AF3B-2AA7FA90B460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одержимое 2">
            <a:extLst>
              <a:ext uri="{FF2B5EF4-FFF2-40B4-BE49-F238E27FC236}">
                <a16:creationId xmlns:a16="http://schemas.microsoft.com/office/drawing/2014/main" id="{E2258CA3-23CA-45B9-B05A-F4CE2E36ECA5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18322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>
            <a:extLst>
              <a:ext uri="{FF2B5EF4-FFF2-40B4-BE49-F238E27FC236}">
                <a16:creationId xmlns:a16="http://schemas.microsoft.com/office/drawing/2014/main" id="{E059328E-5608-486D-A2D5-CA5F8DB59DF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1FFBFC2-B047-4145-B9A3-14CC0295DBB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F6A29D4-2976-4B8E-9D72-99087FBE85F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34" name="Text Box 3">
            <a:extLst>
              <a:ext uri="{FF2B5EF4-FFF2-40B4-BE49-F238E27FC236}">
                <a16:creationId xmlns:a16="http://schemas.microsoft.com/office/drawing/2014/main" id="{308A8D7B-B119-41BC-8138-F828C6D0A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97634"/>
            <a:ext cx="4249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Параметрические зависимости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50B2CF-328C-4144-B500-C158E5906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847"/>
            <a:ext cx="6912690" cy="51326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72E165-D74A-4924-B8D0-26C151603655}"/>
              </a:ext>
            </a:extLst>
          </p:cNvPr>
          <p:cNvSpPr/>
          <p:nvPr/>
        </p:nvSpPr>
        <p:spPr>
          <a:xfrm>
            <a:off x="7041165" y="2488764"/>
            <a:ext cx="50841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плотность плазмы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число частиц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длина пучка при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постоянном пиковом токе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 длина пучка при постоянном числе частиц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(e) радиус пучка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(f) угловой разброс пучка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атомный вес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ионов плазмы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(h) энергия пучка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энергоразброс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пучка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43DCB8-BFFB-48EE-9BB3-607BDEFFE095}"/>
              </a:ext>
            </a:extLst>
          </p:cNvPr>
          <p:cNvSpPr/>
          <p:nvPr/>
        </p:nvSpPr>
        <p:spPr>
          <a:xfrm>
            <a:off x="7041165" y="1594961"/>
            <a:ext cx="5084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амплитуды кильватерной волны от длины распространения драйвера в плазме, сгруппированные по варьируемому параметру: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959C498A-7CD5-4CA0-9744-DE61D69015DF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FF166D3C-961D-422F-BFC3-C3F22AEB3669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C36A69F-8DF7-4343-9C6B-CEE8C7A7F07E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9A0DC27-5CAE-4AC6-A5E6-FFD59C7CB0B6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8DE92E27-1E68-4059-A691-B1927EE37275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8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5FD0950-0059-4647-8F0E-60AB4AAD9B96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607FDECC-2A31-4B4D-838D-61C62BA6FCBE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id="{4172CC42-8946-4689-A3E4-0B99ACA0AA03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318214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830E0E55-69A5-4E3D-B009-A32B6578C43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79640" y="1391"/>
            <a:ext cx="791640" cy="398160"/>
          </a:xfrm>
          <a:prstGeom prst="rect">
            <a:avLst/>
          </a:prstGeom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D9A43A-6C96-4097-A4E9-BB9BA530DD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1391"/>
            <a:ext cx="720360" cy="402840"/>
          </a:xfrm>
          <a:prstGeom prst="rect">
            <a:avLst/>
          </a:prstGeom>
          <a:ln>
            <a:noFill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9567B4-2E77-4A1B-BE27-22115A9F71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0000" y="1391"/>
            <a:ext cx="912600" cy="396360"/>
          </a:xfrm>
          <a:prstGeom prst="rect">
            <a:avLst/>
          </a:prstGeom>
          <a:ln>
            <a:noFill/>
          </a:ln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E63FD2B-E8CB-448C-A4B8-CD019307D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83" y="563661"/>
            <a:ext cx="16392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ea typeface="Malgun Gothic Semilight" panose="020B0502040204020203" pitchFamily="34" charset="-128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17DC0-A4C4-47CD-B512-69C5569C9278}"/>
              </a:ext>
            </a:extLst>
          </p:cNvPr>
          <p:cNvSpPr txBox="1"/>
          <p:nvPr/>
        </p:nvSpPr>
        <p:spPr>
          <a:xfrm>
            <a:off x="713064" y="1191237"/>
            <a:ext cx="11073468" cy="197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000"/>
              </a:lnSpc>
              <a:buFontTx/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сильной зависимости ни от одного из параметров</a:t>
            </a:r>
          </a:p>
          <a:p>
            <a:pPr marL="342900" indent="-342900">
              <a:lnSpc>
                <a:spcPts val="3000"/>
              </a:lnSpc>
              <a:buFontTx/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Tx/>
              <a:buAutoNum type="arabicParenR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параметры имеют пороговое значение, при преодолении которого не получается заметно увеличить ускоряющее поле (масса ионов плазмы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эмиттанс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пучка)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Tx/>
              <a:buAutoNum type="arabicParenR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13BF9A51-8966-440E-B471-184CDCD61B37}"/>
              </a:ext>
            </a:extLst>
          </p:cNvPr>
          <p:cNvSpPr txBox="1">
            <a:spLocks/>
          </p:cNvSpPr>
          <p:nvPr/>
        </p:nvSpPr>
        <p:spPr bwMode="auto">
          <a:xfrm>
            <a:off x="0" y="6592128"/>
            <a:ext cx="12192000" cy="260648"/>
          </a:xfrm>
          <a:prstGeom prst="rect">
            <a:avLst/>
          </a:prstGeom>
          <a:blipFill dpi="0" rotWithShape="1">
            <a:blip r:embed="rId5" cstate="print">
              <a:alphaModFix amt="85000"/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endParaRPr lang="ru-RU" sz="1200" dirty="0"/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CC0180E6-D888-4729-9B63-45485A95EF3E}"/>
              </a:ext>
            </a:extLst>
          </p:cNvPr>
          <p:cNvSpPr txBox="1">
            <a:spLocks/>
          </p:cNvSpPr>
          <p:nvPr/>
        </p:nvSpPr>
        <p:spPr bwMode="auto">
          <a:xfrm>
            <a:off x="119336" y="6556124"/>
            <a:ext cx="1711425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Минаков В.А.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89B2DA7-4E69-43A4-8094-D105D484180A}"/>
              </a:ext>
            </a:extLst>
          </p:cNvPr>
          <p:cNvCxnSpPr/>
          <p:nvPr/>
        </p:nvCxnSpPr>
        <p:spPr>
          <a:xfrm>
            <a:off x="1919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6F7AD7A-7D98-4ED7-987A-2FB0A2E5842E}"/>
              </a:ext>
            </a:extLst>
          </p:cNvPr>
          <p:cNvCxnSpPr/>
          <p:nvPr/>
        </p:nvCxnSpPr>
        <p:spPr>
          <a:xfrm>
            <a:off x="10920536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839203AC-7F0C-471D-94CD-BE06D9736F32}"/>
              </a:ext>
            </a:extLst>
          </p:cNvPr>
          <p:cNvSpPr txBox="1">
            <a:spLocks/>
          </p:cNvSpPr>
          <p:nvPr/>
        </p:nvSpPr>
        <p:spPr bwMode="auto">
          <a:xfrm>
            <a:off x="10957048" y="6547504"/>
            <a:ext cx="1187624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9</a:t>
            </a:r>
            <a:r>
              <a:rPr lang="en-US" sz="1600" b="1" dirty="0"/>
              <a:t>/</a:t>
            </a:r>
            <a:r>
              <a:rPr lang="ru-RU" sz="1600" b="1" dirty="0"/>
              <a:t>34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B80BCB3-54C7-4483-9265-59AA7A31ADB7}"/>
              </a:ext>
            </a:extLst>
          </p:cNvPr>
          <p:cNvCxnSpPr/>
          <p:nvPr/>
        </p:nvCxnSpPr>
        <p:spPr>
          <a:xfrm>
            <a:off x="9696400" y="6592128"/>
            <a:ext cx="0" cy="2606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F2E01B85-64CA-4573-ACCC-F75A46842F9C}"/>
              </a:ext>
            </a:extLst>
          </p:cNvPr>
          <p:cNvSpPr txBox="1">
            <a:spLocks/>
          </p:cNvSpPr>
          <p:nvPr/>
        </p:nvSpPr>
        <p:spPr bwMode="auto">
          <a:xfrm>
            <a:off x="1830763" y="6556124"/>
            <a:ext cx="811858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Онлайн-семинар «Новые методы ускорения частиц и экстремальные состояния материи»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67CCCA07-D205-4201-96C1-9BC2B3402C1F}"/>
              </a:ext>
            </a:extLst>
          </p:cNvPr>
          <p:cNvSpPr txBox="1">
            <a:spLocks/>
          </p:cNvSpPr>
          <p:nvPr/>
        </p:nvSpPr>
        <p:spPr bwMode="auto">
          <a:xfrm>
            <a:off x="9660905" y="6555520"/>
            <a:ext cx="1296143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14350" indent="-514350" algn="ctr" eaLnBrk="1" hangingPunct="1">
              <a:buNone/>
            </a:pPr>
            <a:r>
              <a:rPr lang="ru-RU" sz="1600" b="1" dirty="0"/>
              <a:t>04.12.2020</a:t>
            </a:r>
          </a:p>
        </p:txBody>
      </p:sp>
    </p:spTree>
    <p:extLst>
      <p:ext uri="{BB962C8B-B14F-4D97-AF65-F5344CB8AC3E}">
        <p14:creationId xmlns:p14="http://schemas.microsoft.com/office/powerpoint/2010/main" val="1790923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2154</Words>
  <Application>Microsoft Office PowerPoint</Application>
  <PresentationFormat>Широкоэкранный</PresentationFormat>
  <Paragraphs>324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Malgun Gothic Semilight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Минаков</dc:creator>
  <cp:lastModifiedBy>Владимир Минаков</cp:lastModifiedBy>
  <cp:revision>59</cp:revision>
  <dcterms:created xsi:type="dcterms:W3CDTF">2020-06-24T09:29:55Z</dcterms:created>
  <dcterms:modified xsi:type="dcterms:W3CDTF">2020-12-03T11:10:19Z</dcterms:modified>
</cp:coreProperties>
</file>