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61" r:id="rId4"/>
    <p:sldId id="262" r:id="rId5"/>
    <p:sldId id="264" r:id="rId6"/>
    <p:sldId id="275" r:id="rId7"/>
    <p:sldId id="274" r:id="rId8"/>
    <p:sldId id="286" r:id="rId9"/>
    <p:sldId id="266" r:id="rId10"/>
    <p:sldId id="268" r:id="rId11"/>
    <p:sldId id="267" r:id="rId12"/>
    <p:sldId id="276" r:id="rId13"/>
    <p:sldId id="271" r:id="rId14"/>
    <p:sldId id="287" r:id="rId15"/>
    <p:sldId id="281" r:id="rId16"/>
    <p:sldId id="265" r:id="rId17"/>
    <p:sldId id="278" r:id="rId18"/>
    <p:sldId id="279" r:id="rId19"/>
    <p:sldId id="296" r:id="rId20"/>
    <p:sldId id="280" r:id="rId21"/>
    <p:sldId id="282" r:id="rId22"/>
    <p:sldId id="283" r:id="rId23"/>
    <p:sldId id="285" r:id="rId24"/>
    <p:sldId id="284" r:id="rId25"/>
    <p:sldId id="288" r:id="rId26"/>
    <p:sldId id="292" r:id="rId27"/>
    <p:sldId id="291" r:id="rId28"/>
    <p:sldId id="263" r:id="rId29"/>
    <p:sldId id="290" r:id="rId30"/>
    <p:sldId id="293" r:id="rId31"/>
    <p:sldId id="295" r:id="rId32"/>
    <p:sldId id="29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3.wmf"/><Relationship Id="rId1" Type="http://schemas.openxmlformats.org/officeDocument/2006/relationships/image" Target="../media/image48.wmf"/><Relationship Id="rId6" Type="http://schemas.openxmlformats.org/officeDocument/2006/relationships/image" Target="../media/image52.wmf"/><Relationship Id="rId11" Type="http://schemas.openxmlformats.org/officeDocument/2006/relationships/image" Target="../media/image47.wmf"/><Relationship Id="rId5" Type="http://schemas.openxmlformats.org/officeDocument/2006/relationships/image" Target="../media/image51.wmf"/><Relationship Id="rId10" Type="http://schemas.openxmlformats.org/officeDocument/2006/relationships/image" Target="../media/image46.wmf"/><Relationship Id="rId4" Type="http://schemas.openxmlformats.org/officeDocument/2006/relationships/image" Target="../media/image50.wmf"/><Relationship Id="rId9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3.wmf"/><Relationship Id="rId1" Type="http://schemas.openxmlformats.org/officeDocument/2006/relationships/image" Target="../media/image48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0B416-BBEB-4162-957C-49ADBDF73EEA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94834-2CD8-40C5-972B-FAB7EDBA1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5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94834-2CD8-40C5-972B-FAB7EDBA15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0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94834-2CD8-40C5-972B-FAB7EDBA158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01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94834-2CD8-40C5-972B-FAB7EDBA158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9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1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1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1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9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3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7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63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31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4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AD45B-4273-42A4-925B-5C6630493BD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55781-32F7-417D-AB03-8CA086A2A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7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47.wmf"/><Relationship Id="rId3" Type="http://schemas.openxmlformats.org/officeDocument/2006/relationships/image" Target="../media/image54.png"/><Relationship Id="rId21" Type="http://schemas.openxmlformats.org/officeDocument/2006/relationships/oleObject" Target="../embeddings/oleObject7.bin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53.wmf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20" Type="http://schemas.openxmlformats.org/officeDocument/2006/relationships/image" Target="../media/image44.wmf"/><Relationship Id="rId29" Type="http://schemas.openxmlformats.org/officeDocument/2006/relationships/slide" Target="slide3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0.wmf"/><Relationship Id="rId24" Type="http://schemas.openxmlformats.org/officeDocument/2006/relationships/image" Target="../media/image46.wmf"/><Relationship Id="rId5" Type="http://schemas.openxmlformats.org/officeDocument/2006/relationships/image" Target="../media/image48.wmf"/><Relationship Id="rId15" Type="http://schemas.openxmlformats.org/officeDocument/2006/relationships/image" Target="../media/image52.wmf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550.png"/><Relationship Id="rId10" Type="http://schemas.openxmlformats.org/officeDocument/2006/relationships/oleObject" Target="../embeddings/oleObject13.bin"/><Relationship Id="rId19" Type="http://schemas.openxmlformats.org/officeDocument/2006/relationships/oleObject" Target="../embeddings/oleObject6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15.bin"/><Relationship Id="rId22" Type="http://schemas.openxmlformats.org/officeDocument/2006/relationships/image" Target="../media/image45.wmf"/><Relationship Id="rId27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2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70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openxmlformats.org/officeDocument/2006/relationships/image" Target="../media/image83.png"/><Relationship Id="rId4" Type="http://schemas.openxmlformats.org/officeDocument/2006/relationships/image" Target="../media/image750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7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12" Type="http://schemas.openxmlformats.org/officeDocument/2006/relationships/image" Target="../media/image8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8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0.png"/><Relationship Id="rId7" Type="http://schemas.openxmlformats.org/officeDocument/2006/relationships/image" Target="../media/image8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0.png"/><Relationship Id="rId7" Type="http://schemas.openxmlformats.org/officeDocument/2006/relationships/image" Target="../media/image88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7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12" Type="http://schemas.openxmlformats.org/officeDocument/2006/relationships/image" Target="../media/image10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23.png"/><Relationship Id="rId3" Type="http://schemas.openxmlformats.org/officeDocument/2006/relationships/image" Target="../media/image1060.png"/><Relationship Id="rId7" Type="http://schemas.openxmlformats.org/officeDocument/2006/relationships/image" Target="../media/image112.jpeg"/><Relationship Id="rId12" Type="http://schemas.openxmlformats.org/officeDocument/2006/relationships/image" Target="../media/image122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080.png"/><Relationship Id="rId10" Type="http://schemas.openxmlformats.org/officeDocument/2006/relationships/image" Target="../media/image115.png"/><Relationship Id="rId4" Type="http://schemas.openxmlformats.org/officeDocument/2006/relationships/image" Target="../media/image111.jpeg"/><Relationship Id="rId9" Type="http://schemas.openxmlformats.org/officeDocument/2006/relationships/image" Target="../media/image114.png"/><Relationship Id="rId14" Type="http://schemas.openxmlformats.org/officeDocument/2006/relationships/image" Target="../media/image10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128.png"/><Relationship Id="rId3" Type="http://schemas.openxmlformats.org/officeDocument/2006/relationships/image" Target="../media/image111.png"/><Relationship Id="rId21" Type="http://schemas.openxmlformats.org/officeDocument/2006/relationships/image" Target="../media/image124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15.wmf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6.wmf"/><Relationship Id="rId20" Type="http://schemas.openxmlformats.org/officeDocument/2006/relationships/image" Target="../media/image130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0.bin"/><Relationship Id="rId23" Type="http://schemas.openxmlformats.org/officeDocument/2006/relationships/image" Target="../media/image125.png"/><Relationship Id="rId10" Type="http://schemas.openxmlformats.org/officeDocument/2006/relationships/image" Target="../media/image115.wmf"/><Relationship Id="rId19" Type="http://schemas.openxmlformats.org/officeDocument/2006/relationships/image" Target="../media/image121.png"/><Relationship Id="rId4" Type="http://schemas.openxmlformats.org/officeDocument/2006/relationships/image" Target="../media/image112.jpe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116.wmf"/><Relationship Id="rId22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18" Type="http://schemas.openxmlformats.org/officeDocument/2006/relationships/image" Target="../media/image136.png"/><Relationship Id="rId3" Type="http://schemas.openxmlformats.org/officeDocument/2006/relationships/image" Target="../media/image118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17" Type="http://schemas.openxmlformats.org/officeDocument/2006/relationships/image" Target="../media/image135.png"/><Relationship Id="rId2" Type="http://schemas.openxmlformats.org/officeDocument/2006/relationships/image" Target="../media/image117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0.png"/><Relationship Id="rId11" Type="http://schemas.openxmlformats.org/officeDocument/2006/relationships/image" Target="../media/image141.png"/><Relationship Id="rId5" Type="http://schemas.openxmlformats.org/officeDocument/2006/relationships/image" Target="../media/image119.png"/><Relationship Id="rId15" Type="http://schemas.openxmlformats.org/officeDocument/2006/relationships/image" Target="../media/image131.png"/><Relationship Id="rId10" Type="http://schemas.openxmlformats.org/officeDocument/2006/relationships/image" Target="../media/image120.png"/><Relationship Id="rId19" Type="http://schemas.openxmlformats.org/officeDocument/2006/relationships/image" Target="../media/image126.png"/><Relationship Id="rId4" Type="http://schemas.openxmlformats.org/officeDocument/2006/relationships/image" Target="../media/image1170.png"/><Relationship Id="rId9" Type="http://schemas.openxmlformats.org/officeDocument/2006/relationships/image" Target="../media/image134.png"/><Relationship Id="rId1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0.png"/><Relationship Id="rId17" Type="http://schemas.openxmlformats.org/officeDocument/2006/relationships/image" Target="../media/image10.png"/><Relationship Id="rId25" Type="http://schemas.openxmlformats.org/officeDocument/2006/relationships/slide" Target="slide30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9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24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12.png"/><Relationship Id="rId10" Type="http://schemas.openxmlformats.org/officeDocument/2006/relationships/image" Target="../media/image3.wmf"/><Relationship Id="rId19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37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0.png"/><Relationship Id="rId25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29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wmf"/><Relationship Id="rId24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13.png"/><Relationship Id="rId10" Type="http://schemas.openxmlformats.org/officeDocument/2006/relationships/image" Target="../media/image3.wmf"/><Relationship Id="rId19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1.wmf"/><Relationship Id="rId18" Type="http://schemas.openxmlformats.org/officeDocument/2006/relationships/image" Target="../media/image150.png"/><Relationship Id="rId3" Type="http://schemas.openxmlformats.org/officeDocument/2006/relationships/image" Target="../media/image54.png"/><Relationship Id="rId21" Type="http://schemas.openxmlformats.org/officeDocument/2006/relationships/oleObject" Target="../embeddings/oleObject28.bin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53.wmf"/><Relationship Id="rId25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20" Type="http://schemas.openxmlformats.org/officeDocument/2006/relationships/image" Target="../media/image152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0.wmf"/><Relationship Id="rId24" Type="http://schemas.openxmlformats.org/officeDocument/2006/relationships/image" Target="../media/image154.png"/><Relationship Id="rId5" Type="http://schemas.openxmlformats.org/officeDocument/2006/relationships/image" Target="../media/image48.wmf"/><Relationship Id="rId15" Type="http://schemas.openxmlformats.org/officeDocument/2006/relationships/image" Target="../media/image52.wmf"/><Relationship Id="rId23" Type="http://schemas.openxmlformats.org/officeDocument/2006/relationships/image" Target="../media/image153.png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151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26.bin"/><Relationship Id="rId22" Type="http://schemas.openxmlformats.org/officeDocument/2006/relationships/image" Target="../media/image14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3.wmf"/><Relationship Id="rId19" Type="http://schemas.openxmlformats.org/officeDocument/2006/relationships/image" Target="../media/image180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3.png"/><Relationship Id="rId12" Type="http://schemas.openxmlformats.org/officeDocument/2006/relationships/image" Target="../media/image6.png"/><Relationship Id="rId17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15" Type="http://schemas.openxmlformats.org/officeDocument/2006/relationships/image" Target="../media/image9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31.png"/><Relationship Id="rId12" Type="http://schemas.openxmlformats.org/officeDocument/2006/relationships/image" Target="../media/image30.png"/><Relationship Id="rId17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.jpeg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1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wmf"/><Relationship Id="rId18" Type="http://schemas.openxmlformats.org/officeDocument/2006/relationships/image" Target="../media/image39.png"/><Relationship Id="rId3" Type="http://schemas.openxmlformats.org/officeDocument/2006/relationships/image" Target="../media/image32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3.vml"/><Relationship Id="rId11" Type="http://schemas.openxmlformats.org/officeDocument/2006/relationships/image" Target="../media/image34.png"/><Relationship Id="rId15" Type="http://schemas.openxmlformats.org/officeDocument/2006/relationships/image" Target="../media/image36.png"/><Relationship Id="rId10" Type="http://schemas.openxmlformats.org/officeDocument/2006/relationships/image" Target="../media/image40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48062"/>
            <a:ext cx="12192000" cy="2062103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ПОГЛОЩЕНИЕ ЛАЗЕРНОГО СВЕТА,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ГЕНЕРАЦИЯ ПОЛЕЙ И ИЗЛУЧЕНИЯ ГАРМОНИК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НЕЛИНЕЙНОМ ПЛАЗМЕННОМ РЕЗОНАНСЕ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НЕОДНОРОДНОЙ ПЛАЗМЕ</a:t>
            </a:r>
            <a:endParaRPr lang="ru-RU" alt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644650" y="3448844"/>
            <a:ext cx="89027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latin typeface="Arial" panose="020B0604020202020204" pitchFamily="34" charset="0"/>
              </a:rPr>
              <a:t>И.И.</a:t>
            </a:r>
            <a:r>
              <a:rPr lang="en-US" altLang="ru-RU" sz="2600" dirty="0">
                <a:latin typeface="Arial" panose="020B0604020202020204" pitchFamily="34" charset="0"/>
              </a:rPr>
              <a:t> </a:t>
            </a:r>
            <a:r>
              <a:rPr lang="ru-RU" altLang="ru-RU" sz="2600" dirty="0" smtClean="0">
                <a:latin typeface="Arial" panose="020B0604020202020204" pitchFamily="34" charset="0"/>
              </a:rPr>
              <a:t>Метельский</a:t>
            </a:r>
            <a:r>
              <a:rPr lang="en-US" altLang="ru-RU" sz="2600" baseline="30000" dirty="0" smtClean="0">
                <a:latin typeface="Arial" panose="020B0604020202020204" pitchFamily="34" charset="0"/>
              </a:rPr>
              <a:t>1,2</a:t>
            </a:r>
            <a:endParaRPr lang="ru-RU" altLang="ru-RU" sz="2600" dirty="0">
              <a:latin typeface="Arial" panose="020B0604020202020204" pitchFamily="34" charset="0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003425" y="5149449"/>
            <a:ext cx="8396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 baseline="30000" dirty="0" smtClean="0">
                <a:latin typeface="Arial" panose="020B0604020202020204" pitchFamily="34" charset="0"/>
              </a:rPr>
              <a:t>1 </a:t>
            </a:r>
            <a:r>
              <a:rPr lang="ru-RU" altLang="ru-RU" sz="2000" i="1" dirty="0">
                <a:latin typeface="Arial" panose="020B0604020202020204" pitchFamily="34" charset="0"/>
              </a:rPr>
              <a:t>Физический институт </a:t>
            </a:r>
            <a:r>
              <a:rPr lang="ru-RU" altLang="ru-RU" sz="2000" i="1" dirty="0" smtClean="0">
                <a:latin typeface="Arial" panose="020B0604020202020204" pitchFamily="34" charset="0"/>
              </a:rPr>
              <a:t>им. </a:t>
            </a:r>
            <a:r>
              <a:rPr lang="ru-RU" altLang="ru-RU" sz="2000" i="1" dirty="0">
                <a:latin typeface="Arial" panose="020B0604020202020204" pitchFamily="34" charset="0"/>
              </a:rPr>
              <a:t>П.Н. Лебедева, РАН, Москва, Россия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644650" y="5731335"/>
            <a:ext cx="8986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 baseline="30000" dirty="0" smtClean="0">
                <a:latin typeface="Arial" panose="020B0604020202020204" pitchFamily="34" charset="0"/>
              </a:rPr>
              <a:t>2 </a:t>
            </a:r>
            <a:r>
              <a:rPr lang="ru-RU" altLang="ru-RU" sz="2000" i="1" dirty="0">
                <a:latin typeface="Arial" panose="020B0604020202020204" pitchFamily="34" charset="0"/>
              </a:rPr>
              <a:t>Всероссийский научно-исследовательский исследовательский институт автоматики им. Н.Л. Духова, РОСАТОМ, Москва, Россия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683544" y="2859208"/>
            <a:ext cx="8902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 smtClean="0">
                <a:latin typeface="Arial" panose="020B0604020202020204" pitchFamily="34" charset="0"/>
              </a:rPr>
              <a:t>(по материалам кандидатской диссертации)</a:t>
            </a:r>
            <a:endParaRPr lang="ru-RU" altLang="ru-RU" sz="2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7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77"/>
          <p:cNvGrpSpPr>
            <a:grpSpLocks/>
          </p:cNvGrpSpPr>
          <p:nvPr/>
        </p:nvGrpSpPr>
        <p:grpSpPr bwMode="auto">
          <a:xfrm>
            <a:off x="8598873" y="673101"/>
            <a:ext cx="3523029" cy="4373684"/>
            <a:chOff x="1201787" y="1007815"/>
            <a:chExt cx="3874269" cy="4797449"/>
          </a:xfrm>
        </p:grpSpPr>
        <p:grpSp>
          <p:nvGrpSpPr>
            <p:cNvPr id="6" name="Группа 74"/>
            <p:cNvGrpSpPr>
              <a:grpSpLocks/>
            </p:cNvGrpSpPr>
            <p:nvPr/>
          </p:nvGrpSpPr>
          <p:grpSpPr bwMode="auto">
            <a:xfrm>
              <a:off x="1201787" y="1007815"/>
              <a:ext cx="3874269" cy="4797449"/>
              <a:chOff x="1287637" y="863799"/>
              <a:chExt cx="3874269" cy="4797449"/>
            </a:xfrm>
          </p:grpSpPr>
          <p:grpSp>
            <p:nvGrpSpPr>
              <p:cNvPr id="9" name="Группа 43"/>
              <p:cNvGrpSpPr>
                <a:grpSpLocks/>
              </p:cNvGrpSpPr>
              <p:nvPr/>
            </p:nvGrpSpPr>
            <p:grpSpPr bwMode="auto">
              <a:xfrm>
                <a:off x="1503491" y="863799"/>
                <a:ext cx="3363202" cy="4797449"/>
                <a:chOff x="1503491" y="863799"/>
                <a:chExt cx="3363202" cy="4797449"/>
              </a:xfrm>
            </p:grpSpPr>
            <p:grpSp>
              <p:nvGrpSpPr>
                <p:cNvPr id="16" name="Группа 25"/>
                <p:cNvGrpSpPr>
                  <a:grpSpLocks/>
                </p:cNvGrpSpPr>
                <p:nvPr/>
              </p:nvGrpSpPr>
              <p:grpSpPr bwMode="auto">
                <a:xfrm>
                  <a:off x="1503491" y="863799"/>
                  <a:ext cx="3363202" cy="863604"/>
                  <a:chOff x="1503491" y="863799"/>
                  <a:chExt cx="3363202" cy="863604"/>
                </a:xfrm>
              </p:grpSpPr>
              <p:sp>
                <p:nvSpPr>
                  <p:cNvPr id="33" name="Скругленный прямоугольник 32"/>
                  <p:cNvSpPr/>
                  <p:nvPr/>
                </p:nvSpPr>
                <p:spPr>
                  <a:xfrm>
                    <a:off x="1503491" y="863799"/>
                    <a:ext cx="3363202" cy="863604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4" name="Скругленный прямоугольник 33"/>
                  <p:cNvSpPr/>
                  <p:nvPr/>
                </p:nvSpPr>
                <p:spPr>
                  <a:xfrm>
                    <a:off x="1619354" y="959049"/>
                    <a:ext cx="1512569" cy="669928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5" name="Скругленный прямоугольник 34"/>
                  <p:cNvSpPr/>
                  <p:nvPr/>
                </p:nvSpPr>
                <p:spPr>
                  <a:xfrm>
                    <a:off x="3216041" y="954287"/>
                    <a:ext cx="1510981" cy="669928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6" name="Text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87831" y="1003579"/>
                    <a:ext cx="975998" cy="5402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ТВ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Решение</a:t>
                    </a:r>
                  </a:p>
                </p:txBody>
              </p:sp>
              <p:sp>
                <p:nvSpPr>
                  <p:cNvPr id="37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1249" y="1000402"/>
                    <a:ext cx="1098992" cy="5402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Исходная </a:t>
                    </a:r>
                    <a:br>
                      <a:rPr lang="ru-RU" altLang="ru-RU" sz="1400" b="1" dirty="0">
                        <a:latin typeface="Arial" panose="020B0604020202020204" pitchFamily="34" charset="0"/>
                      </a:rPr>
                    </a:b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модель</a:t>
                    </a:r>
                  </a:p>
                </p:txBody>
              </p:sp>
            </p:grpSp>
            <p:grpSp>
              <p:nvGrpSpPr>
                <p:cNvPr id="17" name="Группа 28"/>
                <p:cNvGrpSpPr>
                  <a:grpSpLocks/>
                </p:cNvGrpSpPr>
                <p:nvPr/>
              </p:nvGrpSpPr>
              <p:grpSpPr bwMode="auto">
                <a:xfrm>
                  <a:off x="1665201" y="2217944"/>
                  <a:ext cx="3098327" cy="490539"/>
                  <a:chOff x="1665201" y="2217944"/>
                  <a:chExt cx="3098327" cy="490539"/>
                </a:xfrm>
              </p:grpSpPr>
              <p:sp>
                <p:nvSpPr>
                  <p:cNvPr id="31" name="Скругленный прямоугольник 30"/>
                  <p:cNvSpPr/>
                  <p:nvPr/>
                </p:nvSpPr>
                <p:spPr>
                  <a:xfrm>
                    <a:off x="1668556" y="2217944"/>
                    <a:ext cx="3094972" cy="490539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2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98358"/>
                    <a:ext cx="3060340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Исходное многообразие</a:t>
                    </a: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 </a:t>
                    </a:r>
                    <a:r>
                      <a:rPr lang="en-US" altLang="ru-RU" sz="1400" b="1" i="1" dirty="0">
                        <a:latin typeface="Arial" panose="020B0604020202020204" pitchFamily="34" charset="0"/>
                      </a:rPr>
                      <a:t>RM</a:t>
                    </a: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 </a:t>
                    </a:r>
                  </a:p>
                </p:txBody>
              </p:sp>
            </p:grpSp>
            <p:grpSp>
              <p:nvGrpSpPr>
                <p:cNvPr id="18" name="Группа 30"/>
                <p:cNvGrpSpPr>
                  <a:grpSpLocks/>
                </p:cNvGrpSpPr>
                <p:nvPr/>
              </p:nvGrpSpPr>
              <p:grpSpPr bwMode="auto">
                <a:xfrm>
                  <a:off x="1665201" y="3206961"/>
                  <a:ext cx="3098327" cy="490540"/>
                  <a:chOff x="1665201" y="2198849"/>
                  <a:chExt cx="3098327" cy="490540"/>
                </a:xfrm>
              </p:grpSpPr>
              <p:sp>
                <p:nvSpPr>
                  <p:cNvPr id="29" name="Скругленный прямоугольник 28"/>
                  <p:cNvSpPr/>
                  <p:nvPr/>
                </p:nvSpPr>
                <p:spPr>
                  <a:xfrm>
                    <a:off x="1668556" y="2198849"/>
                    <a:ext cx="3094972" cy="490540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0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79308"/>
                    <a:ext cx="3060340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Генераторы группы</a:t>
                    </a: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 G</a:t>
                    </a:r>
                    <a:endParaRPr lang="ru-RU" altLang="ru-RU" sz="1400" b="1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" name="Группа 33"/>
                <p:cNvGrpSpPr>
                  <a:grpSpLocks/>
                </p:cNvGrpSpPr>
                <p:nvPr/>
              </p:nvGrpSpPr>
              <p:grpSpPr bwMode="auto">
                <a:xfrm>
                  <a:off x="1679551" y="4180104"/>
                  <a:ext cx="3098261" cy="492127"/>
                  <a:chOff x="1665201" y="2216838"/>
                  <a:chExt cx="3098261" cy="492127"/>
                </a:xfrm>
              </p:grpSpPr>
              <p:sp>
                <p:nvSpPr>
                  <p:cNvPr id="27" name="Скругленный прямоугольник 26"/>
                  <p:cNvSpPr/>
                  <p:nvPr/>
                </p:nvSpPr>
                <p:spPr>
                  <a:xfrm>
                    <a:off x="1668490" y="2216838"/>
                    <a:ext cx="3094972" cy="492127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8" name="Text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98327"/>
                    <a:ext cx="3060846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RGS</a:t>
                    </a: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-генераторы</a:t>
                    </a:r>
                  </a:p>
                </p:txBody>
              </p:sp>
            </p:grpSp>
            <p:grpSp>
              <p:nvGrpSpPr>
                <p:cNvPr id="20" name="Группа 36"/>
                <p:cNvGrpSpPr>
                  <a:grpSpLocks/>
                </p:cNvGrpSpPr>
                <p:nvPr/>
              </p:nvGrpSpPr>
              <p:grpSpPr bwMode="auto">
                <a:xfrm>
                  <a:off x="1643162" y="5169121"/>
                  <a:ext cx="3147348" cy="492127"/>
                  <a:chOff x="1616683" y="2216793"/>
                  <a:chExt cx="3147348" cy="492127"/>
                </a:xfrm>
              </p:grpSpPr>
              <p:sp>
                <p:nvSpPr>
                  <p:cNvPr id="25" name="Скругленный прямоугольник 24"/>
                  <p:cNvSpPr/>
                  <p:nvPr/>
                </p:nvSpPr>
                <p:spPr>
                  <a:xfrm>
                    <a:off x="1616683" y="2216793"/>
                    <a:ext cx="3147348" cy="492127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6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98327"/>
                    <a:ext cx="3060866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RG</a:t>
                    </a: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-инвариантное решение</a:t>
                    </a:r>
                  </a:p>
                </p:txBody>
              </p:sp>
            </p:grpSp>
            <p:sp>
              <p:nvSpPr>
                <p:cNvPr id="21" name="Стрелка вниз 20" title="пп"/>
                <p:cNvSpPr/>
                <p:nvPr/>
              </p:nvSpPr>
              <p:spPr>
                <a:xfrm>
                  <a:off x="2747828" y="1754391"/>
                  <a:ext cx="845958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</a:t>
                  </a:r>
                  <a:endParaRPr lang="ru-RU" b="1" dirty="0"/>
                </a:p>
              </p:txBody>
            </p:sp>
            <p:sp>
              <p:nvSpPr>
                <p:cNvPr id="22" name="Стрелка вниз 21" title="пп"/>
                <p:cNvSpPr/>
                <p:nvPr/>
              </p:nvSpPr>
              <p:spPr>
                <a:xfrm>
                  <a:off x="2755764" y="2746583"/>
                  <a:ext cx="847546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II</a:t>
                  </a:r>
                  <a:endParaRPr lang="ru-RU" b="1" dirty="0"/>
                </a:p>
              </p:txBody>
            </p:sp>
            <p:sp>
              <p:nvSpPr>
                <p:cNvPr id="23" name="Стрелка вниз 22" title="пп"/>
                <p:cNvSpPr/>
                <p:nvPr/>
              </p:nvSpPr>
              <p:spPr>
                <a:xfrm>
                  <a:off x="2747828" y="3721313"/>
                  <a:ext cx="845958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III</a:t>
                  </a:r>
                  <a:endParaRPr lang="ru-RU" b="1" dirty="0"/>
                </a:p>
              </p:txBody>
            </p:sp>
            <p:sp>
              <p:nvSpPr>
                <p:cNvPr id="24" name="Стрелка вниз 23" title="пп"/>
                <p:cNvSpPr/>
                <p:nvPr/>
              </p:nvSpPr>
              <p:spPr>
                <a:xfrm>
                  <a:off x="2747828" y="4702393"/>
                  <a:ext cx="845958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IV</a:t>
                  </a:r>
                  <a:endParaRPr lang="ru-RU" b="1" dirty="0"/>
                </a:p>
              </p:txBody>
            </p:sp>
          </p:grpSp>
          <p:grpSp>
            <p:nvGrpSpPr>
              <p:cNvPr id="10" name="Группа 66"/>
              <p:cNvGrpSpPr>
                <a:grpSpLocks/>
              </p:cNvGrpSpPr>
              <p:nvPr/>
            </p:nvGrpSpPr>
            <p:grpSpPr bwMode="auto">
              <a:xfrm>
                <a:off x="4792828" y="2446437"/>
                <a:ext cx="369078" cy="2973528"/>
                <a:chOff x="4792828" y="2446437"/>
                <a:chExt cx="369078" cy="2973528"/>
              </a:xfrm>
            </p:grpSpPr>
            <p:cxnSp>
              <p:nvCxnSpPr>
                <p:cNvPr id="14" name="Соединительная линия уступом 13"/>
                <p:cNvCxnSpPr/>
                <p:nvPr/>
              </p:nvCxnSpPr>
              <p:spPr>
                <a:xfrm rot="16200000" flipH="1">
                  <a:off x="3490301" y="3748342"/>
                  <a:ext cx="2973402" cy="369809"/>
                </a:xfrm>
                <a:prstGeom prst="bentConnector3">
                  <a:avLst>
                    <a:gd name="adj1" fmla="val 29"/>
                  </a:avLst>
                </a:prstGeom>
                <a:ln w="22225">
                  <a:solidFill>
                    <a:schemeClr val="tx1"/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/>
                <p:cNvCxnSpPr/>
                <p:nvPr/>
              </p:nvCxnSpPr>
              <p:spPr>
                <a:xfrm flipV="1">
                  <a:off x="4814317" y="5415185"/>
                  <a:ext cx="347589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prstDash val="lgDash"/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па 73"/>
              <p:cNvGrpSpPr>
                <a:grpSpLocks/>
              </p:cNvGrpSpPr>
              <p:nvPr/>
            </p:nvGrpSpPr>
            <p:grpSpPr bwMode="auto">
              <a:xfrm>
                <a:off x="1287637" y="1295846"/>
                <a:ext cx="396572" cy="3142803"/>
                <a:chOff x="1287637" y="1295846"/>
                <a:chExt cx="396572" cy="3142803"/>
              </a:xfrm>
            </p:grpSpPr>
            <p:cxnSp>
              <p:nvCxnSpPr>
                <p:cNvPr id="12" name="Соединительная линия уступом 11"/>
                <p:cNvCxnSpPr/>
                <p:nvPr/>
              </p:nvCxnSpPr>
              <p:spPr>
                <a:xfrm rot="10800000" flipV="1">
                  <a:off x="1287637" y="1295601"/>
                  <a:ext cx="312671" cy="3143266"/>
                </a:xfrm>
                <a:prstGeom prst="bentConnector2">
                  <a:avLst/>
                </a:prstGeom>
                <a:ln w="22225">
                  <a:solidFill>
                    <a:schemeClr val="tx1"/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 стрелкой 12"/>
                <p:cNvCxnSpPr/>
                <p:nvPr/>
              </p:nvCxnSpPr>
              <p:spPr>
                <a:xfrm flipH="1">
                  <a:off x="1287637" y="4438867"/>
                  <a:ext cx="396791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prstDash val="lgDash"/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4623331" y="2530527"/>
              <a:ext cx="100536" cy="1008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>
                <a:latin typeface="Arial" panose="020B0604020202020204" pitchFamily="34" charset="0"/>
              </a:endParaRPr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1494753" y="1384201"/>
              <a:ext cx="100536" cy="1008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0" y="-6350"/>
            <a:ext cx="12192000" cy="4619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МЕТОД РЕНОРМГРУППОВЫХ СИММЕТРИЙ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748689" y="460386"/>
            <a:ext cx="41235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latin typeface="Arial" panose="020B0604020202020204" pitchFamily="34" charset="0"/>
              </a:rPr>
              <a:t>Общая идея </a:t>
            </a:r>
            <a:r>
              <a:rPr lang="en-US" altLang="ru-RU" sz="1800" b="1" i="1" dirty="0">
                <a:latin typeface="Arial" panose="020B0604020202020204" pitchFamily="34" charset="0"/>
              </a:rPr>
              <a:t>RG</a:t>
            </a:r>
            <a:r>
              <a:rPr lang="ru-RU" altLang="ru-RU" sz="1800" b="1" i="1" dirty="0">
                <a:latin typeface="Arial" panose="020B0604020202020204" pitchFamily="34" charset="0"/>
              </a:rPr>
              <a:t>-преобразования: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42" name="Line 44"/>
          <p:cNvSpPr>
            <a:spLocks noChangeShapeType="1"/>
          </p:cNvSpPr>
          <p:nvPr/>
        </p:nvSpPr>
        <p:spPr bwMode="auto">
          <a:xfrm flipV="1">
            <a:off x="80468" y="3033833"/>
            <a:ext cx="43703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766268" y="1008183"/>
            <a:ext cx="0" cy="2568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" name="Дуга 43"/>
          <p:cNvSpPr/>
          <p:nvPr/>
        </p:nvSpPr>
        <p:spPr bwMode="auto">
          <a:xfrm rot="21144590">
            <a:off x="263030" y="2259133"/>
            <a:ext cx="4760913" cy="1241425"/>
          </a:xfrm>
          <a:prstGeom prst="arc">
            <a:avLst>
              <a:gd name="adj1" fmla="val 11261074"/>
              <a:gd name="adj2" fmla="val 20570238"/>
            </a:avLst>
          </a:prstGeom>
          <a:ln w="41275">
            <a:solidFill>
              <a:schemeClr val="tx1"/>
            </a:solidFill>
            <a:prstDash val="dash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5" name="Объект 6"/>
          <p:cNvGraphicFramePr>
            <a:graphicFrameLocks noChangeAspect="1"/>
          </p:cNvGraphicFramePr>
          <p:nvPr/>
        </p:nvGraphicFramePr>
        <p:xfrm>
          <a:off x="4296868" y="3078283"/>
          <a:ext cx="366712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7" name="Формула" r:id="rId3" imgW="126835" imgH="139518" progId="Equation.3">
                  <p:embed/>
                </p:oleObj>
              </mc:Choice>
              <mc:Fallback>
                <p:oleObj name="Формула" r:id="rId3" imgW="126835" imgH="139518" progId="Equation.3">
                  <p:embed/>
                  <p:pic>
                    <p:nvPicPr>
                      <p:cNvPr id="45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6868" y="3078283"/>
                        <a:ext cx="366712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Объект 76"/>
          <p:cNvGraphicFramePr>
            <a:graphicFrameLocks noChangeAspect="1"/>
          </p:cNvGraphicFramePr>
          <p:nvPr/>
        </p:nvGraphicFramePr>
        <p:xfrm>
          <a:off x="272555" y="873246"/>
          <a:ext cx="481013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8" name="Формула" r:id="rId5" imgW="164885" imgH="164885" progId="Equation.3">
                  <p:embed/>
                </p:oleObj>
              </mc:Choice>
              <mc:Fallback>
                <p:oleObj name="Формула" r:id="rId5" imgW="164885" imgH="164885" progId="Equation.3">
                  <p:embed/>
                  <p:pic>
                    <p:nvPicPr>
                      <p:cNvPr id="46" name="Объект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55" y="873246"/>
                        <a:ext cx="481013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Объект 6"/>
          <p:cNvGraphicFramePr>
            <a:graphicFrameLocks noChangeAspect="1"/>
          </p:cNvGraphicFramePr>
          <p:nvPr/>
        </p:nvGraphicFramePr>
        <p:xfrm>
          <a:off x="399555" y="3059233"/>
          <a:ext cx="3667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9" name="Формула" r:id="rId7" imgW="126725" imgH="177415" progId="Equation.3">
                  <p:embed/>
                </p:oleObj>
              </mc:Choice>
              <mc:Fallback>
                <p:oleObj name="Формула" r:id="rId7" imgW="126725" imgH="177415" progId="Equation.3">
                  <p:embed/>
                  <p:pic>
                    <p:nvPicPr>
                      <p:cNvPr id="4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55" y="3059233"/>
                        <a:ext cx="36671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Дуга 47"/>
          <p:cNvSpPr/>
          <p:nvPr/>
        </p:nvSpPr>
        <p:spPr bwMode="auto">
          <a:xfrm rot="21144590">
            <a:off x="264286" y="2256533"/>
            <a:ext cx="4760913" cy="1241425"/>
          </a:xfrm>
          <a:prstGeom prst="arc">
            <a:avLst>
              <a:gd name="adj1" fmla="val 11261074"/>
              <a:gd name="adj2" fmla="val 11760041"/>
            </a:avLst>
          </a:prstGeom>
          <a:ln w="50800">
            <a:solidFill>
              <a:srgbClr val="C00000"/>
            </a:solidFill>
            <a:prstDash val="solid"/>
          </a:ln>
          <a:effectLst>
            <a:glow rad="63500">
              <a:srgbClr val="FF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Дуга 48"/>
          <p:cNvSpPr/>
          <p:nvPr/>
        </p:nvSpPr>
        <p:spPr bwMode="auto">
          <a:xfrm rot="16949266">
            <a:off x="-504526" y="1572540"/>
            <a:ext cx="4448175" cy="1328737"/>
          </a:xfrm>
          <a:prstGeom prst="arc">
            <a:avLst>
              <a:gd name="adj1" fmla="val 13890339"/>
              <a:gd name="adj2" fmla="val 18579607"/>
            </a:avLst>
          </a:prstGeom>
          <a:ln w="22225" cmpd="sng">
            <a:solidFill>
              <a:srgbClr val="0000FF"/>
            </a:solidFill>
            <a:prstDash val="solid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Дуга 49"/>
          <p:cNvSpPr/>
          <p:nvPr/>
        </p:nvSpPr>
        <p:spPr bwMode="auto">
          <a:xfrm rot="16949266">
            <a:off x="139205" y="1452683"/>
            <a:ext cx="4241800" cy="1333500"/>
          </a:xfrm>
          <a:prstGeom prst="arc">
            <a:avLst>
              <a:gd name="adj1" fmla="val 13985509"/>
              <a:gd name="adj2" fmla="val 18579607"/>
            </a:avLst>
          </a:prstGeom>
          <a:ln w="22225" cmpd="sng">
            <a:solidFill>
              <a:srgbClr val="0000FF"/>
            </a:solidFill>
            <a:prstDash val="solid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Дуга 50"/>
          <p:cNvSpPr/>
          <p:nvPr/>
        </p:nvSpPr>
        <p:spPr bwMode="auto">
          <a:xfrm rot="16949266">
            <a:off x="1016299" y="1345527"/>
            <a:ext cx="4105275" cy="1328737"/>
          </a:xfrm>
          <a:prstGeom prst="arc">
            <a:avLst>
              <a:gd name="adj1" fmla="val 14307691"/>
              <a:gd name="adj2" fmla="val 18632446"/>
            </a:avLst>
          </a:prstGeom>
          <a:ln w="22225" cmpd="sng">
            <a:solidFill>
              <a:srgbClr val="0000FF"/>
            </a:solidFill>
            <a:prstDash val="solid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2" name="Объект 65"/>
          <p:cNvGraphicFramePr>
            <a:graphicFrameLocks noChangeAspect="1"/>
          </p:cNvGraphicFramePr>
          <p:nvPr/>
        </p:nvGraphicFramePr>
        <p:xfrm>
          <a:off x="2120405" y="1498721"/>
          <a:ext cx="317500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0" name="Формула" r:id="rId9" imgW="164814" imgH="177492" progId="Equation.3">
                  <p:embed/>
                </p:oleObj>
              </mc:Choice>
              <mc:Fallback>
                <p:oleObj name="Формула" r:id="rId9" imgW="164814" imgH="177492" progId="Equation.3">
                  <p:embed/>
                  <p:pic>
                    <p:nvPicPr>
                      <p:cNvPr id="52" name="Объект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405" y="1498721"/>
                        <a:ext cx="317500" cy="30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Дуга 52"/>
          <p:cNvSpPr/>
          <p:nvPr/>
        </p:nvSpPr>
        <p:spPr bwMode="auto">
          <a:xfrm rot="20939792">
            <a:off x="-397370" y="1400296"/>
            <a:ext cx="4757738" cy="1244600"/>
          </a:xfrm>
          <a:prstGeom prst="arc">
            <a:avLst>
              <a:gd name="adj1" fmla="val 11520793"/>
              <a:gd name="adj2" fmla="val 20463056"/>
            </a:avLst>
          </a:prstGeom>
          <a:ln w="38100">
            <a:solidFill>
              <a:srgbClr val="0000FF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Дуга 53"/>
          <p:cNvSpPr/>
          <p:nvPr/>
        </p:nvSpPr>
        <p:spPr bwMode="auto">
          <a:xfrm rot="20939792">
            <a:off x="-213220" y="1909883"/>
            <a:ext cx="4759325" cy="1241425"/>
          </a:xfrm>
          <a:prstGeom prst="arc">
            <a:avLst>
              <a:gd name="adj1" fmla="val 11520793"/>
              <a:gd name="adj2" fmla="val 20467757"/>
            </a:avLst>
          </a:prstGeom>
          <a:ln w="38100">
            <a:solidFill>
              <a:srgbClr val="0000FF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Дуга 54"/>
          <p:cNvSpPr/>
          <p:nvPr/>
        </p:nvSpPr>
        <p:spPr bwMode="auto">
          <a:xfrm rot="20636435">
            <a:off x="-692459" y="2597808"/>
            <a:ext cx="4760196" cy="1243282"/>
          </a:xfrm>
          <a:prstGeom prst="arc">
            <a:avLst>
              <a:gd name="adj1" fmla="val 13890339"/>
              <a:gd name="adj2" fmla="val 17907565"/>
            </a:avLst>
          </a:prstGeom>
          <a:ln w="31750" cmpd="sng">
            <a:solidFill>
              <a:srgbClr val="C00000"/>
            </a:solidFill>
            <a:prstDash val="solid"/>
            <a:tailEnd type="stealth" w="med" len="lg"/>
          </a:ln>
          <a:effectLst>
            <a:glow rad="63500">
              <a:srgbClr val="FF0000">
                <a:alpha val="39000"/>
              </a:srgb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56" name="Объект 62"/>
          <p:cNvGraphicFramePr>
            <a:graphicFrameLocks noChangeAspect="1"/>
          </p:cNvGraphicFramePr>
          <p:nvPr/>
        </p:nvGraphicFramePr>
        <p:xfrm>
          <a:off x="1396505" y="2635371"/>
          <a:ext cx="53657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1" name="Уравнение" r:id="rId11" imgW="279360" imgH="177480" progId="Equation.3">
                  <p:embed/>
                </p:oleObj>
              </mc:Choice>
              <mc:Fallback>
                <p:oleObj name="Уравнение" r:id="rId11" imgW="279360" imgH="177480" progId="Equation.3">
                  <p:embed/>
                  <p:pic>
                    <p:nvPicPr>
                      <p:cNvPr id="56" name="Объект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505" y="2635371"/>
                        <a:ext cx="53657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Дуга 56"/>
          <p:cNvSpPr/>
          <p:nvPr/>
        </p:nvSpPr>
        <p:spPr bwMode="auto">
          <a:xfrm rot="21144590">
            <a:off x="264287" y="2257948"/>
            <a:ext cx="4760913" cy="1241425"/>
          </a:xfrm>
          <a:prstGeom prst="arc">
            <a:avLst>
              <a:gd name="adj1" fmla="val 11760666"/>
              <a:gd name="adj2" fmla="val 20527333"/>
            </a:avLst>
          </a:prstGeom>
          <a:ln w="50800">
            <a:solidFill>
              <a:srgbClr val="C00000"/>
            </a:solidFill>
            <a:prstDash val="solid"/>
          </a:ln>
          <a:effectLst>
            <a:glow rad="63500">
              <a:srgbClr val="FF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 46"/>
          <p:cNvSpPr>
            <a:spLocks noChangeArrowheads="1"/>
          </p:cNvSpPr>
          <p:nvPr/>
        </p:nvSpPr>
        <p:spPr bwMode="auto">
          <a:xfrm>
            <a:off x="3877407" y="1072653"/>
            <a:ext cx="44664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600" i="1" u="sng" dirty="0" smtClean="0">
                <a:cs typeface="+mn-cs"/>
              </a:rPr>
              <a:t>G</a:t>
            </a:r>
            <a:r>
              <a:rPr lang="en-US" altLang="ru-RU" sz="1600" u="sng" dirty="0" smtClean="0">
                <a:cs typeface="+mn-cs"/>
              </a:rPr>
              <a:t>-</a:t>
            </a:r>
            <a:r>
              <a:rPr lang="ru-RU" altLang="ru-RU" sz="1600" i="1" u="sng" dirty="0" smtClean="0">
                <a:cs typeface="+mn-cs"/>
              </a:rPr>
              <a:t>преобразование</a:t>
            </a:r>
            <a:r>
              <a:rPr lang="ru-RU" altLang="ru-RU" sz="1600" i="1" dirty="0" smtClean="0">
                <a:cs typeface="+mn-cs"/>
              </a:rPr>
              <a:t> </a:t>
            </a:r>
            <a:r>
              <a:rPr lang="en-US" altLang="ru-RU" sz="1600" i="1" dirty="0" smtClean="0">
                <a:cs typeface="+mn-cs"/>
                <a:sym typeface="Wingdings" pitchFamily="2" charset="2"/>
              </a:rPr>
              <a:t></a:t>
            </a:r>
            <a:r>
              <a:rPr lang="ru-RU" altLang="ru-RU" sz="1600" i="1" dirty="0" smtClean="0">
                <a:cs typeface="+mn-cs"/>
              </a:rPr>
              <a:t> </a:t>
            </a:r>
            <a:r>
              <a:rPr lang="ru-RU" altLang="ru-RU" sz="1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размножение</a:t>
            </a:r>
            <a:r>
              <a:rPr lang="ru-RU" altLang="ru-RU" sz="1600" i="1" dirty="0" smtClean="0">
                <a:cs typeface="+mn-cs"/>
              </a:rPr>
              <a:t> решений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3877407" y="1424661"/>
            <a:ext cx="4581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600" i="1" u="sng" dirty="0" smtClean="0">
                <a:cs typeface="+mn-cs"/>
              </a:rPr>
              <a:t>RG-</a:t>
            </a:r>
            <a:r>
              <a:rPr lang="ru-RU" altLang="ru-RU" sz="1600" i="1" u="sng" dirty="0" smtClean="0">
                <a:cs typeface="+mn-cs"/>
              </a:rPr>
              <a:t>преобразование </a:t>
            </a:r>
            <a:r>
              <a:rPr lang="en-US" altLang="ru-RU" sz="1600" i="1" dirty="0" smtClean="0">
                <a:cs typeface="+mn-cs"/>
                <a:sym typeface="Wingdings" pitchFamily="2" charset="2"/>
              </a:rPr>
              <a:t></a:t>
            </a:r>
            <a:r>
              <a:rPr lang="ru-RU" altLang="ru-RU" sz="1600" i="1" dirty="0" smtClean="0">
                <a:cs typeface="+mn-cs"/>
                <a:sym typeface="Wingdings" pitchFamily="2" charset="2"/>
              </a:rPr>
              <a:t> </a:t>
            </a:r>
            <a:r>
              <a:rPr lang="ru-RU" altLang="ru-RU" sz="1600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продолжение</a:t>
            </a:r>
            <a:r>
              <a:rPr lang="ru-RU" alt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ru-RU" altLang="ru-RU" sz="1600" i="1" dirty="0" smtClean="0">
                <a:cs typeface="+mn-cs"/>
              </a:rPr>
              <a:t>решений</a:t>
            </a: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8343865" y="5071723"/>
            <a:ext cx="38481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</a:rPr>
              <a:t>В.Ф. Ковалёв, Д.В. </a:t>
            </a:r>
            <a:r>
              <a:rPr lang="ru-RU" altLang="ru-RU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Ширков</a:t>
            </a: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400" dirty="0" smtClean="0">
                <a:solidFill>
                  <a:srgbClr val="0000FF"/>
                </a:solidFill>
                <a:latin typeface="Arial" panose="020B0604020202020204" pitchFamily="34" charset="0"/>
              </a:rPr>
              <a:t>УФН </a:t>
            </a: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</a:rPr>
              <a:t>178, 2008</a:t>
            </a:r>
            <a:endParaRPr lang="en-US" altLang="ru-RU" sz="1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43865" y="5071723"/>
            <a:ext cx="38481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</a:rPr>
              <a:t>В.Ф. Ковалёв, Д.В. </a:t>
            </a:r>
            <a:r>
              <a:rPr lang="ru-RU" altLang="ru-RU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Ширков</a:t>
            </a: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400" dirty="0" smtClean="0">
                <a:solidFill>
                  <a:srgbClr val="0000FF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400" dirty="0" smtClean="0">
                <a:solidFill>
                  <a:srgbClr val="0000FF"/>
                </a:solidFill>
                <a:latin typeface="Arial" panose="020B0604020202020204" pitchFamily="34" charset="0"/>
              </a:rPr>
              <a:t>УФН </a:t>
            </a: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</a:rPr>
              <a:t>178, 2008</a:t>
            </a:r>
            <a:endParaRPr lang="en-US" altLang="ru-RU" sz="1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Группа 77"/>
          <p:cNvGrpSpPr>
            <a:grpSpLocks/>
          </p:cNvGrpSpPr>
          <p:nvPr/>
        </p:nvGrpSpPr>
        <p:grpSpPr bwMode="auto">
          <a:xfrm>
            <a:off x="8598873" y="673101"/>
            <a:ext cx="3523029" cy="4373684"/>
            <a:chOff x="1201787" y="1007815"/>
            <a:chExt cx="3874269" cy="4797449"/>
          </a:xfrm>
        </p:grpSpPr>
        <p:grpSp>
          <p:nvGrpSpPr>
            <p:cNvPr id="6" name="Группа 74"/>
            <p:cNvGrpSpPr>
              <a:grpSpLocks/>
            </p:cNvGrpSpPr>
            <p:nvPr/>
          </p:nvGrpSpPr>
          <p:grpSpPr bwMode="auto">
            <a:xfrm>
              <a:off x="1201787" y="1007815"/>
              <a:ext cx="3874269" cy="4797449"/>
              <a:chOff x="1287637" y="863799"/>
              <a:chExt cx="3874269" cy="4797449"/>
            </a:xfrm>
          </p:grpSpPr>
          <p:grpSp>
            <p:nvGrpSpPr>
              <p:cNvPr id="9" name="Группа 43"/>
              <p:cNvGrpSpPr>
                <a:grpSpLocks/>
              </p:cNvGrpSpPr>
              <p:nvPr/>
            </p:nvGrpSpPr>
            <p:grpSpPr bwMode="auto">
              <a:xfrm>
                <a:off x="1503491" y="863799"/>
                <a:ext cx="3363202" cy="4797449"/>
                <a:chOff x="1503491" y="863799"/>
                <a:chExt cx="3363202" cy="4797449"/>
              </a:xfrm>
            </p:grpSpPr>
            <p:grpSp>
              <p:nvGrpSpPr>
                <p:cNvPr id="16" name="Группа 25"/>
                <p:cNvGrpSpPr>
                  <a:grpSpLocks/>
                </p:cNvGrpSpPr>
                <p:nvPr/>
              </p:nvGrpSpPr>
              <p:grpSpPr bwMode="auto">
                <a:xfrm>
                  <a:off x="1503491" y="863799"/>
                  <a:ext cx="3363202" cy="863604"/>
                  <a:chOff x="1503491" y="863799"/>
                  <a:chExt cx="3363202" cy="863604"/>
                </a:xfrm>
              </p:grpSpPr>
              <p:sp>
                <p:nvSpPr>
                  <p:cNvPr id="33" name="Скругленный прямоугольник 32"/>
                  <p:cNvSpPr/>
                  <p:nvPr/>
                </p:nvSpPr>
                <p:spPr>
                  <a:xfrm>
                    <a:off x="1503491" y="863799"/>
                    <a:ext cx="3363202" cy="863604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4" name="Скругленный прямоугольник 33"/>
                  <p:cNvSpPr/>
                  <p:nvPr/>
                </p:nvSpPr>
                <p:spPr>
                  <a:xfrm>
                    <a:off x="1619354" y="959049"/>
                    <a:ext cx="1512569" cy="669928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5" name="Скругленный прямоугольник 34"/>
                  <p:cNvSpPr/>
                  <p:nvPr/>
                </p:nvSpPr>
                <p:spPr>
                  <a:xfrm>
                    <a:off x="3216041" y="954287"/>
                    <a:ext cx="1510981" cy="669928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6" name="Text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87831" y="1003579"/>
                    <a:ext cx="975998" cy="5402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ТВ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Решение</a:t>
                    </a:r>
                  </a:p>
                </p:txBody>
              </p:sp>
              <p:sp>
                <p:nvSpPr>
                  <p:cNvPr id="37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1249" y="1000402"/>
                    <a:ext cx="1098992" cy="5402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Исходная </a:t>
                    </a:r>
                    <a:br>
                      <a:rPr lang="ru-RU" altLang="ru-RU" sz="1400" b="1" dirty="0">
                        <a:latin typeface="Arial" panose="020B0604020202020204" pitchFamily="34" charset="0"/>
                      </a:rPr>
                    </a:b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модель</a:t>
                    </a:r>
                  </a:p>
                </p:txBody>
              </p:sp>
            </p:grpSp>
            <p:grpSp>
              <p:nvGrpSpPr>
                <p:cNvPr id="17" name="Группа 28"/>
                <p:cNvGrpSpPr>
                  <a:grpSpLocks/>
                </p:cNvGrpSpPr>
                <p:nvPr/>
              </p:nvGrpSpPr>
              <p:grpSpPr bwMode="auto">
                <a:xfrm>
                  <a:off x="1665201" y="2217944"/>
                  <a:ext cx="3098327" cy="490539"/>
                  <a:chOff x="1665201" y="2217944"/>
                  <a:chExt cx="3098327" cy="490539"/>
                </a:xfrm>
              </p:grpSpPr>
              <p:sp>
                <p:nvSpPr>
                  <p:cNvPr id="31" name="Скругленный прямоугольник 30"/>
                  <p:cNvSpPr/>
                  <p:nvPr/>
                </p:nvSpPr>
                <p:spPr>
                  <a:xfrm>
                    <a:off x="1668556" y="2217944"/>
                    <a:ext cx="3094972" cy="490539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2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98358"/>
                    <a:ext cx="3060340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Исходное многообразие</a:t>
                    </a: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 </a:t>
                    </a:r>
                    <a:r>
                      <a:rPr lang="en-US" altLang="ru-RU" sz="1400" b="1" i="1" dirty="0">
                        <a:latin typeface="Arial" panose="020B0604020202020204" pitchFamily="34" charset="0"/>
                      </a:rPr>
                      <a:t>RM</a:t>
                    </a: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 </a:t>
                    </a:r>
                  </a:p>
                </p:txBody>
              </p:sp>
            </p:grpSp>
            <p:grpSp>
              <p:nvGrpSpPr>
                <p:cNvPr id="18" name="Группа 30"/>
                <p:cNvGrpSpPr>
                  <a:grpSpLocks/>
                </p:cNvGrpSpPr>
                <p:nvPr/>
              </p:nvGrpSpPr>
              <p:grpSpPr bwMode="auto">
                <a:xfrm>
                  <a:off x="1665201" y="3206961"/>
                  <a:ext cx="3098327" cy="490540"/>
                  <a:chOff x="1665201" y="2198849"/>
                  <a:chExt cx="3098327" cy="490540"/>
                </a:xfrm>
              </p:grpSpPr>
              <p:sp>
                <p:nvSpPr>
                  <p:cNvPr id="29" name="Скругленный прямоугольник 28"/>
                  <p:cNvSpPr/>
                  <p:nvPr/>
                </p:nvSpPr>
                <p:spPr>
                  <a:xfrm>
                    <a:off x="1668556" y="2198849"/>
                    <a:ext cx="3094972" cy="490540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30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79308"/>
                    <a:ext cx="3060340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Генераторы группы</a:t>
                    </a: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 G</a:t>
                    </a:r>
                    <a:endParaRPr lang="ru-RU" altLang="ru-RU" sz="1400" b="1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" name="Группа 33"/>
                <p:cNvGrpSpPr>
                  <a:grpSpLocks/>
                </p:cNvGrpSpPr>
                <p:nvPr/>
              </p:nvGrpSpPr>
              <p:grpSpPr bwMode="auto">
                <a:xfrm>
                  <a:off x="1679551" y="4180104"/>
                  <a:ext cx="3098261" cy="492127"/>
                  <a:chOff x="1665201" y="2216838"/>
                  <a:chExt cx="3098261" cy="492127"/>
                </a:xfrm>
              </p:grpSpPr>
              <p:sp>
                <p:nvSpPr>
                  <p:cNvPr id="27" name="Скругленный прямоугольник 26"/>
                  <p:cNvSpPr/>
                  <p:nvPr/>
                </p:nvSpPr>
                <p:spPr>
                  <a:xfrm>
                    <a:off x="1668490" y="2216838"/>
                    <a:ext cx="3094972" cy="492127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8" name="Text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98327"/>
                    <a:ext cx="3060846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RGS</a:t>
                    </a: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-генераторы</a:t>
                    </a:r>
                  </a:p>
                </p:txBody>
              </p:sp>
            </p:grpSp>
            <p:grpSp>
              <p:nvGrpSpPr>
                <p:cNvPr id="20" name="Группа 36"/>
                <p:cNvGrpSpPr>
                  <a:grpSpLocks/>
                </p:cNvGrpSpPr>
                <p:nvPr/>
              </p:nvGrpSpPr>
              <p:grpSpPr bwMode="auto">
                <a:xfrm>
                  <a:off x="1643162" y="5169121"/>
                  <a:ext cx="3147348" cy="492127"/>
                  <a:chOff x="1616683" y="2216793"/>
                  <a:chExt cx="3147348" cy="492127"/>
                </a:xfrm>
              </p:grpSpPr>
              <p:sp>
                <p:nvSpPr>
                  <p:cNvPr id="25" name="Скругленный прямоугольник 24"/>
                  <p:cNvSpPr/>
                  <p:nvPr/>
                </p:nvSpPr>
                <p:spPr>
                  <a:xfrm>
                    <a:off x="1616683" y="2216793"/>
                    <a:ext cx="3147348" cy="492127"/>
                  </a:xfrm>
                  <a:prstGeom prst="round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6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5201" y="2298327"/>
                    <a:ext cx="3060866" cy="3177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400" b="1" dirty="0">
                        <a:latin typeface="Arial" panose="020B0604020202020204" pitchFamily="34" charset="0"/>
                      </a:rPr>
                      <a:t>RG</a:t>
                    </a:r>
                    <a:r>
                      <a:rPr lang="ru-RU" altLang="ru-RU" sz="1400" b="1" dirty="0">
                        <a:latin typeface="Arial" panose="020B0604020202020204" pitchFamily="34" charset="0"/>
                      </a:rPr>
                      <a:t>-инвариантное решение</a:t>
                    </a:r>
                  </a:p>
                </p:txBody>
              </p:sp>
            </p:grpSp>
            <p:sp>
              <p:nvSpPr>
                <p:cNvPr id="21" name="Стрелка вниз 20" title="пп"/>
                <p:cNvSpPr/>
                <p:nvPr/>
              </p:nvSpPr>
              <p:spPr>
                <a:xfrm>
                  <a:off x="2747828" y="1754391"/>
                  <a:ext cx="845958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</a:t>
                  </a:r>
                  <a:endParaRPr lang="ru-RU" b="1" dirty="0"/>
                </a:p>
              </p:txBody>
            </p:sp>
            <p:sp>
              <p:nvSpPr>
                <p:cNvPr id="22" name="Стрелка вниз 21" title="пп"/>
                <p:cNvSpPr/>
                <p:nvPr/>
              </p:nvSpPr>
              <p:spPr>
                <a:xfrm>
                  <a:off x="2755764" y="2746583"/>
                  <a:ext cx="847546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II</a:t>
                  </a:r>
                  <a:endParaRPr lang="ru-RU" b="1" dirty="0"/>
                </a:p>
              </p:txBody>
            </p:sp>
            <p:sp>
              <p:nvSpPr>
                <p:cNvPr id="23" name="Стрелка вниз 22" title="пп"/>
                <p:cNvSpPr/>
                <p:nvPr/>
              </p:nvSpPr>
              <p:spPr>
                <a:xfrm>
                  <a:off x="2747828" y="3721313"/>
                  <a:ext cx="845958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III</a:t>
                  </a:r>
                  <a:endParaRPr lang="ru-RU" b="1" dirty="0"/>
                </a:p>
              </p:txBody>
            </p:sp>
            <p:sp>
              <p:nvSpPr>
                <p:cNvPr id="24" name="Стрелка вниз 23" title="пп"/>
                <p:cNvSpPr/>
                <p:nvPr/>
              </p:nvSpPr>
              <p:spPr>
                <a:xfrm>
                  <a:off x="2747828" y="4702393"/>
                  <a:ext cx="845958" cy="431802"/>
                </a:xfrm>
                <a:prstGeom prst="downArrow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/>
                    <a:t>IV</a:t>
                  </a:r>
                  <a:endParaRPr lang="ru-RU" b="1" dirty="0"/>
                </a:p>
              </p:txBody>
            </p:sp>
          </p:grpSp>
          <p:grpSp>
            <p:nvGrpSpPr>
              <p:cNvPr id="10" name="Группа 66"/>
              <p:cNvGrpSpPr>
                <a:grpSpLocks/>
              </p:cNvGrpSpPr>
              <p:nvPr/>
            </p:nvGrpSpPr>
            <p:grpSpPr bwMode="auto">
              <a:xfrm>
                <a:off x="4792828" y="2446437"/>
                <a:ext cx="369078" cy="2973528"/>
                <a:chOff x="4792828" y="2446437"/>
                <a:chExt cx="369078" cy="2973528"/>
              </a:xfrm>
            </p:grpSpPr>
            <p:cxnSp>
              <p:nvCxnSpPr>
                <p:cNvPr id="14" name="Соединительная линия уступом 13"/>
                <p:cNvCxnSpPr/>
                <p:nvPr/>
              </p:nvCxnSpPr>
              <p:spPr>
                <a:xfrm rot="16200000" flipH="1">
                  <a:off x="3490301" y="3748342"/>
                  <a:ext cx="2973402" cy="369809"/>
                </a:xfrm>
                <a:prstGeom prst="bentConnector3">
                  <a:avLst>
                    <a:gd name="adj1" fmla="val 29"/>
                  </a:avLst>
                </a:prstGeom>
                <a:ln w="22225">
                  <a:solidFill>
                    <a:schemeClr val="tx1"/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/>
                <p:cNvCxnSpPr/>
                <p:nvPr/>
              </p:nvCxnSpPr>
              <p:spPr>
                <a:xfrm flipV="1">
                  <a:off x="4814317" y="5415185"/>
                  <a:ext cx="347589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prstDash val="lgDash"/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па 73"/>
              <p:cNvGrpSpPr>
                <a:grpSpLocks/>
              </p:cNvGrpSpPr>
              <p:nvPr/>
            </p:nvGrpSpPr>
            <p:grpSpPr bwMode="auto">
              <a:xfrm>
                <a:off x="1287637" y="1295846"/>
                <a:ext cx="396572" cy="3142803"/>
                <a:chOff x="1287637" y="1295846"/>
                <a:chExt cx="396572" cy="3142803"/>
              </a:xfrm>
            </p:grpSpPr>
            <p:cxnSp>
              <p:nvCxnSpPr>
                <p:cNvPr id="12" name="Соединительная линия уступом 11"/>
                <p:cNvCxnSpPr/>
                <p:nvPr/>
              </p:nvCxnSpPr>
              <p:spPr>
                <a:xfrm rot="10800000" flipV="1">
                  <a:off x="1287637" y="1295601"/>
                  <a:ext cx="312671" cy="3143266"/>
                </a:xfrm>
                <a:prstGeom prst="bentConnector2">
                  <a:avLst/>
                </a:prstGeom>
                <a:ln w="22225">
                  <a:solidFill>
                    <a:schemeClr val="tx1"/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 стрелкой 12"/>
                <p:cNvCxnSpPr/>
                <p:nvPr/>
              </p:nvCxnSpPr>
              <p:spPr>
                <a:xfrm flipH="1">
                  <a:off x="1287637" y="4438867"/>
                  <a:ext cx="396791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prstDash val="lgDash"/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4623331" y="2530527"/>
              <a:ext cx="100536" cy="1008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>
                <a:latin typeface="Arial" panose="020B0604020202020204" pitchFamily="34" charset="0"/>
              </a:endParaRPr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1494753" y="1384201"/>
              <a:ext cx="100536" cy="1008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0" y="-6350"/>
            <a:ext cx="12192000" cy="4619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МЕТОД РЕНОРМГРУППОВЫХ СИММЕТРИЙ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748689" y="460386"/>
            <a:ext cx="41235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latin typeface="Arial" panose="020B0604020202020204" pitchFamily="34" charset="0"/>
              </a:rPr>
              <a:t>Общая идея </a:t>
            </a:r>
            <a:r>
              <a:rPr lang="en-US" altLang="ru-RU" sz="1800" b="1" i="1" dirty="0">
                <a:latin typeface="Arial" panose="020B0604020202020204" pitchFamily="34" charset="0"/>
              </a:rPr>
              <a:t>RG</a:t>
            </a:r>
            <a:r>
              <a:rPr lang="ru-RU" altLang="ru-RU" sz="1800" b="1" i="1" dirty="0">
                <a:latin typeface="Arial" panose="020B0604020202020204" pitchFamily="34" charset="0"/>
              </a:rPr>
              <a:t>-преобразования: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59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 46"/>
          <p:cNvSpPr>
            <a:spLocks noChangeArrowheads="1"/>
          </p:cNvSpPr>
          <p:nvPr/>
        </p:nvSpPr>
        <p:spPr bwMode="auto">
          <a:xfrm>
            <a:off x="3877407" y="1072653"/>
            <a:ext cx="44664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600" i="1" u="sng" dirty="0" smtClean="0">
                <a:cs typeface="+mn-cs"/>
              </a:rPr>
              <a:t>G</a:t>
            </a:r>
            <a:r>
              <a:rPr lang="en-US" altLang="ru-RU" sz="1600" u="sng" dirty="0" smtClean="0">
                <a:cs typeface="+mn-cs"/>
              </a:rPr>
              <a:t>-</a:t>
            </a:r>
            <a:r>
              <a:rPr lang="ru-RU" altLang="ru-RU" sz="1600" i="1" u="sng" dirty="0" smtClean="0">
                <a:cs typeface="+mn-cs"/>
              </a:rPr>
              <a:t>преобразование</a:t>
            </a:r>
            <a:r>
              <a:rPr lang="ru-RU" altLang="ru-RU" sz="1600" i="1" dirty="0" smtClean="0">
                <a:cs typeface="+mn-cs"/>
              </a:rPr>
              <a:t> </a:t>
            </a:r>
            <a:r>
              <a:rPr lang="en-US" altLang="ru-RU" sz="1600" i="1" dirty="0" smtClean="0">
                <a:cs typeface="+mn-cs"/>
                <a:sym typeface="Wingdings" pitchFamily="2" charset="2"/>
              </a:rPr>
              <a:t></a:t>
            </a:r>
            <a:r>
              <a:rPr lang="ru-RU" altLang="ru-RU" sz="1600" i="1" dirty="0" smtClean="0">
                <a:cs typeface="+mn-cs"/>
              </a:rPr>
              <a:t> </a:t>
            </a:r>
            <a:r>
              <a:rPr lang="ru-RU" altLang="ru-RU" sz="1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размножение</a:t>
            </a:r>
            <a:r>
              <a:rPr lang="ru-RU" altLang="ru-RU" sz="1600" i="1" dirty="0" smtClean="0">
                <a:cs typeface="+mn-cs"/>
              </a:rPr>
              <a:t> решений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3877407" y="1424661"/>
            <a:ext cx="4581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600" i="1" u="sng" dirty="0" smtClean="0">
                <a:cs typeface="+mn-cs"/>
              </a:rPr>
              <a:t>RG-</a:t>
            </a:r>
            <a:r>
              <a:rPr lang="ru-RU" altLang="ru-RU" sz="1600" i="1" u="sng" dirty="0" smtClean="0">
                <a:cs typeface="+mn-cs"/>
              </a:rPr>
              <a:t>преобразование </a:t>
            </a:r>
            <a:r>
              <a:rPr lang="en-US" altLang="ru-RU" sz="1600" i="1" dirty="0" smtClean="0">
                <a:cs typeface="+mn-cs"/>
                <a:sym typeface="Wingdings" pitchFamily="2" charset="2"/>
              </a:rPr>
              <a:t></a:t>
            </a:r>
            <a:r>
              <a:rPr lang="ru-RU" altLang="ru-RU" sz="1600" i="1" dirty="0" smtClean="0">
                <a:cs typeface="+mn-cs"/>
                <a:sym typeface="Wingdings" pitchFamily="2" charset="2"/>
              </a:rPr>
              <a:t> </a:t>
            </a:r>
            <a:r>
              <a:rPr lang="ru-RU" altLang="ru-RU" sz="1600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продолжение</a:t>
            </a:r>
            <a:r>
              <a:rPr lang="ru-RU" alt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ru-RU" altLang="ru-RU" sz="1600" i="1" dirty="0" smtClean="0">
                <a:cs typeface="+mn-cs"/>
              </a:rPr>
              <a:t>решений</a:t>
            </a:r>
          </a:p>
        </p:txBody>
      </p:sp>
      <p:pic>
        <p:nvPicPr>
          <p:cNvPr id="62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7" t="38145" r="8855" b="53397"/>
          <a:stretch>
            <a:fillRect/>
          </a:stretch>
        </p:blipFill>
        <p:spPr bwMode="auto">
          <a:xfrm>
            <a:off x="1317882" y="4116495"/>
            <a:ext cx="14382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Line 44"/>
          <p:cNvSpPr>
            <a:spLocks noChangeShapeType="1"/>
          </p:cNvSpPr>
          <p:nvPr/>
        </p:nvSpPr>
        <p:spPr bwMode="auto">
          <a:xfrm flipV="1">
            <a:off x="762828" y="6473933"/>
            <a:ext cx="26479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" name="Line 44"/>
          <p:cNvSpPr>
            <a:spLocks noChangeShapeType="1"/>
          </p:cNvSpPr>
          <p:nvPr/>
        </p:nvSpPr>
        <p:spPr bwMode="auto">
          <a:xfrm flipH="1" flipV="1">
            <a:off x="762828" y="4157630"/>
            <a:ext cx="12700" cy="22924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flipV="1">
            <a:off x="786640" y="5700820"/>
            <a:ext cx="1270000" cy="766763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Dot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" name="Line 44"/>
          <p:cNvSpPr>
            <a:spLocks noChangeShapeType="1"/>
          </p:cNvSpPr>
          <p:nvPr/>
        </p:nvSpPr>
        <p:spPr bwMode="auto">
          <a:xfrm flipH="1" flipV="1">
            <a:off x="775528" y="5310294"/>
            <a:ext cx="4762" cy="110966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" name="Line 44"/>
          <p:cNvSpPr>
            <a:spLocks noChangeShapeType="1"/>
          </p:cNvSpPr>
          <p:nvPr/>
        </p:nvSpPr>
        <p:spPr bwMode="auto">
          <a:xfrm flipV="1">
            <a:off x="821565" y="5205520"/>
            <a:ext cx="192246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" name="Oval 14"/>
          <p:cNvSpPr>
            <a:spLocks noChangeArrowheads="1"/>
          </p:cNvSpPr>
          <p:nvPr/>
        </p:nvSpPr>
        <p:spPr bwMode="auto">
          <a:xfrm>
            <a:off x="2742440" y="5126145"/>
            <a:ext cx="2222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69" name="Oval 15"/>
          <p:cNvSpPr>
            <a:spLocks noChangeArrowheads="1"/>
          </p:cNvSpPr>
          <p:nvPr/>
        </p:nvSpPr>
        <p:spPr bwMode="auto">
          <a:xfrm>
            <a:off x="665990" y="6372333"/>
            <a:ext cx="223838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70" name="Oval 16"/>
          <p:cNvSpPr>
            <a:spLocks noChangeArrowheads="1"/>
          </p:cNvSpPr>
          <p:nvPr/>
        </p:nvSpPr>
        <p:spPr bwMode="auto">
          <a:xfrm>
            <a:off x="654878" y="5105508"/>
            <a:ext cx="223837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71" name="Line 44"/>
          <p:cNvSpPr>
            <a:spLocks noChangeShapeType="1"/>
          </p:cNvSpPr>
          <p:nvPr/>
        </p:nvSpPr>
        <p:spPr bwMode="auto">
          <a:xfrm flipV="1">
            <a:off x="2112203" y="5188058"/>
            <a:ext cx="787400" cy="490537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72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162905"/>
              </p:ext>
            </p:extLst>
          </p:nvPr>
        </p:nvGraphicFramePr>
        <p:xfrm>
          <a:off x="3365757" y="6345345"/>
          <a:ext cx="3651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9" name="Формула" r:id="rId4" imgW="152268" imgH="203024" progId="Equation.3">
                  <p:embed/>
                </p:oleObj>
              </mc:Choice>
              <mc:Fallback>
                <p:oleObj name="Формула" r:id="rId4" imgW="152268" imgH="203024" progId="Equation.3">
                  <p:embed/>
                  <p:pic>
                    <p:nvPicPr>
                      <p:cNvPr id="11286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757" y="6345345"/>
                        <a:ext cx="365125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005722"/>
              </p:ext>
            </p:extLst>
          </p:nvPr>
        </p:nvGraphicFramePr>
        <p:xfrm>
          <a:off x="430470" y="4084745"/>
          <a:ext cx="3048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0" name="Формула" r:id="rId6" imgW="126835" imgH="139518" progId="Equation.3">
                  <p:embed/>
                </p:oleObj>
              </mc:Choice>
              <mc:Fallback>
                <p:oleObj name="Формула" r:id="rId6" imgW="126835" imgH="139518" progId="Equation.3">
                  <p:embed/>
                  <p:pic>
                    <p:nvPicPr>
                      <p:cNvPr id="1128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470" y="4084745"/>
                        <a:ext cx="3048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70943"/>
              </p:ext>
            </p:extLst>
          </p:nvPr>
        </p:nvGraphicFramePr>
        <p:xfrm>
          <a:off x="441582" y="6480283"/>
          <a:ext cx="166688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1" name="Формула" r:id="rId8" imgW="88707" imgH="164742" progId="Equation.3">
                  <p:embed/>
                </p:oleObj>
              </mc:Choice>
              <mc:Fallback>
                <p:oleObj name="Формула" r:id="rId8" imgW="88707" imgH="164742" progId="Equation.3">
                  <p:embed/>
                  <p:pic>
                    <p:nvPicPr>
                      <p:cNvPr id="11288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582" y="6480283"/>
                        <a:ext cx="166688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787183"/>
              </p:ext>
            </p:extLst>
          </p:nvPr>
        </p:nvGraphicFramePr>
        <p:xfrm>
          <a:off x="346903" y="5008670"/>
          <a:ext cx="23812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2" name="Формула" r:id="rId10" imgW="126780" imgH="164814" progId="Equation.3">
                  <p:embed/>
                </p:oleObj>
              </mc:Choice>
              <mc:Fallback>
                <p:oleObj name="Формула" r:id="rId10" imgW="126780" imgH="164814" progId="Equation.3">
                  <p:embed/>
                  <p:pic>
                    <p:nvPicPr>
                      <p:cNvPr id="1128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903" y="5008670"/>
                        <a:ext cx="238125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995532"/>
              </p:ext>
            </p:extLst>
          </p:nvPr>
        </p:nvGraphicFramePr>
        <p:xfrm>
          <a:off x="3012315" y="5008670"/>
          <a:ext cx="2159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" name="Формула" r:id="rId12" imgW="114102" imgH="177492" progId="Equation.3">
                  <p:embed/>
                </p:oleObj>
              </mc:Choice>
              <mc:Fallback>
                <p:oleObj name="Формула" r:id="rId12" imgW="114102" imgH="177492" progId="Equation.3">
                  <p:embed/>
                  <p:pic>
                    <p:nvPicPr>
                      <p:cNvPr id="1129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315" y="5008670"/>
                        <a:ext cx="215900" cy="29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315613"/>
              </p:ext>
            </p:extLst>
          </p:nvPr>
        </p:nvGraphicFramePr>
        <p:xfrm>
          <a:off x="1601028" y="4795945"/>
          <a:ext cx="40163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4" name="Формула" r:id="rId14" imgW="203112" imgH="241195" progId="Equation.3">
                  <p:embed/>
                </p:oleObj>
              </mc:Choice>
              <mc:Fallback>
                <p:oleObj name="Формула" r:id="rId14" imgW="203112" imgH="241195" progId="Equation.3">
                  <p:embed/>
                  <p:pic>
                    <p:nvPicPr>
                      <p:cNvPr id="3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028" y="4795945"/>
                        <a:ext cx="401637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23325"/>
              </p:ext>
            </p:extLst>
          </p:nvPr>
        </p:nvGraphicFramePr>
        <p:xfrm>
          <a:off x="365953" y="5646845"/>
          <a:ext cx="392112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" name="Формула" r:id="rId16" imgW="190417" imgH="241195" progId="Equation.3">
                  <p:embed/>
                </p:oleObj>
              </mc:Choice>
              <mc:Fallback>
                <p:oleObj name="Формула" r:id="rId16" imgW="190417" imgH="241195" progId="Equation.3">
                  <p:embed/>
                  <p:pic>
                    <p:nvPicPr>
                      <p:cNvPr id="3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53" y="5646845"/>
                        <a:ext cx="392112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" name="Группа 79"/>
          <p:cNvGrpSpPr/>
          <p:nvPr/>
        </p:nvGrpSpPr>
        <p:grpSpPr>
          <a:xfrm>
            <a:off x="-692459" y="-42742"/>
            <a:ext cx="5717659" cy="4503738"/>
            <a:chOff x="-692459" y="-42742"/>
            <a:chExt cx="5717659" cy="4503738"/>
          </a:xfrm>
        </p:grpSpPr>
        <p:sp>
          <p:nvSpPr>
            <p:cNvPr id="81" name="Line 44"/>
            <p:cNvSpPr>
              <a:spLocks noChangeShapeType="1"/>
            </p:cNvSpPr>
            <p:nvPr/>
          </p:nvSpPr>
          <p:spPr bwMode="auto">
            <a:xfrm flipV="1">
              <a:off x="80468" y="3033833"/>
              <a:ext cx="43703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Line 44"/>
            <p:cNvSpPr>
              <a:spLocks noChangeShapeType="1"/>
            </p:cNvSpPr>
            <p:nvPr/>
          </p:nvSpPr>
          <p:spPr bwMode="auto">
            <a:xfrm flipV="1">
              <a:off x="766268" y="1008183"/>
              <a:ext cx="0" cy="25685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Дуга 82"/>
            <p:cNvSpPr/>
            <p:nvPr/>
          </p:nvSpPr>
          <p:spPr bwMode="auto">
            <a:xfrm rot="21144590">
              <a:off x="263030" y="2259133"/>
              <a:ext cx="4760913" cy="1241425"/>
            </a:xfrm>
            <a:prstGeom prst="arc">
              <a:avLst>
                <a:gd name="adj1" fmla="val 11261074"/>
                <a:gd name="adj2" fmla="val 20570238"/>
              </a:avLst>
            </a:prstGeom>
            <a:ln w="412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aphicFrame>
          <p:nvGraphicFramePr>
            <p:cNvPr id="84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7314289"/>
                </p:ext>
              </p:extLst>
            </p:nvPr>
          </p:nvGraphicFramePr>
          <p:xfrm>
            <a:off x="4296868" y="3078283"/>
            <a:ext cx="366712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96" name="Формула" r:id="rId18" imgW="126835" imgH="139518" progId="Equation.3">
                    <p:embed/>
                  </p:oleObj>
                </mc:Choice>
                <mc:Fallback>
                  <p:oleObj name="Формула" r:id="rId18" imgW="126835" imgH="139518" progId="Equation.3">
                    <p:embed/>
                    <p:pic>
                      <p:nvPicPr>
                        <p:cNvPr id="43" name="Объект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6868" y="3078283"/>
                          <a:ext cx="366712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Объект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8110276"/>
                </p:ext>
              </p:extLst>
            </p:nvPr>
          </p:nvGraphicFramePr>
          <p:xfrm>
            <a:off x="272555" y="873246"/>
            <a:ext cx="481013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97" name="Формула" r:id="rId19" imgW="164885" imgH="164885" progId="Equation.3">
                    <p:embed/>
                  </p:oleObj>
                </mc:Choice>
                <mc:Fallback>
                  <p:oleObj name="Формула" r:id="rId19" imgW="164885" imgH="164885" progId="Equation.3">
                    <p:embed/>
                    <p:pic>
                      <p:nvPicPr>
                        <p:cNvPr id="44" name="Объект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555" y="873246"/>
                          <a:ext cx="481013" cy="43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Объект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1333677"/>
                </p:ext>
              </p:extLst>
            </p:nvPr>
          </p:nvGraphicFramePr>
          <p:xfrm>
            <a:off x="399555" y="3059233"/>
            <a:ext cx="366713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98" name="Формула" r:id="rId21" imgW="126725" imgH="177415" progId="Equation.3">
                    <p:embed/>
                  </p:oleObj>
                </mc:Choice>
                <mc:Fallback>
                  <p:oleObj name="Формула" r:id="rId21" imgW="126725" imgH="177415" progId="Equation.3">
                    <p:embed/>
                    <p:pic>
                      <p:nvPicPr>
                        <p:cNvPr id="45" name="Объект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55" y="3059233"/>
                          <a:ext cx="366713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Дуга 86"/>
            <p:cNvSpPr/>
            <p:nvPr/>
          </p:nvSpPr>
          <p:spPr bwMode="auto">
            <a:xfrm rot="21144590">
              <a:off x="264286" y="2256533"/>
              <a:ext cx="4760913" cy="1241425"/>
            </a:xfrm>
            <a:prstGeom prst="arc">
              <a:avLst>
                <a:gd name="adj1" fmla="val 11261074"/>
                <a:gd name="adj2" fmla="val 11760041"/>
              </a:avLst>
            </a:prstGeom>
            <a:ln w="50800">
              <a:solidFill>
                <a:srgbClr val="C00000"/>
              </a:solidFill>
              <a:prstDash val="solid"/>
            </a:ln>
            <a:effectLst>
              <a:glow rad="63500">
                <a:srgbClr val="FF0000">
                  <a:alpha val="4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" name="Дуга 87"/>
            <p:cNvSpPr/>
            <p:nvPr/>
          </p:nvSpPr>
          <p:spPr bwMode="auto">
            <a:xfrm rot="16949266">
              <a:off x="-504526" y="1572540"/>
              <a:ext cx="4448175" cy="1328737"/>
            </a:xfrm>
            <a:prstGeom prst="arc">
              <a:avLst>
                <a:gd name="adj1" fmla="val 13890339"/>
                <a:gd name="adj2" fmla="val 18579607"/>
              </a:avLst>
            </a:prstGeom>
            <a:ln w="22225" cmpd="sng">
              <a:solidFill>
                <a:srgbClr val="0000FF"/>
              </a:solidFill>
              <a:prstDash val="solid"/>
              <a:tailEnd type="stealth" w="lg" len="lg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" name="Дуга 88"/>
            <p:cNvSpPr/>
            <p:nvPr/>
          </p:nvSpPr>
          <p:spPr bwMode="auto">
            <a:xfrm rot="16949266">
              <a:off x="139205" y="1452683"/>
              <a:ext cx="4241800" cy="1333500"/>
            </a:xfrm>
            <a:prstGeom prst="arc">
              <a:avLst>
                <a:gd name="adj1" fmla="val 13985509"/>
                <a:gd name="adj2" fmla="val 18579607"/>
              </a:avLst>
            </a:prstGeom>
            <a:ln w="22225" cmpd="sng">
              <a:solidFill>
                <a:srgbClr val="0000FF"/>
              </a:solidFill>
              <a:prstDash val="solid"/>
              <a:tailEnd type="stealth" w="lg" len="lg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" name="Дуга 89"/>
            <p:cNvSpPr/>
            <p:nvPr/>
          </p:nvSpPr>
          <p:spPr bwMode="auto">
            <a:xfrm rot="16949266">
              <a:off x="1016299" y="1345527"/>
              <a:ext cx="4105275" cy="1328737"/>
            </a:xfrm>
            <a:prstGeom prst="arc">
              <a:avLst>
                <a:gd name="adj1" fmla="val 14307691"/>
                <a:gd name="adj2" fmla="val 18632446"/>
              </a:avLst>
            </a:prstGeom>
            <a:ln w="22225" cmpd="sng">
              <a:solidFill>
                <a:srgbClr val="0000FF"/>
              </a:solidFill>
              <a:prstDash val="solid"/>
              <a:tailEnd type="stealth" w="lg" len="lg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aphicFrame>
          <p:nvGraphicFramePr>
            <p:cNvPr id="91" name="Объект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3222241"/>
                </p:ext>
              </p:extLst>
            </p:nvPr>
          </p:nvGraphicFramePr>
          <p:xfrm>
            <a:off x="2120405" y="1498721"/>
            <a:ext cx="317500" cy="309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99" name="Формула" r:id="rId23" imgW="164814" imgH="177492" progId="Equation.3">
                    <p:embed/>
                  </p:oleObj>
                </mc:Choice>
                <mc:Fallback>
                  <p:oleObj name="Формула" r:id="rId23" imgW="164814" imgH="177492" progId="Equation.3">
                    <p:embed/>
                    <p:pic>
                      <p:nvPicPr>
                        <p:cNvPr id="50" name="Объект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0405" y="1498721"/>
                          <a:ext cx="317500" cy="309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" name="Дуга 91"/>
            <p:cNvSpPr/>
            <p:nvPr/>
          </p:nvSpPr>
          <p:spPr bwMode="auto">
            <a:xfrm rot="20939792">
              <a:off x="-397370" y="1400296"/>
              <a:ext cx="4757738" cy="1244600"/>
            </a:xfrm>
            <a:prstGeom prst="arc">
              <a:avLst>
                <a:gd name="adj1" fmla="val 11520793"/>
                <a:gd name="adj2" fmla="val 20463056"/>
              </a:avLst>
            </a:prstGeom>
            <a:ln w="38100">
              <a:solidFill>
                <a:srgbClr val="0000FF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" name="Дуга 92"/>
            <p:cNvSpPr/>
            <p:nvPr/>
          </p:nvSpPr>
          <p:spPr bwMode="auto">
            <a:xfrm rot="20939792">
              <a:off x="-213220" y="1909883"/>
              <a:ext cx="4759325" cy="1241425"/>
            </a:xfrm>
            <a:prstGeom prst="arc">
              <a:avLst>
                <a:gd name="adj1" fmla="val 11520793"/>
                <a:gd name="adj2" fmla="val 20467757"/>
              </a:avLst>
            </a:prstGeom>
            <a:ln w="38100">
              <a:solidFill>
                <a:srgbClr val="0000FF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" name="Дуга 93"/>
            <p:cNvSpPr/>
            <p:nvPr/>
          </p:nvSpPr>
          <p:spPr bwMode="auto">
            <a:xfrm rot="20636435">
              <a:off x="-692459" y="2597808"/>
              <a:ext cx="4760196" cy="1243282"/>
            </a:xfrm>
            <a:prstGeom prst="arc">
              <a:avLst>
                <a:gd name="adj1" fmla="val 13890339"/>
                <a:gd name="adj2" fmla="val 17907565"/>
              </a:avLst>
            </a:prstGeom>
            <a:ln w="31750" cmpd="sng">
              <a:solidFill>
                <a:srgbClr val="C00000"/>
              </a:solidFill>
              <a:prstDash val="solid"/>
              <a:tailEnd type="stealth" w="med" len="lg"/>
            </a:ln>
            <a:effectLst>
              <a:glow rad="63500">
                <a:srgbClr val="FF0000">
                  <a:alpha val="39000"/>
                </a:srgbClr>
              </a:glo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graphicFrame>
          <p:nvGraphicFramePr>
            <p:cNvPr id="95" name="Объект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2478729"/>
                </p:ext>
              </p:extLst>
            </p:nvPr>
          </p:nvGraphicFramePr>
          <p:xfrm>
            <a:off x="1396505" y="2635371"/>
            <a:ext cx="5365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00" name="Уравнение" r:id="rId25" imgW="279360" imgH="177480" progId="Equation.3">
                    <p:embed/>
                  </p:oleObj>
                </mc:Choice>
                <mc:Fallback>
                  <p:oleObj name="Уравнение" r:id="rId25" imgW="279360" imgH="177480" progId="Equation.3">
                    <p:embed/>
                    <p:pic>
                      <p:nvPicPr>
                        <p:cNvPr id="54" name="Объект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6505" y="2635371"/>
                          <a:ext cx="536575" cy="307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Дуга 95"/>
            <p:cNvSpPr/>
            <p:nvPr/>
          </p:nvSpPr>
          <p:spPr bwMode="auto">
            <a:xfrm rot="21144590">
              <a:off x="264287" y="2257948"/>
              <a:ext cx="4760913" cy="1241425"/>
            </a:xfrm>
            <a:prstGeom prst="arc">
              <a:avLst>
                <a:gd name="adj1" fmla="val 11760666"/>
                <a:gd name="adj2" fmla="val 20527333"/>
              </a:avLst>
            </a:prstGeom>
            <a:ln w="50800">
              <a:solidFill>
                <a:srgbClr val="C00000"/>
              </a:solidFill>
              <a:prstDash val="solid"/>
            </a:ln>
            <a:effectLst>
              <a:glow rad="63500">
                <a:srgbClr val="FF0000">
                  <a:alpha val="4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97" name="Рисунок 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40601" r="35426" b="45155"/>
          <a:stretch>
            <a:fillRect/>
          </a:stretch>
        </p:blipFill>
        <p:spPr bwMode="auto">
          <a:xfrm>
            <a:off x="3735428" y="4353032"/>
            <a:ext cx="4032250" cy="103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46"/>
              <p:cNvSpPr>
                <a:spLocks noChangeArrowheads="1"/>
              </p:cNvSpPr>
              <p:nvPr/>
            </p:nvSpPr>
            <p:spPr bwMode="auto">
              <a:xfrm>
                <a:off x="3600261" y="5661210"/>
                <a:ext cx="859173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ru-RU" sz="16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600" dirty="0">
                    <a:latin typeface="Arial" panose="020B0604020202020204" pitchFamily="34" charset="0"/>
                  </a:rPr>
                  <a:t>– </a:t>
                </a:r>
                <a:r>
                  <a:rPr lang="ru-RU" altLang="ru-RU" sz="1600" dirty="0" smtClean="0">
                    <a:latin typeface="Arial" panose="020B0604020202020204" pitchFamily="34" charset="0"/>
                  </a:rPr>
                  <a:t>параметры двухпараметрического РГ-преобразования</a:t>
                </a:r>
                <a:r>
                  <a:rPr lang="ru-RU" altLang="ru-RU" sz="1600" dirty="0">
                    <a:latin typeface="Arial" panose="020B0604020202020204" pitchFamily="34" charset="0"/>
                  </a:rPr>
                  <a:t>. </a:t>
                </a:r>
                <a:endParaRPr lang="en-US" altLang="ru-RU" sz="1600" dirty="0" smtClean="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</a:rPr>
                  <a:t>РГ </a:t>
                </a:r>
                <a:r>
                  <a:rPr lang="ru-RU" altLang="ru-RU" sz="1600" dirty="0">
                    <a:latin typeface="Arial" panose="020B0604020202020204" pitchFamily="34" charset="0"/>
                  </a:rPr>
                  <a:t>позволяет связать решения </a:t>
                </a:r>
                <a:r>
                  <a:rPr lang="ru-RU" altLang="ru-RU" sz="1600" dirty="0" smtClean="0">
                    <a:latin typeface="Arial" panose="020B0604020202020204" pitchFamily="34" charset="0"/>
                  </a:rPr>
                  <a:t>при</a:t>
                </a:r>
                <a:r>
                  <a:rPr lang="en-US" altLang="ru-RU" sz="16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ru-RU" altLang="ru-RU" sz="1600" dirty="0" smtClean="0">
                    <a:latin typeface="Arial" panose="020B0604020202020204" pitchFamily="34" charset="0"/>
                  </a:rPr>
                  <a:t> с решениями при конечных значениях</a:t>
                </a:r>
                <a:r>
                  <a:rPr lang="en-US" altLang="ru-RU" sz="16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ru-RU" altLang="ru-RU" sz="1600" i="1" dirty="0" smtClean="0">
                    <a:latin typeface="Arial" panose="020B0604020202020204" pitchFamily="34" charset="0"/>
                  </a:rPr>
                  <a:t>.</a:t>
                </a:r>
                <a:endParaRPr lang="ru-RU" altLang="ru-RU" sz="1600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9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261" y="5661210"/>
                <a:ext cx="8591739" cy="584775"/>
              </a:xfrm>
              <a:prstGeom prst="rect">
                <a:avLst/>
              </a:prstGeom>
              <a:blipFill>
                <a:blip r:embed="rId28"/>
                <a:stretch>
                  <a:fillRect l="-426" t="-3125" b="-1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Прямая соединительная линия 103"/>
          <p:cNvCxnSpPr/>
          <p:nvPr/>
        </p:nvCxnSpPr>
        <p:spPr>
          <a:xfrm flipH="1">
            <a:off x="4563578" y="4854672"/>
            <a:ext cx="468313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4585803" y="5391247"/>
            <a:ext cx="466725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6584466" y="4881660"/>
            <a:ext cx="46672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1"/>
          <p:cNvSpPr>
            <a:spLocks noChangeArrowheads="1"/>
          </p:cNvSpPr>
          <p:nvPr/>
        </p:nvSpPr>
        <p:spPr bwMode="auto">
          <a:xfrm>
            <a:off x="4394676" y="6462919"/>
            <a:ext cx="71615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И.И. </a:t>
            </a:r>
            <a:r>
              <a:rPr lang="ru-RU" altLang="ru-RU" sz="1400" dirty="0" err="1">
                <a:solidFill>
                  <a:srgbClr val="2D25CB"/>
                </a:solidFill>
                <a:latin typeface="Arial" panose="020B0604020202020204" pitchFamily="34" charset="0"/>
              </a:rPr>
              <a:t>Метельский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В.Ф. Ковалёв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,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 В.Ю. </a:t>
            </a:r>
            <a:r>
              <a:rPr lang="ru-RU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Быченков</a:t>
            </a:r>
            <a:r>
              <a:rPr lang="en-US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 /</a:t>
            </a:r>
            <a:r>
              <a:rPr lang="ru-RU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Физика </a:t>
            </a:r>
            <a:r>
              <a:rPr lang="ru-RU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Плазмы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 43: 1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69</a:t>
            </a:r>
            <a:r>
              <a:rPr lang="en-US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(2017</a:t>
            </a:r>
            <a:r>
              <a:rPr lang="en-US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).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 </a:t>
            </a:r>
            <a:endParaRPr lang="ru-RU" altLang="ru-RU" sz="1400" dirty="0">
              <a:solidFill>
                <a:srgbClr val="2D25CB"/>
              </a:solidFill>
              <a:latin typeface="Arial" panose="020B0604020202020204" pitchFamily="34" charset="0"/>
            </a:endParaRPr>
          </a:p>
        </p:txBody>
      </p:sp>
      <p:sp>
        <p:nvSpPr>
          <p:cNvPr id="100" name="Управляющая кнопка: сведения 99">
            <a:hlinkClick r:id="rId29" action="ppaction://hlinksldjump" highlightClick="1"/>
          </p:cNvPr>
          <p:cNvSpPr/>
          <p:nvPr/>
        </p:nvSpPr>
        <p:spPr>
          <a:xfrm>
            <a:off x="4165967" y="6522607"/>
            <a:ext cx="252875" cy="18825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40054" t="43787" r="35982" b="41182"/>
          <a:stretch/>
        </p:blipFill>
        <p:spPr>
          <a:xfrm>
            <a:off x="10813723" y="2040335"/>
            <a:ext cx="1041727" cy="367508"/>
          </a:xfrm>
          <a:prstGeom prst="rect">
            <a:avLst/>
          </a:prstGeom>
        </p:spPr>
      </p:pic>
      <p:pic>
        <p:nvPicPr>
          <p:cNvPr id="5" name="Picture 53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0" t="46281" r="18735" b="36491"/>
          <a:stretch/>
        </p:blipFill>
        <p:spPr bwMode="auto">
          <a:xfrm>
            <a:off x="9393191" y="3373633"/>
            <a:ext cx="225879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588"/>
            <a:ext cx="12192000" cy="83026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НЕЛИНЕЙНАЯ СТРУКТУРА </a:t>
            </a: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ПРОДОЛЬНЫХ </a:t>
            </a: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ЭЛЕКТРИЧЕСКОГО </a:t>
            </a: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ПОЛЯ</a:t>
            </a:r>
            <a:endParaRPr lang="en-US" alt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И СКОРОСТИ ЭЛЕКТРОНОВ В ОКРЕСТНОСТИ РЕЗОНАНСА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47375" r="66768" b="37988"/>
          <a:stretch>
            <a:fillRect/>
          </a:stretch>
        </p:blipFill>
        <p:spPr bwMode="auto">
          <a:xfrm>
            <a:off x="9605540" y="1205512"/>
            <a:ext cx="10128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61131" r="68213" b="25937"/>
          <a:stretch/>
        </p:blipFill>
        <p:spPr bwMode="auto">
          <a:xfrm>
            <a:off x="9640465" y="1710337"/>
            <a:ext cx="91799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 bwMode="auto">
          <a:xfrm>
            <a:off x="10811361" y="867569"/>
            <a:ext cx="1182688" cy="1743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9" t="61131" r="54184" b="25937"/>
          <a:stretch>
            <a:fillRect/>
          </a:stretch>
        </p:blipFill>
        <p:spPr bwMode="auto">
          <a:xfrm>
            <a:off x="9640465" y="2192937"/>
            <a:ext cx="900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 b="25975"/>
          <a:stretch>
            <a:fillRect/>
          </a:stretch>
        </p:blipFill>
        <p:spPr bwMode="auto">
          <a:xfrm>
            <a:off x="9602365" y="945162"/>
            <a:ext cx="941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53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46281" r="46287" b="36491"/>
          <a:stretch/>
        </p:blipFill>
        <p:spPr bwMode="auto">
          <a:xfrm>
            <a:off x="9393191" y="2644761"/>
            <a:ext cx="279580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/>
          <a:srcRect l="16667" t="43047" r="62204" b="41182"/>
          <a:stretch/>
        </p:blipFill>
        <p:spPr>
          <a:xfrm>
            <a:off x="10897651" y="1480586"/>
            <a:ext cx="918476" cy="38561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/>
          <a:srcRect l="36979" t="55555" r="36875" b="29630"/>
          <a:stretch/>
        </p:blipFill>
        <p:spPr>
          <a:xfrm>
            <a:off x="10832773" y="952805"/>
            <a:ext cx="1048233" cy="33409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3453" y="880659"/>
            <a:ext cx="7878072" cy="2241807"/>
            <a:chOff x="513453" y="880659"/>
            <a:chExt cx="7878072" cy="224180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69014" y="930932"/>
              <a:ext cx="7670827" cy="2068345"/>
              <a:chOff x="819030" y="4076890"/>
              <a:chExt cx="7670827" cy="2068345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7"/>
              <a:srcRect l="1875" t="46667" r="38802" b="43162"/>
              <a:stretch/>
            </p:blipFill>
            <p:spPr>
              <a:xfrm>
                <a:off x="819031" y="4076890"/>
                <a:ext cx="6118416" cy="590057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 rotWithShape="1">
              <a:blip r:embed="rId7"/>
              <a:srcRect l="1875" t="56556" r="23750" b="17963"/>
              <a:stretch/>
            </p:blipFill>
            <p:spPr>
              <a:xfrm>
                <a:off x="819030" y="4666947"/>
                <a:ext cx="7670827" cy="1478288"/>
              </a:xfrm>
              <a:prstGeom prst="rect">
                <a:avLst/>
              </a:prstGeom>
            </p:spPr>
          </p:pic>
        </p:grpSp>
        <p:grpSp>
          <p:nvGrpSpPr>
            <p:cNvPr id="36" name="Группа 35"/>
            <p:cNvGrpSpPr/>
            <p:nvPr/>
          </p:nvGrpSpPr>
          <p:grpSpPr>
            <a:xfrm>
              <a:off x="513453" y="880659"/>
              <a:ext cx="7878072" cy="2241807"/>
              <a:chOff x="513453" y="985434"/>
              <a:chExt cx="7878072" cy="2241807"/>
            </a:xfrm>
          </p:grpSpPr>
          <p:sp>
            <p:nvSpPr>
              <p:cNvPr id="12" name="Rectangle 27"/>
              <p:cNvSpPr>
                <a:spLocks noChangeArrowheads="1"/>
              </p:cNvSpPr>
              <p:nvPr/>
            </p:nvSpPr>
            <p:spPr bwMode="auto">
              <a:xfrm>
                <a:off x="513453" y="985434"/>
                <a:ext cx="7878072" cy="2241807"/>
              </a:xfrm>
              <a:prstGeom prst="rect">
                <a:avLst/>
              </a:prstGeom>
              <a:noFill/>
              <a:ln w="41275">
                <a:solidFill>
                  <a:srgbClr val="CC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600">
                  <a:latin typeface="Arial" panose="020B0604020202020204" pitchFamily="34" charset="0"/>
                </a:endParaRPr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 flipH="1">
                <a:off x="661503" y="2174778"/>
                <a:ext cx="252000" cy="0"/>
              </a:xfrm>
              <a:prstGeom prst="line">
                <a:avLst/>
              </a:prstGeom>
              <a:ln w="317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2046978" y="2174778"/>
                <a:ext cx="25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4504428" y="2174778"/>
                <a:ext cx="25200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125191" y="5926422"/>
                <a:ext cx="478018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ru-RU" sz="1600" u="sng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Нерелятивистская нелинейность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:</a:t>
                </a:r>
              </a:p>
              <a:p>
                <a:r>
                  <a:rPr lang="ru-RU" altLang="ru-RU" sz="1600" dirty="0">
                    <a:latin typeface="Arial" panose="020B0604020202020204" pitchFamily="34" charset="0"/>
                    <a:sym typeface="Wingdings" panose="05000000000000000000" pitchFamily="2" charset="2"/>
                  </a:rPr>
                  <a:t>Преобразование координаты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– аналог </a:t>
                </a:r>
                <a:r>
                  <a:rPr lang="ru-RU" altLang="ru-RU" sz="1600" dirty="0" err="1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лагранжевой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замены </a:t>
                </a:r>
                <a:r>
                  <a:rPr lang="ru-RU" altLang="ru-RU" sz="1600" dirty="0" err="1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эйлеровой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координаты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6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6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1" y="5926422"/>
                <a:ext cx="4780183" cy="830997"/>
              </a:xfrm>
              <a:prstGeom prst="rect">
                <a:avLst/>
              </a:prstGeom>
              <a:blipFill>
                <a:blip r:embed="rId9"/>
                <a:stretch>
                  <a:fillRect l="-765" t="-2190" b="-80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Прямоугольник 38"/>
          <p:cNvSpPr/>
          <p:nvPr/>
        </p:nvSpPr>
        <p:spPr>
          <a:xfrm>
            <a:off x="5659214" y="5926421"/>
            <a:ext cx="5370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Релятивистская нелинейность</a:t>
            </a:r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ru-RU" altLang="ru-RU" sz="1600" dirty="0">
                <a:latin typeface="Arial" panose="020B0604020202020204" pitchFamily="34" charset="0"/>
                <a:sym typeface="Wingdings" panose="05000000000000000000" pitchFamily="2" charset="2"/>
              </a:rPr>
              <a:t>Преобразование </a:t>
            </a:r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«времени» – фазовая модуляция плазменных колебаний</a:t>
            </a:r>
            <a:r>
              <a:rPr lang="ru-RU" sz="1600" b="0" i="0" dirty="0" smtClean="0">
                <a:effectLst/>
                <a:latin typeface="Arial" panose="020B0604020202020204" pitchFamily="34" charset="0"/>
              </a:rPr>
              <a:t>.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80378" y="3208297"/>
            <a:ext cx="3584715" cy="2795751"/>
            <a:chOff x="180378" y="3208297"/>
            <a:chExt cx="3584715" cy="279575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9"/>
            <a:stretch/>
          </p:blipFill>
          <p:spPr>
            <a:xfrm>
              <a:off x="180378" y="3208297"/>
              <a:ext cx="2884649" cy="279575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Прямоугольник 8"/>
                <p:cNvSpPr/>
                <p:nvPr/>
              </p:nvSpPr>
              <p:spPr>
                <a:xfrm>
                  <a:off x="3063747" y="3231501"/>
                  <a:ext cx="701346" cy="307777"/>
                </a:xfrm>
                <a:prstGeom prst="rect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3747" y="3231501"/>
                  <a:ext cx="701346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Группа 13"/>
          <p:cNvGrpSpPr/>
          <p:nvPr/>
        </p:nvGrpSpPr>
        <p:grpSpPr>
          <a:xfrm>
            <a:off x="5583190" y="3201497"/>
            <a:ext cx="3503213" cy="2767282"/>
            <a:chOff x="5583190" y="3201497"/>
            <a:chExt cx="3503213" cy="276728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190" y="3201497"/>
              <a:ext cx="2849343" cy="276728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Прямоугольник 28"/>
                <p:cNvSpPr/>
                <p:nvPr/>
              </p:nvSpPr>
              <p:spPr>
                <a:xfrm>
                  <a:off x="8429172" y="3233069"/>
                  <a:ext cx="657231" cy="307777"/>
                </a:xfrm>
                <a:prstGeom prst="rect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>
            <p:sp>
              <p:nvSpPr>
                <p:cNvPr id="29" name="Прямоугольник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9172" y="3233069"/>
                  <a:ext cx="657231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742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-23813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ОПРОКИДЫВАНИЕ ПЛАЗМЕННОЙ ВОЛНЫ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Прямоугольник 27"/>
              <p:cNvSpPr>
                <a:spLocks noChangeArrowheads="1"/>
              </p:cNvSpPr>
              <p:nvPr/>
            </p:nvSpPr>
            <p:spPr bwMode="auto">
              <a:xfrm>
                <a:off x="7342657" y="5845651"/>
                <a:ext cx="4836778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Временные зависимости продольных</a:t>
                </a:r>
                <a:r>
                  <a:rPr lang="en-US" altLang="ru-RU" sz="1600" dirty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компонент 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электрического </a:t>
                </a:r>
                <a:r>
                  <a:rPr lang="ru-RU" altLang="ru-RU" sz="1600" dirty="0">
                    <a:latin typeface="Arial" panose="020B0604020202020204" pitchFamily="34" charset="0"/>
                    <a:sym typeface="Wingdings" panose="05000000000000000000" pitchFamily="2" charset="2"/>
                  </a:rPr>
                  <a:t>поля и</a:t>
                </a:r>
                <a:r>
                  <a:rPr lang="en-US" altLang="ru-RU" sz="1600" dirty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скорости в 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точке</a:t>
                </a:r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0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2657" y="5845651"/>
                <a:ext cx="4836778" cy="584775"/>
              </a:xfrm>
              <a:prstGeom prst="rect">
                <a:avLst/>
              </a:prstGeom>
              <a:blipFill>
                <a:blip r:embed="rId2"/>
                <a:stretch>
                  <a:fillRect l="-757" t="-3125" r="-1135"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85724" y="2598878"/>
            <a:ext cx="72773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sym typeface="Wingdings" panose="05000000000000000000" pitchFamily="2" charset="2"/>
              </a:rPr>
              <a:t>Опрокидывание волны при превышении порога амплитуды поля накачки</a:t>
            </a:r>
            <a:r>
              <a:rPr lang="en-US" altLang="ru-RU" sz="1600" dirty="0">
                <a:latin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ru-RU" altLang="ru-RU" sz="1600" i="1" dirty="0">
              <a:solidFill>
                <a:srgbClr val="C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46"/>
              <p:cNvSpPr>
                <a:spLocks noChangeArrowheads="1"/>
              </p:cNvSpPr>
              <p:nvPr/>
            </p:nvSpPr>
            <p:spPr bwMode="auto">
              <a:xfrm>
                <a:off x="85724" y="450716"/>
                <a:ext cx="7277383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sz="16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Амплитуда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и релятивистский параметр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–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управляющие безразмерные параметры задачи, которые определяют вклады нерелятивистской и релятивистской нелинейностей.</a:t>
                </a:r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3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24" y="450716"/>
                <a:ext cx="7277383" cy="830997"/>
              </a:xfrm>
              <a:prstGeom prst="rect">
                <a:avLst/>
              </a:prstGeom>
              <a:blipFill>
                <a:blip r:embed="rId3"/>
                <a:stretch>
                  <a:fillRect l="-419" t="-2206" r="-838" b="-88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073781" y="1199797"/>
                <a:ext cx="3067698" cy="64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𝑎𝐿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81" y="1199797"/>
                <a:ext cx="3067698" cy="6485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46"/>
              <p:cNvSpPr>
                <a:spLocks noChangeArrowheads="1"/>
              </p:cNvSpPr>
              <p:nvPr/>
            </p:nvSpPr>
            <p:spPr bwMode="auto">
              <a:xfrm>
                <a:off x="85724" y="1842770"/>
                <a:ext cx="727738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–</a:t>
                </a: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лазерная интенсивность, масштаб неоднородности и температура плазмы – управляющие физические параметры задачи.</a:t>
                </a:r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24" y="1842770"/>
                <a:ext cx="7277383" cy="584775"/>
              </a:xfrm>
              <a:prstGeom prst="rect">
                <a:avLst/>
              </a:prstGeom>
              <a:blipFill>
                <a:blip r:embed="rId5"/>
                <a:stretch>
                  <a:fillRect l="-419" t="-3125" r="-670" b="-1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9050" y="2482850"/>
            <a:ext cx="7668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" y="3195535"/>
            <a:ext cx="3419757" cy="3576739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3207504" y="3547655"/>
            <a:ext cx="4766791" cy="411064"/>
            <a:chOff x="3219450" y="4233544"/>
            <a:chExt cx="4766791" cy="4110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Прямоугольник 28"/>
                <p:cNvSpPr/>
                <p:nvPr/>
              </p:nvSpPr>
              <p:spPr>
                <a:xfrm>
                  <a:off x="3219450" y="4265751"/>
                  <a:ext cx="4766791" cy="369332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+12=0.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9" name="Прямоугольник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9450" y="4265751"/>
                  <a:ext cx="476679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3335070" y="4233544"/>
              <a:ext cx="4529970" cy="411064"/>
            </a:xfrm>
            <a:prstGeom prst="rect">
              <a:avLst/>
            </a:prstGeom>
            <a:noFill/>
            <a:ln w="317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492631" y="2871735"/>
                <a:ext cx="5693675" cy="44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=∞⇒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31" y="2871735"/>
                <a:ext cx="5693675" cy="441468"/>
              </a:xfrm>
              <a:prstGeom prst="rect">
                <a:avLst/>
              </a:prstGeom>
              <a:blipFill>
                <a:blip r:embed="rId8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Группа 42"/>
          <p:cNvGrpSpPr/>
          <p:nvPr/>
        </p:nvGrpSpPr>
        <p:grpSpPr>
          <a:xfrm>
            <a:off x="2678710" y="4954117"/>
            <a:ext cx="5295585" cy="553998"/>
            <a:chOff x="2678710" y="4954117"/>
            <a:chExt cx="5295585" cy="553998"/>
          </a:xfrm>
        </p:grpSpPr>
        <p:sp>
          <p:nvSpPr>
            <p:cNvPr id="35" name="Freeform 60"/>
            <p:cNvSpPr>
              <a:spLocks/>
            </p:cNvSpPr>
            <p:nvPr/>
          </p:nvSpPr>
          <p:spPr bwMode="auto">
            <a:xfrm rot="784976" flipH="1" flipV="1">
              <a:off x="2678710" y="4991713"/>
              <a:ext cx="1444444" cy="215293"/>
            </a:xfrm>
            <a:custGeom>
              <a:avLst/>
              <a:gdLst>
                <a:gd name="T0" fmla="*/ 0 w 1169233"/>
                <a:gd name="T1" fmla="*/ 77387 h 337951"/>
                <a:gd name="T2" fmla="*/ 1782419970 w 1169233"/>
                <a:gd name="T3" fmla="*/ 65349 h 337951"/>
                <a:gd name="T4" fmla="*/ 2147483646 w 1169233"/>
                <a:gd name="T5" fmla="*/ 0 h 337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9233" h="337951">
                  <a:moveTo>
                    <a:pt x="0" y="337279"/>
                  </a:moveTo>
                  <a:cubicBezTo>
                    <a:pt x="329784" y="339152"/>
                    <a:pt x="659568" y="341026"/>
                    <a:pt x="854440" y="284813"/>
                  </a:cubicBezTo>
                  <a:cubicBezTo>
                    <a:pt x="1049312" y="228600"/>
                    <a:pt x="1109272" y="114300"/>
                    <a:pt x="1169233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38" name="TextBox 11"/>
            <p:cNvSpPr txBox="1">
              <a:spLocks noChangeArrowheads="1"/>
            </p:cNvSpPr>
            <p:nvPr/>
          </p:nvSpPr>
          <p:spPr bwMode="auto">
            <a:xfrm>
              <a:off x="4070612" y="4954117"/>
              <a:ext cx="390368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latin typeface="Arial" panose="020B0604020202020204" pitchFamily="34" charset="0"/>
                </a:rPr>
                <a:t>о</a:t>
              </a:r>
              <a:r>
                <a:rPr lang="ru-RU" altLang="ru-RU" sz="1500" dirty="0" smtClean="0">
                  <a:latin typeface="Arial" panose="020B0604020202020204" pitchFamily="34" charset="0"/>
                </a:rPr>
                <a:t>прокидывание </a:t>
              </a:r>
              <a:br>
                <a:rPr lang="ru-RU" altLang="ru-RU" sz="1500" dirty="0" smtClean="0">
                  <a:latin typeface="Arial" panose="020B0604020202020204" pitchFamily="34" charset="0"/>
                </a:rPr>
              </a:br>
              <a:r>
                <a:rPr lang="ru-RU" altLang="ru-RU" sz="1500" dirty="0" smtClean="0">
                  <a:latin typeface="Arial" panose="020B0604020202020204" pitchFamily="34" charset="0"/>
                </a:rPr>
                <a:t>в </a:t>
              </a:r>
              <a:r>
                <a:rPr lang="ru-RU" altLang="ru-RU" sz="1500" dirty="0">
                  <a:latin typeface="Arial" panose="020B0604020202020204" pitchFamily="34" charset="0"/>
                </a:rPr>
                <a:t>релятивистской теории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11"/>
              <p:cNvSpPr txBox="1">
                <a:spLocks noChangeArrowheads="1"/>
              </p:cNvSpPr>
              <p:nvPr/>
            </p:nvSpPr>
            <p:spPr bwMode="auto">
              <a:xfrm>
                <a:off x="4054967" y="5663189"/>
                <a:ext cx="2677996" cy="56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500" dirty="0" smtClean="0">
                    <a:latin typeface="Arial" panose="020B0604020202020204" pitchFamily="34" charset="0"/>
                  </a:rPr>
                  <a:t>линии уровня амплитуды скорости в единицах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sz="15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4967" y="5663189"/>
                <a:ext cx="2677996" cy="569387"/>
              </a:xfrm>
              <a:prstGeom prst="rect">
                <a:avLst/>
              </a:prstGeom>
              <a:blipFill>
                <a:blip r:embed="rId9"/>
                <a:stretch>
                  <a:fillRect l="-911" t="-2151" b="-86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 60"/>
          <p:cNvSpPr>
            <a:spLocks/>
          </p:cNvSpPr>
          <p:nvPr/>
        </p:nvSpPr>
        <p:spPr bwMode="auto">
          <a:xfrm flipH="1">
            <a:off x="2571749" y="5624861"/>
            <a:ext cx="1498864" cy="286699"/>
          </a:xfrm>
          <a:custGeom>
            <a:avLst/>
            <a:gdLst>
              <a:gd name="T0" fmla="*/ 0 w 1169233"/>
              <a:gd name="T1" fmla="*/ 77387 h 337951"/>
              <a:gd name="T2" fmla="*/ 1782419970 w 1169233"/>
              <a:gd name="T3" fmla="*/ 65349 h 337951"/>
              <a:gd name="T4" fmla="*/ 2147483646 w 1169233"/>
              <a:gd name="T5" fmla="*/ 0 h 3379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9233" h="337951">
                <a:moveTo>
                  <a:pt x="0" y="337279"/>
                </a:moveTo>
                <a:cubicBezTo>
                  <a:pt x="329784" y="339152"/>
                  <a:pt x="659568" y="341026"/>
                  <a:pt x="854440" y="284813"/>
                </a:cubicBezTo>
                <a:cubicBezTo>
                  <a:pt x="1049312" y="228600"/>
                  <a:pt x="1109272" y="114300"/>
                  <a:pt x="1169233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2714623" y="3740428"/>
            <a:ext cx="4298270" cy="1117327"/>
            <a:chOff x="3590923" y="4350028"/>
            <a:chExt cx="4298270" cy="1117327"/>
          </a:xfrm>
        </p:grpSpPr>
        <p:sp>
          <p:nvSpPr>
            <p:cNvPr id="36" name="Freeform 60"/>
            <p:cNvSpPr>
              <a:spLocks/>
            </p:cNvSpPr>
            <p:nvPr/>
          </p:nvSpPr>
          <p:spPr bwMode="auto">
            <a:xfrm flipH="1">
              <a:off x="3590923" y="4350028"/>
              <a:ext cx="1414151" cy="618703"/>
            </a:xfrm>
            <a:custGeom>
              <a:avLst/>
              <a:gdLst>
                <a:gd name="T0" fmla="*/ 0 w 1169233"/>
                <a:gd name="T1" fmla="*/ 77387 h 337951"/>
                <a:gd name="T2" fmla="*/ 1782419970 w 1169233"/>
                <a:gd name="T3" fmla="*/ 65349 h 337951"/>
                <a:gd name="T4" fmla="*/ 2147483646 w 1169233"/>
                <a:gd name="T5" fmla="*/ 0 h 337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9233" h="337951">
                  <a:moveTo>
                    <a:pt x="0" y="337279"/>
                  </a:moveTo>
                  <a:cubicBezTo>
                    <a:pt x="329784" y="339152"/>
                    <a:pt x="659568" y="341026"/>
                    <a:pt x="854440" y="284813"/>
                  </a:cubicBezTo>
                  <a:cubicBezTo>
                    <a:pt x="1049312" y="228600"/>
                    <a:pt x="1109272" y="114300"/>
                    <a:pt x="1169233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37" name="TextBox 12"/>
            <p:cNvSpPr txBox="1">
              <a:spLocks noChangeArrowheads="1"/>
            </p:cNvSpPr>
            <p:nvPr/>
          </p:nvSpPr>
          <p:spPr bwMode="auto">
            <a:xfrm>
              <a:off x="4969480" y="4727127"/>
              <a:ext cx="265558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1500" dirty="0">
                  <a:latin typeface="Arial" panose="020B0604020202020204" pitchFamily="34" charset="0"/>
                </a:rPr>
                <a:t>Граница опрокидывания </a:t>
              </a:r>
              <a:endParaRPr lang="en-US" altLang="ru-RU" sz="15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 smtClean="0">
                  <a:latin typeface="Arial" panose="020B0604020202020204" pitchFamily="34" charset="0"/>
                </a:rPr>
                <a:t>в нерелятивистской </a:t>
              </a:r>
              <a:r>
                <a:rPr lang="ru-RU" altLang="ru-RU" sz="1500" dirty="0">
                  <a:latin typeface="Arial" panose="020B0604020202020204" pitchFamily="34" charset="0"/>
                </a:rPr>
                <a:t>теории</a:t>
              </a: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4988527" y="5154962"/>
              <a:ext cx="2900666" cy="31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FontTx/>
                <a:buNone/>
              </a:pPr>
              <a:r>
                <a:rPr lang="ru-RU" altLang="ru-RU" sz="1100" dirty="0">
                  <a:solidFill>
                    <a:srgbClr val="0000FF"/>
                  </a:solidFill>
                  <a:latin typeface="Arial" panose="020B0604020202020204" pitchFamily="34" charset="0"/>
                </a:rPr>
                <a:t>В. Ф. Ковалёв</a:t>
              </a:r>
              <a:r>
                <a:rPr lang="ru-RU" altLang="ru-RU" sz="11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,</a:t>
              </a:r>
              <a:r>
                <a:rPr lang="en-US" altLang="ru-RU" sz="11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11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В</a:t>
              </a:r>
              <a:r>
                <a:rPr lang="ru-RU" altLang="ru-RU" sz="1100" dirty="0">
                  <a:solidFill>
                    <a:srgbClr val="0000FF"/>
                  </a:solidFill>
                  <a:latin typeface="Arial" panose="020B0604020202020204" pitchFamily="34" charset="0"/>
                </a:rPr>
                <a:t>. В. Пустовалов</a:t>
              </a:r>
              <a:r>
                <a:rPr lang="en-US" altLang="ru-RU" sz="1100" dirty="0">
                  <a:solidFill>
                    <a:srgbClr val="0000FF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1100" dirty="0">
                  <a:solidFill>
                    <a:srgbClr val="0000FF"/>
                  </a:solidFill>
                  <a:latin typeface="Arial" panose="020B0604020202020204" pitchFamily="34" charset="0"/>
                </a:rPr>
                <a:t>(19</a:t>
              </a:r>
              <a:r>
                <a:rPr lang="en-US" altLang="ru-RU" sz="1100" dirty="0">
                  <a:solidFill>
                    <a:srgbClr val="0000FF"/>
                  </a:solidFill>
                  <a:latin typeface="Arial" panose="020B0604020202020204" pitchFamily="34" charset="0"/>
                </a:rPr>
                <a:t>89</a:t>
              </a:r>
              <a:r>
                <a:rPr lang="ru-RU" altLang="ru-RU" sz="1100" dirty="0">
                  <a:solidFill>
                    <a:srgbClr val="0000FF"/>
                  </a:solidFill>
                  <a:latin typeface="Arial" panose="020B0604020202020204" pitchFamily="34" charset="0"/>
                </a:rPr>
                <a:t>)</a:t>
              </a:r>
              <a:endParaRPr lang="en-US" altLang="ru-RU" sz="11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8" t="11029" r="13834" b="51686"/>
          <a:stretch>
            <a:fillRect/>
          </a:stretch>
        </p:blipFill>
        <p:spPr bwMode="auto">
          <a:xfrm>
            <a:off x="7963183" y="692150"/>
            <a:ext cx="42227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0" t="56572" r="13832" b="7388"/>
          <a:stretch>
            <a:fillRect/>
          </a:stretch>
        </p:blipFill>
        <p:spPr bwMode="auto">
          <a:xfrm>
            <a:off x="7974295" y="3343275"/>
            <a:ext cx="4213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" name="Прямоугольник 43"/>
              <p:cNvSpPr/>
              <p:nvPr/>
            </p:nvSpPr>
            <p:spPr>
              <a:xfrm>
                <a:off x="11073884" y="587044"/>
                <a:ext cx="895180" cy="307777"/>
              </a:xfrm>
              <a:prstGeom prst="rect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=1.5 .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3884" y="587044"/>
                <a:ext cx="89518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58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00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47600" r="30652" b="36673"/>
          <a:stretch>
            <a:fillRect/>
          </a:stretch>
        </p:blipFill>
        <p:spPr bwMode="auto">
          <a:xfrm>
            <a:off x="1907041" y="1217629"/>
            <a:ext cx="36798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0" t="47600" r="39365" b="43649"/>
          <a:stretch>
            <a:fillRect/>
          </a:stretch>
        </p:blipFill>
        <p:spPr bwMode="auto">
          <a:xfrm>
            <a:off x="7281924" y="1442786"/>
            <a:ext cx="1760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-23813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НЕЛИНЕЙНАЯ ШИРИНА ПЛАЗМЕННОГО РЕЗОНАНСА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780" y="5252975"/>
            <a:ext cx="542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sz="1600" dirty="0" smtClean="0">
                <a:latin typeface="Arial" charset="0"/>
                <a:sym typeface="Wingdings" pitchFamily="2" charset="2"/>
              </a:rPr>
              <a:t>Пространственные распределения </a:t>
            </a:r>
          </a:p>
          <a:p>
            <a:pPr eaLnBrk="1" hangingPunct="1"/>
            <a:r>
              <a:rPr lang="ru-RU" altLang="ru-RU" sz="1600" dirty="0" smtClean="0">
                <a:latin typeface="Arial" charset="0"/>
                <a:sym typeface="Wingdings" pitchFamily="2" charset="2"/>
              </a:rPr>
              <a:t>безразмерной энергии плазменного </a:t>
            </a:r>
            <a:r>
              <a:rPr lang="ru-RU" altLang="ru-RU" sz="1600" dirty="0">
                <a:latin typeface="Arial" charset="0"/>
                <a:sym typeface="Wingdings" pitchFamily="2" charset="2"/>
              </a:rPr>
              <a:t>поля </a:t>
            </a:r>
            <a:endParaRPr lang="ru-RU" altLang="ru-RU" sz="1600" dirty="0" smtClean="0">
              <a:latin typeface="Arial" charset="0"/>
              <a:sym typeface="Wingdings" pitchFamily="2" charset="2"/>
            </a:endParaRPr>
          </a:p>
          <a:p>
            <a:pPr eaLnBrk="1" hangingPunct="1"/>
            <a:r>
              <a:rPr lang="ru-RU" altLang="ru-RU" sz="1600" dirty="0" smtClean="0">
                <a:latin typeface="Arial" charset="0"/>
                <a:sym typeface="Wingdings" pitchFamily="2" charset="2"/>
              </a:rPr>
              <a:t>при </a:t>
            </a:r>
            <a:r>
              <a:rPr lang="ru-RU" altLang="ru-RU" sz="1600" dirty="0">
                <a:latin typeface="Arial" charset="0"/>
                <a:sym typeface="Wingdings" pitchFamily="2" charset="2"/>
              </a:rPr>
              <a:t>различных значениях </a:t>
            </a:r>
            <a:r>
              <a:rPr lang="ru-RU" altLang="ru-RU" sz="1600" dirty="0" smtClean="0">
                <a:latin typeface="Arial" charset="0"/>
                <a:sym typeface="Wingdings" pitchFamily="2" charset="2"/>
              </a:rPr>
              <a:t>параметров нелинейности.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114227" y="5334274"/>
                <a:ext cx="48376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ru-RU" sz="1600" dirty="0" smtClean="0">
                    <a:latin typeface="Arial" charset="0"/>
                    <a:sym typeface="Wingdings" pitchFamily="2" charset="2"/>
                  </a:rPr>
                  <a:t>С ростом нелинейности наблюдается незначительное уширение резонанса</a:t>
                </a:r>
                <a:r>
                  <a:rPr lang="en-US" altLang="ru-RU" sz="1600" dirty="0" smtClean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≈1.5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altLang="ru-RU" sz="1600" dirty="0" smtClean="0">
                    <a:latin typeface="Arial" charset="0"/>
                    <a:sym typeface="Wingdings" pitchFamily="2" charset="2"/>
                  </a:rPr>
                  <a:t> </a:t>
                </a:r>
                <a:r>
                  <a:rPr lang="ru-RU" altLang="ru-RU" sz="1600" dirty="0" smtClean="0">
                    <a:latin typeface="Arial" charset="0"/>
                    <a:sym typeface="Wingdings" pitchFamily="2" charset="2"/>
                  </a:rPr>
                  <a:t>.</a:t>
                </a:r>
                <a:endParaRPr lang="ru-RU" altLang="ru-RU" sz="1600" i="1" dirty="0">
                  <a:solidFill>
                    <a:srgbClr val="C00000"/>
                  </a:solidFill>
                  <a:latin typeface="Arial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227" y="5334274"/>
                <a:ext cx="4837627" cy="584775"/>
              </a:xfrm>
              <a:prstGeom prst="rect">
                <a:avLst/>
              </a:prstGeom>
              <a:blipFill>
                <a:blip r:embed="rId4"/>
                <a:stretch>
                  <a:fillRect l="-630"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Группа 26"/>
          <p:cNvGrpSpPr/>
          <p:nvPr/>
        </p:nvGrpSpPr>
        <p:grpSpPr>
          <a:xfrm>
            <a:off x="6808604" y="2336364"/>
            <a:ext cx="4490275" cy="3009809"/>
            <a:chOff x="6870700" y="1796442"/>
            <a:chExt cx="4490275" cy="3009809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870700" y="1796442"/>
              <a:ext cx="4391025" cy="2960646"/>
              <a:chOff x="6870700" y="1796442"/>
              <a:chExt cx="4391025" cy="2960646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6870700" y="1796442"/>
                <a:ext cx="4391025" cy="2960646"/>
                <a:chOff x="6870700" y="1796442"/>
                <a:chExt cx="4391025" cy="2960646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72" t="54178" r="32480" b="5350"/>
                <a:stretch/>
              </p:blipFill>
              <p:spPr bwMode="auto">
                <a:xfrm>
                  <a:off x="6870700" y="1796442"/>
                  <a:ext cx="4391025" cy="29606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Скругленный прямоугольник 19"/>
                <p:cNvSpPr>
                  <a:spLocks noChangeAspect="1"/>
                </p:cNvSpPr>
                <p:nvPr/>
              </p:nvSpPr>
              <p:spPr>
                <a:xfrm>
                  <a:off x="10097740" y="4015012"/>
                  <a:ext cx="979835" cy="3835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2" name="Скругленный прямоугольник 21"/>
              <p:cNvSpPr>
                <a:spLocks/>
              </p:cNvSpPr>
              <p:nvPr/>
            </p:nvSpPr>
            <p:spPr>
              <a:xfrm>
                <a:off x="7180902" y="4496240"/>
                <a:ext cx="3924000" cy="2036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Прямоугольник 23"/>
                <p:cNvSpPr/>
                <p:nvPr/>
              </p:nvSpPr>
              <p:spPr>
                <a:xfrm>
                  <a:off x="7817390" y="4463785"/>
                  <a:ext cx="76181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d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24" name="Прямоугольник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7390" y="4463785"/>
                  <a:ext cx="761811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Прямоугольник 24"/>
                <p:cNvSpPr/>
                <p:nvPr/>
              </p:nvSpPr>
              <p:spPr>
                <a:xfrm>
                  <a:off x="9207216" y="4463785"/>
                  <a:ext cx="76655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d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25" name="Прямоугольник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7216" y="4463785"/>
                  <a:ext cx="766557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Прямоугольник 25"/>
                <p:cNvSpPr/>
                <p:nvPr/>
              </p:nvSpPr>
              <p:spPr>
                <a:xfrm>
                  <a:off x="10530556" y="4467697"/>
                  <a:ext cx="83041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d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26" name="Прямоугольник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0556" y="4467697"/>
                  <a:ext cx="830419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Группа 32"/>
          <p:cNvGrpSpPr/>
          <p:nvPr/>
        </p:nvGrpSpPr>
        <p:grpSpPr>
          <a:xfrm>
            <a:off x="516538" y="2532185"/>
            <a:ext cx="4391025" cy="2813988"/>
            <a:chOff x="621313" y="1943100"/>
            <a:chExt cx="4391025" cy="281398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21313" y="1943100"/>
              <a:ext cx="4391025" cy="2813988"/>
              <a:chOff x="621313" y="1943100"/>
              <a:chExt cx="4391025" cy="2813988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621313" y="1943100"/>
                <a:ext cx="4391025" cy="2813988"/>
                <a:chOff x="193587" y="1589737"/>
                <a:chExt cx="4391025" cy="2813988"/>
              </a:xfrm>
            </p:grpSpPr>
            <p:grpSp>
              <p:nvGrpSpPr>
                <p:cNvPr id="11" name="Группа 10"/>
                <p:cNvGrpSpPr/>
                <p:nvPr/>
              </p:nvGrpSpPr>
              <p:grpSpPr>
                <a:xfrm>
                  <a:off x="193587" y="1589737"/>
                  <a:ext cx="4391025" cy="2813988"/>
                  <a:chOff x="-1217092" y="1059872"/>
                  <a:chExt cx="4391025" cy="2813988"/>
                </a:xfrm>
              </p:grpSpPr>
              <p:pic>
                <p:nvPicPr>
                  <p:cNvPr id="13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772" t="17224" r="32480" b="44309"/>
                  <a:stretch/>
                </p:blipFill>
                <p:spPr bwMode="auto">
                  <a:xfrm>
                    <a:off x="-1217092" y="1059872"/>
                    <a:ext cx="4391025" cy="28139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4" name="Прямая соединительная линия 13"/>
                  <p:cNvCxnSpPr/>
                  <p:nvPr/>
                </p:nvCxnSpPr>
                <p:spPr>
                  <a:xfrm flipV="1">
                    <a:off x="1846074" y="2398260"/>
                    <a:ext cx="0" cy="109202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Прямая соединительная линия 14"/>
                  <p:cNvCxnSpPr/>
                  <p:nvPr/>
                </p:nvCxnSpPr>
                <p:spPr>
                  <a:xfrm>
                    <a:off x="1043696" y="2398260"/>
                    <a:ext cx="792000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2692281" y="2533840"/>
                      <a:ext cx="381199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oMath>
                        </m:oMathPara>
                      </a14:m>
                      <a:endParaRPr lang="ru-RU" sz="2000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92281" y="2533840"/>
                      <a:ext cx="381199" cy="492443"/>
                    </a:xfrm>
                    <a:prstGeom prst="rect">
                      <a:avLst/>
                    </a:prstGeom>
                    <a:blipFill rotWithShape="1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" name="Скругленный прямоугольник 1"/>
              <p:cNvSpPr>
                <a:spLocks noChangeAspect="1"/>
              </p:cNvSpPr>
              <p:nvPr/>
            </p:nvSpPr>
            <p:spPr>
              <a:xfrm>
                <a:off x="3501206" y="2160669"/>
                <a:ext cx="1194619" cy="72653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Прямоугольник 29"/>
                <p:cNvSpPr/>
                <p:nvPr/>
              </p:nvSpPr>
              <p:spPr>
                <a:xfrm>
                  <a:off x="2304043" y="3799751"/>
                  <a:ext cx="51265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30" name="Прямоугольник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043" y="3799751"/>
                  <a:ext cx="512650" cy="307777"/>
                </a:xfrm>
                <a:prstGeom prst="rect">
                  <a:avLst/>
                </a:prstGeom>
                <a:blipFill>
                  <a:blip r:embed="rId10"/>
                  <a:stretch>
                    <a:fillRect r="-1428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Прямоугольник 30"/>
                <p:cNvSpPr/>
                <p:nvPr/>
              </p:nvSpPr>
              <p:spPr>
                <a:xfrm>
                  <a:off x="2151806" y="3059905"/>
                  <a:ext cx="51265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31" name="Прямоугольник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806" y="3059905"/>
                  <a:ext cx="512650" cy="307777"/>
                </a:xfrm>
                <a:prstGeom prst="rect">
                  <a:avLst/>
                </a:prstGeom>
                <a:blipFill>
                  <a:blip r:embed="rId11"/>
                  <a:stretch>
                    <a:fillRect r="-1547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Прямоугольник 31"/>
                <p:cNvSpPr/>
                <p:nvPr/>
              </p:nvSpPr>
              <p:spPr>
                <a:xfrm>
                  <a:off x="1781868" y="2322106"/>
                  <a:ext cx="51265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d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32" name="Прямоугольник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1868" y="2322106"/>
                  <a:ext cx="512650" cy="307777"/>
                </a:xfrm>
                <a:prstGeom prst="rect">
                  <a:avLst/>
                </a:prstGeom>
                <a:blipFill>
                  <a:blip r:embed="rId12"/>
                  <a:stretch>
                    <a:fillRect r="-261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6165" y="657205"/>
                <a:ext cx="4645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ru-RU" altLang="ru-RU" sz="1600" dirty="0" smtClean="0">
                    <a:latin typeface="Arial" charset="0"/>
                    <a:sym typeface="Wingdings" pitchFamily="2" charset="2"/>
                  </a:rPr>
                  <a:t>Разложение электрического поля вблизи </a:t>
                </a:r>
                <a14:m>
                  <m:oMath xmlns:m="http://schemas.openxmlformats.org/officeDocument/2006/math">
                    <m:r>
                      <a:rPr lang="en-US" altLang="ru-RU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ru-RU" altLang="ru-RU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=0</m:t>
                    </m:r>
                  </m:oMath>
                </a14:m>
                <a:r>
                  <a:rPr lang="ru-RU" altLang="ru-RU" sz="1600" dirty="0" smtClean="0">
                    <a:latin typeface="Arial" charset="0"/>
                    <a:sym typeface="Wingdings" pitchFamily="2" charset="2"/>
                  </a:rPr>
                  <a:t> в ряд по гармоникам падающей волны</a:t>
                </a:r>
                <a:r>
                  <a:rPr lang="ru-RU" altLang="ru-RU" sz="1600" dirty="0">
                    <a:latin typeface="Arial" charset="0"/>
                    <a:sym typeface="Wingdings" pitchFamily="2" charset="2"/>
                  </a:rPr>
                  <a:t>:</a:t>
                </a:r>
                <a:endParaRPr lang="ru-RU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65" y="657205"/>
                <a:ext cx="4645380" cy="584775"/>
              </a:xfrm>
              <a:prstGeom prst="rect">
                <a:avLst/>
              </a:prstGeom>
              <a:blipFill>
                <a:blip r:embed="rId13"/>
                <a:stretch>
                  <a:fillRect l="-656" t="-3125" b="-114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5877650" y="778513"/>
            <a:ext cx="618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sz="1600" dirty="0" smtClean="0">
                <a:latin typeface="Arial" charset="0"/>
                <a:sym typeface="Wingdings" pitchFamily="2" charset="2"/>
              </a:rPr>
              <a:t>Суммарная энергия всех спектральных составляющих поля: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825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90830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НЕЛИНЕЙНОЕ РЕЗОНАНСНОЕ ПОГЛОЩЕНИЕ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36" y="1749435"/>
            <a:ext cx="933392" cy="3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47" y="2159412"/>
            <a:ext cx="1574484" cy="5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38" y="555356"/>
            <a:ext cx="1164283" cy="2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/>
          <a:srcRect l="56770" t="53538" r="31051" b="41688"/>
          <a:stretch/>
        </p:blipFill>
        <p:spPr>
          <a:xfrm>
            <a:off x="7966693" y="1385931"/>
            <a:ext cx="1105311" cy="23663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/>
          <a:srcRect l="43356" t="52625" r="43497" b="41880"/>
          <a:stretch/>
        </p:blipFill>
        <p:spPr>
          <a:xfrm>
            <a:off x="7959297" y="944578"/>
            <a:ext cx="1120042" cy="255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175" t="46500" r="22044" b="37355"/>
          <a:stretch/>
        </p:blipFill>
        <p:spPr>
          <a:xfrm>
            <a:off x="5974072" y="3675270"/>
            <a:ext cx="5557304" cy="657317"/>
          </a:xfrm>
          <a:prstGeom prst="rect">
            <a:avLst/>
          </a:prstGeom>
        </p:spPr>
      </p:pic>
      <p:pic>
        <p:nvPicPr>
          <p:cNvPr id="6" name="Picture 3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40" r="432"/>
          <a:stretch/>
        </p:blipFill>
        <p:spPr bwMode="auto">
          <a:xfrm>
            <a:off x="146050" y="676274"/>
            <a:ext cx="6969125" cy="184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ОТЫСКАНИЕ МАГНИТНОГО ПОЛЯ В ВАКУУМЕ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146050" y="3655216"/>
            <a:ext cx="5544000" cy="654642"/>
            <a:chOff x="899592" y="3494995"/>
            <a:chExt cx="6387034" cy="756666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99592" y="3494995"/>
              <a:ext cx="6305104" cy="756666"/>
              <a:chOff x="755576" y="3116662"/>
              <a:chExt cx="6305104" cy="756666"/>
            </a:xfrm>
          </p:grpSpPr>
          <p:pic>
            <p:nvPicPr>
              <p:cNvPr id="9" name="Рисунок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24" t="62805" r="42361" b="26833"/>
              <a:stretch/>
            </p:blipFill>
            <p:spPr bwMode="auto">
              <a:xfrm>
                <a:off x="4283968" y="3116662"/>
                <a:ext cx="2776712" cy="75666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Рисунок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24" t="56602" r="37196" b="37195"/>
              <a:stretch/>
            </p:blipFill>
            <p:spPr bwMode="auto">
              <a:xfrm>
                <a:off x="755576" y="3313027"/>
                <a:ext cx="3446462" cy="45300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Прямоугольник 3"/>
            <p:cNvSpPr>
              <a:spLocks noChangeArrowheads="1"/>
            </p:cNvSpPr>
            <p:nvPr/>
          </p:nvSpPr>
          <p:spPr bwMode="auto">
            <a:xfrm>
              <a:off x="899592" y="3494995"/>
              <a:ext cx="6387034" cy="756666"/>
            </a:xfrm>
            <a:prstGeom prst="rect">
              <a:avLst/>
            </a:prstGeom>
            <a:noFill/>
            <a:ln w="25400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/>
          <a:srcRect l="38680" t="54375" r="45841" b="38625"/>
          <a:stretch/>
        </p:blipFill>
        <p:spPr>
          <a:xfrm>
            <a:off x="9713846" y="1025280"/>
            <a:ext cx="904274" cy="23002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0"/>
          <a:srcRect l="34989" t="71000" r="25391" b="21125"/>
          <a:stretch/>
        </p:blipFill>
        <p:spPr>
          <a:xfrm>
            <a:off x="9705746" y="674130"/>
            <a:ext cx="2050376" cy="22923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1"/>
          <a:srcRect l="50738" t="57000" r="34988" b="36438"/>
          <a:stretch/>
        </p:blipFill>
        <p:spPr>
          <a:xfrm>
            <a:off x="10639926" y="1028747"/>
            <a:ext cx="861263" cy="222740"/>
          </a:xfrm>
          <a:prstGeom prst="rect">
            <a:avLst/>
          </a:prstGeom>
        </p:spPr>
      </p:pic>
      <p:sp>
        <p:nvSpPr>
          <p:cNvPr id="45" name="Прямоугольник 3"/>
          <p:cNvSpPr>
            <a:spLocks noChangeArrowheads="1"/>
          </p:cNvSpPr>
          <p:nvPr/>
        </p:nvSpPr>
        <p:spPr bwMode="auto">
          <a:xfrm>
            <a:off x="146050" y="575182"/>
            <a:ext cx="7026316" cy="2017557"/>
          </a:xfrm>
          <a:prstGeom prst="rect">
            <a:avLst/>
          </a:prstGeom>
          <a:noFill/>
          <a:ln w="31750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/>
          <a:srcRect l="16979" t="46296" r="43542" b="40185"/>
          <a:stretch/>
        </p:blipFill>
        <p:spPr>
          <a:xfrm>
            <a:off x="9705746" y="1378657"/>
            <a:ext cx="1411220" cy="27181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6050" y="4748179"/>
            <a:ext cx="11638576" cy="1723953"/>
            <a:chOff x="330008" y="4543533"/>
            <a:chExt cx="11638576" cy="172395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66672" y="4660611"/>
              <a:ext cx="11601912" cy="1520769"/>
              <a:chOff x="295044" y="5208271"/>
              <a:chExt cx="11601912" cy="1520769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13"/>
              <a:srcRect l="5209" t="57645" r="7917" b="28704"/>
              <a:stretch/>
            </p:blipFill>
            <p:spPr>
              <a:xfrm>
                <a:off x="295044" y="5962835"/>
                <a:ext cx="8668406" cy="766205"/>
              </a:xfrm>
              <a:prstGeom prst="rect">
                <a:avLst/>
              </a:prstGeom>
            </p:spPr>
          </p:pic>
          <p:grpSp>
            <p:nvGrpSpPr>
              <p:cNvPr id="3" name="Группа 2"/>
              <p:cNvGrpSpPr/>
              <p:nvPr/>
            </p:nvGrpSpPr>
            <p:grpSpPr>
              <a:xfrm>
                <a:off x="295044" y="5208271"/>
                <a:ext cx="11601912" cy="685850"/>
                <a:chOff x="-171912" y="4215418"/>
                <a:chExt cx="11601912" cy="685850"/>
              </a:xfrm>
            </p:grpSpPr>
            <p:pic>
              <p:nvPicPr>
                <p:cNvPr id="51" name="Рисунок 50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34006" t="34358" r="14828" b="53422"/>
                <a:stretch/>
              </p:blipFill>
              <p:spPr>
                <a:xfrm>
                  <a:off x="6324600" y="4215418"/>
                  <a:ext cx="5105400" cy="685850"/>
                </a:xfrm>
                <a:prstGeom prst="rect">
                  <a:avLst/>
                </a:prstGeom>
              </p:spPr>
            </p:pic>
            <p:pic>
              <p:nvPicPr>
                <p:cNvPr id="52" name="Рисунок 51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16267" t="22963" r="18434" b="65280"/>
                <a:stretch/>
              </p:blipFill>
              <p:spPr>
                <a:xfrm>
                  <a:off x="-171912" y="4218876"/>
                  <a:ext cx="6515562" cy="659885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Прямоугольник 52"/>
            <p:cNvSpPr>
              <a:spLocks noChangeArrowheads="1"/>
            </p:cNvSpPr>
            <p:nvPr/>
          </p:nvSpPr>
          <p:spPr bwMode="auto">
            <a:xfrm>
              <a:off x="330008" y="4543533"/>
              <a:ext cx="11638576" cy="1723953"/>
            </a:xfrm>
            <a:prstGeom prst="rect">
              <a:avLst/>
            </a:prstGeom>
            <a:noFill/>
            <a:ln w="4762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46"/>
              <p:cNvSpPr>
                <a:spLocks noChangeArrowheads="1"/>
              </p:cNvSpPr>
              <p:nvPr/>
            </p:nvSpPr>
            <p:spPr bwMode="auto">
              <a:xfrm>
                <a:off x="224216" y="2636402"/>
                <a:ext cx="8970962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u-RU" altLang="ru-RU" sz="1800" u="sng" dirty="0" smtClean="0">
                    <a:cs typeface="+mn-cs"/>
                  </a:rPr>
                  <a:t>Иерархия полей и упрощение основных уравнений</a:t>
                </a:r>
                <a:r>
                  <a:rPr lang="ru-RU" altLang="ru-RU" sz="1800" dirty="0" smtClean="0">
                    <a:cs typeface="+mn-cs"/>
                  </a:rPr>
                  <a:t>:</a:t>
                </a:r>
              </a:p>
              <a:p>
                <a:pPr marL="342900" indent="-342900"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ru-RU" altLang="ru-RU" sz="1800" dirty="0" smtClean="0">
                    <a:cs typeface="+mn-cs"/>
                  </a:rPr>
                  <a:t>Основной вклад</a:t>
                </a:r>
                <a:r>
                  <a:rPr lang="en-US" altLang="ru-RU" sz="1800" dirty="0" smtClean="0">
                    <a:cs typeface="+mn-cs"/>
                  </a:rPr>
                  <a:t> </a:t>
                </a:r>
                <a:r>
                  <a:rPr lang="ru-RU" altLang="ru-RU" sz="1800" dirty="0" smtClean="0">
                    <a:cs typeface="+mn-cs"/>
                  </a:rPr>
                  <a:t>– продольные </a:t>
                </a:r>
                <a:r>
                  <a:rPr lang="en-US" altLang="ru-RU" sz="1800" dirty="0" smtClean="0"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ru-RU" sz="1800" dirty="0" smtClean="0">
                    <a:cs typeface="+mn-cs"/>
                  </a:rPr>
                  <a:t>–</a:t>
                </a:r>
                <a:r>
                  <a:rPr lang="ru-RU" altLang="ru-RU" sz="1800" dirty="0" smtClean="0">
                    <a:cs typeface="+mn-cs"/>
                  </a:rPr>
                  <a:t>компоненты</a:t>
                </a:r>
                <a:r>
                  <a:rPr lang="en-US" altLang="ru-RU" sz="1800" dirty="0" smtClean="0">
                    <a:cs typeface="+mn-cs"/>
                  </a:rPr>
                  <a:t>)</a:t>
                </a:r>
                <a:r>
                  <a:rPr lang="ru-RU" altLang="ru-RU" sz="1800" dirty="0" smtClean="0">
                    <a:cs typeface="+mn-cs"/>
                  </a:rPr>
                  <a:t> </a:t>
                </a:r>
                <a:r>
                  <a:rPr lang="ru-RU" altLang="ru-RU" sz="1800" dirty="0" err="1" smtClean="0">
                    <a:cs typeface="+mn-cs"/>
                  </a:rPr>
                  <a:t>электр</a:t>
                </a:r>
                <a:r>
                  <a:rPr lang="ru-RU" altLang="ru-RU" sz="1800" dirty="0" smtClean="0">
                    <a:cs typeface="+mn-cs"/>
                  </a:rPr>
                  <a:t>. поля и скорости</a:t>
                </a:r>
                <a:r>
                  <a:rPr lang="en-US" altLang="ru-RU" sz="1800" dirty="0" smtClean="0">
                    <a:cs typeface="+mn-cs"/>
                  </a:rPr>
                  <a:t>.</a:t>
                </a:r>
                <a:endParaRPr lang="ru-RU" altLang="ru-RU" sz="1800" dirty="0" smtClean="0">
                  <a:cs typeface="+mn-cs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ru-RU" altLang="ru-RU" sz="1800" dirty="0" smtClean="0">
                    <a:cs typeface="+mn-cs"/>
                  </a:rPr>
                  <a:t>Слабая зависимость от поперечной координаты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altLang="ru-RU" sz="1800" dirty="0" smtClean="0"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54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216" y="2636402"/>
                <a:ext cx="8970962" cy="923925"/>
              </a:xfrm>
              <a:prstGeom prst="rect">
                <a:avLst/>
              </a:prstGeom>
              <a:blipFill>
                <a:blip r:embed="rId14"/>
                <a:stretch>
                  <a:fillRect l="-612" t="-328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АМПЛИТУДА РЕЗОНАНСНОГО ПОЛЯ И КОЭФФИЦИЕНТ ПОГЛОЩЕНИЯ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31787" y="577242"/>
            <a:ext cx="11098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 smtClean="0">
                <a:latin typeface="Arial" panose="020B0604020202020204" pitchFamily="34" charset="0"/>
              </a:rPr>
              <a:t>Методом функции Грина решаем волновое уравнение с граничными условиями на магнитное поле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46"/>
              <p:cNvSpPr>
                <a:spLocks noChangeArrowheads="1"/>
              </p:cNvSpPr>
              <p:nvPr/>
            </p:nvSpPr>
            <p:spPr bwMode="auto">
              <a:xfrm>
                <a:off x="131787" y="1864281"/>
                <a:ext cx="97742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Находим амплитуду отраженной волны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 и коэффициент поглощения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:</a:t>
                </a:r>
                <a:endParaRPr lang="ru-RU" altLang="ru-RU" sz="1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87" y="1864281"/>
                <a:ext cx="9774214" cy="369332"/>
              </a:xfrm>
              <a:prstGeom prst="rect">
                <a:avLst/>
              </a:prstGeom>
              <a:blipFill>
                <a:blip r:embed="rId2"/>
                <a:stretch>
                  <a:fillRect l="-561" t="-116667" r="-499" b="-181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0521" t="33333" r="41771" b="47037"/>
          <a:stretch/>
        </p:blipFill>
        <p:spPr>
          <a:xfrm>
            <a:off x="4780767" y="2405648"/>
            <a:ext cx="1990725" cy="79329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46"/>
              <p:cNvSpPr>
                <a:spLocks noChangeArrowheads="1"/>
              </p:cNvSpPr>
              <p:nvPr/>
            </p:nvSpPr>
            <p:spPr bwMode="auto">
              <a:xfrm>
                <a:off x="131786" y="3415309"/>
                <a:ext cx="616423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Нелинейная амплитуда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 вычисляется из уравнения:</a:t>
                </a:r>
              </a:p>
            </p:txBody>
          </p:sp>
        </mc:Choice>
        <mc:Fallback xmlns="">
          <p:sp>
            <p:nvSpPr>
              <p:cNvPr id="11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86" y="3415309"/>
                <a:ext cx="6164239" cy="369332"/>
              </a:xfrm>
              <a:prstGeom prst="rect">
                <a:avLst/>
              </a:prstGeom>
              <a:blipFill>
                <a:blip r:embed="rId4"/>
                <a:stretch>
                  <a:fillRect l="-890" t="-8197" b="-24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/>
          <p:cNvGrpSpPr/>
          <p:nvPr/>
        </p:nvGrpSpPr>
        <p:grpSpPr>
          <a:xfrm>
            <a:off x="303566" y="3862496"/>
            <a:ext cx="4039959" cy="896380"/>
            <a:chOff x="3664755" y="3964545"/>
            <a:chExt cx="4039959" cy="89638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/>
            <a:srcRect l="15873" t="32893" r="28651" b="48201"/>
            <a:stretch/>
          </p:blipFill>
          <p:spPr>
            <a:xfrm>
              <a:off x="3676094" y="3964545"/>
              <a:ext cx="4028620" cy="772296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 bwMode="auto">
            <a:xfrm flipH="1">
              <a:off x="3664755" y="4860925"/>
              <a:ext cx="3888000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382937" y="5731096"/>
            <a:ext cx="5151738" cy="781822"/>
            <a:chOff x="4204994" y="5397666"/>
            <a:chExt cx="5151738" cy="78182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/>
            <a:srcRect l="13854" t="42407" r="30209" b="37778"/>
            <a:stretch/>
          </p:blipFill>
          <p:spPr>
            <a:xfrm>
              <a:off x="5824978" y="5397666"/>
              <a:ext cx="3531754" cy="703721"/>
            </a:xfrm>
            <a:prstGeom prst="rect">
              <a:avLst/>
            </a:prstGeom>
          </p:spPr>
        </p:pic>
        <p:grpSp>
          <p:nvGrpSpPr>
            <p:cNvPr id="16" name="Группа 15"/>
            <p:cNvGrpSpPr/>
            <p:nvPr/>
          </p:nvGrpSpPr>
          <p:grpSpPr>
            <a:xfrm>
              <a:off x="4204994" y="5407192"/>
              <a:ext cx="1429330" cy="772296"/>
              <a:chOff x="7846230" y="3964545"/>
              <a:chExt cx="1429330" cy="772296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7"/>
              <a:srcRect l="18438" t="30000" r="30313" b="38704"/>
              <a:stretch/>
            </p:blipFill>
            <p:spPr>
              <a:xfrm>
                <a:off x="7846230" y="4121150"/>
                <a:ext cx="1213560" cy="416853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5"/>
              <a:srcRect l="68335" t="32893" r="28651" b="48201"/>
              <a:stretch/>
            </p:blipFill>
            <p:spPr>
              <a:xfrm>
                <a:off x="9056685" y="3964545"/>
                <a:ext cx="218875" cy="772296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131786" y="5325207"/>
                <a:ext cx="742096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 –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 линейная амплитуда магнитного поля в точке резонанса:</a:t>
                </a:r>
              </a:p>
            </p:txBody>
          </p:sp>
        </mc:Choice>
        <mc:Fallback xmlns="">
          <p:sp>
            <p:nvSpPr>
              <p:cNvPr id="18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86" y="5325207"/>
                <a:ext cx="7420969" cy="369332"/>
              </a:xfrm>
              <a:prstGeom prst="rect">
                <a:avLst/>
              </a:prstGeom>
              <a:blipFill>
                <a:blip r:embed="rId8"/>
                <a:stretch>
                  <a:fillRect l="-740" t="-10000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1041" t="38518" r="20312" b="37408"/>
          <a:stretch/>
        </p:blipFill>
        <p:spPr>
          <a:xfrm>
            <a:off x="4648641" y="3832648"/>
            <a:ext cx="7526803" cy="12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46"/>
              <p:cNvSpPr>
                <a:spLocks noChangeArrowheads="1"/>
              </p:cNvSpPr>
              <p:nvPr/>
            </p:nvSpPr>
            <p:spPr bwMode="auto">
              <a:xfrm>
                <a:off x="8087150" y="5318050"/>
                <a:ext cx="3895075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Отличие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 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и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–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– релятивистский эффект:</a:t>
                </a:r>
              </a:p>
            </p:txBody>
          </p:sp>
        </mc:Choice>
        <mc:Fallback xmlns="">
          <p:sp>
            <p:nvSpPr>
              <p:cNvPr id="2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7150" y="5318050"/>
                <a:ext cx="3895075" cy="646331"/>
              </a:xfrm>
              <a:prstGeom prst="rect">
                <a:avLst/>
              </a:prstGeom>
              <a:blipFill>
                <a:blip r:embed="rId10"/>
                <a:stretch>
                  <a:fillRect l="-1408" t="-4717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Группа 28"/>
          <p:cNvGrpSpPr/>
          <p:nvPr/>
        </p:nvGrpSpPr>
        <p:grpSpPr>
          <a:xfrm>
            <a:off x="9060265" y="5983431"/>
            <a:ext cx="1476375" cy="457287"/>
            <a:chOff x="9060265" y="5983431"/>
            <a:chExt cx="1476375" cy="457287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9060265" y="5983431"/>
              <a:ext cx="1476375" cy="439077"/>
              <a:chOff x="8136340" y="5343319"/>
              <a:chExt cx="1476375" cy="439077"/>
            </a:xfrm>
          </p:grpSpPr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11"/>
              <a:srcRect l="66721" t="36561" r="23890" b="43572"/>
              <a:stretch/>
            </p:blipFill>
            <p:spPr>
              <a:xfrm>
                <a:off x="9250765" y="5351543"/>
                <a:ext cx="361950" cy="430853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11"/>
              <a:srcRect l="20872" t="36561" r="50768" b="44882"/>
              <a:stretch/>
            </p:blipFill>
            <p:spPr>
              <a:xfrm>
                <a:off x="8136340" y="5343319"/>
                <a:ext cx="1093385" cy="402431"/>
              </a:xfrm>
              <a:prstGeom prst="rect">
                <a:avLst/>
              </a:prstGeom>
            </p:spPr>
          </p:pic>
        </p:grpSp>
        <p:cxnSp>
          <p:nvCxnSpPr>
            <p:cNvPr id="28" name="Прямая соединительная линия 27"/>
            <p:cNvCxnSpPr/>
            <p:nvPr/>
          </p:nvCxnSpPr>
          <p:spPr bwMode="auto">
            <a:xfrm flipH="1">
              <a:off x="9141975" y="6440718"/>
              <a:ext cx="1224000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Прямоугольник 30"/>
              <p:cNvSpPr/>
              <p:nvPr/>
            </p:nvSpPr>
            <p:spPr>
              <a:xfrm>
                <a:off x="131786" y="992657"/>
                <a:ext cx="5933163" cy="75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+∞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+∞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→−∞,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→∞.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86" y="992657"/>
                <a:ext cx="5933163" cy="7521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3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10" y="3368675"/>
            <a:ext cx="4221854" cy="306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13958" t="21110" r="57083" b="46483"/>
          <a:stretch/>
        </p:blipFill>
        <p:spPr>
          <a:xfrm>
            <a:off x="3899668" y="453516"/>
            <a:ext cx="4072757" cy="256378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АМПЛИТУДА РЕЗОНАНСНОГО ПОЛЯ И КОЭФФИЦИЕНТ ПОГЛОЩЕНИЯ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7"/>
              <p:cNvSpPr>
                <a:spLocks noChangeArrowheads="1"/>
              </p:cNvSpPr>
              <p:nvPr/>
            </p:nvSpPr>
            <p:spPr bwMode="auto">
              <a:xfrm>
                <a:off x="1143000" y="3015503"/>
                <a:ext cx="100679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Зависимости нелинейной амплитуды от амплитуды в линейном приближении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ru-RU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T</m:t>
                        </m:r>
                        <m: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keV</m:t>
                        </m:r>
                        <m: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altLang="ru-RU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  <m:r>
                          <a:rPr lang="en-US" altLang="ru-RU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altLang="ru-RU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ru-RU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ru-RU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1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5503"/>
                <a:ext cx="10067925" cy="338554"/>
              </a:xfrm>
              <a:prstGeom prst="rect">
                <a:avLst/>
              </a:prstGeom>
              <a:blipFill>
                <a:blip r:embed="rId4"/>
                <a:stretch>
                  <a:fillRect t="-5455" b="-2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7"/>
              <p:cNvSpPr>
                <a:spLocks noChangeArrowheads="1"/>
              </p:cNvSpPr>
              <p:nvPr/>
            </p:nvSpPr>
            <p:spPr bwMode="auto">
              <a:xfrm>
                <a:off x="504824" y="6296076"/>
                <a:ext cx="10906125" cy="594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Зависимости нелинейного коэффициента поглощения от углового параметра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2/3</m:t>
                        </m:r>
                      </m:sup>
                    </m:sSup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1600" dirty="0" smtClean="0"/>
                  <a:t> </a:t>
                </a:r>
              </a:p>
              <a:p>
                <a:pPr algn="ctr">
                  <a:spcBef>
                    <a:spcPct val="0"/>
                  </a:spcBef>
                  <a:buNone/>
                </a:pPr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ru-RU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L</m:t>
                        </m:r>
                        <m: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=30</m:t>
                        </m:r>
                        <m:r>
                          <a:rPr lang="en-US" altLang="ru-RU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  <m:r>
                          <a:rPr lang="en-US" altLang="ru-RU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T</m:t>
                        </m:r>
                        <m: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keV</m:t>
                        </m:r>
                      </m:e>
                    </m:d>
                    <m:r>
                      <a:rPr lang="en-US" altLang="ru-RU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</m:oMath>
                </a14:m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824" y="6296076"/>
                <a:ext cx="10906125" cy="594009"/>
              </a:xfrm>
              <a:prstGeom prst="rect">
                <a:avLst/>
              </a:prstGeom>
              <a:blipFill>
                <a:blip r:embed="rId5"/>
                <a:stretch>
                  <a:fillRect t="-20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единительная линия 26"/>
          <p:cNvCxnSpPr/>
          <p:nvPr/>
        </p:nvCxnSpPr>
        <p:spPr>
          <a:xfrm>
            <a:off x="174624" y="3435350"/>
            <a:ext cx="11772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829550" y="1233098"/>
            <a:ext cx="4362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Выход на насыщение</a:t>
            </a:r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замедление </a:t>
            </a:r>
            <a:r>
              <a:rPr lang="ru-RU" altLang="ru-RU" sz="1600" dirty="0">
                <a:latin typeface="Arial" panose="020B0604020202020204" pitchFamily="34" charset="0"/>
                <a:sym typeface="Wingdings" panose="05000000000000000000" pitchFamily="2" charset="2"/>
              </a:rPr>
              <a:t>роста резонансной амплитуды с ростом амплитуды поля </a:t>
            </a:r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накачки.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972425" y="4359054"/>
            <a:ext cx="3974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Подавление нелинейного поглощения.</a:t>
            </a:r>
            <a:endParaRPr lang="en-US" sz="1600" b="0" i="0" u="sng" dirty="0"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Прямоугольник 10"/>
              <p:cNvSpPr/>
              <p:nvPr/>
            </p:nvSpPr>
            <p:spPr>
              <a:xfrm>
                <a:off x="0" y="5483358"/>
                <a:ext cx="311803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83358"/>
                <a:ext cx="3118033" cy="430887"/>
              </a:xfrm>
              <a:prstGeom prst="rect">
                <a:avLst/>
              </a:prstGeom>
              <a:blipFill>
                <a:blip r:embed="rId6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30521" t="33333" r="41771" b="47037"/>
          <a:stretch/>
        </p:blipFill>
        <p:spPr>
          <a:xfrm>
            <a:off x="174624" y="4478341"/>
            <a:ext cx="1792142" cy="71416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174624" y="1161028"/>
            <a:ext cx="3500156" cy="801059"/>
            <a:chOff x="3664755" y="3964545"/>
            <a:chExt cx="3888000" cy="89638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/>
            <a:srcRect l="15873" t="32893" r="30862" b="48201"/>
            <a:stretch/>
          </p:blipFill>
          <p:spPr>
            <a:xfrm>
              <a:off x="3676094" y="3964545"/>
              <a:ext cx="3868049" cy="772296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 bwMode="auto">
            <a:xfrm flipH="1">
              <a:off x="3664755" y="4860925"/>
              <a:ext cx="3888000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0" y="655022"/>
            <a:ext cx="3974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Перенормировка амплитуды:</a:t>
            </a:r>
            <a:endParaRPr lang="en-US" sz="1600" b="0" i="0" u="sng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86" y="3975460"/>
            <a:ext cx="2844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Коэффициент поглощения:</a:t>
            </a:r>
            <a:endParaRPr lang="en-US" sz="1600" b="0" i="0" u="sng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7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6" y="3365374"/>
            <a:ext cx="4226832" cy="307037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13958" t="21110" r="57083" b="46483"/>
          <a:stretch/>
        </p:blipFill>
        <p:spPr>
          <a:xfrm>
            <a:off x="3899668" y="453516"/>
            <a:ext cx="4072757" cy="256378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АМПЛИТУДА РЕЗОНАНСНОГО ПОЛЯ И КОЭФФИЦИЕНТ ПОГЛОЩЕНИЯ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7"/>
              <p:cNvSpPr>
                <a:spLocks noChangeArrowheads="1"/>
              </p:cNvSpPr>
              <p:nvPr/>
            </p:nvSpPr>
            <p:spPr bwMode="auto">
              <a:xfrm>
                <a:off x="1143000" y="3015503"/>
                <a:ext cx="100679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Зависимости нелинейной амплитуды от амплитуды в линейном приближении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ru-RU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T</m:t>
                        </m:r>
                        <m: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keV</m:t>
                        </m:r>
                        <m: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altLang="ru-RU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  <m:r>
                          <a:rPr lang="en-US" altLang="ru-RU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altLang="ru-RU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ru-RU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ru-RU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1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5503"/>
                <a:ext cx="10067925" cy="338554"/>
              </a:xfrm>
              <a:prstGeom prst="rect">
                <a:avLst/>
              </a:prstGeom>
              <a:blipFill>
                <a:blip r:embed="rId4"/>
                <a:stretch>
                  <a:fillRect t="-5455" b="-2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7"/>
              <p:cNvSpPr>
                <a:spLocks noChangeArrowheads="1"/>
              </p:cNvSpPr>
              <p:nvPr/>
            </p:nvSpPr>
            <p:spPr bwMode="auto">
              <a:xfrm>
                <a:off x="504824" y="6296076"/>
                <a:ext cx="10906125" cy="594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Зависимости нелинейного коэффициента поглощения от углового параметра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2/3</m:t>
                        </m:r>
                      </m:sup>
                    </m:sSup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1600" dirty="0" smtClean="0"/>
                  <a:t> </a:t>
                </a:r>
              </a:p>
              <a:p>
                <a:pPr algn="ctr">
                  <a:spcBef>
                    <a:spcPct val="0"/>
                  </a:spcBef>
                  <a:buNone/>
                </a:pPr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ru-RU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L</m:t>
                        </m:r>
                        <m: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=30</m:t>
                        </m:r>
                        <m:r>
                          <a:rPr lang="en-US" altLang="ru-RU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  <m:r>
                          <a:rPr lang="en-US" altLang="ru-RU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T</m:t>
                        </m:r>
                        <m: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en-US" altLang="ru-RU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keV</m:t>
                        </m:r>
                      </m:e>
                    </m:d>
                    <m:r>
                      <a:rPr lang="en-US" altLang="ru-RU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</m:oMath>
                </a14:m>
                <a:endParaRPr lang="ru-RU" altLang="ru-RU" sz="1600" i="1" dirty="0">
                  <a:solidFill>
                    <a:srgbClr val="C00000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824" y="6296076"/>
                <a:ext cx="10906125" cy="594009"/>
              </a:xfrm>
              <a:prstGeom prst="rect">
                <a:avLst/>
              </a:prstGeom>
              <a:blipFill>
                <a:blip r:embed="rId5"/>
                <a:stretch>
                  <a:fillRect t="-20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единительная линия 26"/>
          <p:cNvCxnSpPr/>
          <p:nvPr/>
        </p:nvCxnSpPr>
        <p:spPr>
          <a:xfrm>
            <a:off x="174624" y="3435350"/>
            <a:ext cx="11772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829550" y="1233098"/>
            <a:ext cx="4362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Выход на насыщение</a:t>
            </a:r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замедление </a:t>
            </a:r>
            <a:r>
              <a:rPr lang="ru-RU" altLang="ru-RU" sz="1600" dirty="0">
                <a:latin typeface="Arial" panose="020B0604020202020204" pitchFamily="34" charset="0"/>
                <a:sym typeface="Wingdings" panose="05000000000000000000" pitchFamily="2" charset="2"/>
              </a:rPr>
              <a:t>роста резонансной амплитуды с ростом амплитуды поля </a:t>
            </a:r>
            <a:r>
              <a:rPr lang="ru-RU" altLang="ru-RU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накачки.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72425" y="4359054"/>
            <a:ext cx="3974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Подавление нелинейного поглощения.</a:t>
            </a:r>
            <a:endParaRPr lang="en-US" sz="1600" b="0" i="0" u="sng" dirty="0"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Прямоугольник 11"/>
              <p:cNvSpPr/>
              <p:nvPr/>
            </p:nvSpPr>
            <p:spPr>
              <a:xfrm>
                <a:off x="0" y="5483358"/>
                <a:ext cx="311803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83358"/>
                <a:ext cx="3118033" cy="430887"/>
              </a:xfrm>
              <a:prstGeom prst="rect">
                <a:avLst/>
              </a:prstGeom>
              <a:blipFill>
                <a:blip r:embed="rId6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0521" t="33333" r="41771" b="47037"/>
          <a:stretch/>
        </p:blipFill>
        <p:spPr>
          <a:xfrm>
            <a:off x="174624" y="4478341"/>
            <a:ext cx="1792142" cy="71416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14" name="Группа 13"/>
          <p:cNvGrpSpPr/>
          <p:nvPr/>
        </p:nvGrpSpPr>
        <p:grpSpPr>
          <a:xfrm>
            <a:off x="174624" y="1161028"/>
            <a:ext cx="3500156" cy="801059"/>
            <a:chOff x="3664755" y="3964545"/>
            <a:chExt cx="3888000" cy="89638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8"/>
            <a:srcRect l="15873" t="32893" r="30862" b="48201"/>
            <a:stretch/>
          </p:blipFill>
          <p:spPr>
            <a:xfrm>
              <a:off x="3676094" y="3964545"/>
              <a:ext cx="3868049" cy="772296"/>
            </a:xfrm>
            <a:prstGeom prst="rect">
              <a:avLst/>
            </a:prstGeom>
          </p:spPr>
        </p:pic>
        <p:cxnSp>
          <p:nvCxnSpPr>
            <p:cNvPr id="17" name="Прямая соединительная линия 16"/>
            <p:cNvCxnSpPr/>
            <p:nvPr/>
          </p:nvCxnSpPr>
          <p:spPr bwMode="auto">
            <a:xfrm flipH="1">
              <a:off x="3664755" y="4860925"/>
              <a:ext cx="3888000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>
          <a:xfrm>
            <a:off x="0" y="655022"/>
            <a:ext cx="3974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Перенормировка амплитуды:</a:t>
            </a:r>
            <a:endParaRPr lang="en-US" sz="1600" b="0" i="0" u="sng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86" y="3975460"/>
            <a:ext cx="2844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latin typeface="Arial" panose="020B0604020202020204" pitchFamily="34" charset="0"/>
                <a:sym typeface="Wingdings" panose="05000000000000000000" pitchFamily="2" charset="2"/>
              </a:rPr>
              <a:t>Коэффициент поглощения:</a:t>
            </a:r>
            <a:endParaRPr lang="en-US" sz="1600" b="0" i="0" u="sng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СПИСОК ПУБЛИКАЦИЙ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975" y="874901"/>
            <a:ext cx="108299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«</a:t>
            </a:r>
            <a:r>
              <a:rPr lang="ru-RU" sz="1600" dirty="0">
                <a:latin typeface="Arial" panose="020B0604020202020204" pitchFamily="34" charset="0"/>
              </a:rPr>
              <a:t>Нелинейный плазменный резонанс в неоднородной релятивистской плазме</a:t>
            </a:r>
            <a:r>
              <a:rPr lang="en-US" sz="1600" dirty="0" smtClean="0">
                <a:latin typeface="Arial" panose="020B0604020202020204" pitchFamily="34" charset="0"/>
              </a:rPr>
              <a:t>»</a:t>
            </a:r>
            <a:r>
              <a:rPr lang="en-US" sz="1600" dirty="0">
                <a:latin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И.И. Метельский, В.Ф. Ковалев, В.Ю. </a:t>
            </a:r>
            <a:r>
              <a:rPr lang="ru-RU" sz="1600" dirty="0" smtClean="0">
                <a:latin typeface="Arial" panose="020B0604020202020204" pitchFamily="34" charset="0"/>
              </a:rPr>
              <a:t>Быченков </a:t>
            </a:r>
            <a:r>
              <a:rPr lang="ru-RU" sz="1600" dirty="0">
                <a:latin typeface="Arial" panose="020B0604020202020204" pitchFamily="34" charset="0"/>
              </a:rPr>
              <a:t>/ Краткие сообщения по физике, </a:t>
            </a:r>
            <a:r>
              <a:rPr lang="en-US" sz="1600" dirty="0">
                <a:latin typeface="Arial" panose="020B0604020202020204" pitchFamily="34" charset="0"/>
              </a:rPr>
              <a:t>43(1):16-19 (</a:t>
            </a:r>
            <a:r>
              <a:rPr lang="en-US" sz="1600" dirty="0" smtClean="0">
                <a:latin typeface="Arial" panose="020B0604020202020204" pitchFamily="34" charset="0"/>
              </a:rPr>
              <a:t>2016)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</a:rPr>
              <a:t> 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«</a:t>
            </a:r>
            <a:r>
              <a:rPr lang="en-US" sz="1600" dirty="0" err="1">
                <a:latin typeface="Arial" panose="020B0604020202020204" pitchFamily="34" charset="0"/>
              </a:rPr>
              <a:t>Renormgroup</a:t>
            </a:r>
            <a:r>
              <a:rPr lang="en-US" sz="1600" dirty="0">
                <a:latin typeface="Arial" panose="020B0604020202020204" pitchFamily="34" charset="0"/>
              </a:rPr>
              <a:t> algorithm for the theory of the relativistic plasma resonance»</a:t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</a:rPr>
              <a:t>I. I. </a:t>
            </a:r>
            <a:r>
              <a:rPr lang="en-US" sz="1600" dirty="0" err="1">
                <a:latin typeface="Arial" panose="020B0604020202020204" pitchFamily="34" charset="0"/>
              </a:rPr>
              <a:t>Metelskii</a:t>
            </a:r>
            <a:r>
              <a:rPr lang="en-US" sz="1600" dirty="0">
                <a:latin typeface="Arial" panose="020B0604020202020204" pitchFamily="34" charset="0"/>
              </a:rPr>
              <a:t>, V. F. </a:t>
            </a:r>
            <a:r>
              <a:rPr lang="en-US" sz="1600" dirty="0" err="1">
                <a:latin typeface="Arial" panose="020B0604020202020204" pitchFamily="34" charset="0"/>
              </a:rPr>
              <a:t>Kovalev</a:t>
            </a:r>
            <a:r>
              <a:rPr lang="en-US" sz="1600" dirty="0">
                <a:latin typeface="Arial" panose="020B0604020202020204" pitchFamily="34" charset="0"/>
              </a:rPr>
              <a:t>, and V. Yu. </a:t>
            </a:r>
            <a:r>
              <a:rPr lang="en-US" sz="1600" dirty="0" err="1" smtClean="0">
                <a:latin typeface="Arial" panose="020B0604020202020204" pitchFamily="34" charset="0"/>
              </a:rPr>
              <a:t>Bychenkov</a:t>
            </a:r>
            <a:r>
              <a:rPr lang="ru-RU" sz="1600" dirty="0" smtClean="0">
                <a:latin typeface="Arial" panose="020B0604020202020204" pitchFamily="34" charset="0"/>
              </a:rPr>
              <a:t> / </a:t>
            </a:r>
            <a:r>
              <a:rPr lang="en-US" sz="1600" dirty="0" smtClean="0">
                <a:latin typeface="Arial" panose="020B0604020202020204" pitchFamily="34" charset="0"/>
              </a:rPr>
              <a:t>Journal </a:t>
            </a:r>
            <a:r>
              <a:rPr lang="en-US" sz="1600" dirty="0">
                <a:latin typeface="Arial" panose="020B0604020202020204" pitchFamily="34" charset="0"/>
              </a:rPr>
              <a:t>of Physics Conference </a:t>
            </a:r>
            <a:r>
              <a:rPr lang="en-US" sz="1600" dirty="0" smtClean="0">
                <a:latin typeface="Arial" panose="020B0604020202020204" pitchFamily="34" charset="0"/>
              </a:rPr>
              <a:t>Series</a:t>
            </a:r>
            <a:r>
              <a:rPr lang="ru-RU" sz="1600" dirty="0" smtClean="0">
                <a:latin typeface="Arial" panose="020B0604020202020204" pitchFamily="34" charset="0"/>
              </a:rPr>
              <a:t>,</a:t>
            </a:r>
            <a:r>
              <a:rPr lang="en-US" sz="1600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769(1):012083 (2016</a:t>
            </a:r>
            <a:r>
              <a:rPr lang="en-US" sz="1600" dirty="0" smtClean="0">
                <a:latin typeface="Arial" panose="020B0604020202020204" pitchFamily="34" charset="0"/>
              </a:rPr>
              <a:t>)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</a:rPr>
              <a:t> </a:t>
            </a:r>
            <a:endParaRPr lang="en-US" sz="16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 smtClean="0">
                <a:latin typeface="Arial" panose="020B0604020202020204" pitchFamily="34" charset="0"/>
              </a:rPr>
              <a:t>«</a:t>
            </a:r>
            <a:r>
              <a:rPr lang="ru-RU" sz="1600" dirty="0" smtClean="0">
                <a:latin typeface="Arial" panose="020B0604020202020204" pitchFamily="34" charset="0"/>
              </a:rPr>
              <a:t>Нелинейный релятивистский плазменный резонанс</a:t>
            </a:r>
            <a:r>
              <a:rPr lang="en-US" sz="1600" dirty="0" smtClean="0">
                <a:latin typeface="Arial" panose="020B0604020202020204" pitchFamily="34" charset="0"/>
              </a:rPr>
              <a:t>: </a:t>
            </a:r>
            <a:r>
              <a:rPr lang="ru-RU" sz="1600" dirty="0" err="1" smtClean="0">
                <a:latin typeface="Arial" panose="020B0604020202020204" pitchFamily="34" charset="0"/>
              </a:rPr>
              <a:t>Ренормгрупповой</a:t>
            </a:r>
            <a:r>
              <a:rPr lang="ru-RU" sz="1600" dirty="0" smtClean="0">
                <a:latin typeface="Arial" panose="020B0604020202020204" pitchFamily="34" charset="0"/>
              </a:rPr>
              <a:t> подход</a:t>
            </a:r>
            <a:r>
              <a:rPr lang="en-US" sz="1600" dirty="0" smtClean="0">
                <a:latin typeface="Arial" panose="020B0604020202020204" pitchFamily="34" charset="0"/>
              </a:rPr>
              <a:t>»  </a:t>
            </a:r>
            <a:br>
              <a:rPr lang="en-US" sz="1600" dirty="0" smtClean="0">
                <a:latin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</a:rPr>
              <a:t>И.И. Метельский, В.Ф. Ковалев, В.Ю. </a:t>
            </a:r>
            <a:r>
              <a:rPr lang="ru-RU" sz="1600" dirty="0" smtClean="0">
                <a:latin typeface="Arial" panose="020B0604020202020204" pitchFamily="34" charset="0"/>
              </a:rPr>
              <a:t>Быченков / Физика плазмы,</a:t>
            </a:r>
            <a:r>
              <a:rPr lang="en-US" sz="1600" dirty="0" smtClean="0">
                <a:latin typeface="Arial" panose="020B0604020202020204" pitchFamily="34" charset="0"/>
              </a:rPr>
              <a:t> 43(2):175-190 (2017)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  <a:r>
              <a:rPr lang="en-US" sz="1600" dirty="0" smtClean="0">
                <a:latin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</a:rPr>
              <a:t> 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 smtClean="0">
                <a:latin typeface="Arial" panose="020B0604020202020204" pitchFamily="34" charset="0"/>
              </a:rPr>
              <a:t>«</a:t>
            </a:r>
            <a:r>
              <a:rPr lang="en-US" sz="1600" dirty="0">
                <a:latin typeface="Arial" panose="020B0604020202020204" pitchFamily="34" charset="0"/>
              </a:rPr>
              <a:t>Harmonic Generation by Relativistic Plasma Resonance» </a:t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</a:rPr>
              <a:t>I. I. </a:t>
            </a:r>
            <a:r>
              <a:rPr lang="en-US" sz="1600" dirty="0" err="1">
                <a:latin typeface="Arial" panose="020B0604020202020204" pitchFamily="34" charset="0"/>
              </a:rPr>
              <a:t>Metelskii</a:t>
            </a:r>
            <a:r>
              <a:rPr lang="en-US" sz="1600" dirty="0">
                <a:latin typeface="Arial" panose="020B0604020202020204" pitchFamily="34" charset="0"/>
              </a:rPr>
              <a:t>, V. F. </a:t>
            </a:r>
            <a:r>
              <a:rPr lang="en-US" sz="1600" dirty="0" err="1">
                <a:latin typeface="Arial" panose="020B0604020202020204" pitchFamily="34" charset="0"/>
              </a:rPr>
              <a:t>Kovalev</a:t>
            </a:r>
            <a:r>
              <a:rPr lang="en-US" sz="1600" dirty="0">
                <a:latin typeface="Arial" panose="020B0604020202020204" pitchFamily="34" charset="0"/>
              </a:rPr>
              <a:t>, and V. Yu. </a:t>
            </a:r>
            <a:r>
              <a:rPr lang="en-US" sz="1600" dirty="0" err="1" smtClean="0">
                <a:latin typeface="Arial" panose="020B0604020202020204" pitchFamily="34" charset="0"/>
              </a:rPr>
              <a:t>Bychenkov</a:t>
            </a:r>
            <a:r>
              <a:rPr lang="ru-RU" sz="1600" dirty="0" smtClean="0">
                <a:latin typeface="Arial" panose="020B0604020202020204" pitchFamily="34" charset="0"/>
              </a:rPr>
              <a:t> / </a:t>
            </a:r>
            <a:r>
              <a:rPr lang="en-US" sz="1600" dirty="0" smtClean="0">
                <a:latin typeface="Arial" panose="020B0604020202020204" pitchFamily="34" charset="0"/>
              </a:rPr>
              <a:t>Journal </a:t>
            </a:r>
            <a:r>
              <a:rPr lang="en-US" sz="1600" dirty="0">
                <a:latin typeface="Arial" panose="020B0604020202020204" pitchFamily="34" charset="0"/>
              </a:rPr>
              <a:t>of Russian Laser </a:t>
            </a:r>
            <a:r>
              <a:rPr lang="en-US" sz="1600" dirty="0" smtClean="0">
                <a:latin typeface="Arial" panose="020B0604020202020204" pitchFamily="34" charset="0"/>
              </a:rPr>
              <a:t>Research</a:t>
            </a:r>
            <a:r>
              <a:rPr lang="ru-RU" sz="1600" dirty="0" smtClean="0">
                <a:latin typeface="Arial" panose="020B0604020202020204" pitchFamily="34" charset="0"/>
              </a:rPr>
              <a:t>,</a:t>
            </a:r>
            <a:r>
              <a:rPr lang="en-US" sz="1600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40(5) (2019</a:t>
            </a:r>
            <a:r>
              <a:rPr lang="en-US" sz="1600" dirty="0" smtClean="0">
                <a:latin typeface="Arial" panose="020B0604020202020204" pitchFamily="34" charset="0"/>
              </a:rPr>
              <a:t>)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</a:rPr>
              <a:t> 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«Higher-order harmonic generation of laser radiation due to relativistic plasma resonance at nonrelativistic laser intensity</a:t>
            </a:r>
            <a:r>
              <a:rPr lang="en-US" sz="1600" dirty="0" smtClean="0">
                <a:latin typeface="Arial" panose="020B0604020202020204" pitchFamily="34" charset="0"/>
              </a:rPr>
              <a:t>»</a:t>
            </a: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</a:rPr>
              <a:t>. I. </a:t>
            </a:r>
            <a:r>
              <a:rPr lang="en-US" sz="1600" dirty="0" err="1">
                <a:latin typeface="Arial" panose="020B0604020202020204" pitchFamily="34" charset="0"/>
              </a:rPr>
              <a:t>Metelskii</a:t>
            </a:r>
            <a:r>
              <a:rPr lang="en-US" sz="1600" dirty="0">
                <a:latin typeface="Arial" panose="020B0604020202020204" pitchFamily="34" charset="0"/>
              </a:rPr>
              <a:t>, V. F. </a:t>
            </a:r>
            <a:r>
              <a:rPr lang="en-US" sz="1600" dirty="0" err="1">
                <a:latin typeface="Arial" panose="020B0604020202020204" pitchFamily="34" charset="0"/>
              </a:rPr>
              <a:t>Kovalev</a:t>
            </a:r>
            <a:r>
              <a:rPr lang="en-US" sz="1600" dirty="0">
                <a:latin typeface="Arial" panose="020B0604020202020204" pitchFamily="34" charset="0"/>
              </a:rPr>
              <a:t>, and V. Yu. </a:t>
            </a:r>
            <a:r>
              <a:rPr lang="en-US" sz="1600" dirty="0" err="1" smtClean="0">
                <a:latin typeface="Arial" panose="020B0604020202020204" pitchFamily="34" charset="0"/>
              </a:rPr>
              <a:t>Bychenkov</a:t>
            </a:r>
            <a:r>
              <a:rPr lang="ru-RU" sz="1600" dirty="0" smtClean="0">
                <a:latin typeface="Arial" panose="020B0604020202020204" pitchFamily="34" charset="0"/>
              </a:rPr>
              <a:t> / </a:t>
            </a:r>
            <a:r>
              <a:rPr lang="en-US" sz="1600" dirty="0" smtClean="0">
                <a:latin typeface="Arial" panose="020B0604020202020204" pitchFamily="34" charset="0"/>
              </a:rPr>
              <a:t>Physics </a:t>
            </a:r>
            <a:r>
              <a:rPr lang="en-US" sz="1600" dirty="0">
                <a:latin typeface="Arial" panose="020B0604020202020204" pitchFamily="34" charset="0"/>
              </a:rPr>
              <a:t>of </a:t>
            </a:r>
            <a:r>
              <a:rPr lang="en-US" sz="1600" dirty="0" smtClean="0">
                <a:latin typeface="Arial" panose="020B0604020202020204" pitchFamily="34" charset="0"/>
              </a:rPr>
              <a:t>Plasmas</a:t>
            </a:r>
            <a:r>
              <a:rPr lang="ru-RU" sz="1600" dirty="0" smtClean="0">
                <a:latin typeface="Arial" panose="020B0604020202020204" pitchFamily="34" charset="0"/>
              </a:rPr>
              <a:t>,</a:t>
            </a:r>
            <a:r>
              <a:rPr lang="en-US" sz="1600" dirty="0" smtClean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26(11):113113  (2019</a:t>
            </a:r>
            <a:r>
              <a:rPr lang="en-US" sz="1600" dirty="0" smtClean="0">
                <a:latin typeface="Arial" panose="020B0604020202020204" pitchFamily="34" charset="0"/>
              </a:rPr>
              <a:t>)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</a:rPr>
              <a:t>«</a:t>
            </a:r>
            <a:r>
              <a:rPr lang="ru-RU" sz="1600" dirty="0" smtClean="0">
                <a:latin typeface="Arial" panose="020B0604020202020204" pitchFamily="34" charset="0"/>
              </a:rPr>
              <a:t>Нелинейное резонансное поглощение и генерация квазистатического электрического поля в неоднородной релятивистской плазме</a:t>
            </a:r>
            <a:r>
              <a:rPr lang="en-US" sz="1600" dirty="0" smtClean="0">
                <a:latin typeface="Arial" panose="020B0604020202020204" pitchFamily="34" charset="0"/>
              </a:rPr>
              <a:t>»</a:t>
            </a:r>
            <a:r>
              <a:rPr lang="ru-RU" sz="1600" dirty="0" smtClean="0">
                <a:latin typeface="Arial" panose="020B0604020202020204" pitchFamily="34" charset="0"/>
              </a:rPr>
              <a:t> / подготовлена к публикации в ЖЭТФ (2021).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ГРАНИЦЫ ОПРОКИДЫВАНИЯ ПЛАЗМЕННОЙ ВОЛНЫ В РЕЗОНАНСЕ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-400051" y="541936"/>
            <a:ext cx="12030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Области применимости</a:t>
            </a:r>
            <a:r>
              <a:rPr lang="en-US" altLang="ru-RU" sz="1600" u="sng" dirty="0" smtClean="0">
                <a:latin typeface="Arial" panose="020B0604020202020204" pitchFamily="34" charset="0"/>
              </a:rPr>
              <a:t> </a:t>
            </a:r>
            <a:r>
              <a:rPr lang="ru-RU" altLang="ru-RU" sz="1600" u="sng" dirty="0" smtClean="0">
                <a:latin typeface="Arial" panose="020B0604020202020204" pitchFamily="34" charset="0"/>
              </a:rPr>
              <a:t>релятивистской гидродинамики </a:t>
            </a:r>
            <a:r>
              <a:rPr lang="ru-RU" altLang="ru-RU" sz="1600" u="sng" dirty="0">
                <a:latin typeface="Arial" panose="020B0604020202020204" pitchFamily="34" charset="0"/>
              </a:rPr>
              <a:t>на плоскости Температура</a:t>
            </a:r>
            <a:r>
              <a:rPr lang="en-US" altLang="ru-RU" sz="1600" u="sng" dirty="0">
                <a:latin typeface="Arial" panose="020B0604020202020204" pitchFamily="34" charset="0"/>
              </a:rPr>
              <a:t>-</a:t>
            </a:r>
            <a:r>
              <a:rPr lang="ru-RU" altLang="ru-RU" sz="1600" u="sng" dirty="0">
                <a:latin typeface="Arial" panose="020B0604020202020204" pitchFamily="34" charset="0"/>
              </a:rPr>
              <a:t>Лазерная интенсивность</a:t>
            </a:r>
            <a:r>
              <a:rPr lang="en-US" altLang="ru-RU" sz="1600" u="sng" dirty="0">
                <a:latin typeface="Arial" panose="020B0604020202020204" pitchFamily="34" charset="0"/>
              </a:rPr>
              <a:t>: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57814" y="6045611"/>
            <a:ext cx="988747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500" dirty="0" smtClean="0">
                <a:latin typeface="Arial" panose="020B0604020202020204" pitchFamily="34" charset="0"/>
              </a:rPr>
              <a:t>Для разреженной плазмы границы опрокидывания смещаются в область релятивистских лазерных потоков.</a:t>
            </a:r>
          </a:p>
        </p:txBody>
      </p:sp>
      <p:sp>
        <p:nvSpPr>
          <p:cNvPr id="19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42706" y="915220"/>
            <a:ext cx="10747187" cy="5176942"/>
            <a:chOff x="1042706" y="915220"/>
            <a:chExt cx="10747187" cy="517694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5583" t="30889" r="26667" b="11333"/>
            <a:stretch/>
          </p:blipFill>
          <p:spPr>
            <a:xfrm>
              <a:off x="1042706" y="915220"/>
              <a:ext cx="7606123" cy="5176942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>
              <a:off x="7677379" y="967111"/>
              <a:ext cx="4112514" cy="1924642"/>
              <a:chOff x="7677379" y="967111"/>
              <a:chExt cx="4112514" cy="1924642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7677379" y="967111"/>
                <a:ext cx="3868810" cy="1924642"/>
                <a:chOff x="7263948" y="1014248"/>
                <a:chExt cx="3868810" cy="1924642"/>
              </a:xfrm>
            </p:grpSpPr>
            <p:sp>
              <p:nvSpPr>
                <p:cNvPr id="9" name="Freeform 60"/>
                <p:cNvSpPr>
                  <a:spLocks/>
                </p:cNvSpPr>
                <p:nvPr/>
              </p:nvSpPr>
              <p:spPr bwMode="auto">
                <a:xfrm rot="21433798" flipH="1" flipV="1">
                  <a:off x="7263948" y="1440987"/>
                  <a:ext cx="1176773" cy="178870"/>
                </a:xfrm>
                <a:custGeom>
                  <a:avLst/>
                  <a:gdLst>
                    <a:gd name="T0" fmla="*/ 0 w 1169233"/>
                    <a:gd name="T1" fmla="*/ 77387 h 337951"/>
                    <a:gd name="T2" fmla="*/ 1782419970 w 1169233"/>
                    <a:gd name="T3" fmla="*/ 65349 h 337951"/>
                    <a:gd name="T4" fmla="*/ 2147483646 w 1169233"/>
                    <a:gd name="T5" fmla="*/ 0 h 3379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69233" h="337951">
                      <a:moveTo>
                        <a:pt x="0" y="337279"/>
                      </a:moveTo>
                      <a:cubicBezTo>
                        <a:pt x="329784" y="339152"/>
                        <a:pt x="659568" y="341026"/>
                        <a:pt x="854440" y="284813"/>
                      </a:cubicBezTo>
                      <a:cubicBezTo>
                        <a:pt x="1049312" y="228600"/>
                        <a:pt x="1109272" y="114300"/>
                        <a:pt x="1169233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/>
                  <a:tailEnd type="stealth" w="lg" len="lg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2" name="Freeform 60"/>
                <p:cNvSpPr>
                  <a:spLocks/>
                </p:cNvSpPr>
                <p:nvPr/>
              </p:nvSpPr>
              <p:spPr bwMode="auto">
                <a:xfrm flipH="1" flipV="1">
                  <a:off x="7266125" y="1906824"/>
                  <a:ext cx="1188635" cy="264676"/>
                </a:xfrm>
                <a:custGeom>
                  <a:avLst/>
                  <a:gdLst>
                    <a:gd name="T0" fmla="*/ 0 w 1169233"/>
                    <a:gd name="T1" fmla="*/ 77387 h 337951"/>
                    <a:gd name="T2" fmla="*/ 1782419970 w 1169233"/>
                    <a:gd name="T3" fmla="*/ 65349 h 337951"/>
                    <a:gd name="T4" fmla="*/ 2147483646 w 1169233"/>
                    <a:gd name="T5" fmla="*/ 0 h 3379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69233" h="337951">
                      <a:moveTo>
                        <a:pt x="0" y="337279"/>
                      </a:moveTo>
                      <a:cubicBezTo>
                        <a:pt x="329784" y="339152"/>
                        <a:pt x="659568" y="341026"/>
                        <a:pt x="854440" y="284813"/>
                      </a:cubicBezTo>
                      <a:cubicBezTo>
                        <a:pt x="1049312" y="228600"/>
                        <a:pt x="1109272" y="114300"/>
                        <a:pt x="1169233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grpSp>
              <p:nvGrpSpPr>
                <p:cNvPr id="5" name="Группа 4"/>
                <p:cNvGrpSpPr/>
                <p:nvPr/>
              </p:nvGrpSpPr>
              <p:grpSpPr>
                <a:xfrm>
                  <a:off x="8435712" y="1014248"/>
                  <a:ext cx="2697046" cy="1924642"/>
                  <a:chOff x="8581361" y="1007323"/>
                  <a:chExt cx="2697046" cy="1924642"/>
                </a:xfrm>
              </p:grpSpPr>
              <p:sp>
                <p:nvSpPr>
                  <p:cNvPr id="6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81361" y="1730267"/>
                    <a:ext cx="2655583" cy="323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500" dirty="0" smtClean="0">
                        <a:latin typeface="Arial" panose="020B0604020202020204" pitchFamily="34" charset="0"/>
                      </a:rPr>
                      <a:t>в нерелятивистской </a:t>
                    </a:r>
                    <a:r>
                      <a:rPr lang="ru-RU" altLang="ru-RU" sz="1500" dirty="0">
                        <a:latin typeface="Arial" panose="020B0604020202020204" pitchFamily="34" charset="0"/>
                      </a:rPr>
                      <a:t>теории</a:t>
                    </a:r>
                  </a:p>
                </p:txBody>
              </p:sp>
              <p:sp>
                <p:nvSpPr>
                  <p:cNvPr id="8" name="Text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00411" y="1007323"/>
                    <a:ext cx="2580330" cy="5540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500" dirty="0">
                        <a:latin typeface="Arial" panose="020B0604020202020204" pitchFamily="34" charset="0"/>
                      </a:rPr>
                      <a:t>Граница опрокидывания </a:t>
                    </a:r>
                    <a:endParaRPr lang="en-US" altLang="ru-RU" sz="1500" dirty="0" smtClean="0">
                      <a:latin typeface="Arial" panose="020B0604020202020204" pitchFamily="34" charset="0"/>
                    </a:endParaRPr>
                  </a:p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500" dirty="0" smtClean="0">
                        <a:latin typeface="Arial" panose="020B0604020202020204" pitchFamily="34" charset="0"/>
                      </a:rPr>
                      <a:t>в </a:t>
                    </a:r>
                    <a:r>
                      <a:rPr lang="ru-RU" altLang="ru-RU" sz="1500" dirty="0">
                        <a:latin typeface="Arial" panose="020B0604020202020204" pitchFamily="34" charset="0"/>
                      </a:rPr>
                      <a:t>релятивистской теории</a:t>
                    </a:r>
                  </a:p>
                </p:txBody>
              </p:sp>
              <p:sp>
                <p:nvSpPr>
                  <p:cNvPr id="13" name="Text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00411" y="2377967"/>
                    <a:ext cx="2677996" cy="553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500" dirty="0" smtClean="0">
                        <a:latin typeface="Arial" panose="020B0604020202020204" pitchFamily="34" charset="0"/>
                      </a:rPr>
                      <a:t>в </a:t>
                    </a:r>
                    <a:r>
                      <a:rPr lang="ru-RU" altLang="ru-RU" sz="1500" dirty="0">
                        <a:latin typeface="Arial" panose="020B0604020202020204" pitchFamily="34" charset="0"/>
                      </a:rPr>
                      <a:t>релятивистской </a:t>
                    </a:r>
                    <a:r>
                      <a:rPr lang="ru-RU" altLang="ru-RU" sz="1500" dirty="0" smtClean="0">
                        <a:latin typeface="Arial" panose="020B0604020202020204" pitchFamily="34" charset="0"/>
                      </a:rPr>
                      <a:t>теории </a:t>
                    </a:r>
                  </a:p>
                  <a:p>
                    <a:pPr>
                      <a:spcBef>
                        <a:spcPct val="0"/>
                      </a:spcBef>
                      <a:buNone/>
                    </a:pPr>
                    <a:r>
                      <a:rPr lang="ru-RU" altLang="ru-RU" sz="1500" dirty="0" smtClean="0">
                        <a:latin typeface="Arial" panose="020B0604020202020204" pitchFamily="34" charset="0"/>
                      </a:rPr>
                      <a:t>без учета перенормировки</a:t>
                    </a:r>
                  </a:p>
                </p:txBody>
              </p:sp>
            </p:grpSp>
            <p:sp>
              <p:nvSpPr>
                <p:cNvPr id="14" name="Freeform 60"/>
                <p:cNvSpPr>
                  <a:spLocks/>
                </p:cNvSpPr>
                <p:nvPr/>
              </p:nvSpPr>
              <p:spPr bwMode="auto">
                <a:xfrm flipH="1">
                  <a:off x="7400054" y="2408292"/>
                  <a:ext cx="1054707" cy="211083"/>
                </a:xfrm>
                <a:custGeom>
                  <a:avLst/>
                  <a:gdLst>
                    <a:gd name="T0" fmla="*/ 0 w 1169233"/>
                    <a:gd name="T1" fmla="*/ 77387 h 337951"/>
                    <a:gd name="T2" fmla="*/ 1782419970 w 1169233"/>
                    <a:gd name="T3" fmla="*/ 65349 h 337951"/>
                    <a:gd name="T4" fmla="*/ 2147483646 w 1169233"/>
                    <a:gd name="T5" fmla="*/ 0 h 3379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69233" h="337951">
                      <a:moveTo>
                        <a:pt x="0" y="337279"/>
                      </a:moveTo>
                      <a:cubicBezTo>
                        <a:pt x="329784" y="339152"/>
                        <a:pt x="659568" y="341026"/>
                        <a:pt x="854440" y="284813"/>
                      </a:cubicBezTo>
                      <a:cubicBezTo>
                        <a:pt x="1049312" y="228600"/>
                        <a:pt x="1109272" y="114300"/>
                        <a:pt x="1169233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8868191" y="1878255"/>
                <a:ext cx="2921702" cy="289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ru-RU" altLang="ru-RU" sz="11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В. Ф. Ковалёв</a:t>
                </a:r>
                <a:r>
                  <a:rPr lang="ru-RU" altLang="ru-RU" sz="1100" dirty="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,</a:t>
                </a:r>
                <a:r>
                  <a:rPr lang="en-US" altLang="ru-RU" sz="1100" dirty="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altLang="ru-RU" sz="1100" dirty="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В</a:t>
                </a:r>
                <a:r>
                  <a:rPr lang="ru-RU" altLang="ru-RU" sz="11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. В. Пустовалов</a:t>
                </a:r>
                <a:r>
                  <a:rPr lang="en-US" altLang="ru-RU" sz="11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altLang="ru-RU" sz="11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(19</a:t>
                </a:r>
                <a:r>
                  <a:rPr lang="en-US" altLang="ru-RU" sz="11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89</a:t>
                </a:r>
                <a:r>
                  <a:rPr lang="ru-RU" altLang="ru-RU" sz="11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)</a:t>
                </a:r>
                <a:endParaRPr lang="en-US" altLang="ru-RU" sz="1100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90830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ГЕНЕРАЦИЯ ГАРМОНИК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84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36" y="1749435"/>
            <a:ext cx="933392" cy="3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47" y="2159412"/>
            <a:ext cx="1574484" cy="5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38" y="555356"/>
            <a:ext cx="1164283" cy="2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6770" t="53538" r="31051" b="41688"/>
          <a:stretch/>
        </p:blipFill>
        <p:spPr>
          <a:xfrm>
            <a:off x="7966693" y="1385931"/>
            <a:ext cx="1105311" cy="236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3356" t="52625" r="43497" b="41880"/>
          <a:stretch/>
        </p:blipFill>
        <p:spPr>
          <a:xfrm>
            <a:off x="7959297" y="944578"/>
            <a:ext cx="1120042" cy="255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175" t="46500" r="22044" b="37355"/>
          <a:stretch/>
        </p:blipFill>
        <p:spPr>
          <a:xfrm>
            <a:off x="5974072" y="3675270"/>
            <a:ext cx="5557304" cy="657317"/>
          </a:xfrm>
          <a:prstGeom prst="rect">
            <a:avLst/>
          </a:prstGeom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40" r="432"/>
          <a:stretch/>
        </p:blipFill>
        <p:spPr bwMode="auto">
          <a:xfrm>
            <a:off x="146050" y="676274"/>
            <a:ext cx="6969125" cy="184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ИЗЛУЧЕНИЕ ГАРМОНИК В ВАКУУМ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146050" y="3655216"/>
            <a:ext cx="5544000" cy="654642"/>
            <a:chOff x="899592" y="3494995"/>
            <a:chExt cx="6387034" cy="75666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99592" y="3494995"/>
              <a:ext cx="6305104" cy="756666"/>
              <a:chOff x="755576" y="3116662"/>
              <a:chExt cx="6305104" cy="756666"/>
            </a:xfrm>
          </p:grpSpPr>
          <p:pic>
            <p:nvPicPr>
              <p:cNvPr id="15" name="Рисунок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24" t="62805" r="42361" b="26833"/>
              <a:stretch/>
            </p:blipFill>
            <p:spPr bwMode="auto">
              <a:xfrm>
                <a:off x="4283968" y="3116662"/>
                <a:ext cx="2776712" cy="75666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Рисунок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24" t="56602" r="37196" b="37195"/>
              <a:stretch/>
            </p:blipFill>
            <p:spPr bwMode="auto">
              <a:xfrm>
                <a:off x="755576" y="3313027"/>
                <a:ext cx="3446462" cy="45300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3"/>
            <p:cNvSpPr>
              <a:spLocks noChangeArrowheads="1"/>
            </p:cNvSpPr>
            <p:nvPr/>
          </p:nvSpPr>
          <p:spPr bwMode="auto">
            <a:xfrm>
              <a:off x="899592" y="3494995"/>
              <a:ext cx="6387034" cy="756666"/>
            </a:xfrm>
            <a:prstGeom prst="rect">
              <a:avLst/>
            </a:prstGeom>
            <a:noFill/>
            <a:ln w="25400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38680" t="54375" r="45841" b="38625"/>
          <a:stretch/>
        </p:blipFill>
        <p:spPr>
          <a:xfrm>
            <a:off x="9713846" y="1025280"/>
            <a:ext cx="904274" cy="230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34989" t="71000" r="25391" b="21125"/>
          <a:stretch/>
        </p:blipFill>
        <p:spPr>
          <a:xfrm>
            <a:off x="9705746" y="674130"/>
            <a:ext cx="2050376" cy="2292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/>
          <a:srcRect l="50738" t="57000" r="34988" b="36438"/>
          <a:stretch/>
        </p:blipFill>
        <p:spPr>
          <a:xfrm>
            <a:off x="10639926" y="1028747"/>
            <a:ext cx="861263" cy="222740"/>
          </a:xfrm>
          <a:prstGeom prst="rect">
            <a:avLst/>
          </a:prstGeom>
        </p:spPr>
      </p:pic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146050" y="575182"/>
            <a:ext cx="7026316" cy="2017557"/>
          </a:xfrm>
          <a:prstGeom prst="rect">
            <a:avLst/>
          </a:prstGeom>
          <a:noFill/>
          <a:ln w="31750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34" name="Группа 19"/>
          <p:cNvGrpSpPr>
            <a:grpSpLocks noChangeAspect="1"/>
          </p:cNvGrpSpPr>
          <p:nvPr/>
        </p:nvGrpSpPr>
        <p:grpSpPr bwMode="auto">
          <a:xfrm>
            <a:off x="1897116" y="4696362"/>
            <a:ext cx="8020562" cy="1664875"/>
            <a:chOff x="306388" y="5001806"/>
            <a:chExt cx="8586092" cy="1834300"/>
          </a:xfrm>
        </p:grpSpPr>
        <p:sp>
          <p:nvSpPr>
            <p:cNvPr id="35" name="Прямоугольник 3"/>
            <p:cNvSpPr>
              <a:spLocks noChangeArrowheads="1"/>
            </p:cNvSpPr>
            <p:nvPr/>
          </p:nvSpPr>
          <p:spPr bwMode="auto">
            <a:xfrm>
              <a:off x="306388" y="5001806"/>
              <a:ext cx="8586092" cy="1834300"/>
            </a:xfrm>
            <a:prstGeom prst="rect">
              <a:avLst/>
            </a:prstGeom>
            <a:noFill/>
            <a:ln w="4762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6" name="Группа 31"/>
            <p:cNvGrpSpPr>
              <a:grpSpLocks/>
            </p:cNvGrpSpPr>
            <p:nvPr/>
          </p:nvGrpSpPr>
          <p:grpSpPr bwMode="auto">
            <a:xfrm>
              <a:off x="433328" y="5085184"/>
              <a:ext cx="8378944" cy="1634383"/>
              <a:chOff x="12161604" y="17184766"/>
              <a:chExt cx="8215785" cy="1433001"/>
            </a:xfrm>
          </p:grpSpPr>
          <p:pic>
            <p:nvPicPr>
              <p:cNvPr id="37" name="Picture 161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58" t="47537" r="24571" b="41406"/>
              <a:stretch>
                <a:fillRect/>
              </a:stretch>
            </p:blipFill>
            <p:spPr bwMode="auto">
              <a:xfrm>
                <a:off x="12197201" y="17809023"/>
                <a:ext cx="8180188" cy="808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61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8" t="30621" r="24571" b="59885"/>
              <a:stretch>
                <a:fillRect/>
              </a:stretch>
            </p:blipFill>
            <p:spPr bwMode="auto">
              <a:xfrm>
                <a:off x="12161604" y="17184766"/>
                <a:ext cx="7982457" cy="69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0" t="45187" r="40649" b="48251"/>
          <a:stretch>
            <a:fillRect/>
          </a:stretch>
        </p:blipFill>
        <p:spPr bwMode="auto">
          <a:xfrm>
            <a:off x="9661072" y="1324248"/>
            <a:ext cx="20141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46"/>
              <p:cNvSpPr>
                <a:spLocks noChangeArrowheads="1"/>
              </p:cNvSpPr>
              <p:nvPr/>
            </p:nvSpPr>
            <p:spPr bwMode="auto">
              <a:xfrm>
                <a:off x="224216" y="2636402"/>
                <a:ext cx="8970962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u-RU" altLang="ru-RU" sz="1800" u="sng" dirty="0" smtClean="0">
                    <a:cs typeface="+mn-cs"/>
                  </a:rPr>
                  <a:t>Иерархия полей и упрощение основных уравнений</a:t>
                </a:r>
                <a:r>
                  <a:rPr lang="ru-RU" altLang="ru-RU" sz="1800" dirty="0" smtClean="0">
                    <a:cs typeface="+mn-cs"/>
                  </a:rPr>
                  <a:t>:</a:t>
                </a:r>
              </a:p>
              <a:p>
                <a:pPr marL="342900" indent="-342900"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ru-RU" altLang="ru-RU" sz="1800" dirty="0" smtClean="0">
                    <a:cs typeface="+mn-cs"/>
                  </a:rPr>
                  <a:t>Основной вклад</a:t>
                </a:r>
                <a:r>
                  <a:rPr lang="en-US" altLang="ru-RU" sz="1800" dirty="0" smtClean="0">
                    <a:cs typeface="+mn-cs"/>
                  </a:rPr>
                  <a:t> </a:t>
                </a:r>
                <a:r>
                  <a:rPr lang="ru-RU" altLang="ru-RU" sz="1800" dirty="0" smtClean="0">
                    <a:cs typeface="+mn-cs"/>
                  </a:rPr>
                  <a:t>– продольные </a:t>
                </a:r>
                <a:r>
                  <a:rPr lang="en-US" altLang="ru-RU" sz="1800" dirty="0" smtClean="0"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ru-RU" sz="1800" dirty="0" smtClean="0">
                    <a:cs typeface="+mn-cs"/>
                  </a:rPr>
                  <a:t>–</a:t>
                </a:r>
                <a:r>
                  <a:rPr lang="ru-RU" altLang="ru-RU" sz="1800" dirty="0" smtClean="0">
                    <a:cs typeface="+mn-cs"/>
                  </a:rPr>
                  <a:t>компоненты</a:t>
                </a:r>
                <a:r>
                  <a:rPr lang="en-US" altLang="ru-RU" sz="1800" dirty="0" smtClean="0">
                    <a:cs typeface="+mn-cs"/>
                  </a:rPr>
                  <a:t>)</a:t>
                </a:r>
                <a:r>
                  <a:rPr lang="ru-RU" altLang="ru-RU" sz="1800" dirty="0" smtClean="0">
                    <a:cs typeface="+mn-cs"/>
                  </a:rPr>
                  <a:t> </a:t>
                </a:r>
                <a:r>
                  <a:rPr lang="ru-RU" altLang="ru-RU" sz="1800" dirty="0" err="1" smtClean="0">
                    <a:cs typeface="+mn-cs"/>
                  </a:rPr>
                  <a:t>электр</a:t>
                </a:r>
                <a:r>
                  <a:rPr lang="ru-RU" altLang="ru-RU" sz="1800" dirty="0" smtClean="0">
                    <a:cs typeface="+mn-cs"/>
                  </a:rPr>
                  <a:t>. поля и скорости</a:t>
                </a:r>
                <a:r>
                  <a:rPr lang="en-US" altLang="ru-RU" sz="1800" dirty="0" smtClean="0">
                    <a:cs typeface="+mn-cs"/>
                  </a:rPr>
                  <a:t>.</a:t>
                </a:r>
                <a:endParaRPr lang="ru-RU" altLang="ru-RU" sz="1800" dirty="0" smtClean="0">
                  <a:cs typeface="+mn-cs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ru-RU" altLang="ru-RU" sz="1800" dirty="0" smtClean="0">
                    <a:cs typeface="+mn-cs"/>
                  </a:rPr>
                  <a:t>Слабая зависимость от поперечной координаты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altLang="ru-RU" sz="1800" dirty="0" smtClean="0"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62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216" y="2636402"/>
                <a:ext cx="8970962" cy="923925"/>
              </a:xfrm>
              <a:prstGeom prst="rect">
                <a:avLst/>
              </a:prstGeom>
              <a:blipFill>
                <a:blip r:embed="rId14"/>
                <a:stretch>
                  <a:fillRect l="-612" t="-328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5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КОЭФФИЦИЕНТ ОТРАЖЕНИЯ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ГАРМОНИКИ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131787" y="577242"/>
            <a:ext cx="120436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 smtClean="0">
                <a:latin typeface="Arial" panose="020B0604020202020204" pitchFamily="34" charset="0"/>
              </a:rPr>
              <a:t>Методом функции Грина решаем волновое уравнение с граничными условиями на гармоники магнитного поля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6"/>
              <p:cNvSpPr>
                <a:spLocks noChangeArrowheads="1"/>
              </p:cNvSpPr>
              <p:nvPr/>
            </p:nvSpPr>
            <p:spPr bwMode="auto">
              <a:xfrm>
                <a:off x="131787" y="1854756"/>
                <a:ext cx="966943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Находим амплитуду отраженной волны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 и коэффициент отражения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:</a:t>
                </a:r>
                <a:endParaRPr lang="ru-RU" altLang="ru-RU" sz="1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87" y="1854756"/>
                <a:ext cx="9669438" cy="369332"/>
              </a:xfrm>
              <a:prstGeom prst="rect">
                <a:avLst/>
              </a:prstGeom>
              <a:blipFill>
                <a:blip r:embed="rId2"/>
                <a:stretch>
                  <a:fillRect l="-567" t="-114754" b="-1770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Прямоугольник 28"/>
              <p:cNvSpPr/>
              <p:nvPr/>
            </p:nvSpPr>
            <p:spPr>
              <a:xfrm>
                <a:off x="538767" y="937309"/>
                <a:ext cx="3980064" cy="751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+∞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→−∞,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→∞.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67" y="937309"/>
                <a:ext cx="3980064" cy="7514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/>
          <a:srcRect l="4207" t="41801" r="23016" b="15044"/>
          <a:stretch/>
        </p:blipFill>
        <p:spPr>
          <a:xfrm>
            <a:off x="1679916" y="3514725"/>
            <a:ext cx="8947400" cy="298432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/>
          <a:srcRect l="4207" t="31658" r="63045" b="58150"/>
          <a:stretch/>
        </p:blipFill>
        <p:spPr>
          <a:xfrm>
            <a:off x="3032000" y="2390047"/>
            <a:ext cx="4026025" cy="704851"/>
          </a:xfrm>
          <a:prstGeom prst="rect">
            <a:avLst/>
          </a:prstGeom>
          <a:ln w="34925">
            <a:solidFill>
              <a:srgbClr val="C00000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/>
          <a:srcRect l="37652" t="31884" r="23016" b="58750"/>
          <a:stretch/>
        </p:blipFill>
        <p:spPr>
          <a:xfrm>
            <a:off x="7282645" y="2418621"/>
            <a:ext cx="4835650" cy="647701"/>
          </a:xfrm>
          <a:prstGeom prst="rect">
            <a:avLst/>
          </a:prstGeom>
        </p:spPr>
      </p:pic>
      <p:sp>
        <p:nvSpPr>
          <p:cNvPr id="33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95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СПЕКТРЫ МАГНИТНОГО ПОЛЯ В ВАКУУМЕ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46"/>
              <p:cNvSpPr>
                <a:spLocks noChangeArrowheads="1"/>
              </p:cNvSpPr>
              <p:nvPr/>
            </p:nvSpPr>
            <p:spPr bwMode="auto">
              <a:xfrm>
                <a:off x="1527419" y="6404878"/>
                <a:ext cx="8759581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500" dirty="0" smtClean="0">
                    <a:latin typeface="Arial" panose="020B0604020202020204" pitchFamily="34" charset="0"/>
                  </a:rPr>
                  <a:t>Спектры в релятивистской теории (1) и в теории возмущений (2)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500">
                        <a:latin typeface="Cambria Math"/>
                      </a:rPr>
                      <m:t>=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17</m:t>
                        </m:r>
                      </m:sup>
                    </m:sSup>
                    <m:r>
                      <a:rPr lang="ru-RU" sz="1500" b="0" i="0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r>
                      <a:rPr lang="en-US" sz="1500">
                        <a:latin typeface="Cambria Math" panose="02040503050406030204" pitchFamily="18" charset="0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5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altLang="ru-RU" sz="1500" dirty="0" smtClean="0">
                    <a:latin typeface="Arial" panose="020B0604020202020204" pitchFamily="34" charset="0"/>
                  </a:rPr>
                  <a:t>. </a:t>
                </a:r>
                <a:endParaRPr lang="ru-RU" altLang="ru-RU" sz="1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7419" y="6404878"/>
                <a:ext cx="8759581" cy="323165"/>
              </a:xfrm>
              <a:prstGeom prst="rect">
                <a:avLst/>
              </a:prstGeom>
              <a:blipFill>
                <a:blip r:embed="rId2"/>
                <a:stretch>
                  <a:fillRect l="-278" t="-5660" b="-188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9"/>
              <p:cNvSpPr>
                <a:spLocks noChangeArrowheads="1"/>
              </p:cNvSpPr>
              <p:nvPr/>
            </p:nvSpPr>
            <p:spPr bwMode="auto">
              <a:xfrm>
                <a:off x="2365134" y="456699"/>
                <a:ext cx="748556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ru-RU" sz="1500" dirty="0">
                    <a:latin typeface="Arial" panose="020B0604020202020204" pitchFamily="34" charset="0"/>
                    <a:sym typeface="Wingdings" panose="05000000000000000000" pitchFamily="2" charset="2"/>
                  </a:rPr>
                  <a:t>Релятивистская </a:t>
                </a:r>
                <a:r>
                  <a:rPr lang="ru-RU" altLang="ru-RU" sz="15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нелинейность </a:t>
                </a:r>
                <a14:m>
                  <m:oMath xmlns:m="http://schemas.openxmlformats.org/officeDocument/2006/math">
                    <m:r>
                      <a:rPr lang="ru-RU" altLang="ru-RU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⟶</m:t>
                    </m:r>
                  </m:oMath>
                </a14:m>
                <a:r>
                  <a:rPr lang="en-US" altLang="ru-RU" sz="15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ru-RU" altLang="ru-RU" sz="1500" u="sng" dirty="0">
                    <a:latin typeface="Arial" panose="020B0604020202020204" pitchFamily="34" charset="0"/>
                    <a:sym typeface="Wingdings" panose="05000000000000000000" pitchFamily="2" charset="2"/>
                  </a:rPr>
                  <a:t>Изменение угла </a:t>
                </a:r>
                <a:r>
                  <a:rPr lang="ru-RU" altLang="ru-RU" sz="1500" u="sng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наклона</a:t>
                </a:r>
                <a:r>
                  <a:rPr lang="en-US" altLang="ru-RU" sz="15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+ </a:t>
                </a:r>
                <a:r>
                  <a:rPr lang="ru-RU" altLang="ru-RU" sz="1500" u="sng" dirty="0">
                    <a:latin typeface="Arial" panose="020B0604020202020204" pitchFamily="34" charset="0"/>
                    <a:sym typeface="Wingdings" panose="05000000000000000000" pitchFamily="2" charset="2"/>
                  </a:rPr>
                  <a:t>Модуляция </a:t>
                </a:r>
                <a:r>
                  <a:rPr lang="ru-RU" altLang="ru-RU" sz="1500" u="sng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спектра</a:t>
                </a:r>
                <a:endParaRPr lang="en-US" altLang="ru-RU" sz="1500" dirty="0">
                  <a:latin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5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5134" y="456699"/>
                <a:ext cx="7485569" cy="323165"/>
              </a:xfrm>
              <a:prstGeom prst="rect">
                <a:avLst/>
              </a:prstGeom>
              <a:blipFill>
                <a:blip r:embed="rId3"/>
                <a:stretch>
                  <a:fillRect t="-3774" b="-1886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4009784" y="3707814"/>
            <a:ext cx="6776585" cy="2763586"/>
            <a:chOff x="3866909" y="3751060"/>
            <a:chExt cx="6776585" cy="2763586"/>
          </a:xfrm>
        </p:grpSpPr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7449692" y="4335270"/>
              <a:ext cx="3193802" cy="35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FontTx/>
                <a:buNone/>
              </a:pPr>
              <a:r>
                <a:rPr lang="ru-RU" altLang="ru-RU" sz="1300" dirty="0">
                  <a:solidFill>
                    <a:srgbClr val="0000FF"/>
                  </a:solidFill>
                  <a:latin typeface="Arial" panose="020B0604020202020204" pitchFamily="34" charset="0"/>
                </a:rPr>
                <a:t>В.П. Силин, </a:t>
              </a:r>
              <a:r>
                <a:rPr lang="en-US" altLang="ru-RU" sz="13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r>
                <a:rPr lang="ru-RU" altLang="ru-RU" sz="1300" dirty="0">
                  <a:solidFill>
                    <a:srgbClr val="0000FF"/>
                  </a:solidFill>
                  <a:latin typeface="Arial" panose="020B0604020202020204" pitchFamily="34" charset="0"/>
                </a:rPr>
                <a:t>.В. </a:t>
              </a:r>
              <a:r>
                <a:rPr lang="ru-RU" altLang="ru-RU" sz="13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Владимирский </a:t>
              </a:r>
              <a:r>
                <a:rPr lang="ru-RU" altLang="ru-RU" sz="1300" dirty="0">
                  <a:solidFill>
                    <a:srgbClr val="0000FF"/>
                  </a:solidFill>
                  <a:latin typeface="Arial" panose="020B0604020202020204" pitchFamily="34" charset="0"/>
                </a:rPr>
                <a:t>(1980</a:t>
              </a:r>
              <a:r>
                <a:rPr lang="ru-RU" altLang="ru-RU" sz="13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)</a:t>
              </a:r>
              <a:r>
                <a:rPr lang="en-US" altLang="ru-RU" sz="13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.</a:t>
              </a:r>
              <a:endParaRPr lang="en-US" altLang="ru-RU" sz="13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3866909" y="3751060"/>
              <a:ext cx="3497447" cy="2763586"/>
              <a:chOff x="3866909" y="3751060"/>
              <a:chExt cx="3497447" cy="2763586"/>
            </a:xfrm>
          </p:grpSpPr>
          <p:grpSp>
            <p:nvGrpSpPr>
              <p:cNvPr id="27" name="Группа 26"/>
              <p:cNvGrpSpPr>
                <a:grpSpLocks noChangeAspect="1"/>
              </p:cNvGrpSpPr>
              <p:nvPr/>
            </p:nvGrpSpPr>
            <p:grpSpPr>
              <a:xfrm>
                <a:off x="3866909" y="3751060"/>
                <a:ext cx="3412110" cy="2763586"/>
                <a:chOff x="3225844" y="3348804"/>
                <a:chExt cx="4006351" cy="3244854"/>
              </a:xfrm>
            </p:grpSpPr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5844" y="3818058"/>
                  <a:ext cx="4006351" cy="2775600"/>
                </a:xfrm>
                <a:prstGeom prst="rect">
                  <a:avLst/>
                </a:prstGeom>
              </p:spPr>
            </p:pic>
            <p:sp>
              <p:nvSpPr>
                <p:cNvPr id="15" name="Прямоугольник 9"/>
                <p:cNvSpPr>
                  <a:spLocks noChangeArrowheads="1"/>
                </p:cNvSpPr>
                <p:nvPr/>
              </p:nvSpPr>
              <p:spPr bwMode="auto">
                <a:xfrm>
                  <a:off x="4039694" y="3348804"/>
                  <a:ext cx="2680235" cy="379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marL="285750" indent="-28575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500" u="sng" dirty="0">
                      <a:latin typeface="Arial" panose="020B0604020202020204" pitchFamily="34" charset="0"/>
                      <a:sym typeface="Wingdings" panose="05000000000000000000" pitchFamily="2" charset="2"/>
                    </a:rPr>
                    <a:t>Расходимость ряда </a:t>
                  </a:r>
                  <a:r>
                    <a:rPr lang="ru-RU" altLang="ru-RU" sz="1500" u="sng" dirty="0" smtClean="0">
                      <a:latin typeface="Arial" panose="020B0604020202020204" pitchFamily="34" charset="0"/>
                      <a:sym typeface="Wingdings" panose="05000000000000000000" pitchFamily="2" charset="2"/>
                    </a:rPr>
                    <a:t>ТВ:</a:t>
                  </a:r>
                  <a:endParaRPr lang="ru-RU" altLang="ru-RU" sz="1500" i="1" u="sng" dirty="0">
                    <a:solidFill>
                      <a:srgbClr val="C00000"/>
                    </a:solidFill>
                    <a:latin typeface="Arial" panose="020B0604020202020204" pitchFamily="34" charset="0"/>
                    <a:sym typeface="Wingdings" panose="05000000000000000000" pitchFamily="2" charset="2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71060" y="4051465"/>
                    <a:ext cx="2593296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just">
                      <a:spcBef>
                        <a:spcPct val="0"/>
                      </a:spcBef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1400" b="0">
                              <a:latin typeface="Cambria Math"/>
                            </a:rPr>
                            <m:t>=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400" b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 b="0" i="0">
                              <a:latin typeface="Cambria Math"/>
                            </a:rPr>
                            <m:t>keV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.</m:t>
                          </m:r>
                        </m:oMath>
                      </m:oMathPara>
                    </a14:m>
                    <a:endParaRPr lang="en-US" sz="1400" dirty="0" smtClean="0"/>
                  </a:p>
                </p:txBody>
              </p:sp>
            </mc:Choice>
            <mc:Fallback xmlns="">
              <p:sp>
                <p:nvSpPr>
                  <p:cNvPr id="17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771060" y="4051465"/>
                    <a:ext cx="2593296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Freeform 60"/>
            <p:cNvSpPr>
              <a:spLocks/>
            </p:cNvSpPr>
            <p:nvPr/>
          </p:nvSpPr>
          <p:spPr bwMode="auto">
            <a:xfrm rot="21433798" flipH="1" flipV="1">
              <a:off x="6861306" y="4633228"/>
              <a:ext cx="1176773" cy="178870"/>
            </a:xfrm>
            <a:custGeom>
              <a:avLst/>
              <a:gdLst>
                <a:gd name="T0" fmla="*/ 0 w 1169233"/>
                <a:gd name="T1" fmla="*/ 77387 h 337951"/>
                <a:gd name="T2" fmla="*/ 1782419970 w 1169233"/>
                <a:gd name="T3" fmla="*/ 65349 h 337951"/>
                <a:gd name="T4" fmla="*/ 2147483646 w 1169233"/>
                <a:gd name="T5" fmla="*/ 0 h 337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9233" h="337951">
                  <a:moveTo>
                    <a:pt x="0" y="337279"/>
                  </a:moveTo>
                  <a:cubicBezTo>
                    <a:pt x="329784" y="339152"/>
                    <a:pt x="659568" y="341026"/>
                    <a:pt x="854440" y="284813"/>
                  </a:cubicBezTo>
                  <a:cubicBezTo>
                    <a:pt x="1049312" y="228600"/>
                    <a:pt x="1109272" y="114300"/>
                    <a:pt x="1169233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-1" y="960021"/>
                <a:ext cx="210893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ru-RU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ru-RU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,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ru-RU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4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60021"/>
                <a:ext cx="2108933" cy="738664"/>
              </a:xfrm>
              <a:prstGeom prst="rect">
                <a:avLst/>
              </a:prstGeom>
              <a:blipFill>
                <a:blip r:embed="rId6"/>
                <a:stretch>
                  <a:fillRect t="-820" r="-578" b="-7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Прямая соединительная линия 33"/>
          <p:cNvCxnSpPr/>
          <p:nvPr/>
        </p:nvCxnSpPr>
        <p:spPr>
          <a:xfrm>
            <a:off x="174624" y="3505686"/>
            <a:ext cx="11772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46"/>
          <p:cNvSpPr>
            <a:spLocks noChangeArrowheads="1"/>
          </p:cNvSpPr>
          <p:nvPr/>
        </p:nvSpPr>
        <p:spPr bwMode="auto">
          <a:xfrm>
            <a:off x="281678" y="4601171"/>
            <a:ext cx="341809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Arial" panose="020B0604020202020204" pitchFamily="34" charset="0"/>
              </a:rPr>
              <a:t>Слабо нелинейная </a:t>
            </a:r>
            <a:r>
              <a:rPr lang="ru-RU" altLang="ru-RU" sz="1500" dirty="0" smtClean="0">
                <a:latin typeface="Arial" panose="020B0604020202020204" pitchFamily="34" charset="0"/>
              </a:rPr>
              <a:t>теория не даёт</a:t>
            </a:r>
            <a:r>
              <a:rPr lang="en-US" altLang="ru-RU" sz="1500" dirty="0" smtClean="0">
                <a:latin typeface="Arial" panose="020B0604020202020204" pitchFamily="34" charset="0"/>
              </a:rPr>
              <a:t> </a:t>
            </a:r>
            <a:r>
              <a:rPr lang="ru-RU" altLang="ru-RU" sz="1500" dirty="0" smtClean="0">
                <a:latin typeface="Arial" panose="020B0604020202020204" pitchFamily="34" charset="0"/>
              </a:rPr>
              <a:t>удовлетворительной оценки амплитуд высших </a:t>
            </a:r>
            <a:r>
              <a:rPr lang="ru-RU" altLang="ru-RU" sz="1500" dirty="0">
                <a:latin typeface="Arial" panose="020B0604020202020204" pitchFamily="34" charset="0"/>
              </a:rPr>
              <a:t>гармоник.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2106462" y="746668"/>
            <a:ext cx="7789281" cy="2419783"/>
            <a:chOff x="2078620" y="843380"/>
            <a:chExt cx="7789281" cy="2419783"/>
          </a:xfrm>
        </p:grpSpPr>
        <p:grpSp>
          <p:nvGrpSpPr>
            <p:cNvPr id="31" name="Группа 30"/>
            <p:cNvGrpSpPr>
              <a:grpSpLocks noChangeAspect="1"/>
            </p:cNvGrpSpPr>
            <p:nvPr/>
          </p:nvGrpSpPr>
          <p:grpSpPr>
            <a:xfrm>
              <a:off x="2078620" y="843380"/>
              <a:ext cx="7789281" cy="2419783"/>
              <a:chOff x="2078620" y="843380"/>
              <a:chExt cx="7789281" cy="2419783"/>
            </a:xfrm>
          </p:grpSpPr>
          <p:grpSp>
            <p:nvGrpSpPr>
              <p:cNvPr id="24" name="Группа 23"/>
              <p:cNvGrpSpPr>
                <a:grpSpLocks noChangeAspect="1"/>
              </p:cNvGrpSpPr>
              <p:nvPr/>
            </p:nvGrpSpPr>
            <p:grpSpPr>
              <a:xfrm>
                <a:off x="2078620" y="913495"/>
                <a:ext cx="7789281" cy="2349668"/>
                <a:chOff x="-1295866" y="1115714"/>
                <a:chExt cx="13203131" cy="3982779"/>
              </a:xfrm>
            </p:grpSpPr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95866" y="1115714"/>
                  <a:ext cx="5714998" cy="3959352"/>
                </a:xfrm>
                <a:prstGeom prst="rect">
                  <a:avLst/>
                </a:prstGeom>
              </p:spPr>
            </p:pic>
            <p:pic>
              <p:nvPicPr>
                <p:cNvPr id="23" name="Рисунок 2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2265" y="1139141"/>
                  <a:ext cx="5715000" cy="3959352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2911519" y="843380"/>
                    <a:ext cx="261645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ru-RU" altLang="ru-RU" sz="1400" dirty="0" smtClean="0">
                        <a:latin typeface="Arial" panose="020B0604020202020204" pitchFamily="34" charset="0"/>
                        <a:sym typeface="Wingdings" panose="05000000000000000000" pitchFamily="2" charset="2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  <m:r>
                          <a:rPr lang="en-US" sz="1400">
                            <a:latin typeface="Cambria Math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140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i="0">
                            <a:latin typeface="Cambria Math"/>
                          </a:rPr>
                          <m:t>keV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a14:m>
                    <a:endParaRPr lang="en-US" sz="1400" b="0" i="0" dirty="0"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Прямоугольник 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11519" y="843380"/>
                    <a:ext cx="2616457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Прямоугольник 35"/>
                <p:cNvSpPr/>
                <p:nvPr/>
              </p:nvSpPr>
              <p:spPr>
                <a:xfrm>
                  <a:off x="7746438" y="843380"/>
                  <a:ext cx="2088143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  <m:r>
                          <a:rPr lang="en-US" sz="1400">
                            <a:latin typeface="Cambria Math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140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i="0">
                            <a:latin typeface="Cambria Math"/>
                          </a:rPr>
                          <m:t>keV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1400" b="0" i="0" dirty="0">
                    <a:effectLst/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Прямоугольник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6438" y="843380"/>
                  <a:ext cx="2088143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9955523" y="1067743"/>
                <a:ext cx="223883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1.8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  <m:t>9</m:t>
                        </m:r>
                      </m:sup>
                    </m:sSup>
                    <m:r>
                      <a:rPr lang="ru-RU" sz="1400" b="0" i="0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 :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ru-RU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latin typeface="Arial" panose="020B0604020202020204" pitchFamily="34" charset="0"/>
                  </a:rPr>
                  <a:t>.</a:t>
                </a:r>
                <a:endParaRPr lang="en-US" sz="14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523" y="1067743"/>
                <a:ext cx="2238833" cy="523220"/>
              </a:xfrm>
              <a:prstGeom prst="rect">
                <a:avLst/>
              </a:prstGeom>
              <a:blipFill>
                <a:blip r:embed="rId11"/>
                <a:stretch>
                  <a:fillRect t="-2326" r="-817" b="-116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7086581" y="2112104"/>
                <a:ext cx="75847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581" y="2112104"/>
                <a:ext cx="758477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9128474" y="2036634"/>
                <a:ext cx="75847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474" y="2036634"/>
                <a:ext cx="758477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1984623" y="3081907"/>
            <a:ext cx="380951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500" dirty="0" smtClean="0">
                <a:latin typeface="Arial" panose="020B0604020202020204" pitchFamily="34" charset="0"/>
              </a:rPr>
              <a:t>Спектры для разных лазерных потоков.</a:t>
            </a:r>
            <a:endParaRPr lang="ru-RU" altLang="ru-RU" sz="15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6"/>
              <p:cNvSpPr>
                <a:spLocks noChangeArrowheads="1"/>
              </p:cNvSpPr>
              <p:nvPr/>
            </p:nvSpPr>
            <p:spPr bwMode="auto">
              <a:xfrm>
                <a:off x="6345602" y="3081907"/>
                <a:ext cx="4756507" cy="332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500" dirty="0" smtClean="0">
                    <a:latin typeface="Arial" panose="020B0604020202020204" pitchFamily="34" charset="0"/>
                  </a:rPr>
                  <a:t>Спектры на границе опрокидывания при разных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ru-RU" altLang="ru-RU" sz="1500" dirty="0" smtClean="0">
                    <a:latin typeface="Arial" panose="020B0604020202020204" pitchFamily="34" charset="0"/>
                  </a:rPr>
                  <a:t>.</a:t>
                </a:r>
                <a:endParaRPr lang="ru-RU" altLang="ru-RU" sz="1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5602" y="3081907"/>
                <a:ext cx="4756507" cy="332912"/>
              </a:xfrm>
              <a:prstGeom prst="rect">
                <a:avLst/>
              </a:prstGeom>
              <a:blipFill>
                <a:blip r:embed="rId14"/>
                <a:stretch>
                  <a:fillRect l="-513" t="-1852" b="-203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4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СТЕПЕННОЙ ЗАКОН СПАДАНИЯ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8567691" y="2551306"/>
            <a:ext cx="33306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500" dirty="0"/>
              <a:t>Наиболее эффективная </a:t>
            </a:r>
            <a:r>
              <a:rPr lang="ru-RU" altLang="ru-RU" sz="1500" dirty="0" smtClean="0"/>
              <a:t>генерация</a:t>
            </a:r>
            <a:endParaRPr lang="en-US" altLang="ru-RU" sz="1500" dirty="0" smtClean="0"/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500" dirty="0" smtClean="0"/>
              <a:t>вблизи опрокидывания</a:t>
            </a:r>
            <a:r>
              <a:rPr lang="en-US" altLang="ru-RU" sz="1500" dirty="0" smtClean="0"/>
              <a:t>.</a:t>
            </a:r>
            <a:endParaRPr lang="ru-RU" altLang="ru-RU" sz="15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376233" y="4679391"/>
                <a:ext cx="210893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,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4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3" y="4679391"/>
                <a:ext cx="2108933" cy="738664"/>
              </a:xfrm>
              <a:prstGeom prst="rect">
                <a:avLst/>
              </a:prstGeom>
              <a:blipFill>
                <a:blip r:embed="rId3"/>
                <a:stretch>
                  <a:fillRect t="-1653" r="-578" b="-74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Группа 46"/>
          <p:cNvGrpSpPr/>
          <p:nvPr/>
        </p:nvGrpSpPr>
        <p:grpSpPr>
          <a:xfrm>
            <a:off x="376233" y="530029"/>
            <a:ext cx="10888852" cy="3641529"/>
            <a:chOff x="376233" y="1082479"/>
            <a:chExt cx="10888852" cy="3641529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376233" y="1082479"/>
              <a:ext cx="10888852" cy="3641529"/>
              <a:chOff x="347658" y="1324719"/>
              <a:chExt cx="10888852" cy="3641529"/>
            </a:xfrm>
          </p:grpSpPr>
          <p:sp>
            <p:nvSpPr>
              <p:cNvPr id="10" name="TextBox 36"/>
              <p:cNvSpPr txBox="1">
                <a:spLocks noChangeArrowheads="1"/>
              </p:cNvSpPr>
              <p:nvPr/>
            </p:nvSpPr>
            <p:spPr bwMode="auto">
              <a:xfrm>
                <a:off x="442908" y="3244236"/>
                <a:ext cx="2287588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300" dirty="0">
                    <a:latin typeface="Arial" panose="020B0604020202020204" pitchFamily="34" charset="0"/>
                  </a:rPr>
                  <a:t>Слабо</a:t>
                </a:r>
                <a:r>
                  <a:rPr lang="en-US" altLang="ru-RU" sz="1300" dirty="0">
                    <a:latin typeface="Arial" panose="020B0604020202020204" pitchFamily="34" charset="0"/>
                  </a:rPr>
                  <a:t> (</a:t>
                </a:r>
                <a:r>
                  <a:rPr lang="ru-RU" altLang="ru-RU" sz="1300" dirty="0">
                    <a:latin typeface="Arial" panose="020B0604020202020204" pitchFamily="34" charset="0"/>
                  </a:rPr>
                  <a:t>ТВ</a:t>
                </a:r>
                <a:r>
                  <a:rPr lang="en-US" altLang="ru-RU" sz="1300" dirty="0">
                    <a:latin typeface="Arial" panose="020B0604020202020204" pitchFamily="34" charset="0"/>
                  </a:rPr>
                  <a:t>) </a:t>
                </a:r>
                <a:endParaRPr lang="ru-RU" altLang="ru-RU" sz="1300" dirty="0" smtClean="0"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300" dirty="0" smtClean="0">
                    <a:latin typeface="Arial" panose="020B0604020202020204" pitchFamily="34" charset="0"/>
                  </a:rPr>
                  <a:t>нелинейная </a:t>
                </a:r>
                <a:r>
                  <a:rPr lang="ru-RU" altLang="ru-RU" sz="1300" dirty="0">
                    <a:latin typeface="Arial" panose="020B0604020202020204" pitchFamily="34" charset="0"/>
                  </a:rPr>
                  <a:t>теория</a:t>
                </a:r>
                <a:endParaRPr lang="ru-RU" altLang="ru-RU" sz="13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347658" y="1324719"/>
                <a:ext cx="10888852" cy="3641529"/>
                <a:chOff x="442908" y="1270472"/>
                <a:chExt cx="10888852" cy="3641529"/>
              </a:xfrm>
            </p:grpSpPr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0146" y="1270472"/>
                  <a:ext cx="5230482" cy="3623678"/>
                </a:xfrm>
                <a:prstGeom prst="rect">
                  <a:avLst/>
                </a:prstGeom>
              </p:spPr>
            </p:pic>
            <p:grpSp>
              <p:nvGrpSpPr>
                <p:cNvPr id="38" name="Группа 37"/>
                <p:cNvGrpSpPr/>
                <p:nvPr/>
              </p:nvGrpSpPr>
              <p:grpSpPr>
                <a:xfrm>
                  <a:off x="442908" y="1770659"/>
                  <a:ext cx="10888852" cy="3141342"/>
                  <a:chOff x="139510" y="2230438"/>
                  <a:chExt cx="10888852" cy="314134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8" name="Объект 4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042480002"/>
                          </p:ext>
                        </p:extLst>
                      </p:nvPr>
                    </p:nvGraphicFramePr>
                    <p:xfrm>
                      <a:off x="586901" y="2446053"/>
                      <a:ext cx="1307071" cy="381655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3274" name="Уравнение" r:id="rId5" imgW="825480" imgH="241200" progId="Equation.3">
                              <p:embed/>
                            </p:oleObj>
                          </mc:Choice>
                          <mc:Fallback>
                            <p:oleObj name="Уравнение" r:id="rId5" imgW="825480" imgH="241200" progId="Equation.3">
                              <p:embed/>
                              <p:pic>
                                <p:nvPicPr>
                                  <p:cNvPr id="18" name="Объект 4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6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586901" y="2446053"/>
                                    <a:ext cx="1307071" cy="38165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1905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8" name="Объект 4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042480002"/>
                          </p:ext>
                        </p:extLst>
                      </p:nvPr>
                    </p:nvGraphicFramePr>
                    <p:xfrm>
                      <a:off x="586901" y="2446053"/>
                      <a:ext cx="1307071" cy="381655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2746" name="Уравнение" r:id="rId7" imgW="825480" imgH="241200" progId="Equation.3">
                              <p:embed/>
                            </p:oleObj>
                          </mc:Choice>
                          <mc:Fallback>
                            <p:oleObj name="Уравнение" r:id="rId7" imgW="825480" imgH="241200" progId="Equation.3">
                              <p:embed/>
                              <p:pic>
                                <p:nvPicPr>
                                  <p:cNvPr id="18" name="Объект 4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8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586901" y="2446053"/>
                                    <a:ext cx="1307071" cy="38165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1905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Fallback>
              </mc:AlternateContent>
              <p:sp>
                <p:nvSpPr>
                  <p:cNvPr id="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1105" y="2846795"/>
                    <a:ext cx="2373313" cy="5095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3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В. Ф. Ковалёв,</a:t>
                    </a:r>
                    <a: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/>
                    </a:r>
                    <a:b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</a:b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В. В. Пустовалов</a:t>
                    </a:r>
                    <a: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(19</a:t>
                    </a:r>
                    <a: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89</a:t>
                    </a: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)</a:t>
                    </a:r>
                    <a:endParaRPr lang="en-US" altLang="ru-RU" sz="1100" dirty="0">
                      <a:solidFill>
                        <a:srgbClr val="0000FF"/>
                      </a:solidFill>
                      <a:latin typeface="Arial" panose="020B060402020202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11" name="Объект 1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280119325"/>
                          </p:ext>
                        </p:extLst>
                      </p:nvPr>
                    </p:nvGraphicFramePr>
                    <p:xfrm>
                      <a:off x="828454" y="4147992"/>
                      <a:ext cx="931025" cy="429370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3275" name="Уравнение" r:id="rId9" imgW="520474" imgH="241195" progId="Equation.3">
                              <p:embed/>
                            </p:oleObj>
                          </mc:Choice>
                          <mc:Fallback>
                            <p:oleObj name="Уравнение" r:id="rId9" imgW="520474" imgH="241195" progId="Equation.3">
                              <p:embed/>
                              <p:pic>
                                <p:nvPicPr>
                                  <p:cNvPr id="22" name="Объект 1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0">
                                    <a:extLst>
                                      <a:ext uri="{28A0092B-C50C-407E-A947-70E740481C1C}">
                                        <a14:useLocalDpi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828454" y="4147992"/>
                                    <a:ext cx="931025" cy="42937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1905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11" name="Объект 1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280119325"/>
                          </p:ext>
                        </p:extLst>
                      </p:nvPr>
                    </p:nvGraphicFramePr>
                    <p:xfrm>
                      <a:off x="828454" y="4147992"/>
                      <a:ext cx="931025" cy="429370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2747" name="Уравнение" r:id="rId11" imgW="520474" imgH="241195" progId="Equation.3">
                              <p:embed/>
                            </p:oleObj>
                          </mc:Choice>
                          <mc:Fallback>
                            <p:oleObj name="Уравнение" r:id="rId11" imgW="520474" imgH="241195" progId="Equation.3">
                              <p:embed/>
                              <p:pic>
                                <p:nvPicPr>
                                  <p:cNvPr id="22" name="Объект 1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2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828454" y="4147992"/>
                                    <a:ext cx="931025" cy="42937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1905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Fallback>
              </mc:AlternateContent>
              <p:sp>
                <p:nvSpPr>
                  <p:cNvPr id="1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510" y="4619266"/>
                    <a:ext cx="2761712" cy="7525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3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Н.С. Ерохин, В.В. Мухин,</a:t>
                    </a:r>
                    <a:b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</a:b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С.С</a:t>
                    </a:r>
                    <a: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.</a:t>
                    </a: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 Моисеев</a:t>
                    </a:r>
                    <a: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(1972)</a:t>
                    </a:r>
                    <a:b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</a:b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В.П. Силин, </a:t>
                    </a:r>
                    <a:r>
                      <a:rPr lang="ru-RU" altLang="ru-RU" sz="1100" dirty="0" smtClean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А.В</a:t>
                    </a: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. Владимирский</a:t>
                    </a:r>
                    <a:r>
                      <a:rPr lang="en-US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ru-RU" altLang="ru-RU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</a:rPr>
                      <a:t>(1980)</a:t>
                    </a:r>
                    <a:endParaRPr lang="en-US" altLang="ru-RU" sz="1100" dirty="0">
                      <a:solidFill>
                        <a:srgbClr val="0000FF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" name="Freeform 60"/>
                  <p:cNvSpPr>
                    <a:spLocks/>
                  </p:cNvSpPr>
                  <p:nvPr/>
                </p:nvSpPr>
                <p:spPr bwMode="auto">
                  <a:xfrm>
                    <a:off x="1796031" y="4043916"/>
                    <a:ext cx="2071120" cy="212172"/>
                  </a:xfrm>
                  <a:custGeom>
                    <a:avLst/>
                    <a:gdLst>
                      <a:gd name="T0" fmla="*/ 0 w 1169233"/>
                      <a:gd name="T1" fmla="*/ 1 h 337951"/>
                      <a:gd name="T2" fmla="*/ 22376779 w 1169233"/>
                      <a:gd name="T3" fmla="*/ 1 h 337951"/>
                      <a:gd name="T4" fmla="*/ 30621951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22225" cap="flat" cmpd="sng" algn="ctr">
                    <a:solidFill>
                      <a:schemeClr val="tx1"/>
                    </a:solidFill>
                    <a:prstDash val="dash"/>
                    <a:round/>
                    <a:headEnd/>
                    <a:tailEnd type="stealth" w="lg" len="lg"/>
                  </a:ln>
                  <a:effectLst>
                    <a:outerShdw dist="38100" dir="5400000" algn="t" rotWithShape="0">
                      <a:srgbClr val="000000">
                        <a:alpha val="39998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  <p:sp>
                <p:nvSpPr>
                  <p:cNvPr id="14" name="Freeform 60"/>
                  <p:cNvSpPr>
                    <a:spLocks/>
                  </p:cNvSpPr>
                  <p:nvPr/>
                </p:nvSpPr>
                <p:spPr bwMode="auto">
                  <a:xfrm rot="160775" flipV="1">
                    <a:off x="2133566" y="3372034"/>
                    <a:ext cx="2204823" cy="81585"/>
                  </a:xfrm>
                  <a:custGeom>
                    <a:avLst/>
                    <a:gdLst>
                      <a:gd name="T0" fmla="*/ 0 w 1169233"/>
                      <a:gd name="T1" fmla="*/ 134412391 h 337951"/>
                      <a:gd name="T2" fmla="*/ 2147483646 w 1169233"/>
                      <a:gd name="T3" fmla="*/ 134412391 h 337951"/>
                      <a:gd name="T4" fmla="*/ 2147483646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FF"/>
                    </a:solidFill>
                    <a:prstDash val="dash"/>
                    <a:round/>
                    <a:headEnd/>
                    <a:tailEnd type="stealth" w="lg" len="lg"/>
                  </a:ln>
                  <a:effectLst>
                    <a:outerShdw dist="38100" dir="5400000" algn="t" rotWithShape="0">
                      <a:srgbClr val="000000">
                        <a:alpha val="39998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  <p:sp>
                <p:nvSpPr>
                  <p:cNvPr id="16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64550" y="2230438"/>
                    <a:ext cx="2563812" cy="8454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3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300" dirty="0">
                        <a:latin typeface="Arial" panose="020B0604020202020204" pitchFamily="34" charset="0"/>
                      </a:rPr>
                      <a:t>Релятивистская теория</a:t>
                    </a:r>
                  </a:p>
                  <a:p>
                    <a:pPr algn="ctr" eaLnBrk="1" hangingPunct="1">
                      <a:lnSpc>
                        <a:spcPct val="13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300" dirty="0">
                        <a:latin typeface="Arial" panose="020B0604020202020204" pitchFamily="34" charset="0"/>
                      </a:rPr>
                      <a:t>Степенной закон спадания</a:t>
                    </a:r>
                  </a:p>
                  <a:p>
                    <a:pPr algn="ctr" eaLnBrk="1" hangingPunct="1">
                      <a:lnSpc>
                        <a:spcPct val="130000"/>
                      </a:lnSpc>
                      <a:spcBef>
                        <a:spcPct val="0"/>
                      </a:spcBef>
                      <a:buFont typeface="Wingdings" panose="05000000000000000000" pitchFamily="2" charset="2"/>
                      <a:buNone/>
                    </a:pPr>
                    <a:r>
                      <a:rPr lang="ru-RU" altLang="ru-RU" sz="1300" b="1" u="sng" dirty="0">
                        <a:solidFill>
                          <a:srgbClr val="FF0000"/>
                        </a:solidFill>
                        <a:latin typeface="Arial" panose="020B0604020202020204" pitchFamily="34" charset="0"/>
                      </a:rPr>
                      <a:t>ВЫСШИЕ ГАРМОНИКИ</a:t>
                    </a:r>
                    <a:endParaRPr lang="ru-RU" altLang="ru-RU" sz="1300" b="1" dirty="0">
                      <a:latin typeface="Arial" panose="020B060402020202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17" name="Объект 5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3182445334"/>
                          </p:ext>
                        </p:extLst>
                      </p:nvPr>
                    </p:nvGraphicFramePr>
                    <p:xfrm>
                      <a:off x="9021763" y="3211513"/>
                      <a:ext cx="1579562" cy="411162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3276" name="Уравнение" r:id="rId13" imgW="927000" imgH="241200" progId="Equation.3">
                              <p:embed/>
                            </p:oleObj>
                          </mc:Choice>
                          <mc:Fallback>
                            <p:oleObj name="Уравнение" r:id="rId13" imgW="927000" imgH="241200" progId="Equation.3">
                              <p:embed/>
                              <p:pic>
                                <p:nvPicPr>
                                  <p:cNvPr id="21" name="Объект 5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4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9021763" y="3211513"/>
                                    <a:ext cx="1579562" cy="41116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25400">
                                    <a:solidFill>
                                      <a:srgbClr val="C00000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xtLst/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17" name="Объект 5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3182445334"/>
                          </p:ext>
                        </p:extLst>
                      </p:nvPr>
                    </p:nvGraphicFramePr>
                    <p:xfrm>
                      <a:off x="9021763" y="3211513"/>
                      <a:ext cx="1579562" cy="411162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2748" name="Уравнение" r:id="rId15" imgW="927000" imgH="241200" progId="Equation.3">
                              <p:embed/>
                            </p:oleObj>
                          </mc:Choice>
                          <mc:Fallback>
                            <p:oleObj name="Уравнение" r:id="rId15" imgW="927000" imgH="241200" progId="Equation.3">
                              <p:embed/>
                              <p:pic>
                                <p:nvPicPr>
                                  <p:cNvPr id="21" name="Объект 5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6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9021763" y="3211513"/>
                                    <a:ext cx="1579562" cy="41116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25400">
                                    <a:solidFill>
                                      <a:srgbClr val="C00000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xtLst/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Fallback>
              </mc:AlternateContent>
              <p:sp>
                <p:nvSpPr>
                  <p:cNvPr id="18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7581874" y="3076575"/>
                    <a:ext cx="1885975" cy="87312"/>
                  </a:xfrm>
                  <a:custGeom>
                    <a:avLst/>
                    <a:gdLst>
                      <a:gd name="T0" fmla="*/ 0 w 1169233"/>
                      <a:gd name="T1" fmla="*/ 1 h 337951"/>
                      <a:gd name="T2" fmla="*/ 2147483646 w 1169233"/>
                      <a:gd name="T3" fmla="*/ 1 h 337951"/>
                      <a:gd name="T4" fmla="*/ 2147483646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339966"/>
                    </a:solidFill>
                    <a:prstDash val="dash"/>
                    <a:round/>
                    <a:headEnd/>
                    <a:tailEnd type="stealth" w="lg" len="lg"/>
                  </a:ln>
                  <a:effectLst>
                    <a:outerShdw dist="38100" dir="5400000" algn="t" rotWithShape="0">
                      <a:srgbClr val="000000">
                        <a:alpha val="39998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41" name="TextBox 36"/>
              <p:cNvSpPr txBox="1">
                <a:spLocks noChangeArrowheads="1"/>
              </p:cNvSpPr>
              <p:nvPr/>
            </p:nvSpPr>
            <p:spPr bwMode="auto">
              <a:xfrm>
                <a:off x="453570" y="1543780"/>
                <a:ext cx="2287588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300" dirty="0" smtClean="0">
                    <a:latin typeface="Arial" panose="020B0604020202020204" pitchFamily="34" charset="0"/>
                  </a:rPr>
                  <a:t>Нелинейная нерелятивистская теория</a:t>
                </a:r>
                <a:endParaRPr lang="ru-RU" altLang="ru-RU" sz="13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Прямоугольник 45"/>
                <p:cNvSpPr/>
                <p:nvPr/>
              </p:nvSpPr>
              <p:spPr>
                <a:xfrm>
                  <a:off x="5667496" y="1088670"/>
                  <a:ext cx="261645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altLang="ru-RU" sz="1400" dirty="0" smtClean="0">
                      <a:latin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i="1">
                          <a:latin typeface="Cambria Math"/>
                        </a:rPr>
                        <m:t>𝑇</m:t>
                      </m:r>
                      <m:r>
                        <a:rPr lang="en-US" sz="1400">
                          <a:latin typeface="Cambria Math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14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i="0">
                          <a:latin typeface="Cambria Math"/>
                        </a:rPr>
                        <m:t>keV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1400" b="0" i="0" dirty="0">
                    <a:effectLst/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6" name="Прямоугольник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96" y="1088670"/>
                  <a:ext cx="2616457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Таблица 4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3839727"/>
                  </p:ext>
                </p:extLst>
              </p:nvPr>
            </p:nvGraphicFramePr>
            <p:xfrm>
              <a:off x="4509907" y="5172620"/>
              <a:ext cx="1824986" cy="1570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2493">
                      <a:extLst>
                        <a:ext uri="{9D8B030D-6E8A-4147-A177-3AD203B41FA5}">
                          <a16:colId xmlns:a16="http://schemas.microsoft.com/office/drawing/2014/main" val="2171114679"/>
                        </a:ext>
                      </a:extLst>
                    </a:gridCol>
                    <a:gridCol w="912493">
                      <a:extLst>
                        <a:ext uri="{9D8B030D-6E8A-4147-A177-3AD203B41FA5}">
                          <a16:colId xmlns:a16="http://schemas.microsoft.com/office/drawing/2014/main" val="4208235469"/>
                        </a:ext>
                      </a:extLst>
                    </a:gridCol>
                  </a:tblGrid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ru-RU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86937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ru-RU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9395554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3768921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2604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Таблица 4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3839727"/>
                  </p:ext>
                </p:extLst>
              </p:nvPr>
            </p:nvGraphicFramePr>
            <p:xfrm>
              <a:off x="4509907" y="5172620"/>
              <a:ext cx="1824986" cy="1570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2493">
                      <a:extLst>
                        <a:ext uri="{9D8B030D-6E8A-4147-A177-3AD203B41FA5}">
                          <a16:colId xmlns:a16="http://schemas.microsoft.com/office/drawing/2014/main" val="2171114679"/>
                        </a:ext>
                      </a:extLst>
                    </a:gridCol>
                    <a:gridCol w="912493">
                      <a:extLst>
                        <a:ext uri="{9D8B030D-6E8A-4147-A177-3AD203B41FA5}">
                          <a16:colId xmlns:a16="http://schemas.microsoft.com/office/drawing/2014/main" val="4208235469"/>
                        </a:ext>
                      </a:extLst>
                    </a:gridCol>
                  </a:tblGrid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662" t="-1538" r="-101987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101333" t="-1538" r="-2667" b="-3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086937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662" t="-101538" r="-101987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101333" t="-101538" r="-2667" b="-2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395554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662" t="-204688" r="-101987" b="-10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101333" t="-204688" r="-2667" b="-10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3768921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662" t="-300000" r="-101987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18"/>
                          <a:stretch>
                            <a:fillRect l="-101333" t="-300000" r="-2667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2604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4509907" y="4864843"/>
                <a:ext cx="19198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4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907" y="4864843"/>
                <a:ext cx="1919830" cy="307777"/>
              </a:xfrm>
              <a:prstGeom prst="rect">
                <a:avLst/>
              </a:prstGeom>
              <a:blipFill>
                <a:blip r:embed="rId19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Таблица 4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792644"/>
                  </p:ext>
                </p:extLst>
              </p:nvPr>
            </p:nvGraphicFramePr>
            <p:xfrm>
              <a:off x="6696084" y="5172620"/>
              <a:ext cx="1824986" cy="1570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2493">
                      <a:extLst>
                        <a:ext uri="{9D8B030D-6E8A-4147-A177-3AD203B41FA5}">
                          <a16:colId xmlns:a16="http://schemas.microsoft.com/office/drawing/2014/main" val="2171114679"/>
                        </a:ext>
                      </a:extLst>
                    </a:gridCol>
                    <a:gridCol w="912493">
                      <a:extLst>
                        <a:ext uri="{9D8B030D-6E8A-4147-A177-3AD203B41FA5}">
                          <a16:colId xmlns:a16="http://schemas.microsoft.com/office/drawing/2014/main" val="4208235469"/>
                        </a:ext>
                      </a:extLst>
                    </a:gridCol>
                  </a:tblGrid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ru-RU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86937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ru-RU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9395554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3768921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2604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Таблица 4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792644"/>
                  </p:ext>
                </p:extLst>
              </p:nvPr>
            </p:nvGraphicFramePr>
            <p:xfrm>
              <a:off x="6696084" y="5172620"/>
              <a:ext cx="1824986" cy="1570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2493">
                      <a:extLst>
                        <a:ext uri="{9D8B030D-6E8A-4147-A177-3AD203B41FA5}">
                          <a16:colId xmlns:a16="http://schemas.microsoft.com/office/drawing/2014/main" val="2171114679"/>
                        </a:ext>
                      </a:extLst>
                    </a:gridCol>
                    <a:gridCol w="912493">
                      <a:extLst>
                        <a:ext uri="{9D8B030D-6E8A-4147-A177-3AD203B41FA5}">
                          <a16:colId xmlns:a16="http://schemas.microsoft.com/office/drawing/2014/main" val="4208235469"/>
                        </a:ext>
                      </a:extLst>
                    </a:gridCol>
                  </a:tblGrid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667" t="-1538" r="-102667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100667" t="-1538" r="-2667" b="-3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086937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667" t="-101538" r="-102667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100667" t="-101538" r="-2667" b="-2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395554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667" t="-204688" r="-102667" b="-10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100667" t="-204688" r="-2667" b="-10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3768921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667" t="-300000" r="-102667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0"/>
                          <a:stretch>
                            <a:fillRect l="-100667" t="-300000" r="-2667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2604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6696084" y="4864843"/>
                <a:ext cx="19198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4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084" y="4864843"/>
                <a:ext cx="1919830" cy="307777"/>
              </a:xfrm>
              <a:prstGeom prst="rect">
                <a:avLst/>
              </a:prstGeom>
              <a:blipFill>
                <a:blip r:embed="rId21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Таблица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1158328"/>
                  </p:ext>
                </p:extLst>
              </p:nvPr>
            </p:nvGraphicFramePr>
            <p:xfrm>
              <a:off x="8918218" y="5172620"/>
              <a:ext cx="1824986" cy="1570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2493">
                      <a:extLst>
                        <a:ext uri="{9D8B030D-6E8A-4147-A177-3AD203B41FA5}">
                          <a16:colId xmlns:a16="http://schemas.microsoft.com/office/drawing/2014/main" val="2171114679"/>
                        </a:ext>
                      </a:extLst>
                    </a:gridCol>
                    <a:gridCol w="912493">
                      <a:extLst>
                        <a:ext uri="{9D8B030D-6E8A-4147-A177-3AD203B41FA5}">
                          <a16:colId xmlns:a16="http://schemas.microsoft.com/office/drawing/2014/main" val="4208235469"/>
                        </a:ext>
                      </a:extLst>
                    </a:gridCol>
                  </a:tblGrid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ru-RU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86937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ru-RU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9395554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3768921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2604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Таблица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1158328"/>
                  </p:ext>
                </p:extLst>
              </p:nvPr>
            </p:nvGraphicFramePr>
            <p:xfrm>
              <a:off x="8918218" y="5172620"/>
              <a:ext cx="1824986" cy="15707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2493">
                      <a:extLst>
                        <a:ext uri="{9D8B030D-6E8A-4147-A177-3AD203B41FA5}">
                          <a16:colId xmlns:a16="http://schemas.microsoft.com/office/drawing/2014/main" val="2171114679"/>
                        </a:ext>
                      </a:extLst>
                    </a:gridCol>
                    <a:gridCol w="912493">
                      <a:extLst>
                        <a:ext uri="{9D8B030D-6E8A-4147-A177-3AD203B41FA5}">
                          <a16:colId xmlns:a16="http://schemas.microsoft.com/office/drawing/2014/main" val="4208235469"/>
                        </a:ext>
                      </a:extLst>
                    </a:gridCol>
                  </a:tblGrid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662" t="-1538" r="-101987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101333" t="-1538" r="-2667" b="-3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086937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662" t="-101538" r="-101987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101333" t="-101538" r="-2667" b="-20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395554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662" t="-204688" r="-101987" b="-10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101333" t="-204688" r="-2667" b="-10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3768921"/>
                      </a:ext>
                    </a:extLst>
                  </a:tr>
                  <a:tr h="39267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662" t="-300000" r="-101987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2"/>
                          <a:stretch>
                            <a:fillRect l="-101333" t="-300000" r="-2667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2604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8918218" y="4864843"/>
                <a:ext cx="19198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ru-RU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4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18" y="4864843"/>
                <a:ext cx="1919830" cy="307777"/>
              </a:xfrm>
              <a:prstGeom prst="rect">
                <a:avLst/>
              </a:prstGeom>
              <a:blipFill>
                <a:blip r:embed="rId2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12"/>
          <p:cNvSpPr txBox="1">
            <a:spLocks noChangeArrowheads="1"/>
          </p:cNvSpPr>
          <p:nvPr/>
        </p:nvSpPr>
        <p:spPr bwMode="auto">
          <a:xfrm>
            <a:off x="6144223" y="4463702"/>
            <a:ext cx="304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Эффективность генерации:</a:t>
            </a:r>
            <a:endParaRPr lang="ru-RU" altLang="ru-RU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1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90830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ГЕНЕРАЦИЯ КВАЗИСТАТИЧЕСКОГО ЭЛЕКТРИЧЕСКОГО ПОЛЯ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8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-635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КВАЗИСТАТИЧЕСКОЕ ЭЛЕКТРИЧЕСКОЕ ПОЛЕ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15"/>
              <p:cNvSpPr/>
              <p:nvPr/>
            </p:nvSpPr>
            <p:spPr>
              <a:xfrm>
                <a:off x="487062" y="2158645"/>
                <a:ext cx="325924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точки – нерелятивистская теория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ru-RU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6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6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62" y="2158645"/>
                <a:ext cx="3259248" cy="584775"/>
              </a:xfrm>
              <a:prstGeom prst="rect">
                <a:avLst/>
              </a:prstGeom>
              <a:blipFill>
                <a:blip r:embed="rId2"/>
                <a:stretch>
                  <a:fillRect l="-1121"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Прямоугольник 18"/>
              <p:cNvSpPr/>
              <p:nvPr/>
            </p:nvSpPr>
            <p:spPr>
              <a:xfrm>
                <a:off x="487062" y="1296664"/>
                <a:ext cx="248307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ru-RU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i="0" dirty="0" smtClean="0">
                    <a:effectLst/>
                    <a:latin typeface="Arial" panose="020B0604020202020204" pitchFamily="34" charset="0"/>
                  </a:rPr>
                  <a:t>,</a:t>
                </a:r>
              </a:p>
              <a:p>
                <a:pPr algn="just"/>
                <a:r>
                  <a:rPr lang="ru-RU" altLang="ru-RU" sz="1600" dirty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ru-RU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/>
                      </a:rPr>
                      <m:t>W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600" smtClean="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i="0" dirty="0" smtClean="0">
                    <a:effectLst/>
                    <a:latin typeface="Arial" panose="020B0604020202020204" pitchFamily="34" charset="0"/>
                  </a:rPr>
                  <a:t>.</a:t>
                </a:r>
                <a:endParaRPr lang="en-US" sz="16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62" y="1296664"/>
                <a:ext cx="2483076" cy="584775"/>
              </a:xfrm>
              <a:prstGeom prst="rect">
                <a:avLst/>
              </a:prstGeom>
              <a:blipFill>
                <a:blip r:embed="rId3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Прямая соединительная линия 23"/>
          <p:cNvCxnSpPr/>
          <p:nvPr/>
        </p:nvCxnSpPr>
        <p:spPr>
          <a:xfrm>
            <a:off x="174624" y="3411169"/>
            <a:ext cx="11772000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8324849" y="1006098"/>
                <a:ext cx="371988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Энергия электронов, </a:t>
                </a:r>
                <a:b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ускоренных в резонансной области</a:t>
                </a:r>
                <a:r>
                  <a:rPr lang="en-US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≈50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keV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849" y="1006098"/>
                <a:ext cx="3719883" cy="830997"/>
              </a:xfrm>
              <a:prstGeom prst="rect">
                <a:avLst/>
              </a:prstGeom>
              <a:blipFill>
                <a:blip r:embed="rId4"/>
                <a:stretch>
                  <a:fillRect t="-2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Прямая соединительная линия 35"/>
          <p:cNvCxnSpPr/>
          <p:nvPr/>
        </p:nvCxnSpPr>
        <p:spPr bwMode="auto">
          <a:xfrm flipH="1">
            <a:off x="9632145" y="1837095"/>
            <a:ext cx="1080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2329047" y="533092"/>
            <a:ext cx="7596188" cy="2702845"/>
            <a:chOff x="2329047" y="533092"/>
            <a:chExt cx="7596188" cy="2702845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2329047" y="533092"/>
              <a:ext cx="7596188" cy="2702845"/>
              <a:chOff x="2416967" y="571192"/>
              <a:chExt cx="7596188" cy="2702845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2416967" y="571192"/>
                <a:ext cx="7596188" cy="2702845"/>
                <a:chOff x="2416967" y="571192"/>
                <a:chExt cx="7596188" cy="2702845"/>
              </a:xfrm>
            </p:grpSpPr>
            <p:grpSp>
              <p:nvGrpSpPr>
                <p:cNvPr id="18" name="Группа 17"/>
                <p:cNvGrpSpPr/>
                <p:nvPr/>
              </p:nvGrpSpPr>
              <p:grpSpPr>
                <a:xfrm>
                  <a:off x="2416967" y="571192"/>
                  <a:ext cx="7596188" cy="2702845"/>
                  <a:chOff x="2416967" y="571192"/>
                  <a:chExt cx="7596188" cy="2702845"/>
                </a:xfrm>
              </p:grpSpPr>
              <p:grpSp>
                <p:nvGrpSpPr>
                  <p:cNvPr id="13" name="Группа 12"/>
                  <p:cNvGrpSpPr/>
                  <p:nvPr/>
                </p:nvGrpSpPr>
                <p:grpSpPr>
                  <a:xfrm>
                    <a:off x="2416967" y="778495"/>
                    <a:ext cx="7596188" cy="2495542"/>
                    <a:chOff x="2416967" y="473695"/>
                    <a:chExt cx="7596188" cy="2495542"/>
                  </a:xfrm>
                </p:grpSpPr>
                <p:pic>
                  <p:nvPicPr>
                    <p:cNvPr id="5" name="Рисунок 4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27813" t="28704" r="42657" b="37222"/>
                    <a:stretch/>
                  </p:blipFill>
                  <p:spPr>
                    <a:xfrm>
                      <a:off x="4158467" y="473695"/>
                      <a:ext cx="3448800" cy="22383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" name="Прямоугольник 11"/>
                    <p:cNvSpPr/>
                    <p:nvPr/>
                  </p:nvSpPr>
                  <p:spPr>
                    <a:xfrm>
                      <a:off x="2416967" y="2630683"/>
                      <a:ext cx="7596188" cy="33855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just"/>
                      <a:r>
                        <a:rPr lang="ru-RU" altLang="ru-RU" sz="1600" dirty="0"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Пространственное распределение квазистатического электрического </a:t>
                      </a:r>
                      <a:r>
                        <a:rPr lang="ru-RU" altLang="ru-RU" sz="1600" dirty="0" smtClean="0"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поля.</a:t>
                      </a:r>
                      <a:endParaRPr lang="en-US" sz="1600" b="0" i="0" dirty="0"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Прямоугольник 16"/>
                      <p:cNvSpPr/>
                      <p:nvPr/>
                    </p:nvSpPr>
                    <p:spPr>
                      <a:xfrm>
                        <a:off x="5235810" y="571192"/>
                        <a:ext cx="2600058" cy="30777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just"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=30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140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/>
                                </a:rPr>
                                <m:t>keV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.</m:t>
                              </m:r>
                            </m:oMath>
                          </m:oMathPara>
                        </a14:m>
                        <a:endParaRPr lang="en-US" sz="1400" b="0" i="0" dirty="0">
                          <a:effectLst/>
                          <a:latin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7" name="Прямоугольник 1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35810" y="571192"/>
                        <a:ext cx="2600058" cy="307777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Прямоугольник 19"/>
                    <p:cNvSpPr/>
                    <p:nvPr/>
                  </p:nvSpPr>
                  <p:spPr>
                    <a:xfrm>
                      <a:off x="6526314" y="966238"/>
                      <a:ext cx="324128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ru-RU" sz="1400" dirty="0"/>
                    </a:p>
                  </p:txBody>
                </p:sp>
              </mc:Choice>
              <mc:Fallback xmlns="">
                <p:sp>
                  <p:nvSpPr>
                    <p:cNvPr id="20" name="Прямоугольник 1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26314" y="966238"/>
                      <a:ext cx="324128" cy="3077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Прямоугольник 21"/>
                  <p:cNvSpPr/>
                  <p:nvPr/>
                </p:nvSpPr>
                <p:spPr>
                  <a:xfrm>
                    <a:off x="6202186" y="1336586"/>
                    <a:ext cx="32412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sz="1400" dirty="0"/>
                  </a:p>
                </p:txBody>
              </p:sp>
            </mc:Choice>
            <mc:Fallback xmlns="">
              <p:sp>
                <p:nvSpPr>
                  <p:cNvPr id="22" name="Прямоугольник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2186" y="1336586"/>
                    <a:ext cx="324128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Прямоугольник 1"/>
                <p:cNvSpPr/>
                <p:nvPr/>
              </p:nvSpPr>
              <p:spPr>
                <a:xfrm>
                  <a:off x="4853582" y="830808"/>
                  <a:ext cx="54053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2" name="Прямоугольник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582" y="830808"/>
                  <a:ext cx="540533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Группа 8"/>
          <p:cNvGrpSpPr/>
          <p:nvPr/>
        </p:nvGrpSpPr>
        <p:grpSpPr>
          <a:xfrm>
            <a:off x="992518" y="3569173"/>
            <a:ext cx="10620375" cy="2878697"/>
            <a:chOff x="992518" y="3569173"/>
            <a:chExt cx="10620375" cy="2878697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992518" y="3569173"/>
              <a:ext cx="10620375" cy="2878697"/>
              <a:chOff x="1054062" y="3302473"/>
              <a:chExt cx="10620375" cy="2878697"/>
            </a:xfrm>
          </p:grpSpPr>
          <p:grpSp>
            <p:nvGrpSpPr>
              <p:cNvPr id="29" name="Группа 28"/>
              <p:cNvGrpSpPr/>
              <p:nvPr/>
            </p:nvGrpSpPr>
            <p:grpSpPr>
              <a:xfrm>
                <a:off x="1054062" y="3436387"/>
                <a:ext cx="10620375" cy="2744783"/>
                <a:chOff x="1054062" y="3436387"/>
                <a:chExt cx="10620375" cy="2744783"/>
              </a:xfrm>
            </p:grpSpPr>
            <p:grpSp>
              <p:nvGrpSpPr>
                <p:cNvPr id="14" name="Группа 13"/>
                <p:cNvGrpSpPr/>
                <p:nvPr/>
              </p:nvGrpSpPr>
              <p:grpSpPr>
                <a:xfrm>
                  <a:off x="1054062" y="3436387"/>
                  <a:ext cx="10620375" cy="2744783"/>
                  <a:chOff x="552450" y="3864228"/>
                  <a:chExt cx="10620375" cy="2744783"/>
                </a:xfrm>
              </p:grpSpPr>
              <p:grpSp>
                <p:nvGrpSpPr>
                  <p:cNvPr id="8" name="Группа 7"/>
                  <p:cNvGrpSpPr>
                    <a:grpSpLocks noChangeAspect="1"/>
                  </p:cNvGrpSpPr>
                  <p:nvPr/>
                </p:nvGrpSpPr>
                <p:grpSpPr>
                  <a:xfrm>
                    <a:off x="1525566" y="3864228"/>
                    <a:ext cx="7982764" cy="2272722"/>
                    <a:chOff x="714545" y="3427270"/>
                    <a:chExt cx="12317831" cy="3506930"/>
                  </a:xfrm>
                </p:grpSpPr>
                <p:pic>
                  <p:nvPicPr>
                    <p:cNvPr id="6" name="Рисунок 5"/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42969" t="27408" r="28124" b="38519"/>
                    <a:stretch/>
                  </p:blipFill>
                  <p:spPr>
                    <a:xfrm>
                      <a:off x="7746000" y="3427270"/>
                      <a:ext cx="5286376" cy="35052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Рисунок 6"/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14062" t="27408" r="56927" b="38519"/>
                    <a:stretch/>
                  </p:blipFill>
                  <p:spPr>
                    <a:xfrm>
                      <a:off x="714545" y="3429000"/>
                      <a:ext cx="5305426" cy="35052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0" name="Прямоугольник 9"/>
                  <p:cNvSpPr/>
                  <p:nvPr/>
                </p:nvSpPr>
                <p:spPr>
                  <a:xfrm>
                    <a:off x="552450" y="6270457"/>
                    <a:ext cx="10620375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ru-RU" altLang="ru-RU" sz="1600" dirty="0">
                        <a:latin typeface="Arial" panose="020B0604020202020204" pitchFamily="34" charset="0"/>
                        <a:sym typeface="Wingdings" panose="05000000000000000000" pitchFamily="2" charset="2"/>
                      </a:rPr>
                      <a:t>Зависимости максимума амплитуды квазистатического электрического поля </a:t>
                    </a:r>
                    <a:r>
                      <a:rPr lang="ru-RU" altLang="ru-RU" sz="1600" dirty="0" smtClean="0">
                        <a:latin typeface="Arial" panose="020B0604020202020204" pitchFamily="34" charset="0"/>
                        <a:sym typeface="Wingdings" panose="05000000000000000000" pitchFamily="2" charset="2"/>
                      </a:rPr>
                      <a:t>от </a:t>
                    </a:r>
                    <a:r>
                      <a:rPr lang="ru-RU" altLang="ru-RU" sz="1600" dirty="0">
                        <a:latin typeface="Arial" panose="020B0604020202020204" pitchFamily="34" charset="0"/>
                        <a:sym typeface="Wingdings" panose="05000000000000000000" pitchFamily="2" charset="2"/>
                      </a:rPr>
                      <a:t>потока лазерного излучения. </a:t>
                    </a:r>
                    <a:endParaRPr lang="en-US" sz="1600" b="0" i="0" dirty="0"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Прямоугольник 25"/>
                    <p:cNvSpPr/>
                    <p:nvPr/>
                  </p:nvSpPr>
                  <p:spPr>
                    <a:xfrm>
                      <a:off x="4530120" y="3990513"/>
                      <a:ext cx="778816" cy="27699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just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=50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oMath>
                        </m:oMathPara>
                      </a14:m>
                      <a:endParaRPr lang="en-US" sz="1200" b="0" i="0" dirty="0"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Прямоугольник 2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30120" y="3990513"/>
                      <a:ext cx="778816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Прямоугольник 26"/>
                    <p:cNvSpPr/>
                    <p:nvPr/>
                  </p:nvSpPr>
                  <p:spPr>
                    <a:xfrm>
                      <a:off x="3949095" y="3606482"/>
                      <a:ext cx="778816" cy="27699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just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=30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oMath>
                        </m:oMathPara>
                      </a14:m>
                      <a:endParaRPr lang="en-US" sz="1200" b="0" i="0" dirty="0"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Прямоугольник 2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49095" y="3606482"/>
                      <a:ext cx="778816" cy="27699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Прямоугольник 27"/>
                    <p:cNvSpPr/>
                    <p:nvPr/>
                  </p:nvSpPr>
                  <p:spPr>
                    <a:xfrm>
                      <a:off x="2751719" y="3918992"/>
                      <a:ext cx="778816" cy="27699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just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=10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oMath>
                        </m:oMathPara>
                      </a14:m>
                      <a:endParaRPr lang="en-US" sz="1200" b="0" i="0" dirty="0"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Прямоугольник 2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51719" y="3918992"/>
                      <a:ext cx="778816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6875011" y="4419680"/>
                    <a:ext cx="877103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1200">
                              <a:latin typeface="Cambria Math"/>
                            </a:rPr>
                            <m:t>=</m:t>
                          </m:r>
                          <m:r>
                            <a:rPr lang="ru-RU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/>
                            </a:rPr>
                            <m:t>keV</m:t>
                          </m:r>
                        </m:oMath>
                      </m:oMathPara>
                    </a14:m>
                    <a:endParaRPr lang="en-US" sz="1200" b="0" dirty="0"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Прямоугольник 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5011" y="4419680"/>
                    <a:ext cx="877103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7524311" y="4139928"/>
                    <a:ext cx="877103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1200">
                              <a:latin typeface="Cambria Math"/>
                            </a:rPr>
                            <m:t>=</m:t>
                          </m:r>
                          <m:r>
                            <a:rPr lang="ru-RU" sz="1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/>
                            </a:rPr>
                            <m:t>keV</m:t>
                          </m:r>
                        </m:oMath>
                      </m:oMathPara>
                    </a14:m>
                    <a:endParaRPr lang="en-US" sz="1200" b="0" dirty="0"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Прямоугольник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4311" y="4139928"/>
                    <a:ext cx="877103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8464599" y="4203720"/>
                    <a:ext cx="877103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1200">
                              <a:latin typeface="Cambria Math"/>
                            </a:rPr>
                            <m:t>=</m:t>
                          </m:r>
                          <m:r>
                            <a:rPr lang="ru-RU" sz="12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/>
                            </a:rPr>
                            <m:t>keV</m:t>
                          </m:r>
                        </m:oMath>
                      </m:oMathPara>
                    </a14:m>
                    <a:endParaRPr lang="en-US" sz="1200" b="0" dirty="0"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Прямоугольник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4599" y="4203720"/>
                    <a:ext cx="877103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4431833" y="3302473"/>
                    <a:ext cx="877103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1200">
                              <a:latin typeface="Cambria Math"/>
                            </a:rPr>
                            <m:t>=</m:t>
                          </m:r>
                          <m:r>
                            <a:rPr lang="ru-RU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/>
                            </a:rPr>
                            <m:t>keV</m:t>
                          </m:r>
                        </m:oMath>
                      </m:oMathPara>
                    </a14:m>
                    <a:endParaRPr lang="en-US" sz="1200" b="0" dirty="0"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4" name="Прямоугольник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1833" y="3302473"/>
                    <a:ext cx="877103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Прямоугольник 36"/>
                <p:cNvSpPr/>
                <p:nvPr/>
              </p:nvSpPr>
              <p:spPr>
                <a:xfrm>
                  <a:off x="2768971" y="3810397"/>
                  <a:ext cx="54053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37" name="Прямоугольник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8971" y="3810397"/>
                  <a:ext cx="540533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Прямоугольник 37"/>
                <p:cNvSpPr/>
                <p:nvPr/>
              </p:nvSpPr>
              <p:spPr>
                <a:xfrm>
                  <a:off x="7286624" y="3815798"/>
                  <a:ext cx="54053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/>
                          </a:rPr>
                          <m:t>cm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38" name="Прямоугольник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6624" y="3815798"/>
                  <a:ext cx="540533" cy="307777"/>
                </a:xfrm>
                <a:prstGeom prst="rect">
                  <a:avLst/>
                </a:prstGeom>
                <a:blipFill>
                  <a:blip r:embed="rId1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Прямоугольник 38"/>
              <p:cNvSpPr/>
              <p:nvPr/>
            </p:nvSpPr>
            <p:spPr>
              <a:xfrm>
                <a:off x="487062" y="588822"/>
                <a:ext cx="2483076" cy="455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ru-RU" sz="1600" dirty="0" smtClean="0"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nary>
                  </m:oMath>
                </a14:m>
                <a:endParaRPr lang="en-US" sz="16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62" y="588822"/>
                <a:ext cx="2483076" cy="455061"/>
              </a:xfrm>
              <a:prstGeom prst="rect">
                <a:avLst/>
              </a:prstGeom>
              <a:blipFill>
                <a:blip r:embed="rId19"/>
                <a:stretch>
                  <a:fillRect t="-94595" b="-1472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9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ПОЛОЖЕНИЯ, ВЫНОСИМЫЕ НА ЗАЩИТУ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600172" y="691853"/>
            <a:ext cx="10105928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ru-RU" altLang="ru-RU" sz="1600" dirty="0" smtClean="0">
                <a:latin typeface="Arial" panose="020B0604020202020204" pitchFamily="34" charset="0"/>
              </a:rPr>
              <a:t>Метод </a:t>
            </a:r>
            <a:r>
              <a:rPr lang="ru-RU" altLang="ru-RU" sz="1600" dirty="0" err="1" smtClean="0">
                <a:latin typeface="Arial" panose="020B0604020202020204" pitchFamily="34" charset="0"/>
              </a:rPr>
              <a:t>ренормгрупповых</a:t>
            </a:r>
            <a:r>
              <a:rPr lang="ru-RU" altLang="ru-RU" sz="1600" dirty="0" smtClean="0">
                <a:latin typeface="Arial" panose="020B0604020202020204" pitchFamily="34" charset="0"/>
              </a:rPr>
              <a:t> симметрий допускает аналитическое описание структуры поля плазменного резонанса в условиях как нерелятивистской(конвективной), так и релятивистской нелинейностей движения электронов в окрестности критической плотности неоднородной лазерной плазмы.</a:t>
            </a: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ru-RU" altLang="ru-RU" sz="1600" dirty="0" smtClean="0">
              <a:latin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ru-RU" altLang="ru-RU" sz="1600" dirty="0" smtClean="0">
                <a:latin typeface="Arial" panose="020B0604020202020204" pitchFamily="34" charset="0"/>
              </a:rPr>
              <a:t>Коэффициент нелинейного резонансного поглощения есть функция четырех управляющих параметров лазерно-плазменной системы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smtClean="0">
                <a:latin typeface="Arial" panose="020B0604020202020204" pitchFamily="34" charset="0"/>
              </a:rPr>
              <a:t>– лазерной интенсивности, масштаба неоднородности плазмы, её температуры и угла падения лазерного излучения на плазму.</a:t>
            </a: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ru-RU" altLang="ru-RU" sz="1600" dirty="0" smtClean="0">
              <a:latin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ru-RU" altLang="ru-RU" sz="1600" dirty="0" smtClean="0">
                <a:latin typeface="Arial" panose="020B0604020202020204" pitchFamily="34" charset="0"/>
              </a:rPr>
              <a:t>Учет релятивистских эффектов в плазменном резонансе приводит к подавлению нелинейного резонансного поглощения – уменьшению коэффициента поглощения с ростом лазерной интенсивности.</a:t>
            </a: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ru-RU" altLang="ru-RU" sz="1600" dirty="0" smtClean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altLang="ru-RU" sz="1600" dirty="0" smtClean="0">
                <a:latin typeface="Arial" panose="020B0604020202020204" pitchFamily="34" charset="0"/>
              </a:rPr>
              <a:t>Разработанная аналитическая теория позволяет вычислять излучаемые из лазерной плазмы в вакуум гармоники, используя представление об электромагнитном поле вблизи критической плотности плазмы как об источнике их генерации.</a:t>
            </a: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ru-RU" altLang="ru-RU" sz="1600" dirty="0" smtClean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altLang="ru-RU" sz="1600" dirty="0" smtClean="0">
                <a:latin typeface="Arial" panose="020B0604020202020204" pitchFamily="34" charset="0"/>
              </a:rPr>
              <a:t>Гармоники высшего </a:t>
            </a:r>
            <a:r>
              <a:rPr lang="ru-RU" altLang="ru-RU" sz="1600" dirty="0">
                <a:latin typeface="Arial" panose="020B0604020202020204" pitchFamily="34" charset="0"/>
              </a:rPr>
              <a:t>порядка генерируются наиболее эффективно вблизи порога опрокидывания плазменной волны, где </a:t>
            </a:r>
            <a:r>
              <a:rPr lang="ru-RU" altLang="ru-RU" sz="1600" dirty="0" smtClean="0">
                <a:latin typeface="Arial" panose="020B0604020202020204" pitchFamily="34" charset="0"/>
              </a:rPr>
              <a:t>формируются энергетические </a:t>
            </a:r>
            <a:r>
              <a:rPr lang="ru-RU" altLang="ru-RU" sz="1600" dirty="0">
                <a:latin typeface="Arial" panose="020B0604020202020204" pitchFamily="34" charset="0"/>
              </a:rPr>
              <a:t>спектры, затухающие по степенному </a:t>
            </a:r>
            <a:r>
              <a:rPr lang="ru-RU" altLang="ru-RU" sz="1600" dirty="0" smtClean="0">
                <a:latin typeface="Arial" panose="020B0604020202020204" pitchFamily="34" charset="0"/>
              </a:rPr>
              <a:t>закону.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AutoNum type="arabicParenR"/>
            </a:pPr>
            <a:endParaRPr lang="ru-RU" altLang="ru-RU" sz="1600" dirty="0" smtClean="0"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AutoNum type="arabicParenR"/>
            </a:pPr>
            <a:r>
              <a:rPr lang="ru-RU" altLang="ru-RU" sz="1600" dirty="0" smtClean="0">
                <a:latin typeface="Arial" panose="020B0604020202020204" pitchFamily="34" charset="0"/>
              </a:rPr>
              <a:t>Вблизи критической плотности неоднородной лазерной плазмы генерируются мульти-</a:t>
            </a:r>
            <a:r>
              <a:rPr lang="ru-RU" altLang="ru-RU" sz="1600" dirty="0" err="1" smtClean="0">
                <a:latin typeface="Arial" panose="020B0604020202020204" pitchFamily="34" charset="0"/>
              </a:rPr>
              <a:t>мегавольтные</a:t>
            </a:r>
            <a:r>
              <a:rPr lang="ru-RU" altLang="ru-RU" sz="1600" dirty="0" smtClean="0">
                <a:latin typeface="Arial" panose="020B0604020202020204" pitchFamily="34" charset="0"/>
              </a:rPr>
              <a:t> квазистатические электрические поля, ускоряющие электроны до </a:t>
            </a:r>
            <a:r>
              <a:rPr lang="ru-RU" altLang="ru-RU" sz="1600" dirty="0" err="1" smtClean="0">
                <a:latin typeface="Arial" panose="020B0604020202020204" pitchFamily="34" charset="0"/>
              </a:rPr>
              <a:t>мультикэвных</a:t>
            </a:r>
            <a:r>
              <a:rPr lang="ru-RU" altLang="ru-RU" sz="1600" dirty="0" smtClean="0">
                <a:latin typeface="Arial" panose="020B0604020202020204" pitchFamily="34" charset="0"/>
              </a:rPr>
              <a:t> энергий.</a:t>
            </a:r>
          </a:p>
        </p:txBody>
      </p:sp>
      <p:sp>
        <p:nvSpPr>
          <p:cNvPr id="5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6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290830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1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ПЛАЗМЕННЫЙ РЕЗОНАНС В НЕОДНОРОДНОЙ ПЛАЗМЕ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2" name="Group 28"/>
          <p:cNvGrpSpPr>
            <a:grpSpLocks noChangeAspect="1"/>
          </p:cNvGrpSpPr>
          <p:nvPr/>
        </p:nvGrpSpPr>
        <p:grpSpPr bwMode="auto">
          <a:xfrm>
            <a:off x="8419936" y="3654926"/>
            <a:ext cx="3675063" cy="2228174"/>
            <a:chOff x="2600" y="618"/>
            <a:chExt cx="2812" cy="1515"/>
          </a:xfrm>
        </p:grpSpPr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2600" y="618"/>
              <a:ext cx="2812" cy="1515"/>
              <a:chOff x="2510" y="709"/>
              <a:chExt cx="2812" cy="1515"/>
            </a:xfrm>
          </p:grpSpPr>
          <p:grpSp>
            <p:nvGrpSpPr>
              <p:cNvPr id="65" name="Group 23"/>
              <p:cNvGrpSpPr>
                <a:grpSpLocks/>
              </p:cNvGrpSpPr>
              <p:nvPr/>
            </p:nvGrpSpPr>
            <p:grpSpPr bwMode="auto">
              <a:xfrm>
                <a:off x="2510" y="709"/>
                <a:ext cx="2812" cy="1515"/>
                <a:chOff x="2510" y="709"/>
                <a:chExt cx="2812" cy="1515"/>
              </a:xfrm>
            </p:grpSpPr>
            <p:pic>
              <p:nvPicPr>
                <p:cNvPr id="6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12" t="37241" r="28661" b="25935"/>
                <a:stretch>
                  <a:fillRect/>
                </a:stretch>
              </p:blipFill>
              <p:spPr bwMode="auto">
                <a:xfrm>
                  <a:off x="2510" y="709"/>
                  <a:ext cx="2812" cy="1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68" name="Object 25"/>
                <p:cNvGraphicFramePr>
                  <a:graphicFrameLocks noChangeAspect="1"/>
                </p:cNvGraphicFramePr>
                <p:nvPr/>
              </p:nvGraphicFramePr>
              <p:xfrm>
                <a:off x="4547" y="1752"/>
                <a:ext cx="149" cy="1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81" name="Формула" r:id="rId5" imgW="164885" imgH="164885" progId="Equation.3">
                        <p:embed/>
                      </p:oleObj>
                    </mc:Choice>
                    <mc:Fallback>
                      <p:oleObj name="Формула" r:id="rId5" imgW="164885" imgH="164885" progId="Equation.3">
                        <p:embed/>
                        <p:pic>
                          <p:nvPicPr>
                            <p:cNvPr id="68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47" y="1752"/>
                              <a:ext cx="149" cy="14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66" name="Object 26"/>
              <p:cNvGraphicFramePr>
                <a:graphicFrameLocks noChangeAspect="1"/>
              </p:cNvGraphicFramePr>
              <p:nvPr/>
            </p:nvGraphicFramePr>
            <p:xfrm>
              <a:off x="4936" y="2029"/>
              <a:ext cx="129" cy="1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82" name="Формула" r:id="rId7" imgW="126835" imgH="139518" progId="Equation.3">
                      <p:embed/>
                    </p:oleObj>
                  </mc:Choice>
                  <mc:Fallback>
                    <p:oleObj name="Формула" r:id="rId7" imgW="126835" imgH="139518" progId="Equation.3">
                      <p:embed/>
                      <p:pic>
                        <p:nvPicPr>
                          <p:cNvPr id="66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6" y="2029"/>
                            <a:ext cx="129" cy="14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4" name="Object 27"/>
            <p:cNvGraphicFramePr>
              <a:graphicFrameLocks noChangeAspect="1"/>
            </p:cNvGraphicFramePr>
            <p:nvPr/>
          </p:nvGraphicFramePr>
          <p:xfrm>
            <a:off x="3792" y="820"/>
            <a:ext cx="158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83" name="Формула" r:id="rId9" imgW="190500" imgH="228600" progId="Equation.3">
                    <p:embed/>
                  </p:oleObj>
                </mc:Choice>
                <mc:Fallback>
                  <p:oleObj name="Формула" r:id="rId9" imgW="190500" imgH="228600" progId="Equation.3">
                    <p:embed/>
                    <p:pic>
                      <p:nvPicPr>
                        <p:cNvPr id="64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820"/>
                          <a:ext cx="158" cy="1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" name="Группа 86"/>
          <p:cNvGrpSpPr/>
          <p:nvPr/>
        </p:nvGrpSpPr>
        <p:grpSpPr>
          <a:xfrm>
            <a:off x="7229164" y="942690"/>
            <a:ext cx="4718308" cy="2947287"/>
            <a:chOff x="2930266" y="2329962"/>
            <a:chExt cx="4718308" cy="294728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842237" y="2329962"/>
              <a:ext cx="3806337" cy="2661138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  <a:gs pos="29000">
                  <a:srgbClr val="CDE0F2"/>
                </a:gs>
                <a:gs pos="57000">
                  <a:srgbClr val="9EC4E6"/>
                </a:gs>
                <a:gs pos="86000">
                  <a:schemeClr val="accent1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943725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924550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Группа 68"/>
            <p:cNvGrpSpPr/>
            <p:nvPr/>
          </p:nvGrpSpPr>
          <p:grpSpPr>
            <a:xfrm>
              <a:off x="2930266" y="2540487"/>
              <a:ext cx="2609011" cy="1986035"/>
              <a:chOff x="2949316" y="2765950"/>
              <a:chExt cx="2609011" cy="1986035"/>
            </a:xfrm>
          </p:grpSpPr>
          <p:sp>
            <p:nvSpPr>
              <p:cNvPr id="44" name="Freeform 60"/>
              <p:cNvSpPr>
                <a:spLocks/>
              </p:cNvSpPr>
              <p:nvPr/>
            </p:nvSpPr>
            <p:spPr bwMode="auto">
              <a:xfrm rot="13952060" flipH="1">
                <a:off x="3433311" y="2626969"/>
                <a:ext cx="1986035" cy="2263997"/>
              </a:xfrm>
              <a:custGeom>
                <a:avLst/>
                <a:gdLst>
                  <a:gd name="T0" fmla="*/ 0 w 1169233"/>
                  <a:gd name="T1" fmla="*/ 134412391 h 337951"/>
                  <a:gd name="T2" fmla="*/ 2147483646 w 1169233"/>
                  <a:gd name="T3" fmla="*/ 134412391 h 337951"/>
                  <a:gd name="T4" fmla="*/ 2147483646 w 1169233"/>
                  <a:gd name="T5" fmla="*/ 0 h 337951"/>
                  <a:gd name="T6" fmla="*/ 0 60000 65536"/>
                  <a:gd name="T7" fmla="*/ 0 60000 65536"/>
                  <a:gd name="T8" fmla="*/ 0 60000 65536"/>
                  <a:gd name="connsiteX0" fmla="*/ 0 w 2256651"/>
                  <a:gd name="connsiteY0" fmla="*/ 337279 h 717437"/>
                  <a:gd name="connsiteX1" fmla="*/ 2237035 w 2256651"/>
                  <a:gd name="connsiteY1" fmla="*/ 712364 h 717437"/>
                  <a:gd name="connsiteX2" fmla="*/ 1169233 w 2256651"/>
                  <a:gd name="connsiteY2" fmla="*/ 0 h 717437"/>
                  <a:gd name="connsiteX0" fmla="*/ 0 w 2262818"/>
                  <a:gd name="connsiteY0" fmla="*/ 337279 h 717437"/>
                  <a:gd name="connsiteX1" fmla="*/ 2237035 w 2262818"/>
                  <a:gd name="connsiteY1" fmla="*/ 712364 h 717437"/>
                  <a:gd name="connsiteX2" fmla="*/ 1169233 w 2262818"/>
                  <a:gd name="connsiteY2" fmla="*/ 0 h 717437"/>
                  <a:gd name="connsiteX0" fmla="*/ 1 w 2247705"/>
                  <a:gd name="connsiteY0" fmla="*/ 337840 h 717443"/>
                  <a:gd name="connsiteX1" fmla="*/ 2221922 w 2247705"/>
                  <a:gd name="connsiteY1" fmla="*/ 712364 h 717443"/>
                  <a:gd name="connsiteX2" fmla="*/ 1154120 w 2247705"/>
                  <a:gd name="connsiteY2" fmla="*/ 0 h 717443"/>
                  <a:gd name="connsiteX0" fmla="*/ 0 w 2247704"/>
                  <a:gd name="connsiteY0" fmla="*/ 337840 h 719160"/>
                  <a:gd name="connsiteX1" fmla="*/ 2221921 w 2247704"/>
                  <a:gd name="connsiteY1" fmla="*/ 712364 h 719160"/>
                  <a:gd name="connsiteX2" fmla="*/ 1154119 w 2247704"/>
                  <a:gd name="connsiteY2" fmla="*/ 0 h 71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7704" h="719160">
                    <a:moveTo>
                      <a:pt x="0" y="337840"/>
                    </a:moveTo>
                    <a:cubicBezTo>
                      <a:pt x="580084" y="461224"/>
                      <a:pt x="2027049" y="768577"/>
                      <a:pt x="2221921" y="712364"/>
                    </a:cubicBezTo>
                    <a:cubicBezTo>
                      <a:pt x="2416793" y="656151"/>
                      <a:pt x="1452715" y="154512"/>
                      <a:pt x="1154119" y="0"/>
                    </a:cubicBezTo>
                  </a:path>
                </a:pathLst>
              </a:custGeom>
              <a:noFill/>
              <a:ln w="47625" cap="flat" cmpd="sng" algn="ctr">
                <a:solidFill>
                  <a:schemeClr val="accent2"/>
                </a:solidFill>
                <a:prstDash val="lgDash"/>
                <a:round/>
                <a:headEnd type="none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50" name="Прямая со стрелкой 49"/>
              <p:cNvCxnSpPr>
                <a:stCxn id="59" idx="0"/>
              </p:cNvCxnSpPr>
              <p:nvPr/>
            </p:nvCxnSpPr>
            <p:spPr>
              <a:xfrm>
                <a:off x="3059170" y="2799087"/>
                <a:ext cx="1028953" cy="297061"/>
              </a:xfrm>
              <a:prstGeom prst="straightConnector1">
                <a:avLst/>
              </a:prstGeom>
              <a:ln w="44450">
                <a:solidFill>
                  <a:schemeClr val="accent2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H="1" flipV="1">
                <a:off x="2949316" y="3069981"/>
                <a:ext cx="864000" cy="1611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Дуга 57"/>
              <p:cNvSpPr/>
              <p:nvPr/>
            </p:nvSpPr>
            <p:spPr>
              <a:xfrm rot="13925192">
                <a:off x="3309938" y="2854318"/>
                <a:ext cx="504825" cy="409575"/>
              </a:xfrm>
              <a:prstGeom prst="arc">
                <a:avLst>
                  <a:gd name="adj1" fmla="val 18604108"/>
                  <a:gd name="adj2" fmla="val 2039290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9412" r="-29412" b="-8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ru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1887" b="-48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blipFill>
                  <a:blip r:embed="rId14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7" name="Группа 76"/>
            <p:cNvGrpSpPr/>
            <p:nvPr/>
          </p:nvGrpSpPr>
          <p:grpSpPr>
            <a:xfrm>
              <a:off x="6179553" y="2437267"/>
              <a:ext cx="658929" cy="766725"/>
              <a:chOff x="8088763" y="516352"/>
              <a:chExt cx="1174999" cy="1191851"/>
            </a:xfrm>
          </p:grpSpPr>
          <p:grpSp>
            <p:nvGrpSpPr>
              <p:cNvPr id="73" name="Группа 72"/>
              <p:cNvGrpSpPr/>
              <p:nvPr/>
            </p:nvGrpSpPr>
            <p:grpSpPr>
              <a:xfrm>
                <a:off x="8088763" y="632011"/>
                <a:ext cx="834537" cy="727494"/>
                <a:chOff x="4587922" y="2151419"/>
                <a:chExt cx="834537" cy="727494"/>
              </a:xfrm>
            </p:grpSpPr>
            <p:sp>
              <p:nvSpPr>
                <p:cNvPr id="71" name="Line 111"/>
                <p:cNvSpPr>
                  <a:spLocks noChangeShapeType="1"/>
                </p:cNvSpPr>
                <p:nvPr/>
              </p:nvSpPr>
              <p:spPr bwMode="auto">
                <a:xfrm>
                  <a:off x="4587924" y="2875710"/>
                  <a:ext cx="834535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4587922" y="2151419"/>
                  <a:ext cx="2857" cy="7274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a14:m>
                    <a:r>
                      <a:rPr lang="en-US" sz="1600" dirty="0" smtClean="0"/>
                      <a:t>  </a:t>
                    </a:r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0000" r="-7500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1951" r="-2439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9" name="Овал 78"/>
            <p:cNvSpPr/>
            <p:nvPr/>
          </p:nvSpPr>
          <p:spPr>
            <a:xfrm>
              <a:off x="6776837" y="3271726"/>
              <a:ext cx="323021" cy="70328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трелка вправо 79"/>
            <p:cNvSpPr/>
            <p:nvPr/>
          </p:nvSpPr>
          <p:spPr>
            <a:xfrm>
              <a:off x="5992372" y="3532490"/>
              <a:ext cx="643552" cy="126205"/>
            </a:xfrm>
            <a:prstGeom prst="rightArrow">
              <a:avLst>
                <a:gd name="adj1" fmla="val 50000"/>
                <a:gd name="adj2" fmla="val 155383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Freeform 116"/>
            <p:cNvSpPr>
              <a:spLocks/>
            </p:cNvSpPr>
            <p:nvPr/>
          </p:nvSpPr>
          <p:spPr bwMode="auto">
            <a:xfrm rot="19884682">
              <a:off x="5512221" y="3923593"/>
              <a:ext cx="1522526" cy="198421"/>
            </a:xfrm>
            <a:custGeom>
              <a:avLst/>
              <a:gdLst>
                <a:gd name="T0" fmla="*/ 0 w 907"/>
                <a:gd name="T1" fmla="*/ 2147483647 h 332"/>
                <a:gd name="T2" fmla="*/ 2147483647 w 907"/>
                <a:gd name="T3" fmla="*/ 0 h 332"/>
                <a:gd name="T4" fmla="*/ 2147483647 w 907"/>
                <a:gd name="T5" fmla="*/ 2147483647 h 332"/>
                <a:gd name="T6" fmla="*/ 2147483647 w 907"/>
                <a:gd name="T7" fmla="*/ 0 h 332"/>
                <a:gd name="T8" fmla="*/ 2147483647 w 907"/>
                <a:gd name="T9" fmla="*/ 2147483647 h 332"/>
                <a:gd name="T10" fmla="*/ 2147483647 w 907"/>
                <a:gd name="T11" fmla="*/ 2147483647 h 3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0 w 10000"/>
                <a:gd name="connsiteY0" fmla="*/ 9808 h 9846"/>
                <a:gd name="connsiteX1" fmla="*/ 1996 w 10000"/>
                <a:gd name="connsiteY1" fmla="*/ 260 h 9846"/>
                <a:gd name="connsiteX2" fmla="*/ 3991 w 10000"/>
                <a:gd name="connsiteY2" fmla="*/ 9808 h 9846"/>
                <a:gd name="connsiteX3" fmla="*/ 7544 w 10000"/>
                <a:gd name="connsiteY3" fmla="*/ 0 h 9846"/>
                <a:gd name="connsiteX4" fmla="*/ 7993 w 10000"/>
                <a:gd name="connsiteY4" fmla="*/ 9808 h 9846"/>
                <a:gd name="connsiteX5" fmla="*/ 10000 w 10000"/>
                <a:gd name="connsiteY5" fmla="*/ 3001 h 9846"/>
                <a:gd name="connsiteX0" fmla="*/ 0 w 10000"/>
                <a:gd name="connsiteY0" fmla="*/ 9969 h 12020"/>
                <a:gd name="connsiteX1" fmla="*/ 1996 w 10000"/>
                <a:gd name="connsiteY1" fmla="*/ 272 h 12020"/>
                <a:gd name="connsiteX2" fmla="*/ 3991 w 10000"/>
                <a:gd name="connsiteY2" fmla="*/ 9969 h 12020"/>
                <a:gd name="connsiteX3" fmla="*/ 7544 w 10000"/>
                <a:gd name="connsiteY3" fmla="*/ 8 h 12020"/>
                <a:gd name="connsiteX4" fmla="*/ 9290 w 10000"/>
                <a:gd name="connsiteY4" fmla="*/ 11995 h 12020"/>
                <a:gd name="connsiteX5" fmla="*/ 10000 w 10000"/>
                <a:gd name="connsiteY5" fmla="*/ 3056 h 12020"/>
                <a:gd name="connsiteX0" fmla="*/ 0 w 10000"/>
                <a:gd name="connsiteY0" fmla="*/ 9963 h 12014"/>
                <a:gd name="connsiteX1" fmla="*/ 1996 w 10000"/>
                <a:gd name="connsiteY1" fmla="*/ 266 h 12014"/>
                <a:gd name="connsiteX2" fmla="*/ 6179 w 10000"/>
                <a:gd name="connsiteY2" fmla="*/ 11237 h 12014"/>
                <a:gd name="connsiteX3" fmla="*/ 7544 w 10000"/>
                <a:gd name="connsiteY3" fmla="*/ 2 h 12014"/>
                <a:gd name="connsiteX4" fmla="*/ 9290 w 10000"/>
                <a:gd name="connsiteY4" fmla="*/ 11989 h 12014"/>
                <a:gd name="connsiteX5" fmla="*/ 10000 w 10000"/>
                <a:gd name="connsiteY5" fmla="*/ 3050 h 12014"/>
                <a:gd name="connsiteX0" fmla="*/ 0 w 10000"/>
                <a:gd name="connsiteY0" fmla="*/ 11786 h 13837"/>
                <a:gd name="connsiteX1" fmla="*/ 3234 w 10000"/>
                <a:gd name="connsiteY1" fmla="*/ 4 h 13837"/>
                <a:gd name="connsiteX2" fmla="*/ 6179 w 10000"/>
                <a:gd name="connsiteY2" fmla="*/ 13060 h 13837"/>
                <a:gd name="connsiteX3" fmla="*/ 7544 w 10000"/>
                <a:gd name="connsiteY3" fmla="*/ 1825 h 13837"/>
                <a:gd name="connsiteX4" fmla="*/ 9290 w 10000"/>
                <a:gd name="connsiteY4" fmla="*/ 13812 h 13837"/>
                <a:gd name="connsiteX5" fmla="*/ 10000 w 10000"/>
                <a:gd name="connsiteY5" fmla="*/ 4873 h 13837"/>
                <a:gd name="connsiteX0" fmla="*/ 0 w 10563"/>
                <a:gd name="connsiteY0" fmla="*/ 12778 h 13834"/>
                <a:gd name="connsiteX1" fmla="*/ 3797 w 10563"/>
                <a:gd name="connsiteY1" fmla="*/ 1 h 13834"/>
                <a:gd name="connsiteX2" fmla="*/ 6742 w 10563"/>
                <a:gd name="connsiteY2" fmla="*/ 13057 h 13834"/>
                <a:gd name="connsiteX3" fmla="*/ 8107 w 10563"/>
                <a:gd name="connsiteY3" fmla="*/ 1822 h 13834"/>
                <a:gd name="connsiteX4" fmla="*/ 9853 w 10563"/>
                <a:gd name="connsiteY4" fmla="*/ 13809 h 13834"/>
                <a:gd name="connsiteX5" fmla="*/ 10563 w 10563"/>
                <a:gd name="connsiteY5" fmla="*/ 4870 h 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3" h="13834">
                  <a:moveTo>
                    <a:pt x="0" y="12778"/>
                  </a:moveTo>
                  <a:cubicBezTo>
                    <a:pt x="662" y="7915"/>
                    <a:pt x="2673" y="-46"/>
                    <a:pt x="3797" y="1"/>
                  </a:cubicBezTo>
                  <a:cubicBezTo>
                    <a:pt x="4921" y="48"/>
                    <a:pt x="6024" y="12754"/>
                    <a:pt x="6742" y="13057"/>
                  </a:cubicBezTo>
                  <a:cubicBezTo>
                    <a:pt x="7460" y="13360"/>
                    <a:pt x="7589" y="1697"/>
                    <a:pt x="8107" y="1822"/>
                  </a:cubicBezTo>
                  <a:cubicBezTo>
                    <a:pt x="8626" y="1947"/>
                    <a:pt x="9192" y="13350"/>
                    <a:pt x="9853" y="13809"/>
                  </a:cubicBezTo>
                  <a:cubicBezTo>
                    <a:pt x="10515" y="14268"/>
                    <a:pt x="9890" y="8540"/>
                    <a:pt x="10563" y="487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Line 111"/>
            <p:cNvSpPr>
              <a:spLocks noChangeShapeType="1"/>
            </p:cNvSpPr>
            <p:nvPr/>
          </p:nvSpPr>
          <p:spPr bwMode="auto">
            <a:xfrm flipH="1">
              <a:off x="5957776" y="4026014"/>
              <a:ext cx="711142" cy="27800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8532611" y="3991091"/>
                <a:ext cx="1135319" cy="1884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=1−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fName>
                        <m:e>
                          <m:r>
                            <m:rPr>
                              <m:nor/>
                            </m:rPr>
                            <a:rPr lang="ru-RU" sz="12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611" y="3991091"/>
                <a:ext cx="1135319" cy="188450"/>
              </a:xfrm>
              <a:prstGeom prst="rect">
                <a:avLst/>
              </a:prstGeom>
              <a:blipFill>
                <a:blip r:embed="rId17"/>
                <a:stretch>
                  <a:fillRect t="-3226" b="-32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46"/>
          <p:cNvSpPr>
            <a:spLocks noChangeArrowheads="1"/>
          </p:cNvSpPr>
          <p:nvPr/>
        </p:nvSpPr>
        <p:spPr bwMode="auto">
          <a:xfrm>
            <a:off x="8419936" y="5751085"/>
            <a:ext cx="3322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>
                <a:latin typeface="Arial" panose="020B0604020202020204" pitchFamily="34" charset="0"/>
              </a:rPr>
              <a:t>Ширина плазменного резонанса: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8285363" y="6076480"/>
                <a:ext cx="343267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min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363" y="6076480"/>
                <a:ext cx="3432671" cy="6223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9" name="Picture 12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39915" r="21321" b="35574"/>
          <a:stretch/>
        </p:blipFill>
        <p:spPr bwMode="auto">
          <a:xfrm>
            <a:off x="267022" y="3872115"/>
            <a:ext cx="5010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742512" y="6510428"/>
            <a:ext cx="461369" cy="336004"/>
          </a:xfrm>
          <a:noFill/>
        </p:spPr>
        <p:txBody>
          <a:bodyPr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4" name="Rectangle 46"/>
          <p:cNvSpPr>
            <a:spLocks noChangeArrowheads="1"/>
          </p:cNvSpPr>
          <p:nvPr/>
        </p:nvSpPr>
        <p:spPr bwMode="auto">
          <a:xfrm>
            <a:off x="7902233" y="405799"/>
            <a:ext cx="4003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Падение </a:t>
            </a:r>
            <a:r>
              <a:rPr lang="en-US" altLang="ru-RU" sz="1600" i="1" u="sng" dirty="0" smtClean="0">
                <a:latin typeface="Arial" panose="020B0604020202020204" pitchFamily="34" charset="0"/>
              </a:rPr>
              <a:t>p</a:t>
            </a:r>
            <a:r>
              <a:rPr lang="en-US" altLang="ru-RU" sz="1600" u="sng" dirty="0" smtClean="0">
                <a:latin typeface="Arial" panose="020B0604020202020204" pitchFamily="34" charset="0"/>
              </a:rPr>
              <a:t>-</a:t>
            </a:r>
            <a:r>
              <a:rPr lang="ru-RU" altLang="ru-RU" sz="1600" u="sng" dirty="0" smtClean="0">
                <a:latin typeface="Arial" panose="020B0604020202020204" pitchFamily="34" charset="0"/>
              </a:rPr>
              <a:t>поляризованного излучения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на неоднородную плазму:</a:t>
            </a:r>
            <a:endParaRPr lang="ru-RU" altLang="ru-RU" sz="1600" u="sng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blipFill>
                <a:blip r:embed="rId21"/>
                <a:stretch>
                  <a:fillRect l="-6077" r="-3315" b="-1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Группа 5"/>
          <p:cNvGrpSpPr/>
          <p:nvPr/>
        </p:nvGrpSpPr>
        <p:grpSpPr>
          <a:xfrm>
            <a:off x="366418" y="2519455"/>
            <a:ext cx="5960093" cy="1170605"/>
            <a:chOff x="366418" y="2330689"/>
            <a:chExt cx="5960093" cy="1170605"/>
          </a:xfrm>
        </p:grpSpPr>
        <p:sp>
          <p:nvSpPr>
            <p:cNvPr id="70" name="Rectangle 46"/>
            <p:cNvSpPr>
              <a:spLocks noChangeArrowheads="1"/>
            </p:cNvSpPr>
            <p:nvPr/>
          </p:nvSpPr>
          <p:spPr bwMode="auto">
            <a:xfrm>
              <a:off x="1753000" y="2678078"/>
              <a:ext cx="34163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 smtClean="0">
                  <a:latin typeface="Arial" panose="020B0604020202020204" pitchFamily="34" charset="0"/>
                </a:rPr>
                <a:t>Резонанс электронных колебаний</a:t>
              </a:r>
              <a:endParaRPr lang="en-US" altLang="ru-RU" sz="1600" dirty="0" smtClean="0">
                <a:latin typeface="Arial" panose="020B0604020202020204" pitchFamily="34" charset="0"/>
              </a:endParaRPr>
            </a:p>
          </p:txBody>
        </p:sp>
        <p:sp>
          <p:nvSpPr>
            <p:cNvPr id="84" name="Rectangle 46"/>
            <p:cNvSpPr>
              <a:spLocks noChangeArrowheads="1"/>
            </p:cNvSpPr>
            <p:nvPr/>
          </p:nvSpPr>
          <p:spPr bwMode="auto">
            <a:xfrm>
              <a:off x="366418" y="2330689"/>
              <a:ext cx="596009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u="sng" dirty="0" smtClean="0">
                  <a:latin typeface="Arial" panose="020B0604020202020204" pitchFamily="34" charset="0"/>
                </a:rPr>
                <a:t>Линейная</a:t>
              </a:r>
              <a:r>
                <a:rPr lang="en-US" altLang="ru-RU" sz="1600" u="sng" dirty="0" smtClean="0">
                  <a:latin typeface="Arial" panose="020B0604020202020204" pitchFamily="34" charset="0"/>
                </a:rPr>
                <a:t> </a:t>
              </a:r>
              <a:r>
                <a:rPr lang="ru-RU" altLang="ru-RU" sz="1600" u="sng" dirty="0" smtClean="0">
                  <a:latin typeface="Arial" panose="020B0604020202020204" pitchFamily="34" charset="0"/>
                </a:rPr>
                <a:t>теория трансформации </a:t>
              </a:r>
              <a:r>
                <a:rPr lang="ru-RU" altLang="ru-RU" sz="1600" u="sng" dirty="0" err="1" smtClean="0">
                  <a:latin typeface="Arial" panose="020B0604020202020204" pitchFamily="34" charset="0"/>
                </a:rPr>
                <a:t>э.м</a:t>
              </a:r>
              <a:r>
                <a:rPr lang="ru-RU" altLang="ru-RU" sz="1600" u="sng" dirty="0" smtClean="0">
                  <a:latin typeface="Arial" panose="020B0604020202020204" pitchFamily="34" charset="0"/>
                </a:rPr>
                <a:t>. волны в плазменную:</a:t>
              </a:r>
              <a:endParaRPr lang="en-US" altLang="ru-RU" sz="1600" dirty="0" smtClean="0"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3236688" y="2985585"/>
                  <a:ext cx="3526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6688" y="2985585"/>
                  <a:ext cx="352604" cy="307777"/>
                </a:xfrm>
                <a:prstGeom prst="rect">
                  <a:avLst/>
                </a:prstGeom>
                <a:blipFill>
                  <a:blip r:embed="rId2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Rectangle 46"/>
            <p:cNvSpPr>
              <a:spLocks noChangeArrowheads="1"/>
            </p:cNvSpPr>
            <p:nvPr/>
          </p:nvSpPr>
          <p:spPr bwMode="auto">
            <a:xfrm>
              <a:off x="486674" y="3162740"/>
              <a:ext cx="57464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 smtClean="0">
                  <a:latin typeface="Arial" panose="020B0604020202020204" pitchFamily="34" charset="0"/>
                </a:rPr>
                <a:t>Рост потенциального электрического поля вблизи критики</a:t>
              </a:r>
              <a:endParaRPr lang="en-US" altLang="ru-RU" sz="1600" dirty="0" smtClean="0">
                <a:latin typeface="Arial" panose="020B0604020202020204" pitchFamily="34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251876" y="5546143"/>
            <a:ext cx="7739764" cy="1172362"/>
            <a:chOff x="-11923" y="5271924"/>
            <a:chExt cx="7739764" cy="1172362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-11923" y="5271924"/>
              <a:ext cx="7739764" cy="1172362"/>
              <a:chOff x="485777" y="4210399"/>
              <a:chExt cx="7739764" cy="1172362"/>
            </a:xfrm>
          </p:grpSpPr>
          <p:sp>
            <p:nvSpPr>
              <p:cNvPr id="94" name="Text Box 5"/>
              <p:cNvSpPr txBox="1">
                <a:spLocks noChangeArrowheads="1"/>
              </p:cNvSpPr>
              <p:nvPr/>
            </p:nvSpPr>
            <p:spPr bwMode="auto">
              <a:xfrm>
                <a:off x="3538495" y="4210399"/>
                <a:ext cx="196176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Н.Г. Денисов,</a:t>
                </a:r>
                <a:b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</a:b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В.Л. Гинзбург</a:t>
                </a:r>
                <a:r>
                  <a:rPr lang="en-US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en-US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195</a:t>
                </a: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6)</a:t>
                </a:r>
                <a:r>
                  <a:rPr lang="en-US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105" name="Группа 104"/>
              <p:cNvGrpSpPr/>
              <p:nvPr/>
            </p:nvGrpSpPr>
            <p:grpSpPr>
              <a:xfrm>
                <a:off x="485777" y="4217334"/>
                <a:ext cx="7739764" cy="1165427"/>
                <a:chOff x="496984" y="2908180"/>
                <a:chExt cx="7731120" cy="1165427"/>
              </a:xfrm>
            </p:grpSpPr>
            <p:grpSp>
              <p:nvGrpSpPr>
                <p:cNvPr id="107" name="Группа 7"/>
                <p:cNvGrpSpPr>
                  <a:grpSpLocks/>
                </p:cNvGrpSpPr>
                <p:nvPr/>
              </p:nvGrpSpPr>
              <p:grpSpPr bwMode="auto">
                <a:xfrm>
                  <a:off x="496984" y="2908180"/>
                  <a:ext cx="7728478" cy="1165427"/>
                  <a:chOff x="591666" y="4556702"/>
                  <a:chExt cx="7727443" cy="1165366"/>
                </a:xfrm>
              </p:grpSpPr>
              <p:sp>
                <p:nvSpPr>
                  <p:cNvPr id="118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8080" y="5132338"/>
                    <a:ext cx="1797749" cy="0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1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813004" y="5132338"/>
                    <a:ext cx="1460815" cy="5847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dirty="0">
                        <a:latin typeface="Arial" panose="020B0604020202020204" pitchFamily="34" charset="0"/>
                      </a:rPr>
                      <a:t>Линейное</a:t>
                    </a:r>
                    <a:br>
                      <a:rPr lang="ru-RU" altLang="ru-RU" sz="1600" dirty="0">
                        <a:latin typeface="Arial" panose="020B0604020202020204" pitchFamily="34" charset="0"/>
                      </a:rPr>
                    </a:br>
                    <a:r>
                      <a:rPr lang="ru-RU" altLang="ru-RU" sz="1600" dirty="0">
                        <a:latin typeface="Arial" panose="020B0604020202020204" pitchFamily="34" charset="0"/>
                      </a:rPr>
                      <a:t>приближение</a:t>
                    </a:r>
                  </a:p>
                </p:txBody>
              </p:sp>
              <p:sp useBgFill="1">
                <p:nvSpPr>
                  <p:cNvPr id="123" name="Прямоугольник 122"/>
                  <p:cNvSpPr/>
                  <p:nvPr/>
                </p:nvSpPr>
                <p:spPr bwMode="auto">
                  <a:xfrm>
                    <a:off x="5541362" y="4559881"/>
                    <a:ext cx="2777747" cy="1162187"/>
                  </a:xfrm>
                  <a:prstGeom prst="rect">
                    <a:avLst/>
                  </a:prstGeom>
                  <a:ln w="3492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grpSp>
                <p:nvGrpSpPr>
                  <p:cNvPr id="124" name="Группа 6"/>
                  <p:cNvGrpSpPr>
                    <a:grpSpLocks/>
                  </p:cNvGrpSpPr>
                  <p:nvPr/>
                </p:nvGrpSpPr>
                <p:grpSpPr bwMode="auto">
                  <a:xfrm>
                    <a:off x="591666" y="4556702"/>
                    <a:ext cx="3077621" cy="1152467"/>
                    <a:chOff x="558101" y="3389811"/>
                    <a:chExt cx="3077621" cy="1152467"/>
                  </a:xfrm>
                </p:grpSpPr>
                <p:grpSp>
                  <p:nvGrpSpPr>
                    <p:cNvPr id="125" name="Группа 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8101" y="3461391"/>
                      <a:ext cx="3060525" cy="1012026"/>
                      <a:chOff x="449527" y="3370324"/>
                      <a:chExt cx="3060525" cy="1012026"/>
                    </a:xfrm>
                  </p:grpSpPr>
                  <p:sp>
                    <p:nvSpPr>
                      <p:cNvPr id="127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9527" y="3370324"/>
                        <a:ext cx="3060525" cy="5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1600" b="1" dirty="0">
                            <a:latin typeface="Arial" panose="020B0604020202020204" pitchFamily="34" charset="0"/>
                          </a:rPr>
                          <a:t>«Холодная» гидродинамика электронной плазмы</a:t>
                        </a:r>
                      </a:p>
                    </p:txBody>
                  </p:sp>
                  <p:sp>
                    <p:nvSpPr>
                      <p:cNvPr id="128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6069" y="4043796"/>
                        <a:ext cx="2448606" cy="33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1600" b="1" dirty="0">
                            <a:latin typeface="Arial" panose="020B0604020202020204" pitchFamily="34" charset="0"/>
                          </a:rPr>
                          <a:t>Уравнения Максвелла</a:t>
                        </a:r>
                      </a:p>
                    </p:txBody>
                  </p:sp>
                  <p:sp>
                    <p:nvSpPr>
                      <p:cNvPr id="129" name="Прямоугольник 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5865" y="3730364"/>
                        <a:ext cx="403039" cy="523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2800" b="1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</a:rPr>
                          <a:t>+</a:t>
                        </a:r>
                      </a:p>
                    </p:txBody>
                  </p:sp>
                </p:grpSp>
                <p:sp>
                  <p:nvSpPr>
                    <p:cNvPr id="126" name="Скругленный прямоугольник 125"/>
                    <p:cNvSpPr/>
                    <p:nvPr/>
                  </p:nvSpPr>
                  <p:spPr>
                    <a:xfrm>
                      <a:off x="596491" y="3389811"/>
                      <a:ext cx="3039231" cy="1152467"/>
                    </a:xfrm>
                    <a:prstGeom prst="roundRect">
                      <a:avLst/>
                    </a:prstGeom>
                    <a:noFill/>
                    <a:ln w="34925"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/>
                    <p:cNvSpPr txBox="1"/>
                    <p:nvPr/>
                  </p:nvSpPr>
                  <p:spPr>
                    <a:xfrm>
                      <a:off x="5488637" y="2940966"/>
                      <a:ext cx="2282163" cy="5203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,</m:t>
                            </m:r>
                          </m:oMath>
                        </m:oMathPara>
                      </a14:m>
                      <a:endParaRPr lang="en-US" dirty="0" smtClean="0"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TextBox 10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8637" y="2940966"/>
                      <a:ext cx="2282163" cy="52039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" name="TextBox 112"/>
                    <p:cNvSpPr txBox="1"/>
                    <p:nvPr/>
                  </p:nvSpPr>
                  <p:spPr>
                    <a:xfrm>
                      <a:off x="5484661" y="3663314"/>
                      <a:ext cx="2743443" cy="29892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.</m:t>
                            </m:r>
                          </m:oMath>
                        </m:oMathPara>
                      </a14:m>
                      <a:endParaRPr lang="en-US" dirty="0" smtClean="0"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3" name="TextBox 1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4661" y="3663314"/>
                      <a:ext cx="2743443" cy="298928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1556" b="-2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93" name="Прямая соединительная линия 92"/>
            <p:cNvCxnSpPr/>
            <p:nvPr/>
          </p:nvCxnSpPr>
          <p:spPr>
            <a:xfrm>
              <a:off x="5009905" y="5932074"/>
              <a:ext cx="2160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Управляющая кнопка: сведения 1">
            <a:hlinkClick r:id="rId25" action="ppaction://hlinksldjump" highlightClick="1"/>
          </p:cNvPr>
          <p:cNvSpPr>
            <a:spLocks noChangeAspect="1"/>
          </p:cNvSpPr>
          <p:nvPr/>
        </p:nvSpPr>
        <p:spPr>
          <a:xfrm>
            <a:off x="8009956" y="6565864"/>
            <a:ext cx="216000" cy="16080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452126" y="3622355"/>
            <a:ext cx="2487246" cy="1804745"/>
            <a:chOff x="5452126" y="3603305"/>
            <a:chExt cx="2487246" cy="1804745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126" y="3603305"/>
              <a:ext cx="2487246" cy="18047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Прямоугольник 84"/>
                <p:cNvSpPr/>
                <p:nvPr/>
              </p:nvSpPr>
              <p:spPr>
                <a:xfrm>
                  <a:off x="6279942" y="3849129"/>
                  <a:ext cx="1659429" cy="2839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2/3</m:t>
                            </m:r>
                          </m:sup>
                        </m:sSup>
                        <m:func>
                          <m:func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1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85" name="Прямоугольник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942" y="3849129"/>
                  <a:ext cx="1659429" cy="283924"/>
                </a:xfrm>
                <a:prstGeom prst="rect">
                  <a:avLst/>
                </a:prstGeom>
                <a:blipFill>
                  <a:blip r:embed="rId27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Rectangle 46"/>
              <p:cNvSpPr>
                <a:spLocks noChangeArrowheads="1"/>
              </p:cNvSpPr>
              <p:nvPr/>
            </p:nvSpPr>
            <p:spPr bwMode="auto">
              <a:xfrm>
                <a:off x="12169" y="411169"/>
                <a:ext cx="746138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800" u="sng" dirty="0" smtClean="0">
                    <a:latin typeface="Arial" panose="020B0604020202020204" pitchFamily="34" charset="0"/>
                  </a:rPr>
                  <a:t>Интерес к исследованию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endParaRPr lang="en-US" altLang="ru-RU" sz="1800" dirty="0" smtClean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Резонансное поглощение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.</a:t>
                </a:r>
                <a:endParaRPr lang="ru-RU" altLang="ru-RU" sz="1800" dirty="0" smtClean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Генерация гармоник.</a:t>
                </a:r>
              </a:p>
              <a:p>
                <a:pPr marL="285750" indent="-28575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ЛТС, 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Shock 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ignition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.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Диагностика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локальной температуры, плазменных полей </a:t>
                </a:r>
                <a:br>
                  <a:rPr lang="ru-RU" altLang="ru-RU" sz="1800" dirty="0" smtClean="0">
                    <a:latin typeface="Arial" panose="020B0604020202020204" pitchFamily="34" charset="0"/>
                  </a:rPr>
                </a:br>
                <a:r>
                  <a:rPr lang="ru-RU" altLang="ru-RU" sz="1800" dirty="0" smtClean="0">
                    <a:latin typeface="Arial" panose="020B0604020202020204" pitchFamily="34" charset="0"/>
                  </a:rPr>
                  <a:t>и скоростей по спектральным характеристикам излучения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ru-RU" altLang="ru-RU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altLang="ru-RU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ru-RU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.</a:t>
                </a:r>
                <a:endParaRPr lang="ru-RU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3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9" y="411169"/>
                <a:ext cx="7461380" cy="1754326"/>
              </a:xfrm>
              <a:prstGeom prst="rect">
                <a:avLst/>
              </a:prstGeom>
              <a:blipFill>
                <a:blip r:embed="rId28"/>
                <a:stretch>
                  <a:fillRect l="-735" t="-1736" b="-45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/>
              <p:cNvSpPr txBox="1"/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nor/>
                            </m:rPr>
                            <a:rPr lang="ru-RU" sz="16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blipFill>
                <a:blip r:embed="rId29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0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ПЛАЗМЕННЫЙ РЕЗОНАНС В НЕОДНОРОДНОЙ ПЛАЗМЕ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2" name="Group 28"/>
          <p:cNvGrpSpPr>
            <a:grpSpLocks noChangeAspect="1"/>
          </p:cNvGrpSpPr>
          <p:nvPr/>
        </p:nvGrpSpPr>
        <p:grpSpPr bwMode="auto">
          <a:xfrm>
            <a:off x="8419936" y="3654926"/>
            <a:ext cx="3675063" cy="2228174"/>
            <a:chOff x="2600" y="618"/>
            <a:chExt cx="2812" cy="1515"/>
          </a:xfrm>
        </p:grpSpPr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2600" y="618"/>
              <a:ext cx="2812" cy="1515"/>
              <a:chOff x="2510" y="709"/>
              <a:chExt cx="2812" cy="1515"/>
            </a:xfrm>
          </p:grpSpPr>
          <p:grpSp>
            <p:nvGrpSpPr>
              <p:cNvPr id="65" name="Group 23"/>
              <p:cNvGrpSpPr>
                <a:grpSpLocks/>
              </p:cNvGrpSpPr>
              <p:nvPr/>
            </p:nvGrpSpPr>
            <p:grpSpPr bwMode="auto">
              <a:xfrm>
                <a:off x="2510" y="709"/>
                <a:ext cx="2812" cy="1515"/>
                <a:chOff x="2510" y="709"/>
                <a:chExt cx="2812" cy="1515"/>
              </a:xfrm>
            </p:grpSpPr>
            <p:pic>
              <p:nvPicPr>
                <p:cNvPr id="6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12" t="37241" r="28661" b="25935"/>
                <a:stretch>
                  <a:fillRect/>
                </a:stretch>
              </p:blipFill>
              <p:spPr bwMode="auto">
                <a:xfrm>
                  <a:off x="2510" y="709"/>
                  <a:ext cx="2812" cy="1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68" name="Object 25"/>
                <p:cNvGraphicFramePr>
                  <a:graphicFrameLocks noChangeAspect="1"/>
                </p:cNvGraphicFramePr>
                <p:nvPr/>
              </p:nvGraphicFramePr>
              <p:xfrm>
                <a:off x="4547" y="1752"/>
                <a:ext cx="149" cy="1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848" name="Формула" r:id="rId5" imgW="164885" imgH="164885" progId="Equation.3">
                        <p:embed/>
                      </p:oleObj>
                    </mc:Choice>
                    <mc:Fallback>
                      <p:oleObj name="Формула" r:id="rId5" imgW="164885" imgH="164885" progId="Equation.3">
                        <p:embed/>
                        <p:pic>
                          <p:nvPicPr>
                            <p:cNvPr id="68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47" y="1752"/>
                              <a:ext cx="149" cy="14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66" name="Object 26"/>
              <p:cNvGraphicFramePr>
                <a:graphicFrameLocks noChangeAspect="1"/>
              </p:cNvGraphicFramePr>
              <p:nvPr/>
            </p:nvGraphicFramePr>
            <p:xfrm>
              <a:off x="4936" y="2029"/>
              <a:ext cx="129" cy="1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49" name="Формула" r:id="rId7" imgW="126835" imgH="139518" progId="Equation.3">
                      <p:embed/>
                    </p:oleObj>
                  </mc:Choice>
                  <mc:Fallback>
                    <p:oleObj name="Формула" r:id="rId7" imgW="126835" imgH="139518" progId="Equation.3">
                      <p:embed/>
                      <p:pic>
                        <p:nvPicPr>
                          <p:cNvPr id="66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6" y="2029"/>
                            <a:ext cx="129" cy="14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4" name="Object 27"/>
            <p:cNvGraphicFramePr>
              <a:graphicFrameLocks noChangeAspect="1"/>
            </p:cNvGraphicFramePr>
            <p:nvPr/>
          </p:nvGraphicFramePr>
          <p:xfrm>
            <a:off x="3792" y="820"/>
            <a:ext cx="158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50" name="Формула" r:id="rId9" imgW="190500" imgH="228600" progId="Equation.3">
                    <p:embed/>
                  </p:oleObj>
                </mc:Choice>
                <mc:Fallback>
                  <p:oleObj name="Формула" r:id="rId9" imgW="190500" imgH="228600" progId="Equation.3">
                    <p:embed/>
                    <p:pic>
                      <p:nvPicPr>
                        <p:cNvPr id="64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820"/>
                          <a:ext cx="158" cy="1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" name="Группа 86"/>
          <p:cNvGrpSpPr/>
          <p:nvPr/>
        </p:nvGrpSpPr>
        <p:grpSpPr>
          <a:xfrm>
            <a:off x="7229164" y="942690"/>
            <a:ext cx="4718308" cy="2947287"/>
            <a:chOff x="2930266" y="2329962"/>
            <a:chExt cx="4718308" cy="294728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842237" y="2329962"/>
              <a:ext cx="3806337" cy="2661138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  <a:gs pos="29000">
                  <a:srgbClr val="CDE0F2"/>
                </a:gs>
                <a:gs pos="57000">
                  <a:srgbClr val="9EC4E6"/>
                </a:gs>
                <a:gs pos="86000">
                  <a:schemeClr val="accent1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943725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924550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Группа 68"/>
            <p:cNvGrpSpPr/>
            <p:nvPr/>
          </p:nvGrpSpPr>
          <p:grpSpPr>
            <a:xfrm>
              <a:off x="2930266" y="2540487"/>
              <a:ext cx="2609011" cy="1986035"/>
              <a:chOff x="2949316" y="2765950"/>
              <a:chExt cx="2609011" cy="1986035"/>
            </a:xfrm>
          </p:grpSpPr>
          <p:sp>
            <p:nvSpPr>
              <p:cNvPr id="44" name="Freeform 60"/>
              <p:cNvSpPr>
                <a:spLocks/>
              </p:cNvSpPr>
              <p:nvPr/>
            </p:nvSpPr>
            <p:spPr bwMode="auto">
              <a:xfrm rot="13952060" flipH="1">
                <a:off x="3433311" y="2626969"/>
                <a:ext cx="1986035" cy="2263997"/>
              </a:xfrm>
              <a:custGeom>
                <a:avLst/>
                <a:gdLst>
                  <a:gd name="T0" fmla="*/ 0 w 1169233"/>
                  <a:gd name="T1" fmla="*/ 134412391 h 337951"/>
                  <a:gd name="T2" fmla="*/ 2147483646 w 1169233"/>
                  <a:gd name="T3" fmla="*/ 134412391 h 337951"/>
                  <a:gd name="T4" fmla="*/ 2147483646 w 1169233"/>
                  <a:gd name="T5" fmla="*/ 0 h 337951"/>
                  <a:gd name="T6" fmla="*/ 0 60000 65536"/>
                  <a:gd name="T7" fmla="*/ 0 60000 65536"/>
                  <a:gd name="T8" fmla="*/ 0 60000 65536"/>
                  <a:gd name="connsiteX0" fmla="*/ 0 w 2256651"/>
                  <a:gd name="connsiteY0" fmla="*/ 337279 h 717437"/>
                  <a:gd name="connsiteX1" fmla="*/ 2237035 w 2256651"/>
                  <a:gd name="connsiteY1" fmla="*/ 712364 h 717437"/>
                  <a:gd name="connsiteX2" fmla="*/ 1169233 w 2256651"/>
                  <a:gd name="connsiteY2" fmla="*/ 0 h 717437"/>
                  <a:gd name="connsiteX0" fmla="*/ 0 w 2262818"/>
                  <a:gd name="connsiteY0" fmla="*/ 337279 h 717437"/>
                  <a:gd name="connsiteX1" fmla="*/ 2237035 w 2262818"/>
                  <a:gd name="connsiteY1" fmla="*/ 712364 h 717437"/>
                  <a:gd name="connsiteX2" fmla="*/ 1169233 w 2262818"/>
                  <a:gd name="connsiteY2" fmla="*/ 0 h 717437"/>
                  <a:gd name="connsiteX0" fmla="*/ 1 w 2247705"/>
                  <a:gd name="connsiteY0" fmla="*/ 337840 h 717443"/>
                  <a:gd name="connsiteX1" fmla="*/ 2221922 w 2247705"/>
                  <a:gd name="connsiteY1" fmla="*/ 712364 h 717443"/>
                  <a:gd name="connsiteX2" fmla="*/ 1154120 w 2247705"/>
                  <a:gd name="connsiteY2" fmla="*/ 0 h 717443"/>
                  <a:gd name="connsiteX0" fmla="*/ 0 w 2247704"/>
                  <a:gd name="connsiteY0" fmla="*/ 337840 h 719160"/>
                  <a:gd name="connsiteX1" fmla="*/ 2221921 w 2247704"/>
                  <a:gd name="connsiteY1" fmla="*/ 712364 h 719160"/>
                  <a:gd name="connsiteX2" fmla="*/ 1154119 w 2247704"/>
                  <a:gd name="connsiteY2" fmla="*/ 0 h 71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7704" h="719160">
                    <a:moveTo>
                      <a:pt x="0" y="337840"/>
                    </a:moveTo>
                    <a:cubicBezTo>
                      <a:pt x="580084" y="461224"/>
                      <a:pt x="2027049" y="768577"/>
                      <a:pt x="2221921" y="712364"/>
                    </a:cubicBezTo>
                    <a:cubicBezTo>
                      <a:pt x="2416793" y="656151"/>
                      <a:pt x="1452715" y="154512"/>
                      <a:pt x="1154119" y="0"/>
                    </a:cubicBezTo>
                  </a:path>
                </a:pathLst>
              </a:custGeom>
              <a:noFill/>
              <a:ln w="47625" cap="flat" cmpd="sng" algn="ctr">
                <a:solidFill>
                  <a:schemeClr val="accent2"/>
                </a:solidFill>
                <a:prstDash val="lgDash"/>
                <a:round/>
                <a:headEnd type="none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50" name="Прямая со стрелкой 49"/>
              <p:cNvCxnSpPr>
                <a:stCxn id="59" idx="0"/>
              </p:cNvCxnSpPr>
              <p:nvPr/>
            </p:nvCxnSpPr>
            <p:spPr>
              <a:xfrm>
                <a:off x="3059170" y="2799087"/>
                <a:ext cx="1028953" cy="297061"/>
              </a:xfrm>
              <a:prstGeom prst="straightConnector1">
                <a:avLst/>
              </a:prstGeom>
              <a:ln w="44450">
                <a:solidFill>
                  <a:schemeClr val="accent2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H="1" flipV="1">
                <a:off x="2949316" y="3069981"/>
                <a:ext cx="864000" cy="1611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Дуга 57"/>
              <p:cNvSpPr/>
              <p:nvPr/>
            </p:nvSpPr>
            <p:spPr>
              <a:xfrm rot="13925192">
                <a:off x="3309938" y="2854318"/>
                <a:ext cx="504825" cy="409575"/>
              </a:xfrm>
              <a:prstGeom prst="arc">
                <a:avLst>
                  <a:gd name="adj1" fmla="val 18604108"/>
                  <a:gd name="adj2" fmla="val 2039290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9412" r="-29412" b="-8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ru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1887" b="-48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blipFill>
                  <a:blip r:embed="rId14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7" name="Группа 76"/>
            <p:cNvGrpSpPr/>
            <p:nvPr/>
          </p:nvGrpSpPr>
          <p:grpSpPr>
            <a:xfrm>
              <a:off x="6179553" y="2437267"/>
              <a:ext cx="658929" cy="766725"/>
              <a:chOff x="8088763" y="516352"/>
              <a:chExt cx="1174999" cy="1191851"/>
            </a:xfrm>
          </p:grpSpPr>
          <p:grpSp>
            <p:nvGrpSpPr>
              <p:cNvPr id="73" name="Группа 72"/>
              <p:cNvGrpSpPr/>
              <p:nvPr/>
            </p:nvGrpSpPr>
            <p:grpSpPr>
              <a:xfrm>
                <a:off x="8088763" y="632011"/>
                <a:ext cx="834537" cy="727494"/>
                <a:chOff x="4587922" y="2151419"/>
                <a:chExt cx="834537" cy="727494"/>
              </a:xfrm>
            </p:grpSpPr>
            <p:sp>
              <p:nvSpPr>
                <p:cNvPr id="71" name="Line 111"/>
                <p:cNvSpPr>
                  <a:spLocks noChangeShapeType="1"/>
                </p:cNvSpPr>
                <p:nvPr/>
              </p:nvSpPr>
              <p:spPr bwMode="auto">
                <a:xfrm>
                  <a:off x="4587924" y="2875710"/>
                  <a:ext cx="834535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4587922" y="2151419"/>
                  <a:ext cx="2857" cy="7274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a14:m>
                    <a:r>
                      <a:rPr lang="en-US" sz="1600" dirty="0" smtClean="0"/>
                      <a:t>  </a:t>
                    </a:r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0000" r="-7500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1951" r="-2439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9" name="Овал 78"/>
            <p:cNvSpPr/>
            <p:nvPr/>
          </p:nvSpPr>
          <p:spPr>
            <a:xfrm>
              <a:off x="6776837" y="3271726"/>
              <a:ext cx="323021" cy="70328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трелка вправо 79"/>
            <p:cNvSpPr/>
            <p:nvPr/>
          </p:nvSpPr>
          <p:spPr>
            <a:xfrm>
              <a:off x="5992372" y="3532490"/>
              <a:ext cx="643552" cy="126205"/>
            </a:xfrm>
            <a:prstGeom prst="rightArrow">
              <a:avLst>
                <a:gd name="adj1" fmla="val 50000"/>
                <a:gd name="adj2" fmla="val 155383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Freeform 116"/>
            <p:cNvSpPr>
              <a:spLocks/>
            </p:cNvSpPr>
            <p:nvPr/>
          </p:nvSpPr>
          <p:spPr bwMode="auto">
            <a:xfrm rot="19884682">
              <a:off x="5512221" y="3923593"/>
              <a:ext cx="1522526" cy="198421"/>
            </a:xfrm>
            <a:custGeom>
              <a:avLst/>
              <a:gdLst>
                <a:gd name="T0" fmla="*/ 0 w 907"/>
                <a:gd name="T1" fmla="*/ 2147483647 h 332"/>
                <a:gd name="T2" fmla="*/ 2147483647 w 907"/>
                <a:gd name="T3" fmla="*/ 0 h 332"/>
                <a:gd name="T4" fmla="*/ 2147483647 w 907"/>
                <a:gd name="T5" fmla="*/ 2147483647 h 332"/>
                <a:gd name="T6" fmla="*/ 2147483647 w 907"/>
                <a:gd name="T7" fmla="*/ 0 h 332"/>
                <a:gd name="T8" fmla="*/ 2147483647 w 907"/>
                <a:gd name="T9" fmla="*/ 2147483647 h 332"/>
                <a:gd name="T10" fmla="*/ 2147483647 w 907"/>
                <a:gd name="T11" fmla="*/ 2147483647 h 3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0 w 10000"/>
                <a:gd name="connsiteY0" fmla="*/ 9808 h 9846"/>
                <a:gd name="connsiteX1" fmla="*/ 1996 w 10000"/>
                <a:gd name="connsiteY1" fmla="*/ 260 h 9846"/>
                <a:gd name="connsiteX2" fmla="*/ 3991 w 10000"/>
                <a:gd name="connsiteY2" fmla="*/ 9808 h 9846"/>
                <a:gd name="connsiteX3" fmla="*/ 7544 w 10000"/>
                <a:gd name="connsiteY3" fmla="*/ 0 h 9846"/>
                <a:gd name="connsiteX4" fmla="*/ 7993 w 10000"/>
                <a:gd name="connsiteY4" fmla="*/ 9808 h 9846"/>
                <a:gd name="connsiteX5" fmla="*/ 10000 w 10000"/>
                <a:gd name="connsiteY5" fmla="*/ 3001 h 9846"/>
                <a:gd name="connsiteX0" fmla="*/ 0 w 10000"/>
                <a:gd name="connsiteY0" fmla="*/ 9969 h 12020"/>
                <a:gd name="connsiteX1" fmla="*/ 1996 w 10000"/>
                <a:gd name="connsiteY1" fmla="*/ 272 h 12020"/>
                <a:gd name="connsiteX2" fmla="*/ 3991 w 10000"/>
                <a:gd name="connsiteY2" fmla="*/ 9969 h 12020"/>
                <a:gd name="connsiteX3" fmla="*/ 7544 w 10000"/>
                <a:gd name="connsiteY3" fmla="*/ 8 h 12020"/>
                <a:gd name="connsiteX4" fmla="*/ 9290 w 10000"/>
                <a:gd name="connsiteY4" fmla="*/ 11995 h 12020"/>
                <a:gd name="connsiteX5" fmla="*/ 10000 w 10000"/>
                <a:gd name="connsiteY5" fmla="*/ 3056 h 12020"/>
                <a:gd name="connsiteX0" fmla="*/ 0 w 10000"/>
                <a:gd name="connsiteY0" fmla="*/ 9963 h 12014"/>
                <a:gd name="connsiteX1" fmla="*/ 1996 w 10000"/>
                <a:gd name="connsiteY1" fmla="*/ 266 h 12014"/>
                <a:gd name="connsiteX2" fmla="*/ 6179 w 10000"/>
                <a:gd name="connsiteY2" fmla="*/ 11237 h 12014"/>
                <a:gd name="connsiteX3" fmla="*/ 7544 w 10000"/>
                <a:gd name="connsiteY3" fmla="*/ 2 h 12014"/>
                <a:gd name="connsiteX4" fmla="*/ 9290 w 10000"/>
                <a:gd name="connsiteY4" fmla="*/ 11989 h 12014"/>
                <a:gd name="connsiteX5" fmla="*/ 10000 w 10000"/>
                <a:gd name="connsiteY5" fmla="*/ 3050 h 12014"/>
                <a:gd name="connsiteX0" fmla="*/ 0 w 10000"/>
                <a:gd name="connsiteY0" fmla="*/ 11786 h 13837"/>
                <a:gd name="connsiteX1" fmla="*/ 3234 w 10000"/>
                <a:gd name="connsiteY1" fmla="*/ 4 h 13837"/>
                <a:gd name="connsiteX2" fmla="*/ 6179 w 10000"/>
                <a:gd name="connsiteY2" fmla="*/ 13060 h 13837"/>
                <a:gd name="connsiteX3" fmla="*/ 7544 w 10000"/>
                <a:gd name="connsiteY3" fmla="*/ 1825 h 13837"/>
                <a:gd name="connsiteX4" fmla="*/ 9290 w 10000"/>
                <a:gd name="connsiteY4" fmla="*/ 13812 h 13837"/>
                <a:gd name="connsiteX5" fmla="*/ 10000 w 10000"/>
                <a:gd name="connsiteY5" fmla="*/ 4873 h 13837"/>
                <a:gd name="connsiteX0" fmla="*/ 0 w 10563"/>
                <a:gd name="connsiteY0" fmla="*/ 12778 h 13834"/>
                <a:gd name="connsiteX1" fmla="*/ 3797 w 10563"/>
                <a:gd name="connsiteY1" fmla="*/ 1 h 13834"/>
                <a:gd name="connsiteX2" fmla="*/ 6742 w 10563"/>
                <a:gd name="connsiteY2" fmla="*/ 13057 h 13834"/>
                <a:gd name="connsiteX3" fmla="*/ 8107 w 10563"/>
                <a:gd name="connsiteY3" fmla="*/ 1822 h 13834"/>
                <a:gd name="connsiteX4" fmla="*/ 9853 w 10563"/>
                <a:gd name="connsiteY4" fmla="*/ 13809 h 13834"/>
                <a:gd name="connsiteX5" fmla="*/ 10563 w 10563"/>
                <a:gd name="connsiteY5" fmla="*/ 4870 h 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3" h="13834">
                  <a:moveTo>
                    <a:pt x="0" y="12778"/>
                  </a:moveTo>
                  <a:cubicBezTo>
                    <a:pt x="662" y="7915"/>
                    <a:pt x="2673" y="-46"/>
                    <a:pt x="3797" y="1"/>
                  </a:cubicBezTo>
                  <a:cubicBezTo>
                    <a:pt x="4921" y="48"/>
                    <a:pt x="6024" y="12754"/>
                    <a:pt x="6742" y="13057"/>
                  </a:cubicBezTo>
                  <a:cubicBezTo>
                    <a:pt x="7460" y="13360"/>
                    <a:pt x="7589" y="1697"/>
                    <a:pt x="8107" y="1822"/>
                  </a:cubicBezTo>
                  <a:cubicBezTo>
                    <a:pt x="8626" y="1947"/>
                    <a:pt x="9192" y="13350"/>
                    <a:pt x="9853" y="13809"/>
                  </a:cubicBezTo>
                  <a:cubicBezTo>
                    <a:pt x="10515" y="14268"/>
                    <a:pt x="9890" y="8540"/>
                    <a:pt x="10563" y="487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Line 111"/>
            <p:cNvSpPr>
              <a:spLocks noChangeShapeType="1"/>
            </p:cNvSpPr>
            <p:nvPr/>
          </p:nvSpPr>
          <p:spPr bwMode="auto">
            <a:xfrm flipH="1">
              <a:off x="5957776" y="4026014"/>
              <a:ext cx="711142" cy="27800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4" name="Rectangle 46"/>
          <p:cNvSpPr>
            <a:spLocks noChangeArrowheads="1"/>
          </p:cNvSpPr>
          <p:nvPr/>
        </p:nvSpPr>
        <p:spPr bwMode="auto">
          <a:xfrm>
            <a:off x="8419936" y="5751085"/>
            <a:ext cx="3322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>
                <a:latin typeface="Arial" panose="020B0604020202020204" pitchFamily="34" charset="0"/>
              </a:rPr>
              <a:t>Ширина плазменного резонанса: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8285363" y="6076480"/>
                <a:ext cx="343267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min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363" y="6076480"/>
                <a:ext cx="3432671" cy="6223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9" name="Picture 12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39915" r="21321" b="35574"/>
          <a:stretch/>
        </p:blipFill>
        <p:spPr bwMode="auto">
          <a:xfrm>
            <a:off x="267022" y="3872115"/>
            <a:ext cx="5010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Рисунок 5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8" t="39754" r="23438" b="11501"/>
          <a:stretch>
            <a:fillRect/>
          </a:stretch>
        </p:blipFill>
        <p:spPr bwMode="auto">
          <a:xfrm>
            <a:off x="5400033" y="3856906"/>
            <a:ext cx="2457871" cy="16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742512" y="6510428"/>
            <a:ext cx="461369" cy="336004"/>
          </a:xfrm>
          <a:noFill/>
        </p:spPr>
        <p:txBody>
          <a:bodyPr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4" name="Rectangle 46"/>
          <p:cNvSpPr>
            <a:spLocks noChangeArrowheads="1"/>
          </p:cNvSpPr>
          <p:nvPr/>
        </p:nvSpPr>
        <p:spPr bwMode="auto">
          <a:xfrm>
            <a:off x="7902233" y="405799"/>
            <a:ext cx="4003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Падение </a:t>
            </a:r>
            <a:r>
              <a:rPr lang="en-US" altLang="ru-RU" sz="1600" i="1" u="sng" dirty="0" smtClean="0">
                <a:latin typeface="Arial" panose="020B0604020202020204" pitchFamily="34" charset="0"/>
              </a:rPr>
              <a:t>p</a:t>
            </a:r>
            <a:r>
              <a:rPr lang="en-US" altLang="ru-RU" sz="1600" u="sng" dirty="0" smtClean="0">
                <a:latin typeface="Arial" panose="020B0604020202020204" pitchFamily="34" charset="0"/>
              </a:rPr>
              <a:t>-</a:t>
            </a:r>
            <a:r>
              <a:rPr lang="ru-RU" altLang="ru-RU" sz="1600" u="sng" dirty="0" smtClean="0">
                <a:latin typeface="Arial" panose="020B0604020202020204" pitchFamily="34" charset="0"/>
              </a:rPr>
              <a:t>поляризованного излучения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на неоднородную плазму:</a:t>
            </a:r>
            <a:endParaRPr lang="ru-RU" altLang="ru-RU" sz="1600" u="sng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blipFill>
                <a:blip r:embed="rId21"/>
                <a:stretch>
                  <a:fillRect l="-6077" r="-3315" b="-1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Группа 90"/>
          <p:cNvGrpSpPr/>
          <p:nvPr/>
        </p:nvGrpSpPr>
        <p:grpSpPr>
          <a:xfrm>
            <a:off x="251876" y="5546143"/>
            <a:ext cx="7739764" cy="1172362"/>
            <a:chOff x="-11923" y="5271924"/>
            <a:chExt cx="7739764" cy="1172362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-11923" y="5271924"/>
              <a:ext cx="7739764" cy="1172362"/>
              <a:chOff x="485777" y="4210399"/>
              <a:chExt cx="7739764" cy="1172362"/>
            </a:xfrm>
          </p:grpSpPr>
          <p:sp>
            <p:nvSpPr>
              <p:cNvPr id="94" name="Text Box 5"/>
              <p:cNvSpPr txBox="1">
                <a:spLocks noChangeArrowheads="1"/>
              </p:cNvSpPr>
              <p:nvPr/>
            </p:nvSpPr>
            <p:spPr bwMode="auto">
              <a:xfrm>
                <a:off x="3538495" y="4210399"/>
                <a:ext cx="196176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Н.Г. Денисов,</a:t>
                </a:r>
                <a:b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</a:b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В.Л. Гинзбург</a:t>
                </a:r>
                <a:r>
                  <a:rPr lang="en-US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en-US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195</a:t>
                </a:r>
                <a:r>
                  <a:rPr lang="ru-RU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6)</a:t>
                </a:r>
                <a:r>
                  <a:rPr lang="en-US" altLang="ru-RU" sz="1400" b="1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105" name="Группа 104"/>
              <p:cNvGrpSpPr/>
              <p:nvPr/>
            </p:nvGrpSpPr>
            <p:grpSpPr>
              <a:xfrm>
                <a:off x="485777" y="4217334"/>
                <a:ext cx="7739764" cy="1165427"/>
                <a:chOff x="496984" y="2908180"/>
                <a:chExt cx="7731120" cy="1165427"/>
              </a:xfrm>
            </p:grpSpPr>
            <p:grpSp>
              <p:nvGrpSpPr>
                <p:cNvPr id="107" name="Группа 7"/>
                <p:cNvGrpSpPr>
                  <a:grpSpLocks/>
                </p:cNvGrpSpPr>
                <p:nvPr/>
              </p:nvGrpSpPr>
              <p:grpSpPr bwMode="auto">
                <a:xfrm>
                  <a:off x="496984" y="2908180"/>
                  <a:ext cx="7728478" cy="1165427"/>
                  <a:chOff x="591666" y="4556702"/>
                  <a:chExt cx="7727443" cy="1165366"/>
                </a:xfrm>
              </p:grpSpPr>
              <p:sp>
                <p:nvSpPr>
                  <p:cNvPr id="118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8080" y="5132338"/>
                    <a:ext cx="1797749" cy="0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21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813004" y="5132338"/>
                    <a:ext cx="1460815" cy="5847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dirty="0">
                        <a:latin typeface="Arial" panose="020B0604020202020204" pitchFamily="34" charset="0"/>
                      </a:rPr>
                      <a:t>Линейное</a:t>
                    </a:r>
                    <a:br>
                      <a:rPr lang="ru-RU" altLang="ru-RU" sz="1600" dirty="0">
                        <a:latin typeface="Arial" panose="020B0604020202020204" pitchFamily="34" charset="0"/>
                      </a:rPr>
                    </a:br>
                    <a:r>
                      <a:rPr lang="ru-RU" altLang="ru-RU" sz="1600" dirty="0">
                        <a:latin typeface="Arial" panose="020B0604020202020204" pitchFamily="34" charset="0"/>
                      </a:rPr>
                      <a:t>приближение</a:t>
                    </a:r>
                  </a:p>
                </p:txBody>
              </p:sp>
              <p:sp useBgFill="1">
                <p:nvSpPr>
                  <p:cNvPr id="123" name="Прямоугольник 122"/>
                  <p:cNvSpPr/>
                  <p:nvPr/>
                </p:nvSpPr>
                <p:spPr bwMode="auto">
                  <a:xfrm>
                    <a:off x="5541362" y="4559881"/>
                    <a:ext cx="2777747" cy="1162187"/>
                  </a:xfrm>
                  <a:prstGeom prst="rect">
                    <a:avLst/>
                  </a:prstGeom>
                  <a:ln w="3492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grpSp>
                <p:nvGrpSpPr>
                  <p:cNvPr id="124" name="Группа 6"/>
                  <p:cNvGrpSpPr>
                    <a:grpSpLocks/>
                  </p:cNvGrpSpPr>
                  <p:nvPr/>
                </p:nvGrpSpPr>
                <p:grpSpPr bwMode="auto">
                  <a:xfrm>
                    <a:off x="591666" y="4556702"/>
                    <a:ext cx="3077621" cy="1152467"/>
                    <a:chOff x="558101" y="3389811"/>
                    <a:chExt cx="3077621" cy="1152467"/>
                  </a:xfrm>
                </p:grpSpPr>
                <p:grpSp>
                  <p:nvGrpSpPr>
                    <p:cNvPr id="125" name="Группа 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8101" y="3461391"/>
                      <a:ext cx="3060525" cy="1012026"/>
                      <a:chOff x="449527" y="3370324"/>
                      <a:chExt cx="3060525" cy="1012026"/>
                    </a:xfrm>
                  </p:grpSpPr>
                  <p:sp>
                    <p:nvSpPr>
                      <p:cNvPr id="127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9527" y="3370324"/>
                        <a:ext cx="3060525" cy="5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1600" b="1" dirty="0">
                            <a:latin typeface="Arial" panose="020B0604020202020204" pitchFamily="34" charset="0"/>
                          </a:rPr>
                          <a:t>«Холодная» гидродинамика электронной плазмы</a:t>
                        </a:r>
                      </a:p>
                    </p:txBody>
                  </p:sp>
                  <p:sp>
                    <p:nvSpPr>
                      <p:cNvPr id="128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6069" y="4043796"/>
                        <a:ext cx="2448606" cy="33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1600" b="1" dirty="0">
                            <a:latin typeface="Arial" panose="020B0604020202020204" pitchFamily="34" charset="0"/>
                          </a:rPr>
                          <a:t>Уравнения Максвелла</a:t>
                        </a:r>
                      </a:p>
                    </p:txBody>
                  </p:sp>
                  <p:sp>
                    <p:nvSpPr>
                      <p:cNvPr id="129" name="Прямоугольник 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5865" y="3730364"/>
                        <a:ext cx="403039" cy="523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2800" b="1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</a:rPr>
                          <a:t>+</a:t>
                        </a:r>
                      </a:p>
                    </p:txBody>
                  </p:sp>
                </p:grpSp>
                <p:sp>
                  <p:nvSpPr>
                    <p:cNvPr id="126" name="Скругленный прямоугольник 125"/>
                    <p:cNvSpPr/>
                    <p:nvPr/>
                  </p:nvSpPr>
                  <p:spPr>
                    <a:xfrm>
                      <a:off x="596491" y="3389811"/>
                      <a:ext cx="3039231" cy="1152467"/>
                    </a:xfrm>
                    <a:prstGeom prst="roundRect">
                      <a:avLst/>
                    </a:prstGeom>
                    <a:noFill/>
                    <a:ln w="34925"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/>
                    <p:cNvSpPr txBox="1"/>
                    <p:nvPr/>
                  </p:nvSpPr>
                  <p:spPr>
                    <a:xfrm>
                      <a:off x="5488637" y="2940966"/>
                      <a:ext cx="2282163" cy="5203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,</m:t>
                            </m:r>
                          </m:oMath>
                        </m:oMathPara>
                      </a14:m>
                      <a:endParaRPr lang="en-US" dirty="0" smtClean="0"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TextBox 10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8637" y="2940966"/>
                      <a:ext cx="2282163" cy="52039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" name="TextBox 112"/>
                    <p:cNvSpPr txBox="1"/>
                    <p:nvPr/>
                  </p:nvSpPr>
                  <p:spPr>
                    <a:xfrm>
                      <a:off x="5484661" y="3663314"/>
                      <a:ext cx="2743443" cy="29892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∝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.</m:t>
                            </m:r>
                          </m:oMath>
                        </m:oMathPara>
                      </a14:m>
                      <a:endParaRPr lang="en-US" dirty="0" smtClean="0"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3" name="TextBox 1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4661" y="3663314"/>
                      <a:ext cx="2743443" cy="298928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1556" b="-2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93" name="Прямая соединительная линия 92"/>
            <p:cNvCxnSpPr/>
            <p:nvPr/>
          </p:nvCxnSpPr>
          <p:spPr>
            <a:xfrm>
              <a:off x="5009905" y="5932074"/>
              <a:ext cx="2160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Управляющая кнопка: сведения 80">
            <a:hlinkClick r:id="rId25" action="ppaction://hlinksldjump" highlightClick="1"/>
          </p:cNvPr>
          <p:cNvSpPr/>
          <p:nvPr/>
        </p:nvSpPr>
        <p:spPr>
          <a:xfrm>
            <a:off x="7744912" y="5342706"/>
            <a:ext cx="252875" cy="18825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/>
              <p:cNvSpPr txBox="1"/>
              <p:nvPr/>
            </p:nvSpPr>
            <p:spPr>
              <a:xfrm>
                <a:off x="8532611" y="3991091"/>
                <a:ext cx="1135319" cy="1884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=1−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fName>
                        <m:e>
                          <m:r>
                            <m:rPr>
                              <m:nor/>
                            </m:rPr>
                            <a:rPr lang="ru-RU" sz="12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200" dirty="0"/>
              </a:p>
            </p:txBody>
          </p:sp>
        </mc:Choice>
        <mc:Fallback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611" y="3991091"/>
                <a:ext cx="1135319" cy="188450"/>
              </a:xfrm>
              <a:prstGeom prst="rect">
                <a:avLst/>
              </a:prstGeom>
              <a:blipFill>
                <a:blip r:embed="rId26"/>
                <a:stretch>
                  <a:fillRect t="-3226" b="-32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Группа 84"/>
          <p:cNvGrpSpPr/>
          <p:nvPr/>
        </p:nvGrpSpPr>
        <p:grpSpPr>
          <a:xfrm>
            <a:off x="366418" y="2519455"/>
            <a:ext cx="5960093" cy="1170605"/>
            <a:chOff x="366418" y="2330689"/>
            <a:chExt cx="5960093" cy="1170605"/>
          </a:xfrm>
        </p:grpSpPr>
        <p:sp>
          <p:nvSpPr>
            <p:cNvPr id="95" name="Rectangle 46"/>
            <p:cNvSpPr>
              <a:spLocks noChangeArrowheads="1"/>
            </p:cNvSpPr>
            <p:nvPr/>
          </p:nvSpPr>
          <p:spPr bwMode="auto">
            <a:xfrm>
              <a:off x="1753000" y="2678078"/>
              <a:ext cx="34163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 smtClean="0">
                  <a:latin typeface="Arial" panose="020B0604020202020204" pitchFamily="34" charset="0"/>
                </a:rPr>
                <a:t>Резонанс электронных колебаний</a:t>
              </a:r>
              <a:endParaRPr lang="en-US" altLang="ru-RU" sz="1600" dirty="0" smtClean="0">
                <a:latin typeface="Arial" panose="020B0604020202020204" pitchFamily="34" charset="0"/>
              </a:endParaRPr>
            </a:p>
          </p:txBody>
        </p:sp>
        <p:sp>
          <p:nvSpPr>
            <p:cNvPr id="96" name="Rectangle 46"/>
            <p:cNvSpPr>
              <a:spLocks noChangeArrowheads="1"/>
            </p:cNvSpPr>
            <p:nvPr/>
          </p:nvSpPr>
          <p:spPr bwMode="auto">
            <a:xfrm>
              <a:off x="366418" y="2330689"/>
              <a:ext cx="596009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u="sng" dirty="0" smtClean="0">
                  <a:latin typeface="Arial" panose="020B0604020202020204" pitchFamily="34" charset="0"/>
                </a:rPr>
                <a:t>Линейная</a:t>
              </a:r>
              <a:r>
                <a:rPr lang="en-US" altLang="ru-RU" sz="1600" u="sng" dirty="0" smtClean="0">
                  <a:latin typeface="Arial" panose="020B0604020202020204" pitchFamily="34" charset="0"/>
                </a:rPr>
                <a:t> </a:t>
              </a:r>
              <a:r>
                <a:rPr lang="ru-RU" altLang="ru-RU" sz="1600" u="sng" dirty="0" smtClean="0">
                  <a:latin typeface="Arial" panose="020B0604020202020204" pitchFamily="34" charset="0"/>
                </a:rPr>
                <a:t>теория трансформации </a:t>
              </a:r>
              <a:r>
                <a:rPr lang="ru-RU" altLang="ru-RU" sz="1600" u="sng" dirty="0" err="1" smtClean="0">
                  <a:latin typeface="Arial" panose="020B0604020202020204" pitchFamily="34" charset="0"/>
                </a:rPr>
                <a:t>э.м</a:t>
              </a:r>
              <a:r>
                <a:rPr lang="ru-RU" altLang="ru-RU" sz="1600" u="sng" dirty="0" smtClean="0">
                  <a:latin typeface="Arial" panose="020B0604020202020204" pitchFamily="34" charset="0"/>
                </a:rPr>
                <a:t>. волны в плазменную:</a:t>
              </a:r>
              <a:endParaRPr lang="en-US" altLang="ru-RU" sz="1600" dirty="0" smtClean="0"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3236688" y="2985585"/>
                  <a:ext cx="3526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6688" y="2985585"/>
                  <a:ext cx="352604" cy="307777"/>
                </a:xfrm>
                <a:prstGeom prst="rect">
                  <a:avLst/>
                </a:prstGeom>
                <a:blipFill>
                  <a:blip r:embed="rId2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Rectangle 46"/>
            <p:cNvSpPr>
              <a:spLocks noChangeArrowheads="1"/>
            </p:cNvSpPr>
            <p:nvPr/>
          </p:nvSpPr>
          <p:spPr bwMode="auto">
            <a:xfrm>
              <a:off x="486674" y="3162740"/>
              <a:ext cx="57464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 smtClean="0">
                  <a:latin typeface="Arial" panose="020B0604020202020204" pitchFamily="34" charset="0"/>
                </a:rPr>
                <a:t>Рост потенциального электрического поля вблизи критики</a:t>
              </a:r>
              <a:endParaRPr lang="en-US" altLang="ru-RU" sz="1600" dirty="0" smtClean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Rectangle 46"/>
              <p:cNvSpPr>
                <a:spLocks noChangeArrowheads="1"/>
              </p:cNvSpPr>
              <p:nvPr/>
            </p:nvSpPr>
            <p:spPr bwMode="auto">
              <a:xfrm>
                <a:off x="12169" y="411169"/>
                <a:ext cx="746138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800" u="sng" dirty="0" smtClean="0">
                    <a:latin typeface="Arial" panose="020B0604020202020204" pitchFamily="34" charset="0"/>
                  </a:rPr>
                  <a:t>Интерес к исследованию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endParaRPr lang="en-US" altLang="ru-RU" sz="1800" dirty="0" smtClean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Резонансное поглощение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.</a:t>
                </a:r>
                <a:endParaRPr lang="ru-RU" altLang="ru-RU" sz="1800" dirty="0" smtClean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Генерация гармоник.</a:t>
                </a:r>
              </a:p>
              <a:p>
                <a:pPr marL="285750" indent="-28575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ЛТС, 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Shock 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ignition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.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Диагностика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локальной температуры, плазменных полей </a:t>
                </a:r>
                <a:br>
                  <a:rPr lang="ru-RU" altLang="ru-RU" sz="1800" dirty="0" smtClean="0">
                    <a:latin typeface="Arial" panose="020B0604020202020204" pitchFamily="34" charset="0"/>
                  </a:rPr>
                </a:br>
                <a:r>
                  <a:rPr lang="ru-RU" altLang="ru-RU" sz="1800" dirty="0" smtClean="0">
                    <a:latin typeface="Arial" panose="020B0604020202020204" pitchFamily="34" charset="0"/>
                  </a:rPr>
                  <a:t>и скоростей по спектральным характеристикам излучения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ru-RU" altLang="ru-RU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altLang="ru-RU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ru-RU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.</a:t>
                </a:r>
                <a:endParaRPr lang="ru-RU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9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9" y="411169"/>
                <a:ext cx="7461380" cy="1754326"/>
              </a:xfrm>
              <a:prstGeom prst="rect">
                <a:avLst/>
              </a:prstGeom>
              <a:blipFill>
                <a:blip r:embed="rId27"/>
                <a:stretch>
                  <a:fillRect l="-735" t="-1736" b="-45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/>
              <p:cNvSpPr txBox="1"/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nor/>
                            </m:rPr>
                            <a:rPr lang="ru-RU" sz="16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blipFill>
                <a:blip r:embed="rId28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97013" y="1610786"/>
            <a:ext cx="8218487" cy="2586038"/>
            <a:chOff x="419" y="618"/>
            <a:chExt cx="5177" cy="1629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618"/>
              <a:ext cx="5105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419" y="636"/>
              <a:ext cx="5177" cy="1611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/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916238" y="4773440"/>
            <a:ext cx="5734050" cy="2033588"/>
            <a:chOff x="1066" y="2825"/>
            <a:chExt cx="3612" cy="1281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840"/>
              <a:ext cx="3612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>
              <a:off x="1107" y="2825"/>
              <a:ext cx="3522" cy="1241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31886" y="4303698"/>
            <a:ext cx="8358300" cy="457344"/>
            <a:chOff x="1031886" y="4083892"/>
            <a:chExt cx="8358300" cy="457344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560" y="4083892"/>
              <a:ext cx="4648200" cy="457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Группа 1"/>
            <p:cNvGrpSpPr>
              <a:grpSpLocks/>
            </p:cNvGrpSpPr>
            <p:nvPr/>
          </p:nvGrpSpPr>
          <p:grpSpPr bwMode="auto">
            <a:xfrm>
              <a:off x="1031886" y="4112244"/>
              <a:ext cx="8358300" cy="369332"/>
              <a:chOff x="540620" y="3563194"/>
              <a:chExt cx="9093184" cy="369159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03" t="50000" r="39960" b="44183"/>
              <a:stretch>
                <a:fillRect/>
              </a:stretch>
            </p:blipFill>
            <p:spPr bwMode="auto">
              <a:xfrm>
                <a:off x="540620" y="3596963"/>
                <a:ext cx="783304" cy="335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46"/>
              <p:cNvSpPr>
                <a:spLocks noChangeArrowheads="1"/>
              </p:cNvSpPr>
              <p:nvPr/>
            </p:nvSpPr>
            <p:spPr bwMode="auto">
              <a:xfrm>
                <a:off x="1250008" y="3563194"/>
                <a:ext cx="8383796" cy="369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800" dirty="0"/>
                  <a:t>- </a:t>
                </a:r>
                <a:r>
                  <a:rPr lang="ru-RU" altLang="ru-RU" sz="1800" dirty="0" smtClean="0"/>
                  <a:t>инварианты оператора                                                                           .</a:t>
                </a:r>
                <a:endParaRPr lang="ru-RU" altLang="ru-RU" sz="1800" dirty="0"/>
              </a:p>
            </p:txBody>
          </p:sp>
        </p:grp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ДОПУСКАЕМАЯ ГРУППА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7474930" y="901140"/>
            <a:ext cx="4639530" cy="473311"/>
            <a:chOff x="6161088" y="4980133"/>
            <a:chExt cx="4933212" cy="441033"/>
          </a:xfrm>
        </p:grpSpPr>
        <p:pic>
          <p:nvPicPr>
            <p:cNvPr id="25" name="Picture 4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11" b="8169"/>
            <a:stretch/>
          </p:blipFill>
          <p:spPr bwMode="auto">
            <a:xfrm>
              <a:off x="8617800" y="5011615"/>
              <a:ext cx="2476500" cy="37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265"/>
            <a:stretch/>
          </p:blipFill>
          <p:spPr bwMode="auto">
            <a:xfrm>
              <a:off x="6161088" y="4980133"/>
              <a:ext cx="2476500" cy="441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2232273" y="873231"/>
            <a:ext cx="4895850" cy="533400"/>
            <a:chOff x="1741087" y="591344"/>
            <a:chExt cx="4895850" cy="533400"/>
          </a:xfrm>
        </p:grpSpPr>
        <p:pic>
          <p:nvPicPr>
            <p:cNvPr id="18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087" y="591344"/>
              <a:ext cx="489585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1849037" y="1075779"/>
              <a:ext cx="4752000" cy="4763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46"/>
          <p:cNvSpPr>
            <a:spLocks noChangeArrowheads="1"/>
          </p:cNvSpPr>
          <p:nvPr/>
        </p:nvSpPr>
        <p:spPr bwMode="auto">
          <a:xfrm>
            <a:off x="898270" y="507996"/>
            <a:ext cx="5810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Инфинитезимальный оператор (генератор группы):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9283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7" t="38145" r="8855" b="53397"/>
          <a:stretch>
            <a:fillRect/>
          </a:stretch>
        </p:blipFill>
        <p:spPr bwMode="auto">
          <a:xfrm>
            <a:off x="1006475" y="479425"/>
            <a:ext cx="14382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44"/>
          <p:cNvSpPr>
            <a:spLocks noChangeShapeType="1"/>
          </p:cNvSpPr>
          <p:nvPr/>
        </p:nvSpPr>
        <p:spPr bwMode="auto">
          <a:xfrm flipV="1">
            <a:off x="471488" y="2836863"/>
            <a:ext cx="26479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44"/>
          <p:cNvSpPr>
            <a:spLocks noChangeShapeType="1"/>
          </p:cNvSpPr>
          <p:nvPr/>
        </p:nvSpPr>
        <p:spPr bwMode="auto">
          <a:xfrm flipV="1">
            <a:off x="484188" y="525463"/>
            <a:ext cx="0" cy="2287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44"/>
          <p:cNvSpPr>
            <a:spLocks noChangeShapeType="1"/>
          </p:cNvSpPr>
          <p:nvPr/>
        </p:nvSpPr>
        <p:spPr bwMode="auto">
          <a:xfrm flipV="1">
            <a:off x="495300" y="2063750"/>
            <a:ext cx="1270000" cy="766763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Dot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44"/>
          <p:cNvSpPr>
            <a:spLocks noChangeShapeType="1"/>
          </p:cNvSpPr>
          <p:nvPr/>
        </p:nvSpPr>
        <p:spPr bwMode="auto">
          <a:xfrm flipH="1" flipV="1">
            <a:off x="488950" y="1643063"/>
            <a:ext cx="0" cy="11398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44"/>
          <p:cNvSpPr>
            <a:spLocks noChangeShapeType="1"/>
          </p:cNvSpPr>
          <p:nvPr/>
        </p:nvSpPr>
        <p:spPr bwMode="auto">
          <a:xfrm flipV="1">
            <a:off x="530225" y="1568450"/>
            <a:ext cx="192246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2451100" y="1489075"/>
            <a:ext cx="222250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374650" y="2735263"/>
            <a:ext cx="223838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363538" y="1468438"/>
            <a:ext cx="223837" cy="184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 flipV="1">
            <a:off x="1820863" y="1550988"/>
            <a:ext cx="787400" cy="490537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26" name="Объект 6"/>
          <p:cNvGraphicFramePr>
            <a:graphicFrameLocks noChangeAspect="1"/>
          </p:cNvGraphicFramePr>
          <p:nvPr/>
        </p:nvGraphicFramePr>
        <p:xfrm>
          <a:off x="3054350" y="2708275"/>
          <a:ext cx="3651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4" name="Формула" r:id="rId4" imgW="152268" imgH="203024" progId="Equation.3">
                  <p:embed/>
                </p:oleObj>
              </mc:Choice>
              <mc:Fallback>
                <p:oleObj name="Формула" r:id="rId4" imgW="152268" imgH="203024" progId="Equation.3">
                  <p:embed/>
                  <p:pic>
                    <p:nvPicPr>
                      <p:cNvPr id="11286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2708275"/>
                        <a:ext cx="365125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6"/>
          <p:cNvGraphicFramePr>
            <a:graphicFrameLocks noChangeAspect="1"/>
          </p:cNvGraphicFramePr>
          <p:nvPr/>
        </p:nvGraphicFramePr>
        <p:xfrm>
          <a:off x="119063" y="447675"/>
          <a:ext cx="3048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5" name="Формула" r:id="rId6" imgW="126835" imgH="139518" progId="Equation.3">
                  <p:embed/>
                </p:oleObj>
              </mc:Choice>
              <mc:Fallback>
                <p:oleObj name="Формула" r:id="rId6" imgW="126835" imgH="139518" progId="Equation.3">
                  <p:embed/>
                  <p:pic>
                    <p:nvPicPr>
                      <p:cNvPr id="1128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447675"/>
                        <a:ext cx="30480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6"/>
          <p:cNvGraphicFramePr>
            <a:graphicFrameLocks noChangeAspect="1"/>
          </p:cNvGraphicFramePr>
          <p:nvPr/>
        </p:nvGraphicFramePr>
        <p:xfrm>
          <a:off x="130175" y="2843213"/>
          <a:ext cx="166688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6" name="Формула" r:id="rId8" imgW="88707" imgH="164742" progId="Equation.3">
                  <p:embed/>
                </p:oleObj>
              </mc:Choice>
              <mc:Fallback>
                <p:oleObj name="Формула" r:id="rId8" imgW="88707" imgH="164742" progId="Equation.3">
                  <p:embed/>
                  <p:pic>
                    <p:nvPicPr>
                      <p:cNvPr id="11288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2843213"/>
                        <a:ext cx="166688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6"/>
          <p:cNvGraphicFramePr>
            <a:graphicFrameLocks noChangeAspect="1"/>
          </p:cNvGraphicFramePr>
          <p:nvPr/>
        </p:nvGraphicFramePr>
        <p:xfrm>
          <a:off x="55563" y="1371600"/>
          <a:ext cx="23812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7" name="Формула" r:id="rId10" imgW="126780" imgH="164814" progId="Equation.3">
                  <p:embed/>
                </p:oleObj>
              </mc:Choice>
              <mc:Fallback>
                <p:oleObj name="Формула" r:id="rId10" imgW="126780" imgH="164814" progId="Equation.3">
                  <p:embed/>
                  <p:pic>
                    <p:nvPicPr>
                      <p:cNvPr id="11289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1371600"/>
                        <a:ext cx="238125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6"/>
          <p:cNvGraphicFramePr>
            <a:graphicFrameLocks noChangeAspect="1"/>
          </p:cNvGraphicFramePr>
          <p:nvPr/>
        </p:nvGraphicFramePr>
        <p:xfrm>
          <a:off x="2720975" y="1371600"/>
          <a:ext cx="2159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8" name="Формула" r:id="rId12" imgW="114102" imgH="177492" progId="Equation.3">
                  <p:embed/>
                </p:oleObj>
              </mc:Choice>
              <mc:Fallback>
                <p:oleObj name="Формула" r:id="rId12" imgW="114102" imgH="177492" progId="Equation.3">
                  <p:embed/>
                  <p:pic>
                    <p:nvPicPr>
                      <p:cNvPr id="1129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1371600"/>
                        <a:ext cx="215900" cy="29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6"/>
          <p:cNvGraphicFramePr>
            <a:graphicFrameLocks noChangeAspect="1"/>
          </p:cNvGraphicFramePr>
          <p:nvPr/>
        </p:nvGraphicFramePr>
        <p:xfrm>
          <a:off x="1309688" y="1158875"/>
          <a:ext cx="40163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" name="Формула" r:id="rId14" imgW="203112" imgH="241195" progId="Equation.3">
                  <p:embed/>
                </p:oleObj>
              </mc:Choice>
              <mc:Fallback>
                <p:oleObj name="Формула" r:id="rId14" imgW="203112" imgH="241195" progId="Equation.3">
                  <p:embed/>
                  <p:pic>
                    <p:nvPicPr>
                      <p:cNvPr id="3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158875"/>
                        <a:ext cx="401637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6"/>
          <p:cNvGraphicFramePr>
            <a:graphicFrameLocks noChangeAspect="1"/>
          </p:cNvGraphicFramePr>
          <p:nvPr/>
        </p:nvGraphicFramePr>
        <p:xfrm>
          <a:off x="74613" y="2009775"/>
          <a:ext cx="392112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0" name="Формула" r:id="rId16" imgW="190417" imgH="241195" progId="Equation.3">
                  <p:embed/>
                </p:oleObj>
              </mc:Choice>
              <mc:Fallback>
                <p:oleObj name="Формула" r:id="rId16" imgW="190417" imgH="241195" progId="Equation.3">
                  <p:embed/>
                  <p:pic>
                    <p:nvPicPr>
                      <p:cNvPr id="31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" y="2009775"/>
                        <a:ext cx="392112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Группа 53"/>
          <p:cNvGrpSpPr/>
          <p:nvPr/>
        </p:nvGrpSpPr>
        <p:grpSpPr>
          <a:xfrm>
            <a:off x="213519" y="4070946"/>
            <a:ext cx="5356225" cy="2615710"/>
            <a:chOff x="76200" y="3594100"/>
            <a:chExt cx="5356225" cy="26157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125413" y="3684588"/>
              <a:ext cx="5299075" cy="2525222"/>
              <a:chOff x="125413" y="3684588"/>
              <a:chExt cx="5299075" cy="2525222"/>
            </a:xfrm>
          </p:grpSpPr>
          <p:pic>
            <p:nvPicPr>
              <p:cNvPr id="6" name="Рисунок 6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52" t="48250" r="60582" b="47375"/>
              <a:stretch>
                <a:fillRect/>
              </a:stretch>
            </p:blipFill>
            <p:spPr bwMode="auto">
              <a:xfrm>
                <a:off x="125413" y="5698635"/>
                <a:ext cx="1417637" cy="417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Рисунок 6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18" t="41434" r="30611" b="52441"/>
              <a:stretch>
                <a:fillRect/>
              </a:stretch>
            </p:blipFill>
            <p:spPr bwMode="auto">
              <a:xfrm>
                <a:off x="1712913" y="5627198"/>
                <a:ext cx="2959100" cy="582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2"/>
              <p:cNvGrpSpPr>
                <a:grpSpLocks/>
              </p:cNvGrpSpPr>
              <p:nvPr/>
            </p:nvGrpSpPr>
            <p:grpSpPr bwMode="auto">
              <a:xfrm>
                <a:off x="144463" y="3684588"/>
                <a:ext cx="5280025" cy="1905000"/>
                <a:chOff x="1247" y="2533"/>
                <a:chExt cx="3326" cy="1200"/>
              </a:xfrm>
            </p:grpSpPr>
            <p:pic>
              <p:nvPicPr>
                <p:cNvPr id="10" name="Picture 80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5" y="2533"/>
                  <a:ext cx="3168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AutoShape 35"/>
                <p:cNvSpPr>
                  <a:spLocks/>
                </p:cNvSpPr>
                <p:nvPr/>
              </p:nvSpPr>
              <p:spPr bwMode="auto">
                <a:xfrm>
                  <a:off x="1247" y="2568"/>
                  <a:ext cx="182" cy="1043"/>
                </a:xfrm>
                <a:prstGeom prst="leftBrace">
                  <a:avLst>
                    <a:gd name="adj1" fmla="val 52585"/>
                    <a:gd name="adj2" fmla="val 50000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AutoShape 31"/>
            <p:cNvSpPr>
              <a:spLocks noChangeArrowheads="1"/>
            </p:cNvSpPr>
            <p:nvPr/>
          </p:nvSpPr>
          <p:spPr bwMode="auto">
            <a:xfrm>
              <a:off x="76200" y="3594100"/>
              <a:ext cx="5356225" cy="19954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946106" y="4102180"/>
            <a:ext cx="4009231" cy="1933019"/>
            <a:chOff x="5256212" y="3449638"/>
            <a:chExt cx="4009231" cy="1933019"/>
          </a:xfrm>
        </p:grpSpPr>
        <p:pic>
          <p:nvPicPr>
            <p:cNvPr id="4" name="Picture 84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1"/>
            <a:stretch>
              <a:fillRect/>
            </a:stretch>
          </p:blipFill>
          <p:spPr bwMode="auto">
            <a:xfrm>
              <a:off x="6750050" y="3802063"/>
              <a:ext cx="2097088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4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45"/>
            <a:stretch>
              <a:fillRect/>
            </a:stretch>
          </p:blipFill>
          <p:spPr bwMode="auto">
            <a:xfrm>
              <a:off x="5675313" y="3802063"/>
              <a:ext cx="1008062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46"/>
            <p:cNvSpPr>
              <a:spLocks noChangeArrowheads="1"/>
            </p:cNvSpPr>
            <p:nvPr/>
          </p:nvSpPr>
          <p:spPr bwMode="auto">
            <a:xfrm>
              <a:off x="6264275" y="3449638"/>
              <a:ext cx="21240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i="1" dirty="0">
                  <a:latin typeface="Arial" panose="020B0604020202020204" pitchFamily="34" charset="0"/>
                </a:rPr>
                <a:t>Уравнения Ли:</a:t>
              </a:r>
            </a:p>
          </p:txBody>
        </p:sp>
        <p:sp>
          <p:nvSpPr>
            <p:cNvPr id="35" name="Rectangle 46"/>
            <p:cNvSpPr>
              <a:spLocks noChangeArrowheads="1"/>
            </p:cNvSpPr>
            <p:nvPr/>
          </p:nvSpPr>
          <p:spPr bwMode="auto">
            <a:xfrm>
              <a:off x="5256212" y="5013325"/>
              <a:ext cx="40092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i="1" u="sng" dirty="0">
                  <a:latin typeface="Arial" panose="020B0604020202020204" pitchFamily="34" charset="0"/>
                </a:rPr>
                <a:t>Конечные преобразования группы</a:t>
              </a:r>
              <a:endParaRPr lang="ru-RU" altLang="ru-RU" sz="1800" u="sng" dirty="0">
                <a:latin typeface="Arial" panose="020B0604020202020204" pitchFamily="34" charset="0"/>
              </a:endParaRPr>
            </a:p>
          </p:txBody>
        </p:sp>
        <p:graphicFrame>
          <p:nvGraphicFramePr>
            <p:cNvPr id="36" name="Объект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9974661"/>
                </p:ext>
              </p:extLst>
            </p:nvPr>
          </p:nvGraphicFramePr>
          <p:xfrm>
            <a:off x="7164388" y="4530725"/>
            <a:ext cx="319087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71" name="Формула" r:id="rId21" imgW="177646" imgH="279158" progId="Equation.3">
                    <p:embed/>
                  </p:oleObj>
                </mc:Choice>
                <mc:Fallback>
                  <p:oleObj name="Формула" r:id="rId21" imgW="177646" imgH="279158" progId="Equation.3">
                    <p:embed/>
                    <p:pic>
                      <p:nvPicPr>
                        <p:cNvPr id="35" name="Объект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4388" y="4530725"/>
                          <a:ext cx="319087" cy="503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5751513" y="4492625"/>
              <a:ext cx="900112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6804025" y="4492625"/>
              <a:ext cx="194468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6397625" y="1120478"/>
            <a:ext cx="5551488" cy="2390775"/>
            <a:chOff x="5621337" y="720725"/>
            <a:chExt cx="5551488" cy="2390775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5757862" y="1099404"/>
              <a:ext cx="4679950" cy="4763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7" b="57149"/>
            <a:stretch>
              <a:fillRect/>
            </a:stretch>
          </p:blipFill>
          <p:spPr bwMode="auto">
            <a:xfrm>
              <a:off x="5649912" y="720725"/>
              <a:ext cx="4967288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56"/>
            <a:stretch>
              <a:fillRect/>
            </a:stretch>
          </p:blipFill>
          <p:spPr bwMode="auto">
            <a:xfrm>
              <a:off x="5621337" y="1190625"/>
              <a:ext cx="5551488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5734050" y="1662112"/>
              <a:ext cx="5221287" cy="317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Группа 48"/>
            <p:cNvGrpSpPr>
              <a:grpSpLocks/>
            </p:cNvGrpSpPr>
            <p:nvPr/>
          </p:nvGrpSpPr>
          <p:grpSpPr bwMode="auto">
            <a:xfrm>
              <a:off x="6707187" y="2038350"/>
              <a:ext cx="3113088" cy="1073150"/>
              <a:chOff x="4371639" y="1570577"/>
              <a:chExt cx="3111836" cy="1072611"/>
            </a:xfrm>
          </p:grpSpPr>
          <p:pic>
            <p:nvPicPr>
              <p:cNvPr id="4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54" t="53217" r="31029" b="29797"/>
              <a:stretch>
                <a:fillRect/>
              </a:stretch>
            </p:blipFill>
            <p:spPr bwMode="auto">
              <a:xfrm>
                <a:off x="4426187" y="1628800"/>
                <a:ext cx="3026133" cy="95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4371639" y="1570577"/>
                <a:ext cx="3111836" cy="1072611"/>
              </a:xfrm>
              <a:prstGeom prst="rect">
                <a:avLst/>
              </a:prstGeom>
              <a:noFill/>
              <a:ln w="31750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6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8" name="Прямоугольник 1"/>
          <p:cNvSpPr>
            <a:spLocks noChangeArrowheads="1"/>
          </p:cNvSpPr>
          <p:nvPr/>
        </p:nvSpPr>
        <p:spPr bwMode="auto">
          <a:xfrm>
            <a:off x="131764" y="3103563"/>
            <a:ext cx="4264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И.И. </a:t>
            </a:r>
            <a:r>
              <a:rPr lang="ru-RU" altLang="ru-RU" sz="1400" dirty="0" err="1">
                <a:solidFill>
                  <a:srgbClr val="2D25CB"/>
                </a:solidFill>
                <a:latin typeface="Arial" panose="020B0604020202020204" pitchFamily="34" charset="0"/>
              </a:rPr>
              <a:t>Метельский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В.Ф. Ковалёв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,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 В.Ю. Быченков </a:t>
            </a:r>
            <a:r>
              <a:rPr lang="en-US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/</a:t>
            </a:r>
            <a:r>
              <a:rPr lang="ru-RU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/>
            </a:r>
            <a:br>
              <a:rPr lang="ru-RU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</a:br>
            <a:r>
              <a:rPr lang="ru-RU" altLang="ru-RU" sz="1400" dirty="0" smtClean="0">
                <a:solidFill>
                  <a:srgbClr val="2D25CB"/>
                </a:solidFill>
                <a:latin typeface="Arial" panose="020B0604020202020204" pitchFamily="34" charset="0"/>
              </a:rPr>
              <a:t>Физика 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Плазмы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 (2017) 43: 1</a:t>
            </a:r>
            <a:r>
              <a:rPr lang="ru-RU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69</a:t>
            </a:r>
            <a:r>
              <a:rPr lang="en-US" altLang="ru-RU" sz="1400" dirty="0">
                <a:solidFill>
                  <a:srgbClr val="2D25CB"/>
                </a:solidFill>
                <a:latin typeface="Arial" panose="020B0604020202020204" pitchFamily="34" charset="0"/>
              </a:rPr>
              <a:t>. </a:t>
            </a:r>
            <a:endParaRPr lang="ru-RU" altLang="ru-RU" sz="1400" dirty="0">
              <a:solidFill>
                <a:srgbClr val="2D25CB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ДВУХПАРАМЕТРИЧЕСКАЯ РЕНОРМГРУППА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5" name="Управляющая кнопка: сведения 54">
            <a:hlinkClick r:id="rId25" action="ppaction://hlinksldjump" highlightClick="1"/>
          </p:cNvPr>
          <p:cNvSpPr/>
          <p:nvPr/>
        </p:nvSpPr>
        <p:spPr>
          <a:xfrm>
            <a:off x="527844" y="3867772"/>
            <a:ext cx="252875" cy="18825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ПЛАЗМЕННЫЙ РЕЗОНАНС В </a:t>
            </a: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НЕОДНОРОДНОЙ ПЛАЗМЕ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2" name="Group 28"/>
          <p:cNvGrpSpPr>
            <a:grpSpLocks noChangeAspect="1"/>
          </p:cNvGrpSpPr>
          <p:nvPr/>
        </p:nvGrpSpPr>
        <p:grpSpPr bwMode="auto">
          <a:xfrm>
            <a:off x="8419936" y="3654926"/>
            <a:ext cx="3675063" cy="2228174"/>
            <a:chOff x="2600" y="618"/>
            <a:chExt cx="2812" cy="1515"/>
          </a:xfrm>
        </p:grpSpPr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2600" y="618"/>
              <a:ext cx="2812" cy="1515"/>
              <a:chOff x="2510" y="709"/>
              <a:chExt cx="2812" cy="1515"/>
            </a:xfrm>
          </p:grpSpPr>
          <p:grpSp>
            <p:nvGrpSpPr>
              <p:cNvPr id="65" name="Group 23"/>
              <p:cNvGrpSpPr>
                <a:grpSpLocks/>
              </p:cNvGrpSpPr>
              <p:nvPr/>
            </p:nvGrpSpPr>
            <p:grpSpPr bwMode="auto">
              <a:xfrm>
                <a:off x="2510" y="709"/>
                <a:ext cx="2812" cy="1515"/>
                <a:chOff x="2510" y="709"/>
                <a:chExt cx="2812" cy="1515"/>
              </a:xfrm>
            </p:grpSpPr>
            <p:pic>
              <p:nvPicPr>
                <p:cNvPr id="6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12" t="37241" r="28661" b="25935"/>
                <a:stretch>
                  <a:fillRect/>
                </a:stretch>
              </p:blipFill>
              <p:spPr bwMode="auto">
                <a:xfrm>
                  <a:off x="2510" y="709"/>
                  <a:ext cx="2812" cy="1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68" name="Object 25"/>
                <p:cNvGraphicFramePr>
                  <a:graphicFrameLocks noChangeAspect="1"/>
                </p:cNvGraphicFramePr>
                <p:nvPr/>
              </p:nvGraphicFramePr>
              <p:xfrm>
                <a:off x="4547" y="1752"/>
                <a:ext cx="149" cy="1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051" name="Формула" r:id="rId5" imgW="164885" imgH="164885" progId="Equation.3">
                        <p:embed/>
                      </p:oleObj>
                    </mc:Choice>
                    <mc:Fallback>
                      <p:oleObj name="Формула" r:id="rId5" imgW="164885" imgH="164885" progId="Equation.3">
                        <p:embed/>
                        <p:pic>
                          <p:nvPicPr>
                            <p:cNvPr id="68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47" y="1752"/>
                              <a:ext cx="149" cy="14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66" name="Object 26"/>
              <p:cNvGraphicFramePr>
                <a:graphicFrameLocks noChangeAspect="1"/>
              </p:cNvGraphicFramePr>
              <p:nvPr/>
            </p:nvGraphicFramePr>
            <p:xfrm>
              <a:off x="4936" y="2029"/>
              <a:ext cx="129" cy="1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52" name="Формула" r:id="rId7" imgW="126835" imgH="139518" progId="Equation.3">
                      <p:embed/>
                    </p:oleObj>
                  </mc:Choice>
                  <mc:Fallback>
                    <p:oleObj name="Формула" r:id="rId7" imgW="126835" imgH="139518" progId="Equation.3">
                      <p:embed/>
                      <p:pic>
                        <p:nvPicPr>
                          <p:cNvPr id="66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6" y="2029"/>
                            <a:ext cx="129" cy="14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4" name="Object 27"/>
            <p:cNvGraphicFramePr>
              <a:graphicFrameLocks noChangeAspect="1"/>
            </p:cNvGraphicFramePr>
            <p:nvPr/>
          </p:nvGraphicFramePr>
          <p:xfrm>
            <a:off x="3792" y="820"/>
            <a:ext cx="158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53" name="Формула" r:id="rId9" imgW="190500" imgH="228600" progId="Equation.3">
                    <p:embed/>
                  </p:oleObj>
                </mc:Choice>
                <mc:Fallback>
                  <p:oleObj name="Формула" r:id="rId9" imgW="190500" imgH="228600" progId="Equation.3">
                    <p:embed/>
                    <p:pic>
                      <p:nvPicPr>
                        <p:cNvPr id="64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820"/>
                          <a:ext cx="158" cy="1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" name="Группа 86"/>
          <p:cNvGrpSpPr/>
          <p:nvPr/>
        </p:nvGrpSpPr>
        <p:grpSpPr>
          <a:xfrm>
            <a:off x="7229164" y="942690"/>
            <a:ext cx="4718308" cy="2947287"/>
            <a:chOff x="2930266" y="2329962"/>
            <a:chExt cx="4718308" cy="294728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842237" y="2329962"/>
              <a:ext cx="3806337" cy="2661138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  <a:gs pos="29000">
                  <a:srgbClr val="CDE0F2"/>
                </a:gs>
                <a:gs pos="57000">
                  <a:srgbClr val="9EC4E6"/>
                </a:gs>
                <a:gs pos="86000">
                  <a:schemeClr val="accent1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943725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924550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Группа 68"/>
            <p:cNvGrpSpPr/>
            <p:nvPr/>
          </p:nvGrpSpPr>
          <p:grpSpPr>
            <a:xfrm>
              <a:off x="2930266" y="2540487"/>
              <a:ext cx="2609011" cy="1986035"/>
              <a:chOff x="2949316" y="2765950"/>
              <a:chExt cx="2609011" cy="1986035"/>
            </a:xfrm>
          </p:grpSpPr>
          <p:sp>
            <p:nvSpPr>
              <p:cNvPr id="44" name="Freeform 60"/>
              <p:cNvSpPr>
                <a:spLocks/>
              </p:cNvSpPr>
              <p:nvPr/>
            </p:nvSpPr>
            <p:spPr bwMode="auto">
              <a:xfrm rot="13952060" flipH="1">
                <a:off x="3433311" y="2626969"/>
                <a:ext cx="1986035" cy="2263997"/>
              </a:xfrm>
              <a:custGeom>
                <a:avLst/>
                <a:gdLst>
                  <a:gd name="T0" fmla="*/ 0 w 1169233"/>
                  <a:gd name="T1" fmla="*/ 134412391 h 337951"/>
                  <a:gd name="T2" fmla="*/ 2147483646 w 1169233"/>
                  <a:gd name="T3" fmla="*/ 134412391 h 337951"/>
                  <a:gd name="T4" fmla="*/ 2147483646 w 1169233"/>
                  <a:gd name="T5" fmla="*/ 0 h 337951"/>
                  <a:gd name="T6" fmla="*/ 0 60000 65536"/>
                  <a:gd name="T7" fmla="*/ 0 60000 65536"/>
                  <a:gd name="T8" fmla="*/ 0 60000 65536"/>
                  <a:gd name="connsiteX0" fmla="*/ 0 w 2256651"/>
                  <a:gd name="connsiteY0" fmla="*/ 337279 h 717437"/>
                  <a:gd name="connsiteX1" fmla="*/ 2237035 w 2256651"/>
                  <a:gd name="connsiteY1" fmla="*/ 712364 h 717437"/>
                  <a:gd name="connsiteX2" fmla="*/ 1169233 w 2256651"/>
                  <a:gd name="connsiteY2" fmla="*/ 0 h 717437"/>
                  <a:gd name="connsiteX0" fmla="*/ 0 w 2262818"/>
                  <a:gd name="connsiteY0" fmla="*/ 337279 h 717437"/>
                  <a:gd name="connsiteX1" fmla="*/ 2237035 w 2262818"/>
                  <a:gd name="connsiteY1" fmla="*/ 712364 h 717437"/>
                  <a:gd name="connsiteX2" fmla="*/ 1169233 w 2262818"/>
                  <a:gd name="connsiteY2" fmla="*/ 0 h 717437"/>
                  <a:gd name="connsiteX0" fmla="*/ 1 w 2247705"/>
                  <a:gd name="connsiteY0" fmla="*/ 337840 h 717443"/>
                  <a:gd name="connsiteX1" fmla="*/ 2221922 w 2247705"/>
                  <a:gd name="connsiteY1" fmla="*/ 712364 h 717443"/>
                  <a:gd name="connsiteX2" fmla="*/ 1154120 w 2247705"/>
                  <a:gd name="connsiteY2" fmla="*/ 0 h 717443"/>
                  <a:gd name="connsiteX0" fmla="*/ 0 w 2247704"/>
                  <a:gd name="connsiteY0" fmla="*/ 337840 h 719160"/>
                  <a:gd name="connsiteX1" fmla="*/ 2221921 w 2247704"/>
                  <a:gd name="connsiteY1" fmla="*/ 712364 h 719160"/>
                  <a:gd name="connsiteX2" fmla="*/ 1154119 w 2247704"/>
                  <a:gd name="connsiteY2" fmla="*/ 0 h 71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7704" h="719160">
                    <a:moveTo>
                      <a:pt x="0" y="337840"/>
                    </a:moveTo>
                    <a:cubicBezTo>
                      <a:pt x="580084" y="461224"/>
                      <a:pt x="2027049" y="768577"/>
                      <a:pt x="2221921" y="712364"/>
                    </a:cubicBezTo>
                    <a:cubicBezTo>
                      <a:pt x="2416793" y="656151"/>
                      <a:pt x="1452715" y="154512"/>
                      <a:pt x="1154119" y="0"/>
                    </a:cubicBezTo>
                  </a:path>
                </a:pathLst>
              </a:custGeom>
              <a:noFill/>
              <a:ln w="47625" cap="flat" cmpd="sng" algn="ctr">
                <a:solidFill>
                  <a:schemeClr val="accent2"/>
                </a:solidFill>
                <a:prstDash val="lgDash"/>
                <a:round/>
                <a:headEnd type="none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50" name="Прямая со стрелкой 49"/>
              <p:cNvCxnSpPr>
                <a:stCxn id="59" idx="0"/>
              </p:cNvCxnSpPr>
              <p:nvPr/>
            </p:nvCxnSpPr>
            <p:spPr>
              <a:xfrm>
                <a:off x="3059170" y="2799087"/>
                <a:ext cx="1028953" cy="297061"/>
              </a:xfrm>
              <a:prstGeom prst="straightConnector1">
                <a:avLst/>
              </a:prstGeom>
              <a:ln w="44450">
                <a:solidFill>
                  <a:schemeClr val="accent2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H="1" flipV="1">
                <a:off x="2949316" y="3069981"/>
                <a:ext cx="864000" cy="1611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Дуга 57"/>
              <p:cNvSpPr/>
              <p:nvPr/>
            </p:nvSpPr>
            <p:spPr>
              <a:xfrm rot="13925192">
                <a:off x="3309938" y="2854318"/>
                <a:ext cx="504825" cy="409575"/>
              </a:xfrm>
              <a:prstGeom prst="arc">
                <a:avLst>
                  <a:gd name="adj1" fmla="val 18604108"/>
                  <a:gd name="adj2" fmla="val 2039290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9412" r="-29412" b="-8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ru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1887" b="-48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blipFill>
                  <a:blip r:embed="rId13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7" name="Группа 76"/>
            <p:cNvGrpSpPr/>
            <p:nvPr/>
          </p:nvGrpSpPr>
          <p:grpSpPr>
            <a:xfrm>
              <a:off x="6179553" y="2437267"/>
              <a:ext cx="658929" cy="766725"/>
              <a:chOff x="8088763" y="516352"/>
              <a:chExt cx="1174999" cy="1191851"/>
            </a:xfrm>
          </p:grpSpPr>
          <p:grpSp>
            <p:nvGrpSpPr>
              <p:cNvPr id="73" name="Группа 72"/>
              <p:cNvGrpSpPr/>
              <p:nvPr/>
            </p:nvGrpSpPr>
            <p:grpSpPr>
              <a:xfrm>
                <a:off x="8088763" y="632011"/>
                <a:ext cx="834537" cy="727494"/>
                <a:chOff x="4587922" y="2151419"/>
                <a:chExt cx="834537" cy="727494"/>
              </a:xfrm>
            </p:grpSpPr>
            <p:sp>
              <p:nvSpPr>
                <p:cNvPr id="71" name="Line 111"/>
                <p:cNvSpPr>
                  <a:spLocks noChangeShapeType="1"/>
                </p:cNvSpPr>
                <p:nvPr/>
              </p:nvSpPr>
              <p:spPr bwMode="auto">
                <a:xfrm>
                  <a:off x="4587924" y="2875710"/>
                  <a:ext cx="834535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4587922" y="2151419"/>
                  <a:ext cx="2857" cy="7274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a14:m>
                    <a:r>
                      <a:rPr lang="en-US" sz="1600" dirty="0" smtClean="0"/>
                      <a:t>  </a:t>
                    </a:r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0000" r="-7500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1951" r="-2439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9" name="Овал 78"/>
            <p:cNvSpPr/>
            <p:nvPr/>
          </p:nvSpPr>
          <p:spPr>
            <a:xfrm>
              <a:off x="6776837" y="3271726"/>
              <a:ext cx="323021" cy="70328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трелка вправо 79"/>
            <p:cNvSpPr/>
            <p:nvPr/>
          </p:nvSpPr>
          <p:spPr>
            <a:xfrm>
              <a:off x="5992372" y="3532490"/>
              <a:ext cx="643552" cy="126205"/>
            </a:xfrm>
            <a:prstGeom prst="rightArrow">
              <a:avLst>
                <a:gd name="adj1" fmla="val 50000"/>
                <a:gd name="adj2" fmla="val 155383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Freeform 116"/>
            <p:cNvSpPr>
              <a:spLocks/>
            </p:cNvSpPr>
            <p:nvPr/>
          </p:nvSpPr>
          <p:spPr bwMode="auto">
            <a:xfrm rot="19884682">
              <a:off x="5512221" y="3923593"/>
              <a:ext cx="1522526" cy="198421"/>
            </a:xfrm>
            <a:custGeom>
              <a:avLst/>
              <a:gdLst>
                <a:gd name="T0" fmla="*/ 0 w 907"/>
                <a:gd name="T1" fmla="*/ 2147483647 h 332"/>
                <a:gd name="T2" fmla="*/ 2147483647 w 907"/>
                <a:gd name="T3" fmla="*/ 0 h 332"/>
                <a:gd name="T4" fmla="*/ 2147483647 w 907"/>
                <a:gd name="T5" fmla="*/ 2147483647 h 332"/>
                <a:gd name="T6" fmla="*/ 2147483647 w 907"/>
                <a:gd name="T7" fmla="*/ 0 h 332"/>
                <a:gd name="T8" fmla="*/ 2147483647 w 907"/>
                <a:gd name="T9" fmla="*/ 2147483647 h 332"/>
                <a:gd name="T10" fmla="*/ 2147483647 w 907"/>
                <a:gd name="T11" fmla="*/ 2147483647 h 3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0 w 10000"/>
                <a:gd name="connsiteY0" fmla="*/ 9808 h 9846"/>
                <a:gd name="connsiteX1" fmla="*/ 1996 w 10000"/>
                <a:gd name="connsiteY1" fmla="*/ 260 h 9846"/>
                <a:gd name="connsiteX2" fmla="*/ 3991 w 10000"/>
                <a:gd name="connsiteY2" fmla="*/ 9808 h 9846"/>
                <a:gd name="connsiteX3" fmla="*/ 7544 w 10000"/>
                <a:gd name="connsiteY3" fmla="*/ 0 h 9846"/>
                <a:gd name="connsiteX4" fmla="*/ 7993 w 10000"/>
                <a:gd name="connsiteY4" fmla="*/ 9808 h 9846"/>
                <a:gd name="connsiteX5" fmla="*/ 10000 w 10000"/>
                <a:gd name="connsiteY5" fmla="*/ 3001 h 9846"/>
                <a:gd name="connsiteX0" fmla="*/ 0 w 10000"/>
                <a:gd name="connsiteY0" fmla="*/ 9969 h 12020"/>
                <a:gd name="connsiteX1" fmla="*/ 1996 w 10000"/>
                <a:gd name="connsiteY1" fmla="*/ 272 h 12020"/>
                <a:gd name="connsiteX2" fmla="*/ 3991 w 10000"/>
                <a:gd name="connsiteY2" fmla="*/ 9969 h 12020"/>
                <a:gd name="connsiteX3" fmla="*/ 7544 w 10000"/>
                <a:gd name="connsiteY3" fmla="*/ 8 h 12020"/>
                <a:gd name="connsiteX4" fmla="*/ 9290 w 10000"/>
                <a:gd name="connsiteY4" fmla="*/ 11995 h 12020"/>
                <a:gd name="connsiteX5" fmla="*/ 10000 w 10000"/>
                <a:gd name="connsiteY5" fmla="*/ 3056 h 12020"/>
                <a:gd name="connsiteX0" fmla="*/ 0 w 10000"/>
                <a:gd name="connsiteY0" fmla="*/ 9963 h 12014"/>
                <a:gd name="connsiteX1" fmla="*/ 1996 w 10000"/>
                <a:gd name="connsiteY1" fmla="*/ 266 h 12014"/>
                <a:gd name="connsiteX2" fmla="*/ 6179 w 10000"/>
                <a:gd name="connsiteY2" fmla="*/ 11237 h 12014"/>
                <a:gd name="connsiteX3" fmla="*/ 7544 w 10000"/>
                <a:gd name="connsiteY3" fmla="*/ 2 h 12014"/>
                <a:gd name="connsiteX4" fmla="*/ 9290 w 10000"/>
                <a:gd name="connsiteY4" fmla="*/ 11989 h 12014"/>
                <a:gd name="connsiteX5" fmla="*/ 10000 w 10000"/>
                <a:gd name="connsiteY5" fmla="*/ 3050 h 12014"/>
                <a:gd name="connsiteX0" fmla="*/ 0 w 10000"/>
                <a:gd name="connsiteY0" fmla="*/ 11786 h 13837"/>
                <a:gd name="connsiteX1" fmla="*/ 3234 w 10000"/>
                <a:gd name="connsiteY1" fmla="*/ 4 h 13837"/>
                <a:gd name="connsiteX2" fmla="*/ 6179 w 10000"/>
                <a:gd name="connsiteY2" fmla="*/ 13060 h 13837"/>
                <a:gd name="connsiteX3" fmla="*/ 7544 w 10000"/>
                <a:gd name="connsiteY3" fmla="*/ 1825 h 13837"/>
                <a:gd name="connsiteX4" fmla="*/ 9290 w 10000"/>
                <a:gd name="connsiteY4" fmla="*/ 13812 h 13837"/>
                <a:gd name="connsiteX5" fmla="*/ 10000 w 10000"/>
                <a:gd name="connsiteY5" fmla="*/ 4873 h 13837"/>
                <a:gd name="connsiteX0" fmla="*/ 0 w 10563"/>
                <a:gd name="connsiteY0" fmla="*/ 12778 h 13834"/>
                <a:gd name="connsiteX1" fmla="*/ 3797 w 10563"/>
                <a:gd name="connsiteY1" fmla="*/ 1 h 13834"/>
                <a:gd name="connsiteX2" fmla="*/ 6742 w 10563"/>
                <a:gd name="connsiteY2" fmla="*/ 13057 h 13834"/>
                <a:gd name="connsiteX3" fmla="*/ 8107 w 10563"/>
                <a:gd name="connsiteY3" fmla="*/ 1822 h 13834"/>
                <a:gd name="connsiteX4" fmla="*/ 9853 w 10563"/>
                <a:gd name="connsiteY4" fmla="*/ 13809 h 13834"/>
                <a:gd name="connsiteX5" fmla="*/ 10563 w 10563"/>
                <a:gd name="connsiteY5" fmla="*/ 4870 h 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3" h="13834">
                  <a:moveTo>
                    <a:pt x="0" y="12778"/>
                  </a:moveTo>
                  <a:cubicBezTo>
                    <a:pt x="662" y="7915"/>
                    <a:pt x="2673" y="-46"/>
                    <a:pt x="3797" y="1"/>
                  </a:cubicBezTo>
                  <a:cubicBezTo>
                    <a:pt x="4921" y="48"/>
                    <a:pt x="6024" y="12754"/>
                    <a:pt x="6742" y="13057"/>
                  </a:cubicBezTo>
                  <a:cubicBezTo>
                    <a:pt x="7460" y="13360"/>
                    <a:pt x="7589" y="1697"/>
                    <a:pt x="8107" y="1822"/>
                  </a:cubicBezTo>
                  <a:cubicBezTo>
                    <a:pt x="8626" y="1947"/>
                    <a:pt x="9192" y="13350"/>
                    <a:pt x="9853" y="13809"/>
                  </a:cubicBezTo>
                  <a:cubicBezTo>
                    <a:pt x="10515" y="14268"/>
                    <a:pt x="9890" y="8540"/>
                    <a:pt x="10563" y="487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Line 111"/>
            <p:cNvSpPr>
              <a:spLocks noChangeShapeType="1"/>
            </p:cNvSpPr>
            <p:nvPr/>
          </p:nvSpPr>
          <p:spPr bwMode="auto">
            <a:xfrm flipH="1">
              <a:off x="5957776" y="4026014"/>
              <a:ext cx="711142" cy="27800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4" name="Rectangle 46"/>
          <p:cNvSpPr>
            <a:spLocks noChangeArrowheads="1"/>
          </p:cNvSpPr>
          <p:nvPr/>
        </p:nvSpPr>
        <p:spPr bwMode="auto">
          <a:xfrm>
            <a:off x="8419936" y="5751085"/>
            <a:ext cx="3322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>
                <a:latin typeface="Arial" panose="020B0604020202020204" pitchFamily="34" charset="0"/>
              </a:rPr>
              <a:t>Ширина плазменного резонанса: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8285363" y="6076480"/>
                <a:ext cx="343267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min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363" y="6076480"/>
                <a:ext cx="3432671" cy="6223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742512" y="6510428"/>
            <a:ext cx="461369" cy="336004"/>
          </a:xfrm>
          <a:noFill/>
        </p:spPr>
        <p:txBody>
          <a:bodyPr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ctangle 46"/>
          <p:cNvSpPr>
            <a:spLocks noChangeArrowheads="1"/>
          </p:cNvSpPr>
          <p:nvPr/>
        </p:nvSpPr>
        <p:spPr bwMode="auto">
          <a:xfrm>
            <a:off x="7902233" y="405799"/>
            <a:ext cx="4003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Падение </a:t>
            </a:r>
            <a:r>
              <a:rPr lang="en-US" altLang="ru-RU" sz="1600" i="1" u="sng" dirty="0" smtClean="0">
                <a:latin typeface="Arial" panose="020B0604020202020204" pitchFamily="34" charset="0"/>
              </a:rPr>
              <a:t>p</a:t>
            </a:r>
            <a:r>
              <a:rPr lang="en-US" altLang="ru-RU" sz="1600" u="sng" dirty="0" smtClean="0">
                <a:latin typeface="Arial" panose="020B0604020202020204" pitchFamily="34" charset="0"/>
              </a:rPr>
              <a:t>-</a:t>
            </a:r>
            <a:r>
              <a:rPr lang="ru-RU" altLang="ru-RU" sz="1600" u="sng" dirty="0" smtClean="0">
                <a:latin typeface="Arial" panose="020B0604020202020204" pitchFamily="34" charset="0"/>
              </a:rPr>
              <a:t>поляризованного излучения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на неоднородную плазму:</a:t>
            </a:r>
            <a:endParaRPr lang="ru-RU" altLang="ru-RU" sz="1600" u="sng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blipFill>
                <a:blip r:embed="rId18"/>
                <a:stretch>
                  <a:fillRect l="-6077" r="-3315" b="-1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па 1"/>
          <p:cNvGrpSpPr/>
          <p:nvPr/>
        </p:nvGrpSpPr>
        <p:grpSpPr>
          <a:xfrm>
            <a:off x="502715" y="3580169"/>
            <a:ext cx="5806265" cy="467504"/>
            <a:chOff x="502715" y="3580169"/>
            <a:chExt cx="5806265" cy="4675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502715" y="3580169"/>
                  <a:ext cx="5806265" cy="4118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ru-RU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000" dirty="0" smtClean="0"/>
                    <a:t>,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keV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≈0.8 .</m:t>
                      </m:r>
                    </m:oMath>
                  </a14:m>
                  <a:endParaRPr lang="ru-RU" sz="2000" i="1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715" y="3580169"/>
                  <a:ext cx="5806265" cy="411844"/>
                </a:xfrm>
                <a:prstGeom prst="rect">
                  <a:avLst/>
                </a:prstGeom>
                <a:blipFill>
                  <a:blip r:embed="rId19"/>
                  <a:stretch>
                    <a:fillRect l="-1469" t="-8824" b="-2205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Прямая соединительная линия 94"/>
            <p:cNvCxnSpPr/>
            <p:nvPr/>
          </p:nvCxnSpPr>
          <p:spPr>
            <a:xfrm>
              <a:off x="5095661" y="4047673"/>
              <a:ext cx="936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46"/>
          <p:cNvSpPr>
            <a:spLocks noChangeArrowheads="1"/>
          </p:cNvSpPr>
          <p:nvPr/>
        </p:nvSpPr>
        <p:spPr bwMode="auto">
          <a:xfrm>
            <a:off x="143284" y="4295736"/>
            <a:ext cx="76536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panose="020B0604020202020204" pitchFamily="34" charset="0"/>
              </a:rPr>
              <a:t>Релятивистская скорость колебаний электрона в плазменной волне!</a:t>
            </a:r>
            <a:endParaRPr lang="en-US" altLang="ru-RU" sz="1800" dirty="0" smtClean="0">
              <a:latin typeface="Arial" panose="020B0604020202020204" pitchFamily="34" charset="0"/>
            </a:endParaRPr>
          </a:p>
        </p:txBody>
      </p:sp>
      <p:sp>
        <p:nvSpPr>
          <p:cNvPr id="99" name="Rectangle 46"/>
          <p:cNvSpPr>
            <a:spLocks noChangeArrowheads="1"/>
          </p:cNvSpPr>
          <p:nvPr/>
        </p:nvSpPr>
        <p:spPr bwMode="auto">
          <a:xfrm>
            <a:off x="363845" y="5347275"/>
            <a:ext cx="67034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u="sng" dirty="0" smtClean="0">
                <a:solidFill>
                  <a:srgbClr val="C00000"/>
                </a:solidFill>
                <a:latin typeface="Arial" panose="020B0604020202020204" pitchFamily="34" charset="0"/>
              </a:rPr>
              <a:t>Требуется учет нелинейных(релятивистских) эффектов.</a:t>
            </a:r>
            <a:endParaRPr lang="ru-RU" altLang="ru-RU" sz="1800" b="1" u="sng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532611" y="3991091"/>
                <a:ext cx="1135319" cy="1884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=1−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fName>
                        <m:e>
                          <m:r>
                            <m:rPr>
                              <m:nor/>
                            </m:rPr>
                            <a:rPr lang="ru-RU" sz="12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611" y="3991091"/>
                <a:ext cx="1135319" cy="188450"/>
              </a:xfrm>
              <a:prstGeom prst="rect">
                <a:avLst/>
              </a:prstGeom>
              <a:blipFill>
                <a:blip r:embed="rId21"/>
                <a:stretch>
                  <a:fillRect t="-3226" b="-32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6"/>
          <p:cNvSpPr>
            <a:spLocks noChangeArrowheads="1"/>
          </p:cNvSpPr>
          <p:nvPr/>
        </p:nvSpPr>
        <p:spPr bwMode="auto">
          <a:xfrm>
            <a:off x="366418" y="2519455"/>
            <a:ext cx="59600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u="sng" dirty="0" smtClean="0">
                <a:latin typeface="Arial" panose="020B0604020202020204" pitchFamily="34" charset="0"/>
              </a:rPr>
              <a:t>Линейная</a:t>
            </a:r>
            <a:r>
              <a:rPr lang="en-US" altLang="ru-RU" sz="1600" u="sng" dirty="0" smtClean="0">
                <a:latin typeface="Arial" panose="020B0604020202020204" pitchFamily="34" charset="0"/>
              </a:rPr>
              <a:t> </a:t>
            </a:r>
            <a:r>
              <a:rPr lang="ru-RU" altLang="ru-RU" sz="1600" u="sng" dirty="0" smtClean="0">
                <a:latin typeface="Arial" panose="020B0604020202020204" pitchFamily="34" charset="0"/>
              </a:rPr>
              <a:t>теория трансформации </a:t>
            </a:r>
            <a:r>
              <a:rPr lang="ru-RU" altLang="ru-RU" sz="1600" u="sng" dirty="0" err="1" smtClean="0">
                <a:latin typeface="Arial" panose="020B0604020202020204" pitchFamily="34" charset="0"/>
              </a:rPr>
              <a:t>э.м</a:t>
            </a:r>
            <a:r>
              <a:rPr lang="ru-RU" altLang="ru-RU" sz="1600" u="sng" dirty="0" smtClean="0">
                <a:latin typeface="Arial" panose="020B0604020202020204" pitchFamily="34" charset="0"/>
              </a:rPr>
              <a:t>. волны в плазменную:</a:t>
            </a:r>
            <a:endParaRPr lang="en-US" altLang="ru-RU" sz="1600" dirty="0" smtClean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46"/>
              <p:cNvSpPr>
                <a:spLocks noChangeArrowheads="1"/>
              </p:cNvSpPr>
              <p:nvPr/>
            </p:nvSpPr>
            <p:spPr bwMode="auto">
              <a:xfrm>
                <a:off x="12169" y="411169"/>
                <a:ext cx="746138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800" u="sng" dirty="0" smtClean="0">
                    <a:latin typeface="Arial" panose="020B0604020202020204" pitchFamily="34" charset="0"/>
                  </a:rPr>
                  <a:t>Интерес к исследованию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endParaRPr lang="en-US" altLang="ru-RU" sz="1800" dirty="0" smtClean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Резонансное поглощение</a:t>
                </a:r>
                <a:r>
                  <a:rPr lang="en-US" altLang="ru-RU" sz="1800" smtClean="0">
                    <a:latin typeface="Arial" panose="020B0604020202020204" pitchFamily="34" charset="0"/>
                  </a:rPr>
                  <a:t>.</a:t>
                </a:r>
                <a:endParaRPr lang="ru-RU" altLang="ru-RU" sz="1800" dirty="0" smtClean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Генерация гармоник.</a:t>
                </a:r>
              </a:p>
              <a:p>
                <a:pPr marL="285750" indent="-28575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ЛТС, 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Shock 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ignition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.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Диагностика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локальной температуры, плазменных полей </a:t>
                </a:r>
                <a:br>
                  <a:rPr lang="ru-RU" altLang="ru-RU" sz="1800" dirty="0" smtClean="0">
                    <a:latin typeface="Arial" panose="020B0604020202020204" pitchFamily="34" charset="0"/>
                  </a:rPr>
                </a:br>
                <a:r>
                  <a:rPr lang="ru-RU" altLang="ru-RU" sz="1800" dirty="0" smtClean="0">
                    <a:latin typeface="Arial" panose="020B0604020202020204" pitchFamily="34" charset="0"/>
                  </a:rPr>
                  <a:t>и скоростей по спектральным характеристикам излучения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ru-RU" altLang="ru-RU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altLang="ru-RU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ru-RU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.</a:t>
                </a:r>
                <a:endParaRPr lang="ru-RU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3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9" y="411169"/>
                <a:ext cx="7461380" cy="1754326"/>
              </a:xfrm>
              <a:prstGeom prst="rect">
                <a:avLst/>
              </a:prstGeom>
              <a:blipFill>
                <a:blip r:embed="rId22"/>
                <a:stretch>
                  <a:fillRect l="-735" t="-1736" b="-45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/>
              <p:cNvSpPr txBox="1"/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nor/>
                            </m:rPr>
                            <a:rPr lang="ru-RU" sz="16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blipFill>
                <a:blip r:embed="rId23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9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ЦЕЛИ РАБОТЫ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742512" y="6510428"/>
            <a:ext cx="461369" cy="336004"/>
          </a:xfrm>
          <a:noFill/>
        </p:spPr>
        <p:txBody>
          <a:bodyPr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229164" y="942690"/>
            <a:ext cx="4718308" cy="2947287"/>
            <a:chOff x="2930266" y="2329962"/>
            <a:chExt cx="4718308" cy="294728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842237" y="2329962"/>
              <a:ext cx="3806337" cy="2661138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  <a:gs pos="29000">
                  <a:srgbClr val="CDE0F2"/>
                </a:gs>
                <a:gs pos="57000">
                  <a:srgbClr val="9EC4E6"/>
                </a:gs>
                <a:gs pos="86000">
                  <a:schemeClr val="accent1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943725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924550" y="2346081"/>
              <a:ext cx="0" cy="262800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2930266" y="2540487"/>
              <a:ext cx="2609011" cy="1986035"/>
              <a:chOff x="2949316" y="2765950"/>
              <a:chExt cx="2609011" cy="1986035"/>
            </a:xfrm>
          </p:grpSpPr>
          <p:sp>
            <p:nvSpPr>
              <p:cNvPr id="24" name="Freeform 60"/>
              <p:cNvSpPr>
                <a:spLocks/>
              </p:cNvSpPr>
              <p:nvPr/>
            </p:nvSpPr>
            <p:spPr bwMode="auto">
              <a:xfrm rot="13952060" flipH="1">
                <a:off x="3433311" y="2626969"/>
                <a:ext cx="1986035" cy="2263997"/>
              </a:xfrm>
              <a:custGeom>
                <a:avLst/>
                <a:gdLst>
                  <a:gd name="T0" fmla="*/ 0 w 1169233"/>
                  <a:gd name="T1" fmla="*/ 134412391 h 337951"/>
                  <a:gd name="T2" fmla="*/ 2147483646 w 1169233"/>
                  <a:gd name="T3" fmla="*/ 134412391 h 337951"/>
                  <a:gd name="T4" fmla="*/ 2147483646 w 1169233"/>
                  <a:gd name="T5" fmla="*/ 0 h 337951"/>
                  <a:gd name="T6" fmla="*/ 0 60000 65536"/>
                  <a:gd name="T7" fmla="*/ 0 60000 65536"/>
                  <a:gd name="T8" fmla="*/ 0 60000 65536"/>
                  <a:gd name="connsiteX0" fmla="*/ 0 w 2256651"/>
                  <a:gd name="connsiteY0" fmla="*/ 337279 h 717437"/>
                  <a:gd name="connsiteX1" fmla="*/ 2237035 w 2256651"/>
                  <a:gd name="connsiteY1" fmla="*/ 712364 h 717437"/>
                  <a:gd name="connsiteX2" fmla="*/ 1169233 w 2256651"/>
                  <a:gd name="connsiteY2" fmla="*/ 0 h 717437"/>
                  <a:gd name="connsiteX0" fmla="*/ 0 w 2262818"/>
                  <a:gd name="connsiteY0" fmla="*/ 337279 h 717437"/>
                  <a:gd name="connsiteX1" fmla="*/ 2237035 w 2262818"/>
                  <a:gd name="connsiteY1" fmla="*/ 712364 h 717437"/>
                  <a:gd name="connsiteX2" fmla="*/ 1169233 w 2262818"/>
                  <a:gd name="connsiteY2" fmla="*/ 0 h 717437"/>
                  <a:gd name="connsiteX0" fmla="*/ 1 w 2247705"/>
                  <a:gd name="connsiteY0" fmla="*/ 337840 h 717443"/>
                  <a:gd name="connsiteX1" fmla="*/ 2221922 w 2247705"/>
                  <a:gd name="connsiteY1" fmla="*/ 712364 h 717443"/>
                  <a:gd name="connsiteX2" fmla="*/ 1154120 w 2247705"/>
                  <a:gd name="connsiteY2" fmla="*/ 0 h 717443"/>
                  <a:gd name="connsiteX0" fmla="*/ 0 w 2247704"/>
                  <a:gd name="connsiteY0" fmla="*/ 337840 h 719160"/>
                  <a:gd name="connsiteX1" fmla="*/ 2221921 w 2247704"/>
                  <a:gd name="connsiteY1" fmla="*/ 712364 h 719160"/>
                  <a:gd name="connsiteX2" fmla="*/ 1154119 w 2247704"/>
                  <a:gd name="connsiteY2" fmla="*/ 0 h 71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7704" h="719160">
                    <a:moveTo>
                      <a:pt x="0" y="337840"/>
                    </a:moveTo>
                    <a:cubicBezTo>
                      <a:pt x="580084" y="461224"/>
                      <a:pt x="2027049" y="768577"/>
                      <a:pt x="2221921" y="712364"/>
                    </a:cubicBezTo>
                    <a:cubicBezTo>
                      <a:pt x="2416793" y="656151"/>
                      <a:pt x="1452715" y="154512"/>
                      <a:pt x="1154119" y="0"/>
                    </a:cubicBezTo>
                  </a:path>
                </a:pathLst>
              </a:custGeom>
              <a:noFill/>
              <a:ln w="47625" cap="flat" cmpd="sng" algn="ctr">
                <a:solidFill>
                  <a:schemeClr val="accent2"/>
                </a:solidFill>
                <a:prstDash val="lgDash"/>
                <a:round/>
                <a:headEnd type="none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25" name="Прямая со стрелкой 24"/>
              <p:cNvCxnSpPr>
                <a:stCxn id="28" idx="0"/>
              </p:cNvCxnSpPr>
              <p:nvPr/>
            </p:nvCxnSpPr>
            <p:spPr>
              <a:xfrm>
                <a:off x="3059170" y="2799087"/>
                <a:ext cx="1028953" cy="297061"/>
              </a:xfrm>
              <a:prstGeom prst="straightConnector1">
                <a:avLst/>
              </a:prstGeom>
              <a:ln w="44450">
                <a:solidFill>
                  <a:schemeClr val="accent2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2949316" y="3069981"/>
                <a:ext cx="864000" cy="1611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Дуга 26"/>
              <p:cNvSpPr/>
              <p:nvPr/>
            </p:nvSpPr>
            <p:spPr>
              <a:xfrm rot="13925192">
                <a:off x="3309938" y="2854318"/>
                <a:ext cx="504825" cy="409575"/>
              </a:xfrm>
              <a:prstGeom prst="arc">
                <a:avLst>
                  <a:gd name="adj1" fmla="val 18604108"/>
                  <a:gd name="adj2" fmla="val 20392908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3785" y="2799087"/>
                    <a:ext cx="210769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9412" r="-29412" b="-8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ru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032" y="5028997"/>
                  <a:ext cx="971855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1887" b="-48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ru-RU" sz="1600" dirty="0"/>
                              <m:t> 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3" y="5031028"/>
                  <a:ext cx="971855" cy="246221"/>
                </a:xfrm>
                <a:prstGeom prst="rect">
                  <a:avLst/>
                </a:prstGeom>
                <a:blipFill>
                  <a:blip r:embed="rId13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Группа 13"/>
            <p:cNvGrpSpPr/>
            <p:nvPr/>
          </p:nvGrpSpPr>
          <p:grpSpPr>
            <a:xfrm>
              <a:off x="6179553" y="2437267"/>
              <a:ext cx="658929" cy="766725"/>
              <a:chOff x="8088763" y="516352"/>
              <a:chExt cx="1174999" cy="1191851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8088763" y="632011"/>
                <a:ext cx="834537" cy="727494"/>
                <a:chOff x="4587922" y="2151419"/>
                <a:chExt cx="834537" cy="727494"/>
              </a:xfrm>
            </p:grpSpPr>
            <p:sp>
              <p:nvSpPr>
                <p:cNvPr id="22" name="Line 111"/>
                <p:cNvSpPr>
                  <a:spLocks noChangeShapeType="1"/>
                </p:cNvSpPr>
                <p:nvPr/>
              </p:nvSpPr>
              <p:spPr bwMode="auto">
                <a:xfrm>
                  <a:off x="4587924" y="2875710"/>
                  <a:ext cx="834535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4587922" y="2151419"/>
                  <a:ext cx="2857" cy="7274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a14:m>
                    <a:r>
                      <a:rPr lang="en-US" sz="1600" dirty="0" smtClean="0"/>
                      <a:t>  </a:t>
                    </a:r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4594" y="516352"/>
                    <a:ext cx="436904" cy="41294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0000" r="-7500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23429" y="1325461"/>
                    <a:ext cx="440333" cy="38274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1951" r="-2439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Овал 14"/>
            <p:cNvSpPr/>
            <p:nvPr/>
          </p:nvSpPr>
          <p:spPr>
            <a:xfrm>
              <a:off x="6776837" y="3271726"/>
              <a:ext cx="323021" cy="70328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5992372" y="3532490"/>
              <a:ext cx="643552" cy="126205"/>
            </a:xfrm>
            <a:prstGeom prst="rightArrow">
              <a:avLst>
                <a:gd name="adj1" fmla="val 50000"/>
                <a:gd name="adj2" fmla="val 155383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Freeform 116"/>
            <p:cNvSpPr>
              <a:spLocks/>
            </p:cNvSpPr>
            <p:nvPr/>
          </p:nvSpPr>
          <p:spPr bwMode="auto">
            <a:xfrm rot="19884682">
              <a:off x="5512221" y="3923593"/>
              <a:ext cx="1522526" cy="198421"/>
            </a:xfrm>
            <a:custGeom>
              <a:avLst/>
              <a:gdLst>
                <a:gd name="T0" fmla="*/ 0 w 907"/>
                <a:gd name="T1" fmla="*/ 2147483647 h 332"/>
                <a:gd name="T2" fmla="*/ 2147483647 w 907"/>
                <a:gd name="T3" fmla="*/ 0 h 332"/>
                <a:gd name="T4" fmla="*/ 2147483647 w 907"/>
                <a:gd name="T5" fmla="*/ 2147483647 h 332"/>
                <a:gd name="T6" fmla="*/ 2147483647 w 907"/>
                <a:gd name="T7" fmla="*/ 0 h 332"/>
                <a:gd name="T8" fmla="*/ 2147483647 w 907"/>
                <a:gd name="T9" fmla="*/ 2147483647 h 332"/>
                <a:gd name="T10" fmla="*/ 2147483647 w 907"/>
                <a:gd name="T11" fmla="*/ 2147483647 h 3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0 w 10000"/>
                <a:gd name="connsiteY0" fmla="*/ 9808 h 9846"/>
                <a:gd name="connsiteX1" fmla="*/ 1996 w 10000"/>
                <a:gd name="connsiteY1" fmla="*/ 260 h 9846"/>
                <a:gd name="connsiteX2" fmla="*/ 3991 w 10000"/>
                <a:gd name="connsiteY2" fmla="*/ 9808 h 9846"/>
                <a:gd name="connsiteX3" fmla="*/ 7544 w 10000"/>
                <a:gd name="connsiteY3" fmla="*/ 0 h 9846"/>
                <a:gd name="connsiteX4" fmla="*/ 7993 w 10000"/>
                <a:gd name="connsiteY4" fmla="*/ 9808 h 9846"/>
                <a:gd name="connsiteX5" fmla="*/ 10000 w 10000"/>
                <a:gd name="connsiteY5" fmla="*/ 3001 h 9846"/>
                <a:gd name="connsiteX0" fmla="*/ 0 w 10000"/>
                <a:gd name="connsiteY0" fmla="*/ 9969 h 12020"/>
                <a:gd name="connsiteX1" fmla="*/ 1996 w 10000"/>
                <a:gd name="connsiteY1" fmla="*/ 272 h 12020"/>
                <a:gd name="connsiteX2" fmla="*/ 3991 w 10000"/>
                <a:gd name="connsiteY2" fmla="*/ 9969 h 12020"/>
                <a:gd name="connsiteX3" fmla="*/ 7544 w 10000"/>
                <a:gd name="connsiteY3" fmla="*/ 8 h 12020"/>
                <a:gd name="connsiteX4" fmla="*/ 9290 w 10000"/>
                <a:gd name="connsiteY4" fmla="*/ 11995 h 12020"/>
                <a:gd name="connsiteX5" fmla="*/ 10000 w 10000"/>
                <a:gd name="connsiteY5" fmla="*/ 3056 h 12020"/>
                <a:gd name="connsiteX0" fmla="*/ 0 w 10000"/>
                <a:gd name="connsiteY0" fmla="*/ 9963 h 12014"/>
                <a:gd name="connsiteX1" fmla="*/ 1996 w 10000"/>
                <a:gd name="connsiteY1" fmla="*/ 266 h 12014"/>
                <a:gd name="connsiteX2" fmla="*/ 6179 w 10000"/>
                <a:gd name="connsiteY2" fmla="*/ 11237 h 12014"/>
                <a:gd name="connsiteX3" fmla="*/ 7544 w 10000"/>
                <a:gd name="connsiteY3" fmla="*/ 2 h 12014"/>
                <a:gd name="connsiteX4" fmla="*/ 9290 w 10000"/>
                <a:gd name="connsiteY4" fmla="*/ 11989 h 12014"/>
                <a:gd name="connsiteX5" fmla="*/ 10000 w 10000"/>
                <a:gd name="connsiteY5" fmla="*/ 3050 h 12014"/>
                <a:gd name="connsiteX0" fmla="*/ 0 w 10000"/>
                <a:gd name="connsiteY0" fmla="*/ 11786 h 13837"/>
                <a:gd name="connsiteX1" fmla="*/ 3234 w 10000"/>
                <a:gd name="connsiteY1" fmla="*/ 4 h 13837"/>
                <a:gd name="connsiteX2" fmla="*/ 6179 w 10000"/>
                <a:gd name="connsiteY2" fmla="*/ 13060 h 13837"/>
                <a:gd name="connsiteX3" fmla="*/ 7544 w 10000"/>
                <a:gd name="connsiteY3" fmla="*/ 1825 h 13837"/>
                <a:gd name="connsiteX4" fmla="*/ 9290 w 10000"/>
                <a:gd name="connsiteY4" fmla="*/ 13812 h 13837"/>
                <a:gd name="connsiteX5" fmla="*/ 10000 w 10000"/>
                <a:gd name="connsiteY5" fmla="*/ 4873 h 13837"/>
                <a:gd name="connsiteX0" fmla="*/ 0 w 10563"/>
                <a:gd name="connsiteY0" fmla="*/ 12778 h 13834"/>
                <a:gd name="connsiteX1" fmla="*/ 3797 w 10563"/>
                <a:gd name="connsiteY1" fmla="*/ 1 h 13834"/>
                <a:gd name="connsiteX2" fmla="*/ 6742 w 10563"/>
                <a:gd name="connsiteY2" fmla="*/ 13057 h 13834"/>
                <a:gd name="connsiteX3" fmla="*/ 8107 w 10563"/>
                <a:gd name="connsiteY3" fmla="*/ 1822 h 13834"/>
                <a:gd name="connsiteX4" fmla="*/ 9853 w 10563"/>
                <a:gd name="connsiteY4" fmla="*/ 13809 h 13834"/>
                <a:gd name="connsiteX5" fmla="*/ 10563 w 10563"/>
                <a:gd name="connsiteY5" fmla="*/ 4870 h 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3" h="13834">
                  <a:moveTo>
                    <a:pt x="0" y="12778"/>
                  </a:moveTo>
                  <a:cubicBezTo>
                    <a:pt x="662" y="7915"/>
                    <a:pt x="2673" y="-46"/>
                    <a:pt x="3797" y="1"/>
                  </a:cubicBezTo>
                  <a:cubicBezTo>
                    <a:pt x="4921" y="48"/>
                    <a:pt x="6024" y="12754"/>
                    <a:pt x="6742" y="13057"/>
                  </a:cubicBezTo>
                  <a:cubicBezTo>
                    <a:pt x="7460" y="13360"/>
                    <a:pt x="7589" y="1697"/>
                    <a:pt x="8107" y="1822"/>
                  </a:cubicBezTo>
                  <a:cubicBezTo>
                    <a:pt x="8626" y="1947"/>
                    <a:pt x="9192" y="13350"/>
                    <a:pt x="9853" y="13809"/>
                  </a:cubicBezTo>
                  <a:cubicBezTo>
                    <a:pt x="10515" y="14268"/>
                    <a:pt x="9890" y="8540"/>
                    <a:pt x="10563" y="487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11"/>
            <p:cNvSpPr>
              <a:spLocks noChangeShapeType="1"/>
            </p:cNvSpPr>
            <p:nvPr/>
          </p:nvSpPr>
          <p:spPr bwMode="auto">
            <a:xfrm flipH="1">
              <a:off x="5957776" y="4026014"/>
              <a:ext cx="711142" cy="27800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1698573" y="3944664"/>
            <a:ext cx="852487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latin typeface="Arial" panose="020B0604020202020204" pitchFamily="34" charset="0"/>
              </a:rPr>
              <a:t>ЦЕЛИ РАБОТЫ: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latin typeface="Arial" panose="020B0604020202020204" pitchFamily="34" charset="0"/>
              </a:rPr>
              <a:t>Построение аналитической теории нелинейного резонансного поглощения </a:t>
            </a:r>
            <a:br>
              <a:rPr lang="ru-RU" altLang="ru-RU" sz="1800" dirty="0" smtClean="0">
                <a:latin typeface="Arial" panose="020B0604020202020204" pitchFamily="34" charset="0"/>
              </a:rPr>
            </a:br>
            <a:r>
              <a:rPr lang="ru-RU" altLang="ru-RU" sz="1800" dirty="0" smtClean="0">
                <a:latin typeface="Arial" panose="020B0604020202020204" pitchFamily="34" charset="0"/>
              </a:rPr>
              <a:t>с учетом релятивистских эффектов движения электронов.</a:t>
            </a:r>
            <a:br>
              <a:rPr lang="ru-RU" altLang="ru-RU" sz="1800" dirty="0" smtClean="0">
                <a:latin typeface="Arial" panose="020B0604020202020204" pitchFamily="34" charset="0"/>
              </a:rPr>
            </a:br>
            <a:endParaRPr lang="ru-RU" altLang="ru-RU" sz="18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latin typeface="Arial" panose="020B0604020202020204" pitchFamily="34" charset="0"/>
              </a:rPr>
              <a:t>Построение аналитической теории генерации гармоник </a:t>
            </a:r>
            <a:br>
              <a:rPr lang="ru-RU" altLang="ru-RU" sz="1800" dirty="0" smtClean="0">
                <a:latin typeface="Arial" panose="020B0604020202020204" pitchFamily="34" charset="0"/>
              </a:rPr>
            </a:br>
            <a:r>
              <a:rPr lang="ru-RU" altLang="ru-RU" sz="1800" dirty="0" smtClean="0">
                <a:latin typeface="Arial" panose="020B0604020202020204" pitchFamily="34" charset="0"/>
              </a:rPr>
              <a:t>в режиме релятивистского плазменного резонанса.</a:t>
            </a:r>
            <a:br>
              <a:rPr lang="ru-RU" altLang="ru-RU" sz="1800" dirty="0" smtClean="0">
                <a:latin typeface="Arial" panose="020B0604020202020204" pitchFamily="34" charset="0"/>
              </a:rPr>
            </a:br>
            <a:endParaRPr lang="ru-RU" altLang="ru-RU" sz="18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latin typeface="Arial" panose="020B0604020202020204" pitchFamily="34" charset="0"/>
              </a:rPr>
              <a:t>Развитие модели генерации квазистатического поля </a:t>
            </a:r>
            <a:br>
              <a:rPr lang="ru-RU" altLang="ru-RU" sz="1800" dirty="0" smtClean="0">
                <a:latin typeface="Arial" panose="020B0604020202020204" pitchFamily="34" charset="0"/>
              </a:rPr>
            </a:br>
            <a:r>
              <a:rPr lang="ru-RU" altLang="ru-RU" sz="1800" dirty="0" smtClean="0">
                <a:latin typeface="Arial" panose="020B0604020202020204" pitchFamily="34" charset="0"/>
              </a:rPr>
              <a:t>в окрестности критической плотности неоднородной плазмы.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611" y="1004817"/>
                <a:ext cx="1104059" cy="307777"/>
              </a:xfrm>
              <a:prstGeom prst="rect">
                <a:avLst/>
              </a:prstGeom>
              <a:blipFill>
                <a:blip r:embed="rId16"/>
                <a:stretch>
                  <a:fillRect l="-6077" r="-3315" b="-1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92811" y="537070"/>
            <a:ext cx="7656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u="sng" dirty="0" smtClean="0">
                <a:latin typeface="Arial" panose="020B0604020202020204" pitchFamily="34" charset="0"/>
              </a:rPr>
              <a:t>Поле накачки</a:t>
            </a:r>
            <a:r>
              <a:rPr lang="ru-RU" altLang="ru-RU" sz="1800" dirty="0" smtClean="0">
                <a:latin typeface="Arial" panose="020B0604020202020204" pitchFamily="34" charset="0"/>
              </a:rPr>
              <a:t> – </a:t>
            </a:r>
            <a:r>
              <a:rPr lang="en-US" altLang="ru-RU" sz="1800" i="1" dirty="0" smtClean="0">
                <a:latin typeface="Arial" panose="020B0604020202020204" pitchFamily="34" charset="0"/>
              </a:rPr>
              <a:t>p</a:t>
            </a:r>
            <a:r>
              <a:rPr lang="en-US" altLang="ru-RU" sz="1800" dirty="0" smtClean="0">
                <a:latin typeface="Arial" panose="020B0604020202020204" pitchFamily="34" charset="0"/>
              </a:rPr>
              <a:t>-</a:t>
            </a:r>
            <a:r>
              <a:rPr lang="ru-RU" altLang="ru-RU" sz="1800" dirty="0" smtClean="0">
                <a:latin typeface="Arial" panose="020B0604020202020204" pitchFamily="34" charset="0"/>
              </a:rPr>
              <a:t>поляризованная плоская электромагнитная волна: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31" name="Picture 12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39915" r="21321" b="45940"/>
          <a:stretch/>
        </p:blipFill>
        <p:spPr bwMode="auto">
          <a:xfrm>
            <a:off x="454731" y="885499"/>
            <a:ext cx="5010150" cy="78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46"/>
          <p:cNvSpPr>
            <a:spLocks noChangeArrowheads="1"/>
          </p:cNvSpPr>
          <p:nvPr/>
        </p:nvSpPr>
        <p:spPr bwMode="auto">
          <a:xfrm>
            <a:off x="89821" y="2214789"/>
            <a:ext cx="65702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u="sng" dirty="0" smtClean="0">
                <a:latin typeface="Arial" panose="020B0604020202020204" pitchFamily="34" charset="0"/>
              </a:rPr>
              <a:t>Исходные уравнения </a:t>
            </a:r>
            <a:r>
              <a:rPr lang="ru-RU" altLang="ru-RU" sz="1800" dirty="0" smtClean="0">
                <a:latin typeface="Arial" panose="020B0604020202020204" pitchFamily="34" charset="0"/>
              </a:rPr>
              <a:t>– уравнения </a:t>
            </a:r>
            <a:r>
              <a:rPr lang="ru-RU" altLang="ru-RU" sz="1800" dirty="0" err="1" smtClean="0">
                <a:latin typeface="Arial" panose="020B0604020202020204" pitchFamily="34" charset="0"/>
              </a:rPr>
              <a:t>бесстолкновительной</a:t>
            </a:r>
            <a:r>
              <a:rPr lang="ru-RU" altLang="ru-RU" sz="1800" dirty="0" smtClean="0">
                <a:latin typeface="Arial" panose="020B0604020202020204" pitchFamily="34" charset="0"/>
              </a:rPr>
              <a:t> гидродинамики холодной релятивистской электронной плазмы и уравнения Максвелла.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nor/>
                            </m:rPr>
                            <a:rPr lang="ru-RU" sz="1600" dirty="0"/>
                            <m:t> </m:t>
                          </m:r>
                        </m:e>
                      </m:func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45" y="1129287"/>
                <a:ext cx="829645" cy="246221"/>
              </a:xfrm>
              <a:prstGeom prst="rect">
                <a:avLst/>
              </a:prstGeom>
              <a:blipFill>
                <a:blip r:embed="rId18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1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ДОПУЩЕНИЯ И УСЛОВИЯ ПРИМЕНИМОСТИ МОДЕЛИ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22"/>
          <p:cNvGrpSpPr>
            <a:grpSpLocks/>
          </p:cNvGrpSpPr>
          <p:nvPr/>
        </p:nvGrpSpPr>
        <p:grpSpPr bwMode="auto">
          <a:xfrm>
            <a:off x="95250" y="4062348"/>
            <a:ext cx="7180193" cy="2170247"/>
            <a:chOff x="33338" y="3947655"/>
            <a:chExt cx="9100048" cy="2608690"/>
          </a:xfrm>
        </p:grpSpPr>
        <p:grpSp>
          <p:nvGrpSpPr>
            <p:cNvPr id="17" name="Группа 15"/>
            <p:cNvGrpSpPr>
              <a:grpSpLocks/>
            </p:cNvGrpSpPr>
            <p:nvPr/>
          </p:nvGrpSpPr>
          <p:grpSpPr bwMode="auto">
            <a:xfrm>
              <a:off x="33338" y="3947655"/>
              <a:ext cx="9100048" cy="2439413"/>
              <a:chOff x="33338" y="3947655"/>
              <a:chExt cx="9100048" cy="2439413"/>
            </a:xfrm>
          </p:grpSpPr>
          <p:grpSp>
            <p:nvGrpSpPr>
              <p:cNvPr id="19" name="Группа 2"/>
              <p:cNvGrpSpPr>
                <a:grpSpLocks/>
              </p:cNvGrpSpPr>
              <p:nvPr/>
            </p:nvGrpSpPr>
            <p:grpSpPr bwMode="auto">
              <a:xfrm>
                <a:off x="33338" y="4150070"/>
                <a:ext cx="4729957" cy="2236998"/>
                <a:chOff x="-45507" y="4447471"/>
                <a:chExt cx="4729957" cy="2236998"/>
              </a:xfrm>
            </p:grpSpPr>
            <p:grpSp>
              <p:nvGrpSpPr>
                <p:cNvPr id="23" name="Группа 1"/>
                <p:cNvGrpSpPr>
                  <a:grpSpLocks/>
                </p:cNvGrpSpPr>
                <p:nvPr/>
              </p:nvGrpSpPr>
              <p:grpSpPr bwMode="auto">
                <a:xfrm>
                  <a:off x="278477" y="4447471"/>
                  <a:ext cx="4405973" cy="2236998"/>
                  <a:chOff x="278477" y="4447471"/>
                  <a:chExt cx="4405973" cy="2236998"/>
                </a:xfrm>
              </p:grpSpPr>
              <p:pic>
                <p:nvPicPr>
                  <p:cNvPr id="27" name="Рисунок 24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829"/>
                  <a:stretch>
                    <a:fillRect/>
                  </a:stretch>
                </p:blipFill>
                <p:spPr bwMode="auto">
                  <a:xfrm>
                    <a:off x="278477" y="4447471"/>
                    <a:ext cx="3924488" cy="2236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3554328" y="5990564"/>
                    <a:ext cx="1130122" cy="318755"/>
                  </a:xfrm>
                  <a:custGeom>
                    <a:avLst/>
                    <a:gdLst>
                      <a:gd name="T0" fmla="*/ 0 w 1169233"/>
                      <a:gd name="T1" fmla="*/ 1025555 h 337951"/>
                      <a:gd name="T2" fmla="*/ 408172084 w 1169233"/>
                      <a:gd name="T3" fmla="*/ 866023 h 337951"/>
                      <a:gd name="T4" fmla="*/ 558551183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  <p:sp>
                <p:nvSpPr>
                  <p:cNvPr id="29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3029184" y="5378982"/>
                    <a:ext cx="1161274" cy="235027"/>
                  </a:xfrm>
                  <a:custGeom>
                    <a:avLst/>
                    <a:gdLst>
                      <a:gd name="T0" fmla="*/ 0 w 1169233"/>
                      <a:gd name="T1" fmla="*/ 557545 h 337951"/>
                      <a:gd name="T2" fmla="*/ 430984892 w 1169233"/>
                      <a:gd name="T3" fmla="*/ 470816 h 337951"/>
                      <a:gd name="T4" fmla="*/ 589768703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  <p:sp>
                <p:nvSpPr>
                  <p:cNvPr id="30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2669144" y="4623472"/>
                    <a:ext cx="1161274" cy="235027"/>
                  </a:xfrm>
                  <a:custGeom>
                    <a:avLst/>
                    <a:gdLst>
                      <a:gd name="T0" fmla="*/ 0 w 1169233"/>
                      <a:gd name="T1" fmla="*/ 557545 h 337951"/>
                      <a:gd name="T2" fmla="*/ 430984892 w 1169233"/>
                      <a:gd name="T3" fmla="*/ 470816 h 337951"/>
                      <a:gd name="T4" fmla="*/ 589768703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951" y="4597049"/>
                  <a:ext cx="1588961" cy="41242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1765"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>
                      <a:noFill/>
                    </a:rPr>
                    <a:t> </a:t>
                  </a:r>
                </a:p>
              </p:txBody>
            </p:sp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47" y="5969246"/>
                  <a:ext cx="971292" cy="41242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>
                      <a:noFill/>
                    </a:rPr>
                    <a:t> </a:t>
                  </a:r>
                </a:p>
              </p:txBody>
            </p:sp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507" y="5392136"/>
                  <a:ext cx="1618072" cy="41242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>
                      <a:noFill/>
                    </a:rPr>
                    <a:t> </a:t>
                  </a:r>
                </a:p>
              </p:txBody>
            </p:sp>
          </p:grpSp>
          <p:sp>
            <p:nvSpPr>
              <p:cNvPr id="20" name="TextBox 29"/>
              <p:cNvSpPr txBox="1">
                <a:spLocks noChangeArrowheads="1"/>
              </p:cNvSpPr>
              <p:nvPr/>
            </p:nvSpPr>
            <p:spPr bwMode="auto">
              <a:xfrm>
                <a:off x="2932735" y="3947655"/>
                <a:ext cx="4705846" cy="4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panose="020B0604020202020204" pitchFamily="34" charset="0"/>
                  </a:rPr>
                  <a:t>Нелинейная </a:t>
                </a:r>
                <a:r>
                  <a:rPr lang="ru-RU" altLang="ru-RU" sz="1600" dirty="0" smtClean="0">
                    <a:latin typeface="Arial" panose="020B0604020202020204" pitchFamily="34" charset="0"/>
                  </a:rPr>
                  <a:t>релятивистская теория</a:t>
                </a:r>
                <a:endParaRPr lang="ru-RU" altLang="ru-RU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TextBox 28"/>
              <p:cNvSpPr txBox="1">
                <a:spLocks noChangeArrowheads="1"/>
              </p:cNvSpPr>
              <p:nvPr/>
            </p:nvSpPr>
            <p:spPr bwMode="auto">
              <a:xfrm>
                <a:off x="3392937" y="4716964"/>
                <a:ext cx="4954857" cy="4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panose="020B0604020202020204" pitchFamily="34" charset="0"/>
                  </a:rPr>
                  <a:t>Нелинейная </a:t>
                </a:r>
                <a:r>
                  <a:rPr lang="ru-RU" altLang="ru-RU" sz="1600" dirty="0" smtClean="0">
                    <a:latin typeface="Arial" panose="020B0604020202020204" pitchFamily="34" charset="0"/>
                  </a:rPr>
                  <a:t>нерелятивистская </a:t>
                </a:r>
                <a:r>
                  <a:rPr lang="ru-RU" altLang="ru-RU" sz="1600" dirty="0">
                    <a:latin typeface="Arial" panose="020B0604020202020204" pitchFamily="34" charset="0"/>
                  </a:rPr>
                  <a:t>теория</a:t>
                </a:r>
              </a:p>
            </p:txBody>
          </p:sp>
          <p:sp>
            <p:nvSpPr>
              <p:cNvPr id="22" name="TextBox 27"/>
              <p:cNvSpPr txBox="1">
                <a:spLocks noChangeArrowheads="1"/>
              </p:cNvSpPr>
              <p:nvPr/>
            </p:nvSpPr>
            <p:spPr bwMode="auto">
              <a:xfrm>
                <a:off x="3597166" y="5332326"/>
                <a:ext cx="5536220" cy="4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</a:rPr>
                  <a:t>Линейная и слабо нелинейная (ТВ) теории</a:t>
                </a:r>
                <a:endParaRPr lang="ru-RU" altLang="ru-RU" sz="16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63556" y="6217791"/>
              <a:ext cx="5535778" cy="338554"/>
            </a:xfrm>
            <a:prstGeom prst="rect">
              <a:avLst/>
            </a:prstGeom>
            <a:blipFill rotWithShape="1">
              <a:blip r:embed="rId6"/>
              <a:stretch>
                <a:fillRect t="-5357" b="-21429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r>
                <a:rPr lang="ru-RU">
                  <a:noFill/>
                </a:rPr>
                <a:t> </a:t>
              </a: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79" y="3916559"/>
            <a:ext cx="3655768" cy="2652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46"/>
              <p:cNvSpPr>
                <a:spLocks noChangeArrowheads="1"/>
              </p:cNvSpPr>
              <p:nvPr/>
            </p:nvSpPr>
            <p:spPr bwMode="auto">
              <a:xfrm>
                <a:off x="-9416" y="546472"/>
                <a:ext cx="981116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Слабо неоднородная плазма с характерным масштабом неоднородности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ru-R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 . </m:t>
                    </m:r>
                  </m:oMath>
                </a14:m>
                <a:endParaRPr lang="ru-RU" altLang="ru-RU" sz="1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416" y="546472"/>
                <a:ext cx="9811167" cy="369332"/>
              </a:xfrm>
              <a:prstGeom prst="rect">
                <a:avLst/>
              </a:prstGeom>
              <a:blipFill>
                <a:blip r:embed="rId8"/>
                <a:stretch>
                  <a:fillRect l="-373" t="-10000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46"/>
              <p:cNvSpPr>
                <a:spLocks noChangeArrowheads="1"/>
              </p:cNvSpPr>
              <p:nvPr/>
            </p:nvSpPr>
            <p:spPr bwMode="auto">
              <a:xfrm>
                <a:off x="27013" y="1148742"/>
                <a:ext cx="11178134" cy="760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Зависимость полей и скоростей от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вблизи резонанса малой ширины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существенно сильнее зависимости от поперечной координаты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ru-RU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r>
                          <a:rPr lang="ru-RU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ru-RU" altLang="ru-RU" sz="1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13" y="1148742"/>
                <a:ext cx="11178134" cy="760465"/>
              </a:xfrm>
              <a:prstGeom prst="rect">
                <a:avLst/>
              </a:prstGeom>
              <a:blipFill>
                <a:blip r:embed="rId9"/>
                <a:stretch>
                  <a:fillRect l="-327" t="-4000" r="-927" b="-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0"/>
          <a:srcRect l="4620" t="38242" r="21174" b="49765"/>
          <a:stretch/>
        </p:blipFill>
        <p:spPr>
          <a:xfrm>
            <a:off x="3294052" y="2108922"/>
            <a:ext cx="5017578" cy="4561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/>
              <p:cNvSpPr>
                <a:spLocks noChangeArrowheads="1"/>
              </p:cNvSpPr>
              <p:nvPr/>
            </p:nvSpPr>
            <p:spPr bwMode="auto">
              <a:xfrm>
                <a:off x="27011" y="2969218"/>
                <a:ext cx="12164989" cy="669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err="1" smtClean="0">
                    <a:latin typeface="Arial" panose="020B0604020202020204" pitchFamily="34" charset="0"/>
                  </a:rPr>
                  <a:t>Адиабатически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 медленное нарастание амплитуды поля в лазерном импульсе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/>
                </a:r>
                <a:br>
                  <a:rPr lang="ru-RU" altLang="ru-RU" sz="1800" dirty="0">
                    <a:latin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начальные условия по амплитуде – стационарная структура резонансного поля в линейном приближении.</a:t>
                </a:r>
              </a:p>
            </p:txBody>
          </p:sp>
        </mc:Choice>
        <mc:Fallback xmlns="">
          <p:sp>
            <p:nvSpPr>
              <p:cNvPr id="40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11" y="2969218"/>
                <a:ext cx="12164989" cy="669992"/>
              </a:xfrm>
              <a:prstGeom prst="rect">
                <a:avLst/>
              </a:prstGeom>
              <a:blipFill>
                <a:blip r:embed="rId11"/>
                <a:stretch>
                  <a:fillRect l="-301" t="-4545" r="-401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742512" y="6510428"/>
            <a:ext cx="461369" cy="336004"/>
          </a:xfrm>
          <a:noFill/>
        </p:spPr>
        <p:txBody>
          <a:bodyPr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9160487" y="3882955"/>
                <a:ext cx="2146742" cy="3477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487" y="3882955"/>
                <a:ext cx="2146742" cy="347788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6776674" y="6444346"/>
            <a:ext cx="51867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dirty="0" smtClean="0">
                <a:latin typeface="Arial" panose="020B0604020202020204" pitchFamily="34" charset="0"/>
              </a:rPr>
              <a:t>Линейный коэффициент резонансного  поглощения.</a:t>
            </a:r>
          </a:p>
        </p:txBody>
      </p:sp>
    </p:spTree>
    <p:extLst>
      <p:ext uri="{BB962C8B-B14F-4D97-AF65-F5344CB8AC3E}">
        <p14:creationId xmlns:p14="http://schemas.microsoft.com/office/powerpoint/2010/main" val="12187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ДОПУЩЕНИЯ И УСЛОВИЯ ПРИМЕНИМОСТИ МОДЕЛИ</a:t>
            </a:r>
            <a:endParaRPr lang="ru-RU" altLang="ru-RU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/>
          <a:srcRect l="4620" t="38242" r="21174" b="49765"/>
          <a:stretch/>
        </p:blipFill>
        <p:spPr>
          <a:xfrm>
            <a:off x="3294052" y="2108922"/>
            <a:ext cx="5017578" cy="4561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46"/>
              <p:cNvSpPr>
                <a:spLocks noChangeArrowheads="1"/>
              </p:cNvSpPr>
              <p:nvPr/>
            </p:nvSpPr>
            <p:spPr bwMode="auto">
              <a:xfrm>
                <a:off x="27011" y="2969218"/>
                <a:ext cx="12164989" cy="669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err="1" smtClean="0">
                    <a:latin typeface="Arial" panose="020B0604020202020204" pitchFamily="34" charset="0"/>
                  </a:rPr>
                  <a:t>Адиабатически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 медленное нарастание амплитуды поля в лазерном импульсе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/>
                </a:r>
                <a:br>
                  <a:rPr lang="ru-RU" altLang="ru-RU" sz="1800" dirty="0">
                    <a:latin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начальные условия по амплитуде – стационарная структура резонансного поля в линейном приближении.</a:t>
                </a:r>
              </a:p>
            </p:txBody>
          </p:sp>
        </mc:Choice>
        <mc:Fallback xmlns="">
          <p:sp>
            <p:nvSpPr>
              <p:cNvPr id="39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11" y="2969218"/>
                <a:ext cx="12164989" cy="669992"/>
              </a:xfrm>
              <a:prstGeom prst="rect">
                <a:avLst/>
              </a:prstGeom>
              <a:blipFill>
                <a:blip r:embed="rId10"/>
                <a:stretch>
                  <a:fillRect l="-301" t="-4545" r="-401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742512" y="6510428"/>
            <a:ext cx="461369" cy="336004"/>
          </a:xfrm>
          <a:noFill/>
        </p:spPr>
        <p:txBody>
          <a:bodyPr/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7549379" y="3882955"/>
            <a:ext cx="3757850" cy="2685617"/>
            <a:chOff x="7549379" y="3882955"/>
            <a:chExt cx="3757850" cy="2685617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379" y="3915947"/>
              <a:ext cx="3655768" cy="26526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Прямоугольник 40"/>
                <p:cNvSpPr/>
                <p:nvPr/>
              </p:nvSpPr>
              <p:spPr>
                <a:xfrm>
                  <a:off x="9160487" y="3882955"/>
                  <a:ext cx="2146742" cy="347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2/3</m:t>
                            </m:r>
                          </m:sup>
                        </m:sSup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41" name="Прямоугольник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487" y="3882955"/>
                  <a:ext cx="2146742" cy="347788"/>
                </a:xfrm>
                <a:prstGeom prst="rect">
                  <a:avLst/>
                </a:prstGeom>
                <a:blipFill>
                  <a:blip r:embed="rId12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ectangle 46"/>
          <p:cNvSpPr>
            <a:spLocks noChangeArrowheads="1"/>
          </p:cNvSpPr>
          <p:nvPr/>
        </p:nvSpPr>
        <p:spPr bwMode="auto">
          <a:xfrm>
            <a:off x="6776674" y="6444346"/>
            <a:ext cx="51867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dirty="0" smtClean="0">
                <a:latin typeface="Arial" panose="020B0604020202020204" pitchFamily="34" charset="0"/>
              </a:rPr>
              <a:t>Линейный коэффициент резонансного  поглощения.</a:t>
            </a: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8912511" y="4622138"/>
            <a:ext cx="22926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dirty="0" smtClean="0">
                <a:latin typeface="Arial" panose="020B0604020202020204" pitchFamily="34" charset="0"/>
              </a:rPr>
              <a:t>Ограничение по углу</a:t>
            </a:r>
          </a:p>
        </p:txBody>
      </p:sp>
      <p:sp>
        <p:nvSpPr>
          <p:cNvPr id="46" name="Freeform 60"/>
          <p:cNvSpPr>
            <a:spLocks/>
          </p:cNvSpPr>
          <p:nvPr/>
        </p:nvSpPr>
        <p:spPr bwMode="auto">
          <a:xfrm rot="8554238">
            <a:off x="9335627" y="5176397"/>
            <a:ext cx="888119" cy="56255"/>
          </a:xfrm>
          <a:custGeom>
            <a:avLst/>
            <a:gdLst>
              <a:gd name="T0" fmla="*/ 0 w 1169233"/>
              <a:gd name="T1" fmla="*/ 557545 h 337951"/>
              <a:gd name="T2" fmla="*/ 430984892 w 1169233"/>
              <a:gd name="T3" fmla="*/ 470816 h 337951"/>
              <a:gd name="T4" fmla="*/ 589768703 w 1169233"/>
              <a:gd name="T5" fmla="*/ 0 h 3379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9233" h="337951">
                <a:moveTo>
                  <a:pt x="0" y="337279"/>
                </a:moveTo>
                <a:cubicBezTo>
                  <a:pt x="329784" y="339152"/>
                  <a:pt x="659568" y="341026"/>
                  <a:pt x="854440" y="284813"/>
                </a:cubicBezTo>
                <a:cubicBezTo>
                  <a:pt x="1049312" y="228600"/>
                  <a:pt x="1109272" y="114300"/>
                  <a:pt x="1169233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grpSp>
        <p:nvGrpSpPr>
          <p:cNvPr id="31" name="Группа 22"/>
          <p:cNvGrpSpPr>
            <a:grpSpLocks/>
          </p:cNvGrpSpPr>
          <p:nvPr/>
        </p:nvGrpSpPr>
        <p:grpSpPr bwMode="auto">
          <a:xfrm>
            <a:off x="95250" y="4062348"/>
            <a:ext cx="7180193" cy="2170247"/>
            <a:chOff x="33338" y="3947655"/>
            <a:chExt cx="9100048" cy="2608690"/>
          </a:xfrm>
        </p:grpSpPr>
        <p:grpSp>
          <p:nvGrpSpPr>
            <p:cNvPr id="32" name="Группа 15"/>
            <p:cNvGrpSpPr>
              <a:grpSpLocks/>
            </p:cNvGrpSpPr>
            <p:nvPr/>
          </p:nvGrpSpPr>
          <p:grpSpPr bwMode="auto">
            <a:xfrm>
              <a:off x="33338" y="3947655"/>
              <a:ext cx="9100048" cy="2439413"/>
              <a:chOff x="33338" y="3947655"/>
              <a:chExt cx="9100048" cy="2439413"/>
            </a:xfrm>
          </p:grpSpPr>
          <p:grpSp>
            <p:nvGrpSpPr>
              <p:cNvPr id="34" name="Группа 2"/>
              <p:cNvGrpSpPr>
                <a:grpSpLocks/>
              </p:cNvGrpSpPr>
              <p:nvPr/>
            </p:nvGrpSpPr>
            <p:grpSpPr bwMode="auto">
              <a:xfrm>
                <a:off x="33338" y="4150070"/>
                <a:ext cx="4729957" cy="2236998"/>
                <a:chOff x="-45507" y="4447471"/>
                <a:chExt cx="4729957" cy="2236998"/>
              </a:xfrm>
            </p:grpSpPr>
            <p:grpSp>
              <p:nvGrpSpPr>
                <p:cNvPr id="49" name="Группа 1"/>
                <p:cNvGrpSpPr>
                  <a:grpSpLocks/>
                </p:cNvGrpSpPr>
                <p:nvPr/>
              </p:nvGrpSpPr>
              <p:grpSpPr bwMode="auto">
                <a:xfrm>
                  <a:off x="278477" y="4447471"/>
                  <a:ext cx="4405973" cy="2236998"/>
                  <a:chOff x="278477" y="4447471"/>
                  <a:chExt cx="4405973" cy="2236998"/>
                </a:xfrm>
              </p:grpSpPr>
              <p:pic>
                <p:nvPicPr>
                  <p:cNvPr id="53" name="Рисунок 24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829"/>
                  <a:stretch>
                    <a:fillRect/>
                  </a:stretch>
                </p:blipFill>
                <p:spPr bwMode="auto">
                  <a:xfrm>
                    <a:off x="278477" y="4447471"/>
                    <a:ext cx="3924488" cy="2236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4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3554328" y="5990564"/>
                    <a:ext cx="1130122" cy="318755"/>
                  </a:xfrm>
                  <a:custGeom>
                    <a:avLst/>
                    <a:gdLst>
                      <a:gd name="T0" fmla="*/ 0 w 1169233"/>
                      <a:gd name="T1" fmla="*/ 1025555 h 337951"/>
                      <a:gd name="T2" fmla="*/ 408172084 w 1169233"/>
                      <a:gd name="T3" fmla="*/ 866023 h 337951"/>
                      <a:gd name="T4" fmla="*/ 558551183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  <p:sp>
                <p:nvSpPr>
                  <p:cNvPr id="55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3029184" y="5378982"/>
                    <a:ext cx="1161274" cy="235027"/>
                  </a:xfrm>
                  <a:custGeom>
                    <a:avLst/>
                    <a:gdLst>
                      <a:gd name="T0" fmla="*/ 0 w 1169233"/>
                      <a:gd name="T1" fmla="*/ 557545 h 337951"/>
                      <a:gd name="T2" fmla="*/ 430984892 w 1169233"/>
                      <a:gd name="T3" fmla="*/ 470816 h 337951"/>
                      <a:gd name="T4" fmla="*/ 589768703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  <p:sp>
                <p:nvSpPr>
                  <p:cNvPr id="56" name="Freeform 60"/>
                  <p:cNvSpPr>
                    <a:spLocks/>
                  </p:cNvSpPr>
                  <p:nvPr/>
                </p:nvSpPr>
                <p:spPr bwMode="auto">
                  <a:xfrm rot="10800000">
                    <a:off x="2669144" y="4623472"/>
                    <a:ext cx="1161274" cy="235027"/>
                  </a:xfrm>
                  <a:custGeom>
                    <a:avLst/>
                    <a:gdLst>
                      <a:gd name="T0" fmla="*/ 0 w 1169233"/>
                      <a:gd name="T1" fmla="*/ 557545 h 337951"/>
                      <a:gd name="T2" fmla="*/ 430984892 w 1169233"/>
                      <a:gd name="T3" fmla="*/ 470816 h 337951"/>
                      <a:gd name="T4" fmla="*/ 589768703 w 1169233"/>
                      <a:gd name="T5" fmla="*/ 0 h 33795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69233" h="337951">
                        <a:moveTo>
                          <a:pt x="0" y="337279"/>
                        </a:moveTo>
                        <a:cubicBezTo>
                          <a:pt x="329784" y="339152"/>
                          <a:pt x="659568" y="341026"/>
                          <a:pt x="854440" y="284813"/>
                        </a:cubicBezTo>
                        <a:cubicBezTo>
                          <a:pt x="1049312" y="228600"/>
                          <a:pt x="1109272" y="114300"/>
                          <a:pt x="116923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951" y="4597049"/>
                  <a:ext cx="1588961" cy="41242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11765"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>
                      <a:noFill/>
                    </a:rPr>
                    <a:t> </a:t>
                  </a:r>
                </a:p>
              </p:txBody>
            </p:sp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47" y="5969246"/>
                  <a:ext cx="971292" cy="41242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>
                      <a:noFill/>
                    </a:rPr>
                    <a:t> </a:t>
                  </a:r>
                </a:p>
              </p:txBody>
            </p:sp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507" y="5392136"/>
                  <a:ext cx="1618072" cy="412421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>
                      <a:noFill/>
                    </a:rPr>
                    <a:t> </a:t>
                  </a:r>
                </a:p>
              </p:txBody>
            </p:sp>
          </p:grpSp>
          <p:sp>
            <p:nvSpPr>
              <p:cNvPr id="42" name="TextBox 29"/>
              <p:cNvSpPr txBox="1">
                <a:spLocks noChangeArrowheads="1"/>
              </p:cNvSpPr>
              <p:nvPr/>
            </p:nvSpPr>
            <p:spPr bwMode="auto">
              <a:xfrm>
                <a:off x="2932735" y="3947655"/>
                <a:ext cx="4705846" cy="4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panose="020B0604020202020204" pitchFamily="34" charset="0"/>
                  </a:rPr>
                  <a:t>Нелинейная </a:t>
                </a:r>
                <a:r>
                  <a:rPr lang="ru-RU" altLang="ru-RU" sz="1600" dirty="0" smtClean="0">
                    <a:latin typeface="Arial" panose="020B0604020202020204" pitchFamily="34" charset="0"/>
                  </a:rPr>
                  <a:t>релятивистская теория</a:t>
                </a:r>
                <a:endParaRPr lang="ru-RU" altLang="ru-RU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Box 28"/>
              <p:cNvSpPr txBox="1">
                <a:spLocks noChangeArrowheads="1"/>
              </p:cNvSpPr>
              <p:nvPr/>
            </p:nvSpPr>
            <p:spPr bwMode="auto">
              <a:xfrm>
                <a:off x="3392937" y="4716964"/>
                <a:ext cx="4954857" cy="4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panose="020B0604020202020204" pitchFamily="34" charset="0"/>
                  </a:rPr>
                  <a:t>Нелинейная </a:t>
                </a:r>
                <a:r>
                  <a:rPr lang="ru-RU" altLang="ru-RU" sz="1600" dirty="0" smtClean="0">
                    <a:latin typeface="Arial" panose="020B0604020202020204" pitchFamily="34" charset="0"/>
                  </a:rPr>
                  <a:t>нерелятивистская </a:t>
                </a:r>
                <a:r>
                  <a:rPr lang="ru-RU" altLang="ru-RU" sz="1600" dirty="0">
                    <a:latin typeface="Arial" panose="020B0604020202020204" pitchFamily="34" charset="0"/>
                  </a:rPr>
                  <a:t>теория</a:t>
                </a:r>
              </a:p>
            </p:txBody>
          </p:sp>
          <p:sp>
            <p:nvSpPr>
              <p:cNvPr id="48" name="TextBox 27"/>
              <p:cNvSpPr txBox="1">
                <a:spLocks noChangeArrowheads="1"/>
              </p:cNvSpPr>
              <p:nvPr/>
            </p:nvSpPr>
            <p:spPr bwMode="auto">
              <a:xfrm>
                <a:off x="3597166" y="5332326"/>
                <a:ext cx="5536220" cy="40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 smtClean="0">
                    <a:latin typeface="Arial" panose="020B0604020202020204" pitchFamily="34" charset="0"/>
                  </a:rPr>
                  <a:t>Линейная и слабо нелинейная (ТВ) теории</a:t>
                </a:r>
                <a:endParaRPr lang="ru-RU" altLang="ru-RU" sz="16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3" name="TextBox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63556" y="6217791"/>
              <a:ext cx="5535778" cy="338554"/>
            </a:xfrm>
            <a:prstGeom prst="rect">
              <a:avLst/>
            </a:prstGeom>
            <a:blipFill rotWithShape="1">
              <a:blip r:embed="rId17"/>
              <a:stretch>
                <a:fillRect t="-5357" b="-21429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r>
                <a:rPr lang="ru-RU">
                  <a:noFill/>
                </a:rPr>
                <a:t>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-9416" y="546472"/>
                <a:ext cx="981116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Слабо неоднородная плазма с характерным масштабом неоднородности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ru-R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 . </m:t>
                    </m:r>
                  </m:oMath>
                </a14:m>
                <a:endParaRPr lang="ru-RU" altLang="ru-RU" sz="1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416" y="546472"/>
                <a:ext cx="9811167" cy="369332"/>
              </a:xfrm>
              <a:prstGeom prst="rect">
                <a:avLst/>
              </a:prstGeom>
              <a:blipFill>
                <a:blip r:embed="rId18"/>
                <a:stretch>
                  <a:fillRect l="-373" t="-10000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46"/>
              <p:cNvSpPr>
                <a:spLocks noChangeArrowheads="1"/>
              </p:cNvSpPr>
              <p:nvPr/>
            </p:nvSpPr>
            <p:spPr bwMode="auto">
              <a:xfrm>
                <a:off x="27013" y="1148742"/>
                <a:ext cx="11178134" cy="760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lang="ru-RU" altLang="ru-RU" sz="1800" dirty="0" smtClean="0">
                    <a:latin typeface="Arial" panose="020B0604020202020204" pitchFamily="34" charset="0"/>
                  </a:rPr>
                  <a:t>Зависимость полей и скоростей от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вблизи резонанса малой ширины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 smtClean="0">
                    <a:latin typeface="Arial" panose="020B0604020202020204" pitchFamily="34" charset="0"/>
                  </a:rPr>
                  <a:t>существенно сильнее зависимости от поперечной координаты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1800" dirty="0" smtClean="0">
                    <a:latin typeface="Arial" panose="020B0604020202020204" pitchFamily="34" charset="0"/>
                  </a:rPr>
                  <a:t>:</a:t>
                </a:r>
                <a:r>
                  <a:rPr lang="en-US" altLang="ru-RU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ru-RU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r>
                          <a:rPr lang="ru-RU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ru-RU" altLang="ru-RU" sz="1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13" y="1148742"/>
                <a:ext cx="11178134" cy="760465"/>
              </a:xfrm>
              <a:prstGeom prst="rect">
                <a:avLst/>
              </a:prstGeom>
              <a:blipFill>
                <a:blip r:embed="rId19"/>
                <a:stretch>
                  <a:fillRect l="-327" t="-4000" r="-927" b="-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4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908300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РЕЛЯТИВИСТСКИЙ ПЛАЗМЕННЫЙ РЕЗОНАНС</a:t>
            </a:r>
          </a:p>
        </p:txBody>
      </p:sp>
    </p:spTree>
    <p:extLst>
      <p:ext uri="{BB962C8B-B14F-4D97-AF65-F5344CB8AC3E}">
        <p14:creationId xmlns:p14="http://schemas.microsoft.com/office/powerpoint/2010/main" val="5195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222" t="30247" r="32084" b="20617"/>
          <a:stretch/>
        </p:blipFill>
        <p:spPr>
          <a:xfrm>
            <a:off x="5641543" y="3769712"/>
            <a:ext cx="3869025" cy="2109413"/>
          </a:xfrm>
          <a:prstGeom prst="rect">
            <a:avLst/>
          </a:prstGeom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40" r="432"/>
          <a:stretch/>
        </p:blipFill>
        <p:spPr bwMode="auto">
          <a:xfrm>
            <a:off x="403225" y="573698"/>
            <a:ext cx="6969125" cy="184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-6350"/>
            <a:ext cx="12192000" cy="43088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УРАВНЕНИЯ ДЛЯ ЭЛ. ПОЛЯ И СКОРОСТИ ЭЛЕКТРОНОВ В ОБЛАСТИ РЕЗОНАНСА</a:t>
            </a:r>
            <a:endParaRPr lang="ru-RU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3"/>
          <p:cNvSpPr>
            <a:spLocks noChangeArrowheads="1"/>
          </p:cNvSpPr>
          <p:nvPr/>
        </p:nvSpPr>
        <p:spPr bwMode="auto">
          <a:xfrm>
            <a:off x="366672" y="510557"/>
            <a:ext cx="7026316" cy="1961622"/>
          </a:xfrm>
          <a:prstGeom prst="rect">
            <a:avLst/>
          </a:prstGeom>
          <a:noFill/>
          <a:ln w="31750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chemeClr val="tx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46"/>
              <p:cNvSpPr>
                <a:spLocks noChangeArrowheads="1"/>
              </p:cNvSpPr>
              <p:nvPr/>
            </p:nvSpPr>
            <p:spPr bwMode="auto">
              <a:xfrm>
                <a:off x="224216" y="2531627"/>
                <a:ext cx="8970962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u-RU" altLang="ru-RU" sz="1800" u="sng" dirty="0" smtClean="0">
                    <a:cs typeface="+mn-cs"/>
                  </a:rPr>
                  <a:t>Иерархия полей и упрощение основных уравнений</a:t>
                </a:r>
                <a:r>
                  <a:rPr lang="ru-RU" altLang="ru-RU" sz="1800" dirty="0" smtClean="0">
                    <a:cs typeface="+mn-cs"/>
                  </a:rPr>
                  <a:t>:</a:t>
                </a:r>
              </a:p>
              <a:p>
                <a:pPr marL="342900" indent="-342900"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ru-RU" altLang="ru-RU" sz="1800" dirty="0" smtClean="0">
                    <a:cs typeface="+mn-cs"/>
                  </a:rPr>
                  <a:t>Основной вклад</a:t>
                </a:r>
                <a:r>
                  <a:rPr lang="en-US" altLang="ru-RU" sz="1800" dirty="0" smtClean="0">
                    <a:cs typeface="+mn-cs"/>
                  </a:rPr>
                  <a:t> </a:t>
                </a:r>
                <a:r>
                  <a:rPr lang="ru-RU" altLang="ru-RU" sz="1800" dirty="0" smtClean="0">
                    <a:cs typeface="+mn-cs"/>
                  </a:rPr>
                  <a:t>– продольные </a:t>
                </a:r>
                <a:r>
                  <a:rPr lang="en-US" altLang="ru-RU" sz="1800" dirty="0" smtClean="0"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ru-RU" sz="1800" dirty="0" smtClean="0">
                    <a:cs typeface="+mn-cs"/>
                  </a:rPr>
                  <a:t>–</a:t>
                </a:r>
                <a:r>
                  <a:rPr lang="ru-RU" altLang="ru-RU" sz="1800" dirty="0" smtClean="0">
                    <a:cs typeface="+mn-cs"/>
                  </a:rPr>
                  <a:t>компоненты</a:t>
                </a:r>
                <a:r>
                  <a:rPr lang="en-US" altLang="ru-RU" sz="1800" dirty="0" smtClean="0">
                    <a:cs typeface="+mn-cs"/>
                  </a:rPr>
                  <a:t>)</a:t>
                </a:r>
                <a:r>
                  <a:rPr lang="ru-RU" altLang="ru-RU" sz="1800" dirty="0" smtClean="0">
                    <a:cs typeface="+mn-cs"/>
                  </a:rPr>
                  <a:t> </a:t>
                </a:r>
                <a:r>
                  <a:rPr lang="ru-RU" altLang="ru-RU" sz="1800" dirty="0" err="1" smtClean="0">
                    <a:cs typeface="+mn-cs"/>
                  </a:rPr>
                  <a:t>электр</a:t>
                </a:r>
                <a:r>
                  <a:rPr lang="ru-RU" altLang="ru-RU" sz="1800" dirty="0" smtClean="0">
                    <a:cs typeface="+mn-cs"/>
                  </a:rPr>
                  <a:t>. поля и скорости</a:t>
                </a:r>
                <a:r>
                  <a:rPr lang="en-US" altLang="ru-RU" sz="1800" dirty="0" smtClean="0">
                    <a:cs typeface="+mn-cs"/>
                  </a:rPr>
                  <a:t>.</a:t>
                </a:r>
                <a:endParaRPr lang="ru-RU" altLang="ru-RU" sz="1800" dirty="0" smtClean="0">
                  <a:cs typeface="+mn-cs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ru-RU" altLang="ru-RU" sz="1800" dirty="0" smtClean="0">
                    <a:cs typeface="+mn-cs"/>
                  </a:rPr>
                  <a:t>Слабая зависимость от поперечной координаты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altLang="ru-RU" sz="1800" dirty="0" smtClean="0"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1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216" y="2531627"/>
                <a:ext cx="8970962" cy="923925"/>
              </a:xfrm>
              <a:prstGeom prst="rect">
                <a:avLst/>
              </a:prstGeom>
              <a:blipFill>
                <a:blip r:embed="rId10"/>
                <a:stretch>
                  <a:fillRect l="-612" t="-328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Номер слайда 6"/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alt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Группа 18"/>
          <p:cNvGrpSpPr>
            <a:grpSpLocks/>
          </p:cNvGrpSpPr>
          <p:nvPr/>
        </p:nvGrpSpPr>
        <p:grpSpPr bwMode="auto">
          <a:xfrm>
            <a:off x="5541675" y="3662577"/>
            <a:ext cx="4133850" cy="2342729"/>
            <a:chOff x="4622800" y="3745107"/>
            <a:chExt cx="4133850" cy="2342751"/>
          </a:xfrm>
        </p:grpSpPr>
        <p:sp>
          <p:nvSpPr>
            <p:cNvPr id="38" name="Прямоугольник 3"/>
            <p:cNvSpPr>
              <a:spLocks noChangeArrowheads="1"/>
            </p:cNvSpPr>
            <p:nvPr/>
          </p:nvSpPr>
          <p:spPr bwMode="auto">
            <a:xfrm>
              <a:off x="4622800" y="3745107"/>
              <a:ext cx="4133850" cy="2342751"/>
            </a:xfrm>
            <a:prstGeom prst="rect">
              <a:avLst/>
            </a:prstGeom>
            <a:noFill/>
            <a:ln w="4762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4622800" y="4897449"/>
              <a:ext cx="4132262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46"/>
          <p:cNvSpPr>
            <a:spLocks noChangeArrowheads="1"/>
          </p:cNvSpPr>
          <p:nvPr/>
        </p:nvSpPr>
        <p:spPr bwMode="auto">
          <a:xfrm>
            <a:off x="135506" y="6005306"/>
            <a:ext cx="106086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u="sng" dirty="0">
                <a:latin typeface="Arial" panose="020B0604020202020204" pitchFamily="34" charset="0"/>
              </a:rPr>
              <a:t>Метод решения</a:t>
            </a:r>
            <a:r>
              <a:rPr lang="ru-RU" altLang="ru-RU" sz="18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Комбинирование симметрий уравнений </a:t>
            </a:r>
            <a:r>
              <a:rPr lang="ru-RU" altLang="ru-RU" sz="1800" dirty="0" smtClean="0">
                <a:latin typeface="Arial" panose="020B0604020202020204" pitchFamily="34" charset="0"/>
              </a:rPr>
              <a:t>с </a:t>
            </a:r>
            <a:r>
              <a:rPr lang="ru-RU" altLang="ru-RU" sz="1800" dirty="0">
                <a:latin typeface="Arial" panose="020B0604020202020204" pitchFamily="34" charset="0"/>
              </a:rPr>
              <a:t>теорией возмущений (метод </a:t>
            </a:r>
            <a:r>
              <a:rPr lang="ru-RU" altLang="ru-RU" sz="1800" dirty="0" smtClean="0">
                <a:latin typeface="Arial" panose="020B0604020202020204" pitchFamily="34" charset="0"/>
              </a:rPr>
              <a:t>РГ(</a:t>
            </a:r>
            <a:r>
              <a:rPr lang="en-US" altLang="ru-RU" sz="1800" dirty="0" smtClean="0">
                <a:latin typeface="Arial" panose="020B0604020202020204" pitchFamily="34" charset="0"/>
              </a:rPr>
              <a:t>RG</a:t>
            </a:r>
            <a:r>
              <a:rPr lang="ru-RU" altLang="ru-RU" sz="1800" dirty="0" smtClean="0">
                <a:latin typeface="Arial" panose="020B0604020202020204" pitchFamily="34" charset="0"/>
              </a:rPr>
              <a:t>)-симметрий).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41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56602" r="37196" b="26833"/>
          <a:stretch>
            <a:fillRect/>
          </a:stretch>
        </p:blipFill>
        <p:spPr bwMode="auto">
          <a:xfrm>
            <a:off x="1115360" y="4232859"/>
            <a:ext cx="3446462" cy="1209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906705"/>
              </p:ext>
            </p:extLst>
          </p:nvPr>
        </p:nvGraphicFramePr>
        <p:xfrm>
          <a:off x="4701888" y="4583134"/>
          <a:ext cx="8778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" name="Equation" r:id="rId12" imgW="266469" imgH="190335" progId="Equation.DSMT4">
                  <p:embed/>
                </p:oleObj>
              </mc:Choice>
              <mc:Fallback>
                <p:oleObj name="Equation" r:id="rId12" imgW="266469" imgH="190335" progId="Equation.DSMT4">
                  <p:embed/>
                  <p:pic>
                    <p:nvPicPr>
                      <p:cNvPr id="9226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1888" y="4583134"/>
                        <a:ext cx="87788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Прямая соединительная линия 42"/>
          <p:cNvCxnSpPr/>
          <p:nvPr/>
        </p:nvCxnSpPr>
        <p:spPr>
          <a:xfrm flipH="1">
            <a:off x="6409598" y="4171960"/>
            <a:ext cx="468313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447698" y="4699010"/>
            <a:ext cx="466725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8376511" y="4171960"/>
            <a:ext cx="46672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8081236" y="805043"/>
            <a:ext cx="3989418" cy="2087304"/>
            <a:chOff x="8090472" y="1156573"/>
            <a:chExt cx="3989418" cy="2087304"/>
          </a:xfrm>
        </p:grpSpPr>
        <p:pic>
          <p:nvPicPr>
            <p:cNvPr id="4" name="Picture 3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831" y="2661468"/>
              <a:ext cx="1353694" cy="4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6424" y="2491865"/>
              <a:ext cx="2283466" cy="74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472" y="1156573"/>
              <a:ext cx="1688553" cy="3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7"/>
            <a:srcRect l="43356" t="52625" r="43497" b="41880"/>
            <a:stretch/>
          </p:blipFill>
          <p:spPr>
            <a:xfrm>
              <a:off x="8098052" y="1562147"/>
              <a:ext cx="1624390" cy="370878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8"/>
            <a:srcRect l="38680" t="54375" r="45841" b="38625"/>
            <a:stretch/>
          </p:blipFill>
          <p:spPr>
            <a:xfrm>
              <a:off x="9883771" y="1221071"/>
              <a:ext cx="1311467" cy="3336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9"/>
            <a:srcRect l="50738" t="57000" r="34988" b="36438"/>
            <a:stretch/>
          </p:blipFill>
          <p:spPr>
            <a:xfrm>
              <a:off x="9883771" y="1593636"/>
              <a:ext cx="1249083" cy="323038"/>
            </a:xfrm>
            <a:prstGeom prst="rect">
              <a:avLst/>
            </a:prstGeom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>
              <a:off x="9889857" y="3243877"/>
              <a:ext cx="205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0"/>
          <a:srcRect l="34989" t="71000" r="25391" b="21125"/>
          <a:stretch/>
        </p:blipFill>
        <p:spPr>
          <a:xfrm>
            <a:off x="8145382" y="1701746"/>
            <a:ext cx="3135648" cy="35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8643</TotalTime>
  <Words>1629</Words>
  <Application>Microsoft Office PowerPoint</Application>
  <PresentationFormat>Широкоэкранный</PresentationFormat>
  <Paragraphs>397</Paragraphs>
  <Slides>32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Times New Roman</vt:lpstr>
      <vt:lpstr>Wingdings</vt:lpstr>
      <vt:lpstr>Тема Office</vt:lpstr>
      <vt:lpstr>Формула</vt:lpstr>
      <vt:lpstr>Уравнение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609</cp:revision>
  <dcterms:created xsi:type="dcterms:W3CDTF">2020-12-08T12:35:22Z</dcterms:created>
  <dcterms:modified xsi:type="dcterms:W3CDTF">2020-12-17T12:29:34Z</dcterms:modified>
</cp:coreProperties>
</file>