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429" r:id="rId2"/>
    <p:sldId id="583" r:id="rId3"/>
    <p:sldId id="588" r:id="rId4"/>
    <p:sldId id="587" r:id="rId5"/>
    <p:sldId id="515" r:id="rId6"/>
    <p:sldId id="589" r:id="rId7"/>
    <p:sldId id="593" r:id="rId8"/>
    <p:sldId id="594" r:id="rId9"/>
    <p:sldId id="597" r:id="rId10"/>
    <p:sldId id="598" r:id="rId11"/>
    <p:sldId id="599" r:id="rId12"/>
    <p:sldId id="618" r:id="rId13"/>
    <p:sldId id="584" r:id="rId14"/>
    <p:sldId id="581" r:id="rId15"/>
    <p:sldId id="582" r:id="rId16"/>
    <p:sldId id="622" r:id="rId17"/>
    <p:sldId id="614" r:id="rId18"/>
    <p:sldId id="613" r:id="rId19"/>
    <p:sldId id="617" r:id="rId20"/>
    <p:sldId id="616" r:id="rId21"/>
    <p:sldId id="575" r:id="rId22"/>
    <p:sldId id="615" r:id="rId23"/>
    <p:sldId id="572" r:id="rId24"/>
    <p:sldId id="569" r:id="rId25"/>
    <p:sldId id="610" r:id="rId26"/>
    <p:sldId id="611" r:id="rId27"/>
    <p:sldId id="612" r:id="rId28"/>
    <p:sldId id="608" r:id="rId29"/>
    <p:sldId id="609" r:id="rId30"/>
    <p:sldId id="607" r:id="rId31"/>
    <p:sldId id="561" r:id="rId32"/>
    <p:sldId id="624" r:id="rId33"/>
    <p:sldId id="621" r:id="rId34"/>
    <p:sldId id="623" r:id="rId35"/>
    <p:sldId id="520" r:id="rId36"/>
    <p:sldId id="601" r:id="rId37"/>
    <p:sldId id="496" r:id="rId38"/>
    <p:sldId id="625" r:id="rId3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1818"/>
    <a:srgbClr val="009999"/>
    <a:srgbClr val="0000FF"/>
    <a:srgbClr val="46A630"/>
    <a:srgbClr val="7578FD"/>
    <a:srgbClr val="FF66CC"/>
    <a:srgbClr val="CC3399"/>
    <a:srgbClr val="1003BD"/>
    <a:srgbClr val="6E9A6C"/>
    <a:srgbClr val="62AE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50" autoAdjust="0"/>
    <p:restoredTop sz="94660"/>
  </p:normalViewPr>
  <p:slideViewPr>
    <p:cSldViewPr>
      <p:cViewPr varScale="1">
        <p:scale>
          <a:sx n="114" d="100"/>
          <a:sy n="114" d="100"/>
        </p:scale>
        <p:origin x="774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DEAE63-3B54-4504-A59E-3F5D2C8214C3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403739-DAA4-4683-ACCA-E605EC0B9A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39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526E33-E24E-4779-B673-DE7EEDF6F7A2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DACDB37-A1C2-416F-A4D2-696BB89959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937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1282EA-315C-4081-B8BD-4D1517F000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5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0FD65-4E3F-4066-8F5C-791EA64A35F6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2E8EF-AE86-4D38-85C1-A72798733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7A0F-E1F6-489D-941C-2EE877D50F87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71F50-C455-4397-92C5-6069E18F4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69678-A2B3-48E7-B54B-03440D019D79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8B562-8182-4471-978E-1A4B04987A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405B7-050F-463C-A246-20096A93B06F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E08AC-EAC5-44DE-AD3C-FF4E737AD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7897-E92C-404F-80A3-BA70FA237522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B17D-8F21-4621-A749-218BA6936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E4944-E7C6-43A8-AE18-6C99823613CD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0B268-D33C-4A97-8C38-4F09D51FBD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40074-B6FF-4C6F-8860-24972C11394E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7204C-9F8B-4B28-8253-C64ECEA8D5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04F95-53CF-4132-BB81-50B0D23D9B08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04A46-B8A9-40D7-B581-0279CB811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3DC1-2C66-45C7-9172-A45E6F3A75CE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94047-A112-4EE9-BCDA-30D501C317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6A352-F1D2-431D-A14F-54A0866117F3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9C690-3717-454A-A382-E7F34845D3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25D14-75A4-4671-AADB-7B8B1DAEEE9D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AD7C3-0F12-487D-8B8B-65FCE4D25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242F59-2859-4549-9F67-D4EE28287597}" type="datetime1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D04D85-0C7E-4EB5-A30B-5A4228B9E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jpeg"/><Relationship Id="rId10" Type="http://schemas.openxmlformats.org/officeDocument/2006/relationships/image" Target="../media/image4.gif"/><Relationship Id="rId4" Type="http://schemas.openxmlformats.org/officeDocument/2006/relationships/image" Target="../media/image3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6.jpe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6.jpeg"/><Relationship Id="rId10" Type="http://schemas.openxmlformats.org/officeDocument/2006/relationships/image" Target="../media/image4.gif"/><Relationship Id="rId4" Type="http://schemas.openxmlformats.org/officeDocument/2006/relationships/image" Target="../media/image3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oi.org/10.1063/1.5048549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6.jpeg"/><Relationship Id="rId10" Type="http://schemas.openxmlformats.org/officeDocument/2006/relationships/image" Target="../media/image4.gif"/><Relationship Id="rId4" Type="http://schemas.openxmlformats.org/officeDocument/2006/relationships/image" Target="../media/image3.jpe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12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image" Target="../media/image6.jpeg"/><Relationship Id="rId10" Type="http://schemas.openxmlformats.org/officeDocument/2006/relationships/image" Target="../media/image48.png"/><Relationship Id="rId4" Type="http://schemas.openxmlformats.org/officeDocument/2006/relationships/image" Target="../media/image3.jpe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6.jpeg"/><Relationship Id="rId10" Type="http://schemas.openxmlformats.org/officeDocument/2006/relationships/image" Target="../media/image55.png"/><Relationship Id="rId4" Type="http://schemas.openxmlformats.org/officeDocument/2006/relationships/image" Target="../media/image3.jpeg"/><Relationship Id="rId9" Type="http://schemas.openxmlformats.org/officeDocument/2006/relationships/image" Target="../media/image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4.gif"/><Relationship Id="rId5" Type="http://schemas.openxmlformats.org/officeDocument/2006/relationships/image" Target="../media/image6.jpeg"/><Relationship Id="rId10" Type="http://schemas.openxmlformats.org/officeDocument/2006/relationships/image" Target="../media/image62.png"/><Relationship Id="rId4" Type="http://schemas.openxmlformats.org/officeDocument/2006/relationships/image" Target="../media/image3.jpe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.jpeg"/><Relationship Id="rId10" Type="http://schemas.openxmlformats.org/officeDocument/2006/relationships/image" Target="../media/image43.png"/><Relationship Id="rId4" Type="http://schemas.openxmlformats.org/officeDocument/2006/relationships/image" Target="../media/image3.jpe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oi.org/10.1088/1361-6587/abe055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0" Type="http://schemas.openxmlformats.org/officeDocument/2006/relationships/image" Target="../media/image3.jpeg"/><Relationship Id="rId4" Type="http://schemas.openxmlformats.org/officeDocument/2006/relationships/image" Target="../media/image8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17712" y="1340768"/>
            <a:ext cx="9756576" cy="2088232"/>
          </a:xfrm>
          <a:prstGeom prst="rect">
            <a:avLst/>
          </a:prstGeom>
        </p:spPr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Разрушение </a:t>
            </a:r>
            <a:r>
              <a:rPr lang="ru-RU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слабонелинейной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плазменной кильватерной волны в радиально ограниченной плазме из-за образования электронного гало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3431704" y="1"/>
            <a:ext cx="8760295" cy="80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sz="2000" b="1" u="sng" dirty="0">
                <a:latin typeface="Calibri" pitchFamily="34" charset="0"/>
              </a:rPr>
              <a:t>Межинститутский семинар «Новые методы ускорения частиц и экстремальные состояния материи»</a:t>
            </a:r>
          </a:p>
          <a:p>
            <a:pPr algn="r" eaLnBrk="1" hangingPunct="1"/>
            <a:r>
              <a:rPr lang="ru-RU" sz="2000" b="1" dirty="0">
                <a:latin typeface="Calibri" pitchFamily="34" charset="0"/>
              </a:rPr>
              <a:t>Дистанционно из Новосибирска, 18.02.2021</a:t>
            </a:r>
          </a:p>
        </p:txBody>
      </p:sp>
      <p:grpSp>
        <p:nvGrpSpPr>
          <p:cNvPr id="24" name="Группа 5"/>
          <p:cNvGrpSpPr>
            <a:grpSpLocks/>
          </p:cNvGrpSpPr>
          <p:nvPr/>
        </p:nvGrpSpPr>
        <p:grpSpPr bwMode="auto">
          <a:xfrm>
            <a:off x="0" y="0"/>
            <a:ext cx="2884905" cy="918638"/>
            <a:chOff x="0" y="0"/>
            <a:chExt cx="2627784" cy="836613"/>
          </a:xfrm>
        </p:grpSpPr>
        <p:pic>
          <p:nvPicPr>
            <p:cNvPr id="25" name="Picture 4" descr="C:\Users\Roman\Desktop\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9" descr="C:\Users\Roman\Desktop\1246955852_logo_nsu_rastr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Содержимое 5"/>
          <p:cNvSpPr txBox="1">
            <a:spLocks/>
          </p:cNvSpPr>
          <p:nvPr/>
        </p:nvSpPr>
        <p:spPr bwMode="auto">
          <a:xfrm>
            <a:off x="5879976" y="3861048"/>
            <a:ext cx="63120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2800" b="1" u="sng" kern="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Спицын Роман Игоревич,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2400" b="1" i="1" u="sng" kern="0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м.н.с</a:t>
            </a:r>
            <a:r>
              <a:rPr lang="ru-RU" sz="2400" b="1" i="1" u="sng" kern="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. ИЯФ СО РАН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ru-RU" b="1" u="sng" kern="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2800" b="1" i="1" u="sng" kern="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Научный руководитель: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2800" b="1" u="sng" kern="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Лотов Константин Владимирович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2400" b="1" i="1" u="sng" kern="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д.ф.-м.н., профессор РАН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ru-RU" sz="800" b="1" kern="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ru-RU" sz="800" b="1" kern="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+mn-cs"/>
              </a:rPr>
              <a:t>           </a:t>
            </a:r>
            <a:endParaRPr lang="en-US" sz="2400" kern="0" dirty="0">
              <a:effectLst>
                <a:outerShdw blurRad="38100" dist="38100" dir="2700000" algn="tl">
                  <a:srgbClr val="010199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ru-RU" sz="3200" kern="0" dirty="0">
              <a:effectLst>
                <a:outerShdw blurRad="38100" dist="38100" dir="2700000" algn="tl">
                  <a:srgbClr val="010199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8DC903-F263-4004-A2FA-0F6E3482CC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05" y="0"/>
            <a:ext cx="1770608" cy="899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BF59BF-0719-49D3-AE57-A03A8D0C5F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1702" y="3789040"/>
            <a:ext cx="173959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79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Электронное гало</a:t>
            </a:r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F91293C-67FB-4EE0-ADDD-272BD5036107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10D4629E-C14C-4869-9F13-23EFC1B17E41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133540B8-904B-4F63-AAAA-61E06B5F5D06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1CFB66C9-F612-4C45-8BF8-0EF02B8ADD9E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00139855-D0AB-4919-9C4C-55964D60ACE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</a:t>
            </a:r>
            <a:r>
              <a:rPr lang="en-US" sz="1600" b="1" dirty="0"/>
              <a:t>9/3</a:t>
            </a:r>
            <a:r>
              <a:rPr lang="ru-RU" sz="1600" b="1" dirty="0"/>
              <a:t>2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E870B35-7E09-4C47-A355-8E04E436776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Содержимое 2">
            <a:extLst>
              <a:ext uri="{FF2B5EF4-FFF2-40B4-BE49-F238E27FC236}">
                <a16:creationId xmlns:a16="http://schemas.microsoft.com/office/drawing/2014/main" id="{5E79FF41-AD02-4D58-8400-06EE74337021}"/>
              </a:ext>
            </a:extLst>
          </p:cNvPr>
          <p:cNvSpPr txBox="1">
            <a:spLocks/>
          </p:cNvSpPr>
          <p:nvPr/>
        </p:nvSpPr>
        <p:spPr bwMode="auto">
          <a:xfrm>
            <a:off x="43437" y="5805264"/>
            <a:ext cx="439637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Кильватерный потенциал в случае узкого (4</a:t>
            </a:r>
            <a:r>
              <a:rPr lang="en-US" sz="1200" b="1" i="1" dirty="0"/>
              <a:t> c/ω</a:t>
            </a:r>
            <a:r>
              <a:rPr lang="ru-RU" sz="1200" b="1" i="1" dirty="0"/>
              <a:t>  </a:t>
            </a:r>
            <a:r>
              <a:rPr lang="ru-RU" sz="1200" b="1" dirty="0"/>
              <a:t>) и широкого (</a:t>
            </a:r>
            <a:r>
              <a:rPr lang="en-US" sz="1200" b="1" dirty="0"/>
              <a:t>30</a:t>
            </a:r>
            <a:r>
              <a:rPr lang="en-US" sz="1200" b="1" i="1" dirty="0"/>
              <a:t> c/ω</a:t>
            </a:r>
            <a:r>
              <a:rPr lang="ru-RU" sz="1200" b="1" i="1" dirty="0"/>
              <a:t>  </a:t>
            </a:r>
            <a:r>
              <a:rPr lang="ru-RU" sz="1200" b="1" dirty="0"/>
              <a:t>)</a:t>
            </a:r>
            <a:r>
              <a:rPr lang="en-US" sz="1200" b="1" dirty="0"/>
              <a:t> </a:t>
            </a:r>
            <a:r>
              <a:rPr lang="ru-RU" sz="1200" b="1" dirty="0"/>
              <a:t>окон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(из </a:t>
            </a:r>
            <a:r>
              <a:rPr lang="da-DK" sz="1200" b="1" dirty="0"/>
              <a:t>A.A. Gorn, M. Turner</a:t>
            </a:r>
            <a:r>
              <a:rPr lang="ru-RU" sz="1200" b="1" dirty="0"/>
              <a:t> </a:t>
            </a:r>
            <a:r>
              <a:rPr lang="en-US" sz="1200" b="1" dirty="0"/>
              <a:t>and AWAKE Collaboration,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sz="1200" b="1" dirty="0"/>
              <a:t>Plasma Phys. Control. Fusion 62, 125023 (2020)</a:t>
            </a:r>
            <a:r>
              <a:rPr lang="ru-RU" sz="1200" b="1" dirty="0"/>
              <a:t>)</a:t>
            </a:r>
            <a:r>
              <a:rPr lang="fr-FR" sz="1200" b="1" dirty="0"/>
              <a:t>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F75F0E92-5CEF-41D3-AE6F-1DEA2A001E98}"/>
              </a:ext>
            </a:extLst>
          </p:cNvPr>
          <p:cNvSpPr txBox="1">
            <a:spLocks/>
          </p:cNvSpPr>
          <p:nvPr/>
        </p:nvSpPr>
        <p:spPr bwMode="auto">
          <a:xfrm>
            <a:off x="5447928" y="548680"/>
            <a:ext cx="67440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buFont typeface="Arial" charset="0"/>
              <a:buNone/>
            </a:pPr>
            <a:r>
              <a:rPr lang="ru-RU" sz="2000" b="1" dirty="0"/>
              <a:t>Радиальное электрическое поле:</a:t>
            </a:r>
          </a:p>
          <a:p>
            <a:pPr eaLnBrk="1" hangingPunct="1"/>
            <a:r>
              <a:rPr lang="ru-RU" sz="2000" dirty="0"/>
              <a:t>Возвращает электроны обратно в плазму</a:t>
            </a:r>
          </a:p>
          <a:p>
            <a:pPr eaLnBrk="1" hangingPunct="1"/>
            <a:r>
              <a:rPr lang="ru-RU" sz="2000" dirty="0"/>
              <a:t>Толкает </a:t>
            </a:r>
            <a:r>
              <a:rPr lang="ru-RU" sz="2000" dirty="0" err="1"/>
              <a:t>дефокусированные</a:t>
            </a:r>
            <a:r>
              <a:rPr lang="ru-RU" sz="2000" dirty="0"/>
              <a:t> протоны от оси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2B0F3-31CA-46AA-B1E9-8512A2A2DA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" y="545591"/>
            <a:ext cx="4396378" cy="25235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F1CAC-E527-447B-B62B-D7458E09D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" y="3501008"/>
            <a:ext cx="4396379" cy="2348214"/>
          </a:xfrm>
          <a:prstGeom prst="rect">
            <a:avLst/>
          </a:prstGeom>
        </p:spPr>
      </p:pic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5B17BED9-4627-4372-9E2F-57C1DB7FA084}"/>
              </a:ext>
            </a:extLst>
          </p:cNvPr>
          <p:cNvSpPr txBox="1">
            <a:spLocks/>
          </p:cNvSpPr>
          <p:nvPr/>
        </p:nvSpPr>
        <p:spPr bwMode="auto">
          <a:xfrm>
            <a:off x="4511801" y="1844824"/>
            <a:ext cx="7680199" cy="68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В численном моделировании можно «отключить» гало и поле, поставив границу окна моделирования рядом с плазмой.</a:t>
            </a:r>
          </a:p>
        </p:txBody>
      </p:sp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CDC5B231-55AD-4589-9C15-82C464D3A025}"/>
              </a:ext>
            </a:extLst>
          </p:cNvPr>
          <p:cNvSpPr txBox="1">
            <a:spLocks/>
          </p:cNvSpPr>
          <p:nvPr/>
        </p:nvSpPr>
        <p:spPr bwMode="auto">
          <a:xfrm>
            <a:off x="4479008" y="2780928"/>
            <a:ext cx="7680200" cy="68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000" b="1" dirty="0"/>
              <a:t>Но возникает противоречие с интуитивным ожиданием:</a:t>
            </a:r>
            <a:endParaRPr lang="ru-RU" sz="2000" dirty="0"/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>
                <a:solidFill>
                  <a:srgbClr val="FF0000"/>
                </a:solidFill>
              </a:rPr>
              <a:t>без этого поля (и гало) разлёт пучка получается б</a:t>
            </a:r>
            <a:r>
              <a:rPr lang="en-US" sz="2000" b="1" dirty="0">
                <a:solidFill>
                  <a:srgbClr val="FF0000"/>
                </a:solidFill>
              </a:rPr>
              <a:t>ó</a:t>
            </a:r>
            <a:r>
              <a:rPr lang="ru-RU" sz="2000" b="1" dirty="0" err="1">
                <a:solidFill>
                  <a:srgbClr val="FF0000"/>
                </a:solidFill>
              </a:rPr>
              <a:t>льшим</a:t>
            </a:r>
            <a:r>
              <a:rPr lang="ru-RU" sz="2000" b="1" dirty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C4D2C370-AFAC-4594-9553-A003E0AF95A1}"/>
              </a:ext>
            </a:extLst>
          </p:cNvPr>
          <p:cNvSpPr txBox="1">
            <a:spLocks/>
          </p:cNvSpPr>
          <p:nvPr/>
        </p:nvSpPr>
        <p:spPr bwMode="auto">
          <a:xfrm>
            <a:off x="4511800" y="4689195"/>
            <a:ext cx="7680200" cy="68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Оказывается, что тогда волна живет дольше, а в «реалистичном» случае широкого окна волна разрушается.</a:t>
            </a:r>
            <a:endParaRPr lang="ru-RU" sz="20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7B8945-A02E-459F-9719-33DD1D71F4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789040"/>
            <a:ext cx="1441017" cy="66964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DB4F088-BE99-4996-930B-CA15B4E9A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777" y="3800183"/>
            <a:ext cx="2209855" cy="666330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812F65B7-9F4D-49EA-BC0C-9C98F9ED5399}"/>
              </a:ext>
            </a:extLst>
          </p:cNvPr>
          <p:cNvSpPr txBox="1">
            <a:spLocks/>
          </p:cNvSpPr>
          <p:nvPr/>
        </p:nvSpPr>
        <p:spPr bwMode="auto">
          <a:xfrm>
            <a:off x="4511800" y="3798055"/>
            <a:ext cx="3024360" cy="68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Кильватерный потенциал </a:t>
            </a:r>
            <a:r>
              <a:rPr lang="el-GR" sz="2000" b="1" dirty="0"/>
              <a:t>Φ</a:t>
            </a:r>
            <a:r>
              <a:rPr lang="ru-RU" sz="2000" b="1" dirty="0"/>
              <a:t>:</a:t>
            </a:r>
            <a:endParaRPr lang="ru-RU" sz="2000" dirty="0"/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5EA75694-B87A-456B-A068-2D8F4C1608A5}"/>
              </a:ext>
            </a:extLst>
          </p:cNvPr>
          <p:cNvSpPr txBox="1">
            <a:spLocks/>
          </p:cNvSpPr>
          <p:nvPr/>
        </p:nvSpPr>
        <p:spPr bwMode="auto">
          <a:xfrm>
            <a:off x="4439816" y="5661248"/>
            <a:ext cx="7752184" cy="8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</a:rPr>
              <a:t>Какой механизм связывает разрушение плазменной волны и динамику электронного гало?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D4639051-A568-4D72-9000-90ABDD478CDD}"/>
              </a:ext>
            </a:extLst>
          </p:cNvPr>
          <p:cNvSpPr txBox="1">
            <a:spLocks/>
          </p:cNvSpPr>
          <p:nvPr/>
        </p:nvSpPr>
        <p:spPr bwMode="auto">
          <a:xfrm>
            <a:off x="2451076" y="6029242"/>
            <a:ext cx="332556" cy="23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en-US" sz="1000" b="1" i="1" dirty="0"/>
              <a:t>p</a:t>
            </a:r>
            <a:endParaRPr lang="ru-RU" sz="1000" b="1" i="1" dirty="0"/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02AE52DA-C91E-44C9-8955-B3EE2BD3FD84}"/>
              </a:ext>
            </a:extLst>
          </p:cNvPr>
          <p:cNvSpPr txBox="1">
            <a:spLocks/>
          </p:cNvSpPr>
          <p:nvPr/>
        </p:nvSpPr>
        <p:spPr bwMode="auto">
          <a:xfrm>
            <a:off x="3647728" y="5853307"/>
            <a:ext cx="332556" cy="23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en-US" sz="1000" b="1" i="1" dirty="0"/>
              <a:t>p</a:t>
            </a:r>
            <a:endParaRPr lang="ru-RU" sz="1000" b="1" i="1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2FDB6D2-4925-45E9-9B93-423E3E0EF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D4870B2C-8781-48EF-B4F5-4C781F5F197D}"/>
              </a:ext>
            </a:extLst>
          </p:cNvPr>
          <p:cNvSpPr txBox="1">
            <a:spLocks/>
          </p:cNvSpPr>
          <p:nvPr/>
        </p:nvSpPr>
        <p:spPr bwMode="auto">
          <a:xfrm>
            <a:off x="43462" y="2996951"/>
            <a:ext cx="4396378" cy="44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Поперечный размер протонного пучка в зависимости от количества частиц в пучке</a:t>
            </a:r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64808937-B05C-4B25-80F4-D9EC78B41802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B574CFB4-8998-4FCD-8ED4-BC1C0D3AE33B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169504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Электронное гало</a:t>
            </a:r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F91293C-67FB-4EE0-ADDD-272BD5036107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10D4629E-C14C-4869-9F13-23EFC1B17E41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133540B8-904B-4F63-AAAA-61E06B5F5D06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1CFB66C9-F612-4C45-8BF8-0EF02B8ADD9E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00139855-D0AB-4919-9C4C-55964D60ACE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10/3</a:t>
            </a:r>
            <a:r>
              <a:rPr lang="ru-RU" sz="1600" b="1" dirty="0"/>
              <a:t>2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E870B35-7E09-4C47-A355-8E04E436776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5B17BED9-4627-4372-9E2F-57C1DB7FA084}"/>
              </a:ext>
            </a:extLst>
          </p:cNvPr>
          <p:cNvSpPr txBox="1">
            <a:spLocks/>
          </p:cNvSpPr>
          <p:nvPr/>
        </p:nvSpPr>
        <p:spPr bwMode="auto">
          <a:xfrm>
            <a:off x="1590149" y="620688"/>
            <a:ext cx="10601851" cy="139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Учет влияния электронного гало</a:t>
            </a:r>
            <a:endParaRPr lang="en-US" sz="2000" b="1" dirty="0"/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500" b="1" dirty="0"/>
          </a:p>
          <a:p>
            <a:pPr eaLnBrk="1" hangingPunct="1">
              <a:spcBef>
                <a:spcPts val="0"/>
              </a:spcBef>
            </a:pPr>
            <a:r>
              <a:rPr lang="ru-RU" sz="1800" b="1" dirty="0"/>
              <a:t>важен для контролируемого кильватерного ускорения в плазме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</a:rPr>
              <a:t>т.к. эффект ограничивает время жизни плазменной волны</a:t>
            </a:r>
          </a:p>
          <a:p>
            <a:pPr eaLnBrk="1" hangingPunct="1">
              <a:spcBef>
                <a:spcPts val="0"/>
              </a:spcBef>
            </a:pPr>
            <a:r>
              <a:rPr lang="ru-RU" sz="1800" b="1" dirty="0"/>
              <a:t>накладывает дополнительные ограничения на минимальную ширину окна моделирования</a:t>
            </a:r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B37775C1-6994-4409-A8F8-FFACDD97F1A0}"/>
              </a:ext>
            </a:extLst>
          </p:cNvPr>
          <p:cNvSpPr txBox="1">
            <a:spLocks/>
          </p:cNvSpPr>
          <p:nvPr/>
        </p:nvSpPr>
        <p:spPr bwMode="auto">
          <a:xfrm>
            <a:off x="0" y="2204864"/>
            <a:ext cx="12192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Соответствие экспериментальных данных и результатов численного моделирования с учетом эффекта:</a:t>
            </a: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4E3BCC9B-82FD-433D-B910-A380F7849068}"/>
              </a:ext>
            </a:extLst>
          </p:cNvPr>
          <p:cNvSpPr txBox="1">
            <a:spLocks/>
          </p:cNvSpPr>
          <p:nvPr/>
        </p:nvSpPr>
        <p:spPr bwMode="auto">
          <a:xfrm>
            <a:off x="0" y="2571081"/>
            <a:ext cx="6012424" cy="69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da-DK" sz="1800" dirty="0"/>
              <a:t>A.A. Gorn, M. Turner</a:t>
            </a:r>
            <a:r>
              <a:rPr lang="ru-RU" sz="1800" dirty="0"/>
              <a:t> </a:t>
            </a:r>
            <a:r>
              <a:rPr lang="en-US" sz="1800" dirty="0"/>
              <a:t>and AWAKE Collaboration,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sz="1800" b="1" dirty="0"/>
              <a:t>Plasma Phys. Control. Fusion 62, 125023 (2020).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AFDAF482-56F9-4863-A385-67B50FE0DEFA}"/>
              </a:ext>
            </a:extLst>
          </p:cNvPr>
          <p:cNvSpPr txBox="1">
            <a:spLocks/>
          </p:cNvSpPr>
          <p:nvPr/>
        </p:nvSpPr>
        <p:spPr bwMode="auto">
          <a:xfrm>
            <a:off x="6092944" y="2564904"/>
            <a:ext cx="6096000" cy="69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dirty="0"/>
              <a:t>J. Chappell and AWAKE Collaboration, </a:t>
            </a:r>
            <a:endParaRPr lang="ru-RU" sz="1800" dirty="0"/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Phys. Rev. </a:t>
            </a:r>
            <a:r>
              <a:rPr lang="en-US" sz="1800" b="1" dirty="0" err="1"/>
              <a:t>Accel</a:t>
            </a:r>
            <a:r>
              <a:rPr lang="en-US" sz="1800" b="1" dirty="0"/>
              <a:t>. Beams 24, 011301 (2021).</a:t>
            </a:r>
            <a:endParaRPr lang="ru-RU" sz="1800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BBE8B33-B35A-4325-9F13-A0716EFFA6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45" y="3192367"/>
            <a:ext cx="3525876" cy="2023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09FA1E-63AC-4010-A916-AE990DE85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35" y="3192367"/>
            <a:ext cx="5206689" cy="202390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7A4755-E7BB-4571-A774-A4BC1451AC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357DAEE-C330-41E4-B1E5-24955716E556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35C77F0C-37A2-4675-AC56-6A110C77E9D9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04186DCD-1CFE-4E96-8E0F-2B1936186C8C}"/>
              </a:ext>
            </a:extLst>
          </p:cNvPr>
          <p:cNvSpPr txBox="1">
            <a:spLocks/>
          </p:cNvSpPr>
          <p:nvPr/>
        </p:nvSpPr>
        <p:spPr bwMode="auto">
          <a:xfrm>
            <a:off x="0" y="5476919"/>
            <a:ext cx="12192000" cy="47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Разрушение плазменной волны  </a:t>
            </a:r>
            <a:r>
              <a:rPr lang="en-US" sz="2000" b="1" dirty="0"/>
              <a:t>&lt;=&gt; </a:t>
            </a:r>
            <a:r>
              <a:rPr lang="ru-RU" sz="2000" b="1" dirty="0"/>
              <a:t> потери энергии</a:t>
            </a:r>
            <a:endParaRPr lang="ru-RU" sz="1800" b="1" dirty="0"/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03B55BC1-50D2-4A28-AE39-704E8DBE0E0B}"/>
              </a:ext>
            </a:extLst>
          </p:cNvPr>
          <p:cNvSpPr txBox="1">
            <a:spLocks/>
          </p:cNvSpPr>
          <p:nvPr/>
        </p:nvSpPr>
        <p:spPr bwMode="auto">
          <a:xfrm>
            <a:off x="1" y="6124991"/>
            <a:ext cx="12192000" cy="47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>
                <a:solidFill>
                  <a:srgbClr val="FF0000"/>
                </a:solidFill>
              </a:rPr>
              <a:t>Требуется охарактеризовать энергообмен между плазменной волной и электронным гало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D96F2063-2587-41C2-B982-F92704C24083}"/>
              </a:ext>
            </a:extLst>
          </p:cNvPr>
          <p:cNvSpPr txBox="1">
            <a:spLocks/>
          </p:cNvSpPr>
          <p:nvPr/>
        </p:nvSpPr>
        <p:spPr bwMode="auto">
          <a:xfrm rot="5400000">
            <a:off x="5860636" y="5857932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=&gt;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972917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C1D8D-4588-4E71-BA7A-AD1F5534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48880"/>
            <a:ext cx="10972800" cy="1143000"/>
          </a:xfrm>
        </p:spPr>
        <p:txBody>
          <a:bodyPr/>
          <a:lstStyle/>
          <a:p>
            <a:r>
              <a:rPr lang="ru-RU" dirty="0"/>
              <a:t>Контроль потоков энергии в численном моделировании</a:t>
            </a:r>
          </a:p>
        </p:txBody>
      </p:sp>
      <p:grpSp>
        <p:nvGrpSpPr>
          <p:cNvPr id="5" name="Группа 5">
            <a:extLst>
              <a:ext uri="{FF2B5EF4-FFF2-40B4-BE49-F238E27FC236}">
                <a16:creationId xmlns:a16="http://schemas.microsoft.com/office/drawing/2014/main" id="{542E4957-0689-4F6E-B5F8-63079997692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6" name="Picture 4" descr="C:\Users\Roman\Desktop\logo.png">
              <a:extLst>
                <a:ext uri="{FF2B5EF4-FFF2-40B4-BE49-F238E27FC236}">
                  <a16:creationId xmlns:a16="http://schemas.microsoft.com/office/drawing/2014/main" id="{92F278CF-86A8-4BE3-AE1C-F9238DCEB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BC5E0CB4-BBC8-4A7D-86E9-C9A3E6A48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F4E366-AEF5-461A-ABB7-EA6DDE34A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C8331DC2-C17B-48DD-B2AA-11F2F74E5D0E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7A8B4A4A-2067-4309-87AA-2D06935CC70E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60B271F-9EF3-4F4F-AB19-1B2D0E8F68DA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105AB06-4221-4C3B-AA2C-B2A8757C8D04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D3DD9502-D07F-4C73-9894-E2AC4F38DFA3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</a:t>
            </a:r>
            <a:r>
              <a:rPr lang="en-US" sz="1600" b="1" dirty="0"/>
              <a:t>1/3</a:t>
            </a:r>
            <a:r>
              <a:rPr lang="ru-RU" sz="1600" b="1" dirty="0"/>
              <a:t>2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6EF964-83EE-4326-A4F8-48FEB3D63977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C7893352-BF29-4A7A-B885-7A794391EADC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BACCA23E-982B-4355-8811-6C9C584EF00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356911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Контроль потоков энергии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</a:t>
            </a:r>
            <a:r>
              <a:rPr lang="en-US" sz="1600" b="1" dirty="0"/>
              <a:t>2/3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40A96A4F-B21A-4DCC-91AC-ABCDD6034F65}"/>
              </a:ext>
            </a:extLst>
          </p:cNvPr>
          <p:cNvSpPr txBox="1">
            <a:spLocks/>
          </p:cNvSpPr>
          <p:nvPr/>
        </p:nvSpPr>
        <p:spPr bwMode="auto">
          <a:xfrm>
            <a:off x="0" y="531849"/>
            <a:ext cx="7896200" cy="91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600" b="1" dirty="0"/>
              <a:t>В численном моделировании можно отслеживать, куда и как уходит энергия в сопутствующем окне, летящем со скоростью света.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/>
              <a:t>В безразмерных единицах </a:t>
            </a:r>
            <a:r>
              <a:rPr lang="en-US" sz="1600" b="1" i="1" dirty="0"/>
              <a:t>c</a:t>
            </a:r>
            <a:r>
              <a:rPr lang="en-US" sz="1600" b="1" dirty="0"/>
              <a:t> = 1, </a:t>
            </a:r>
            <a:r>
              <a:rPr lang="en-US" sz="1600" b="1" i="1" dirty="0"/>
              <a:t>m</a:t>
            </a:r>
            <a:r>
              <a:rPr lang="en-US" sz="1600" b="1" dirty="0"/>
              <a:t> </a:t>
            </a:r>
            <a:r>
              <a:rPr lang="ru-RU" sz="1600" b="1" dirty="0"/>
              <a:t>  </a:t>
            </a:r>
            <a:r>
              <a:rPr lang="en-US" sz="1600" b="1" dirty="0"/>
              <a:t>= 1</a:t>
            </a:r>
            <a:r>
              <a:rPr lang="ru-RU" sz="1600" b="1" dirty="0"/>
              <a:t> и т.п.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C597740-EE2A-472F-B618-F537944BB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534938"/>
            <a:ext cx="3960440" cy="915977"/>
          </a:xfrm>
          <a:prstGeom prst="rect">
            <a:avLst/>
          </a:prstGeom>
        </p:spPr>
      </p:pic>
      <p:sp>
        <p:nvSpPr>
          <p:cNvPr id="53" name="Содержимое 2">
            <a:extLst>
              <a:ext uri="{FF2B5EF4-FFF2-40B4-BE49-F238E27FC236}">
                <a16:creationId xmlns:a16="http://schemas.microsoft.com/office/drawing/2014/main" id="{7497EB3D-DC08-4778-97B1-555E254E2F7F}"/>
              </a:ext>
            </a:extLst>
          </p:cNvPr>
          <p:cNvSpPr txBox="1">
            <a:spLocks/>
          </p:cNvSpPr>
          <p:nvPr/>
        </p:nvSpPr>
        <p:spPr bwMode="auto">
          <a:xfrm>
            <a:off x="-1" y="2232182"/>
            <a:ext cx="2495601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Поток энергии ЭМ-поля</a:t>
            </a:r>
            <a:r>
              <a:rPr lang="en-US" sz="1600" dirty="0"/>
              <a:t>:</a:t>
            </a:r>
            <a:endParaRPr lang="ru-RU" sz="1600" i="1" dirty="0"/>
          </a:p>
        </p:txBody>
      </p:sp>
      <p:sp>
        <p:nvSpPr>
          <p:cNvPr id="54" name="Содержимое 2">
            <a:extLst>
              <a:ext uri="{FF2B5EF4-FFF2-40B4-BE49-F238E27FC236}">
                <a16:creationId xmlns:a16="http://schemas.microsoft.com/office/drawing/2014/main" id="{7AACE8F9-A58A-4FDC-8F9B-5A822127F190}"/>
              </a:ext>
            </a:extLst>
          </p:cNvPr>
          <p:cNvSpPr txBox="1">
            <a:spLocks/>
          </p:cNvSpPr>
          <p:nvPr/>
        </p:nvSpPr>
        <p:spPr bwMode="auto">
          <a:xfrm>
            <a:off x="1" y="3013500"/>
            <a:ext cx="2783632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Поток кинетической энергии</a:t>
            </a:r>
            <a:r>
              <a:rPr lang="en-US" sz="1600" dirty="0"/>
              <a:t>:</a:t>
            </a:r>
            <a:endParaRPr lang="ru-RU" sz="1600" i="1" dirty="0"/>
          </a:p>
        </p:txBody>
      </p:sp>
      <p:sp>
        <p:nvSpPr>
          <p:cNvPr id="55" name="Содержимое 2">
            <a:extLst>
              <a:ext uri="{FF2B5EF4-FFF2-40B4-BE49-F238E27FC236}">
                <a16:creationId xmlns:a16="http://schemas.microsoft.com/office/drawing/2014/main" id="{6DC0B644-8C68-4D73-ADCB-6D835B20F6C0}"/>
              </a:ext>
            </a:extLst>
          </p:cNvPr>
          <p:cNvSpPr txBox="1">
            <a:spLocks/>
          </p:cNvSpPr>
          <p:nvPr/>
        </p:nvSpPr>
        <p:spPr bwMode="auto">
          <a:xfrm>
            <a:off x="9210781" y="2553603"/>
            <a:ext cx="2487030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Полный поток энергии</a:t>
            </a:r>
            <a:endParaRPr lang="ru-RU" sz="1600" i="1" dirty="0"/>
          </a:p>
        </p:txBody>
      </p:sp>
      <p:sp>
        <p:nvSpPr>
          <p:cNvPr id="73" name="Содержимое 2">
            <a:extLst>
              <a:ext uri="{FF2B5EF4-FFF2-40B4-BE49-F238E27FC236}">
                <a16:creationId xmlns:a16="http://schemas.microsoft.com/office/drawing/2014/main" id="{FB71A466-C977-4629-8E46-C9CC0AA0B255}"/>
              </a:ext>
            </a:extLst>
          </p:cNvPr>
          <p:cNvSpPr txBox="1">
            <a:spLocks/>
          </p:cNvSpPr>
          <p:nvPr/>
        </p:nvSpPr>
        <p:spPr bwMode="auto">
          <a:xfrm>
            <a:off x="0" y="3756727"/>
            <a:ext cx="5879976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Поток кинетической энергии по макроскопическим параметрам:</a:t>
            </a:r>
          </a:p>
        </p:txBody>
      </p:sp>
      <p:sp>
        <p:nvSpPr>
          <p:cNvPr id="76" name="Содержимое 2">
            <a:extLst>
              <a:ext uri="{FF2B5EF4-FFF2-40B4-BE49-F238E27FC236}">
                <a16:creationId xmlns:a16="http://schemas.microsoft.com/office/drawing/2014/main" id="{57CA954C-762D-4992-BD42-A244794B7300}"/>
              </a:ext>
            </a:extLst>
          </p:cNvPr>
          <p:cNvSpPr txBox="1">
            <a:spLocks/>
          </p:cNvSpPr>
          <p:nvPr/>
        </p:nvSpPr>
        <p:spPr bwMode="auto">
          <a:xfrm>
            <a:off x="0" y="4476947"/>
            <a:ext cx="4943872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Опрокидывание волны  =</a:t>
            </a:r>
            <a:r>
              <a:rPr lang="en-US" sz="1600" b="1" dirty="0"/>
              <a:t>&gt;</a:t>
            </a:r>
            <a:r>
              <a:rPr lang="ru-RU" sz="1600" b="1" dirty="0"/>
              <a:t> </a:t>
            </a:r>
            <a:r>
              <a:rPr lang="en-US" sz="1600" b="1" dirty="0"/>
              <a:t> </a:t>
            </a:r>
            <a:r>
              <a:rPr lang="ru-RU" sz="1600" b="1" dirty="0"/>
              <a:t>быстрые частицы:</a:t>
            </a:r>
          </a:p>
        </p:txBody>
      </p:sp>
      <p:pic>
        <p:nvPicPr>
          <p:cNvPr id="10252" name="Рисунок 10251">
            <a:extLst>
              <a:ext uri="{FF2B5EF4-FFF2-40B4-BE49-F238E27FC236}">
                <a16:creationId xmlns:a16="http://schemas.microsoft.com/office/drawing/2014/main" id="{A8DC115F-A179-40D4-AA99-26CA9D242F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7260" y="4510692"/>
            <a:ext cx="2232916" cy="2864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DC511B8-4F40-4172-A1A1-0FBB2E526C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7440" y="2133784"/>
            <a:ext cx="5068104" cy="5799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1857886-E1B9-45F4-B002-A6D0EAA4DC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3712" y="2924476"/>
            <a:ext cx="4749633" cy="656523"/>
          </a:xfrm>
          <a:prstGeom prst="rect">
            <a:avLst/>
          </a:prstGeom>
        </p:spPr>
      </p:pic>
      <p:sp>
        <p:nvSpPr>
          <p:cNvPr id="46" name="Левая фигурная скобка 45">
            <a:extLst>
              <a:ext uri="{FF2B5EF4-FFF2-40B4-BE49-F238E27FC236}">
                <a16:creationId xmlns:a16="http://schemas.microsoft.com/office/drawing/2014/main" id="{CD5B321A-064E-4B3D-8B01-B8FD1F99C7AD}"/>
              </a:ext>
            </a:extLst>
          </p:cNvPr>
          <p:cNvSpPr/>
          <p:nvPr/>
        </p:nvSpPr>
        <p:spPr>
          <a:xfrm rot="10800000">
            <a:off x="9048328" y="2100683"/>
            <a:ext cx="288032" cy="1233022"/>
          </a:xfrm>
          <a:prstGeom prst="leftBrace">
            <a:avLst>
              <a:gd name="adj1" fmla="val 57846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F6C2D45-DF6F-4BCF-95EE-66FA1E7AE9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636" y="3658228"/>
            <a:ext cx="5168948" cy="66843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A0BFA38-5401-46BA-B33B-6EB343A3B0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978328"/>
            <a:ext cx="3066354" cy="1475008"/>
          </a:xfrm>
          <a:prstGeom prst="rect">
            <a:avLst/>
          </a:prstGeom>
        </p:spPr>
      </p:pic>
      <p:sp>
        <p:nvSpPr>
          <p:cNvPr id="65" name="Содержимое 2">
            <a:extLst>
              <a:ext uri="{FF2B5EF4-FFF2-40B4-BE49-F238E27FC236}">
                <a16:creationId xmlns:a16="http://schemas.microsoft.com/office/drawing/2014/main" id="{AEAB7245-4148-4996-B2D7-B3EC295AF27A}"/>
              </a:ext>
            </a:extLst>
          </p:cNvPr>
          <p:cNvSpPr txBox="1">
            <a:spLocks/>
          </p:cNvSpPr>
          <p:nvPr/>
        </p:nvSpPr>
        <p:spPr bwMode="auto">
          <a:xfrm>
            <a:off x="3888647" y="5841091"/>
            <a:ext cx="5343045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Энергия, переданная от источника (драйвера):</a:t>
            </a:r>
          </a:p>
        </p:txBody>
      </p:sp>
      <p:sp>
        <p:nvSpPr>
          <p:cNvPr id="67" name="Содержимое 2">
            <a:extLst>
              <a:ext uri="{FF2B5EF4-FFF2-40B4-BE49-F238E27FC236}">
                <a16:creationId xmlns:a16="http://schemas.microsoft.com/office/drawing/2014/main" id="{DC8B12DE-E58B-4D8B-9CA6-A3D8235A7AA2}"/>
              </a:ext>
            </a:extLst>
          </p:cNvPr>
          <p:cNvSpPr txBox="1">
            <a:spLocks/>
          </p:cNvSpPr>
          <p:nvPr/>
        </p:nvSpPr>
        <p:spPr bwMode="auto">
          <a:xfrm>
            <a:off x="4940956" y="1137948"/>
            <a:ext cx="276012" cy="34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en-US" sz="1200" b="1" i="1" dirty="0"/>
              <a:t>e</a:t>
            </a:r>
            <a:endParaRPr lang="ru-RU" sz="1200" b="1" i="1" dirty="0"/>
          </a:p>
        </p:txBody>
      </p:sp>
      <p:sp>
        <p:nvSpPr>
          <p:cNvPr id="68" name="Содержимое 2">
            <a:extLst>
              <a:ext uri="{FF2B5EF4-FFF2-40B4-BE49-F238E27FC236}">
                <a16:creationId xmlns:a16="http://schemas.microsoft.com/office/drawing/2014/main" id="{27BE21A2-33D2-4E99-ABED-26C5B300DC16}"/>
              </a:ext>
            </a:extLst>
          </p:cNvPr>
          <p:cNvSpPr txBox="1">
            <a:spLocks/>
          </p:cNvSpPr>
          <p:nvPr/>
        </p:nvSpPr>
        <p:spPr bwMode="auto">
          <a:xfrm>
            <a:off x="3760853" y="5427025"/>
            <a:ext cx="8270693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Электрон, долетевший до стенки, оставляет на ней свою энергию  =</a:t>
            </a:r>
            <a:r>
              <a:rPr lang="en-US" sz="1600" b="1" dirty="0"/>
              <a:t>&gt;  </a:t>
            </a:r>
            <a:r>
              <a:rPr lang="ru-RU" sz="1600" b="1" dirty="0"/>
              <a:t>поток «в стенку»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1921A9C5-28A2-4487-9EA2-92D26A0C8E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0BBAF4-B964-4E78-81DB-E9ABE6827A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2813" y="2624791"/>
            <a:ext cx="209811" cy="1907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FB8FDA-F270-4256-8CD4-FEDBA70CFB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4493" y="5889882"/>
            <a:ext cx="1862027" cy="268490"/>
          </a:xfrm>
          <a:prstGeom prst="rect">
            <a:avLst/>
          </a:prstGeom>
        </p:spPr>
      </p:pic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7DFEA442-1432-4095-9443-E6D164AB7F28}"/>
              </a:ext>
            </a:extLst>
          </p:cNvPr>
          <p:cNvSpPr txBox="1">
            <a:spLocks/>
          </p:cNvSpPr>
          <p:nvPr/>
        </p:nvSpPr>
        <p:spPr bwMode="auto">
          <a:xfrm>
            <a:off x="8855417" y="2464914"/>
            <a:ext cx="336927" cy="44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en-US" sz="2800" b="1" dirty="0"/>
              <a:t>+</a:t>
            </a:r>
            <a:endParaRPr lang="ru-RU" sz="2800" b="1" i="1" dirty="0"/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13DA47F8-38E7-48CC-BDE9-8848109765DA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2B855C88-DC57-41F6-B381-555E30C8AA2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FFDD346-0FFF-4A06-86B8-1E83740F72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64" y="1406158"/>
            <a:ext cx="2269344" cy="654690"/>
          </a:xfrm>
          <a:prstGeom prst="rect">
            <a:avLst/>
          </a:prstGeom>
        </p:spPr>
      </p:pic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14C0FFFB-9C3C-46CF-A2D6-37599AF290EE}"/>
              </a:ext>
            </a:extLst>
          </p:cNvPr>
          <p:cNvSpPr txBox="1">
            <a:spLocks/>
          </p:cNvSpPr>
          <p:nvPr/>
        </p:nvSpPr>
        <p:spPr bwMode="auto">
          <a:xfrm>
            <a:off x="191344" y="1524619"/>
            <a:ext cx="3675636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Единица измерения потока энергии:</a:t>
            </a:r>
          </a:p>
        </p:txBody>
      </p:sp>
    </p:spTree>
    <p:extLst>
      <p:ext uri="{BB962C8B-B14F-4D97-AF65-F5344CB8AC3E}">
        <p14:creationId xmlns:p14="http://schemas.microsoft.com/office/powerpoint/2010/main" val="2811193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Применение контроля потоков энергии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</a:t>
            </a:r>
            <a:r>
              <a:rPr lang="en-US" sz="1600" b="1" dirty="0"/>
              <a:t>3/3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81E4090-96C9-4BDE-B990-8F924F52BC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688046"/>
            <a:ext cx="2281833" cy="292682"/>
          </a:xfrm>
          <a:prstGeom prst="rect">
            <a:avLst/>
          </a:prstGeom>
        </p:spPr>
      </p:pic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1" y="620688"/>
            <a:ext cx="9336360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Механизм затухания волны может быть разный, но критерий универсальный:</a:t>
            </a:r>
          </a:p>
        </p:txBody>
      </p:sp>
      <p:sp>
        <p:nvSpPr>
          <p:cNvPr id="48" name="Содержимое 2">
            <a:extLst>
              <a:ext uri="{FF2B5EF4-FFF2-40B4-BE49-F238E27FC236}">
                <a16:creationId xmlns:a16="http://schemas.microsoft.com/office/drawing/2014/main" id="{AC2100E8-0A38-42A5-B85F-D9C4723988B9}"/>
              </a:ext>
            </a:extLst>
          </p:cNvPr>
          <p:cNvSpPr txBox="1">
            <a:spLocks/>
          </p:cNvSpPr>
          <p:nvPr/>
        </p:nvSpPr>
        <p:spPr bwMode="auto">
          <a:xfrm>
            <a:off x="0" y="1226334"/>
            <a:ext cx="12192000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1. Ограничение времени жизни кильватерной волны из-за движения ионов плазмы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329573-BBA1-4731-8413-0454B1A965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723" y="1537406"/>
            <a:ext cx="3627293" cy="17496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8CCCF4-DA84-4E8E-B31C-FD12B33E3F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34" y="1536874"/>
            <a:ext cx="5825338" cy="1750700"/>
          </a:xfrm>
          <a:prstGeom prst="rect">
            <a:avLst/>
          </a:prstGeom>
        </p:spPr>
      </p:pic>
      <p:sp>
        <p:nvSpPr>
          <p:cNvPr id="64" name="Содержимое 2">
            <a:extLst>
              <a:ext uri="{FF2B5EF4-FFF2-40B4-BE49-F238E27FC236}">
                <a16:creationId xmlns:a16="http://schemas.microsoft.com/office/drawing/2014/main" id="{E46D5272-69A5-45D5-A635-7A16284ECECB}"/>
              </a:ext>
            </a:extLst>
          </p:cNvPr>
          <p:cNvSpPr txBox="1">
            <a:spLocks/>
          </p:cNvSpPr>
          <p:nvPr/>
        </p:nvSpPr>
        <p:spPr bwMode="auto">
          <a:xfrm>
            <a:off x="0" y="3828049"/>
            <a:ext cx="12192000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2. Зависимость времени жизни кильватерной волны от массы ионов плазмы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7D9449-8E4B-4308-B05D-66988238D8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00" y="4257275"/>
            <a:ext cx="3600400" cy="190802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0FFC15F-1A17-4D16-9CF9-C92774228E98}"/>
              </a:ext>
            </a:extLst>
          </p:cNvPr>
          <p:cNvSpPr/>
          <p:nvPr/>
        </p:nvSpPr>
        <p:spPr>
          <a:xfrm>
            <a:off x="0" y="4253361"/>
            <a:ext cx="6023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L.M. </a:t>
            </a:r>
            <a:r>
              <a:rPr lang="ru-RU" sz="1600" dirty="0" err="1">
                <a:latin typeface="+mn-lt"/>
              </a:rPr>
              <a:t>Gorbunov</a:t>
            </a:r>
            <a:r>
              <a:rPr lang="ru-RU" sz="1600" dirty="0">
                <a:latin typeface="+mn-lt"/>
              </a:rPr>
              <a:t>, P. </a:t>
            </a:r>
            <a:r>
              <a:rPr lang="ru-RU" sz="1600" dirty="0" err="1">
                <a:latin typeface="+mn-lt"/>
              </a:rPr>
              <a:t>Mora</a:t>
            </a:r>
            <a:r>
              <a:rPr lang="ru-RU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and</a:t>
            </a:r>
            <a:r>
              <a:rPr lang="ru-RU" sz="1600" dirty="0">
                <a:latin typeface="+mn-lt"/>
              </a:rPr>
              <a:t> A.A. </a:t>
            </a:r>
            <a:r>
              <a:rPr lang="ru-RU" sz="1600" dirty="0" err="1">
                <a:latin typeface="+mn-lt"/>
              </a:rPr>
              <a:t>Solodov</a:t>
            </a:r>
            <a:r>
              <a:rPr lang="ru-RU" sz="1600" dirty="0">
                <a:latin typeface="+mn-lt"/>
              </a:rPr>
              <a:t>, </a:t>
            </a:r>
            <a:r>
              <a:rPr lang="ru-RU" sz="1600" i="1" dirty="0" err="1">
                <a:latin typeface="+mn-lt"/>
              </a:rPr>
              <a:t>Dynamics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i="1" dirty="0" err="1">
                <a:latin typeface="+mn-lt"/>
              </a:rPr>
              <a:t>of</a:t>
            </a:r>
            <a:r>
              <a:rPr lang="ru-RU" sz="1600" i="1" dirty="0">
                <a:latin typeface="+mn-lt"/>
              </a:rPr>
              <a:t> a </a:t>
            </a:r>
            <a:r>
              <a:rPr lang="ru-RU" sz="1600" i="1" dirty="0" err="1">
                <a:latin typeface="+mn-lt"/>
              </a:rPr>
              <a:t>plasma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i="1" dirty="0" err="1">
                <a:latin typeface="+mn-lt"/>
              </a:rPr>
              <a:t>channel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i="1" dirty="0" err="1">
                <a:latin typeface="+mn-lt"/>
              </a:rPr>
              <a:t>created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i="1" dirty="0" err="1">
                <a:latin typeface="+mn-lt"/>
              </a:rPr>
              <a:t>by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i="1" dirty="0" err="1">
                <a:latin typeface="+mn-lt"/>
              </a:rPr>
              <a:t>the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i="1" dirty="0" err="1">
                <a:latin typeface="+mn-lt"/>
              </a:rPr>
              <a:t>wakefield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i="1" dirty="0" err="1">
                <a:latin typeface="+mn-lt"/>
              </a:rPr>
              <a:t>of</a:t>
            </a:r>
            <a:r>
              <a:rPr lang="ru-RU" sz="1600" i="1" dirty="0">
                <a:latin typeface="+mn-lt"/>
              </a:rPr>
              <a:t> a </a:t>
            </a:r>
            <a:r>
              <a:rPr lang="ru-RU" sz="1600" i="1" dirty="0" err="1">
                <a:latin typeface="+mn-lt"/>
              </a:rPr>
              <a:t>short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i="1" dirty="0" err="1">
                <a:latin typeface="+mn-lt"/>
              </a:rPr>
              <a:t>laser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i="1" dirty="0" err="1">
                <a:latin typeface="+mn-lt"/>
              </a:rPr>
              <a:t>pulse</a:t>
            </a:r>
            <a:r>
              <a:rPr lang="ru-RU" sz="1600" dirty="0">
                <a:latin typeface="+mn-lt"/>
              </a:rPr>
              <a:t>. </a:t>
            </a:r>
          </a:p>
          <a:p>
            <a:pPr algn="ctr"/>
            <a:r>
              <a:rPr lang="ru-RU" sz="1600" dirty="0" err="1">
                <a:latin typeface="+mn-lt"/>
              </a:rPr>
              <a:t>Phys</a:t>
            </a:r>
            <a:r>
              <a:rPr lang="ru-RU" sz="1600" dirty="0">
                <a:latin typeface="+mn-lt"/>
              </a:rPr>
              <a:t>. </a:t>
            </a:r>
            <a:r>
              <a:rPr lang="ru-RU" sz="1600" dirty="0" err="1">
                <a:latin typeface="+mn-lt"/>
              </a:rPr>
              <a:t>Plasmas</a:t>
            </a:r>
            <a:r>
              <a:rPr lang="ru-RU" sz="1600" dirty="0">
                <a:latin typeface="+mn-lt"/>
              </a:rPr>
              <a:t> 10, 1124 (2003).</a:t>
            </a:r>
          </a:p>
        </p:txBody>
      </p:sp>
      <p:sp>
        <p:nvSpPr>
          <p:cNvPr id="66" name="Содержимое 2">
            <a:extLst>
              <a:ext uri="{FF2B5EF4-FFF2-40B4-BE49-F238E27FC236}">
                <a16:creationId xmlns:a16="http://schemas.microsoft.com/office/drawing/2014/main" id="{8BD31C59-4202-4BD4-953B-B129EFAE75D1}"/>
              </a:ext>
            </a:extLst>
          </p:cNvPr>
          <p:cNvSpPr txBox="1">
            <a:spLocks/>
          </p:cNvSpPr>
          <p:nvPr/>
        </p:nvSpPr>
        <p:spPr bwMode="auto">
          <a:xfrm>
            <a:off x="191344" y="5372390"/>
            <a:ext cx="5375920" cy="57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dirty="0"/>
              <a:t>Теория опрокидывания волны из-за движения ионов</a:t>
            </a:r>
            <a:endParaRPr lang="en-US" sz="1800" dirty="0"/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en-US" sz="1800" dirty="0"/>
              <a:t>(</a:t>
            </a:r>
            <a:r>
              <a:rPr lang="ru-RU" sz="1800" dirty="0"/>
              <a:t>но без проверки численным моделированием</a:t>
            </a:r>
            <a:r>
              <a:rPr lang="en-US" sz="1800" dirty="0"/>
              <a:t>)</a:t>
            </a:r>
            <a:endParaRPr lang="ru-RU" sz="1800" dirty="0"/>
          </a:p>
        </p:txBody>
      </p:sp>
      <p:sp>
        <p:nvSpPr>
          <p:cNvPr id="67" name="Содержимое 2">
            <a:extLst>
              <a:ext uri="{FF2B5EF4-FFF2-40B4-BE49-F238E27FC236}">
                <a16:creationId xmlns:a16="http://schemas.microsoft.com/office/drawing/2014/main" id="{845A1038-04C0-4988-843F-FFBDECA10091}"/>
              </a:ext>
            </a:extLst>
          </p:cNvPr>
          <p:cNvSpPr txBox="1">
            <a:spLocks/>
          </p:cNvSpPr>
          <p:nvPr/>
        </p:nvSpPr>
        <p:spPr bwMode="auto">
          <a:xfrm rot="5400000">
            <a:off x="2608239" y="5124989"/>
            <a:ext cx="606645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en-US" sz="1800" b="1" dirty="0"/>
              <a:t>=&gt;</a:t>
            </a:r>
            <a:endParaRPr lang="ru-RU" sz="1800" b="1" dirty="0"/>
          </a:p>
        </p:txBody>
      </p:sp>
      <p:sp>
        <p:nvSpPr>
          <p:cNvPr id="68" name="Содержимое 2">
            <a:extLst>
              <a:ext uri="{FF2B5EF4-FFF2-40B4-BE49-F238E27FC236}">
                <a16:creationId xmlns:a16="http://schemas.microsoft.com/office/drawing/2014/main" id="{305A6A16-FF18-4747-A8A3-87B323772A81}"/>
              </a:ext>
            </a:extLst>
          </p:cNvPr>
          <p:cNvSpPr txBox="1">
            <a:spLocks/>
          </p:cNvSpPr>
          <p:nvPr/>
        </p:nvSpPr>
        <p:spPr bwMode="auto">
          <a:xfrm>
            <a:off x="-1" y="1946414"/>
            <a:ext cx="2612723" cy="131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Генерация ТГц-излучения из взаимодействующих кильватерных волн встречных лазерных импульсов.</a:t>
            </a: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B83269D0-9EAE-423A-A4C7-509C3D196F0F}"/>
              </a:ext>
            </a:extLst>
          </p:cNvPr>
          <p:cNvSpPr txBox="1">
            <a:spLocks/>
          </p:cNvSpPr>
          <p:nvPr/>
        </p:nvSpPr>
        <p:spPr bwMode="auto">
          <a:xfrm>
            <a:off x="6816080" y="3193058"/>
            <a:ext cx="2036659" cy="22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dirty="0"/>
              <a:t>Плотность ионов</a:t>
            </a:r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B302CF2A-ED52-4185-BBC5-B17B74654F7B}"/>
              </a:ext>
            </a:extLst>
          </p:cNvPr>
          <p:cNvSpPr txBox="1">
            <a:spLocks/>
          </p:cNvSpPr>
          <p:nvPr/>
        </p:nvSpPr>
        <p:spPr bwMode="auto">
          <a:xfrm>
            <a:off x="9624392" y="3201716"/>
            <a:ext cx="2160240" cy="22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dirty="0"/>
              <a:t>Плотность электронов</a:t>
            </a:r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D87A8CA6-389E-492F-BB21-2BBFA72EC450}"/>
              </a:ext>
            </a:extLst>
          </p:cNvPr>
          <p:cNvSpPr txBox="1">
            <a:spLocks/>
          </p:cNvSpPr>
          <p:nvPr/>
        </p:nvSpPr>
        <p:spPr bwMode="auto">
          <a:xfrm>
            <a:off x="2612722" y="3201716"/>
            <a:ext cx="3627294" cy="22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dirty="0"/>
              <a:t>Поведение потенциала и потоков энергии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5643024-DBC2-4AC7-81CD-776C79E293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9F145A7F-E7C2-4607-8D26-9629BB901A9C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839787D8-F750-4DAD-9736-1983CFCE706D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51966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Результаты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14/3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263351" y="1196752"/>
            <a:ext cx="1166529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Контроль потоков энергии в численном моделировании является удоб­ным инструментом для характеристики энергетических процессов в плазмен­ном кильватерном ускорении. 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С помощью контроля потоков энергии получены оценки ограничения времени жизни плазменной волны для эксперимента по генерации ТГц-излучения в кильватерных волнах встречных лазерных импульсов (готовится в ИЛФ СО РАН).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Численным моделированием подтверждена теория, что время жизни кильватерной волны (ограниченное из-за движения ионов плазмы) пропорционально кубическому корню отношения массы иона плазмы к его заряду.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18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5674B3E-673C-453E-A459-020A9D172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40EB82B9-3118-4C57-8863-4DDCFAAA4E32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D69AB36C-842B-4328-A5B8-0498B7E904CD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062CA2E-1059-49DE-AA64-53BC92E39362}"/>
              </a:ext>
            </a:extLst>
          </p:cNvPr>
          <p:cNvSpPr/>
          <p:nvPr/>
        </p:nvSpPr>
        <p:spPr>
          <a:xfrm>
            <a:off x="0" y="558924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R.I. </a:t>
            </a:r>
            <a:r>
              <a:rPr lang="ru-RU" b="1" dirty="0" err="1">
                <a:solidFill>
                  <a:srgbClr val="FF0000"/>
                </a:solidFill>
                <a:latin typeface="+mn-lt"/>
              </a:rPr>
              <a:t>Spitsyn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, I.V. </a:t>
            </a:r>
            <a:r>
              <a:rPr lang="ru-RU" b="1" dirty="0" err="1">
                <a:solidFill>
                  <a:srgbClr val="FF0000"/>
                </a:solidFill>
                <a:latin typeface="+mn-lt"/>
              </a:rPr>
              <a:t>Timofeev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, A.P. </a:t>
            </a:r>
            <a:r>
              <a:rPr lang="ru-RU" b="1" dirty="0" err="1">
                <a:solidFill>
                  <a:srgbClr val="FF0000"/>
                </a:solidFill>
                <a:latin typeface="+mn-lt"/>
              </a:rPr>
              <a:t>Sosedkin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n-lt"/>
              </a:rPr>
              <a:t>and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 K.V. </a:t>
            </a:r>
            <a:r>
              <a:rPr lang="ru-RU" b="1" dirty="0" err="1">
                <a:solidFill>
                  <a:srgbClr val="FF0000"/>
                </a:solidFill>
                <a:latin typeface="+mn-lt"/>
              </a:rPr>
              <a:t>Lotov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ru-RU" b="1" i="1" dirty="0" err="1">
                <a:solidFill>
                  <a:srgbClr val="FF0000"/>
                </a:solidFill>
                <a:latin typeface="+mn-lt"/>
              </a:rPr>
              <a:t>Characterization</a:t>
            </a:r>
            <a:r>
              <a:rPr lang="ru-RU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+mn-lt"/>
              </a:rPr>
              <a:t>of </a:t>
            </a:r>
            <a:r>
              <a:rPr lang="en-US" b="1" i="1" dirty="0" err="1">
                <a:solidFill>
                  <a:srgbClr val="FF0000"/>
                </a:solidFill>
                <a:latin typeface="+mn-lt"/>
              </a:rPr>
              <a:t>wavebreaking</a:t>
            </a:r>
            <a:r>
              <a:rPr lang="en-US" b="1" i="1" dirty="0">
                <a:solidFill>
                  <a:srgbClr val="FF0000"/>
                </a:solidFill>
                <a:latin typeface="+mn-lt"/>
              </a:rPr>
              <a:t> time and dissipation of weakly nonlinear </a:t>
            </a:r>
            <a:r>
              <a:rPr lang="en-US" b="1" i="1" dirty="0" err="1">
                <a:solidFill>
                  <a:srgbClr val="FF0000"/>
                </a:solidFill>
                <a:latin typeface="+mn-lt"/>
              </a:rPr>
              <a:t>wakefields</a:t>
            </a:r>
            <a:r>
              <a:rPr lang="en-US" b="1" i="1" dirty="0">
                <a:solidFill>
                  <a:srgbClr val="FF0000"/>
                </a:solidFill>
                <a:latin typeface="+mn-lt"/>
              </a:rPr>
              <a:t> due to ion motion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. Phys. Plasmas 25, 103103 (2018)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.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n-lt"/>
                <a:hlinkClick r:id="rId7"/>
              </a:rPr>
              <a:t>https://doi.org/10.1063/1.5048549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7280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C1D8D-4588-4E71-BA7A-AD1F5534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48880"/>
            <a:ext cx="10972800" cy="1143000"/>
          </a:xfrm>
        </p:spPr>
        <p:txBody>
          <a:bodyPr/>
          <a:lstStyle/>
          <a:p>
            <a:r>
              <a:rPr lang="ru-RU" dirty="0"/>
              <a:t>Разрушение кильватерной волны</a:t>
            </a:r>
            <a:br>
              <a:rPr lang="ru-RU" dirty="0"/>
            </a:br>
            <a:r>
              <a:rPr lang="ru-RU" dirty="0"/>
              <a:t>электронным гало</a:t>
            </a:r>
          </a:p>
        </p:txBody>
      </p:sp>
      <p:grpSp>
        <p:nvGrpSpPr>
          <p:cNvPr id="5" name="Группа 5">
            <a:extLst>
              <a:ext uri="{FF2B5EF4-FFF2-40B4-BE49-F238E27FC236}">
                <a16:creationId xmlns:a16="http://schemas.microsoft.com/office/drawing/2014/main" id="{542E4957-0689-4F6E-B5F8-63079997692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6" name="Picture 4" descr="C:\Users\Roman\Desktop\logo.png">
              <a:extLst>
                <a:ext uri="{FF2B5EF4-FFF2-40B4-BE49-F238E27FC236}">
                  <a16:creationId xmlns:a16="http://schemas.microsoft.com/office/drawing/2014/main" id="{92F278CF-86A8-4BE3-AE1C-F9238DCEB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BC5E0CB4-BBC8-4A7D-86E9-C9A3E6A48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F4E366-AEF5-461A-ABB7-EA6DDE34A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C8331DC2-C17B-48DD-B2AA-11F2F74E5D0E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7A8B4A4A-2067-4309-87AA-2D06935CC70E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60B271F-9EF3-4F4F-AB19-1B2D0E8F68DA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105AB06-4221-4C3B-AA2C-B2A8757C8D04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D3DD9502-D07F-4C73-9894-E2AC4F38DFA3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</a:t>
            </a:r>
            <a:r>
              <a:rPr lang="en-US" sz="1600" b="1" dirty="0"/>
              <a:t>5/3</a:t>
            </a:r>
            <a:r>
              <a:rPr lang="ru-RU" sz="1600" b="1" dirty="0"/>
              <a:t>2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6EF964-83EE-4326-A4F8-48FEB3D63977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C7893352-BF29-4A7A-B885-7A794391EADC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BACCA23E-982B-4355-8811-6C9C584EF00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2292073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Формирование электронного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</a:t>
            </a:r>
            <a:r>
              <a:rPr lang="en-US" sz="1600" b="1" dirty="0"/>
              <a:t>6/3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355672-13EA-46E1-8F8B-0D512F7CF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322CA-9A8B-4D2F-8398-91791F10E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5" y="578882"/>
            <a:ext cx="7427381" cy="5874454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13D33061-9309-489D-A848-DD9C191948BE}"/>
              </a:ext>
            </a:extLst>
          </p:cNvPr>
          <p:cNvSpPr txBox="1">
            <a:spLocks/>
          </p:cNvSpPr>
          <p:nvPr/>
        </p:nvSpPr>
        <p:spPr bwMode="auto">
          <a:xfrm>
            <a:off x="7608168" y="764704"/>
            <a:ext cx="453650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Пересечение траекторий электронов плазмы:</a:t>
            </a: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BA112CD1-66E8-4C1B-9D7F-FDDCEA62FA2D}"/>
              </a:ext>
            </a:extLst>
          </p:cNvPr>
          <p:cNvSpPr txBox="1">
            <a:spLocks/>
          </p:cNvSpPr>
          <p:nvPr/>
        </p:nvSpPr>
        <p:spPr bwMode="auto">
          <a:xfrm>
            <a:off x="7608168" y="1734080"/>
            <a:ext cx="4536504" cy="104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(</a:t>
            </a:r>
            <a:r>
              <a:rPr lang="en-US" sz="1500" b="1" dirty="0"/>
              <a:t>a) – </a:t>
            </a:r>
            <a:r>
              <a:rPr lang="ru-RU" sz="1500" b="1" dirty="0"/>
              <a:t>«Гребень» электронной плотности.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dirty="0"/>
              <a:t>Некоторые электроны получают достаточную энергию и импульс, чтобы вылететь из плазмы, - становятся электронами гало.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BA2242CA-D6F8-42C0-A96A-E22ADBC62CEA}"/>
              </a:ext>
            </a:extLst>
          </p:cNvPr>
          <p:cNvSpPr txBox="1">
            <a:spLocks/>
          </p:cNvSpPr>
          <p:nvPr/>
        </p:nvSpPr>
        <p:spPr bwMode="auto">
          <a:xfrm>
            <a:off x="7608168" y="4149080"/>
            <a:ext cx="45365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(</a:t>
            </a:r>
            <a:r>
              <a:rPr lang="en-US" sz="1500" b="1" dirty="0"/>
              <a:t>b) – </a:t>
            </a:r>
            <a:r>
              <a:rPr lang="ru-RU" sz="1500" b="1" dirty="0"/>
              <a:t>«Не искаженный фронт» электронной плотности.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dirty="0"/>
              <a:t>Пересечения траекторий не приводят в опрокидыванию волны и появлению «быстрых» электронов.</a:t>
            </a: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E112AF51-22D4-42B2-8009-C06F435E415B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98D86A37-FF83-404F-B3D3-B8AB70677B42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1694824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Формирование электронного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</a:t>
            </a:r>
            <a:r>
              <a:rPr lang="en-US" sz="1600" b="1" dirty="0"/>
              <a:t>7/3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355672-13EA-46E1-8F8B-0D512F7CF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322CA-9A8B-4D2F-8398-91791F10E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" y="545590"/>
            <a:ext cx="6525158" cy="5979753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E29BF9A2-4E8F-4950-9947-8918FBF16095}"/>
              </a:ext>
            </a:extLst>
          </p:cNvPr>
          <p:cNvSpPr txBox="1">
            <a:spLocks/>
          </p:cNvSpPr>
          <p:nvPr/>
        </p:nvSpPr>
        <p:spPr bwMode="auto">
          <a:xfrm>
            <a:off x="6672064" y="836712"/>
            <a:ext cx="547260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После опрокидывания волны электроны вылетают пучками как из шланга. Чем выше энергия, тем дальше отлетают.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i="1" dirty="0"/>
              <a:t>Траектории не дорисованы до конца, чтобы была видна фаза потенциала.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71319E11-E557-4FE2-B0EC-B99F52E067EE}"/>
              </a:ext>
            </a:extLst>
          </p:cNvPr>
          <p:cNvSpPr txBox="1">
            <a:spLocks/>
          </p:cNvSpPr>
          <p:nvPr/>
        </p:nvSpPr>
        <p:spPr bwMode="auto">
          <a:xfrm>
            <a:off x="6672063" y="2204864"/>
            <a:ext cx="5472609" cy="80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Корреляции между точкой вылета и точкой возвращения в плазму не наблюдается, возвращаются вроде бы в случайные фазы волны.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9DFFABCE-49DA-4128-909A-11E0A5A694F9}"/>
              </a:ext>
            </a:extLst>
          </p:cNvPr>
          <p:cNvSpPr txBox="1">
            <a:spLocks/>
          </p:cNvSpPr>
          <p:nvPr/>
        </p:nvSpPr>
        <p:spPr bwMode="auto">
          <a:xfrm>
            <a:off x="5018853" y="2909684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ACFBE7ED-9277-44DC-BD59-6A7B87550B53}"/>
              </a:ext>
            </a:extLst>
          </p:cNvPr>
          <p:cNvSpPr txBox="1">
            <a:spLocks/>
          </p:cNvSpPr>
          <p:nvPr/>
        </p:nvSpPr>
        <p:spPr bwMode="auto">
          <a:xfrm>
            <a:off x="5018325" y="5213940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C933F9FE-5DD8-41B7-A4C5-C413F1699F0B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C29F60F6-913F-4917-8AF6-F4E340DB8590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71319E11-E557-4FE2-B0EC-B99F52E067EE}"/>
              </a:ext>
            </a:extLst>
          </p:cNvPr>
          <p:cNvSpPr txBox="1">
            <a:spLocks/>
          </p:cNvSpPr>
          <p:nvPr/>
        </p:nvSpPr>
        <p:spPr bwMode="auto">
          <a:xfrm>
            <a:off x="6672062" y="4421852"/>
            <a:ext cx="547260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Вылетев из плазмы, электроны гало позже многократно пролетают сквозь плазменную волны, то ускоряясь (забирая энергию из волны), то замедляясь (возвращая энергию обратно). 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989282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Формирование электронного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</a:t>
            </a:r>
            <a:r>
              <a:rPr lang="en-US" sz="1600" b="1" dirty="0"/>
              <a:t>7/3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355672-13EA-46E1-8F8B-0D512F7CF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322CA-9A8B-4D2F-8398-91791F10E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" y="545590"/>
            <a:ext cx="6525158" cy="5979753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E29BF9A2-4E8F-4950-9947-8918FBF16095}"/>
              </a:ext>
            </a:extLst>
          </p:cNvPr>
          <p:cNvSpPr txBox="1">
            <a:spLocks/>
          </p:cNvSpPr>
          <p:nvPr/>
        </p:nvSpPr>
        <p:spPr bwMode="auto">
          <a:xfrm>
            <a:off x="6672064" y="836712"/>
            <a:ext cx="547260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После опрокидывания волны электроны вылетают пучками как из шланга. Чем выше энергия, тем дальше отлетают.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i="1" dirty="0"/>
              <a:t>Траектории не дорисованы до конца, чтобы была видна фаза потенциала.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71319E11-E557-4FE2-B0EC-B99F52E067EE}"/>
              </a:ext>
            </a:extLst>
          </p:cNvPr>
          <p:cNvSpPr txBox="1">
            <a:spLocks/>
          </p:cNvSpPr>
          <p:nvPr/>
        </p:nvSpPr>
        <p:spPr bwMode="auto">
          <a:xfrm>
            <a:off x="6672063" y="2204864"/>
            <a:ext cx="5472609" cy="80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Корреляции между точкой вылета и точкой возвращения в плазму не наблюдается, возвращаются вроде бы в случайные фазы волны.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9DFFABCE-49DA-4128-909A-11E0A5A694F9}"/>
              </a:ext>
            </a:extLst>
          </p:cNvPr>
          <p:cNvSpPr txBox="1">
            <a:spLocks/>
          </p:cNvSpPr>
          <p:nvPr/>
        </p:nvSpPr>
        <p:spPr bwMode="auto">
          <a:xfrm>
            <a:off x="5018853" y="2909684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ACFBE7ED-9277-44DC-BD59-6A7B87550B53}"/>
              </a:ext>
            </a:extLst>
          </p:cNvPr>
          <p:cNvSpPr txBox="1">
            <a:spLocks/>
          </p:cNvSpPr>
          <p:nvPr/>
        </p:nvSpPr>
        <p:spPr bwMode="auto">
          <a:xfrm>
            <a:off x="5018325" y="5213940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FF3E9A-3D97-4C06-9380-95EC9DB936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3226926"/>
            <a:ext cx="5184576" cy="2406938"/>
          </a:xfrm>
          <a:prstGeom prst="rect">
            <a:avLst/>
          </a:prstGeom>
        </p:spPr>
      </p:pic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180009F1-643B-4372-8FC2-3D22DA30968A}"/>
              </a:ext>
            </a:extLst>
          </p:cNvPr>
          <p:cNvSpPr txBox="1">
            <a:spLocks/>
          </p:cNvSpPr>
          <p:nvPr/>
        </p:nvSpPr>
        <p:spPr bwMode="auto">
          <a:xfrm>
            <a:off x="6816080" y="5616624"/>
            <a:ext cx="518457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Больше электронов вылетело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89918484-BB0A-4A60-A690-1555DD1B8202}"/>
              </a:ext>
            </a:extLst>
          </p:cNvPr>
          <p:cNvSpPr txBox="1">
            <a:spLocks/>
          </p:cNvSpPr>
          <p:nvPr/>
        </p:nvSpPr>
        <p:spPr bwMode="auto">
          <a:xfrm>
            <a:off x="6816080" y="6120680"/>
            <a:ext cx="518457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Сильнее электрическое поле (разделение зарядов)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6" name="Содержимое 2">
            <a:extLst>
              <a:ext uri="{FF2B5EF4-FFF2-40B4-BE49-F238E27FC236}">
                <a16:creationId xmlns:a16="http://schemas.microsoft.com/office/drawing/2014/main" id="{E43B2DF2-0567-43BF-8861-FB1708849D42}"/>
              </a:ext>
            </a:extLst>
          </p:cNvPr>
          <p:cNvSpPr txBox="1">
            <a:spLocks/>
          </p:cNvSpPr>
          <p:nvPr/>
        </p:nvSpPr>
        <p:spPr bwMode="auto">
          <a:xfrm rot="5400000">
            <a:off x="9155494" y="5880483"/>
            <a:ext cx="657203" cy="35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=</a:t>
            </a:r>
            <a:r>
              <a:rPr lang="en-US" sz="1800" b="1" dirty="0"/>
              <a:t>&gt;</a:t>
            </a:r>
            <a:endParaRPr lang="ru-RU" sz="1800" b="1" dirty="0"/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04B2B3F2-7EF3-4C15-9FC9-660F6FE19D68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B535709D-872E-4FB4-9165-EF9D5BE5721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323434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Структура работы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AE4E45CE-7CBE-42A8-9D7B-F4E01EDAFC89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01</a:t>
            </a:r>
            <a:r>
              <a:rPr lang="en-US" sz="1600" b="1" dirty="0"/>
              <a:t>/3</a:t>
            </a:r>
            <a:r>
              <a:rPr lang="ru-RU" sz="1600" b="1" dirty="0"/>
              <a:t>2</a:t>
            </a:r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B0737AF9-1374-457D-A145-71DD7A77EA5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368EA6C0-3E18-4322-B208-1501EEB491AE}"/>
              </a:ext>
            </a:extLst>
          </p:cNvPr>
          <p:cNvSpPr txBox="1">
            <a:spLocks/>
          </p:cNvSpPr>
          <p:nvPr/>
        </p:nvSpPr>
        <p:spPr bwMode="auto">
          <a:xfrm>
            <a:off x="1194789" y="1196752"/>
            <a:ext cx="9451482" cy="381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 eaLnBrk="1" hangingPunct="1">
              <a:buFont typeface="Arial" charset="0"/>
              <a:buNone/>
            </a:pPr>
            <a:r>
              <a:rPr lang="ru-RU" sz="2000" b="1" u="sng" dirty="0"/>
              <a:t>Диссертация состоит из:</a:t>
            </a:r>
          </a:p>
          <a:p>
            <a:pPr marL="514350" indent="-514350" algn="just" eaLnBrk="1" hangingPunct="1">
              <a:buFont typeface="Arial" charset="0"/>
              <a:buNone/>
            </a:pPr>
            <a:endParaRPr lang="ru-RU" sz="2000" b="1" u="sng" dirty="0"/>
          </a:p>
          <a:p>
            <a:pPr algn="just" eaLnBrk="1" hangingPunct="1"/>
            <a:r>
              <a:rPr lang="ru-RU" sz="2000" dirty="0"/>
              <a:t>Введения, в котором кратко изложен научный интерес к плазменному кильватерному ускорению как перспективному способу ускорения частиц;</a:t>
            </a:r>
          </a:p>
          <a:p>
            <a:pPr algn="just" eaLnBrk="1" hangingPunct="1"/>
            <a:r>
              <a:rPr lang="ru-RU" sz="2000" dirty="0"/>
              <a:t>Трех «тесно переплетенных» глав,</a:t>
            </a:r>
          </a:p>
          <a:p>
            <a:pPr lvl="1" algn="just" eaLnBrk="1" hangingPunct="1">
              <a:buFont typeface="Wingdings" panose="05000000000000000000" pitchFamily="2" charset="2"/>
              <a:buChar char="§"/>
            </a:pPr>
            <a:r>
              <a:rPr lang="ru-RU" sz="1600" dirty="0"/>
              <a:t>первая из которых является вводной и посвящена краткому описанию эксперимента </a:t>
            </a:r>
            <a:r>
              <a:rPr lang="en-US" sz="1600" dirty="0"/>
              <a:t>AWAKE</a:t>
            </a:r>
            <a:r>
              <a:rPr lang="ru-RU" sz="1600" dirty="0"/>
              <a:t>, раскрывает причину возникновения задачи и мотивацию;</a:t>
            </a:r>
          </a:p>
          <a:p>
            <a:pPr lvl="1" algn="just" eaLnBrk="1" hangingPunct="1">
              <a:buFont typeface="Wingdings" panose="05000000000000000000" pitchFamily="2" charset="2"/>
              <a:buChar char="§"/>
            </a:pPr>
            <a:r>
              <a:rPr lang="ru-RU" sz="1600" dirty="0"/>
              <a:t>вторая глава посвящена методу контроля потоков энергии как способа характеристики процессов энергообмена между плазмой, драйвером и </a:t>
            </a:r>
            <a:r>
              <a:rPr lang="ru-RU" sz="1600" dirty="0" err="1"/>
              <a:t>витнессом</a:t>
            </a:r>
            <a:r>
              <a:rPr lang="ru-RU" sz="1600" dirty="0"/>
              <a:t> в численном моделировании;</a:t>
            </a:r>
          </a:p>
          <a:p>
            <a:pPr lvl="1" algn="just" eaLnBrk="1" hangingPunct="1">
              <a:buFont typeface="Wingdings" panose="05000000000000000000" pitchFamily="2" charset="2"/>
              <a:buChar char="§"/>
            </a:pPr>
            <a:r>
              <a:rPr lang="ru-RU" sz="1600" dirty="0"/>
              <a:t>третья глава посвящена, собственно, изучению механизма разрушения плаз­менной волны электронным гало;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sz="2000" dirty="0"/>
              <a:t>Заключения, в котором кратко подводятся итоги работы.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0BC3A7-EE2D-4CD3-B699-7AB2481E24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24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Формирование электронного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</a:t>
            </a:r>
            <a:r>
              <a:rPr lang="en-US" sz="1600" b="1" dirty="0"/>
              <a:t>8/3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355672-13EA-46E1-8F8B-0D512F7CF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322CA-9A8B-4D2F-8398-91791F10E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" y="545590"/>
            <a:ext cx="6525158" cy="5979753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E29BF9A2-4E8F-4950-9947-8918FBF16095}"/>
              </a:ext>
            </a:extLst>
          </p:cNvPr>
          <p:cNvSpPr txBox="1">
            <a:spLocks/>
          </p:cNvSpPr>
          <p:nvPr/>
        </p:nvSpPr>
        <p:spPr bwMode="auto">
          <a:xfrm>
            <a:off x="6672064" y="836712"/>
            <a:ext cx="547260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После опрокидывания волны электроны вылетают пучками как из шланга. Чем выше энергия, тем дальше отлетают.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i="1" dirty="0"/>
              <a:t>Траектории не дорисованы до конца, чтобы была видна фаза потенциала.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71319E11-E557-4FE2-B0EC-B99F52E067EE}"/>
              </a:ext>
            </a:extLst>
          </p:cNvPr>
          <p:cNvSpPr txBox="1">
            <a:spLocks/>
          </p:cNvSpPr>
          <p:nvPr/>
        </p:nvSpPr>
        <p:spPr bwMode="auto">
          <a:xfrm>
            <a:off x="6672063" y="2204864"/>
            <a:ext cx="5472609" cy="80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Корреляции между точкой вылета и точкой возвращения в плазму не наблюдается, возвращаются вроде бы в случайные фазы волны.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9DFFABCE-49DA-4128-909A-11E0A5A694F9}"/>
              </a:ext>
            </a:extLst>
          </p:cNvPr>
          <p:cNvSpPr txBox="1">
            <a:spLocks/>
          </p:cNvSpPr>
          <p:nvPr/>
        </p:nvSpPr>
        <p:spPr bwMode="auto">
          <a:xfrm>
            <a:off x="5018853" y="2909684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ACFBE7ED-9277-44DC-BD59-6A7B87550B53}"/>
              </a:ext>
            </a:extLst>
          </p:cNvPr>
          <p:cNvSpPr txBox="1">
            <a:spLocks/>
          </p:cNvSpPr>
          <p:nvPr/>
        </p:nvSpPr>
        <p:spPr bwMode="auto">
          <a:xfrm>
            <a:off x="5018325" y="5213940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9E918E78-4C26-44F1-9177-FBC1013E1B39}"/>
              </a:ext>
            </a:extLst>
          </p:cNvPr>
          <p:cNvSpPr txBox="1">
            <a:spLocks/>
          </p:cNvSpPr>
          <p:nvPr/>
        </p:nvSpPr>
        <p:spPr bwMode="auto">
          <a:xfrm>
            <a:off x="6672063" y="3789040"/>
            <a:ext cx="5472609" cy="35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/>
              <a:t>Затухание плазменной волны</a:t>
            </a:r>
          </a:p>
        </p:txBody>
      </p:sp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4E97D9B8-3DDA-4EFF-9734-CA77044368F1}"/>
              </a:ext>
            </a:extLst>
          </p:cNvPr>
          <p:cNvSpPr txBox="1">
            <a:spLocks/>
          </p:cNvSpPr>
          <p:nvPr/>
        </p:nvSpPr>
        <p:spPr bwMode="auto">
          <a:xfrm>
            <a:off x="6672063" y="5451646"/>
            <a:ext cx="5472609" cy="78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</a:rPr>
              <a:t>Энергообмен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</a:rPr>
              <a:t>между электронами гало и плазменной волной</a:t>
            </a:r>
          </a:p>
        </p:txBody>
      </p:sp>
      <p:sp>
        <p:nvSpPr>
          <p:cNvPr id="41" name="Содержимое 2">
            <a:extLst>
              <a:ext uri="{FF2B5EF4-FFF2-40B4-BE49-F238E27FC236}">
                <a16:creationId xmlns:a16="http://schemas.microsoft.com/office/drawing/2014/main" id="{37DA253C-E882-4D90-BE89-18218F22B2F1}"/>
              </a:ext>
            </a:extLst>
          </p:cNvPr>
          <p:cNvSpPr txBox="1">
            <a:spLocks/>
          </p:cNvSpPr>
          <p:nvPr/>
        </p:nvSpPr>
        <p:spPr bwMode="auto">
          <a:xfrm>
            <a:off x="6672063" y="4443534"/>
            <a:ext cx="5472609" cy="35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/>
              <a:t>Потери энергии</a:t>
            </a:r>
          </a:p>
        </p:txBody>
      </p: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24C4FC8B-03CD-433A-85EC-DFBB0795A202}"/>
              </a:ext>
            </a:extLst>
          </p:cNvPr>
          <p:cNvSpPr txBox="1">
            <a:spLocks/>
          </p:cNvSpPr>
          <p:nvPr/>
        </p:nvSpPr>
        <p:spPr bwMode="auto">
          <a:xfrm rot="5400000">
            <a:off x="9190989" y="4216082"/>
            <a:ext cx="657203" cy="35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/>
              <a:t>=</a:t>
            </a:r>
            <a:r>
              <a:rPr lang="en-US" sz="2400" b="1" dirty="0"/>
              <a:t>&gt;</a:t>
            </a:r>
            <a:endParaRPr lang="ru-RU" sz="2400" b="1" dirty="0"/>
          </a:p>
        </p:txBody>
      </p:sp>
      <p:sp>
        <p:nvSpPr>
          <p:cNvPr id="7" name="Стрелка: вверх-вниз 6">
            <a:extLst>
              <a:ext uri="{FF2B5EF4-FFF2-40B4-BE49-F238E27FC236}">
                <a16:creationId xmlns:a16="http://schemas.microsoft.com/office/drawing/2014/main" id="{25037FBE-3400-4830-A75B-81436E6E27CA}"/>
              </a:ext>
            </a:extLst>
          </p:cNvPr>
          <p:cNvSpPr/>
          <p:nvPr/>
        </p:nvSpPr>
        <p:spPr>
          <a:xfrm>
            <a:off x="9302116" y="4920327"/>
            <a:ext cx="286113" cy="597746"/>
          </a:xfrm>
          <a:prstGeom prst="upDownArrow">
            <a:avLst>
              <a:gd name="adj1" fmla="val 64318"/>
              <a:gd name="adj2" fmla="val 531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C8AF4421-9970-4B05-B147-0EC5FC76E841}"/>
              </a:ext>
            </a:extLst>
          </p:cNvPr>
          <p:cNvSpPr txBox="1">
            <a:spLocks/>
          </p:cNvSpPr>
          <p:nvPr/>
        </p:nvSpPr>
        <p:spPr bwMode="auto">
          <a:xfrm>
            <a:off x="9550465" y="4865312"/>
            <a:ext cx="505975" cy="63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ECE693C9-50A9-4E39-9A01-9A7B72EEFE52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CE2C2407-431C-4730-9A2E-15D743400BE3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692223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электронном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</a:t>
            </a:r>
            <a:r>
              <a:rPr lang="en-US" sz="1600" b="1" dirty="0"/>
              <a:t>9/3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3DD21-CB7B-4FEA-A003-B2C475A89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48" y="527896"/>
            <a:ext cx="5184576" cy="23181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65B26-43A1-4331-A16D-2E5115282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48" y="2881000"/>
            <a:ext cx="5184576" cy="3644344"/>
          </a:xfrm>
          <a:prstGeom prst="rect">
            <a:avLst/>
          </a:prstGeom>
        </p:spPr>
      </p:pic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553D459A-19A3-4AF2-AC14-69B50450A391}"/>
              </a:ext>
            </a:extLst>
          </p:cNvPr>
          <p:cNvSpPr txBox="1">
            <a:spLocks/>
          </p:cNvSpPr>
          <p:nvPr/>
        </p:nvSpPr>
        <p:spPr bwMode="auto">
          <a:xfrm>
            <a:off x="5591944" y="3453048"/>
            <a:ext cx="286172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u="sng" dirty="0"/>
              <a:t>Ожидание (в среднем):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6060E0-43F6-4D0E-86B3-CEA5B4B943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0871" y="3912213"/>
            <a:ext cx="632230" cy="34312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215D8C3-A874-42C8-B8C3-AE41FE07DD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0871" y="4275557"/>
            <a:ext cx="515516" cy="343677"/>
          </a:xfrm>
          <a:prstGeom prst="rect">
            <a:avLst/>
          </a:prstGeom>
        </p:spPr>
      </p:pic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3BFDD228-7A43-408A-A1E4-4946FF384A84}"/>
              </a:ext>
            </a:extLst>
          </p:cNvPr>
          <p:cNvSpPr txBox="1">
            <a:spLocks/>
          </p:cNvSpPr>
          <p:nvPr/>
        </p:nvSpPr>
        <p:spPr bwMode="auto">
          <a:xfrm>
            <a:off x="5922575" y="3912480"/>
            <a:ext cx="253109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DEDE7343-BD0F-4B47-BDBB-6CC81A68BF8D}"/>
              </a:ext>
            </a:extLst>
          </p:cNvPr>
          <p:cNvSpPr txBox="1">
            <a:spLocks/>
          </p:cNvSpPr>
          <p:nvPr/>
        </p:nvSpPr>
        <p:spPr bwMode="auto">
          <a:xfrm>
            <a:off x="6312024" y="4351680"/>
            <a:ext cx="235158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нулевая (малая)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B7D54FC6-7C66-4966-83D7-C7FB7096FF33}"/>
              </a:ext>
            </a:extLst>
          </p:cNvPr>
          <p:cNvSpPr txBox="1">
            <a:spLocks/>
          </p:cNvSpPr>
          <p:nvPr/>
        </p:nvSpPr>
        <p:spPr bwMode="auto">
          <a:xfrm>
            <a:off x="5893836" y="4752528"/>
            <a:ext cx="2578428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55652D05-2BB6-49FC-9114-5956F3005A74}"/>
              </a:ext>
            </a:extLst>
          </p:cNvPr>
          <p:cNvSpPr txBox="1">
            <a:spLocks/>
          </p:cNvSpPr>
          <p:nvPr/>
        </p:nvSpPr>
        <p:spPr bwMode="auto">
          <a:xfrm>
            <a:off x="8616280" y="3459489"/>
            <a:ext cx="286172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u="sng" dirty="0"/>
              <a:t>Реальность: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8" name="Содержимое 2">
            <a:extLst>
              <a:ext uri="{FF2B5EF4-FFF2-40B4-BE49-F238E27FC236}">
                <a16:creationId xmlns:a16="http://schemas.microsoft.com/office/drawing/2014/main" id="{6E8805B7-2929-459F-B871-EAEA9442A028}"/>
              </a:ext>
            </a:extLst>
          </p:cNvPr>
          <p:cNvSpPr txBox="1">
            <a:spLocks/>
          </p:cNvSpPr>
          <p:nvPr/>
        </p:nvSpPr>
        <p:spPr bwMode="auto">
          <a:xfrm>
            <a:off x="7176120" y="5589240"/>
            <a:ext cx="3160579" cy="48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</a:rPr>
              <a:t>АСИММЕТРИЯ!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157FB3-3A85-4509-A786-DC279672B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DA48FA-D710-4441-A249-3BBC1E6F3F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70" y="1710357"/>
            <a:ext cx="3191825" cy="327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AFF4D-7185-4EAF-A5A4-86018BB9AB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612570"/>
            <a:ext cx="3004683" cy="7043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790237-AB36-4543-BB2B-BC3906087B6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612674"/>
            <a:ext cx="2861726" cy="704385"/>
          </a:xfrm>
          <a:prstGeom prst="rect">
            <a:avLst/>
          </a:prstGeom>
        </p:spPr>
      </p:pic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id="{BC6CD95D-41CB-4431-98EA-012EC70EA641}"/>
              </a:ext>
            </a:extLst>
          </p:cNvPr>
          <p:cNvSpPr/>
          <p:nvPr/>
        </p:nvSpPr>
        <p:spPr>
          <a:xfrm rot="16200000">
            <a:off x="8493095" y="-1992430"/>
            <a:ext cx="545576" cy="6635909"/>
          </a:xfrm>
          <a:prstGeom prst="leftBrace">
            <a:avLst>
              <a:gd name="adj1" fmla="val 9130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1EC7005-54E8-4130-B29A-2F20BF1F9F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863" y="4723968"/>
            <a:ext cx="515515" cy="343677"/>
          </a:xfrm>
          <a:prstGeom prst="rect">
            <a:avLst/>
          </a:prstGeom>
        </p:spPr>
      </p:pic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521AB09C-72BE-4829-890D-4C88481A4E65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2A85EE20-FEEA-4420-B6BC-14DCB9CEAC1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6060E0-43F6-4D0E-86B3-CEA5B4B943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1230" y="3912213"/>
            <a:ext cx="632230" cy="34312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215D8C3-A874-42C8-B8C3-AE41FE07DD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1230" y="4275557"/>
            <a:ext cx="515516" cy="343677"/>
          </a:xfrm>
          <a:prstGeom prst="rect">
            <a:avLst/>
          </a:prstGeom>
        </p:spPr>
      </p:pic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3BFDD228-7A43-408A-A1E4-4946FF384A84}"/>
              </a:ext>
            </a:extLst>
          </p:cNvPr>
          <p:cNvSpPr txBox="1">
            <a:spLocks/>
          </p:cNvSpPr>
          <p:nvPr/>
        </p:nvSpPr>
        <p:spPr bwMode="auto">
          <a:xfrm>
            <a:off x="9121474" y="3912480"/>
            <a:ext cx="253109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DEDE7343-BD0F-4B47-BDBB-6CC81A68BF8D}"/>
              </a:ext>
            </a:extLst>
          </p:cNvPr>
          <p:cNvSpPr txBox="1">
            <a:spLocks/>
          </p:cNvSpPr>
          <p:nvPr/>
        </p:nvSpPr>
        <p:spPr bwMode="auto">
          <a:xfrm>
            <a:off x="9211230" y="4351680"/>
            <a:ext cx="235158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B7D54FC6-7C66-4966-83D7-C7FB7096FF33}"/>
              </a:ext>
            </a:extLst>
          </p:cNvPr>
          <p:cNvSpPr txBox="1">
            <a:spLocks/>
          </p:cNvSpPr>
          <p:nvPr/>
        </p:nvSpPr>
        <p:spPr bwMode="auto">
          <a:xfrm>
            <a:off x="9538772" y="4752528"/>
            <a:ext cx="2243422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 резко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1EC7005-54E8-4130-B29A-2F20BF1F9F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2222" y="4723968"/>
            <a:ext cx="515515" cy="34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35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электронном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20/3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3DD21-CB7B-4FEA-A003-B2C475A89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48" y="527896"/>
            <a:ext cx="5184576" cy="23181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65B26-43A1-4331-A16D-2E5115282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48" y="2881000"/>
            <a:ext cx="5184576" cy="364434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157FB3-3A85-4509-A786-DC279672B2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DA48FA-D710-4441-A249-3BBC1E6F3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70" y="1710357"/>
            <a:ext cx="3191825" cy="327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AFF4D-7185-4EAF-A5A4-86018BB9AB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612570"/>
            <a:ext cx="3004683" cy="7043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790237-AB36-4543-BB2B-BC3906087B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612674"/>
            <a:ext cx="2861726" cy="704385"/>
          </a:xfrm>
          <a:prstGeom prst="rect">
            <a:avLst/>
          </a:prstGeom>
        </p:spPr>
      </p:pic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id="{BC6CD95D-41CB-4431-98EA-012EC70EA641}"/>
              </a:ext>
            </a:extLst>
          </p:cNvPr>
          <p:cNvSpPr/>
          <p:nvPr/>
        </p:nvSpPr>
        <p:spPr>
          <a:xfrm rot="16200000">
            <a:off x="8493095" y="-1992430"/>
            <a:ext cx="545576" cy="6635909"/>
          </a:xfrm>
          <a:prstGeom prst="leftBrace">
            <a:avLst>
              <a:gd name="adj1" fmla="val 9130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C393DC-857F-4DE9-82FC-CCEA0F4C65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16" y="2330505"/>
            <a:ext cx="5533444" cy="2897675"/>
          </a:xfrm>
          <a:prstGeom prst="rect">
            <a:avLst/>
          </a:prstGeom>
        </p:spPr>
      </p:pic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92FAB695-B03F-4E68-8B1D-8416BDE21E51}"/>
              </a:ext>
            </a:extLst>
          </p:cNvPr>
          <p:cNvSpPr txBox="1">
            <a:spLocks/>
          </p:cNvSpPr>
          <p:nvPr/>
        </p:nvSpPr>
        <p:spPr bwMode="auto">
          <a:xfrm>
            <a:off x="6017416" y="5209997"/>
            <a:ext cx="5533444" cy="106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Уже при ширине окна моделирования величиной в 2 радиуса плазмы наблюдается количественное совпадение «темпов забирания энергии» из плазменной волны по сравнению с «реалистичными» случаями. </a:t>
            </a:r>
            <a:endParaRPr lang="ru-RU" sz="1500" b="1" dirty="0"/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6406B351-B398-49DF-A4A5-59E6FA34A2A6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392BC71F-D59B-432A-8C6B-87B00BD0E35E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3256144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плазменной волне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21/3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A8DE4393-ACC8-44D6-91F0-52596252658D}"/>
              </a:ext>
            </a:extLst>
          </p:cNvPr>
          <p:cNvSpPr txBox="1">
            <a:spLocks/>
          </p:cNvSpPr>
          <p:nvPr/>
        </p:nvSpPr>
        <p:spPr bwMode="auto">
          <a:xfrm>
            <a:off x="0" y="620688"/>
            <a:ext cx="12192000" cy="33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Контроль потоков энергии покажет, как уходит энергия плазменной волны.</a:t>
            </a:r>
            <a:endParaRPr lang="ru-RU" sz="1500" b="1" dirty="0"/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26789B14-1BCC-4EC3-A299-E99B85C6ECF5}"/>
              </a:ext>
            </a:extLst>
          </p:cNvPr>
          <p:cNvSpPr txBox="1">
            <a:spLocks/>
          </p:cNvSpPr>
          <p:nvPr/>
        </p:nvSpPr>
        <p:spPr bwMode="auto">
          <a:xfrm>
            <a:off x="0" y="2520279"/>
            <a:ext cx="12192000" cy="33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Требуется определить </a:t>
            </a:r>
            <a:r>
              <a:rPr lang="en-US" sz="1600" b="1" dirty="0"/>
              <a:t>  </a:t>
            </a:r>
            <a:r>
              <a:rPr lang="ru-RU" sz="1600" b="1" dirty="0"/>
              <a:t>      : рассмотрим «карту» плотности энергии в окне моделирования (</a:t>
            </a:r>
            <a:r>
              <a:rPr lang="en-US" sz="1600" b="1" dirty="0"/>
              <a:t>                                       </a:t>
            </a:r>
            <a:r>
              <a:rPr lang="ru-RU" sz="1600" b="1" dirty="0"/>
              <a:t>)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33736EBA-4AEB-410D-995F-2E373D57DC77}"/>
              </a:ext>
            </a:extLst>
          </p:cNvPr>
          <p:cNvSpPr txBox="1">
            <a:spLocks/>
          </p:cNvSpPr>
          <p:nvPr/>
        </p:nvSpPr>
        <p:spPr bwMode="auto">
          <a:xfrm>
            <a:off x="47328" y="1519627"/>
            <a:ext cx="4320480" cy="33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Интегрирование по области, где есть волна</a:t>
            </a:r>
            <a:r>
              <a:rPr lang="en-US" sz="1600" b="1" dirty="0"/>
              <a:t>:</a:t>
            </a:r>
            <a:endParaRPr lang="ru-RU" sz="1500" b="1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576BB8F-62AC-4472-8DF0-130288769D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4650" y="1744065"/>
            <a:ext cx="6111262" cy="67682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15BBBE6-A175-4FF0-AC36-8F4F176022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724" y="1024958"/>
            <a:ext cx="5493140" cy="61498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06ADA68-D999-4EE7-B776-875B80F25C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4" y="2889712"/>
            <a:ext cx="6027438" cy="3563624"/>
          </a:xfrm>
          <a:prstGeom prst="rect">
            <a:avLst/>
          </a:prstGeom>
        </p:spPr>
      </p:pic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F3981CBC-4CEE-4E1C-BAE2-31F2530AF00A}"/>
              </a:ext>
            </a:extLst>
          </p:cNvPr>
          <p:cNvSpPr txBox="1">
            <a:spLocks/>
          </p:cNvSpPr>
          <p:nvPr/>
        </p:nvSpPr>
        <p:spPr bwMode="auto">
          <a:xfrm>
            <a:off x="5498113" y="4362447"/>
            <a:ext cx="1080120" cy="47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b="1" dirty="0"/>
              <a:t>граница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b="1" dirty="0"/>
              <a:t>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50" name="Содержимое 2">
            <a:extLst>
              <a:ext uri="{FF2B5EF4-FFF2-40B4-BE49-F238E27FC236}">
                <a16:creationId xmlns:a16="http://schemas.microsoft.com/office/drawing/2014/main" id="{D257504A-5E8F-48C1-B0DD-7632B8365BDD}"/>
              </a:ext>
            </a:extLst>
          </p:cNvPr>
          <p:cNvSpPr txBox="1">
            <a:spLocks/>
          </p:cNvSpPr>
          <p:nvPr/>
        </p:nvSpPr>
        <p:spPr bwMode="auto">
          <a:xfrm>
            <a:off x="5284408" y="5148026"/>
            <a:ext cx="1296144" cy="47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b="1" dirty="0"/>
              <a:t>плазменная волна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5E60953-4E1F-4A82-AED8-EF88E5DB5D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0E8F71-9DC1-4DB2-BC0F-59FC729FC5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18" y="1576635"/>
            <a:ext cx="687862" cy="266678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A28DFA4-2978-49BC-A5B9-12AB7214352D}"/>
              </a:ext>
            </a:extLst>
          </p:cNvPr>
          <p:cNvCxnSpPr>
            <a:stCxn id="6" idx="3"/>
            <a:endCxn id="34" idx="1"/>
          </p:cNvCxnSpPr>
          <p:nvPr/>
        </p:nvCxnSpPr>
        <p:spPr>
          <a:xfrm flipV="1">
            <a:off x="5015880" y="1332451"/>
            <a:ext cx="450844" cy="37752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9DE007F-0269-4887-AEE2-F4CEE6C38B8D}"/>
              </a:ext>
            </a:extLst>
          </p:cNvPr>
          <p:cNvCxnSpPr>
            <a:cxnSpLocks/>
            <a:stCxn id="6" idx="3"/>
            <a:endCxn id="33" idx="1"/>
          </p:cNvCxnSpPr>
          <p:nvPr/>
        </p:nvCxnSpPr>
        <p:spPr>
          <a:xfrm>
            <a:off x="5015880" y="1709974"/>
            <a:ext cx="458770" cy="37250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BAE2BF-AD7A-47A5-ACB5-A76C2788AB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68" y="2644722"/>
            <a:ext cx="397920" cy="2082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ABE7B7-1AD8-483F-8F5C-AFE84B16A3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635" y="2428904"/>
            <a:ext cx="1994941" cy="523404"/>
          </a:xfrm>
          <a:prstGeom prst="rect">
            <a:avLst/>
          </a:prstGeom>
        </p:spPr>
      </p:pic>
      <p:sp>
        <p:nvSpPr>
          <p:cNvPr id="47" name="Содержимое 2">
            <a:extLst>
              <a:ext uri="{FF2B5EF4-FFF2-40B4-BE49-F238E27FC236}">
                <a16:creationId xmlns:a16="http://schemas.microsoft.com/office/drawing/2014/main" id="{CD407337-CB4E-4738-B90D-852FE6244389}"/>
              </a:ext>
            </a:extLst>
          </p:cNvPr>
          <p:cNvSpPr txBox="1">
            <a:spLocks/>
          </p:cNvSpPr>
          <p:nvPr/>
        </p:nvSpPr>
        <p:spPr bwMode="auto">
          <a:xfrm>
            <a:off x="6888088" y="3950578"/>
            <a:ext cx="5256584" cy="221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buFont typeface="Arial" charset="0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Плазменная волна.</a:t>
            </a:r>
          </a:p>
          <a:p>
            <a:pPr eaLnBrk="1" hangingPunct="1">
              <a:spcBef>
                <a:spcPts val="0"/>
              </a:spcBef>
              <a:buFont typeface="Arial" charset="0"/>
              <a:buAutoNum type="arabicPeriod"/>
            </a:pPr>
            <a:endParaRPr lang="ru-RU" sz="1800" b="1" dirty="0"/>
          </a:p>
          <a:p>
            <a:pPr eaLnBrk="1" hangingPunct="1">
              <a:spcBef>
                <a:spcPts val="0"/>
              </a:spcBef>
              <a:buFont typeface="Arial" charset="0"/>
              <a:buAutoNum type="arabicPeriod"/>
            </a:pPr>
            <a:r>
              <a:rPr lang="ru-RU" sz="1800" b="1" dirty="0"/>
              <a:t>Компенсация тока электронов гало.</a:t>
            </a:r>
          </a:p>
          <a:p>
            <a:pPr eaLnBrk="1" hangingPunct="1">
              <a:spcBef>
                <a:spcPts val="0"/>
              </a:spcBef>
              <a:buFont typeface="Arial" charset="0"/>
              <a:buAutoNum type="arabicPeriod"/>
            </a:pPr>
            <a:endParaRPr lang="ru-RU" sz="1800" b="1" dirty="0"/>
          </a:p>
          <a:p>
            <a:pPr eaLnBrk="1" hangingPunct="1">
              <a:spcBef>
                <a:spcPts val="0"/>
              </a:spcBef>
              <a:buFont typeface="Arial" charset="0"/>
              <a:buAutoNum type="arabicPeriod"/>
            </a:pPr>
            <a:r>
              <a:rPr lang="ru-RU" sz="1800" b="1" dirty="0"/>
              <a:t>Электроны гало.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48B99891-E776-4DDA-8D5A-FF3EC36592D9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62E876F4-95EB-4824-AB68-C2875C7A0122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831728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плазменной волне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22/3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282B96-ADAD-4D02-A04E-F81DA4843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130" y="586493"/>
            <a:ext cx="6138872" cy="5880460"/>
          </a:xfrm>
          <a:prstGeom prst="rect">
            <a:avLst/>
          </a:prstGeom>
        </p:spPr>
      </p:pic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4F397604-D11F-4FA3-A398-A8030B5C5949}"/>
              </a:ext>
            </a:extLst>
          </p:cNvPr>
          <p:cNvSpPr txBox="1">
            <a:spLocks/>
          </p:cNvSpPr>
          <p:nvPr/>
        </p:nvSpPr>
        <p:spPr bwMode="auto">
          <a:xfrm>
            <a:off x="505391" y="692696"/>
            <a:ext cx="3843496" cy="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000" dirty="0"/>
              <a:t>Энергетические потери волны</a:t>
            </a:r>
            <a:r>
              <a:rPr lang="en-US" sz="2000" dirty="0"/>
              <a:t>:</a:t>
            </a:r>
            <a:endParaRPr lang="ru-RU" sz="2000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B76DC92-D163-49DA-886E-C158C45C74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495" y="1230330"/>
            <a:ext cx="3547313" cy="330104"/>
          </a:xfrm>
          <a:prstGeom prst="rect">
            <a:avLst/>
          </a:prstGeom>
        </p:spPr>
      </p:pic>
      <p:sp>
        <p:nvSpPr>
          <p:cNvPr id="41" name="Содержимое 2">
            <a:extLst>
              <a:ext uri="{FF2B5EF4-FFF2-40B4-BE49-F238E27FC236}">
                <a16:creationId xmlns:a16="http://schemas.microsoft.com/office/drawing/2014/main" id="{264F2B6F-0E61-4C32-9D6D-60AE0410C593}"/>
              </a:ext>
            </a:extLst>
          </p:cNvPr>
          <p:cNvSpPr txBox="1">
            <a:spLocks/>
          </p:cNvSpPr>
          <p:nvPr/>
        </p:nvSpPr>
        <p:spPr bwMode="auto">
          <a:xfrm>
            <a:off x="1036898" y="1627025"/>
            <a:ext cx="2769078" cy="5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dirty="0">
                <a:solidFill>
                  <a:srgbClr val="FF0000"/>
                </a:solidFill>
              </a:rPr>
              <a:t>Вклад быстрых электронов, пролетающих вблизи оси</a:t>
            </a:r>
          </a:p>
        </p:txBody>
      </p:sp>
      <p:sp>
        <p:nvSpPr>
          <p:cNvPr id="4" name="Стрелка: изогнутая влево 3">
            <a:extLst>
              <a:ext uri="{FF2B5EF4-FFF2-40B4-BE49-F238E27FC236}">
                <a16:creationId xmlns:a16="http://schemas.microsoft.com/office/drawing/2014/main" id="{9E5EEC9D-7A00-411C-9E33-5DBB55C26962}"/>
              </a:ext>
            </a:extLst>
          </p:cNvPr>
          <p:cNvSpPr/>
          <p:nvPr/>
        </p:nvSpPr>
        <p:spPr>
          <a:xfrm rot="1602654" flipV="1">
            <a:off x="3854058" y="1406945"/>
            <a:ext cx="303944" cy="754014"/>
          </a:xfrm>
          <a:prstGeom prst="curvedLeftArrow">
            <a:avLst>
              <a:gd name="adj1" fmla="val 0"/>
              <a:gd name="adj2" fmla="val 59332"/>
              <a:gd name="adj3" fmla="val 527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8B3783B1-9DF7-44EA-B0F0-4E45A61E4743}"/>
              </a:ext>
            </a:extLst>
          </p:cNvPr>
          <p:cNvSpPr txBox="1">
            <a:spLocks/>
          </p:cNvSpPr>
          <p:nvPr/>
        </p:nvSpPr>
        <p:spPr bwMode="auto">
          <a:xfrm>
            <a:off x="630298" y="3017043"/>
            <a:ext cx="3503712" cy="43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В линейной плазменной волне: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74CC25D-734F-4132-AA21-A35997DCEB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64" y="3356992"/>
            <a:ext cx="3544336" cy="64070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F9315A8-70E6-4D86-AACE-A92DC18BDA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35" y="4422004"/>
            <a:ext cx="1095653" cy="33265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F8CDCA2-D59A-48A0-BA59-70341C09E5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851" y="4409478"/>
            <a:ext cx="2883045" cy="332656"/>
          </a:xfrm>
          <a:prstGeom prst="rect">
            <a:avLst/>
          </a:prstGeom>
        </p:spPr>
      </p:pic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0DD77DEE-9973-4A86-AF72-20B96B20A80C}"/>
              </a:ext>
            </a:extLst>
          </p:cNvPr>
          <p:cNvSpPr/>
          <p:nvPr/>
        </p:nvSpPr>
        <p:spPr>
          <a:xfrm>
            <a:off x="1581088" y="4508777"/>
            <a:ext cx="580320" cy="15911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B24AAC7-C394-4C6C-B53E-13EE6CF6A1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2FEC395-67C5-4BA3-BDD4-16EE403BAA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745" y="5726108"/>
            <a:ext cx="3405834" cy="330104"/>
          </a:xfrm>
          <a:prstGeom prst="rect">
            <a:avLst/>
          </a:prstGeom>
        </p:spPr>
      </p:pic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F96D774C-A252-486C-A87A-C72DA5CFE9E8}"/>
              </a:ext>
            </a:extLst>
          </p:cNvPr>
          <p:cNvSpPr/>
          <p:nvPr/>
        </p:nvSpPr>
        <p:spPr>
          <a:xfrm rot="5400000">
            <a:off x="1899948" y="5031500"/>
            <a:ext cx="580320" cy="59474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F523F029-5A6A-4B48-BB69-15292CDDD2DD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529A41B0-4597-406C-809F-1AD4FA61558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4086594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плазменной волне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23/3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282B96-ADAD-4D02-A04E-F81DA4843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130" y="586493"/>
            <a:ext cx="6138872" cy="58804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B24AAC7-C394-4C6C-B53E-13EE6CF6A1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923C749A-D33E-4F1B-92E9-75CB1B7A5003}"/>
              </a:ext>
            </a:extLst>
          </p:cNvPr>
          <p:cNvSpPr txBox="1">
            <a:spLocks/>
          </p:cNvSpPr>
          <p:nvPr/>
        </p:nvSpPr>
        <p:spPr bwMode="auto">
          <a:xfrm>
            <a:off x="767408" y="620688"/>
            <a:ext cx="4248472" cy="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Энергия, потерянная волной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          )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7F0F6874-9E07-47A1-85DA-0D22694A321A}"/>
              </a:ext>
            </a:extLst>
          </p:cNvPr>
          <p:cNvSpPr txBox="1">
            <a:spLocks/>
          </p:cNvSpPr>
          <p:nvPr/>
        </p:nvSpPr>
        <p:spPr bwMode="auto">
          <a:xfrm>
            <a:off x="119336" y="1471813"/>
            <a:ext cx="5688632" cy="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2000" dirty="0">
                <a:solidFill>
                  <a:srgbClr val="FF0000"/>
                </a:solidFill>
              </a:rPr>
              <a:t>Энергия, приобретенная электронным гало</a:t>
            </a:r>
            <a:r>
              <a:rPr lang="en-US" sz="2000" dirty="0">
                <a:solidFill>
                  <a:srgbClr val="FF0000"/>
                </a:solidFill>
              </a:rPr>
              <a:t> (       )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ABFAE-C349-4BFD-B618-D0AFF4162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699" y="682580"/>
            <a:ext cx="706777" cy="31283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6547036-A1B4-4A78-9D01-5ECE6440A9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880" y="1539232"/>
            <a:ext cx="469254" cy="312836"/>
          </a:xfrm>
          <a:prstGeom prst="rect">
            <a:avLst/>
          </a:prstGeom>
        </p:spPr>
      </p:pic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8A3A49A6-F43E-45C9-B114-FD93FA868ECE}"/>
              </a:ext>
            </a:extLst>
          </p:cNvPr>
          <p:cNvSpPr txBox="1">
            <a:spLocks/>
          </p:cNvSpPr>
          <p:nvPr/>
        </p:nvSpPr>
        <p:spPr bwMode="auto">
          <a:xfrm>
            <a:off x="16573" y="2474489"/>
            <a:ext cx="5879976" cy="95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600" b="1" dirty="0"/>
              <a:t>Энергия из волны именно </a:t>
            </a:r>
            <a:r>
              <a:rPr lang="ru-RU" sz="2600" b="1" dirty="0">
                <a:solidFill>
                  <a:srgbClr val="FF0000"/>
                </a:solidFill>
              </a:rPr>
              <a:t>уносится</a:t>
            </a:r>
            <a:r>
              <a:rPr lang="ru-RU" sz="2600" b="1" dirty="0"/>
              <a:t> возвращающимися электронами гало</a:t>
            </a:r>
          </a:p>
        </p:txBody>
      </p:sp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3BB4DE63-BEA2-4A56-8805-3C3113F9D3EA}"/>
              </a:ext>
            </a:extLst>
          </p:cNvPr>
          <p:cNvSpPr txBox="1">
            <a:spLocks/>
          </p:cNvSpPr>
          <p:nvPr/>
        </p:nvSpPr>
        <p:spPr bwMode="auto">
          <a:xfrm>
            <a:off x="2657016" y="882908"/>
            <a:ext cx="469255" cy="55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3600" dirty="0">
                <a:sym typeface="Symbol" panose="05050102010706020507" pitchFamily="18" charset="2"/>
              </a:rPr>
              <a:t></a:t>
            </a:r>
            <a:endParaRPr lang="ru-RU" sz="3600" dirty="0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8D362D71-6A39-4B70-861B-2D588D45BFE8}"/>
              </a:ext>
            </a:extLst>
          </p:cNvPr>
          <p:cNvSpPr/>
          <p:nvPr/>
        </p:nvSpPr>
        <p:spPr>
          <a:xfrm rot="5400000">
            <a:off x="2601483" y="1914424"/>
            <a:ext cx="580320" cy="59474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4BF1DBE6-7AB7-4AB3-83C5-5EC84AA81B56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0AB4BDFB-054B-4CA2-8409-7CBCCD40FB0D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2366277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плазменной волне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23/3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282B96-ADAD-4D02-A04E-F81DA4843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130" y="586493"/>
            <a:ext cx="6138872" cy="58804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B24AAC7-C394-4C6C-B53E-13EE6CF6A1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923C749A-D33E-4F1B-92E9-75CB1B7A5003}"/>
              </a:ext>
            </a:extLst>
          </p:cNvPr>
          <p:cNvSpPr txBox="1">
            <a:spLocks/>
          </p:cNvSpPr>
          <p:nvPr/>
        </p:nvSpPr>
        <p:spPr bwMode="auto">
          <a:xfrm>
            <a:off x="767408" y="620688"/>
            <a:ext cx="4248472" cy="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Энергия, потерянная волной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          )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7F0F6874-9E07-47A1-85DA-0D22694A321A}"/>
              </a:ext>
            </a:extLst>
          </p:cNvPr>
          <p:cNvSpPr txBox="1">
            <a:spLocks/>
          </p:cNvSpPr>
          <p:nvPr/>
        </p:nvSpPr>
        <p:spPr bwMode="auto">
          <a:xfrm>
            <a:off x="119336" y="1471813"/>
            <a:ext cx="5688632" cy="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2000" dirty="0">
                <a:solidFill>
                  <a:srgbClr val="FF0000"/>
                </a:solidFill>
              </a:rPr>
              <a:t>Энергия, приобретенная электронным гало</a:t>
            </a:r>
            <a:r>
              <a:rPr lang="en-US" sz="2000" dirty="0">
                <a:solidFill>
                  <a:srgbClr val="FF0000"/>
                </a:solidFill>
              </a:rPr>
              <a:t> (       )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ABFAE-C349-4BFD-B618-D0AFF4162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699" y="682580"/>
            <a:ext cx="706777" cy="31283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6547036-A1B4-4A78-9D01-5ECE6440A9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880" y="1539232"/>
            <a:ext cx="469254" cy="312836"/>
          </a:xfrm>
          <a:prstGeom prst="rect">
            <a:avLst/>
          </a:prstGeom>
        </p:spPr>
      </p:pic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8A3A49A6-F43E-45C9-B114-FD93FA868ECE}"/>
              </a:ext>
            </a:extLst>
          </p:cNvPr>
          <p:cNvSpPr txBox="1">
            <a:spLocks/>
          </p:cNvSpPr>
          <p:nvPr/>
        </p:nvSpPr>
        <p:spPr bwMode="auto">
          <a:xfrm>
            <a:off x="16573" y="2474489"/>
            <a:ext cx="5879976" cy="95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600" b="1" dirty="0"/>
              <a:t>Энергия из волны именно </a:t>
            </a:r>
            <a:r>
              <a:rPr lang="ru-RU" sz="2600" b="1" dirty="0">
                <a:solidFill>
                  <a:srgbClr val="FF0000"/>
                </a:solidFill>
              </a:rPr>
              <a:t>уносится</a:t>
            </a:r>
            <a:r>
              <a:rPr lang="ru-RU" sz="2600" b="1" dirty="0"/>
              <a:t> возвращающимися электронами гало</a:t>
            </a:r>
          </a:p>
        </p:txBody>
      </p:sp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3BB4DE63-BEA2-4A56-8805-3C3113F9D3EA}"/>
              </a:ext>
            </a:extLst>
          </p:cNvPr>
          <p:cNvSpPr txBox="1">
            <a:spLocks/>
          </p:cNvSpPr>
          <p:nvPr/>
        </p:nvSpPr>
        <p:spPr bwMode="auto">
          <a:xfrm>
            <a:off x="2657016" y="882908"/>
            <a:ext cx="469255" cy="55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3600" dirty="0">
                <a:sym typeface="Symbol" panose="05050102010706020507" pitchFamily="18" charset="2"/>
              </a:rPr>
              <a:t></a:t>
            </a:r>
            <a:endParaRPr lang="ru-RU" sz="3600" dirty="0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8D362D71-6A39-4B70-861B-2D588D45BFE8}"/>
              </a:ext>
            </a:extLst>
          </p:cNvPr>
          <p:cNvSpPr/>
          <p:nvPr/>
        </p:nvSpPr>
        <p:spPr>
          <a:xfrm rot="5400000">
            <a:off x="2601483" y="1914424"/>
            <a:ext cx="580320" cy="59474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C961BE-F646-4516-8490-5BE760F9ED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6" y="3727690"/>
            <a:ext cx="4968554" cy="2221590"/>
          </a:xfrm>
          <a:prstGeom prst="rect">
            <a:avLst/>
          </a:prstGeom>
        </p:spPr>
      </p:pic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E624D59F-9BC0-4906-8F67-E173E75CB307}"/>
              </a:ext>
            </a:extLst>
          </p:cNvPr>
          <p:cNvSpPr txBox="1">
            <a:spLocks/>
          </p:cNvSpPr>
          <p:nvPr/>
        </p:nvSpPr>
        <p:spPr bwMode="auto">
          <a:xfrm>
            <a:off x="0" y="6093296"/>
            <a:ext cx="598513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Механизм переноса энергии «взяли тут, бросили там» 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FC4FDE4C-5C8A-4E83-8F1C-8952494B0F64}"/>
              </a:ext>
            </a:extLst>
          </p:cNvPr>
          <p:cNvCxnSpPr>
            <a:cxnSpLocks/>
          </p:cNvCxnSpPr>
          <p:nvPr/>
        </p:nvCxnSpPr>
        <p:spPr>
          <a:xfrm flipV="1">
            <a:off x="335360" y="5975092"/>
            <a:ext cx="5328592" cy="5776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CAE1A7C7-5872-4953-9467-215F708FD94E}"/>
              </a:ext>
            </a:extLst>
          </p:cNvPr>
          <p:cNvCxnSpPr>
            <a:cxnSpLocks/>
          </p:cNvCxnSpPr>
          <p:nvPr/>
        </p:nvCxnSpPr>
        <p:spPr>
          <a:xfrm>
            <a:off x="335360" y="5975092"/>
            <a:ext cx="5328592" cy="5776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одержимое 2">
            <a:extLst>
              <a:ext uri="{FF2B5EF4-FFF2-40B4-BE49-F238E27FC236}">
                <a16:creationId xmlns:a16="http://schemas.microsoft.com/office/drawing/2014/main" id="{B12E15F5-91F2-48B8-B451-98C1B5AA3FD6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41" name="Содержимое 2">
            <a:extLst>
              <a:ext uri="{FF2B5EF4-FFF2-40B4-BE49-F238E27FC236}">
                <a16:creationId xmlns:a16="http://schemas.microsoft.com/office/drawing/2014/main" id="{60366915-10F8-4B66-B829-F0EABFCF50F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804824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Асимметрия энергообмена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24/3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65B26-43A1-4331-A16D-2E5115282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47" y="534822"/>
            <a:ext cx="5240165" cy="3683419"/>
          </a:xfrm>
          <a:prstGeom prst="rect">
            <a:avLst/>
          </a:prstGeom>
        </p:spPr>
      </p:pic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55652D05-2BB6-49FC-9114-5956F3005A74}"/>
              </a:ext>
            </a:extLst>
          </p:cNvPr>
          <p:cNvSpPr txBox="1">
            <a:spLocks/>
          </p:cNvSpPr>
          <p:nvPr/>
        </p:nvSpPr>
        <p:spPr bwMode="auto">
          <a:xfrm>
            <a:off x="1656184" y="5085184"/>
            <a:ext cx="2957762" cy="142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ru-RU" sz="1500" b="1" dirty="0"/>
              <a:t>Больше электронов, забирающих энергию</a:t>
            </a:r>
          </a:p>
          <a:p>
            <a:pPr eaLnBrk="1" hangingPunct="1">
              <a:spcBef>
                <a:spcPts val="0"/>
              </a:spcBef>
            </a:pPr>
            <a:endParaRPr lang="ru-RU" sz="1000" b="1" dirty="0"/>
          </a:p>
          <a:p>
            <a:pPr eaLnBrk="1" hangingPunct="1">
              <a:spcBef>
                <a:spcPts val="0"/>
              </a:spcBef>
            </a:pPr>
            <a:r>
              <a:rPr lang="ru-RU" sz="1500" b="1" dirty="0"/>
              <a:t>За пролет забирают энергии больше, чем возвращают (в среднем)</a:t>
            </a:r>
          </a:p>
          <a:p>
            <a:pPr eaLnBrk="1" hangingPunct="1">
              <a:spcBef>
                <a:spcPts val="0"/>
              </a:spcBef>
            </a:pPr>
            <a:endParaRPr lang="ru-RU" sz="1500" b="1" dirty="0"/>
          </a:p>
        </p:txBody>
      </p:sp>
      <p:sp>
        <p:nvSpPr>
          <p:cNvPr id="48" name="Содержимое 2">
            <a:extLst>
              <a:ext uri="{FF2B5EF4-FFF2-40B4-BE49-F238E27FC236}">
                <a16:creationId xmlns:a16="http://schemas.microsoft.com/office/drawing/2014/main" id="{6E8805B7-2929-459F-B871-EAEA9442A028}"/>
              </a:ext>
            </a:extLst>
          </p:cNvPr>
          <p:cNvSpPr txBox="1">
            <a:spLocks/>
          </p:cNvSpPr>
          <p:nvPr/>
        </p:nvSpPr>
        <p:spPr bwMode="auto">
          <a:xfrm>
            <a:off x="1637757" y="4532640"/>
            <a:ext cx="286172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FF0000"/>
                </a:solidFill>
              </a:rPr>
              <a:t>АСИММЕТРИЯ!</a:t>
            </a:r>
            <a:endParaRPr lang="ru-RU" sz="1500" b="1" dirty="0">
              <a:solidFill>
                <a:srgbClr val="FF0000"/>
              </a:solidFill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A2E70C6-1D22-4C95-8EE5-9CFF99A53505}"/>
              </a:ext>
            </a:extLst>
          </p:cNvPr>
          <p:cNvSpPr/>
          <p:nvPr/>
        </p:nvSpPr>
        <p:spPr>
          <a:xfrm>
            <a:off x="1921054" y="4306771"/>
            <a:ext cx="2243069" cy="764556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1FA0CEB-F412-4462-9E3B-6EA8E7B883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414A3862-325D-4373-89DB-B3E28104400F}"/>
              </a:ext>
            </a:extLst>
          </p:cNvPr>
          <p:cNvSpPr txBox="1">
            <a:spLocks/>
          </p:cNvSpPr>
          <p:nvPr/>
        </p:nvSpPr>
        <p:spPr bwMode="auto">
          <a:xfrm>
            <a:off x="6196364" y="4293096"/>
            <a:ext cx="5804292" cy="4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Точки влета в плазму равномерно распределены</a:t>
            </a:r>
          </a:p>
          <a:p>
            <a:pPr eaLnBrk="1" hangingPunct="1">
              <a:spcBef>
                <a:spcPts val="0"/>
              </a:spcBef>
            </a:pPr>
            <a:endParaRPr lang="ru-RU" sz="15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333314-A6DB-49A7-ACA8-CF0C0B5D7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63" y="540208"/>
            <a:ext cx="5804293" cy="3678033"/>
          </a:xfrm>
          <a:prstGeom prst="rect">
            <a:avLst/>
          </a:prstGeom>
        </p:spPr>
      </p:pic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EE0F0330-25A7-4BEF-8047-1FC5729786F3}"/>
              </a:ext>
            </a:extLst>
          </p:cNvPr>
          <p:cNvSpPr txBox="1">
            <a:spLocks/>
          </p:cNvSpPr>
          <p:nvPr/>
        </p:nvSpPr>
        <p:spPr bwMode="auto">
          <a:xfrm>
            <a:off x="6196363" y="5013176"/>
            <a:ext cx="5804292" cy="4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</a:rPr>
              <a:t>Асимметрия</a:t>
            </a:r>
          </a:p>
          <a:p>
            <a:pPr eaLnBrk="1" hangingPunct="1">
              <a:spcBef>
                <a:spcPts val="0"/>
              </a:spcBef>
            </a:pPr>
            <a:endParaRPr lang="ru-RU" sz="1500" b="1" dirty="0"/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E093EA71-D630-4B5E-B54E-EC9CCEE637B6}"/>
              </a:ext>
            </a:extLst>
          </p:cNvPr>
          <p:cNvSpPr txBox="1">
            <a:spLocks/>
          </p:cNvSpPr>
          <p:nvPr/>
        </p:nvSpPr>
        <p:spPr bwMode="auto">
          <a:xfrm>
            <a:off x="6196363" y="5762367"/>
            <a:ext cx="5804292" cy="61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</a:rPr>
              <a:t>Что-то заставляет электроны гало преимущественно забирать энергию, а не возвращать</a:t>
            </a:r>
          </a:p>
          <a:p>
            <a:pPr eaLnBrk="1" hangingPunct="1">
              <a:spcBef>
                <a:spcPts val="0"/>
              </a:spcBef>
            </a:pPr>
            <a:endParaRPr lang="ru-RU" sz="1500" b="1" dirty="0"/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6A996851-2DE9-4865-A63D-8F00B88A08BB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666326" y="5413228"/>
            <a:ext cx="742909" cy="4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800" b="1" dirty="0"/>
              <a:t>=</a:t>
            </a:r>
            <a:r>
              <a:rPr lang="en-US" sz="2800" b="1" dirty="0"/>
              <a:t>&gt;</a:t>
            </a:r>
            <a:endParaRPr lang="ru-RU" sz="2800" b="1" dirty="0"/>
          </a:p>
          <a:p>
            <a:pPr eaLnBrk="1" hangingPunct="1">
              <a:spcBef>
                <a:spcPts val="0"/>
              </a:spcBef>
            </a:pPr>
            <a:endParaRPr lang="ru-RU" sz="1100" b="1" dirty="0"/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DFBD0FE3-289A-4D80-86BD-E4357555DA98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C421F16A-D5A1-4CD5-B9D0-2C2420957AD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3169002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Линзирование кильватерной волной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25/3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2C7A6-9586-46FB-8ECA-2AA42A4AB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548680"/>
            <a:ext cx="6225936" cy="475252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69245A-0F5B-4CF5-83DB-15DB7C69F7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58EB54DA-47E0-49D3-8AFF-5679590E6628}"/>
              </a:ext>
            </a:extLst>
          </p:cNvPr>
          <p:cNvSpPr txBox="1">
            <a:spLocks/>
          </p:cNvSpPr>
          <p:nvPr/>
        </p:nvSpPr>
        <p:spPr bwMode="auto">
          <a:xfrm>
            <a:off x="6600056" y="548680"/>
            <a:ext cx="559194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Фон – кильватерный потенциал </a:t>
            </a:r>
            <a:r>
              <a:rPr lang="el-GR" sz="1400" b="1" dirty="0"/>
              <a:t>Φ</a:t>
            </a:r>
            <a:r>
              <a:rPr lang="ru-RU" sz="1400" b="1" dirty="0"/>
              <a:t>: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синий – «горб»,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красный – «яма».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«склоны» – ускорение/замедление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Цветная точка на входе в плазму – индикатор: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Красный – ускорившийся электрон (забрал энергию),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Синий – замедлившийся электрон (вернул энергию).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Цвет траектории – изменение энергии относительно энергии на входе в плазму.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Нижняя картинка – выделенный зеленой рамкой фрагмент верхней картинки.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ru-RU" sz="1400" b="1" i="1" dirty="0"/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77E246F4-493A-42FB-8129-72311283ACCB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C4655831-C5D3-41D8-B53B-7343AF838C8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3416031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Линзирование кильватерной волной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25/3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2C7A6-9586-46FB-8ECA-2AA42A4AB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548680"/>
            <a:ext cx="6225936" cy="4752528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A8DE4393-ACC8-44D6-91F0-52596252658D}"/>
              </a:ext>
            </a:extLst>
          </p:cNvPr>
          <p:cNvSpPr txBox="1">
            <a:spLocks/>
          </p:cNvSpPr>
          <p:nvPr/>
        </p:nvSpPr>
        <p:spPr bwMode="auto">
          <a:xfrm>
            <a:off x="6273264" y="3789040"/>
            <a:ext cx="591873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«Фокусировка»: электроны летят в область наибольшего ускоряющего градиента (частиц больше, полученная энергия больше).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«</a:t>
            </a:r>
            <a:r>
              <a:rPr lang="ru-RU" sz="1500" b="1" dirty="0" err="1"/>
              <a:t>Дефокусировка</a:t>
            </a:r>
            <a:r>
              <a:rPr lang="ru-RU" sz="1500" b="1" dirty="0"/>
              <a:t>»: электроны летят в область наибольшего замедляющего градиента (частиц меньше, энергию теряют меньшую).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69245A-0F5B-4CF5-83DB-15DB7C69F7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58EB54DA-47E0-49D3-8AFF-5679590E6628}"/>
              </a:ext>
            </a:extLst>
          </p:cNvPr>
          <p:cNvSpPr txBox="1">
            <a:spLocks/>
          </p:cNvSpPr>
          <p:nvPr/>
        </p:nvSpPr>
        <p:spPr bwMode="auto">
          <a:xfrm>
            <a:off x="6600056" y="548680"/>
            <a:ext cx="559194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Фон – кильватерный потенциал </a:t>
            </a:r>
            <a:r>
              <a:rPr lang="el-GR" sz="1400" b="1" dirty="0"/>
              <a:t>Φ</a:t>
            </a:r>
            <a:r>
              <a:rPr lang="ru-RU" sz="1400" b="1" dirty="0"/>
              <a:t>: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синий – «горб»,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красный – «яма».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«склоны» – ускорение/замедление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Цветная точка на входе в плазму – индикатор: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Красный – ускорившийся электрон (забрал энергию),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Синий – замедлившийся электрон (вернул энергию).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Цвет траектории – изменение энергии относительно энергии на входе в плазму.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Нижняя картинка – выделенный зеленой рамкой фрагмент верхней картинки.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ru-RU" sz="14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6F490-7F8D-42F8-8F85-34721AED27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3955">
            <a:off x="2695187" y="4910514"/>
            <a:ext cx="1602589" cy="12485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4315A66-39C5-46EE-A406-B3C6DC9C12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23955">
            <a:off x="4857812" y="4922352"/>
            <a:ext cx="1597819" cy="124852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90F03DF-3474-4130-9497-064CB561AD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23955">
            <a:off x="539255" y="4933779"/>
            <a:ext cx="1597819" cy="1248529"/>
          </a:xfrm>
          <a:prstGeom prst="rect">
            <a:avLst/>
          </a:prstGeom>
        </p:spPr>
      </p:pic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1F851AA9-243E-4972-A7FB-98C508B36D05}"/>
              </a:ext>
            </a:extLst>
          </p:cNvPr>
          <p:cNvSpPr txBox="1">
            <a:spLocks/>
          </p:cNvSpPr>
          <p:nvPr/>
        </p:nvSpPr>
        <p:spPr bwMode="auto">
          <a:xfrm>
            <a:off x="6384032" y="5805264"/>
            <a:ext cx="5719526" cy="65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>
                <a:solidFill>
                  <a:srgbClr val="FF0000"/>
                </a:solidFill>
              </a:rPr>
              <a:t>Почему эта асимметрия сильнее всего проявляется именно при первых возвращениях электронов гало?</a:t>
            </a: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605E1E8B-A1B9-4822-B570-0AE6E4503B2F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E0044B8D-CB38-45ED-94F5-4EC2AE4A255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3542544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Цель работы и задачи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02</a:t>
            </a:r>
            <a:r>
              <a:rPr lang="en-US" sz="1600" b="1" dirty="0"/>
              <a:t>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BB7523B9-85B5-453C-A176-24E040020BB2}"/>
              </a:ext>
            </a:extLst>
          </p:cNvPr>
          <p:cNvSpPr txBox="1">
            <a:spLocks/>
          </p:cNvSpPr>
          <p:nvPr/>
        </p:nvSpPr>
        <p:spPr bwMode="auto">
          <a:xfrm>
            <a:off x="1370259" y="1054924"/>
            <a:ext cx="9451482" cy="474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buNone/>
            </a:pPr>
            <a:r>
              <a:rPr lang="ru-RU" sz="2000" b="1" dirty="0"/>
              <a:t>Цель данной работы: </a:t>
            </a:r>
            <a:r>
              <a:rPr lang="ru-RU" sz="2000" dirty="0"/>
              <a:t>изучение механизма разрушения плазменной волны электронным гало, а также разработка метода определения мо­мента опрокидывания волны в численном моделировании.</a:t>
            </a:r>
          </a:p>
          <a:p>
            <a:pPr marL="0" indent="0" algn="just" eaLnBrk="1" hangingPunct="1">
              <a:spcBef>
                <a:spcPts val="0"/>
              </a:spcBef>
              <a:buNone/>
            </a:pPr>
            <a:endParaRPr lang="ru-RU" sz="2000" dirty="0"/>
          </a:p>
          <a:p>
            <a:pPr marL="0" indent="0" algn="just" eaLnBrk="1" hangingPunct="1">
              <a:spcBef>
                <a:spcPts val="0"/>
              </a:spcBef>
              <a:buNone/>
            </a:pPr>
            <a:endParaRPr lang="ru-RU" sz="2000" dirty="0"/>
          </a:p>
          <a:p>
            <a:pPr marL="0" indent="0" algn="just" eaLnBrk="1" hangingPunct="1">
              <a:spcBef>
                <a:spcPts val="0"/>
              </a:spcBef>
              <a:buNone/>
            </a:pPr>
            <a:r>
              <a:rPr lang="ru-RU" sz="2000" dirty="0"/>
              <a:t>Для достижения поставленной цели необходимо было решить следующие </a:t>
            </a:r>
            <a:r>
              <a:rPr lang="ru-RU" sz="2000" b="1" dirty="0"/>
              <a:t>задачи</a:t>
            </a:r>
            <a:r>
              <a:rPr lang="ru-RU" sz="2000" dirty="0"/>
              <a:t>:</a:t>
            </a:r>
          </a:p>
          <a:p>
            <a:pPr marL="0" indent="0" algn="just" eaLnBrk="1" hangingPunct="1">
              <a:spcBef>
                <a:spcPts val="0"/>
              </a:spcBef>
              <a:buNone/>
            </a:pPr>
            <a:endParaRPr lang="ru-RU" sz="2000" dirty="0"/>
          </a:p>
          <a:p>
            <a:pPr marL="457200" indent="-457200" algn="just" eaLnBrk="1" hangingPunct="1">
              <a:spcBef>
                <a:spcPts val="0"/>
              </a:spcBef>
              <a:buFont typeface="+mj-lt"/>
              <a:buAutoNum type="arabicPeriod"/>
            </a:pPr>
            <a:r>
              <a:rPr lang="ru-RU" sz="2000" dirty="0"/>
              <a:t>Разработать способ описания процессов энергообмена между плазмен­ной волной и электронным гало.</a:t>
            </a:r>
          </a:p>
          <a:p>
            <a:pPr marL="457200" indent="-457200" algn="just" eaLnBrk="1" hangingPunct="1">
              <a:spcBef>
                <a:spcPts val="0"/>
              </a:spcBef>
              <a:buFont typeface="+mj-lt"/>
              <a:buAutoNum type="arabicPeriod"/>
            </a:pPr>
            <a:endParaRPr lang="ru-RU" sz="2000" dirty="0"/>
          </a:p>
          <a:p>
            <a:pPr marL="457200" indent="-457200" algn="just" eaLnBrk="1" hangingPunct="1">
              <a:spcBef>
                <a:spcPts val="0"/>
              </a:spcBef>
              <a:buFont typeface="+mj-lt"/>
              <a:buAutoNum type="arabicPeriod"/>
            </a:pPr>
            <a:r>
              <a:rPr lang="ru-RU" sz="2000" dirty="0"/>
              <a:t>Обнаружить канал потерь энергии плазменной волной и определить роль электронного гало в этом процессе.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C1CCC72-69B8-46F0-BA2A-5E4DBE6B59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12F34033-AC4E-4396-BF84-5BE02744365B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14B8103E-4AEF-4C43-A823-E8D2A0B2C0AC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3458412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Линзирование кильватерной волной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26/3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AE52A5EA-7305-4A5C-8A57-969EC5B9B584}"/>
              </a:ext>
            </a:extLst>
          </p:cNvPr>
          <p:cNvSpPr txBox="1">
            <a:spLocks/>
          </p:cNvSpPr>
          <p:nvPr/>
        </p:nvSpPr>
        <p:spPr bwMode="auto">
          <a:xfrm>
            <a:off x="7464152" y="774392"/>
            <a:ext cx="4392488" cy="18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1800" b="1" dirty="0">
                <a:sym typeface="Symbol" panose="05050102010706020507" pitchFamily="18" charset="2"/>
              </a:rPr>
              <a:t>Изменение энергии (</a:t>
            </a:r>
            <a:r>
              <a:rPr lang="en-US" sz="1800" b="1" dirty="0">
                <a:sym typeface="Symbol" panose="05050102010706020507" pitchFamily="18" charset="2"/>
              </a:rPr>
              <a:t>W</a:t>
            </a:r>
            <a:r>
              <a:rPr lang="en-US" sz="1800" b="1" baseline="-25000" dirty="0">
                <a:sym typeface="Symbol" panose="05050102010706020507" pitchFamily="18" charset="2"/>
              </a:rPr>
              <a:t>ee</a:t>
            </a:r>
            <a:r>
              <a:rPr lang="ru-RU" sz="1800" b="1" dirty="0">
                <a:sym typeface="Symbol" panose="05050102010706020507" pitchFamily="18" charset="2"/>
              </a:rPr>
              <a:t>):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1600" b="1" dirty="0">
              <a:sym typeface="Symbol" panose="05050102010706020507" pitchFamily="18" charset="2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F41818"/>
                </a:solidFill>
                <a:sym typeface="Symbol" panose="05050102010706020507" pitchFamily="18" charset="2"/>
              </a:rPr>
              <a:t></a:t>
            </a:r>
            <a:r>
              <a:rPr lang="en-US" sz="1600" b="1" i="1" dirty="0">
                <a:solidFill>
                  <a:srgbClr val="F41818"/>
                </a:solidFill>
                <a:sym typeface="Symbol" panose="05050102010706020507" pitchFamily="18" charset="2"/>
              </a:rPr>
              <a:t>W</a:t>
            </a:r>
            <a:r>
              <a:rPr lang="en-US" sz="1600" b="1" dirty="0">
                <a:solidFill>
                  <a:srgbClr val="F41818"/>
                </a:solidFill>
                <a:sym typeface="Symbol" panose="05050102010706020507" pitchFamily="18" charset="2"/>
              </a:rPr>
              <a:t>    </a:t>
            </a:r>
            <a:r>
              <a:rPr lang="ru-RU" sz="1600" b="1" dirty="0">
                <a:solidFill>
                  <a:srgbClr val="F41818"/>
                </a:solidFill>
                <a:sym typeface="Symbol" panose="05050102010706020507" pitchFamily="18" charset="2"/>
              </a:rPr>
              <a:t> </a:t>
            </a:r>
            <a:r>
              <a:rPr lang="en-US" sz="1600" b="1" dirty="0">
                <a:solidFill>
                  <a:srgbClr val="F41818"/>
                </a:solidFill>
                <a:sym typeface="Symbol" panose="05050102010706020507" pitchFamily="18" charset="2"/>
              </a:rPr>
              <a:t>&gt; 0 =&gt; </a:t>
            </a:r>
            <a:r>
              <a:rPr lang="ru-RU" sz="1600" b="1" dirty="0">
                <a:solidFill>
                  <a:srgbClr val="F41818"/>
                </a:solidFill>
                <a:sym typeface="Symbol" panose="05050102010706020507" pitchFamily="18" charset="2"/>
              </a:rPr>
              <a:t>ускорение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F41818"/>
                </a:solidFill>
                <a:sym typeface="Symbol" panose="05050102010706020507" pitchFamily="18" charset="2"/>
              </a:rPr>
              <a:t>(забирает энергию из волны)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1600" b="1" dirty="0">
              <a:sym typeface="Symbol" panose="05050102010706020507" pitchFamily="18" charset="2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00FF"/>
                </a:solidFill>
                <a:sym typeface="Symbol" panose="05050102010706020507" pitchFamily="18" charset="2"/>
              </a:rPr>
              <a:t></a:t>
            </a:r>
            <a:r>
              <a:rPr lang="en-US" sz="1600" b="1" i="1" dirty="0">
                <a:solidFill>
                  <a:srgbClr val="0000FF"/>
                </a:solidFill>
                <a:sym typeface="Symbol" panose="05050102010706020507" pitchFamily="18" charset="2"/>
              </a:rPr>
              <a:t>W</a:t>
            </a:r>
            <a:r>
              <a:rPr lang="en-US" sz="1600" b="1" dirty="0">
                <a:solidFill>
                  <a:srgbClr val="0000FF"/>
                </a:solidFill>
                <a:sym typeface="Symbol" panose="05050102010706020507" pitchFamily="18" charset="2"/>
              </a:rPr>
              <a:t>    </a:t>
            </a:r>
            <a:r>
              <a:rPr lang="ru-RU" sz="1600" b="1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sz="1600" b="1" dirty="0">
                <a:solidFill>
                  <a:srgbClr val="0000FF"/>
                </a:solidFill>
                <a:sym typeface="Symbol" panose="05050102010706020507" pitchFamily="18" charset="2"/>
              </a:rPr>
              <a:t>&lt; 0 =&gt; </a:t>
            </a:r>
            <a:r>
              <a:rPr lang="ru-RU" sz="1600" b="1" dirty="0">
                <a:solidFill>
                  <a:srgbClr val="0000FF"/>
                </a:solidFill>
                <a:sym typeface="Symbol" panose="05050102010706020507" pitchFamily="18" charset="2"/>
              </a:rPr>
              <a:t>замедление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00FF"/>
                </a:solidFill>
                <a:sym typeface="Symbol" panose="05050102010706020507" pitchFamily="18" charset="2"/>
              </a:rPr>
              <a:t>(возвращает энергию в волну)</a:t>
            </a:r>
          </a:p>
        </p:txBody>
      </p: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DEBD14B8-0313-45C9-B04D-08B630187C0C}"/>
              </a:ext>
            </a:extLst>
          </p:cNvPr>
          <p:cNvSpPr txBox="1">
            <a:spLocks/>
          </p:cNvSpPr>
          <p:nvPr/>
        </p:nvSpPr>
        <p:spPr bwMode="auto">
          <a:xfrm>
            <a:off x="6053444" y="3667360"/>
            <a:ext cx="6091228" cy="206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buAutoNum type="arabicPeriod"/>
            </a:pPr>
            <a:r>
              <a:rPr lang="ru-RU" sz="1600" b="1" dirty="0"/>
              <a:t>Первые возвращающиеся электроны гало влетают в плазму под малыми углами.</a:t>
            </a:r>
            <a:endParaRPr lang="en-US" sz="1600" b="1" dirty="0"/>
          </a:p>
          <a:p>
            <a:pPr eaLnBrk="1" hangingPunct="1">
              <a:spcBef>
                <a:spcPts val="0"/>
              </a:spcBef>
              <a:buAutoNum type="arabicPeriod"/>
            </a:pPr>
            <a:endParaRPr lang="en-US" sz="1600" b="1" dirty="0"/>
          </a:p>
          <a:p>
            <a:pPr eaLnBrk="1" hangingPunct="1">
              <a:spcBef>
                <a:spcPts val="0"/>
              </a:spcBef>
              <a:buAutoNum type="arabicPeriod"/>
            </a:pPr>
            <a:r>
              <a:rPr lang="ru-RU" sz="1600" b="1" dirty="0"/>
              <a:t>Электроны, влетающие в плазму под малыми углами, всегда забирают энергию из волны.</a:t>
            </a:r>
          </a:p>
          <a:p>
            <a:pPr eaLnBrk="1" hangingPunct="1">
              <a:spcBef>
                <a:spcPts val="0"/>
              </a:spcBef>
              <a:buAutoNum type="arabicPeriod"/>
            </a:pPr>
            <a:endParaRPr lang="ru-RU" sz="1600" b="1" dirty="0"/>
          </a:p>
          <a:p>
            <a:pPr eaLnBrk="1" hangingPunct="1">
              <a:spcBef>
                <a:spcPts val="0"/>
              </a:spcBef>
              <a:buAutoNum type="arabicPeriod"/>
            </a:pPr>
            <a:r>
              <a:rPr lang="ru-RU" sz="1600" b="1" dirty="0"/>
              <a:t>Чем больше энергия электронов на влете в плазму, тем больше и угол влета.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7A60E98-D6F7-46D2-A277-263549832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" y="548680"/>
            <a:ext cx="5927133" cy="59271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130CE3-3F26-4768-A82A-DEE05F904CE7}"/>
              </a:ext>
            </a:extLst>
          </p:cNvPr>
          <p:cNvSpPr/>
          <p:nvPr/>
        </p:nvSpPr>
        <p:spPr>
          <a:xfrm>
            <a:off x="7752184" y="2111061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sz="1400" b="1" dirty="0" err="1">
                <a:solidFill>
                  <a:srgbClr val="0000FF"/>
                </a:solidFill>
                <a:sym typeface="Symbol" panose="05050102010706020507" pitchFamily="18" charset="2"/>
              </a:rPr>
              <a:t>ee</a:t>
            </a:r>
            <a:r>
              <a:rPr lang="en-US" sz="1400" b="1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endParaRPr lang="ru-RU" sz="1400" b="1" dirty="0">
              <a:solidFill>
                <a:srgbClr val="0000FF"/>
              </a:solidFill>
              <a:sym typeface="Symbol" panose="05050102010706020507" pitchFamily="18" charset="2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F1EBCE4-C917-4262-8D63-31E6CE92CB6E}"/>
              </a:ext>
            </a:extLst>
          </p:cNvPr>
          <p:cNvSpPr/>
          <p:nvPr/>
        </p:nvSpPr>
        <p:spPr>
          <a:xfrm>
            <a:off x="7752184" y="1373864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sz="1400" b="1" dirty="0" err="1">
                <a:solidFill>
                  <a:srgbClr val="FF0000"/>
                </a:solidFill>
                <a:sym typeface="Symbol" panose="05050102010706020507" pitchFamily="18" charset="2"/>
              </a:rPr>
              <a:t>ee</a:t>
            </a:r>
            <a:r>
              <a:rPr lang="en-US" sz="1400" b="1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endParaRPr lang="ru-RU" sz="1400" b="1" dirty="0">
              <a:solidFill>
                <a:srgbClr val="0000FF"/>
              </a:solidFill>
              <a:sym typeface="Symbol" panose="05050102010706020507" pitchFamily="18" charset="2"/>
            </a:endParaRP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07D52A31-10B3-496D-A045-4C3A0BF532F7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524384D3-536A-4351-9C42-19071596FBC0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3636974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3" y="1"/>
            <a:ext cx="9640981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Линзирование кильватерной волной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</a:t>
            </a:r>
            <a:r>
              <a:rPr lang="en-US" sz="1600" b="1" dirty="0"/>
              <a:t>7/3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DEBD14B8-0313-45C9-B04D-08B630187C0C}"/>
              </a:ext>
            </a:extLst>
          </p:cNvPr>
          <p:cNvSpPr txBox="1">
            <a:spLocks/>
          </p:cNvSpPr>
          <p:nvPr/>
        </p:nvSpPr>
        <p:spPr bwMode="auto">
          <a:xfrm>
            <a:off x="6608490" y="548680"/>
            <a:ext cx="5453786" cy="53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u="sng" dirty="0"/>
              <a:t>Посмотрим на траектории электронов, влетающих в плазму под разными углами примерно в одной точке.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7D1BE0-9969-4D74-8099-EA743A1EA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" y="605844"/>
            <a:ext cx="6192689" cy="3004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99FAEB-30F5-4D38-953D-1DE74513D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" y="3645024"/>
            <a:ext cx="6192689" cy="2874955"/>
          </a:xfrm>
          <a:prstGeom prst="rect">
            <a:avLst/>
          </a:prstGeom>
        </p:spPr>
      </p:pic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B0B12B53-396B-4878-8590-531CADB47E7C}"/>
              </a:ext>
            </a:extLst>
          </p:cNvPr>
          <p:cNvSpPr txBox="1">
            <a:spLocks/>
          </p:cNvSpPr>
          <p:nvPr/>
        </p:nvSpPr>
        <p:spPr bwMode="auto">
          <a:xfrm>
            <a:off x="6600056" y="4869160"/>
            <a:ext cx="546222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Угол входа в плазму больше</a:t>
            </a:r>
          </a:p>
        </p:txBody>
      </p:sp>
      <p:sp>
        <p:nvSpPr>
          <p:cNvPr id="40" name="Содержимое 2">
            <a:extLst>
              <a:ext uri="{FF2B5EF4-FFF2-40B4-BE49-F238E27FC236}">
                <a16:creationId xmlns:a16="http://schemas.microsoft.com/office/drawing/2014/main" id="{777F508D-816E-47AA-95CF-EBA82252124D}"/>
              </a:ext>
            </a:extLst>
          </p:cNvPr>
          <p:cNvSpPr txBox="1">
            <a:spLocks/>
          </p:cNvSpPr>
          <p:nvPr/>
        </p:nvSpPr>
        <p:spPr bwMode="auto">
          <a:xfrm>
            <a:off x="6600056" y="5373216"/>
            <a:ext cx="5462219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Энергия на входе в плазму выше</a:t>
            </a:r>
          </a:p>
        </p:txBody>
      </p:sp>
      <p:sp>
        <p:nvSpPr>
          <p:cNvPr id="41" name="Содержимое 2">
            <a:extLst>
              <a:ext uri="{FF2B5EF4-FFF2-40B4-BE49-F238E27FC236}">
                <a16:creationId xmlns:a16="http://schemas.microsoft.com/office/drawing/2014/main" id="{5ABBFD8A-C782-451C-9C22-E8A16FCB234B}"/>
              </a:ext>
            </a:extLst>
          </p:cNvPr>
          <p:cNvSpPr txBox="1">
            <a:spLocks/>
          </p:cNvSpPr>
          <p:nvPr/>
        </p:nvSpPr>
        <p:spPr bwMode="auto">
          <a:xfrm>
            <a:off x="6600059" y="6021288"/>
            <a:ext cx="5462218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</a:rPr>
              <a:t>Отклоняет ли «линзирование» их траектории?</a:t>
            </a:r>
          </a:p>
        </p:txBody>
      </p: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6BAA4843-49AA-4999-9180-73A9478F1D69}"/>
              </a:ext>
            </a:extLst>
          </p:cNvPr>
          <p:cNvSpPr txBox="1">
            <a:spLocks/>
          </p:cNvSpPr>
          <p:nvPr/>
        </p:nvSpPr>
        <p:spPr bwMode="auto">
          <a:xfrm rot="5400000">
            <a:off x="8976549" y="5727472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=&gt;</a:t>
            </a:r>
            <a:endParaRPr lang="ru-RU" sz="1800" b="1" dirty="0"/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A30099F3-5BBC-4E1F-8703-00F38194D397}"/>
              </a:ext>
            </a:extLst>
          </p:cNvPr>
          <p:cNvSpPr txBox="1">
            <a:spLocks/>
          </p:cNvSpPr>
          <p:nvPr/>
        </p:nvSpPr>
        <p:spPr bwMode="auto">
          <a:xfrm>
            <a:off x="8937152" y="5073616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&amp;</a:t>
            </a:r>
            <a:endParaRPr lang="ru-RU" sz="1800" b="1" dirty="0"/>
          </a:p>
        </p:txBody>
      </p:sp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4A958761-69D8-4B5A-93A2-4ECB66AA3703}"/>
              </a:ext>
            </a:extLst>
          </p:cNvPr>
          <p:cNvSpPr txBox="1">
            <a:spLocks/>
          </p:cNvSpPr>
          <p:nvPr/>
        </p:nvSpPr>
        <p:spPr bwMode="auto">
          <a:xfrm rot="5400000">
            <a:off x="8976549" y="4516892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=&gt;</a:t>
            </a:r>
            <a:endParaRPr lang="ru-RU" sz="1800" b="1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D6E17E3F-31CD-4EB0-93F6-77E3852A4CFC}"/>
              </a:ext>
            </a:extLst>
          </p:cNvPr>
          <p:cNvSpPr txBox="1">
            <a:spLocks/>
          </p:cNvSpPr>
          <p:nvPr/>
        </p:nvSpPr>
        <p:spPr bwMode="auto">
          <a:xfrm>
            <a:off x="6608491" y="3254966"/>
            <a:ext cx="5453785" cy="53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Радиальное электрическое поле растет «против оси </a:t>
            </a:r>
            <a:r>
              <a:rPr lang="el-GR" sz="1400" b="1" dirty="0"/>
              <a:t>ξ</a:t>
            </a:r>
            <a:r>
              <a:rPr lang="ru-RU" sz="1400" b="1" dirty="0"/>
              <a:t>»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dirty="0"/>
              <a:t>(всё больше электронов вылетают из плазмы)</a:t>
            </a:r>
          </a:p>
        </p:txBody>
      </p:sp>
      <p:sp>
        <p:nvSpPr>
          <p:cNvPr id="46" name="Содержимое 2">
            <a:extLst>
              <a:ext uri="{FF2B5EF4-FFF2-40B4-BE49-F238E27FC236}">
                <a16:creationId xmlns:a16="http://schemas.microsoft.com/office/drawing/2014/main" id="{8B287D9C-F7F2-4ACB-9572-6C54FAB6E0BD}"/>
              </a:ext>
            </a:extLst>
          </p:cNvPr>
          <p:cNvSpPr txBox="1">
            <a:spLocks/>
          </p:cNvSpPr>
          <p:nvPr/>
        </p:nvSpPr>
        <p:spPr bwMode="auto">
          <a:xfrm>
            <a:off x="6608490" y="2246854"/>
            <a:ext cx="5453786" cy="53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Большие углы входа у электронов,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которые дольше двигались за границей плазмы </a:t>
            </a:r>
          </a:p>
        </p:txBody>
      </p:sp>
      <p:sp>
        <p:nvSpPr>
          <p:cNvPr id="47" name="Содержимое 2">
            <a:extLst>
              <a:ext uri="{FF2B5EF4-FFF2-40B4-BE49-F238E27FC236}">
                <a16:creationId xmlns:a16="http://schemas.microsoft.com/office/drawing/2014/main" id="{E732C838-581C-4588-94D3-4287BF0B0961}"/>
              </a:ext>
            </a:extLst>
          </p:cNvPr>
          <p:cNvSpPr txBox="1">
            <a:spLocks/>
          </p:cNvSpPr>
          <p:nvPr/>
        </p:nvSpPr>
        <p:spPr bwMode="auto">
          <a:xfrm>
            <a:off x="6608492" y="4176464"/>
            <a:ext cx="546222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Электроны возвращаются при большем его значении</a:t>
            </a:r>
          </a:p>
        </p:txBody>
      </p:sp>
      <p:sp>
        <p:nvSpPr>
          <p:cNvPr id="48" name="Содержимое 2">
            <a:extLst>
              <a:ext uri="{FF2B5EF4-FFF2-40B4-BE49-F238E27FC236}">
                <a16:creationId xmlns:a16="http://schemas.microsoft.com/office/drawing/2014/main" id="{11B26FAA-F17A-4FD0-903A-4ECFC8916FD0}"/>
              </a:ext>
            </a:extLst>
          </p:cNvPr>
          <p:cNvSpPr txBox="1">
            <a:spLocks/>
          </p:cNvSpPr>
          <p:nvPr/>
        </p:nvSpPr>
        <p:spPr bwMode="auto">
          <a:xfrm rot="5400000">
            <a:off x="8976549" y="3841708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=&gt;</a:t>
            </a:r>
            <a:endParaRPr lang="ru-RU" sz="1800" b="1" dirty="0"/>
          </a:p>
        </p:txBody>
      </p: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F3E0A732-9CB6-4586-8026-40246E6B85AB}"/>
              </a:ext>
            </a:extLst>
          </p:cNvPr>
          <p:cNvSpPr txBox="1">
            <a:spLocks/>
          </p:cNvSpPr>
          <p:nvPr/>
        </p:nvSpPr>
        <p:spPr bwMode="auto">
          <a:xfrm rot="5400000">
            <a:off x="8976549" y="2860708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=&gt;</a:t>
            </a:r>
            <a:endParaRPr lang="ru-RU" sz="1800" b="1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DD4B002-2938-4928-A11B-D298296443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3CE56CC0-3112-4168-8054-471C1AEAA450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D185722F-6EC5-4238-BEF9-86FD1FE1E2FC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505867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Линзирование кильватерной волной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</a:t>
            </a:r>
            <a:r>
              <a:rPr lang="en-US" sz="1600" b="1" dirty="0"/>
              <a:t>8/3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CFE9D886-8E2D-4DDA-9396-F1952CDE2E81}"/>
              </a:ext>
            </a:extLst>
          </p:cNvPr>
          <p:cNvSpPr txBox="1">
            <a:spLocks/>
          </p:cNvSpPr>
          <p:nvPr/>
        </p:nvSpPr>
        <p:spPr bwMode="auto">
          <a:xfrm>
            <a:off x="6744072" y="1451152"/>
            <a:ext cx="5211584" cy="103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Действительно, эти электроны быстро пролетают приосевую область и почти не замечают линзирование.</a:t>
            </a: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95540C9B-9B47-43F0-A9DB-0B05E4240B91}"/>
              </a:ext>
            </a:extLst>
          </p:cNvPr>
          <p:cNvSpPr txBox="1">
            <a:spLocks/>
          </p:cNvSpPr>
          <p:nvPr/>
        </p:nvSpPr>
        <p:spPr bwMode="auto">
          <a:xfrm>
            <a:off x="6744072" y="2486796"/>
            <a:ext cx="5211584" cy="6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dirty="0"/>
              <a:t>«Попадают туда, куда попали бы по прямолинейным траекториям»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6088B72-D3A4-4DEE-A135-147DF7BC2D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3537C411-22BD-4DD0-80C5-B40A548E3B51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060566E2-EBE7-4322-85AF-1E76DF49B4D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0ED6C8-78D5-433E-AD56-4E9D524BC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" y="764704"/>
            <a:ext cx="6315172" cy="5005076"/>
          </a:xfrm>
          <a:prstGeom prst="rect">
            <a:avLst/>
          </a:prstGeom>
        </p:spPr>
      </p:pic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8C8EC32A-FE14-4680-8EA3-FB6985F95CB0}"/>
              </a:ext>
            </a:extLst>
          </p:cNvPr>
          <p:cNvSpPr txBox="1">
            <a:spLocks/>
          </p:cNvSpPr>
          <p:nvPr/>
        </p:nvSpPr>
        <p:spPr bwMode="auto">
          <a:xfrm>
            <a:off x="6984776" y="4150218"/>
            <a:ext cx="5015880" cy="115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А эти электроны недостаточно быстрые:</a:t>
            </a:r>
          </a:p>
          <a:p>
            <a:pPr eaLnBrk="1" hangingPunct="1">
              <a:spcBef>
                <a:spcPts val="0"/>
              </a:spcBef>
            </a:pPr>
            <a:r>
              <a:rPr lang="ru-RU" sz="1800" dirty="0"/>
              <a:t>энергии хватило, чтобы только вылететь</a:t>
            </a:r>
          </a:p>
          <a:p>
            <a:pPr eaLnBrk="1" hangingPunct="1">
              <a:spcBef>
                <a:spcPts val="0"/>
              </a:spcBef>
            </a:pPr>
            <a:r>
              <a:rPr lang="ru-RU" sz="1800" dirty="0"/>
              <a:t>не улетают далеко  =</a:t>
            </a:r>
            <a:r>
              <a:rPr lang="en-US" sz="1800" dirty="0"/>
              <a:t>&gt; </a:t>
            </a:r>
            <a:r>
              <a:rPr lang="ru-RU" sz="1800" dirty="0"/>
              <a:t> углы входа малы</a:t>
            </a:r>
          </a:p>
          <a:p>
            <a:pPr eaLnBrk="1" hangingPunct="1">
              <a:spcBef>
                <a:spcPts val="0"/>
              </a:spcBef>
            </a:pPr>
            <a:r>
              <a:rPr lang="ru-RU" sz="1800" dirty="0"/>
              <a:t>радиальное электрическое поле невелико</a:t>
            </a:r>
          </a:p>
        </p:txBody>
      </p:sp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7913FDB2-B383-4ECE-9238-5CEAC4B93704}"/>
              </a:ext>
            </a:extLst>
          </p:cNvPr>
          <p:cNvSpPr txBox="1">
            <a:spLocks/>
          </p:cNvSpPr>
          <p:nvPr/>
        </p:nvSpPr>
        <p:spPr bwMode="auto">
          <a:xfrm>
            <a:off x="76815" y="6019630"/>
            <a:ext cx="12067857" cy="43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</a:rPr>
              <a:t>Кильватерная волна «заставляет» их попадать именно в ускоряющую фазу и забирать энергию!</a:t>
            </a:r>
          </a:p>
        </p:txBody>
      </p:sp>
    </p:spTree>
    <p:extLst>
      <p:ext uri="{BB962C8B-B14F-4D97-AF65-F5344CB8AC3E}">
        <p14:creationId xmlns:p14="http://schemas.microsoft.com/office/powerpoint/2010/main" val="1878593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Результаты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29</a:t>
            </a:r>
            <a:r>
              <a:rPr lang="en-US" sz="1600" b="1" dirty="0"/>
              <a:t>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263351" y="1988840"/>
            <a:ext cx="1166529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Плазменная волна, созданная узким протонным драйвером в эксперименте </a:t>
            </a:r>
            <a:r>
              <a:rPr lang="en-US" sz="1800" b="1" dirty="0"/>
              <a:t>AWAKE</a:t>
            </a:r>
            <a:r>
              <a:rPr lang="ru-RU" sz="1800" b="1" dirty="0"/>
              <a:t> на низкой плотности (1.965</a:t>
            </a:r>
            <a:r>
              <a:rPr lang="ru-RU" altLang="ru-RU" sz="1800" b="1" dirty="0">
                <a:sym typeface="Symbol" panose="05050102010706020507" pitchFamily="18" charset="2"/>
              </a:rPr>
              <a:t></a:t>
            </a:r>
            <a:r>
              <a:rPr lang="ru-RU" altLang="ru-RU" sz="1800" b="1" dirty="0"/>
              <a:t>10</a:t>
            </a:r>
            <a:r>
              <a:rPr lang="ru-RU" altLang="ru-RU" sz="1800" b="1" baseline="30000" dirty="0"/>
              <a:t>14</a:t>
            </a:r>
            <a:r>
              <a:rPr lang="ru-RU" altLang="ru-RU" sz="1800" b="1" dirty="0"/>
              <a:t> см</a:t>
            </a:r>
            <a:r>
              <a:rPr lang="ru-RU" altLang="ru-RU" sz="1800" b="1" baseline="30000" dirty="0"/>
              <a:t>-3</a:t>
            </a:r>
            <a:r>
              <a:rPr lang="ru-RU" sz="1800" b="1" dirty="0"/>
              <a:t>), затухает за счет того, что электроны гало уносят из неё энергию.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За разрушение плазменной волны, созданной узким протонным драйвером, ответственны первые возвращающиеся электроны гало, энергия которых невелика.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5674B3E-673C-453E-A459-020A9D172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40EB82B9-3118-4C57-8863-4DDCFAAA4E32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D69AB36C-842B-4328-A5B8-0498B7E904CD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9712BEB-6B2D-4EB3-98CE-F373850981FB}"/>
              </a:ext>
            </a:extLst>
          </p:cNvPr>
          <p:cNvSpPr/>
          <p:nvPr/>
        </p:nvSpPr>
        <p:spPr>
          <a:xfrm>
            <a:off x="0" y="558924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R.I. </a:t>
            </a:r>
            <a:r>
              <a:rPr lang="ru-RU" b="1" dirty="0" err="1">
                <a:solidFill>
                  <a:srgbClr val="FF0000"/>
                </a:solidFill>
                <a:latin typeface="+mn-lt"/>
              </a:rPr>
              <a:t>Spitsyn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n-lt"/>
              </a:rPr>
              <a:t>and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 K.V. </a:t>
            </a:r>
            <a:r>
              <a:rPr lang="ru-RU" b="1" dirty="0" err="1">
                <a:solidFill>
                  <a:srgbClr val="FF0000"/>
                </a:solidFill>
                <a:latin typeface="+mn-lt"/>
              </a:rPr>
              <a:t>Lotov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b="1" i="1" dirty="0">
                <a:solidFill>
                  <a:srgbClr val="FF0000"/>
                </a:solidFill>
                <a:latin typeface="+mn-lt"/>
              </a:rPr>
              <a:t>Wakefield decay in a radially bounded plasma due to formation of electron halo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. 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Plasma Phys. Control. Fusion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x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xxxxxx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 (2021). </a:t>
            </a:r>
            <a:r>
              <a:rPr lang="fr-FR" b="1" dirty="0">
                <a:solidFill>
                  <a:srgbClr val="FF0000"/>
                </a:solidFill>
                <a:latin typeface="+mn-lt"/>
                <a:hlinkClick r:id="rId7"/>
              </a:rPr>
              <a:t>https://doi.org/10.1088/1361-6587/abe055</a:t>
            </a:r>
            <a:endParaRPr lang="fr-FR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96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Основные положения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3</a:t>
            </a:r>
            <a:r>
              <a:rPr lang="ru-RU" sz="1600" b="1" dirty="0"/>
              <a:t>0</a:t>
            </a:r>
            <a:r>
              <a:rPr lang="en-US" sz="1600" b="1" dirty="0"/>
              <a:t>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263351" y="1196752"/>
            <a:ext cx="1166529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Контроль потоков энергии в численном моделировании является удоб­ным инструментом для характеристики энергетических процессов в плазмен­ном кильватерном ускорении. 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С помощью контроля потоков энергии получены оценки ограничения времени жизни плазменной волны для эксперимента по генерации ТГц-излучения в кильватерных волнах встречных лазерных импульсов (готовится в ИЛФ СО РАН).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Численным моделированием подтверждена теория, что время жизни кильватерной волны (ограниченное из-за движения ионов плазмы) пропорционально кубическому корню отношения массы иона плазмы к его заряду.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Плазменная волна, созданная узким протонным драйвером в эксперименте </a:t>
            </a:r>
            <a:r>
              <a:rPr lang="en-US" sz="1800" b="1" dirty="0"/>
              <a:t>AWAKE</a:t>
            </a:r>
            <a:r>
              <a:rPr lang="ru-RU" sz="1800" b="1" dirty="0"/>
              <a:t> на низкой плотности (1.965</a:t>
            </a:r>
            <a:r>
              <a:rPr lang="ru-RU" altLang="ru-RU" sz="1800" b="1" dirty="0">
                <a:sym typeface="Symbol" panose="05050102010706020507" pitchFamily="18" charset="2"/>
              </a:rPr>
              <a:t></a:t>
            </a:r>
            <a:r>
              <a:rPr lang="ru-RU" altLang="ru-RU" sz="1800" b="1" dirty="0"/>
              <a:t>10</a:t>
            </a:r>
            <a:r>
              <a:rPr lang="ru-RU" altLang="ru-RU" sz="1800" b="1" baseline="30000" dirty="0"/>
              <a:t>14</a:t>
            </a:r>
            <a:r>
              <a:rPr lang="ru-RU" altLang="ru-RU" sz="1800" b="1" dirty="0"/>
              <a:t> см</a:t>
            </a:r>
            <a:r>
              <a:rPr lang="ru-RU" altLang="ru-RU" sz="1800" b="1" baseline="30000" dirty="0"/>
              <a:t>-3</a:t>
            </a:r>
            <a:r>
              <a:rPr lang="ru-RU" sz="1800" b="1" dirty="0"/>
              <a:t>), затухает за счет того, что электроны гало уносят из неё энергию.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За разрушение плазменной волны, созданной узким протонным драйвером, ответственны первые возвращающиеся электроны гало, энергия которых невелика.</a:t>
            </a:r>
          </a:p>
          <a:p>
            <a:pPr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5674B3E-673C-453E-A459-020A9D172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40EB82B9-3118-4C57-8863-4DDCFAAA4E32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D69AB36C-842B-4328-A5B8-0498B7E904CD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2205881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Представление результатов работы</a:t>
            </a: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3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5" name="Содержимое 2"/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одержимое 2"/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3</a:t>
            </a:r>
            <a:r>
              <a:rPr lang="ru-RU" sz="1600" b="1" dirty="0"/>
              <a:t>1</a:t>
            </a:r>
            <a:r>
              <a:rPr lang="en-US" sz="1600" b="1" dirty="0"/>
              <a:t>/33</a:t>
            </a:r>
            <a:endParaRPr lang="ru-RU" sz="1600" b="1" dirty="0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5">
            <a:extLst>
              <a:ext uri="{FF2B5EF4-FFF2-40B4-BE49-F238E27FC236}">
                <a16:creationId xmlns:a16="http://schemas.microsoft.com/office/drawing/2014/main" id="{74853FAD-B243-45E0-B278-99926F2F5F6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5" name="Picture 4" descr="C:\Users\Roman\Desktop\logo.png">
              <a:extLst>
                <a:ext uri="{FF2B5EF4-FFF2-40B4-BE49-F238E27FC236}">
                  <a16:creationId xmlns:a16="http://schemas.microsoft.com/office/drawing/2014/main" id="{7DD34217-F12B-4802-B303-4F93D65A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F9A23FB2-5676-466A-A7C7-E02780BC7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00CFC92F-C9D4-4690-8477-DC421EEFB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700808"/>
            <a:ext cx="11593288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/>
            <a:r>
              <a:rPr lang="ru-RU" sz="2000" dirty="0"/>
              <a:t>4-й Европейская конференция по современным методам ускорения (Италия, </a:t>
            </a:r>
            <a:r>
              <a:rPr lang="ru-RU" sz="2000" dirty="0" err="1"/>
              <a:t>о.Эльба</a:t>
            </a:r>
            <a:r>
              <a:rPr lang="ru-RU" sz="2000" dirty="0"/>
              <a:t>, сентябрь 2019);</a:t>
            </a:r>
          </a:p>
          <a:p>
            <a:pPr marL="342900" indent="-342900"/>
            <a:endParaRPr lang="ru-RU" altLang="ru-RU" sz="2000" b="1" dirty="0">
              <a:latin typeface="+mn-lt"/>
            </a:endParaRPr>
          </a:p>
          <a:p>
            <a:pPr marL="342900" indent="-342900"/>
            <a:r>
              <a:rPr lang="ru-RU" altLang="ru-RU" sz="2000" dirty="0">
                <a:latin typeface="+mn-lt"/>
              </a:rPr>
              <a:t>Конкурс молодых ученых ИЯФ СО РАН (Новосибирск, дистанционно, май 2020);</a:t>
            </a:r>
          </a:p>
          <a:p>
            <a:pPr marL="342900" indent="-342900"/>
            <a:endParaRPr lang="ru-RU" altLang="ru-RU" sz="2000" dirty="0">
              <a:latin typeface="+mn-lt"/>
            </a:endParaRPr>
          </a:p>
          <a:p>
            <a:pPr marL="342900" indent="-342900"/>
            <a:r>
              <a:rPr lang="ru-RU" altLang="ru-RU" sz="2000" dirty="0">
                <a:latin typeface="+mn-lt"/>
              </a:rPr>
              <a:t>38-е собрание коллаборации </a:t>
            </a:r>
            <a:r>
              <a:rPr lang="en-US" altLang="ru-RU" sz="2000" dirty="0">
                <a:latin typeface="+mn-lt"/>
              </a:rPr>
              <a:t>AWAKE </a:t>
            </a:r>
            <a:r>
              <a:rPr lang="ru-RU" altLang="ru-RU" sz="2000" dirty="0">
                <a:latin typeface="+mn-lt"/>
              </a:rPr>
              <a:t>по физическим и экспериментальным вопросам (ЦЕРН, дистанционно, май 2020);</a:t>
            </a:r>
          </a:p>
          <a:p>
            <a:pPr marL="342900" indent="-342900"/>
            <a:endParaRPr lang="ru-RU" altLang="ru-RU" sz="2000" dirty="0">
              <a:latin typeface="+mn-lt"/>
            </a:endParaRPr>
          </a:p>
          <a:p>
            <a:pPr marL="342900" indent="-342900"/>
            <a:r>
              <a:rPr lang="ru-RU" altLang="ru-RU" sz="2000" dirty="0">
                <a:latin typeface="+mn-lt"/>
              </a:rPr>
              <a:t>Собрание коллаборации </a:t>
            </a:r>
            <a:r>
              <a:rPr lang="en-US" altLang="ru-RU" sz="2000" dirty="0">
                <a:latin typeface="+mn-lt"/>
              </a:rPr>
              <a:t>AWAKE</a:t>
            </a:r>
            <a:r>
              <a:rPr lang="ru-RU" altLang="ru-RU" sz="2000" dirty="0">
                <a:latin typeface="+mn-lt"/>
              </a:rPr>
              <a:t> (ЦЕРН, дистанционно, сентябрь 2020).</a:t>
            </a:r>
            <a:endParaRPr lang="ru-RU" altLang="ru-RU" sz="1400" dirty="0">
              <a:latin typeface="+mn-lt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6FC751-649B-437F-AB75-2EE1C81D7B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658E5463-62E3-4F60-8F87-A5CDE0CEA883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5E1EB540-2975-4747-B4F8-99623FF5D94C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483840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Публикации по теме</a:t>
            </a: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3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5" name="Содержимое 2"/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одержимое 2"/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3</a:t>
            </a:r>
            <a:r>
              <a:rPr lang="ru-RU" sz="1600" b="1" dirty="0"/>
              <a:t>2</a:t>
            </a:r>
            <a:r>
              <a:rPr lang="en-US" sz="1600" b="1" dirty="0"/>
              <a:t>/3</a:t>
            </a:r>
            <a:r>
              <a:rPr lang="ru-RU" sz="1600" b="1" dirty="0"/>
              <a:t>2</a:t>
            </a: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5">
            <a:extLst>
              <a:ext uri="{FF2B5EF4-FFF2-40B4-BE49-F238E27FC236}">
                <a16:creationId xmlns:a16="http://schemas.microsoft.com/office/drawing/2014/main" id="{74853FAD-B243-45E0-B278-99926F2F5F6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5" name="Picture 4" descr="C:\Users\Roman\Desktop\logo.png">
              <a:extLst>
                <a:ext uri="{FF2B5EF4-FFF2-40B4-BE49-F238E27FC236}">
                  <a16:creationId xmlns:a16="http://schemas.microsoft.com/office/drawing/2014/main" id="{7DD34217-F12B-4802-B303-4F93D65A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F9A23FB2-5676-466A-A7C7-E02780BC7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00CFC92F-C9D4-4690-8477-DC421EEFB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91" y="3299382"/>
            <a:ext cx="11927415" cy="228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ru-RU" sz="2400" b="1" dirty="0"/>
              <a:t>Дополнительные работы:</a:t>
            </a:r>
            <a:endParaRPr lang="ru-RU" altLang="ru-RU" sz="2400" dirty="0">
              <a:latin typeface="+mn-lt"/>
            </a:endParaRPr>
          </a:p>
          <a:p>
            <a:pPr marL="342900" indent="-342900" algn="just">
              <a:buFont typeface="+mj-lt"/>
              <a:buAutoNum type="arabicPeriod" startAt="3"/>
            </a:pPr>
            <a:r>
              <a:rPr lang="en-US" altLang="ru-RU" sz="1800" dirty="0">
                <a:latin typeface="+mn-lt"/>
              </a:rPr>
              <a:t>N. </a:t>
            </a:r>
            <a:r>
              <a:rPr lang="en-US" altLang="ru-RU" sz="1800" dirty="0" err="1">
                <a:latin typeface="+mn-lt"/>
              </a:rPr>
              <a:t>Moschuering</a:t>
            </a:r>
            <a:r>
              <a:rPr lang="en-US" altLang="ru-RU" sz="1800" dirty="0">
                <a:latin typeface="+mn-lt"/>
              </a:rPr>
              <a:t>, H. Ruhl, R. </a:t>
            </a:r>
            <a:r>
              <a:rPr lang="en-US" altLang="ru-RU" sz="1800" dirty="0" err="1">
                <a:latin typeface="+mn-lt"/>
              </a:rPr>
              <a:t>Spitsyn</a:t>
            </a:r>
            <a:r>
              <a:rPr lang="en-US" altLang="ru-RU" sz="1800" dirty="0">
                <a:latin typeface="+mn-lt"/>
              </a:rPr>
              <a:t>, K. </a:t>
            </a:r>
            <a:r>
              <a:rPr lang="en-US" altLang="ru-RU" sz="1800" dirty="0" err="1">
                <a:latin typeface="+mn-lt"/>
              </a:rPr>
              <a:t>Lotov</a:t>
            </a:r>
            <a:r>
              <a:rPr lang="en-US" altLang="ru-RU" sz="1800" dirty="0">
                <a:latin typeface="+mn-lt"/>
              </a:rPr>
              <a:t>,</a:t>
            </a:r>
            <a:r>
              <a:rPr lang="ru-RU" altLang="ru-RU" sz="1800" dirty="0">
                <a:latin typeface="+mn-lt"/>
              </a:rPr>
              <a:t> </a:t>
            </a:r>
            <a:r>
              <a:rPr lang="en-US" altLang="ru-RU" sz="1800" i="1" dirty="0">
                <a:latin typeface="+mn-lt"/>
              </a:rPr>
              <a:t>Generation of controllable plasma </a:t>
            </a:r>
            <a:r>
              <a:rPr lang="en-US" altLang="ru-RU" sz="1800" i="1" dirty="0" err="1">
                <a:latin typeface="+mn-lt"/>
              </a:rPr>
              <a:t>wakefield</a:t>
            </a:r>
            <a:r>
              <a:rPr lang="en-US" altLang="ru-RU" sz="1800" i="1" dirty="0">
                <a:latin typeface="+mn-lt"/>
              </a:rPr>
              <a:t> noise in particle-in-cell simulations</a:t>
            </a:r>
            <a:r>
              <a:rPr lang="en-US" altLang="ru-RU" sz="1800" dirty="0">
                <a:latin typeface="+mn-lt"/>
              </a:rPr>
              <a:t>.</a:t>
            </a:r>
            <a:r>
              <a:rPr lang="ru-RU" altLang="ru-RU" sz="1800" dirty="0">
                <a:latin typeface="+mn-lt"/>
              </a:rPr>
              <a:t> </a:t>
            </a:r>
            <a:r>
              <a:rPr lang="en-US" altLang="ru-RU" sz="1800" b="1" dirty="0">
                <a:latin typeface="+mn-lt"/>
              </a:rPr>
              <a:t>Phys. Plasmas 24, 103129 (2017).</a:t>
            </a:r>
            <a:endParaRPr lang="ru-RU" altLang="ru-RU" sz="1800" b="1" dirty="0">
              <a:latin typeface="+mn-lt"/>
            </a:endParaRPr>
          </a:p>
          <a:p>
            <a:pPr marL="342900" indent="-342900" algn="just">
              <a:buFont typeface="+mj-lt"/>
              <a:buAutoNum type="arabicPeriod" startAt="3"/>
            </a:pPr>
            <a:r>
              <a:rPr lang="en-US" altLang="ru-RU" sz="1800" dirty="0"/>
              <a:t>A.A. </a:t>
            </a:r>
            <a:r>
              <a:rPr lang="en-US" altLang="ru-RU" sz="1800" dirty="0" err="1"/>
              <a:t>Gorn</a:t>
            </a:r>
            <a:r>
              <a:rPr lang="en-US" altLang="ru-RU" sz="1800" dirty="0"/>
              <a:t>, M. Turner</a:t>
            </a:r>
            <a:r>
              <a:rPr lang="ru-RU" altLang="ru-RU" sz="1800" dirty="0"/>
              <a:t> </a:t>
            </a:r>
            <a:r>
              <a:rPr lang="en-US" altLang="ru-RU" sz="1800" dirty="0"/>
              <a:t>and AWAKE Collaboration., </a:t>
            </a:r>
            <a:r>
              <a:rPr lang="en-US" altLang="ru-RU" sz="1800" i="1" dirty="0"/>
              <a:t>Proton beam defocusing in AWAKE experiment:</a:t>
            </a:r>
            <a:r>
              <a:rPr lang="ru-RU" altLang="ru-RU" sz="1800" i="1" dirty="0"/>
              <a:t> </a:t>
            </a:r>
            <a:r>
              <a:rPr lang="en-US" altLang="ru-RU" sz="1800" i="1" dirty="0"/>
              <a:t>comparison of simulations and measurements</a:t>
            </a:r>
            <a:r>
              <a:rPr lang="ru-RU" altLang="ru-RU" sz="1800" dirty="0"/>
              <a:t>. </a:t>
            </a:r>
            <a:r>
              <a:rPr lang="fr-FR" altLang="ru-RU" sz="1800" b="1" dirty="0"/>
              <a:t>Plasma Phys. Control. Fusion 62, 125023 (2020).</a:t>
            </a:r>
            <a:endParaRPr lang="ru-RU" altLang="ru-RU" sz="1800" b="1" dirty="0"/>
          </a:p>
          <a:p>
            <a:pPr marL="342900" indent="-342900" algn="just">
              <a:buFont typeface="+mj-lt"/>
              <a:buAutoNum type="arabicPeriod" startAt="3"/>
            </a:pPr>
            <a:r>
              <a:rPr lang="en-US" altLang="ru-RU" sz="1800" dirty="0"/>
              <a:t>J. Chappell and AWAKE Collaboration, </a:t>
            </a:r>
            <a:r>
              <a:rPr lang="en-US" altLang="ru-RU" sz="1800" i="1" dirty="0"/>
              <a:t>Experimental study of extended timescale dynamics of a plasma </a:t>
            </a:r>
            <a:r>
              <a:rPr lang="en-US" altLang="ru-RU" sz="1800" i="1" dirty="0" err="1"/>
              <a:t>wakefield</a:t>
            </a:r>
            <a:r>
              <a:rPr lang="en-US" altLang="ru-RU" sz="1800" i="1" dirty="0"/>
              <a:t> driven</a:t>
            </a:r>
            <a:r>
              <a:rPr lang="ru-RU" altLang="ru-RU" sz="1800" i="1" dirty="0"/>
              <a:t> </a:t>
            </a:r>
            <a:r>
              <a:rPr lang="en-US" altLang="ru-RU" sz="1800" i="1" dirty="0"/>
              <a:t>by a self-modulated proton bunch</a:t>
            </a:r>
            <a:r>
              <a:rPr lang="ru-RU" altLang="ru-RU" sz="1800" dirty="0"/>
              <a:t>. </a:t>
            </a:r>
            <a:r>
              <a:rPr lang="en-US" altLang="ru-RU" sz="1800" b="1" dirty="0"/>
              <a:t>Phys. Rev. </a:t>
            </a:r>
            <a:r>
              <a:rPr lang="en-US" altLang="ru-RU" sz="1800" b="1" dirty="0" err="1"/>
              <a:t>Accel</a:t>
            </a:r>
            <a:r>
              <a:rPr lang="en-US" altLang="ru-RU" sz="1800" b="1" dirty="0"/>
              <a:t>. Beams 24, 011301 (2021).</a:t>
            </a:r>
            <a:endParaRPr lang="ru-RU" altLang="ru-RU" sz="1800" b="1" dirty="0"/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885AAF7B-47DF-4023-9457-D5EA61EC4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92" y="956452"/>
            <a:ext cx="11928648" cy="168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ru-RU" sz="2400" b="1" dirty="0"/>
              <a:t>Основные работы, ставшие главами диссертации:</a:t>
            </a:r>
            <a:endParaRPr lang="ru-RU" altLang="ru-RU" sz="2400" dirty="0">
              <a:latin typeface="+mn-lt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altLang="ru-RU" sz="1800" dirty="0"/>
              <a:t>R.I. </a:t>
            </a:r>
            <a:r>
              <a:rPr lang="en-US" altLang="ru-RU" sz="1800" dirty="0" err="1"/>
              <a:t>Spitsyn</a:t>
            </a:r>
            <a:r>
              <a:rPr lang="en-US" altLang="ru-RU" sz="1800" dirty="0"/>
              <a:t>, I.V. Timofeev, A.P. </a:t>
            </a:r>
            <a:r>
              <a:rPr lang="en-US" altLang="ru-RU" sz="1800" dirty="0" err="1"/>
              <a:t>Sosedkin</a:t>
            </a:r>
            <a:r>
              <a:rPr lang="en-US" altLang="ru-RU" sz="1800" dirty="0"/>
              <a:t>, and K.V. </a:t>
            </a:r>
            <a:r>
              <a:rPr lang="en-US" altLang="ru-RU" sz="1800" dirty="0" err="1"/>
              <a:t>Lotov</a:t>
            </a:r>
            <a:r>
              <a:rPr lang="en-US" altLang="ru-RU" sz="1800" dirty="0"/>
              <a:t>, </a:t>
            </a:r>
            <a:r>
              <a:rPr lang="en-US" altLang="ru-RU" sz="1800" i="1" dirty="0"/>
              <a:t>Characterization</a:t>
            </a:r>
            <a:r>
              <a:rPr lang="ru-RU" altLang="ru-RU" sz="1800" i="1" dirty="0"/>
              <a:t> </a:t>
            </a:r>
            <a:r>
              <a:rPr lang="en-US" altLang="ru-RU" sz="1800" i="1" dirty="0"/>
              <a:t>of </a:t>
            </a:r>
            <a:r>
              <a:rPr lang="en-US" altLang="ru-RU" sz="1800" i="1" dirty="0" err="1"/>
              <a:t>wavebreaking</a:t>
            </a:r>
            <a:r>
              <a:rPr lang="en-US" altLang="ru-RU" sz="1800" i="1" dirty="0"/>
              <a:t> time and dissipation of weakly nonlinear </a:t>
            </a:r>
            <a:r>
              <a:rPr lang="en-US" altLang="ru-RU" sz="1800" i="1" dirty="0" err="1"/>
              <a:t>wakefields</a:t>
            </a:r>
            <a:r>
              <a:rPr lang="en-US" altLang="ru-RU" sz="1800" i="1" dirty="0"/>
              <a:t> due to ion</a:t>
            </a:r>
            <a:r>
              <a:rPr lang="ru-RU" altLang="ru-RU" sz="1800" i="1" dirty="0"/>
              <a:t> </a:t>
            </a:r>
            <a:r>
              <a:rPr lang="en-US" altLang="ru-RU" sz="1800" i="1" dirty="0"/>
              <a:t>motion</a:t>
            </a:r>
            <a:r>
              <a:rPr lang="en-US" altLang="ru-RU" sz="1800" dirty="0"/>
              <a:t>. </a:t>
            </a:r>
            <a:r>
              <a:rPr lang="en-US" altLang="ru-RU" sz="1800" b="1" dirty="0"/>
              <a:t>Phys. Plasmas 25, 103103 (2018).</a:t>
            </a:r>
            <a:endParaRPr lang="ru-RU" altLang="ru-RU" sz="1800" b="1" dirty="0">
              <a:latin typeface="+mn-lt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altLang="ru-RU" sz="1800" dirty="0">
                <a:latin typeface="+mn-lt"/>
              </a:rPr>
              <a:t>R.I. </a:t>
            </a:r>
            <a:r>
              <a:rPr lang="en-US" altLang="ru-RU" sz="1800" dirty="0" err="1">
                <a:latin typeface="+mn-lt"/>
              </a:rPr>
              <a:t>Spitsyn</a:t>
            </a:r>
            <a:r>
              <a:rPr lang="en-US" altLang="ru-RU" sz="1800" dirty="0">
                <a:latin typeface="+mn-lt"/>
              </a:rPr>
              <a:t>, K.V. </a:t>
            </a:r>
            <a:r>
              <a:rPr lang="en-US" altLang="ru-RU" sz="1800" dirty="0" err="1">
                <a:latin typeface="+mn-lt"/>
              </a:rPr>
              <a:t>Lotov</a:t>
            </a:r>
            <a:r>
              <a:rPr lang="en-US" altLang="ru-RU" sz="1800" dirty="0">
                <a:latin typeface="+mn-lt"/>
              </a:rPr>
              <a:t>, </a:t>
            </a:r>
            <a:r>
              <a:rPr lang="en-US" altLang="ru-RU" sz="1800" i="1" dirty="0">
                <a:latin typeface="+mn-lt"/>
              </a:rPr>
              <a:t>Wakefield decay in a radially bounded plasma due to formation of electron halo</a:t>
            </a:r>
            <a:r>
              <a:rPr lang="ru-RU" altLang="ru-RU" sz="1800" i="1" dirty="0">
                <a:latin typeface="+mn-lt"/>
              </a:rPr>
              <a:t>. </a:t>
            </a:r>
            <a:r>
              <a:rPr lang="fr-FR" altLang="ru-RU" sz="1800" b="1" dirty="0">
                <a:latin typeface="+mn-lt"/>
              </a:rPr>
              <a:t>Plasma Phys. Control. Fusion x, xxxxxx (2021).</a:t>
            </a:r>
            <a:endParaRPr lang="ru-RU" altLang="ru-RU" sz="1800" b="1" dirty="0">
              <a:latin typeface="+mn-lt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D0C708-B825-4F2F-B857-DF5737CB7D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72C9A5A0-2681-4768-B13E-21D35611113E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34D5DA63-08B3-42A2-BC6B-A458577A2CDA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162372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одержимое 2"/>
          <p:cNvSpPr>
            <a:spLocks noGrp="1"/>
          </p:cNvSpPr>
          <p:nvPr>
            <p:ph idx="1"/>
          </p:nvPr>
        </p:nvSpPr>
        <p:spPr>
          <a:xfrm>
            <a:off x="1524000" y="2996952"/>
            <a:ext cx="9144000" cy="576064"/>
          </a:xfrm>
        </p:spPr>
        <p:txBody>
          <a:bodyPr/>
          <a:lstStyle/>
          <a:p>
            <a:pPr marL="514350" indent="-514350" algn="ctr" eaLnBrk="1" hangingPunct="1">
              <a:buNone/>
            </a:pPr>
            <a:r>
              <a:rPr lang="ru-RU" sz="4400" b="1" dirty="0"/>
              <a:t>Спасибо за внимание!</a:t>
            </a:r>
          </a:p>
        </p:txBody>
      </p:sp>
      <p:sp>
        <p:nvSpPr>
          <p:cNvPr id="42" name="Содержимое 2"/>
          <p:cNvSpPr txBox="1">
            <a:spLocks/>
          </p:cNvSpPr>
          <p:nvPr/>
        </p:nvSpPr>
        <p:spPr bwMode="auto">
          <a:xfrm>
            <a:off x="6168008" y="4365104"/>
            <a:ext cx="449999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 algn="ctr">
              <a:spcBef>
                <a:spcPct val="20000"/>
              </a:spcBef>
              <a:defRPr/>
            </a:pPr>
            <a:r>
              <a:rPr lang="ru-RU" sz="3200" b="1" dirty="0">
                <a:latin typeface="+mn-lt"/>
                <a:cs typeface="+mn-cs"/>
              </a:rPr>
              <a:t>Спицын Роман</a:t>
            </a:r>
          </a:p>
        </p:txBody>
      </p:sp>
      <p:grpSp>
        <p:nvGrpSpPr>
          <p:cNvPr id="47" name="Группа 5"/>
          <p:cNvGrpSpPr>
            <a:grpSpLocks/>
          </p:cNvGrpSpPr>
          <p:nvPr/>
        </p:nvGrpSpPr>
        <p:grpSpPr bwMode="auto">
          <a:xfrm>
            <a:off x="0" y="0"/>
            <a:ext cx="2884905" cy="918638"/>
            <a:chOff x="0" y="0"/>
            <a:chExt cx="2627784" cy="836613"/>
          </a:xfrm>
        </p:grpSpPr>
        <p:pic>
          <p:nvPicPr>
            <p:cNvPr id="48" name="Picture 4" descr="C:\Users\Roman\Desktop\log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9" descr="C:\Users\Roman\Desktop\1246955852_logo_nsu_rast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68E0E4-DFCD-45DA-97E0-4936853F58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05" y="0"/>
            <a:ext cx="1770608" cy="89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11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Основные положения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</a:t>
            </a:r>
            <a:r>
              <a:rPr lang="en-US" sz="1600" b="1" dirty="0"/>
              <a:t>3</a:t>
            </a:r>
            <a:r>
              <a:rPr lang="ru-RU" sz="1600" b="1" dirty="0"/>
              <a:t>3</a:t>
            </a:r>
            <a:r>
              <a:rPr lang="en-US" sz="1600" b="1" dirty="0"/>
              <a:t>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263351" y="1196752"/>
            <a:ext cx="1166529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Контроль потоков энергии в численном моделировании является удоб­ным инструментом для характеристики энергетических процессов в плазмен­ном кильватерном ускорении. 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С помощью контроля потоков энергии получены оценки ограничения времени жизни плазменной волны для эксперимента по генерации ТГц-излучения в кильватерных волнах встречных лазерных импульсов (готовится в ИЛФ СО РАН).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Численным моделированием подтверждена теория, что время жизни кильватерной волны (ограниченное из-за движения ионов плазмы) пропорционально кубическому корню отношения массы иона плазмы к его заряду.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Плазменная волна, созданная узким протонным драйвером в эксперименте </a:t>
            </a:r>
            <a:r>
              <a:rPr lang="en-US" sz="1800" b="1" dirty="0"/>
              <a:t>AWAKE</a:t>
            </a:r>
            <a:r>
              <a:rPr lang="ru-RU" sz="1800" b="1" dirty="0"/>
              <a:t> на низкой плотности (1.965</a:t>
            </a:r>
            <a:r>
              <a:rPr lang="ru-RU" altLang="ru-RU" sz="1800" b="1" dirty="0">
                <a:sym typeface="Symbol" panose="05050102010706020507" pitchFamily="18" charset="2"/>
              </a:rPr>
              <a:t></a:t>
            </a:r>
            <a:r>
              <a:rPr lang="ru-RU" altLang="ru-RU" sz="1800" b="1" dirty="0"/>
              <a:t>10</a:t>
            </a:r>
            <a:r>
              <a:rPr lang="ru-RU" altLang="ru-RU" sz="1800" b="1" baseline="30000" dirty="0"/>
              <a:t>14</a:t>
            </a:r>
            <a:r>
              <a:rPr lang="ru-RU" altLang="ru-RU" sz="1800" b="1" dirty="0"/>
              <a:t> см</a:t>
            </a:r>
            <a:r>
              <a:rPr lang="ru-RU" altLang="ru-RU" sz="1800" b="1" baseline="30000" dirty="0"/>
              <a:t>-3</a:t>
            </a:r>
            <a:r>
              <a:rPr lang="ru-RU" sz="1800" b="1" dirty="0"/>
              <a:t>), затухает за счет того, что электроны гало уносят из неё энергию.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За разрушение плазменной волны, созданной узким протонным драйвером, ответственны первые возвращающиеся электроны гало, энергия которых невелика.</a:t>
            </a:r>
          </a:p>
          <a:p>
            <a:pPr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5674B3E-673C-453E-A459-020A9D172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40EB82B9-3118-4C57-8863-4DDCFAAA4E32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D69AB36C-842B-4328-A5B8-0498B7E904CD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808301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en-US" sz="2800" b="1" u="sng" dirty="0">
                <a:latin typeface="Calibri" pitchFamily="34" charset="0"/>
              </a:rPr>
              <a:t>M</a:t>
            </a:r>
            <a:r>
              <a:rPr lang="ru-RU" sz="2800" b="1" u="sng" dirty="0" err="1">
                <a:latin typeface="Calibri" pitchFamily="34" charset="0"/>
              </a:rPr>
              <a:t>етоды</a:t>
            </a:r>
            <a:r>
              <a:rPr lang="ru-RU" sz="2800" b="1" u="sng" dirty="0">
                <a:latin typeface="Calibri" pitchFamily="34" charset="0"/>
              </a:rPr>
              <a:t> исследования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03</a:t>
            </a:r>
            <a:r>
              <a:rPr lang="en-US" sz="1600" b="1" dirty="0"/>
              <a:t>/3</a:t>
            </a:r>
            <a:r>
              <a:rPr lang="ru-RU" sz="1600" b="1" dirty="0"/>
              <a:t>2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5D24AA4B-888A-403E-BBA5-C66AD379B71F}"/>
              </a:ext>
            </a:extLst>
          </p:cNvPr>
          <p:cNvSpPr txBox="1">
            <a:spLocks/>
          </p:cNvSpPr>
          <p:nvPr/>
        </p:nvSpPr>
        <p:spPr bwMode="auto">
          <a:xfrm>
            <a:off x="1370259" y="1847012"/>
            <a:ext cx="9451482" cy="259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2000" dirty="0"/>
              <a:t>Для изучения разрушения плазменной волны и динамики электронного гало используется разработанный в ИЯФ СО РАН, в том числе и автором работы, квазистатический код LCODE, используемый для моделирования процессов плазменного кильватерного уско­рения с пучковыми и лазерными драйверами. </a:t>
            </a:r>
          </a:p>
          <a:p>
            <a:pPr algn="just" eaLnBrk="1" hangingPunct="1">
              <a:spcBef>
                <a:spcPts val="0"/>
              </a:spcBef>
            </a:pPr>
            <a:endParaRPr lang="ru-RU" sz="2000" dirty="0"/>
          </a:p>
          <a:p>
            <a:pPr algn="just" eaLnBrk="1" hangingPunct="1">
              <a:spcBef>
                <a:spcPts val="0"/>
              </a:spcBef>
            </a:pPr>
            <a:r>
              <a:rPr lang="ru-RU" sz="2000" dirty="0"/>
              <a:t>Обработка выходных данных осуществлялась в интерактивной среде </a:t>
            </a:r>
            <a:r>
              <a:rPr lang="ru-RU" sz="2000" dirty="0" err="1"/>
              <a:t>Jupyter</a:t>
            </a:r>
            <a:r>
              <a:rPr lang="ru-RU" sz="2000" dirty="0"/>
              <a:t> на языке программирования </a:t>
            </a:r>
            <a:r>
              <a:rPr lang="ru-RU" sz="2000" dirty="0" err="1"/>
              <a:t>Python</a:t>
            </a:r>
            <a:r>
              <a:rPr lang="ru-RU" sz="2000" dirty="0"/>
              <a:t>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529AE5-75CA-4577-83FF-1BB6359A97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18BD66EE-DA2D-48CB-9568-179EB4561883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8E088B6B-2D14-4246-9DD7-A7FB3CF35087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1639985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85B231DD-E786-4E6C-901C-C7C226212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0446" y="2365217"/>
            <a:ext cx="7240170" cy="295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Плазменное кильватерное ускорение</a:t>
            </a:r>
          </a:p>
        </p:txBody>
      </p:sp>
      <p:pic>
        <p:nvPicPr>
          <p:cNvPr id="20" name="Picture 1" descr="C:\Users\Roman\Desktop\slide04.jpg">
            <a:extLst>
              <a:ext uri="{FF2B5EF4-FFF2-40B4-BE49-F238E27FC236}">
                <a16:creationId xmlns:a16="http://schemas.microsoft.com/office/drawing/2014/main" id="{3C440A64-E306-45A3-B99D-E4875AC42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959090" y="626407"/>
            <a:ext cx="3753535" cy="1644145"/>
          </a:xfrm>
          <a:prstGeom prst="rect">
            <a:avLst/>
          </a:prstGeom>
          <a:noFill/>
        </p:spPr>
      </p:pic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FF1195BF-2966-49C1-9438-D2FEA2EEE27E}"/>
              </a:ext>
            </a:extLst>
          </p:cNvPr>
          <p:cNvSpPr txBox="1">
            <a:spLocks/>
          </p:cNvSpPr>
          <p:nvPr/>
        </p:nvSpPr>
        <p:spPr bwMode="auto">
          <a:xfrm>
            <a:off x="-1" y="839586"/>
            <a:ext cx="7959091" cy="107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sz="1800" b="1" dirty="0"/>
              <a:t>Что-то (драйвер) растолкает электроны плазмы </a:t>
            </a:r>
            <a:r>
              <a:rPr lang="en-US" sz="1800" b="1" dirty="0"/>
              <a:t>=&gt;</a:t>
            </a:r>
            <a:r>
              <a:rPr lang="ru-RU" sz="1800" b="1" dirty="0"/>
              <a:t> создаст волну</a:t>
            </a:r>
          </a:p>
          <a:p>
            <a:pPr eaLnBrk="1" hangingPunct="1"/>
            <a:r>
              <a:rPr lang="ru-RU" sz="1800" b="1" dirty="0"/>
              <a:t>Волна </a:t>
            </a:r>
            <a:r>
              <a:rPr lang="en-US" sz="1800" b="1" dirty="0"/>
              <a:t>=&gt;</a:t>
            </a:r>
            <a:r>
              <a:rPr lang="ru-RU" sz="1800" b="1" dirty="0"/>
              <a:t> разделение зарядов </a:t>
            </a:r>
            <a:r>
              <a:rPr lang="en-US" sz="1800" b="1" dirty="0"/>
              <a:t>=&gt;</a:t>
            </a:r>
            <a:r>
              <a:rPr lang="ru-RU" sz="1800" b="1" dirty="0"/>
              <a:t> поля</a:t>
            </a:r>
          </a:p>
          <a:p>
            <a:pPr eaLnBrk="1" hangingPunct="1"/>
            <a:r>
              <a:rPr lang="ru-RU" sz="1800" b="1" dirty="0"/>
              <a:t>Посадить в правильное поле частицы </a:t>
            </a:r>
            <a:r>
              <a:rPr lang="en-US" sz="1800" b="1" dirty="0"/>
              <a:t>=&gt;</a:t>
            </a:r>
            <a:r>
              <a:rPr lang="ru-RU" sz="1800" b="1" dirty="0"/>
              <a:t> они ускорятся</a:t>
            </a: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42F2088D-14F9-4775-9702-63D588AA0169}"/>
              </a:ext>
            </a:extLst>
          </p:cNvPr>
          <p:cNvSpPr txBox="1">
            <a:spLocks/>
          </p:cNvSpPr>
          <p:nvPr/>
        </p:nvSpPr>
        <p:spPr bwMode="auto">
          <a:xfrm>
            <a:off x="47328" y="5867552"/>
            <a:ext cx="2664296" cy="46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Плотность плазмы: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D0AEDC-B0E2-48F4-BACE-6C44CEAA1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21" y="5842299"/>
            <a:ext cx="1800200" cy="366274"/>
          </a:xfrm>
          <a:prstGeom prst="rect">
            <a:avLst/>
          </a:prstGeom>
        </p:spPr>
      </p:pic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4B0D397E-10A6-4B1F-AB53-120560057B17}"/>
              </a:ext>
            </a:extLst>
          </p:cNvPr>
          <p:cNvSpPr txBox="1">
            <a:spLocks/>
          </p:cNvSpPr>
          <p:nvPr/>
        </p:nvSpPr>
        <p:spPr bwMode="auto">
          <a:xfrm>
            <a:off x="5951984" y="5393950"/>
            <a:ext cx="2664296" cy="113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sz="2000" b="1" dirty="0"/>
              <a:t>времена:</a:t>
            </a:r>
          </a:p>
          <a:p>
            <a:pPr eaLnBrk="1" hangingPunct="1"/>
            <a:r>
              <a:rPr lang="ru-RU" sz="2000" b="1" dirty="0"/>
              <a:t>размеры:</a:t>
            </a:r>
          </a:p>
          <a:p>
            <a:pPr eaLnBrk="1" hangingPunct="1"/>
            <a:r>
              <a:rPr lang="ru-RU" sz="2000" b="1" dirty="0"/>
              <a:t>поле</a:t>
            </a:r>
            <a:r>
              <a:rPr lang="en-US" sz="2000" b="1" dirty="0"/>
              <a:t>:</a:t>
            </a:r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97961D-093C-45A0-B036-63274454CE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5393375"/>
            <a:ext cx="2525192" cy="4838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7D67EF-A328-49C6-ACBC-0F706859C3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30" y="5877272"/>
            <a:ext cx="1296233" cy="2565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48C2A9-E3A7-45CC-8ABB-5D756BAE97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6164535"/>
            <a:ext cx="2934126" cy="360809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A4CB7D52-73CA-4E35-BBE9-51F00FC1AC83}"/>
              </a:ext>
            </a:extLst>
          </p:cNvPr>
          <p:cNvSpPr/>
          <p:nvPr/>
        </p:nvSpPr>
        <p:spPr>
          <a:xfrm>
            <a:off x="9679394" y="6133790"/>
            <a:ext cx="1169134" cy="418938"/>
          </a:xfrm>
          <a:prstGeom prst="ellipse">
            <a:avLst/>
          </a:prstGeom>
          <a:noFill/>
          <a:ln w="63500">
            <a:solidFill>
              <a:srgbClr val="F41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F91293C-67FB-4EE0-ADDD-272BD5036107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1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10D4629E-C14C-4869-9F13-23EFC1B17E41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133540B8-904B-4F63-AAAA-61E06B5F5D06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1CFB66C9-F612-4C45-8BF8-0EF02B8ADD9E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00139855-D0AB-4919-9C4C-55964D60ACE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04</a:t>
            </a:r>
            <a:r>
              <a:rPr lang="en-US" sz="1600" b="1" dirty="0"/>
              <a:t>/3</a:t>
            </a:r>
            <a:r>
              <a:rPr lang="ru-RU" sz="1600" b="1" dirty="0"/>
              <a:t>2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E870B35-7E09-4C47-A355-8E04E436776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: изогнутая влево 1">
            <a:extLst>
              <a:ext uri="{FF2B5EF4-FFF2-40B4-BE49-F238E27FC236}">
                <a16:creationId xmlns:a16="http://schemas.microsoft.com/office/drawing/2014/main" id="{1595635A-30E7-494B-B40B-2918AC11AA83}"/>
              </a:ext>
            </a:extLst>
          </p:cNvPr>
          <p:cNvSpPr/>
          <p:nvPr/>
        </p:nvSpPr>
        <p:spPr>
          <a:xfrm flipV="1">
            <a:off x="10992544" y="1412775"/>
            <a:ext cx="648072" cy="2428534"/>
          </a:xfrm>
          <a:prstGeom prst="curvedLeftArrow">
            <a:avLst>
              <a:gd name="adj1" fmla="val 0"/>
              <a:gd name="adj2" fmla="val 17330"/>
              <a:gd name="adj3" fmla="val 17785"/>
            </a:avLst>
          </a:prstGeom>
          <a:solidFill>
            <a:srgbClr val="FF0000"/>
          </a:solidFill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: изогнутая влево 29">
            <a:extLst>
              <a:ext uri="{FF2B5EF4-FFF2-40B4-BE49-F238E27FC236}">
                <a16:creationId xmlns:a16="http://schemas.microsoft.com/office/drawing/2014/main" id="{25338033-08DD-4823-A58E-0322C3BCA01C}"/>
              </a:ext>
            </a:extLst>
          </p:cNvPr>
          <p:cNvSpPr/>
          <p:nvPr/>
        </p:nvSpPr>
        <p:spPr>
          <a:xfrm flipH="1" flipV="1">
            <a:off x="7968208" y="1700807"/>
            <a:ext cx="504056" cy="2140503"/>
          </a:xfrm>
          <a:prstGeom prst="curvedLeftArrow">
            <a:avLst>
              <a:gd name="adj1" fmla="val 0"/>
              <a:gd name="adj2" fmla="val 17330"/>
              <a:gd name="adj3" fmla="val 17785"/>
            </a:avLst>
          </a:prstGeom>
          <a:solidFill>
            <a:srgbClr val="FF0000"/>
          </a:solidFill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905783C-7410-4249-ABD4-5041261DBF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B17BE08D-7E41-4391-AD10-63AAF84921E6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0EE1212-2797-4F1B-A028-AF88AE350A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727" y="1961456"/>
            <a:ext cx="2934977" cy="3695718"/>
          </a:xfrm>
          <a:prstGeom prst="rect">
            <a:avLst/>
          </a:prstGeom>
        </p:spPr>
      </p:pic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56C48815-B598-4CEB-9ACE-A148EEA6C82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245618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Плазменное кильватерное ускорение</a:t>
            </a:r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F91293C-67FB-4EE0-ADDD-272BD5036107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10D4629E-C14C-4869-9F13-23EFC1B17E41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Спицын Р.И.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133540B8-904B-4F63-AAAA-61E06B5F5D06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1CFB66C9-F612-4C45-8BF8-0EF02B8ADD9E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00139855-D0AB-4919-9C4C-55964D60ACE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с. 05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/3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</a:t>
            </a:r>
          </a:p>
        </p:txBody>
      </p:sp>
      <p:sp>
        <p:nvSpPr>
          <p:cNvPr id="50" name="Содержимое 2">
            <a:extLst>
              <a:ext uri="{FF2B5EF4-FFF2-40B4-BE49-F238E27FC236}">
                <a16:creationId xmlns:a16="http://schemas.microsoft.com/office/drawing/2014/main" id="{79C13FF9-CA6A-4ACC-8227-65C67694F6D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/>
              </a:rPr>
              <a:t>18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.02.2021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E870B35-7E09-4C47-A355-8E04E436776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5FD8F289-E50A-445F-961C-103A1C7DACC0}"/>
              </a:ext>
            </a:extLst>
          </p:cNvPr>
          <p:cNvSpPr txBox="1">
            <a:spLocks/>
          </p:cNvSpPr>
          <p:nvPr/>
        </p:nvSpPr>
        <p:spPr bwMode="auto">
          <a:xfrm>
            <a:off x="5426685" y="445578"/>
            <a:ext cx="1296144" cy="49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Драйвер</a:t>
            </a:r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6F14E88D-C4D9-44AD-8FBD-8B61B9D2F58C}"/>
              </a:ext>
            </a:extLst>
          </p:cNvPr>
          <p:cNvSpPr txBox="1">
            <a:spLocks/>
          </p:cNvSpPr>
          <p:nvPr/>
        </p:nvSpPr>
        <p:spPr bwMode="auto">
          <a:xfrm>
            <a:off x="76851" y="1166541"/>
            <a:ext cx="3354853" cy="49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Лазерный импульс (1979)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681AC314-F42C-4F51-AFD6-8A3DB9BE0E2F}"/>
              </a:ext>
            </a:extLst>
          </p:cNvPr>
          <p:cNvSpPr txBox="1">
            <a:spLocks/>
          </p:cNvSpPr>
          <p:nvPr/>
        </p:nvSpPr>
        <p:spPr bwMode="auto">
          <a:xfrm>
            <a:off x="4397330" y="1166541"/>
            <a:ext cx="3354854" cy="49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Электронный пучок (1985)</a:t>
            </a: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6822E84F-A958-4620-8277-EA1449D0B8FE}"/>
              </a:ext>
            </a:extLst>
          </p:cNvPr>
          <p:cNvSpPr txBox="1">
            <a:spLocks/>
          </p:cNvSpPr>
          <p:nvPr/>
        </p:nvSpPr>
        <p:spPr bwMode="auto">
          <a:xfrm>
            <a:off x="8688288" y="1161863"/>
            <a:ext cx="3431704" cy="49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Протонный пучок (2009)</a:t>
            </a: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623DD37A-367F-4052-BDC3-1A69315AC2EE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>
            <a:off x="6074757" y="941161"/>
            <a:ext cx="0" cy="22538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F7B92E57-2D66-432A-AB09-086AB716A60B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>
            <a:off x="6074757" y="941161"/>
            <a:ext cx="4329383" cy="22070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7F3642F0-B6F1-4B2B-A50C-638BE31D6654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 flipH="1">
            <a:off x="1754278" y="941161"/>
            <a:ext cx="4320479" cy="22538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">
            <a:extLst>
              <a:ext uri="{FF2B5EF4-FFF2-40B4-BE49-F238E27FC236}">
                <a16:creationId xmlns:a16="http://schemas.microsoft.com/office/drawing/2014/main" id="{9FCF621C-596E-4673-B08C-C4240913E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62124"/>
            <a:ext cx="38637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Рекорд: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LBNL, USA 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A.J.Gonsalves</a:t>
            </a:r>
            <a:r>
              <a: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et al., Phys. Rev. Lett. 1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22</a:t>
            </a:r>
            <a:r>
              <a: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, 084801 (2019). 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776C4EF0-8C52-46AF-8F9D-537C77F6E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17" y="2390043"/>
            <a:ext cx="39386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Лазер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BELLA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: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81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5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</a:t>
            </a:r>
            <a:r>
              <a:rPr kumimoji="0" lang="ru-RU" alt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нм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, 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85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0 ТВт, 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35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</a:t>
            </a:r>
            <a:r>
              <a:rPr kumimoji="0" lang="ru-RU" alt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фсек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Плазма: 	    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  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3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  <a:sym typeface="Symbol" panose="05050102010706020507" pitchFamily="18" charset="2"/>
              </a:rPr>
              <a:t>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10</a:t>
            </a:r>
            <a:r>
              <a:rPr kumimoji="0" lang="ru-RU" altLang="ru-RU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1</a:t>
            </a:r>
            <a:r>
              <a:rPr kumimoji="0" lang="en-US" altLang="ru-RU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7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см</a:t>
            </a:r>
            <a:r>
              <a:rPr kumimoji="0" lang="ru-RU" altLang="ru-RU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-3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, водород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Капилляр:  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     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диаметр 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80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0 мкм, длина 20 см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5A1A85DE-5D5F-472E-A5B1-70BDF67A9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49" y="3068960"/>
            <a:ext cx="23042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Электроны: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энергия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7.8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ГэВ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 5%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расходимость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0.2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мрад,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заряд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5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</a:t>
            </a: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пКл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AFB77D7A-6D4D-4658-9A65-8780D753F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123" y="1669273"/>
            <a:ext cx="38637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Рекорд: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SLAC, USA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I. </a:t>
            </a:r>
            <a:r>
              <a:rPr kumimoji="0" lang="fr-FR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Blumenfeld</a:t>
            </a:r>
            <a:r>
              <a:rPr kumimoji="0" lang="fr-FR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 et al.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,</a:t>
            </a:r>
            <a:r>
              <a:rPr kumimoji="0" lang="fr-FR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 Nature 445, 741 (2007)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1F279A4E-696B-4A35-9350-BF2907956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85184"/>
            <a:ext cx="38514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&lt;50 </a:t>
            </a:r>
            <a:r>
              <a:rPr kumimoji="0" lang="ru-RU" alt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Дж в лазерном импульсе</a:t>
            </a:r>
            <a:endParaRPr kumimoji="0" lang="ru-RU" altLang="ru-RU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327CF7D1-0E02-4C19-9D61-1A2668648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90" y="2327161"/>
            <a:ext cx="38637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плазма: 	    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    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2.7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  <a:sym typeface="Symbol" panose="05050102010706020507" pitchFamily="18" charset="2"/>
              </a:rPr>
              <a:t>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10</a:t>
            </a:r>
            <a:r>
              <a:rPr kumimoji="0" lang="ru-RU" altLang="ru-RU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1</a:t>
            </a:r>
            <a:r>
              <a:rPr kumimoji="0" lang="en-US" altLang="ru-RU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7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см</a:t>
            </a:r>
            <a:r>
              <a:rPr kumimoji="0" lang="ru-RU" altLang="ru-RU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-3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, литий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длина секции:     85 см (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~52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ГВ/м)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драйвер:	           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42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ГэВ (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SLAC – 3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км)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39384CCE-C2D4-4020-B555-E086EA760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604" y="3276273"/>
            <a:ext cx="27363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«Голова» раскачала волну, «хвост» удвоил энергию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ABC4B354-512C-41C1-AB92-9E8A7D13D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463" y="5085184"/>
            <a:ext cx="38514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&lt;</a:t>
            </a:r>
            <a:r>
              <a:rPr kumimoji="0" lang="ru-RU" alt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120 Дж в электронном пучке</a:t>
            </a:r>
            <a:endParaRPr kumimoji="0" lang="ru-RU" altLang="ru-RU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44" name="TextBox 1">
            <a:extLst>
              <a:ext uri="{FF2B5EF4-FFF2-40B4-BE49-F238E27FC236}">
                <a16:creationId xmlns:a16="http://schemas.microsoft.com/office/drawing/2014/main" id="{48CF4371-5A57-4452-A6FA-22969BADE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264" y="1670279"/>
            <a:ext cx="37197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Эксперимент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AWAKE, CERN 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E. Adli et al., Nature 561, 363 (2018):</a:t>
            </a:r>
          </a:p>
        </p:txBody>
      </p:sp>
      <p:sp>
        <p:nvSpPr>
          <p:cNvPr id="52" name="TextBox 13">
            <a:extLst>
              <a:ext uri="{FF2B5EF4-FFF2-40B4-BE49-F238E27FC236}">
                <a16:creationId xmlns:a16="http://schemas.microsoft.com/office/drawing/2014/main" id="{3A31453C-9CF9-4FC6-A362-484FAFEF4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279" y="2327161"/>
            <a:ext cx="343170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плазма: 	          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10</a:t>
            </a:r>
            <a:r>
              <a:rPr kumimoji="0" lang="ru-RU" altLang="ru-RU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14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  <a:sym typeface="Symbol" panose="05050102010706020507" pitchFamily="18" charset="2"/>
              </a:rPr>
              <a:t>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10</a:t>
            </a:r>
            <a:r>
              <a:rPr kumimoji="0" lang="ru-RU" altLang="ru-RU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15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см</a:t>
            </a:r>
            <a:r>
              <a:rPr kumimoji="0" lang="ru-RU" altLang="ru-RU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-3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, рубидий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длина секции:      10 м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драйвер:	           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4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00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ГэВ (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SPS – 6,9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км)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53" name="TextBox 14">
            <a:extLst>
              <a:ext uri="{FF2B5EF4-FFF2-40B4-BE49-F238E27FC236}">
                <a16:creationId xmlns:a16="http://schemas.microsoft.com/office/drawing/2014/main" id="{4E553195-8BE8-471C-B654-2602E54E8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5987" y="3276272"/>
            <a:ext cx="27363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Доказательство идеи,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электроны: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2.0 ± 0.1 ГэВ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</a:t>
            </a:r>
          </a:p>
        </p:txBody>
      </p:sp>
      <p:sp>
        <p:nvSpPr>
          <p:cNvPr id="54" name="TextBox 1">
            <a:extLst>
              <a:ext uri="{FF2B5EF4-FFF2-40B4-BE49-F238E27FC236}">
                <a16:creationId xmlns:a16="http://schemas.microsoft.com/office/drawing/2014/main" id="{5744AA68-6962-4146-9C03-ADC2D9270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588" y="5085184"/>
            <a:ext cx="38514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кДж в протонном пучке</a:t>
            </a:r>
            <a:endParaRPr kumimoji="0" lang="ru-RU" altLang="ru-RU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57" name="Содержимое 2">
            <a:extLst>
              <a:ext uri="{FF2B5EF4-FFF2-40B4-BE49-F238E27FC236}">
                <a16:creationId xmlns:a16="http://schemas.microsoft.com/office/drawing/2014/main" id="{7283EAF0-CF93-4334-B94F-7B2FA257FA1D}"/>
              </a:ext>
            </a:extLst>
          </p:cNvPr>
          <p:cNvSpPr txBox="1">
            <a:spLocks/>
          </p:cNvSpPr>
          <p:nvPr/>
        </p:nvSpPr>
        <p:spPr bwMode="auto">
          <a:xfrm>
            <a:off x="0" y="6093296"/>
            <a:ext cx="12191999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Хорошие шансы на «должность» нового ускорителя электронов до ТэВ-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ных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энергий за одну стадию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5B5A1917-BB63-4F42-9E76-6EF2FF3FF149}"/>
              </a:ext>
            </a:extLst>
          </p:cNvPr>
          <p:cNvCxnSpPr>
            <a:stCxn id="54" idx="2"/>
            <a:endCxn id="57" idx="0"/>
          </p:cNvCxnSpPr>
          <p:nvPr/>
        </p:nvCxnSpPr>
        <p:spPr>
          <a:xfrm flipH="1">
            <a:off x="6096000" y="5485294"/>
            <a:ext cx="4170294" cy="608002"/>
          </a:xfrm>
          <a:prstGeom prst="straightConnector1">
            <a:avLst/>
          </a:prstGeom>
          <a:ln w="920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одержимое 2">
            <a:extLst>
              <a:ext uri="{FF2B5EF4-FFF2-40B4-BE49-F238E27FC236}">
                <a16:creationId xmlns:a16="http://schemas.microsoft.com/office/drawing/2014/main" id="{D9EC2D46-3E7F-4221-B7C3-FA69D042F5E7}"/>
              </a:ext>
            </a:extLst>
          </p:cNvPr>
          <p:cNvSpPr txBox="1">
            <a:spLocks/>
          </p:cNvSpPr>
          <p:nvPr/>
        </p:nvSpPr>
        <p:spPr bwMode="auto">
          <a:xfrm>
            <a:off x="-1" y="4581128"/>
            <a:ext cx="12192000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Ускоритель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–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канал передачи энергии от драйвера к частицам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=&gt;  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энергосодержание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!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ADFD2EE-0EBD-468B-B937-92A9CA1B41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58" name="Содержимое 2">
            <a:extLst>
              <a:ext uri="{FF2B5EF4-FFF2-40B4-BE49-F238E27FC236}">
                <a16:creationId xmlns:a16="http://schemas.microsoft.com/office/drawing/2014/main" id="{866D7E1A-848C-48AC-A6ED-65D193A77CA4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2828673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Эксперимент </a:t>
            </a:r>
            <a:r>
              <a:rPr lang="en-US" sz="2800" b="1" u="sng" dirty="0">
                <a:latin typeface="Calibri" pitchFamily="34" charset="0"/>
              </a:rPr>
              <a:t>AWAKE</a:t>
            </a:r>
            <a:endParaRPr lang="ru-RU" sz="2800" b="1" u="sng" dirty="0">
              <a:latin typeface="Calibri" pitchFamily="34" charset="0"/>
            </a:endParaRPr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F91293C-67FB-4EE0-ADDD-272BD5036107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10D4629E-C14C-4869-9F13-23EFC1B17E41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133540B8-904B-4F63-AAAA-61E06B5F5D06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1CFB66C9-F612-4C45-8BF8-0EF02B8ADD9E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00139855-D0AB-4919-9C4C-55964D60ACE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</a:t>
            </a:r>
            <a:r>
              <a:rPr lang="en-US" sz="1600" b="1" dirty="0"/>
              <a:t>6/3</a:t>
            </a:r>
            <a:r>
              <a:rPr lang="ru-RU" sz="1600" b="1" dirty="0"/>
              <a:t>2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E870B35-7E09-4C47-A355-8E04E436776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5D4467-47A4-4664-8435-4F53D9872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548680"/>
            <a:ext cx="7344815" cy="48216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D6F743-2676-4DC7-ADE1-34F0DBE7F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48680"/>
            <a:ext cx="3602539" cy="27363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7F9AF5-B744-4E33-B83C-C483E1EA1A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09" y="3835260"/>
            <a:ext cx="3540613" cy="1529940"/>
          </a:xfrm>
          <a:prstGeom prst="rect">
            <a:avLst/>
          </a:prstGeom>
        </p:spPr>
      </p:pic>
      <p:sp>
        <p:nvSpPr>
          <p:cNvPr id="72" name="Содержимое 2">
            <a:extLst>
              <a:ext uri="{FF2B5EF4-FFF2-40B4-BE49-F238E27FC236}">
                <a16:creationId xmlns:a16="http://schemas.microsoft.com/office/drawing/2014/main" id="{6C78D1DB-6631-444F-8E80-1BCAF9D61851}"/>
              </a:ext>
            </a:extLst>
          </p:cNvPr>
          <p:cNvSpPr txBox="1">
            <a:spLocks/>
          </p:cNvSpPr>
          <p:nvPr/>
        </p:nvSpPr>
        <p:spPr bwMode="auto">
          <a:xfrm>
            <a:off x="191345" y="5373216"/>
            <a:ext cx="7344815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200" b="1" dirty="0"/>
              <a:t>E. Adli and AWAKE Collaboration, Nature 561, 363 (2018).</a:t>
            </a:r>
            <a:r>
              <a:rPr lang="ru-RU" sz="1200" b="1" dirty="0"/>
              <a:t> 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73" name="Содержимое 2">
            <a:extLst>
              <a:ext uri="{FF2B5EF4-FFF2-40B4-BE49-F238E27FC236}">
                <a16:creationId xmlns:a16="http://schemas.microsoft.com/office/drawing/2014/main" id="{90BA523E-D3F1-4DEF-B93F-EF23C1336E1E}"/>
              </a:ext>
            </a:extLst>
          </p:cNvPr>
          <p:cNvSpPr txBox="1">
            <a:spLocks/>
          </p:cNvSpPr>
          <p:nvPr/>
        </p:nvSpPr>
        <p:spPr bwMode="auto">
          <a:xfrm>
            <a:off x="8112224" y="3284984"/>
            <a:ext cx="3600398" cy="4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spcBef>
                <a:spcPts val="0"/>
              </a:spcBef>
              <a:buNone/>
            </a:pPr>
            <a:r>
              <a:rPr lang="en-US" sz="1200" b="1" dirty="0"/>
              <a:t>M. Turner and AWAKE Collaboration, </a:t>
            </a:r>
          </a:p>
          <a:p>
            <a:pPr marL="514350" indent="-514350" algn="ctr" eaLnBrk="1" hangingPunct="1">
              <a:spcBef>
                <a:spcPts val="0"/>
              </a:spcBef>
              <a:buNone/>
            </a:pPr>
            <a:r>
              <a:rPr lang="en-US" sz="1200" b="1" dirty="0"/>
              <a:t>Phys. Rev. Lett. 122, 054801 (2019).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74" name="Содержимое 2">
            <a:extLst>
              <a:ext uri="{FF2B5EF4-FFF2-40B4-BE49-F238E27FC236}">
                <a16:creationId xmlns:a16="http://schemas.microsoft.com/office/drawing/2014/main" id="{5E79FF41-AD02-4D58-8400-06EE74337021}"/>
              </a:ext>
            </a:extLst>
          </p:cNvPr>
          <p:cNvSpPr txBox="1">
            <a:spLocks/>
          </p:cNvSpPr>
          <p:nvPr/>
        </p:nvSpPr>
        <p:spPr bwMode="auto">
          <a:xfrm>
            <a:off x="8172008" y="5373216"/>
            <a:ext cx="3540613" cy="4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da-DK" sz="1200" b="1" dirty="0"/>
              <a:t>A.A. Gorn, M. Turner</a:t>
            </a:r>
            <a:r>
              <a:rPr lang="ru-RU" sz="1200" b="1" dirty="0"/>
              <a:t> </a:t>
            </a:r>
            <a:r>
              <a:rPr lang="en-US" sz="1200" b="1" dirty="0"/>
              <a:t>and AWAKE Collaboration,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sz="1200" b="1" dirty="0"/>
              <a:t>Plasma Phys. Control. Fusion 62, 125023 (2020).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006CCBD9-262B-473D-A8AB-F1D18E389297}"/>
              </a:ext>
            </a:extLst>
          </p:cNvPr>
          <p:cNvSpPr txBox="1">
            <a:spLocks/>
          </p:cNvSpPr>
          <p:nvPr/>
        </p:nvSpPr>
        <p:spPr bwMode="auto">
          <a:xfrm>
            <a:off x="0" y="5877272"/>
            <a:ext cx="12191603" cy="31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AWAKE – </a:t>
            </a:r>
            <a:r>
              <a:rPr lang="ru-RU" sz="1600" b="1" dirty="0"/>
              <a:t>«флагман» (и единственный) протонных драйверов </a:t>
            </a:r>
            <a:r>
              <a:rPr lang="en-US" sz="1600" b="1" dirty="0"/>
              <a:t>=&gt;  </a:t>
            </a:r>
            <a:r>
              <a:rPr lang="ru-RU" sz="1600" b="1" dirty="0"/>
              <a:t>проверка: </a:t>
            </a:r>
            <a:r>
              <a:rPr lang="ru-RU" sz="1600" b="1" dirty="0" err="1"/>
              <a:t>самомодуляция</a:t>
            </a:r>
            <a:r>
              <a:rPr lang="ru-RU" sz="1600" b="1" dirty="0"/>
              <a:t>, контроль, ускорение, …  </a:t>
            </a:r>
          </a:p>
        </p:txBody>
      </p: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25064527-C6D6-43A6-8986-BED5098F08B9}"/>
              </a:ext>
            </a:extLst>
          </p:cNvPr>
          <p:cNvSpPr txBox="1">
            <a:spLocks/>
          </p:cNvSpPr>
          <p:nvPr/>
        </p:nvSpPr>
        <p:spPr bwMode="auto">
          <a:xfrm>
            <a:off x="0" y="6213347"/>
            <a:ext cx="12192000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1600" b="1" dirty="0"/>
              <a:t>Процессы быстрые + диагностики внутрь плазменной секции не поставить </a:t>
            </a:r>
            <a:r>
              <a:rPr lang="en-US" sz="1600" b="1" dirty="0"/>
              <a:t> =&gt;  </a:t>
            </a:r>
            <a:r>
              <a:rPr lang="ru-RU" sz="1600" b="1" u="sng" dirty="0"/>
              <a:t>численное моделирование спешит на помощь</a:t>
            </a:r>
            <a:r>
              <a:rPr lang="ru-RU" sz="1600" b="1" dirty="0"/>
              <a:t>!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C0337B-8C3C-4BC3-B0FB-9C837A36A3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6FC982FC-74F9-41D0-A36C-01C7BD277CA9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026306EE-5017-40FF-816A-F57F84F931F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26399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Электронное гало</a:t>
            </a:r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F91293C-67FB-4EE0-ADDD-272BD5036107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10D4629E-C14C-4869-9F13-23EFC1B17E41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133540B8-904B-4F63-AAAA-61E06B5F5D06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1CFB66C9-F612-4C45-8BF8-0EF02B8ADD9E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00139855-D0AB-4919-9C4C-55964D60ACE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</a:t>
            </a:r>
            <a:r>
              <a:rPr lang="en-US" sz="1600" b="1" dirty="0"/>
              <a:t>7/3</a:t>
            </a:r>
            <a:r>
              <a:rPr lang="ru-RU" sz="1600" b="1" dirty="0"/>
              <a:t>2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E870B35-7E09-4C47-A355-8E04E436776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Содержимое 2">
            <a:extLst>
              <a:ext uri="{FF2B5EF4-FFF2-40B4-BE49-F238E27FC236}">
                <a16:creationId xmlns:a16="http://schemas.microsoft.com/office/drawing/2014/main" id="{5E79FF41-AD02-4D58-8400-06EE74337021}"/>
              </a:ext>
            </a:extLst>
          </p:cNvPr>
          <p:cNvSpPr txBox="1">
            <a:spLocks/>
          </p:cNvSpPr>
          <p:nvPr/>
        </p:nvSpPr>
        <p:spPr bwMode="auto">
          <a:xfrm>
            <a:off x="263353" y="5877272"/>
            <a:ext cx="3456383" cy="4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Распределение плотности электронов (из </a:t>
            </a:r>
            <a:r>
              <a:rPr lang="da-DK" sz="1200" b="1" dirty="0"/>
              <a:t>A.A. Gorn, M. Turner</a:t>
            </a:r>
            <a:r>
              <a:rPr lang="ru-RU" sz="1200" b="1" dirty="0"/>
              <a:t> </a:t>
            </a:r>
            <a:r>
              <a:rPr lang="en-US" sz="1200" b="1" dirty="0"/>
              <a:t>and AWAKE Collaboration,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sz="1200" b="1" dirty="0"/>
              <a:t>Plasma Phys. Control. Fusion 62, 125023 (2020)</a:t>
            </a:r>
            <a:r>
              <a:rPr lang="ru-RU" sz="1200" b="1" dirty="0"/>
              <a:t>).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FDE339-D9CE-4D87-8D02-942CF3CF75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3284984"/>
            <a:ext cx="3456383" cy="2612131"/>
          </a:xfrm>
          <a:prstGeom prst="rect">
            <a:avLst/>
          </a:prstGeom>
        </p:spPr>
      </p:pic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F5C65591-5A1A-4B91-9EDF-855600CC4D40}"/>
              </a:ext>
            </a:extLst>
          </p:cNvPr>
          <p:cNvSpPr txBox="1">
            <a:spLocks/>
          </p:cNvSpPr>
          <p:nvPr/>
        </p:nvSpPr>
        <p:spPr bwMode="auto">
          <a:xfrm>
            <a:off x="3863752" y="548680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Размер протонного драйвера мал, по сравнению с </a:t>
            </a:r>
            <a:r>
              <a:rPr lang="en-US" sz="2000" b="1" i="1" dirty="0"/>
              <a:t>c/ω</a:t>
            </a:r>
            <a:endParaRPr lang="ru-RU" sz="2000" b="1" i="1" dirty="0"/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2051573F-68D8-4F93-8691-BF2161224430}"/>
              </a:ext>
            </a:extLst>
          </p:cNvPr>
          <p:cNvSpPr txBox="1">
            <a:spLocks/>
          </p:cNvSpPr>
          <p:nvPr/>
        </p:nvSpPr>
        <p:spPr bwMode="auto">
          <a:xfrm>
            <a:off x="10948020" y="668731"/>
            <a:ext cx="332556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en-US" sz="1400" b="1" i="1" dirty="0"/>
              <a:t>p</a:t>
            </a:r>
            <a:endParaRPr lang="ru-RU" sz="1400" b="1" i="1" dirty="0"/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D7A16D35-B2A7-442B-80C6-9A7842D20052}"/>
              </a:ext>
            </a:extLst>
          </p:cNvPr>
          <p:cNvSpPr txBox="1">
            <a:spLocks/>
          </p:cNvSpPr>
          <p:nvPr/>
        </p:nvSpPr>
        <p:spPr bwMode="auto">
          <a:xfrm>
            <a:off x="3863752" y="1316803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Образуются большие градиенты полей</a:t>
            </a:r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995037BD-506D-46DC-8B07-520B66D658C1}"/>
              </a:ext>
            </a:extLst>
          </p:cNvPr>
          <p:cNvSpPr txBox="1">
            <a:spLocks/>
          </p:cNvSpPr>
          <p:nvPr/>
        </p:nvSpPr>
        <p:spPr bwMode="auto">
          <a:xfrm>
            <a:off x="3863752" y="2084926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Пересечение траекторий, опрокидывание волны</a:t>
            </a: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8E9DA58D-9F43-4919-BC96-4032D220D1D4}"/>
              </a:ext>
            </a:extLst>
          </p:cNvPr>
          <p:cNvSpPr txBox="1">
            <a:spLocks/>
          </p:cNvSpPr>
          <p:nvPr/>
        </p:nvSpPr>
        <p:spPr bwMode="auto">
          <a:xfrm>
            <a:off x="3863752" y="2848985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Некоторые электроны вылетают из плазмы</a:t>
            </a:r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30D2C3EC-8D03-4507-B4B9-0B51C14C13A9}"/>
              </a:ext>
            </a:extLst>
          </p:cNvPr>
          <p:cNvSpPr txBox="1">
            <a:spLocks/>
          </p:cNvSpPr>
          <p:nvPr/>
        </p:nvSpPr>
        <p:spPr bwMode="auto">
          <a:xfrm>
            <a:off x="3863752" y="3613044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Плазма заряжается положительно</a:t>
            </a: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F75F0E92-5CEF-41D3-AE6F-1DEA2A001E98}"/>
              </a:ext>
            </a:extLst>
          </p:cNvPr>
          <p:cNvSpPr txBox="1">
            <a:spLocks/>
          </p:cNvSpPr>
          <p:nvPr/>
        </p:nvSpPr>
        <p:spPr bwMode="auto">
          <a:xfrm>
            <a:off x="3863752" y="4377103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Возникает радиальное электрическое поле</a:t>
            </a:r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3A40E3B5-CFAF-4C7B-9BDB-9DA960F26DBA}"/>
              </a:ext>
            </a:extLst>
          </p:cNvPr>
          <p:cNvSpPr txBox="1">
            <a:spLocks/>
          </p:cNvSpPr>
          <p:nvPr/>
        </p:nvSpPr>
        <p:spPr bwMode="auto">
          <a:xfrm>
            <a:off x="3863751" y="5481281"/>
            <a:ext cx="8328249" cy="68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Вокруг плазмы формируется область отрицательного заряда с некоторой плотностью электронов – </a:t>
            </a:r>
            <a:r>
              <a:rPr lang="ru-RU" sz="2000" b="1" dirty="0">
                <a:solidFill>
                  <a:srgbClr val="F41818"/>
                </a:solidFill>
              </a:rPr>
              <a:t>электронное гало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FF39EFF-58FF-4C38-B298-0B7CA5A52383}"/>
              </a:ext>
            </a:extLst>
          </p:cNvPr>
          <p:cNvSpPr/>
          <p:nvPr/>
        </p:nvSpPr>
        <p:spPr>
          <a:xfrm>
            <a:off x="7917929" y="951260"/>
            <a:ext cx="216024" cy="4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DF98F0D3-D626-4AF7-92E7-E323971117D6}"/>
              </a:ext>
            </a:extLst>
          </p:cNvPr>
          <p:cNvSpPr/>
          <p:nvPr/>
        </p:nvSpPr>
        <p:spPr>
          <a:xfrm>
            <a:off x="7917929" y="1684534"/>
            <a:ext cx="216024" cy="4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EF82C25A-D4AF-4CE4-94FF-6B7F79835F7E}"/>
              </a:ext>
            </a:extLst>
          </p:cNvPr>
          <p:cNvSpPr/>
          <p:nvPr/>
        </p:nvSpPr>
        <p:spPr>
          <a:xfrm>
            <a:off x="7917929" y="2477562"/>
            <a:ext cx="216024" cy="4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низ 43">
            <a:extLst>
              <a:ext uri="{FF2B5EF4-FFF2-40B4-BE49-F238E27FC236}">
                <a16:creationId xmlns:a16="http://schemas.microsoft.com/office/drawing/2014/main" id="{C3A758C9-EC4A-4D20-AB66-BE9F9E4C3F2A}"/>
              </a:ext>
            </a:extLst>
          </p:cNvPr>
          <p:cNvSpPr/>
          <p:nvPr/>
        </p:nvSpPr>
        <p:spPr>
          <a:xfrm>
            <a:off x="7917929" y="3246131"/>
            <a:ext cx="216024" cy="4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вниз 51">
            <a:extLst>
              <a:ext uri="{FF2B5EF4-FFF2-40B4-BE49-F238E27FC236}">
                <a16:creationId xmlns:a16="http://schemas.microsoft.com/office/drawing/2014/main" id="{7D3E812D-0D12-4A78-9AC1-75F1A10A4FD1}"/>
              </a:ext>
            </a:extLst>
          </p:cNvPr>
          <p:cNvSpPr/>
          <p:nvPr/>
        </p:nvSpPr>
        <p:spPr>
          <a:xfrm>
            <a:off x="7917929" y="4007759"/>
            <a:ext cx="216024" cy="4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вниз 52">
            <a:extLst>
              <a:ext uri="{FF2B5EF4-FFF2-40B4-BE49-F238E27FC236}">
                <a16:creationId xmlns:a16="http://schemas.microsoft.com/office/drawing/2014/main" id="{855BC7FE-5BB1-4A7E-A2F4-BA4E457A3EB8}"/>
              </a:ext>
            </a:extLst>
          </p:cNvPr>
          <p:cNvSpPr/>
          <p:nvPr/>
        </p:nvSpPr>
        <p:spPr>
          <a:xfrm>
            <a:off x="7723630" y="4860209"/>
            <a:ext cx="604618" cy="657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36904B-97C7-4361-85A5-656B87B28A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54" name="Содержимое 2">
            <a:extLst>
              <a:ext uri="{FF2B5EF4-FFF2-40B4-BE49-F238E27FC236}">
                <a16:creationId xmlns:a16="http://schemas.microsoft.com/office/drawing/2014/main" id="{7A4F6A99-BC57-430D-8C58-F65780F9BD0A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55" name="Содержимое 2">
            <a:extLst>
              <a:ext uri="{FF2B5EF4-FFF2-40B4-BE49-F238E27FC236}">
                <a16:creationId xmlns:a16="http://schemas.microsoft.com/office/drawing/2014/main" id="{39A68F02-4068-4483-8237-36A08DA5DAF3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263525" y="554038"/>
            <a:ext cx="3424238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517141"/>
            <a:ext cx="3456383" cy="274126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DB80BBF-03FA-4245-99E5-00EB3F21FA3A}"/>
              </a:ext>
            </a:extLst>
          </p:cNvPr>
          <p:cNvSpPr/>
          <p:nvPr/>
        </p:nvSpPr>
        <p:spPr>
          <a:xfrm>
            <a:off x="4583832" y="548680"/>
            <a:ext cx="6984776" cy="423094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959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Электронное гало</a:t>
            </a:r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F91293C-67FB-4EE0-ADDD-272BD5036107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10D4629E-C14C-4869-9F13-23EFC1B17E41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133540B8-904B-4F63-AAAA-61E06B5F5D06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1CFB66C9-F612-4C45-8BF8-0EF02B8ADD9E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00139855-D0AB-4919-9C4C-55964D60ACE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</a:t>
            </a:r>
            <a:r>
              <a:rPr lang="en-US" sz="1600" b="1" dirty="0"/>
              <a:t>8/3</a:t>
            </a:r>
            <a:r>
              <a:rPr lang="ru-RU" sz="1600" b="1" dirty="0"/>
              <a:t>2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E870B35-7E09-4C47-A355-8E04E436776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F75F0E92-5CEF-41D3-AE6F-1DEA2A001E98}"/>
              </a:ext>
            </a:extLst>
          </p:cNvPr>
          <p:cNvSpPr txBox="1">
            <a:spLocks/>
          </p:cNvSpPr>
          <p:nvPr/>
        </p:nvSpPr>
        <p:spPr bwMode="auto">
          <a:xfrm>
            <a:off x="5447928" y="548680"/>
            <a:ext cx="67440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buFont typeface="Arial" charset="0"/>
              <a:buNone/>
            </a:pPr>
            <a:r>
              <a:rPr lang="ru-RU" sz="2000" b="1" dirty="0"/>
              <a:t>Радиальное электрическое поле:</a:t>
            </a:r>
          </a:p>
          <a:p>
            <a:pPr eaLnBrk="1" hangingPunct="1"/>
            <a:r>
              <a:rPr lang="ru-RU" sz="2000" dirty="0"/>
              <a:t>Возвращает электроны обратно в плазму</a:t>
            </a:r>
          </a:p>
          <a:p>
            <a:pPr eaLnBrk="1" hangingPunct="1"/>
            <a:r>
              <a:rPr lang="ru-RU" sz="2000" dirty="0"/>
              <a:t>Толкает </a:t>
            </a:r>
            <a:r>
              <a:rPr lang="ru-RU" sz="2000" dirty="0" err="1"/>
              <a:t>дефокусированные</a:t>
            </a:r>
            <a:r>
              <a:rPr lang="ru-RU" sz="2000" dirty="0"/>
              <a:t> протоны от оси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2B0F3-31CA-46AA-B1E9-8512A2A2DA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" y="545591"/>
            <a:ext cx="4396378" cy="2523584"/>
          </a:xfrm>
          <a:prstGeom prst="rect">
            <a:avLst/>
          </a:prstGeom>
        </p:spPr>
      </p:pic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5B17BED9-4627-4372-9E2F-57C1DB7FA084}"/>
              </a:ext>
            </a:extLst>
          </p:cNvPr>
          <p:cNvSpPr txBox="1">
            <a:spLocks/>
          </p:cNvSpPr>
          <p:nvPr/>
        </p:nvSpPr>
        <p:spPr bwMode="auto">
          <a:xfrm>
            <a:off x="4511801" y="1844824"/>
            <a:ext cx="7680199" cy="68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В численном моделировании можно «отключить» гало и поле, поставив границу окна моделирования рядом с плазмой.</a:t>
            </a:r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9312B231-A24B-4566-A812-34F68162DC16}"/>
              </a:ext>
            </a:extLst>
          </p:cNvPr>
          <p:cNvSpPr txBox="1">
            <a:spLocks/>
          </p:cNvSpPr>
          <p:nvPr/>
        </p:nvSpPr>
        <p:spPr bwMode="auto">
          <a:xfrm>
            <a:off x="43462" y="2996951"/>
            <a:ext cx="4396378" cy="83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Поперечный размер протонного пучка в зависимости от количества частиц в пучке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(из </a:t>
            </a:r>
            <a:r>
              <a:rPr lang="da-DK" sz="1200" b="1" dirty="0"/>
              <a:t>A.A. Gorn, M. Turner</a:t>
            </a:r>
            <a:r>
              <a:rPr lang="ru-RU" sz="1200" b="1" dirty="0"/>
              <a:t> </a:t>
            </a:r>
            <a:r>
              <a:rPr lang="en-US" sz="1200" b="1" dirty="0"/>
              <a:t>and AWAKE Collaboration,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sz="1200" b="1" dirty="0"/>
              <a:t>Plasma Phys. Control. Fusion 62, 125023 (2020)</a:t>
            </a:r>
            <a:r>
              <a:rPr lang="ru-RU" sz="1200" b="1" dirty="0"/>
              <a:t>)</a:t>
            </a:r>
            <a:r>
              <a:rPr lang="en-US" sz="1200" b="1" dirty="0"/>
              <a:t>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CDC5B231-55AD-4589-9C15-82C464D3A025}"/>
              </a:ext>
            </a:extLst>
          </p:cNvPr>
          <p:cNvSpPr txBox="1">
            <a:spLocks/>
          </p:cNvSpPr>
          <p:nvPr/>
        </p:nvSpPr>
        <p:spPr bwMode="auto">
          <a:xfrm>
            <a:off x="4479008" y="2780928"/>
            <a:ext cx="7680200" cy="68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000" b="1" dirty="0"/>
              <a:t>Но возникает противоречие с интуитивным ожиданием:</a:t>
            </a:r>
            <a:endParaRPr lang="ru-RU" sz="2000" dirty="0"/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>
                <a:solidFill>
                  <a:srgbClr val="FF0000"/>
                </a:solidFill>
              </a:rPr>
              <a:t>без этого поля (и гало) разлёт пучка получается б</a:t>
            </a:r>
            <a:r>
              <a:rPr lang="en-US" sz="2000" b="1" dirty="0">
                <a:solidFill>
                  <a:srgbClr val="FF0000"/>
                </a:solidFill>
              </a:rPr>
              <a:t>ó</a:t>
            </a:r>
            <a:r>
              <a:rPr lang="ru-RU" sz="2000" b="1" dirty="0" err="1">
                <a:solidFill>
                  <a:srgbClr val="FF0000"/>
                </a:solidFill>
              </a:rPr>
              <a:t>льшим</a:t>
            </a:r>
            <a:r>
              <a:rPr lang="ru-RU" sz="2000" b="1" dirty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2D592F-0316-4FA2-BCD0-6F762D142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8" y="3866741"/>
            <a:ext cx="5069146" cy="26261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94176A-4A61-447A-88CD-B7576B7A16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866741"/>
            <a:ext cx="5069146" cy="26261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D1D340-698A-4FB5-AF82-03AC906DE3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E256A910-144A-42B8-B26D-B0EA357AC3B1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B7059691-C2AF-418B-A328-2CD6203F389E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18.02.2021</a:t>
            </a:r>
          </a:p>
        </p:txBody>
      </p:sp>
    </p:spTree>
    <p:extLst>
      <p:ext uri="{BB962C8B-B14F-4D97-AF65-F5344CB8AC3E}">
        <p14:creationId xmlns:p14="http://schemas.microsoft.com/office/powerpoint/2010/main" val="7443523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11712</TotalTime>
  <Words>3834</Words>
  <Application>Microsoft Office PowerPoint</Application>
  <PresentationFormat>Широкоэкранный</PresentationFormat>
  <Paragraphs>509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Структура работы</vt:lpstr>
      <vt:lpstr>Цель работы и задачи</vt:lpstr>
      <vt:lpstr>Mетоды исследования</vt:lpstr>
      <vt:lpstr>Плазменное кильватерное ускорение</vt:lpstr>
      <vt:lpstr>Плазменное кильватерное ускорение</vt:lpstr>
      <vt:lpstr>Эксперимент AWAKE</vt:lpstr>
      <vt:lpstr>Электронное гало</vt:lpstr>
      <vt:lpstr>Электронное гало</vt:lpstr>
      <vt:lpstr>Электронное гало</vt:lpstr>
      <vt:lpstr>Электронное гало</vt:lpstr>
      <vt:lpstr>Контроль потоков энергии в численном моделировании</vt:lpstr>
      <vt:lpstr>Контроль потоков энергии</vt:lpstr>
      <vt:lpstr>Применение контроля потоков энергии</vt:lpstr>
      <vt:lpstr>Результаты</vt:lpstr>
      <vt:lpstr>Разрушение кильватерной волны электронным гало</vt:lpstr>
      <vt:lpstr>Формирование электронного гало</vt:lpstr>
      <vt:lpstr>Формирование электронного гало</vt:lpstr>
      <vt:lpstr>Формирование электронного гало</vt:lpstr>
      <vt:lpstr>Формирование электронного гало</vt:lpstr>
      <vt:lpstr>Энергетические процессы в электронном гало</vt:lpstr>
      <vt:lpstr>Энергетические процессы в электронном гало</vt:lpstr>
      <vt:lpstr>Энергетические процессы в плазменной волне</vt:lpstr>
      <vt:lpstr>Энергетические процессы в плазменной волне</vt:lpstr>
      <vt:lpstr>Энергетические процессы в плазменной волне</vt:lpstr>
      <vt:lpstr>Энергетические процессы в плазменной волне</vt:lpstr>
      <vt:lpstr>Асимметрия энергообмена</vt:lpstr>
      <vt:lpstr>Линзирование кильватерной волной</vt:lpstr>
      <vt:lpstr>Линзирование кильватерной волной</vt:lpstr>
      <vt:lpstr>Линзирование кильватерной волной</vt:lpstr>
      <vt:lpstr>Линзирование кильватерной волной</vt:lpstr>
      <vt:lpstr>Линзирование кильватерной волной</vt:lpstr>
      <vt:lpstr>Результаты</vt:lpstr>
      <vt:lpstr>Основные положения</vt:lpstr>
      <vt:lpstr>Представление результатов работы</vt:lpstr>
      <vt:lpstr>Публикации по теме</vt:lpstr>
      <vt:lpstr>Презентация PowerPoint</vt:lpstr>
      <vt:lpstr>Основные положения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Разрушение слабонелинейной плазменной кильватерной волны в радиально ограниченной плазме из-за образования электронного гало</dc:title>
  <dc:creator>Roman Spitsyn</dc:creator>
  <cp:lastModifiedBy>R.I.Spitsyn</cp:lastModifiedBy>
  <cp:revision>903</cp:revision>
  <dcterms:created xsi:type="dcterms:W3CDTF">2013-05-05T10:08:34Z</dcterms:created>
  <dcterms:modified xsi:type="dcterms:W3CDTF">2021-02-18T11:39:14Z</dcterms:modified>
  <cp:category>Межинститутский семинар</cp:category>
</cp:coreProperties>
</file>