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68" r:id="rId6"/>
    <p:sldId id="258" r:id="rId7"/>
    <p:sldId id="259" r:id="rId8"/>
    <p:sldId id="260" r:id="rId9"/>
    <p:sldId id="261" r:id="rId10"/>
    <p:sldId id="262" r:id="rId11"/>
    <p:sldId id="257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756FA58-0C07-4816-BE7B-2C22C2BDB87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A546628-3A0E-4972-9A53-E762AC302A51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1815D63-60A7-4A57-BFD9-1FE2FDA4B1CA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AFB915B-045C-4AE7-9BD5-13A04CF6114A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A2CA183-6A68-4264-B10E-4AE701AFD29D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3A7235-3DAE-4CE5-9CD5-DA56890F99C7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wmf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wmf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wmf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42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2"/>
          <p:cNvSpPr/>
          <p:nvPr/>
        </p:nvSpPr>
        <p:spPr>
          <a:xfrm>
            <a:off x="642910" y="2571744"/>
            <a:ext cx="8214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0" u="sng" strike="noStrike" spc="-1" dirty="0">
                <a:solidFill>
                  <a:srgbClr val="FF0000"/>
                </a:solidFill>
                <a:uFillTx/>
                <a:latin typeface="Arial"/>
                <a:ea typeface="宋体"/>
              </a:rPr>
              <a:t>A.V. </a:t>
            </a:r>
            <a:r>
              <a:rPr lang="ru-RU" sz="2400" b="0" u="sng" strike="noStrike" spc="-1" dirty="0" err="1">
                <a:solidFill>
                  <a:srgbClr val="FF0000"/>
                </a:solidFill>
                <a:uFillTx/>
                <a:latin typeface="Arial"/>
                <a:ea typeface="宋体"/>
              </a:rPr>
              <a:t>Brantov</a:t>
            </a:r>
            <a:r>
              <a:rPr lang="ru-RU" sz="2400" b="0" strike="noStrike" spc="-1" dirty="0">
                <a:solidFill>
                  <a:srgbClr val="FF0000"/>
                </a:solidFill>
                <a:latin typeface="Arial"/>
                <a:ea typeface="宋体"/>
              </a:rPr>
              <a:t>, V. </a:t>
            </a:r>
            <a:r>
              <a:rPr lang="ru-RU" sz="2400" b="0" strike="noStrike" spc="-1" dirty="0" err="1">
                <a:solidFill>
                  <a:srgbClr val="FF0000"/>
                </a:solidFill>
                <a:latin typeface="Arial"/>
                <a:ea typeface="宋体"/>
              </a:rPr>
              <a:t>Yu</a:t>
            </a:r>
            <a:r>
              <a:rPr lang="ru-RU" sz="2400" b="0" strike="noStrike" spc="-1" dirty="0">
                <a:solidFill>
                  <a:srgbClr val="FF0000"/>
                </a:solidFill>
                <a:latin typeface="Arial"/>
                <a:ea typeface="宋体"/>
              </a:rPr>
              <a:t>. </a:t>
            </a:r>
            <a:r>
              <a:rPr lang="ru-RU" sz="2400" b="0" strike="noStrike" spc="-1" dirty="0" err="1">
                <a:solidFill>
                  <a:srgbClr val="FF0000"/>
                </a:solidFill>
                <a:latin typeface="Arial"/>
                <a:ea typeface="宋体"/>
              </a:rPr>
              <a:t>Bychenkov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60" name="Picture 1024"/>
          <p:cNvPicPr/>
          <p:nvPr/>
        </p:nvPicPr>
        <p:blipFill>
          <a:blip r:embed="rId2"/>
          <a:stretch/>
        </p:blipFill>
        <p:spPr>
          <a:xfrm>
            <a:off x="3672000" y="3208680"/>
            <a:ext cx="1999440" cy="2478960"/>
          </a:xfrm>
          <a:prstGeom prst="rect">
            <a:avLst/>
          </a:prstGeom>
          <a:ln w="9360"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4255560" y="6095880"/>
            <a:ext cx="856080" cy="455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42852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" dirty="0">
                <a:solidFill>
                  <a:srgbClr val="FF0000"/>
                </a:solidFill>
                <a:latin typeface="+mj-lt"/>
              </a:rPr>
              <a:t>Proton acceleration from thin foils by extremely short PW laser</a:t>
            </a:r>
            <a:r>
              <a:rPr lang="en-US" sz="4000" dirty="0">
                <a:latin typeface="+mj-lt"/>
              </a:rPr>
              <a:t/>
            </a:r>
            <a:br>
              <a:rPr lang="en-US" sz="4000" dirty="0">
                <a:latin typeface="+mj-lt"/>
              </a:rPr>
            </a:br>
            <a:r>
              <a:rPr lang="en-US" sz="4000" b="1" spc="-1" dirty="0">
                <a:solidFill>
                  <a:srgbClr val="FF0000"/>
                </a:solidFill>
                <a:latin typeface="+mj-lt"/>
              </a:rPr>
              <a:t>pulse</a:t>
            </a:r>
            <a:endParaRPr lang="en-US" sz="4000" spc="-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214200" y="142920"/>
            <a:ext cx="856872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0000"/>
                </a:solidFill>
                <a:latin typeface="Arial"/>
                <a:ea typeface="DejaVu Sans"/>
              </a:rPr>
              <a:t>Problem of laser light transmission through plasma layer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214200" y="1214280"/>
            <a:ext cx="771444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L.D. Landau &amp; E.M. Lifshitz    Electrodynamics of Continuous Media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3790440" y="1928880"/>
            <a:ext cx="10602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reflection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3721320" y="2714760"/>
            <a:ext cx="13374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transmission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793080" y="3500280"/>
            <a:ext cx="22122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Times New Roman"/>
                <a:ea typeface="DejaVu Sans"/>
              </a:rPr>
              <a:t>A=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1-</a:t>
            </a:r>
            <a:r>
              <a:rPr lang="ru-RU" sz="1800" b="0" strike="noStrike" spc="-1">
                <a:solidFill>
                  <a:srgbClr val="CC0000"/>
                </a:solidFill>
                <a:latin typeface="Times New Roman"/>
                <a:ea typeface="DejaVu Sans"/>
              </a:rPr>
              <a:t> R –</a:t>
            </a:r>
            <a:r>
              <a:rPr lang="ru-RU" sz="1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T</a:t>
            </a:r>
            <a:r>
              <a:rPr lang="ru-RU" sz="1800" b="0" strike="noStrike" spc="-1">
                <a:solidFill>
                  <a:srgbClr val="CC0000"/>
                </a:solidFill>
                <a:latin typeface="Times New Roman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B050"/>
                </a:solidFill>
                <a:latin typeface="Times New Roman"/>
                <a:ea typeface="DejaVu Sans"/>
              </a:rPr>
              <a:t>absorption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82" name="Picture 9"/>
          <p:cNvPicPr/>
          <p:nvPr/>
        </p:nvPicPr>
        <p:blipFill>
          <a:blip r:embed="rId2"/>
          <a:stretch/>
        </p:blipFill>
        <p:spPr>
          <a:xfrm>
            <a:off x="214200" y="3857760"/>
            <a:ext cx="3886920" cy="2741040"/>
          </a:xfrm>
          <a:prstGeom prst="rect">
            <a:avLst/>
          </a:prstGeom>
          <a:ln w="9360">
            <a:noFill/>
          </a:ln>
        </p:spPr>
      </p:pic>
      <p:sp>
        <p:nvSpPr>
          <p:cNvPr id="283" name="CustomShape 6"/>
          <p:cNvSpPr/>
          <p:nvPr/>
        </p:nvSpPr>
        <p:spPr>
          <a:xfrm>
            <a:off x="645120" y="4214880"/>
            <a:ext cx="32076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T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2358720" y="4357800"/>
            <a:ext cx="33300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C0000"/>
                </a:solidFill>
                <a:latin typeface="Times New Roman"/>
                <a:ea typeface="DejaVu Sans"/>
              </a:rPr>
              <a:t>R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1644480" y="5929200"/>
            <a:ext cx="34524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B050"/>
                </a:solidFill>
                <a:latin typeface="Times New Roman"/>
                <a:ea typeface="DejaVu Sans"/>
              </a:rPr>
              <a:t>A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86" name="Picture 5"/>
          <p:cNvPicPr/>
          <p:nvPr/>
        </p:nvPicPr>
        <p:blipFill>
          <a:blip r:embed="rId3"/>
          <a:stretch/>
        </p:blipFill>
        <p:spPr>
          <a:xfrm>
            <a:off x="4643280" y="3357720"/>
            <a:ext cx="1799640" cy="713520"/>
          </a:xfrm>
          <a:prstGeom prst="rect">
            <a:avLst/>
          </a:prstGeom>
          <a:ln w="9360">
            <a:noFill/>
          </a:ln>
        </p:spPr>
      </p:pic>
      <p:pic>
        <p:nvPicPr>
          <p:cNvPr id="287" name="Picture 19"/>
          <p:cNvPicPr/>
          <p:nvPr/>
        </p:nvPicPr>
        <p:blipFill>
          <a:blip r:embed="rId4"/>
          <a:stretch/>
        </p:blipFill>
        <p:spPr>
          <a:xfrm>
            <a:off x="7000920" y="3429000"/>
            <a:ext cx="1175760" cy="596160"/>
          </a:xfrm>
          <a:prstGeom prst="rect">
            <a:avLst/>
          </a:prstGeom>
          <a:ln w="9360">
            <a:noFill/>
          </a:ln>
        </p:spPr>
      </p:pic>
      <p:pic>
        <p:nvPicPr>
          <p:cNvPr id="288" name="Picture 15"/>
          <p:cNvPicPr/>
          <p:nvPr/>
        </p:nvPicPr>
        <p:blipFill>
          <a:blip r:embed="rId5"/>
          <a:stretch/>
        </p:blipFill>
        <p:spPr>
          <a:xfrm>
            <a:off x="4643280" y="5214960"/>
            <a:ext cx="1713960" cy="875520"/>
          </a:xfrm>
          <a:prstGeom prst="rect">
            <a:avLst/>
          </a:prstGeom>
          <a:ln w="9360">
            <a:noFill/>
          </a:ln>
        </p:spPr>
      </p:pic>
      <p:pic>
        <p:nvPicPr>
          <p:cNvPr id="289" name="Picture 17"/>
          <p:cNvPicPr/>
          <p:nvPr/>
        </p:nvPicPr>
        <p:blipFill>
          <a:blip r:embed="rId6"/>
          <a:stretch/>
        </p:blipFill>
        <p:spPr>
          <a:xfrm>
            <a:off x="7143840" y="5357880"/>
            <a:ext cx="1080360" cy="712080"/>
          </a:xfrm>
          <a:prstGeom prst="rect">
            <a:avLst/>
          </a:prstGeom>
          <a:ln w="9360">
            <a:noFill/>
          </a:ln>
        </p:spPr>
      </p:pic>
      <p:pic>
        <p:nvPicPr>
          <p:cNvPr id="290" name="Picture 2"/>
          <p:cNvPicPr/>
          <p:nvPr/>
        </p:nvPicPr>
        <p:blipFill>
          <a:blip r:embed="rId7"/>
          <a:stretch/>
        </p:blipFill>
        <p:spPr>
          <a:xfrm>
            <a:off x="857160" y="1643040"/>
            <a:ext cx="2428200" cy="762120"/>
          </a:xfrm>
          <a:prstGeom prst="rect">
            <a:avLst/>
          </a:prstGeom>
          <a:ln w="9360">
            <a:noFill/>
          </a:ln>
        </p:spPr>
      </p:pic>
      <p:pic>
        <p:nvPicPr>
          <p:cNvPr id="291" name="Picture 3"/>
          <p:cNvPicPr/>
          <p:nvPr/>
        </p:nvPicPr>
        <p:blipFill>
          <a:blip r:embed="rId8"/>
          <a:stretch/>
        </p:blipFill>
        <p:spPr>
          <a:xfrm>
            <a:off x="928800" y="2571840"/>
            <a:ext cx="2428200" cy="777240"/>
          </a:xfrm>
          <a:prstGeom prst="rect">
            <a:avLst/>
          </a:prstGeom>
          <a:ln w="9360">
            <a:noFill/>
          </a:ln>
        </p:spPr>
      </p:pic>
      <p:pic>
        <p:nvPicPr>
          <p:cNvPr id="292" name="Picture 4"/>
          <p:cNvPicPr/>
          <p:nvPr/>
        </p:nvPicPr>
        <p:blipFill>
          <a:blip r:embed="rId9"/>
          <a:stretch/>
        </p:blipFill>
        <p:spPr>
          <a:xfrm>
            <a:off x="5429160" y="1785960"/>
            <a:ext cx="1285200" cy="637560"/>
          </a:xfrm>
          <a:prstGeom prst="rect">
            <a:avLst/>
          </a:prstGeom>
          <a:ln w="9360">
            <a:noFill/>
          </a:ln>
        </p:spPr>
      </p:pic>
      <p:pic>
        <p:nvPicPr>
          <p:cNvPr id="293" name="Picture 5"/>
          <p:cNvPicPr/>
          <p:nvPr/>
        </p:nvPicPr>
        <p:blipFill>
          <a:blip r:embed="rId10"/>
          <a:stretch/>
        </p:blipFill>
        <p:spPr>
          <a:xfrm>
            <a:off x="5572080" y="2571840"/>
            <a:ext cx="1213560" cy="580320"/>
          </a:xfrm>
          <a:prstGeom prst="rect">
            <a:avLst/>
          </a:prstGeom>
          <a:ln w="9360">
            <a:noFill/>
          </a:ln>
        </p:spPr>
      </p:pic>
      <p:pic>
        <p:nvPicPr>
          <p:cNvPr id="294" name="Picture 6"/>
          <p:cNvPicPr/>
          <p:nvPr/>
        </p:nvPicPr>
        <p:blipFill>
          <a:blip r:embed="rId11"/>
          <a:stretch/>
        </p:blipFill>
        <p:spPr>
          <a:xfrm>
            <a:off x="4643280" y="4214880"/>
            <a:ext cx="1713960" cy="721080"/>
          </a:xfrm>
          <a:prstGeom prst="rect">
            <a:avLst/>
          </a:prstGeom>
          <a:ln w="9360">
            <a:noFill/>
          </a:ln>
        </p:spPr>
      </p:pic>
      <p:pic>
        <p:nvPicPr>
          <p:cNvPr id="295" name="Picture 7"/>
          <p:cNvPicPr/>
          <p:nvPr/>
        </p:nvPicPr>
        <p:blipFill>
          <a:blip r:embed="rId12"/>
          <a:stretch/>
        </p:blipFill>
        <p:spPr>
          <a:xfrm>
            <a:off x="6858000" y="4286160"/>
            <a:ext cx="1642320" cy="666000"/>
          </a:xfrm>
          <a:prstGeom prst="rect">
            <a:avLst/>
          </a:prstGeom>
          <a:ln w="9360">
            <a:noFill/>
          </a:ln>
        </p:spPr>
      </p:pic>
      <p:pic>
        <p:nvPicPr>
          <p:cNvPr id="296" name="Picture 8"/>
          <p:cNvPicPr/>
          <p:nvPr/>
        </p:nvPicPr>
        <p:blipFill>
          <a:blip r:embed="rId13"/>
          <a:stretch/>
        </p:blipFill>
        <p:spPr>
          <a:xfrm>
            <a:off x="2214720" y="4786200"/>
            <a:ext cx="997920" cy="342360"/>
          </a:xfrm>
          <a:prstGeom prst="rect">
            <a:avLst/>
          </a:prstGeom>
          <a:ln w="9360">
            <a:noFill/>
          </a:ln>
        </p:spPr>
      </p:pic>
      <p:pic>
        <p:nvPicPr>
          <p:cNvPr id="297" name="Picture 9"/>
          <p:cNvPicPr/>
          <p:nvPr/>
        </p:nvPicPr>
        <p:blipFill>
          <a:blip r:embed="rId14"/>
          <a:stretch/>
        </p:blipFill>
        <p:spPr>
          <a:xfrm>
            <a:off x="2214720" y="5143680"/>
            <a:ext cx="1428120" cy="250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265049" cy="25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8" name="CustomShape 1"/>
          <p:cNvSpPr/>
          <p:nvPr/>
        </p:nvSpPr>
        <p:spPr>
          <a:xfrm>
            <a:off x="533520" y="-24"/>
            <a:ext cx="7753256" cy="5665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Optimal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target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thickness</a:t>
            </a:r>
            <a:endParaRPr lang="ru-RU" sz="3200" b="0" strike="noStrike" spc="-1" dirty="0">
              <a:latin typeface="Arial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00100" y="4136868"/>
            <a:ext cx="7286676" cy="2578280"/>
            <a:chOff x="475200" y="3735384"/>
            <a:chExt cx="7732440" cy="2836888"/>
          </a:xfrm>
        </p:grpSpPr>
        <p:sp>
          <p:nvSpPr>
            <p:cNvPr id="300" name="CustomShape 2"/>
            <p:cNvSpPr/>
            <p:nvPr/>
          </p:nvSpPr>
          <p:spPr>
            <a:xfrm>
              <a:off x="1071538" y="3735384"/>
              <a:ext cx="2206679" cy="500066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b="0" strike="noStrike" spc="-1" dirty="0">
                  <a:solidFill>
                    <a:srgbClr val="000000"/>
                  </a:solidFill>
                  <a:ea typeface="DejaVu Sans"/>
                </a:rPr>
                <a:t>Coulomb energy</a:t>
              </a:r>
              <a:endParaRPr lang="en-US" b="0" strike="noStrike" spc="-1" dirty="0"/>
            </a:p>
          </p:txBody>
        </p:sp>
        <p:sp>
          <p:nvSpPr>
            <p:cNvPr id="302" name="CustomShape 3"/>
            <p:cNvSpPr/>
            <p:nvPr/>
          </p:nvSpPr>
          <p:spPr>
            <a:xfrm>
              <a:off x="5211247" y="3742014"/>
              <a:ext cx="2588424" cy="486298"/>
            </a:xfrm>
            <a:prstGeom prst="rect">
              <a:avLst/>
            </a:prstGeom>
            <a:noFill/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b="0" strike="noStrike" spc="-1" dirty="0">
                  <a:solidFill>
                    <a:srgbClr val="000000"/>
                  </a:solidFill>
                  <a:ea typeface="DejaVu Sans"/>
                </a:rPr>
                <a:t>Absorbed laser energy</a:t>
              </a:r>
              <a:endParaRPr lang="en-US" b="0" strike="noStrike" spc="-1" dirty="0"/>
            </a:p>
          </p:txBody>
        </p:sp>
        <p:pic>
          <p:nvPicPr>
            <p:cNvPr id="303" name="Рисунок 302"/>
            <p:cNvPicPr/>
            <p:nvPr/>
          </p:nvPicPr>
          <p:blipFill>
            <a:blip r:embed="rId4"/>
            <a:stretch/>
          </p:blipFill>
          <p:spPr>
            <a:xfrm>
              <a:off x="475200" y="4228312"/>
              <a:ext cx="2926080" cy="471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4" name="Рисунок 303"/>
            <p:cNvPicPr/>
            <p:nvPr/>
          </p:nvPicPr>
          <p:blipFill>
            <a:blip r:embed="rId5"/>
            <a:stretch/>
          </p:blipFill>
          <p:spPr>
            <a:xfrm>
              <a:off x="4602960" y="4195552"/>
              <a:ext cx="3604680" cy="50472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6" name="Группа 15"/>
            <p:cNvGrpSpPr/>
            <p:nvPr/>
          </p:nvGrpSpPr>
          <p:grpSpPr>
            <a:xfrm>
              <a:off x="3096000" y="4916632"/>
              <a:ext cx="3239640" cy="575640"/>
              <a:chOff x="3096000" y="4916632"/>
              <a:chExt cx="3239640" cy="575640"/>
            </a:xfrm>
          </p:grpSpPr>
          <p:pic>
            <p:nvPicPr>
              <p:cNvPr id="305" name="Рисунок 304"/>
              <p:cNvPicPr/>
              <p:nvPr/>
            </p:nvPicPr>
            <p:blipFill>
              <a:blip r:embed="rId6"/>
              <a:stretch/>
            </p:blipFill>
            <p:spPr>
              <a:xfrm>
                <a:off x="5038560" y="4916632"/>
                <a:ext cx="1297080" cy="5115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06" name="Рисунок 305"/>
              <p:cNvPicPr/>
              <p:nvPr/>
            </p:nvPicPr>
            <p:blipFill>
              <a:blip r:embed="rId7"/>
              <a:stretch/>
            </p:blipFill>
            <p:spPr>
              <a:xfrm>
                <a:off x="3096000" y="4980712"/>
                <a:ext cx="337680" cy="474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07" name="Рисунок 306"/>
              <p:cNvPicPr/>
              <p:nvPr/>
            </p:nvPicPr>
            <p:blipFill>
              <a:blip r:embed="rId8"/>
              <a:stretch/>
            </p:blipFill>
            <p:spPr>
              <a:xfrm>
                <a:off x="4380480" y="4980712"/>
                <a:ext cx="657720" cy="5115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08" name="Рисунок 307"/>
              <p:cNvPicPr/>
              <p:nvPr/>
            </p:nvPicPr>
            <p:blipFill>
              <a:blip r:embed="rId9"/>
              <a:stretch/>
            </p:blipFill>
            <p:spPr>
              <a:xfrm>
                <a:off x="3821400" y="5044792"/>
                <a:ext cx="355680" cy="3834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09" name="Рисунок 308"/>
            <p:cNvPicPr/>
            <p:nvPr/>
          </p:nvPicPr>
          <p:blipFill>
            <a:blip r:embed="rId9"/>
            <a:stretch/>
          </p:blipFill>
          <p:spPr>
            <a:xfrm>
              <a:off x="3891240" y="4284832"/>
              <a:ext cx="358200" cy="415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0" name="Рисунок 309"/>
            <p:cNvPicPr/>
            <p:nvPr/>
          </p:nvPicPr>
          <p:blipFill>
            <a:blip r:embed="rId10"/>
            <a:stretch/>
          </p:blipFill>
          <p:spPr>
            <a:xfrm>
              <a:off x="2808000" y="5561752"/>
              <a:ext cx="3095640" cy="1010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1" name="Рисунок 310"/>
            <p:cNvPicPr/>
            <p:nvPr/>
          </p:nvPicPr>
          <p:blipFill>
            <a:blip r:embed="rId8"/>
            <a:stretch/>
          </p:blipFill>
          <p:spPr>
            <a:xfrm>
              <a:off x="4710600" y="5961352"/>
              <a:ext cx="573480" cy="427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57158" y="348829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1 -    </a:t>
            </a:r>
            <a:r>
              <a:rPr lang="en-US" dirty="0" err="1"/>
              <a:t>ℓ</a:t>
            </a:r>
            <a:r>
              <a:rPr lang="en-US" baseline="-25000" dirty="0" err="1"/>
              <a:t>opt</a:t>
            </a:r>
            <a:r>
              <a:rPr lang="en-US" dirty="0"/>
              <a:t> = 0.12 µm  	</a:t>
            </a:r>
            <a:r>
              <a:rPr lang="en-US" dirty="0">
                <a:solidFill>
                  <a:srgbClr val="0070C0"/>
                </a:solidFill>
              </a:rPr>
              <a:t>2 -    </a:t>
            </a:r>
            <a:r>
              <a:rPr lang="en-US" dirty="0" err="1">
                <a:solidFill>
                  <a:srgbClr val="0070C0"/>
                </a:solidFill>
              </a:rPr>
              <a:t>ℓ</a:t>
            </a:r>
            <a:r>
              <a:rPr lang="en-US" baseline="-25000" dirty="0" err="1">
                <a:solidFill>
                  <a:srgbClr val="0070C0"/>
                </a:solidFill>
              </a:rPr>
              <a:t>opt</a:t>
            </a:r>
            <a:r>
              <a:rPr lang="en-US" dirty="0">
                <a:solidFill>
                  <a:srgbClr val="0070C0"/>
                </a:solidFill>
              </a:rPr>
              <a:t> = 0.04 µm 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3 -    </a:t>
            </a:r>
            <a:r>
              <a:rPr lang="en-US" dirty="0" err="1">
                <a:solidFill>
                  <a:srgbClr val="FF0000"/>
                </a:solidFill>
              </a:rPr>
              <a:t>ℓ</a:t>
            </a:r>
            <a:r>
              <a:rPr lang="en-US" baseline="-25000" dirty="0" err="1">
                <a:solidFill>
                  <a:srgbClr val="FF0000"/>
                </a:solidFill>
              </a:rPr>
              <a:t>opt</a:t>
            </a:r>
            <a:r>
              <a:rPr lang="en-US" dirty="0">
                <a:solidFill>
                  <a:srgbClr val="FF0000"/>
                </a:solidFill>
              </a:rPr>
              <a:t> = 0.13 µm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1214422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Phys. Rev. STAB 18, 021301 (2015)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2428868"/>
            <a:ext cx="1857388" cy="349565"/>
          </a:xfrm>
          <a:prstGeom prst="rect">
            <a:avLst/>
          </a:prstGeom>
          <a:noFill/>
          <a:ln w="9525">
            <a:solidFill>
              <a:srgbClr val="C00000">
                <a:alpha val="85000"/>
              </a:srgbClr>
            </a:solidFill>
            <a:miter lim="800000"/>
            <a:headEnd/>
            <a:tailEnd/>
          </a:ln>
          <a:effectLst/>
        </p:spPr>
      </p:pic>
      <p:pic>
        <p:nvPicPr>
          <p:cNvPr id="23" name="Рисунок 22"/>
          <p:cNvPicPr/>
          <p:nvPr/>
        </p:nvPicPr>
        <p:blipFill>
          <a:blip r:embed="rId12"/>
          <a:stretch/>
        </p:blipFill>
        <p:spPr>
          <a:xfrm>
            <a:off x="4929190" y="642918"/>
            <a:ext cx="3571900" cy="271464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3643306" y="5429264"/>
            <a:ext cx="3770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13"/>
          <a:stretch/>
        </p:blipFill>
        <p:spPr>
          <a:xfrm>
            <a:off x="785786" y="5214950"/>
            <a:ext cx="1785950" cy="7143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533520" y="76320"/>
            <a:ext cx="79239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0000"/>
                </a:solidFill>
                <a:latin typeface="Arial"/>
              </a:rPr>
              <a:t>Proton spectra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13" name="Рисунок 312"/>
          <p:cNvPicPr/>
          <p:nvPr/>
        </p:nvPicPr>
        <p:blipFill>
          <a:blip r:embed="rId3"/>
          <a:stretch/>
        </p:blipFill>
        <p:spPr>
          <a:xfrm>
            <a:off x="1214414" y="928670"/>
            <a:ext cx="6643734" cy="4572032"/>
          </a:xfrm>
          <a:prstGeom prst="rect">
            <a:avLst/>
          </a:prstGeom>
          <a:ln>
            <a:noFill/>
          </a:ln>
        </p:spPr>
      </p:pic>
      <p:pic>
        <p:nvPicPr>
          <p:cNvPr id="314" name="Рисунок 313"/>
          <p:cNvPicPr/>
          <p:nvPr/>
        </p:nvPicPr>
        <p:blipFill>
          <a:blip r:embed="rId4"/>
          <a:stretch/>
        </p:blipFill>
        <p:spPr>
          <a:xfrm>
            <a:off x="428596" y="5643578"/>
            <a:ext cx="3639934" cy="52595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6248" y="3429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950" y="2357430"/>
            <a:ext cx="5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6446" y="371475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714348" y="65952"/>
            <a:ext cx="79239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Proton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energy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scaling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with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laser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intensity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316" name="Рисунок 315"/>
          <p:cNvPicPr/>
          <p:nvPr/>
        </p:nvPicPr>
        <p:blipFill>
          <a:blip r:embed="rId3"/>
          <a:stretch/>
        </p:blipFill>
        <p:spPr>
          <a:xfrm>
            <a:off x="500034" y="857232"/>
            <a:ext cx="7786742" cy="5072098"/>
          </a:xfrm>
          <a:prstGeom prst="rect">
            <a:avLst/>
          </a:prstGeom>
          <a:ln>
            <a:noFill/>
          </a:ln>
        </p:spPr>
      </p:pic>
      <p:pic>
        <p:nvPicPr>
          <p:cNvPr id="317" name="Рисунок 316"/>
          <p:cNvPicPr/>
          <p:nvPr/>
        </p:nvPicPr>
        <p:blipFill>
          <a:blip r:embed="rId4"/>
          <a:stretch/>
        </p:blipFill>
        <p:spPr>
          <a:xfrm>
            <a:off x="5357818" y="3357562"/>
            <a:ext cx="1455840" cy="44316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357422" y="6000768"/>
            <a:ext cx="5209884" cy="57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FF0000"/>
                </a:solidFill>
                <a:latin typeface="Viner Hand ITC"/>
                <a:ea typeface="DejaVu Sans"/>
              </a:rPr>
              <a:t>Thank</a:t>
            </a:r>
            <a:r>
              <a:rPr lang="ru-RU" sz="3200" b="1" strike="noStrike" spc="-1" dirty="0">
                <a:solidFill>
                  <a:srgbClr val="FF0000"/>
                </a:solidFill>
                <a:latin typeface="Viner Hand ITC"/>
                <a:ea typeface="DejaVu Sans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Viner Hand ITC"/>
                <a:ea typeface="DejaVu Sans"/>
              </a:rPr>
              <a:t>you</a:t>
            </a:r>
            <a:r>
              <a:rPr lang="ru-RU" sz="3200" b="1" strike="noStrike" spc="-1" dirty="0">
                <a:solidFill>
                  <a:srgbClr val="FF0000"/>
                </a:solidFill>
                <a:latin typeface="Viner Hand ITC"/>
                <a:ea typeface="DejaVu Sans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Viner Hand ITC"/>
                <a:ea typeface="DejaVu Sans"/>
              </a:rPr>
              <a:t>for</a:t>
            </a:r>
            <a:r>
              <a:rPr lang="ru-RU" sz="3200" b="1" strike="noStrike" spc="-1" dirty="0">
                <a:solidFill>
                  <a:srgbClr val="FF0000"/>
                </a:solidFill>
                <a:latin typeface="Viner Hand ITC"/>
                <a:ea typeface="DejaVu Sans"/>
              </a:rPr>
              <a:t> </a:t>
            </a:r>
            <a:r>
              <a:rPr lang="ru-RU" sz="3200" b="1" strike="noStrike" spc="-1" dirty="0" err="1">
                <a:solidFill>
                  <a:srgbClr val="FF0000"/>
                </a:solidFill>
                <a:latin typeface="Viner Hand ITC"/>
                <a:ea typeface="DejaVu Sans"/>
              </a:rPr>
              <a:t>attention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07167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150017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1928802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4 µm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285749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µm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46" y="314324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µm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8926" y="17859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573278" y="33840"/>
            <a:ext cx="7999250" cy="823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FF0000"/>
                </a:solidFill>
                <a:latin typeface="Arial"/>
              </a:rPr>
              <a:t>Outline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8786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	Motivation:</a:t>
            </a:r>
          </a:p>
          <a:p>
            <a:r>
              <a:rPr lang="en-US" sz="2400" dirty="0" smtClean="0"/>
              <a:t>   	enhancing </a:t>
            </a:r>
            <a:r>
              <a:rPr lang="en-US" sz="2400" dirty="0" smtClean="0"/>
              <a:t>laser power and </a:t>
            </a:r>
            <a:r>
              <a:rPr lang="en-US" sz="2400" dirty="0" smtClean="0"/>
              <a:t>intensity through decreasing 	the pulse duration [</a:t>
            </a:r>
            <a:r>
              <a:rPr lang="en-US" sz="2000" dirty="0" smtClean="0"/>
              <a:t>Phys. Rev. A 101, 013829 (2020</a:t>
            </a:r>
            <a:r>
              <a:rPr lang="en-US" sz="2000" dirty="0" smtClean="0"/>
              <a:t>);</a:t>
            </a:r>
            <a:r>
              <a:rPr lang="en-US" sz="2000" dirty="0" smtClean="0"/>
              <a:t> Sci. Rep. </a:t>
            </a:r>
            <a:r>
              <a:rPr lang="en-US" sz="2000" dirty="0" smtClean="0"/>
              <a:t>	11</a:t>
            </a:r>
            <a:r>
              <a:rPr lang="en-US" sz="2000" dirty="0" smtClean="0"/>
              <a:t>, 151 (2021</a:t>
            </a:r>
            <a:r>
              <a:rPr lang="en-US" sz="2000" dirty="0" smtClean="0"/>
              <a:t>)]</a:t>
            </a:r>
          </a:p>
          <a:p>
            <a:r>
              <a:rPr lang="en-US" sz="2000" dirty="0" smtClean="0"/>
              <a:t>	</a:t>
            </a:r>
            <a:r>
              <a:rPr lang="en-US" sz="2000" dirty="0" smtClean="0"/>
              <a:t>-- </a:t>
            </a:r>
            <a:r>
              <a:rPr lang="en-US" sz="2400" dirty="0" smtClean="0"/>
              <a:t>high-gradient ion acceleration?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-- interplay between pulse shortening and focusing?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	Theoretical model :</a:t>
            </a:r>
          </a:p>
          <a:p>
            <a:r>
              <a:rPr lang="en-US" sz="2400" dirty="0" smtClean="0"/>
              <a:t>	</a:t>
            </a:r>
            <a:r>
              <a:rPr lang="en-US" sz="2400" dirty="0" smtClean="0"/>
              <a:t> -- transition of plasma </a:t>
            </a:r>
            <a:r>
              <a:rPr lang="en-US" sz="2400" dirty="0" smtClean="0"/>
              <a:t>expansion from isothermal </a:t>
            </a:r>
            <a:r>
              <a:rPr lang="en-US" sz="2400" dirty="0" smtClean="0"/>
              <a:t>	regime </a:t>
            </a:r>
            <a:r>
              <a:rPr lang="en-US" sz="2400" dirty="0" smtClean="0"/>
              <a:t>to </a:t>
            </a:r>
            <a:r>
              <a:rPr lang="en-US" sz="2400" dirty="0" smtClean="0"/>
              <a:t>the </a:t>
            </a:r>
            <a:r>
              <a:rPr lang="en-US" sz="2400" dirty="0" smtClean="0"/>
              <a:t>adiabatic </a:t>
            </a:r>
            <a:r>
              <a:rPr lang="en-US" sz="2400" dirty="0" smtClean="0"/>
              <a:t>one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	PIC simulation </a:t>
            </a:r>
          </a:p>
          <a:p>
            <a:r>
              <a:rPr lang="en-US" sz="2400" dirty="0" smtClean="0"/>
              <a:t>           -- optimal target thickness to maximize proton energy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2"/>
          <p:cNvSpPr/>
          <p:nvPr/>
        </p:nvSpPr>
        <p:spPr>
          <a:xfrm>
            <a:off x="573278" y="33840"/>
            <a:ext cx="7999250" cy="823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0000"/>
                </a:solidFill>
                <a:latin typeface="Arial"/>
              </a:rPr>
              <a:t>Theoretical model - description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175" name="Рисунок 174"/>
          <p:cNvPicPr/>
          <p:nvPr/>
        </p:nvPicPr>
        <p:blipFill>
          <a:blip r:embed="rId2"/>
          <a:stretch/>
        </p:blipFill>
        <p:spPr>
          <a:xfrm>
            <a:off x="428760" y="1143000"/>
            <a:ext cx="3571736" cy="428612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75"/>
          <p:cNvPicPr/>
          <p:nvPr/>
        </p:nvPicPr>
        <p:blipFill>
          <a:blip r:embed="rId3"/>
          <a:stretch/>
        </p:blipFill>
        <p:spPr>
          <a:xfrm>
            <a:off x="4929190" y="1071546"/>
            <a:ext cx="3284280" cy="59688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/>
          <p:cNvPicPr/>
          <p:nvPr/>
        </p:nvPicPr>
        <p:blipFill>
          <a:blip r:embed="rId4"/>
          <a:stretch/>
        </p:blipFill>
        <p:spPr>
          <a:xfrm>
            <a:off x="375226" y="1953896"/>
            <a:ext cx="1540080" cy="38844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177"/>
          <p:cNvPicPr/>
          <p:nvPr/>
        </p:nvPicPr>
        <p:blipFill>
          <a:blip r:embed="rId5"/>
          <a:stretch/>
        </p:blipFill>
        <p:spPr>
          <a:xfrm>
            <a:off x="400426" y="2415416"/>
            <a:ext cx="3242880" cy="44208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8"/>
          <p:cNvPicPr/>
          <p:nvPr/>
        </p:nvPicPr>
        <p:blipFill>
          <a:blip r:embed="rId6"/>
          <a:stretch/>
        </p:blipFill>
        <p:spPr>
          <a:xfrm>
            <a:off x="4214810" y="1857364"/>
            <a:ext cx="4586760" cy="93816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79"/>
          <p:cNvPicPr/>
          <p:nvPr/>
        </p:nvPicPr>
        <p:blipFill>
          <a:blip r:embed="rId7"/>
          <a:stretch/>
        </p:blipFill>
        <p:spPr>
          <a:xfrm>
            <a:off x="142844" y="3429000"/>
            <a:ext cx="2997360" cy="90108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80"/>
          <p:cNvPicPr/>
          <p:nvPr/>
        </p:nvPicPr>
        <p:blipFill>
          <a:blip r:embed="rId8"/>
          <a:stretch/>
        </p:blipFill>
        <p:spPr>
          <a:xfrm>
            <a:off x="3357554" y="3571876"/>
            <a:ext cx="897480" cy="68760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181"/>
          <p:cNvPicPr/>
          <p:nvPr/>
        </p:nvPicPr>
        <p:blipFill>
          <a:blip r:embed="rId9"/>
          <a:stretch/>
        </p:blipFill>
        <p:spPr>
          <a:xfrm>
            <a:off x="4685400" y="3564000"/>
            <a:ext cx="4386240" cy="70272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182"/>
          <p:cNvPicPr/>
          <p:nvPr/>
        </p:nvPicPr>
        <p:blipFill>
          <a:blip r:embed="rId10"/>
          <a:stretch/>
        </p:blipFill>
        <p:spPr>
          <a:xfrm>
            <a:off x="2304000" y="4932000"/>
            <a:ext cx="2087640" cy="33516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183"/>
          <p:cNvPicPr/>
          <p:nvPr/>
        </p:nvPicPr>
        <p:blipFill>
          <a:blip r:embed="rId11"/>
          <a:stretch/>
        </p:blipFill>
        <p:spPr>
          <a:xfrm>
            <a:off x="4896000" y="4860000"/>
            <a:ext cx="1583640" cy="36252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184"/>
          <p:cNvPicPr/>
          <p:nvPr/>
        </p:nvPicPr>
        <p:blipFill>
          <a:blip r:embed="rId12"/>
          <a:stretch/>
        </p:blipFill>
        <p:spPr>
          <a:xfrm>
            <a:off x="6768000" y="4860000"/>
            <a:ext cx="898920" cy="30996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185"/>
          <p:cNvPicPr/>
          <p:nvPr/>
        </p:nvPicPr>
        <p:blipFill>
          <a:blip r:embed="rId13"/>
          <a:stretch/>
        </p:blipFill>
        <p:spPr>
          <a:xfrm>
            <a:off x="648000" y="4932000"/>
            <a:ext cx="1175040" cy="32040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864000" y="3096000"/>
            <a:ext cx="22989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Isotherm expansion  </a:t>
            </a:r>
          </a:p>
        </p:txBody>
      </p:sp>
      <p:sp>
        <p:nvSpPr>
          <p:cNvPr id="189" name="CustomShape 4"/>
          <p:cNvSpPr/>
          <p:nvPr/>
        </p:nvSpPr>
        <p:spPr>
          <a:xfrm>
            <a:off x="864000" y="4392000"/>
            <a:ext cx="2347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latin typeface="Arial"/>
              </a:rPr>
              <a:t>Adiabatic expansion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72198" y="5786454"/>
            <a:ext cx="1643074" cy="28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472" y="5429264"/>
            <a:ext cx="4000528" cy="7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85918" y="6357958"/>
            <a:ext cx="15001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28760" y="1143000"/>
            <a:ext cx="8280360" cy="39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465840" y="71414"/>
            <a:ext cx="8106688" cy="10377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FF0000"/>
                </a:solidFill>
                <a:latin typeface="Arial"/>
              </a:rPr>
              <a:t>Theoretical model - results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192" name="Рисунок 191"/>
          <p:cNvPicPr/>
          <p:nvPr/>
        </p:nvPicPr>
        <p:blipFill>
          <a:blip r:embed="rId2"/>
          <a:stretch/>
        </p:blipFill>
        <p:spPr>
          <a:xfrm>
            <a:off x="0" y="1357298"/>
            <a:ext cx="4643438" cy="428628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192"/>
          <p:cNvPicPr/>
          <p:nvPr/>
        </p:nvPicPr>
        <p:blipFill>
          <a:blip r:embed="rId3"/>
          <a:stretch/>
        </p:blipFill>
        <p:spPr>
          <a:xfrm>
            <a:off x="4824076" y="1214422"/>
            <a:ext cx="4177080" cy="4446000"/>
          </a:xfrm>
          <a:prstGeom prst="rect">
            <a:avLst/>
          </a:prstGeom>
          <a:ln>
            <a:noFill/>
          </a:ln>
        </p:spPr>
      </p:pic>
      <p:pic>
        <p:nvPicPr>
          <p:cNvPr id="194" name="Рисунок 193"/>
          <p:cNvPicPr/>
          <p:nvPr/>
        </p:nvPicPr>
        <p:blipFill>
          <a:blip r:embed="rId4"/>
          <a:stretch/>
        </p:blipFill>
        <p:spPr>
          <a:xfrm>
            <a:off x="2232000" y="1118880"/>
            <a:ext cx="411174" cy="309856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194"/>
          <p:cNvPicPr/>
          <p:nvPr/>
        </p:nvPicPr>
        <p:blipFill>
          <a:blip r:embed="rId5"/>
          <a:stretch/>
        </p:blipFill>
        <p:spPr>
          <a:xfrm>
            <a:off x="6715140" y="1071546"/>
            <a:ext cx="522086" cy="285174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1472" y="585789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 13.1 </a:t>
            </a:r>
            <a:r>
              <a:rPr lang="en-US" dirty="0" err="1"/>
              <a:t>MeV</a:t>
            </a:r>
            <a:endParaRPr lang="en-US" dirty="0"/>
          </a:p>
          <a:p>
            <a:r>
              <a:rPr lang="en-US" dirty="0"/>
              <a:t>2  -  7.6 </a:t>
            </a:r>
            <a:r>
              <a:rPr lang="en-US" dirty="0" err="1"/>
              <a:t>MeV</a:t>
            </a:r>
            <a:r>
              <a:rPr lang="en-US" dirty="0"/>
              <a:t>                  3 – 14.6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3505" y="5854503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1 -   157  </a:t>
            </a:r>
            <a:r>
              <a:rPr lang="en-US" dirty="0" err="1"/>
              <a:t>MeV</a:t>
            </a:r>
            <a:endParaRPr lang="en-US" dirty="0"/>
          </a:p>
          <a:p>
            <a:r>
              <a:rPr lang="en-US" dirty="0"/>
              <a:t>2  -  108  </a:t>
            </a:r>
            <a:r>
              <a:rPr lang="en-US" dirty="0" err="1"/>
              <a:t>MeV</a:t>
            </a:r>
            <a:r>
              <a:rPr lang="en-US" dirty="0"/>
              <a:t>             3 – 187 </a:t>
            </a:r>
            <a:r>
              <a:rPr lang="en-US" dirty="0" err="1"/>
              <a:t>MeV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ine 1"/>
          <p:cNvSpPr/>
          <p:nvPr/>
        </p:nvSpPr>
        <p:spPr>
          <a:xfrm>
            <a:off x="3776400" y="4152600"/>
            <a:ext cx="3505320" cy="180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-71640" y="44280"/>
            <a:ext cx="92512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0000"/>
                </a:solidFill>
                <a:latin typeface="Arial"/>
              </a:rPr>
              <a:t>PIC code for simulation of laser-plasma interaction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3243240" y="2629080"/>
            <a:ext cx="4037760" cy="2056680"/>
          </a:xfrm>
          <a:prstGeom prst="cube">
            <a:avLst>
              <a:gd name="adj" fmla="val 25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Line 4"/>
          <p:cNvSpPr/>
          <p:nvPr/>
        </p:nvSpPr>
        <p:spPr>
          <a:xfrm flipH="1">
            <a:off x="7281720" y="4152600"/>
            <a:ext cx="144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Line 5"/>
          <p:cNvSpPr/>
          <p:nvPr/>
        </p:nvSpPr>
        <p:spPr>
          <a:xfrm flipH="1">
            <a:off x="6748200" y="4686120"/>
            <a:ext cx="180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Line 6"/>
          <p:cNvSpPr/>
          <p:nvPr/>
        </p:nvSpPr>
        <p:spPr>
          <a:xfrm flipH="1">
            <a:off x="3243240" y="4686120"/>
            <a:ext cx="144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7"/>
          <p:cNvSpPr/>
          <p:nvPr/>
        </p:nvSpPr>
        <p:spPr>
          <a:xfrm>
            <a:off x="3243240" y="5143680"/>
            <a:ext cx="35046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8"/>
          <p:cNvSpPr/>
          <p:nvPr/>
        </p:nvSpPr>
        <p:spPr>
          <a:xfrm flipV="1">
            <a:off x="6748560" y="4685760"/>
            <a:ext cx="532800" cy="45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Line 9"/>
          <p:cNvSpPr/>
          <p:nvPr/>
        </p:nvSpPr>
        <p:spPr>
          <a:xfrm>
            <a:off x="7281720" y="2628720"/>
            <a:ext cx="531720" cy="14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Line 10"/>
          <p:cNvSpPr/>
          <p:nvPr/>
        </p:nvSpPr>
        <p:spPr>
          <a:xfrm>
            <a:off x="7281720" y="4152600"/>
            <a:ext cx="531720" cy="1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1"/>
          <p:cNvSpPr/>
          <p:nvPr/>
        </p:nvSpPr>
        <p:spPr>
          <a:xfrm rot="5400000" flipH="1" flipV="1">
            <a:off x="6977160" y="3390120"/>
            <a:ext cx="1523160" cy="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2"/>
          <p:cNvSpPr/>
          <p:nvPr/>
        </p:nvSpPr>
        <p:spPr>
          <a:xfrm>
            <a:off x="4996800" y="4762440"/>
            <a:ext cx="2829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x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8" name="CustomShape 13"/>
          <p:cNvSpPr/>
          <p:nvPr/>
        </p:nvSpPr>
        <p:spPr>
          <a:xfrm>
            <a:off x="6906600" y="4457880"/>
            <a:ext cx="2829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y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9" name="CustomShape 14"/>
          <p:cNvSpPr/>
          <p:nvPr/>
        </p:nvSpPr>
        <p:spPr>
          <a:xfrm>
            <a:off x="7440480" y="3325680"/>
            <a:ext cx="27072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z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0" name="Line 15"/>
          <p:cNvSpPr/>
          <p:nvPr/>
        </p:nvSpPr>
        <p:spPr>
          <a:xfrm flipH="1">
            <a:off x="4143240" y="4343400"/>
            <a:ext cx="1440" cy="137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Line 16"/>
          <p:cNvSpPr/>
          <p:nvPr/>
        </p:nvSpPr>
        <p:spPr>
          <a:xfrm flipH="1">
            <a:off x="4512960" y="4343040"/>
            <a:ext cx="1800" cy="13716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7"/>
          <p:cNvSpPr/>
          <p:nvPr/>
        </p:nvSpPr>
        <p:spPr>
          <a:xfrm>
            <a:off x="4143240" y="5572080"/>
            <a:ext cx="38016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8"/>
          <p:cNvSpPr/>
          <p:nvPr/>
        </p:nvSpPr>
        <p:spPr>
          <a:xfrm>
            <a:off x="5159520" y="5778360"/>
            <a:ext cx="32760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x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z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= </a:t>
            </a:r>
            <a:r>
              <a:rPr lang="en-CA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20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20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20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4" name="CustomShape 19"/>
          <p:cNvSpPr/>
          <p:nvPr/>
        </p:nvSpPr>
        <p:spPr>
          <a:xfrm>
            <a:off x="5083200" y="6149880"/>
            <a:ext cx="380916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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x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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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z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=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/</a:t>
            </a:r>
            <a:r>
              <a:rPr lang="en-CA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00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/20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Symbol"/>
                <a:ea typeface="WenQuanYi Micro Hei"/>
              </a:rPr>
              <a:t>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/20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15" name="Line 20"/>
          <p:cNvSpPr/>
          <p:nvPr/>
        </p:nvSpPr>
        <p:spPr>
          <a:xfrm flipH="1">
            <a:off x="3776400" y="2628720"/>
            <a:ext cx="1800" cy="152388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Line 21"/>
          <p:cNvSpPr/>
          <p:nvPr/>
        </p:nvSpPr>
        <p:spPr>
          <a:xfrm flipV="1">
            <a:off x="3243240" y="4152600"/>
            <a:ext cx="533160" cy="533520"/>
          </a:xfrm>
          <a:prstGeom prst="line">
            <a:avLst/>
          </a:prstGeom>
          <a:ln w="9360" cap="rnd">
            <a:solidFill>
              <a:schemeClr val="tx1"/>
            </a:solidFill>
            <a:custDash>
              <a:ds d="600000" sp="5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22"/>
          <p:cNvSpPr/>
          <p:nvPr/>
        </p:nvSpPr>
        <p:spPr>
          <a:xfrm>
            <a:off x="937800" y="2492280"/>
            <a:ext cx="135864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Laser pulse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23"/>
          <p:cNvSpPr/>
          <p:nvPr/>
        </p:nvSpPr>
        <p:spPr>
          <a:xfrm>
            <a:off x="5150880" y="3390840"/>
            <a:ext cx="69876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Times New Roman"/>
                <a:ea typeface="WenQuanYi Micro Hei"/>
              </a:rPr>
              <a:t>target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24"/>
          <p:cNvSpPr/>
          <p:nvPr/>
        </p:nvSpPr>
        <p:spPr>
          <a:xfrm>
            <a:off x="1962720" y="5778360"/>
            <a:ext cx="1739880" cy="82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electrons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heavy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ions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light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ions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(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protons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20" name="CustomShape 25"/>
          <p:cNvSpPr/>
          <p:nvPr/>
        </p:nvSpPr>
        <p:spPr>
          <a:xfrm>
            <a:off x="449640" y="5778360"/>
            <a:ext cx="1144080" cy="886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Target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CH</a:t>
            </a:r>
            <a:r>
              <a:rPr lang="ru-RU" sz="1600" b="0" strike="noStrike" spc="-1" baseline="-2500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 foil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(n</a:t>
            </a:r>
            <a:r>
              <a:rPr lang="ru-RU" sz="1600" b="0" strike="noStrike" spc="-1" baseline="-25000">
                <a:solidFill>
                  <a:srgbClr val="000000"/>
                </a:solidFill>
                <a:latin typeface="Times New Roman"/>
                <a:ea typeface="WenQuanYi Micro Hei"/>
              </a:rPr>
              <a:t>e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=200 n</a:t>
            </a:r>
            <a:r>
              <a:rPr lang="ru-RU" sz="1600" b="0" strike="noStrike" spc="-1" baseline="-25000">
                <a:solidFill>
                  <a:srgbClr val="000000"/>
                </a:solidFill>
                <a:latin typeface="Times New Roman"/>
                <a:ea typeface="WenQuanYi Micro Hei"/>
              </a:rPr>
              <a:t>c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 )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21" name="Рисунок 3"/>
          <p:cNvPicPr/>
          <p:nvPr/>
        </p:nvPicPr>
        <p:blipFill>
          <a:blip r:embed="rId2"/>
          <a:stretch/>
        </p:blipFill>
        <p:spPr>
          <a:xfrm>
            <a:off x="1316160" y="2949480"/>
            <a:ext cx="1599480" cy="1280520"/>
          </a:xfrm>
          <a:prstGeom prst="rect">
            <a:avLst/>
          </a:prstGeom>
          <a:ln w="9360">
            <a:noFill/>
          </a:ln>
        </p:spPr>
      </p:pic>
      <p:sp>
        <p:nvSpPr>
          <p:cNvPr id="222" name="Line 26"/>
          <p:cNvSpPr/>
          <p:nvPr/>
        </p:nvSpPr>
        <p:spPr>
          <a:xfrm flipH="1">
            <a:off x="2687400" y="3406680"/>
            <a:ext cx="180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27"/>
          <p:cNvSpPr/>
          <p:nvPr/>
        </p:nvSpPr>
        <p:spPr>
          <a:xfrm flipH="1">
            <a:off x="1468080" y="3482640"/>
            <a:ext cx="1800" cy="685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Line 28"/>
          <p:cNvSpPr/>
          <p:nvPr/>
        </p:nvSpPr>
        <p:spPr>
          <a:xfrm>
            <a:off x="401400" y="3939840"/>
            <a:ext cx="1751040" cy="1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29"/>
          <p:cNvSpPr/>
          <p:nvPr/>
        </p:nvSpPr>
        <p:spPr>
          <a:xfrm>
            <a:off x="479160" y="3101760"/>
            <a:ext cx="1751040" cy="18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30"/>
          <p:cNvSpPr/>
          <p:nvPr/>
        </p:nvSpPr>
        <p:spPr>
          <a:xfrm flipV="1">
            <a:off x="582480" y="3101400"/>
            <a:ext cx="720" cy="83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1"/>
          <p:cNvSpPr/>
          <p:nvPr/>
        </p:nvSpPr>
        <p:spPr>
          <a:xfrm>
            <a:off x="1925640" y="4092480"/>
            <a:ext cx="45648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Symbol"/>
                <a:ea typeface="WenQuanYi Micro Hei"/>
              </a:rPr>
              <a:t>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8" name="CustomShape 32"/>
          <p:cNvSpPr/>
          <p:nvPr/>
        </p:nvSpPr>
        <p:spPr>
          <a:xfrm>
            <a:off x="563040" y="3330720"/>
            <a:ext cx="433800" cy="333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WenQuanYi Micro Hei"/>
              </a:rPr>
              <a:t>ρ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9" name="CustomShape 33"/>
          <p:cNvSpPr/>
          <p:nvPr/>
        </p:nvSpPr>
        <p:spPr>
          <a:xfrm>
            <a:off x="4143240" y="2643120"/>
            <a:ext cx="856440" cy="2071080"/>
          </a:xfrm>
          <a:prstGeom prst="cube">
            <a:avLst>
              <a:gd name="adj" fmla="val 56905"/>
            </a:avLst>
          </a:prstGeom>
          <a:solidFill>
            <a:schemeClr val="accent1">
              <a:alpha val="57000"/>
            </a:schemeClr>
          </a:solidFill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34"/>
          <p:cNvSpPr/>
          <p:nvPr/>
        </p:nvSpPr>
        <p:spPr>
          <a:xfrm>
            <a:off x="4635000" y="5429264"/>
            <a:ext cx="1580074" cy="336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l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~ 0.01 – </a:t>
            </a:r>
            <a:r>
              <a:rPr lang="en-CA" sz="1600" spc="-1" dirty="0">
                <a:solidFill>
                  <a:srgbClr val="000000"/>
                </a:solidFill>
                <a:latin typeface="Times New Roman"/>
                <a:ea typeface="WenQuanYi Micro Hei"/>
              </a:rPr>
              <a:t>0.2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μm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31" name="CustomShape 35"/>
          <p:cNvSpPr/>
          <p:nvPr/>
        </p:nvSpPr>
        <p:spPr>
          <a:xfrm>
            <a:off x="214200" y="4357800"/>
            <a:ext cx="2714040" cy="131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30 J,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rgbClr val="000000"/>
                </a:solidFill>
                <a:latin typeface="Times New Roman"/>
                <a:ea typeface="WenQuanYi Micro Hei"/>
              </a:rPr>
              <a:t>4.1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×10</a:t>
            </a:r>
            <a:r>
              <a:rPr lang="ru-RU" sz="16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en-CA" sz="16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1</a:t>
            </a:r>
            <a:r>
              <a:rPr lang="ru-RU" sz="16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-1.</a:t>
            </a:r>
            <a:r>
              <a:rPr lang="en-CA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7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×10</a:t>
            </a:r>
            <a:r>
              <a:rPr lang="ru-RU" sz="16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22 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W/cm</a:t>
            </a:r>
            <a:r>
              <a:rPr lang="ru-RU" sz="1600" b="0" strike="noStrike" spc="-1" baseline="30000" dirty="0">
                <a:solidFill>
                  <a:srgbClr val="000000"/>
                </a:solidFill>
                <a:latin typeface="Times New Roman"/>
                <a:ea typeface="WenQuanYi Micro Hei"/>
              </a:rPr>
              <a:t>2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τ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= 10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fs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- 40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fs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ρ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= </a:t>
            </a:r>
            <a:r>
              <a:rPr lang="en-CA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4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μm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- 8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μm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Linear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Times New Roman"/>
                <a:ea typeface="WenQuanYi Micro Hei"/>
              </a:rPr>
              <a:t>polarization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WenQuanYi Micro Hei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32" name="CustomShape 36"/>
          <p:cNvSpPr/>
          <p:nvPr/>
        </p:nvSpPr>
        <p:spPr>
          <a:xfrm>
            <a:off x="1654200" y="5778360"/>
            <a:ext cx="227880" cy="837360"/>
          </a:xfrm>
          <a:prstGeom prst="leftBrace">
            <a:avLst>
              <a:gd name="adj1" fmla="val 30556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37"/>
          <p:cNvSpPr/>
          <p:nvPr/>
        </p:nvSpPr>
        <p:spPr>
          <a:xfrm>
            <a:off x="1468080" y="4092480"/>
            <a:ext cx="1219320" cy="36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4" name="Picture 2"/>
          <p:cNvPicPr/>
          <p:nvPr/>
        </p:nvPicPr>
        <p:blipFill>
          <a:blip r:embed="rId3"/>
          <a:stretch/>
        </p:blipFill>
        <p:spPr>
          <a:xfrm>
            <a:off x="357120" y="857160"/>
            <a:ext cx="2675880" cy="1046880"/>
          </a:xfrm>
          <a:prstGeom prst="rect">
            <a:avLst/>
          </a:prstGeom>
          <a:ln w="9360">
            <a:noFill/>
          </a:ln>
        </p:spPr>
      </p:pic>
      <p:pic>
        <p:nvPicPr>
          <p:cNvPr id="235" name="Picture 4"/>
          <p:cNvPicPr/>
          <p:nvPr/>
        </p:nvPicPr>
        <p:blipFill>
          <a:blip r:embed="rId4"/>
          <a:stretch/>
        </p:blipFill>
        <p:spPr>
          <a:xfrm>
            <a:off x="5072040" y="857160"/>
            <a:ext cx="3564720" cy="801000"/>
          </a:xfrm>
          <a:prstGeom prst="rect">
            <a:avLst/>
          </a:prstGeom>
          <a:ln w="9360">
            <a:noFill/>
          </a:ln>
        </p:spPr>
      </p:pic>
      <p:pic>
        <p:nvPicPr>
          <p:cNvPr id="236" name="Picture 6"/>
          <p:cNvPicPr/>
          <p:nvPr/>
        </p:nvPicPr>
        <p:blipFill>
          <a:blip r:embed="rId5"/>
          <a:stretch/>
        </p:blipFill>
        <p:spPr>
          <a:xfrm>
            <a:off x="3286080" y="1803240"/>
            <a:ext cx="3455280" cy="553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5"/>
          <p:cNvPicPr/>
          <p:nvPr/>
        </p:nvPicPr>
        <p:blipFill>
          <a:blip r:embed="rId2"/>
          <a:stretch/>
        </p:blipFill>
        <p:spPr>
          <a:xfrm>
            <a:off x="1714680" y="619200"/>
            <a:ext cx="5714280" cy="5618880"/>
          </a:xfrm>
          <a:prstGeom prst="rect">
            <a:avLst/>
          </a:prstGeom>
          <a:ln w="9360">
            <a:noFill/>
          </a:ln>
        </p:spPr>
      </p:pic>
      <p:pic>
        <p:nvPicPr>
          <p:cNvPr id="238" name="Picture 6"/>
          <p:cNvPicPr/>
          <p:nvPr/>
        </p:nvPicPr>
        <p:blipFill>
          <a:blip r:embed="rId3"/>
          <a:stretch/>
        </p:blipFill>
        <p:spPr>
          <a:xfrm>
            <a:off x="1714680" y="619200"/>
            <a:ext cx="5714280" cy="5618880"/>
          </a:xfrm>
          <a:prstGeom prst="rect">
            <a:avLst/>
          </a:prstGeom>
          <a:ln w="9360">
            <a:noFill/>
          </a:ln>
        </p:spPr>
      </p:pic>
      <p:pic>
        <p:nvPicPr>
          <p:cNvPr id="239" name="Picture 7"/>
          <p:cNvPicPr/>
          <p:nvPr/>
        </p:nvPicPr>
        <p:blipFill>
          <a:blip r:embed="rId4"/>
          <a:stretch/>
        </p:blipFill>
        <p:spPr>
          <a:xfrm>
            <a:off x="1714680" y="619200"/>
            <a:ext cx="5714280" cy="5618880"/>
          </a:xfrm>
          <a:prstGeom prst="rect">
            <a:avLst/>
          </a:prstGeom>
          <a:ln w="9360">
            <a:noFill/>
          </a:ln>
        </p:spPr>
      </p:pic>
      <p:pic>
        <p:nvPicPr>
          <p:cNvPr id="240" name="Picture 8"/>
          <p:cNvPicPr/>
          <p:nvPr/>
        </p:nvPicPr>
        <p:blipFill>
          <a:blip r:embed="rId5"/>
          <a:stretch/>
        </p:blipFill>
        <p:spPr>
          <a:xfrm>
            <a:off x="1714680" y="619200"/>
            <a:ext cx="5714280" cy="5618880"/>
          </a:xfrm>
          <a:prstGeom prst="rect">
            <a:avLst/>
          </a:prstGeom>
          <a:ln w="9360">
            <a:noFill/>
          </a:ln>
        </p:spPr>
      </p:pic>
      <p:pic>
        <p:nvPicPr>
          <p:cNvPr id="241" name="Picture 9"/>
          <p:cNvPicPr/>
          <p:nvPr/>
        </p:nvPicPr>
        <p:blipFill>
          <a:blip r:embed="rId6"/>
          <a:stretch/>
        </p:blipFill>
        <p:spPr>
          <a:xfrm>
            <a:off x="1714680" y="619200"/>
            <a:ext cx="5714280" cy="5618880"/>
          </a:xfrm>
          <a:prstGeom prst="rect">
            <a:avLst/>
          </a:prstGeom>
          <a:ln w="9360">
            <a:noFill/>
          </a:ln>
        </p:spPr>
      </p:pic>
      <p:pic>
        <p:nvPicPr>
          <p:cNvPr id="242" name="Picture 10"/>
          <p:cNvPicPr/>
          <p:nvPr/>
        </p:nvPicPr>
        <p:blipFill>
          <a:blip r:embed="rId7"/>
          <a:stretch/>
        </p:blipFill>
        <p:spPr>
          <a:xfrm>
            <a:off x="1714680" y="619200"/>
            <a:ext cx="5714280" cy="561888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11"/>
          <p:cNvPicPr/>
          <p:nvPr/>
        </p:nvPicPr>
        <p:blipFill>
          <a:blip r:embed="rId8"/>
          <a:stretch/>
        </p:blipFill>
        <p:spPr>
          <a:xfrm>
            <a:off x="1714680" y="619200"/>
            <a:ext cx="5714280" cy="5618880"/>
          </a:xfrm>
          <a:prstGeom prst="rect">
            <a:avLst/>
          </a:prstGeom>
          <a:ln w="9360">
            <a:noFill/>
          </a:ln>
        </p:spPr>
      </p:pic>
      <p:sp>
        <p:nvSpPr>
          <p:cNvPr id="244" name="CustomShape 1"/>
          <p:cNvSpPr/>
          <p:nvPr/>
        </p:nvSpPr>
        <p:spPr>
          <a:xfrm>
            <a:off x="533520" y="5410080"/>
            <a:ext cx="3047400" cy="641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=5 10</a:t>
            </a:r>
            <a:r>
              <a:rPr lang="ru-RU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21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W/cm</a:t>
            </a:r>
            <a:r>
              <a:rPr lang="ru-RU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2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 </a:t>
            </a:r>
            <a:r>
              <a:rPr lang="ru-RU" sz="1800" b="0" strike="noStrike" spc="-1">
                <a:solidFill>
                  <a:srgbClr val="000000"/>
                </a:solidFill>
                <a:latin typeface="Symbol"/>
                <a:ea typeface="DejaVu Sans"/>
              </a:rPr>
              <a:t>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 30 fs,  focus spot 4 </a:t>
            </a:r>
            <a:r>
              <a:rPr lang="ru-RU" sz="1800" b="0" strike="noStrike" spc="-1">
                <a:solidFill>
                  <a:srgbClr val="000000"/>
                </a:solidFill>
                <a:latin typeface="Symbol"/>
                <a:ea typeface="DejaVu Sans"/>
              </a:rPr>
              <a:t>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 (FWHM)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33520" y="6172200"/>
            <a:ext cx="3842640" cy="404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Target – CH</a:t>
            </a:r>
            <a:r>
              <a:rPr lang="ru-RU" sz="18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foil 0.1 </a:t>
            </a:r>
            <a:r>
              <a:rPr lang="ru-RU" sz="1800" b="0" strike="noStrike" spc="-1">
                <a:solidFill>
                  <a:srgbClr val="000000"/>
                </a:solidFill>
                <a:latin typeface="Symbol"/>
                <a:ea typeface="DejaVu Sans"/>
              </a:rPr>
              <a:t>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   (n</a:t>
            </a:r>
            <a:r>
              <a:rPr lang="ru-RU" sz="18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=200 n</a:t>
            </a:r>
            <a:r>
              <a:rPr lang="ru-RU" sz="18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c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500040" y="712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0000"/>
                </a:solidFill>
                <a:latin typeface="Arial"/>
              </a:rPr>
              <a:t>3D proton acceleration by 30 J laser pulse</a:t>
            </a:r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428760" y="1143000"/>
            <a:ext cx="8280360" cy="39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285840" y="2858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0000"/>
                </a:solidFill>
                <a:latin typeface="Arial"/>
              </a:rPr>
              <a:t>Simulation results</a:t>
            </a:r>
            <a:r>
              <a:t/>
            </a:r>
            <a:br/>
            <a:endParaRPr lang="ru-RU" sz="3600" b="0" strike="noStrike" spc="-1">
              <a:latin typeface="Arial"/>
            </a:endParaRPr>
          </a:p>
        </p:txBody>
      </p:sp>
      <p:pic>
        <p:nvPicPr>
          <p:cNvPr id="249" name="Рисунок 248"/>
          <p:cNvPicPr/>
          <p:nvPr/>
        </p:nvPicPr>
        <p:blipFill>
          <a:blip r:embed="rId2"/>
          <a:stretch/>
        </p:blipFill>
        <p:spPr>
          <a:xfrm>
            <a:off x="0" y="928670"/>
            <a:ext cx="7215206" cy="507209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43768" y="1571612"/>
            <a:ext cx="1785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1   40 </a:t>
            </a:r>
            <a:r>
              <a:rPr lang="en-US" dirty="0" err="1"/>
              <a:t>fs</a:t>
            </a:r>
            <a:r>
              <a:rPr lang="en-US" dirty="0"/>
              <a:t> 4 µm</a:t>
            </a:r>
          </a:p>
          <a:p>
            <a:endParaRPr lang="en-US" dirty="0"/>
          </a:p>
          <a:p>
            <a:pPr marL="342900" indent="-342900">
              <a:buAutoNum type="arabicPlain" startAt="2"/>
            </a:pPr>
            <a:r>
              <a:rPr lang="en-US" dirty="0">
                <a:solidFill>
                  <a:srgbClr val="0070C0"/>
                </a:solidFill>
              </a:rPr>
              <a:t>10 </a:t>
            </a:r>
            <a:r>
              <a:rPr lang="en-US" dirty="0" err="1">
                <a:solidFill>
                  <a:srgbClr val="0070C0"/>
                </a:solidFill>
              </a:rPr>
              <a:t>fs</a:t>
            </a:r>
            <a:r>
              <a:rPr lang="en-US" dirty="0">
                <a:solidFill>
                  <a:srgbClr val="0070C0"/>
                </a:solidFill>
              </a:rPr>
              <a:t> 8 µm </a:t>
            </a:r>
          </a:p>
          <a:p>
            <a:pPr marL="342900" indent="-342900">
              <a:buAutoNum type="arabicPlain" startAt="2"/>
            </a:pPr>
            <a:endParaRPr lang="en-US" dirty="0"/>
          </a:p>
          <a:p>
            <a:pPr marL="342900" indent="-342900">
              <a:buAutoNum type="arabicPlain" startAt="2"/>
            </a:pP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fs</a:t>
            </a:r>
            <a:r>
              <a:rPr lang="en-US" dirty="0">
                <a:solidFill>
                  <a:srgbClr val="FF0000"/>
                </a:solidFill>
              </a:rPr>
              <a:t> 4 µm</a:t>
            </a:r>
          </a:p>
          <a:p>
            <a:pPr marL="342900" indent="-342900">
              <a:buAutoNum type="arabicPlain" startAt="2"/>
            </a:pPr>
            <a:endParaRPr lang="en-US" dirty="0"/>
          </a:p>
          <a:p>
            <a:pPr marL="342900" indent="-342900">
              <a:buAutoNum type="arabicPlain" startAt="2"/>
            </a:pPr>
            <a:r>
              <a:rPr lang="en-US" dirty="0">
                <a:solidFill>
                  <a:srgbClr val="92D050"/>
                </a:solidFill>
              </a:rPr>
              <a:t>20 </a:t>
            </a:r>
            <a:r>
              <a:rPr lang="en-US" dirty="0" err="1">
                <a:solidFill>
                  <a:srgbClr val="92D050"/>
                </a:solidFill>
              </a:rPr>
              <a:t>fs</a:t>
            </a:r>
            <a:r>
              <a:rPr lang="en-US" dirty="0">
                <a:solidFill>
                  <a:srgbClr val="92D050"/>
                </a:solidFill>
              </a:rPr>
              <a:t> 4 µm</a:t>
            </a:r>
          </a:p>
          <a:p>
            <a:pPr marL="342900" indent="-342900">
              <a:buAutoNum type="arabicPlain" startAt="2"/>
            </a:pPr>
            <a:endParaRPr lang="en-US" dirty="0"/>
          </a:p>
          <a:p>
            <a:pPr marL="342900" indent="-342900">
              <a:buAutoNum type="arabicPlain" startAt="2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6 µm</a:t>
            </a:r>
            <a:r>
              <a:rPr lang="en-US" dirty="0"/>
              <a:t>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6072206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   ℓ</a:t>
            </a:r>
            <a:r>
              <a:rPr lang="en-US" baseline="-25000" dirty="0"/>
              <a:t>0</a:t>
            </a:r>
            <a:r>
              <a:rPr lang="en-US" dirty="0"/>
              <a:t> = 0.2 µm :  	1 -   154  </a:t>
            </a:r>
            <a:r>
              <a:rPr lang="en-US" dirty="0" err="1"/>
              <a:t>MeV</a:t>
            </a:r>
            <a:r>
              <a:rPr lang="en-US" dirty="0"/>
              <a:t>	 </a:t>
            </a:r>
            <a:r>
              <a:rPr lang="en-US" dirty="0">
                <a:solidFill>
                  <a:srgbClr val="0070C0"/>
                </a:solidFill>
              </a:rPr>
              <a:t>2  -  80  </a:t>
            </a:r>
            <a:r>
              <a:rPr lang="en-US" dirty="0" err="1">
                <a:solidFill>
                  <a:srgbClr val="0070C0"/>
                </a:solidFill>
              </a:rPr>
              <a:t>MeV</a:t>
            </a:r>
            <a:r>
              <a:rPr lang="en-US" dirty="0"/>
              <a:t>             </a:t>
            </a:r>
            <a:r>
              <a:rPr lang="en-US" dirty="0">
                <a:solidFill>
                  <a:srgbClr val="FF0000"/>
                </a:solidFill>
              </a:rPr>
              <a:t>3  –  224 </a:t>
            </a:r>
            <a:r>
              <a:rPr lang="en-US" dirty="0" err="1">
                <a:solidFill>
                  <a:srgbClr val="FF0000"/>
                </a:solidFill>
              </a:rPr>
              <a:t>MeV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85840" y="0"/>
            <a:ext cx="8571960" cy="64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CA" sz="3200" spc="-1" dirty="0">
                <a:solidFill>
                  <a:srgbClr val="FF0000"/>
                </a:solidFill>
                <a:latin typeface="Arial"/>
              </a:rPr>
              <a:t>E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xperiments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on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proton</a:t>
            </a:r>
            <a:r>
              <a:rPr lang="ru-RU" sz="32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3200" b="0" strike="noStrike" spc="-1" dirty="0" err="1">
                <a:solidFill>
                  <a:srgbClr val="FF0000"/>
                </a:solidFill>
                <a:latin typeface="Arial"/>
              </a:rPr>
              <a:t>acceleration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37960" y="762120"/>
            <a:ext cx="430776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F. Wagner et.al PRL 116, 205002 (2016)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4" name="Picture 4"/>
          <p:cNvPicPr/>
          <p:nvPr/>
        </p:nvPicPr>
        <p:blipFill>
          <a:blip r:embed="rId3"/>
          <a:stretch/>
        </p:blipFill>
        <p:spPr>
          <a:xfrm>
            <a:off x="214200" y="3429000"/>
            <a:ext cx="3961800" cy="326628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233280" y="1143000"/>
            <a:ext cx="4266360" cy="699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Laser: ~160-200J; 500-800 fs; 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 ~ (0.7-2.6)×10</a:t>
            </a:r>
            <a:r>
              <a:rPr lang="ru-RU" sz="20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W/cm</a:t>
            </a:r>
            <a:r>
              <a:rPr lang="ru-RU" sz="20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366840" y="1905120"/>
            <a:ext cx="2742480" cy="912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Polymethylpentene foil,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thickness165-1400 nm,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gold foil, 4 μm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439200" y="2857680"/>
            <a:ext cx="2718360" cy="3949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C00000"/>
                </a:solidFill>
                <a:latin typeface="Arial"/>
                <a:ea typeface="DejaVu Sans"/>
              </a:rPr>
              <a:t>Proton energy 85 МэВ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68" name="Picture 3"/>
          <p:cNvPicPr/>
          <p:nvPr/>
        </p:nvPicPr>
        <p:blipFill>
          <a:blip r:embed="rId4"/>
          <a:stretch/>
        </p:blipFill>
        <p:spPr>
          <a:xfrm>
            <a:off x="4786200" y="3643200"/>
            <a:ext cx="4037760" cy="2910600"/>
          </a:xfrm>
          <a:prstGeom prst="rect">
            <a:avLst/>
          </a:prstGeom>
          <a:ln w="9360">
            <a:noFill/>
          </a:ln>
        </p:spPr>
      </p:pic>
      <p:sp>
        <p:nvSpPr>
          <p:cNvPr id="169" name="CustomShape 6"/>
          <p:cNvSpPr/>
          <p:nvPr/>
        </p:nvSpPr>
        <p:spPr>
          <a:xfrm>
            <a:off x="4857840" y="773280"/>
            <a:ext cx="4142520" cy="36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I. J. Kim et.al  PoP 23, 070701 (2016)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5011200" y="2857680"/>
            <a:ext cx="2718360" cy="3949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C00000"/>
                </a:solidFill>
                <a:latin typeface="Arial"/>
                <a:ea typeface="DejaVu Sans"/>
              </a:rPr>
              <a:t>Proton energy 93 МэВ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4929120" y="1214280"/>
            <a:ext cx="4071240" cy="699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Laser: ~1 PW; 27J; 30 fs;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8.5 J on target,  6.1×10</a:t>
            </a:r>
            <a:r>
              <a:rPr lang="ru-RU" sz="20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W/cm</a:t>
            </a:r>
            <a:r>
              <a:rPr lang="ru-RU" sz="2000" b="0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4786200" y="2071800"/>
            <a:ext cx="3785400" cy="638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Polymer foil, thickness of 15 nm, (2.5° from normal)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533520" y="76320"/>
            <a:ext cx="79239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FF0000"/>
                </a:solidFill>
                <a:latin typeface="Arial"/>
              </a:rPr>
              <a:t>Optimal target thickness</a:t>
            </a:r>
            <a:endParaRPr lang="ru-RU" sz="3200" b="0" strike="noStrike" spc="-1">
              <a:latin typeface="Arial"/>
            </a:endParaRPr>
          </a:p>
        </p:txBody>
      </p:sp>
      <p:grpSp>
        <p:nvGrpSpPr>
          <p:cNvPr id="251" name="Group 2"/>
          <p:cNvGrpSpPr/>
          <p:nvPr/>
        </p:nvGrpSpPr>
        <p:grpSpPr>
          <a:xfrm>
            <a:off x="228600" y="1600200"/>
            <a:ext cx="3504600" cy="2437560"/>
            <a:chOff x="228600" y="1600200"/>
            <a:chExt cx="3504600" cy="2437560"/>
          </a:xfrm>
        </p:grpSpPr>
        <p:pic>
          <p:nvPicPr>
            <p:cNvPr id="252" name="Picture 13"/>
            <p:cNvPicPr/>
            <p:nvPr/>
          </p:nvPicPr>
          <p:blipFill>
            <a:blip r:embed="rId3"/>
            <a:stretch/>
          </p:blipFill>
          <p:spPr>
            <a:xfrm>
              <a:off x="228600" y="1600200"/>
              <a:ext cx="3504600" cy="2437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53" name="CustomShape 3"/>
            <p:cNvSpPr/>
            <p:nvPr/>
          </p:nvSpPr>
          <p:spPr>
            <a:xfrm>
              <a:off x="978120" y="2984400"/>
              <a:ext cx="799560" cy="3031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150 TW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54" name="CustomShape 4"/>
            <p:cNvSpPr/>
            <p:nvPr/>
          </p:nvSpPr>
          <p:spPr>
            <a:xfrm>
              <a:off x="1794600" y="2499840"/>
              <a:ext cx="1023120" cy="3031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300 TW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55" name="CustomShape 5"/>
            <p:cNvSpPr/>
            <p:nvPr/>
          </p:nvSpPr>
          <p:spPr>
            <a:xfrm>
              <a:off x="2112480" y="1946160"/>
              <a:ext cx="798120" cy="302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500 TW</a:t>
              </a:r>
              <a:endParaRPr lang="ru-RU" sz="1400" b="0" strike="noStrike" spc="-1">
                <a:latin typeface="Arial"/>
              </a:endParaRPr>
            </a:p>
          </p:txBody>
        </p:sp>
      </p:grpSp>
      <p:sp>
        <p:nvSpPr>
          <p:cNvPr id="256" name="CustomShape 6"/>
          <p:cNvSpPr/>
          <p:nvPr/>
        </p:nvSpPr>
        <p:spPr>
          <a:xfrm>
            <a:off x="1600200" y="3962520"/>
            <a:ext cx="6452640" cy="3643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There is optimal thickness for given density and laser intensity !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7" name="CustomShape 7"/>
          <p:cNvSpPr/>
          <p:nvPr/>
        </p:nvSpPr>
        <p:spPr>
          <a:xfrm>
            <a:off x="685800" y="914400"/>
            <a:ext cx="2437560" cy="5767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Proton energy from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double-layered target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58" name="Picture 23"/>
          <p:cNvPicPr/>
          <p:nvPr/>
        </p:nvPicPr>
        <p:blipFill>
          <a:blip r:embed="rId4"/>
          <a:stretch/>
        </p:blipFill>
        <p:spPr>
          <a:xfrm>
            <a:off x="4876920" y="1447920"/>
            <a:ext cx="3123360" cy="2250360"/>
          </a:xfrm>
          <a:prstGeom prst="rect">
            <a:avLst/>
          </a:prstGeom>
          <a:ln w="25560">
            <a:noFill/>
          </a:ln>
        </p:spPr>
      </p:pic>
      <p:sp>
        <p:nvSpPr>
          <p:cNvPr id="259" name="CustomShape 8"/>
          <p:cNvSpPr/>
          <p:nvPr/>
        </p:nvSpPr>
        <p:spPr>
          <a:xfrm>
            <a:off x="5724720" y="838080"/>
            <a:ext cx="2027880" cy="6386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Proton energy from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foil target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60" name="Picture 25"/>
          <p:cNvPicPr/>
          <p:nvPr/>
        </p:nvPicPr>
        <p:blipFill>
          <a:blip r:embed="rId5"/>
          <a:stretch/>
        </p:blipFill>
        <p:spPr>
          <a:xfrm>
            <a:off x="5715000" y="2819520"/>
            <a:ext cx="1675800" cy="288360"/>
          </a:xfrm>
          <a:prstGeom prst="rect">
            <a:avLst/>
          </a:prstGeom>
          <a:ln w="25560">
            <a:noFill/>
          </a:ln>
        </p:spPr>
      </p:pic>
      <p:pic>
        <p:nvPicPr>
          <p:cNvPr id="261" name="Picture 26"/>
          <p:cNvPicPr/>
          <p:nvPr/>
        </p:nvPicPr>
        <p:blipFill>
          <a:blip r:embed="rId6"/>
          <a:stretch/>
        </p:blipFill>
        <p:spPr>
          <a:xfrm>
            <a:off x="6172200" y="3205080"/>
            <a:ext cx="526320" cy="223200"/>
          </a:xfrm>
          <a:prstGeom prst="rect">
            <a:avLst/>
          </a:prstGeom>
          <a:ln w="25560">
            <a:noFill/>
          </a:ln>
        </p:spPr>
      </p:pic>
      <p:sp>
        <p:nvSpPr>
          <p:cNvPr id="262" name="CustomShape 9"/>
          <p:cNvSpPr/>
          <p:nvPr/>
        </p:nvSpPr>
        <p:spPr>
          <a:xfrm>
            <a:off x="2514600" y="2286000"/>
            <a:ext cx="1237680" cy="3661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</a:t>
            </a:r>
            <a:r>
              <a:rPr lang="ru-RU" sz="16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=400 n</a:t>
            </a:r>
            <a:r>
              <a:rPr lang="ru-RU" sz="16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3" name="CustomShape 10"/>
          <p:cNvSpPr/>
          <p:nvPr/>
        </p:nvSpPr>
        <p:spPr>
          <a:xfrm>
            <a:off x="6629400" y="1676520"/>
            <a:ext cx="1256760" cy="3661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</a:t>
            </a:r>
            <a:r>
              <a:rPr lang="ru-RU" sz="16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e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=100 n</a:t>
            </a:r>
            <a:r>
              <a:rPr lang="ru-RU" sz="16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c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4" name="CustomShape 11"/>
          <p:cNvSpPr/>
          <p:nvPr/>
        </p:nvSpPr>
        <p:spPr>
          <a:xfrm>
            <a:off x="3662280" y="914400"/>
            <a:ext cx="1148400" cy="6386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2D PIC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simulation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65" name="Picture 37"/>
          <p:cNvPicPr/>
          <p:nvPr/>
        </p:nvPicPr>
        <p:blipFill>
          <a:blip r:embed="rId7"/>
          <a:stretch/>
        </p:blipFill>
        <p:spPr>
          <a:xfrm>
            <a:off x="6934320" y="2133720"/>
            <a:ext cx="1980360" cy="499320"/>
          </a:xfrm>
          <a:prstGeom prst="rect">
            <a:avLst/>
          </a:prstGeom>
          <a:ln w="25560">
            <a:noFill/>
          </a:ln>
        </p:spPr>
      </p:pic>
      <p:sp>
        <p:nvSpPr>
          <p:cNvPr id="266" name="CustomShape 12"/>
          <p:cNvSpPr/>
          <p:nvPr/>
        </p:nvSpPr>
        <p:spPr>
          <a:xfrm>
            <a:off x="6477120" y="4419720"/>
            <a:ext cx="1980360" cy="5767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Condition of plasma  transparency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7" name="Picture 10"/>
          <p:cNvPicPr/>
          <p:nvPr/>
        </p:nvPicPr>
        <p:blipFill>
          <a:blip r:embed="rId8"/>
          <a:stretch/>
        </p:blipFill>
        <p:spPr>
          <a:xfrm>
            <a:off x="3276720" y="5334120"/>
            <a:ext cx="2208960" cy="523080"/>
          </a:xfrm>
          <a:prstGeom prst="rect">
            <a:avLst/>
          </a:prstGeom>
          <a:ln w="25560">
            <a:noFill/>
          </a:ln>
        </p:spPr>
      </p:pic>
      <p:pic>
        <p:nvPicPr>
          <p:cNvPr id="268" name="Picture 11"/>
          <p:cNvPicPr/>
          <p:nvPr/>
        </p:nvPicPr>
        <p:blipFill>
          <a:blip r:embed="rId9"/>
          <a:stretch/>
        </p:blipFill>
        <p:spPr>
          <a:xfrm>
            <a:off x="6705720" y="5029200"/>
            <a:ext cx="1218600" cy="753480"/>
          </a:xfrm>
          <a:prstGeom prst="rect">
            <a:avLst/>
          </a:prstGeom>
          <a:ln w="25560">
            <a:noFill/>
          </a:ln>
        </p:spPr>
      </p:pic>
      <p:pic>
        <p:nvPicPr>
          <p:cNvPr id="269" name="Picture 23"/>
          <p:cNvPicPr/>
          <p:nvPr/>
        </p:nvPicPr>
        <p:blipFill>
          <a:blip r:embed="rId10"/>
          <a:stretch/>
        </p:blipFill>
        <p:spPr>
          <a:xfrm>
            <a:off x="3809880" y="5867280"/>
            <a:ext cx="1599480" cy="699480"/>
          </a:xfrm>
          <a:prstGeom prst="rect">
            <a:avLst/>
          </a:prstGeom>
          <a:ln w="9360">
            <a:noFill/>
          </a:ln>
        </p:spPr>
      </p:pic>
      <p:pic>
        <p:nvPicPr>
          <p:cNvPr id="270" name="Picture 17"/>
          <p:cNvPicPr/>
          <p:nvPr/>
        </p:nvPicPr>
        <p:blipFill>
          <a:blip r:embed="rId11"/>
          <a:stretch/>
        </p:blipFill>
        <p:spPr>
          <a:xfrm>
            <a:off x="2666880" y="4876920"/>
            <a:ext cx="1774080" cy="488160"/>
          </a:xfrm>
          <a:prstGeom prst="rect">
            <a:avLst/>
          </a:prstGeom>
          <a:ln w="9360">
            <a:noFill/>
          </a:ln>
        </p:spPr>
      </p:pic>
      <p:pic>
        <p:nvPicPr>
          <p:cNvPr id="271" name="Picture 18"/>
          <p:cNvPicPr/>
          <p:nvPr/>
        </p:nvPicPr>
        <p:blipFill>
          <a:blip r:embed="rId12"/>
          <a:stretch/>
        </p:blipFill>
        <p:spPr>
          <a:xfrm>
            <a:off x="1828800" y="5410080"/>
            <a:ext cx="1142280" cy="423000"/>
          </a:xfrm>
          <a:prstGeom prst="rect">
            <a:avLst/>
          </a:prstGeom>
          <a:ln w="9360">
            <a:noFill/>
          </a:ln>
        </p:spPr>
      </p:pic>
      <p:pic>
        <p:nvPicPr>
          <p:cNvPr id="272" name="Picture 19"/>
          <p:cNvPicPr/>
          <p:nvPr/>
        </p:nvPicPr>
        <p:blipFill>
          <a:blip r:embed="rId13"/>
          <a:stretch/>
        </p:blipFill>
        <p:spPr>
          <a:xfrm>
            <a:off x="1752480" y="5943600"/>
            <a:ext cx="1294560" cy="631080"/>
          </a:xfrm>
          <a:prstGeom prst="rect">
            <a:avLst/>
          </a:prstGeom>
          <a:ln w="9360">
            <a:noFill/>
          </a:ln>
        </p:spPr>
      </p:pic>
      <p:sp>
        <p:nvSpPr>
          <p:cNvPr id="273" name="CustomShape 13"/>
          <p:cNvSpPr/>
          <p:nvPr/>
        </p:nvSpPr>
        <p:spPr>
          <a:xfrm>
            <a:off x="459720" y="4495680"/>
            <a:ext cx="1221480" cy="3031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Coulomb field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4" name="CustomShape 14"/>
          <p:cNvSpPr/>
          <p:nvPr/>
        </p:nvSpPr>
        <p:spPr>
          <a:xfrm>
            <a:off x="2822400" y="4495680"/>
            <a:ext cx="950400" cy="3031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Laser field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75" name="Picture 16"/>
          <p:cNvPicPr/>
          <p:nvPr/>
        </p:nvPicPr>
        <p:blipFill>
          <a:blip r:embed="rId14"/>
          <a:stretch/>
        </p:blipFill>
        <p:spPr>
          <a:xfrm>
            <a:off x="304920" y="4876920"/>
            <a:ext cx="1751760" cy="523080"/>
          </a:xfrm>
          <a:prstGeom prst="rect">
            <a:avLst/>
          </a:prstGeom>
          <a:ln w="9360">
            <a:noFill/>
          </a:ln>
        </p:spPr>
      </p:pic>
      <p:sp>
        <p:nvSpPr>
          <p:cNvPr id="276" name="CustomShape 15"/>
          <p:cNvSpPr/>
          <p:nvPr/>
        </p:nvSpPr>
        <p:spPr>
          <a:xfrm>
            <a:off x="3276720" y="6095880"/>
            <a:ext cx="380160" cy="227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463</Words>
  <Application>Microsoft Office PowerPoint</Application>
  <PresentationFormat>Экран (4:3)</PresentationFormat>
  <Paragraphs>116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ACCELERATION BY SLOW LIGHT FROM HETEROGENEOUS LOWDENSE TARGETS</dc:title>
  <dc:subject/>
  <dc:creator>70-bav</dc:creator>
  <dc:description/>
  <cp:lastModifiedBy>andrey</cp:lastModifiedBy>
  <cp:revision>271</cp:revision>
  <dcterms:created xsi:type="dcterms:W3CDTF">2016-04-05T08:33:31Z</dcterms:created>
  <dcterms:modified xsi:type="dcterms:W3CDTF">2021-02-25T13:06:42Z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