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4"/>
  </p:notesMasterIdLst>
  <p:sldIdLst>
    <p:sldId id="256" r:id="rId3"/>
    <p:sldId id="258" r:id="rId4"/>
    <p:sldId id="291" r:id="rId5"/>
    <p:sldId id="289" r:id="rId6"/>
    <p:sldId id="290" r:id="rId7"/>
    <p:sldId id="288" r:id="rId8"/>
    <p:sldId id="286" r:id="rId9"/>
    <p:sldId id="287" r:id="rId10"/>
    <p:sldId id="263" r:id="rId11"/>
    <p:sldId id="265" r:id="rId12"/>
    <p:sldId id="281" r:id="rId13"/>
    <p:sldId id="282" r:id="rId14"/>
    <p:sldId id="284" r:id="rId15"/>
    <p:sldId id="283" r:id="rId16"/>
    <p:sldId id="273" r:id="rId17"/>
    <p:sldId id="274" r:id="rId18"/>
    <p:sldId id="276" r:id="rId19"/>
    <p:sldId id="275" r:id="rId20"/>
    <p:sldId id="280" r:id="rId21"/>
    <p:sldId id="271" r:id="rId22"/>
    <p:sldId id="272" r:id="rId23"/>
  </p:sldIdLst>
  <p:sldSz cx="9144000" cy="6858000" type="screen4x3"/>
  <p:notesSz cx="6796088" cy="992505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2EE7B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5226" autoAdjust="0"/>
  </p:normalViewPr>
  <p:slideViewPr>
    <p:cSldViewPr showGuides="1">
      <p:cViewPr>
        <p:scale>
          <a:sx n="100" d="100"/>
          <a:sy n="100" d="100"/>
        </p:scale>
        <p:origin x="946" y="-6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1" name="Rectangle 1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4538"/>
            <a:ext cx="4940300" cy="3697287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92" name="Rectangle 20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13375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8163"/>
            <a:ext cx="292100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967969AB-4087-4C9D-8C89-56B74C11165D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D4CEA1-9416-495C-9744-FB6689F70117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B796D82-E560-4B9D-8BFC-811842F81C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3D15DA-EFF8-4510-86C7-235DC26E63EE}" type="slidenum">
              <a:rPr lang="de-DE" altLang="en-US"/>
              <a:pPr/>
              <a:t>10</a:t>
            </a:fld>
            <a:endParaRPr lang="de-DE" altLang="en-US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8048AD94-D003-4EB6-8695-D4C6EA88D90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624DBB1E-E290-4910-8863-C3E7505C0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932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291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15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894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66854-F2CE-47A2-B6FC-44A7EFA9EB00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44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66854-F2CE-47A2-B6FC-44A7EFA9EB00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353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66854-F2CE-47A2-B6FC-44A7EFA9EB00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625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66854-F2CE-47A2-B6FC-44A7EFA9EB00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083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51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06BD8B-A98A-4ECE-A3E2-77A93B8A761B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C57D31-4883-4301-922B-BA57B1F444D6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91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16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70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405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24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37FF8A-463F-43CD-8D06-4944BE4EA642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179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66854-F2CE-47A2-B6FC-44A7EFA9EB00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214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557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5913" y="528638"/>
            <a:ext cx="2119312" cy="60436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6388" y="528638"/>
            <a:ext cx="6207125" cy="6043612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2043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1884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46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610263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3375" y="1196975"/>
            <a:ext cx="4149725" cy="53752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5500" y="1196975"/>
            <a:ext cx="4149725" cy="53752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97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1066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2437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260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0266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310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874683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8967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5913" y="528638"/>
            <a:ext cx="2119312" cy="60436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6388" y="528638"/>
            <a:ext cx="6207125" cy="6043612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746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99448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3375" y="1196975"/>
            <a:ext cx="4149725" cy="53752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5500" y="1196975"/>
            <a:ext cx="4149725" cy="53752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08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9786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698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4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256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7673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6388" y="528638"/>
            <a:ext cx="71675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96975"/>
            <a:ext cx="8451850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outline text format</a:t>
            </a:r>
          </a:p>
          <a:p>
            <a:pPr lvl="1"/>
            <a:r>
              <a:rPr lang="en-GB" altLang="de-DE"/>
              <a:t>Second Outline Level</a:t>
            </a:r>
          </a:p>
          <a:p>
            <a:pPr lvl="2"/>
            <a:r>
              <a:rPr lang="en-GB" altLang="de-DE"/>
              <a:t>Third Outline Level</a:t>
            </a:r>
          </a:p>
          <a:p>
            <a:pPr lvl="3"/>
            <a:r>
              <a:rPr lang="en-GB" altLang="de-DE"/>
              <a:t>Fourth Outline Level</a:t>
            </a:r>
          </a:p>
          <a:p>
            <a:pPr lvl="4"/>
            <a:r>
              <a:rPr lang="en-GB" altLang="de-DE"/>
              <a:t>Fifth Outline Level</a:t>
            </a:r>
          </a:p>
          <a:p>
            <a:pPr lvl="4"/>
            <a:r>
              <a:rPr lang="en-GB" altLang="de-DE"/>
              <a:t>Sixth Outline Level</a:t>
            </a:r>
          </a:p>
          <a:p>
            <a:pPr lvl="4"/>
            <a:r>
              <a:rPr lang="en-GB" altLang="de-DE"/>
              <a:t>Seventh Outline Level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322263" y="1125538"/>
            <a:ext cx="8570912" cy="1587"/>
          </a:xfrm>
          <a:prstGeom prst="line">
            <a:avLst/>
          </a:prstGeom>
          <a:noFill/>
          <a:ln w="28440" cap="sq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625"/>
            <a:ext cx="1763712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323850" y="6597650"/>
            <a:ext cx="8570913" cy="1588"/>
          </a:xfrm>
          <a:prstGeom prst="line">
            <a:avLst/>
          </a:prstGeom>
          <a:noFill/>
          <a:ln w="28440" cap="sq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23850" y="6629400"/>
            <a:ext cx="8820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0" rIns="90000" bIns="0">
            <a:spAutoFit/>
          </a:bodyPr>
          <a:lstStyle>
            <a:lvl1pPr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06375"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06375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06375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06375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06375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  <a:tab pos="12573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4">
              <a:buClrTx/>
              <a:buFontTx/>
              <a:buNone/>
            </a:pPr>
            <a:r>
              <a:rPr lang="en-US" altLang="de-DE" sz="1400"/>
              <a:t>  						     </a:t>
            </a:r>
            <a:fld id="{E36D9D66-3F0A-4654-AAA4-B193E5EEB490}" type="slidenum">
              <a:rPr lang="en-US" altLang="de-DE" sz="1400"/>
              <a:pPr lvl="4">
                <a:buClrTx/>
                <a:buFontTx/>
                <a:buNone/>
              </a:pPr>
              <a:t>‹#›</a:t>
            </a:fld>
            <a:endParaRPr lang="en-US" altLang="de-DE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75BA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625"/>
            <a:ext cx="1763712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6388" y="528638"/>
            <a:ext cx="71675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96975"/>
            <a:ext cx="8451850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outline text format</a:t>
            </a:r>
          </a:p>
          <a:p>
            <a:pPr lvl="1"/>
            <a:r>
              <a:rPr lang="en-GB" altLang="de-DE"/>
              <a:t>Second Outline Level</a:t>
            </a:r>
          </a:p>
          <a:p>
            <a:pPr lvl="2"/>
            <a:r>
              <a:rPr lang="en-GB" altLang="de-DE"/>
              <a:t>Third Outline Level</a:t>
            </a:r>
          </a:p>
          <a:p>
            <a:pPr lvl="3"/>
            <a:r>
              <a:rPr lang="en-GB" altLang="de-DE"/>
              <a:t>Fourth Outline Level</a:t>
            </a:r>
          </a:p>
          <a:p>
            <a:pPr lvl="4"/>
            <a:r>
              <a:rPr lang="en-GB" altLang="de-DE"/>
              <a:t>Fifth Outline Level</a:t>
            </a:r>
          </a:p>
          <a:p>
            <a:pPr lvl="4"/>
            <a:r>
              <a:rPr lang="en-GB" altLang="de-DE"/>
              <a:t>Sixth Outline Level</a:t>
            </a:r>
          </a:p>
          <a:p>
            <a:pPr lvl="4"/>
            <a:r>
              <a:rPr lang="en-GB" altLang="de-DE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75BA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75BA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9.0305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539750" y="1338254"/>
            <a:ext cx="8424738" cy="95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5BA"/>
                </a:solidFill>
                <a:latin typeface="Times New Roman" panose="02020603050405020304" pitchFamily="18" charset="0"/>
              </a:rPr>
              <a:t>Инжекция электронов в квазилинейную кильватерную волну при помощи лазер-плазменного взаимодействия </a:t>
            </a:r>
            <a:endParaRPr lang="en-US" altLang="de-DE" sz="2800" dirty="0">
              <a:solidFill>
                <a:srgbClr val="0075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21982" y="2539167"/>
            <a:ext cx="8064500" cy="4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ts val="600"/>
              </a:spcBef>
              <a:buClrTx/>
            </a:pPr>
            <a:r>
              <a:rPr lang="ru-RU" altLang="de-DE" dirty="0">
                <a:solidFill>
                  <a:schemeClr val="tx1"/>
                </a:solidFill>
                <a:latin typeface="Times New Roman" panose="02020603050405020304" pitchFamily="18" charset="0"/>
              </a:rPr>
              <a:t>Вадим Худяков</a:t>
            </a:r>
            <a:r>
              <a:rPr lang="de-DE" altLang="de-DE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ru-RU" altLang="de-DE" dirty="0">
                <a:solidFill>
                  <a:schemeClr val="tx1"/>
                </a:solidFill>
                <a:latin typeface="Times New Roman" panose="02020603050405020304" pitchFamily="18" charset="0"/>
              </a:rPr>
              <a:t>Александр Пухов</a:t>
            </a: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B6673ABB-40D0-4C04-A1FB-E6134A544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78" y="6245772"/>
            <a:ext cx="8064500" cy="4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600"/>
              </a:spcBef>
              <a:buClrTx/>
            </a:pPr>
            <a:r>
              <a:rPr lang="ru-RU" altLang="de-DE" dirty="0">
                <a:solidFill>
                  <a:schemeClr val="tx1"/>
                </a:solidFill>
                <a:latin typeface="Times New Roman" panose="02020603050405020304" pitchFamily="18" charset="0"/>
              </a:rPr>
              <a:t>Университет Генриха Гейне, Дюссельдорф</a:t>
            </a: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ClrTx/>
            </a:pPr>
            <a:endParaRPr lang="ru-RU" altLang="de-DE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" name="Picture 60" descr="Diagram&#10;&#10;Description automatically generated">
            <a:extLst>
              <a:ext uri="{FF2B5EF4-FFF2-40B4-BE49-F238E27FC236}">
                <a16:creationId xmlns:a16="http://schemas.microsoft.com/office/drawing/2014/main" id="{3AFE238A-9C6F-44A8-86AE-906C7DE2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1" y="3368641"/>
            <a:ext cx="4490638" cy="26924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70D2AD4-52C7-49E6-893C-79DBCDFAF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429000"/>
            <a:ext cx="3717793" cy="2036811"/>
          </a:xfrm>
          <a:prstGeom prst="rect">
            <a:avLst/>
          </a:prstGeom>
        </p:spPr>
      </p:pic>
      <p:sp>
        <p:nvSpPr>
          <p:cNvPr id="81" name="Text Box 13">
            <a:extLst>
              <a:ext uri="{FF2B5EF4-FFF2-40B4-BE49-F238E27FC236}">
                <a16:creationId xmlns:a16="http://schemas.microsoft.com/office/drawing/2014/main" id="{570BDF9A-3B21-4D55-9A92-D7E0112D83E4}"/>
              </a:ext>
            </a:extLst>
          </p:cNvPr>
          <p:cNvSpPr txBox="1">
            <a:spLocks noChangeArrowheads="1"/>
          </p:cNvSpPr>
          <p:nvPr/>
        </p:nvSpPr>
        <p:spPr bwMode="auto">
          <a:xfrm rot="20686314">
            <a:off x="5507304" y="4449188"/>
            <a:ext cx="15515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b="1" dirty="0">
                <a:latin typeface="Times New Roman" panose="02020603050405020304" pitchFamily="18" charset="0"/>
                <a:cs typeface="Ubuntu" charset="0"/>
              </a:rPr>
              <a:t>теория</a:t>
            </a:r>
            <a:endParaRPr lang="en-US" altLang="de-DE" sz="1600" b="1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83" name="Text Box 13">
            <a:extLst>
              <a:ext uri="{FF2B5EF4-FFF2-40B4-BE49-F238E27FC236}">
                <a16:creationId xmlns:a16="http://schemas.microsoft.com/office/drawing/2014/main" id="{01A8FCE8-34A4-494F-BB03-F16E7EB06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718" y="5046037"/>
            <a:ext cx="2619115" cy="28904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b="1" dirty="0">
                <a:latin typeface="Times New Roman" panose="02020603050405020304" pitchFamily="18" charset="0"/>
                <a:cs typeface="Ubuntu" charset="0"/>
              </a:rPr>
              <a:t>3</a:t>
            </a:r>
            <a:r>
              <a:rPr lang="en-US" altLang="de-DE" sz="1600" b="1" dirty="0">
                <a:latin typeface="Times New Roman" panose="02020603050405020304" pitchFamily="18" charset="0"/>
                <a:cs typeface="Ubuntu" charset="0"/>
              </a:rPr>
              <a:t>D PIC </a:t>
            </a:r>
            <a:r>
              <a:rPr lang="ru-RU" altLang="de-DE" sz="1600" b="1" dirty="0">
                <a:latin typeface="Times New Roman" panose="02020603050405020304" pitchFamily="18" charset="0"/>
                <a:cs typeface="Ubuntu" charset="0"/>
              </a:rPr>
              <a:t>моделирование</a:t>
            </a:r>
            <a:endParaRPr lang="en-US" altLang="de-DE" sz="1600" b="1" dirty="0">
              <a:latin typeface="Times New Roman" panose="02020603050405020304" pitchFamily="18" charset="0"/>
              <a:cs typeface="Ubunt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3778000-D47C-4780-84AF-35468CF2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189038"/>
            <a:ext cx="5943600" cy="23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7350EAFA-4027-4DF7-9776-9029A8FB3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525" y="1487488"/>
            <a:ext cx="1646238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en-US" sz="1400" dirty="0">
                <a:latin typeface="Times New Roman" panose="02020603050405020304" pitchFamily="18" charset="0"/>
                <a:cs typeface="DejaVu Sans" charset="0"/>
              </a:rPr>
              <a:t>ускоряющее поле</a:t>
            </a:r>
            <a:endParaRPr lang="en-US" altLang="en-US" sz="14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2520698-98EB-47E6-B78F-A8009180F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4" y="1487488"/>
            <a:ext cx="196755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en-US" sz="1400" dirty="0" err="1">
                <a:latin typeface="Times New Roman" panose="02020603050405020304" pitchFamily="18" charset="0"/>
                <a:cs typeface="DejaVu Sans" charset="0"/>
              </a:rPr>
              <a:t>фокуссирующее</a:t>
            </a:r>
            <a:r>
              <a:rPr lang="ru-RU" altLang="en-US" sz="1400" dirty="0">
                <a:latin typeface="Times New Roman" panose="02020603050405020304" pitchFamily="18" charset="0"/>
                <a:cs typeface="DejaVu Sans" charset="0"/>
              </a:rPr>
              <a:t> поле</a:t>
            </a:r>
            <a:endParaRPr lang="en-US" altLang="en-US" sz="14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D0E7D99C-6E99-4727-A9FA-A624E0E9A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1371600"/>
            <a:ext cx="2925762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DejaVu Sans" charset="0"/>
              </a:rPr>
              <a:t>Электроны инжектируются на ось вблизи нуля продольного поля </a:t>
            </a:r>
            <a:r>
              <a:rPr lang="en-US" altLang="en-US" sz="1600" dirty="0">
                <a:latin typeface="Times New Roman" panose="02020603050405020304" pitchFamily="18" charset="0"/>
                <a:cs typeface="DejaVu Sans" charset="0"/>
              </a:rPr>
              <a:t>E</a:t>
            </a:r>
            <a:r>
              <a:rPr lang="en-US" altLang="en-US" sz="1600" baseline="-33000" dirty="0">
                <a:latin typeface="Times New Roman" panose="02020603050405020304" pitchFamily="18" charset="0"/>
                <a:cs typeface="DejaVu Sans" charset="0"/>
              </a:rPr>
              <a:t>x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E5FF5926-D5BA-4798-899C-C52B37EE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876675"/>
            <a:ext cx="5888037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Line 7">
            <a:extLst>
              <a:ext uri="{FF2B5EF4-FFF2-40B4-BE49-F238E27FC236}">
                <a16:creationId xmlns:a16="http://schemas.microsoft.com/office/drawing/2014/main" id="{CD395412-7B43-4E6C-ACBF-D6467080E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776" y="1944688"/>
            <a:ext cx="2473424" cy="341312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4BAC4E08-A918-41AD-A82E-797E91E50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4138613"/>
            <a:ext cx="275173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DejaVu Sans" charset="0"/>
              </a:rPr>
              <a:t>С течением времени </a:t>
            </a:r>
            <a:r>
              <a:rPr lang="ru-RU" altLang="en-US" sz="1600" dirty="0" err="1">
                <a:latin typeface="Times New Roman" panose="02020603050405020304" pitchFamily="18" charset="0"/>
                <a:cs typeface="DejaVu Sans" charset="0"/>
              </a:rPr>
              <a:t>витнесс</a:t>
            </a:r>
            <a:r>
              <a:rPr lang="ru-RU" altLang="en-US" sz="1600" dirty="0">
                <a:latin typeface="Times New Roman" panose="02020603050405020304" pitchFamily="18" charset="0"/>
                <a:cs typeface="DejaVu Sans" charset="0"/>
              </a:rPr>
              <a:t> дрейфует к границе фокусирующего поля</a:t>
            </a:r>
            <a:endParaRPr lang="en-US" altLang="en-US" sz="16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B8D84A5B-7579-4B61-98F8-18BE375A8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763" y="4479925"/>
            <a:ext cx="4754562" cy="182563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DE1BAAB7-680D-4E1F-B0F0-EC7951BFB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763" y="4479925"/>
            <a:ext cx="4754562" cy="549275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78BC05D9-DF5D-49BE-895B-775874B7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Этап 2: захват в кильватерную волну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Оптимизация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: </a:t>
            </a: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вращение в плоскости 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x</a:t>
            </a: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-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y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4EF006F-5878-4E4B-B34A-B27E369D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4" y="1628799"/>
            <a:ext cx="4838633" cy="3600400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587286AC-7882-4966-9FED-CE971A93B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985" y="2430198"/>
            <a:ext cx="3528392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Ненулевой поперечный импульс</a:t>
            </a:r>
          </a:p>
          <a:p>
            <a:pPr>
              <a:buClrTx/>
            </a:pP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Неоднородность по углу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A1842565-A31E-41A9-9DE2-883CB1494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859" y="4500032"/>
            <a:ext cx="388664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Поворот системы в плоскости </a:t>
            </a:r>
            <a:r>
              <a:rPr lang="en-US" altLang="de-DE" sz="1800" dirty="0" err="1">
                <a:latin typeface="Times New Roman" panose="02020603050405020304" pitchFamily="18" charset="0"/>
                <a:cs typeface="DejaVu Sans" charset="0"/>
              </a:rPr>
              <a:t>xy</a:t>
            </a:r>
            <a:r>
              <a:rPr lang="en-US" altLang="de-DE" sz="1800" dirty="0">
                <a:latin typeface="Times New Roman" panose="02020603050405020304" pitchFamily="18" charset="0"/>
                <a:cs typeface="DejaVu Sans" charset="0"/>
              </a:rPr>
              <a:t> </a:t>
            </a: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может улучшить параметры пучка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0851EB1-1687-4CD6-9CF2-9645A23E12F2}"/>
              </a:ext>
            </a:extLst>
          </p:cNvPr>
          <p:cNvSpPr/>
          <p:nvPr/>
        </p:nvSpPr>
        <p:spPr bwMode="auto">
          <a:xfrm>
            <a:off x="6781626" y="3883611"/>
            <a:ext cx="767110" cy="594793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12A0A4-FE7F-470A-B06B-809FB50A048B}"/>
              </a:ext>
            </a:extLst>
          </p:cNvPr>
          <p:cNvCxnSpPr/>
          <p:nvPr/>
        </p:nvCxnSpPr>
        <p:spPr bwMode="auto">
          <a:xfrm flipV="1">
            <a:off x="611560" y="5229200"/>
            <a:ext cx="0" cy="9361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85D116-0FD9-40C4-BDFF-C5D5AC6FE4BD}"/>
              </a:ext>
            </a:extLst>
          </p:cNvPr>
          <p:cNvCxnSpPr/>
          <p:nvPr/>
        </p:nvCxnSpPr>
        <p:spPr bwMode="auto">
          <a:xfrm>
            <a:off x="611560" y="6165304"/>
            <a:ext cx="329130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4">
            <a:extLst>
              <a:ext uri="{FF2B5EF4-FFF2-40B4-BE49-F238E27FC236}">
                <a16:creationId xmlns:a16="http://schemas.microsoft.com/office/drawing/2014/main" id="{6236FB6D-EB2E-4B0A-89B6-6A714D6E1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04" y="5058544"/>
            <a:ext cx="323529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  <a:cs typeface="DejaVu Sans" charset="0"/>
              </a:rPr>
              <a:t>y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FD537068-FBA5-418D-A603-B9EEC9D0F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772" y="6093296"/>
            <a:ext cx="323529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  <a:cs typeface="DejaVu Sans" charset="0"/>
              </a:rPr>
              <a:t>x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B56DE9A-625F-4227-B737-FF3FAE02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163" y="5751984"/>
            <a:ext cx="273630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Направление отражения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756F6A8F-AF92-4638-9576-4B39826D9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305" y="5751984"/>
            <a:ext cx="3189751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Для оптимизации необходимо условие захвата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3136FCC2-DF08-45DC-8C72-C9E2FA07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268760"/>
            <a:ext cx="3401516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Энергия импульса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 15 </a:t>
            </a: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мДж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23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>
            <a:extLst>
              <a:ext uri="{FF2B5EF4-FFF2-40B4-BE49-F238E27FC236}">
                <a16:creationId xmlns:a16="http://schemas.microsoft.com/office/drawing/2014/main" id="{06CA71AF-A3F2-43B6-A92D-74B3AEE2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267" y="3013383"/>
            <a:ext cx="2751725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Фазовое пространство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80FFF6-E188-4A8C-8958-B59922B1F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6" y="4677036"/>
            <a:ext cx="3368332" cy="358171"/>
          </a:xfrm>
          <a:prstGeom prst="rect">
            <a:avLst/>
          </a:prstGeom>
        </p:spPr>
      </p:pic>
      <p:pic>
        <p:nvPicPr>
          <p:cNvPr id="25" name="Picture 24" descr="Diagram&#10;&#10;Description automatically generated with low confidence">
            <a:extLst>
              <a:ext uri="{FF2B5EF4-FFF2-40B4-BE49-F238E27FC236}">
                <a16:creationId xmlns:a16="http://schemas.microsoft.com/office/drawing/2014/main" id="{C297E4AB-2FE8-4765-B670-32A2ABD40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09" y="5164512"/>
            <a:ext cx="2558030" cy="77603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A0C9A6C-C4CC-4E64-9BA6-319AF0B25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96" y="3357532"/>
            <a:ext cx="4490638" cy="2692469"/>
          </a:xfrm>
          <a:prstGeom prst="rect">
            <a:avLst/>
          </a:prstGeom>
        </p:spPr>
      </p:pic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Условие захвата для пробных частиц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8BB5D-F4EB-4CA3-9A39-7DD756305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245"/>
            <a:ext cx="4490638" cy="25802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659BDC-1A1A-4FBE-9A4D-530A1F7C985B}"/>
              </a:ext>
            </a:extLst>
          </p:cNvPr>
          <p:cNvCxnSpPr/>
          <p:nvPr/>
        </p:nvCxnSpPr>
        <p:spPr bwMode="auto">
          <a:xfrm>
            <a:off x="4855415" y="2679268"/>
            <a:ext cx="1210003" cy="130249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3851A5F-7DBC-422D-BEAA-2E4E13B91A1A}"/>
              </a:ext>
            </a:extLst>
          </p:cNvPr>
          <p:cNvCxnSpPr/>
          <p:nvPr/>
        </p:nvCxnSpPr>
        <p:spPr bwMode="auto">
          <a:xfrm flipH="1" flipV="1">
            <a:off x="1504300" y="2559364"/>
            <a:ext cx="403404" cy="129011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E8524D9-3942-4248-979F-14513A29432E}"/>
              </a:ext>
            </a:extLst>
          </p:cNvPr>
          <p:cNvSpPr/>
          <p:nvPr/>
        </p:nvSpPr>
        <p:spPr bwMode="auto">
          <a:xfrm>
            <a:off x="1501441" y="5189428"/>
            <a:ext cx="2438502" cy="75111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98B9BCFB-B49F-453D-9572-428BBCD06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59" y="1435585"/>
            <a:ext cx="4758541" cy="12058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32E3E9-D492-40E2-8986-6208B1B5C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6" y="6074917"/>
            <a:ext cx="6005080" cy="3886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0BF58F-2597-42B3-B437-884B7FD354E8}"/>
              </a:ext>
            </a:extLst>
          </p:cNvPr>
          <p:cNvSpPr/>
          <p:nvPr/>
        </p:nvSpPr>
        <p:spPr bwMode="auto">
          <a:xfrm>
            <a:off x="8100392" y="1340768"/>
            <a:ext cx="1008112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A10799-FFED-441D-AC7B-8BEB605BF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" y="3787113"/>
            <a:ext cx="4900085" cy="35817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F37FA67-523A-427B-8773-6ED3BE89FF68}"/>
              </a:ext>
            </a:extLst>
          </p:cNvPr>
          <p:cNvCxnSpPr/>
          <p:nvPr/>
        </p:nvCxnSpPr>
        <p:spPr bwMode="auto">
          <a:xfrm>
            <a:off x="2051720" y="4150191"/>
            <a:ext cx="3816424" cy="98940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786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3F8D772-F2AC-42C1-ABB3-CEFEB1598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245"/>
            <a:ext cx="4490638" cy="258023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1FB64EF-8B8C-405F-965E-246AADCFD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43" y="3811411"/>
            <a:ext cx="6480720" cy="2354662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A02DEB6B-B578-4F30-A203-F6C5FCEE5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47" y="3773585"/>
            <a:ext cx="6478174" cy="2354662"/>
          </a:xfrm>
          <a:prstGeom prst="rect">
            <a:avLst/>
          </a:prstGeom>
        </p:spPr>
      </p:pic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13695566-7F94-4A99-8496-9709687D47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5" y="3805512"/>
            <a:ext cx="6478172" cy="2354662"/>
          </a:xfrm>
          <a:prstGeom prst="rect">
            <a:avLst/>
          </a:prstGeom>
        </p:spPr>
      </p:pic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Условие захвата для пробных частиц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928C7D-6826-40F7-B2D5-3C594F299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177" y="2369672"/>
            <a:ext cx="4222747" cy="105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Пробные частицы, заполняющие </a:t>
            </a:r>
            <a:r>
              <a:rPr lang="ru-RU" altLang="de-DE" sz="1800" dirty="0" err="1">
                <a:latin typeface="Times New Roman" panose="02020603050405020304" pitchFamily="18" charset="0"/>
                <a:cs typeface="DejaVu Sans" charset="0"/>
              </a:rPr>
              <a:t>полушар</a:t>
            </a: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 в пространстве импульсов, инжектируются на ось 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597010-1E48-4ABC-A0A2-A333FD84D6A4}"/>
              </a:ext>
            </a:extLst>
          </p:cNvPr>
          <p:cNvCxnSpPr>
            <a:stCxn id="17" idx="1"/>
          </p:cNvCxnSpPr>
          <p:nvPr/>
        </p:nvCxnSpPr>
        <p:spPr bwMode="auto">
          <a:xfrm flipH="1" flipV="1">
            <a:off x="2267744" y="2564904"/>
            <a:ext cx="2659433" cy="33443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2BCF1F-7731-4343-8F59-F4BC5B671E20}"/>
              </a:ext>
            </a:extLst>
          </p:cNvPr>
          <p:cNvCxnSpPr>
            <a:cxnSpLocks/>
          </p:cNvCxnSpPr>
          <p:nvPr/>
        </p:nvCxnSpPr>
        <p:spPr bwMode="auto">
          <a:xfrm>
            <a:off x="2483768" y="4982843"/>
            <a:ext cx="1512168" cy="45052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13">
            <a:extLst>
              <a:ext uri="{FF2B5EF4-FFF2-40B4-BE49-F238E27FC236}">
                <a16:creationId xmlns:a16="http://schemas.microsoft.com/office/drawing/2014/main" id="{643ED369-B0D6-47E3-806B-648579B3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1123266"/>
            <a:ext cx="3068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PIC-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моделирование 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кодом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VLPL 3D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1E6ED1AC-5402-4288-AA45-2BB36F2F0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925" y="3692501"/>
            <a:ext cx="2684877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Начальные импульсы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2ABF8BEA-F966-4F49-A615-3DB1307CB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741" y="3678493"/>
            <a:ext cx="2684877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Текущие импульсы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pic>
        <p:nvPicPr>
          <p:cNvPr id="25" name="Picture 24" descr="Diagram&#10;&#10;Description automatically generated with low confidence">
            <a:extLst>
              <a:ext uri="{FF2B5EF4-FFF2-40B4-BE49-F238E27FC236}">
                <a16:creationId xmlns:a16="http://schemas.microsoft.com/office/drawing/2014/main" id="{991B9BF6-AACF-497D-9CAF-65E4C5005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" y="4619160"/>
            <a:ext cx="2558030" cy="7760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CA9A412-CAEC-4685-957B-601EBE765494}"/>
              </a:ext>
            </a:extLst>
          </p:cNvPr>
          <p:cNvSpPr/>
          <p:nvPr/>
        </p:nvSpPr>
        <p:spPr bwMode="auto">
          <a:xfrm>
            <a:off x="125393" y="4644076"/>
            <a:ext cx="2438502" cy="75111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9499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13B62522-780E-454E-84A8-0520AC0CE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743" y="3235660"/>
            <a:ext cx="1140644" cy="38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область захвата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DFF985-265E-4D7F-8A55-C3D9583AB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86" y="1266131"/>
            <a:ext cx="6227425" cy="463379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6BC9B6C8-EF40-4984-8E74-A2DC2EB00D7B}"/>
              </a:ext>
            </a:extLst>
          </p:cNvPr>
          <p:cNvSpPr/>
          <p:nvPr/>
        </p:nvSpPr>
        <p:spPr bwMode="auto">
          <a:xfrm rot="10800000">
            <a:off x="7164288" y="3332156"/>
            <a:ext cx="809455" cy="386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416C72F0-7429-4685-B3C2-44B223CA7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565" y="5893198"/>
            <a:ext cx="7812869" cy="38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Максимизируем суммарный заряд в области захвата</a:t>
            </a:r>
            <a:endParaRPr lang="en-US" altLang="de-DE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7685B781-1FDF-415D-B292-FE39A436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Оптимизация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: </a:t>
            </a: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вращение в плоскости 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x</a:t>
            </a: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-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18771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323528" y="516412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Захват при различных</a:t>
            </a:r>
            <a:r>
              <a:rPr lang="ru-RU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углах инжекции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BE29F21-D4F6-4BB5-AB55-340788F83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" y="2564904"/>
            <a:ext cx="9140532" cy="2955405"/>
          </a:xfrm>
          <a:prstGeom prst="rect">
            <a:avLst/>
          </a:prstGeom>
        </p:spPr>
      </p:pic>
      <p:sp>
        <p:nvSpPr>
          <p:cNvPr id="5" name="Text Box 13">
            <a:extLst>
              <a:ext uri="{FF2B5EF4-FFF2-40B4-BE49-F238E27FC236}">
                <a16:creationId xmlns:a16="http://schemas.microsoft.com/office/drawing/2014/main" id="{5F6DFE54-E667-48ED-90E8-2C798BE06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48" y="2276872"/>
            <a:ext cx="1800200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Witness charge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29DBFDCA-C1B2-411E-B564-C7C1A2032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2276872"/>
            <a:ext cx="1800200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Emittance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06CE813C-3F0D-4225-93D1-7D99C678C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268760"/>
            <a:ext cx="4193604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Энергия лазерного импульса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 15</a:t>
            </a: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 мДж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8B0E844E-AA22-402B-89CA-4EEE8E89E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362" y="2290794"/>
            <a:ext cx="2684877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Захваченный заряд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9A7D86C3-9C0E-462F-BCED-64E5D23C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0" y="2289938"/>
            <a:ext cx="1343422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 err="1">
                <a:latin typeface="Times New Roman" panose="02020603050405020304" pitchFamily="18" charset="0"/>
                <a:cs typeface="DejaVu Sans" charset="0"/>
              </a:rPr>
              <a:t>Эмиттанс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1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8A91ED7-1E0B-4312-86FB-3454DD739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9" y="1788500"/>
            <a:ext cx="7602121" cy="4780062"/>
          </a:xfrm>
          <a:prstGeom prst="rect">
            <a:avLst/>
          </a:prstGeom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311906BF-6592-4AB3-8DA2-C3ADF70A8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1700808"/>
            <a:ext cx="3528392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2400" dirty="0">
                <a:latin typeface="Times New Roman" panose="02020603050405020304" pitchFamily="18" charset="0"/>
                <a:cs typeface="Ubuntu" charset="0"/>
              </a:rPr>
              <a:t>Energy spectra (after 10 m)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75562F55-6707-40DF-9A07-199637C3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132" y="1783110"/>
            <a:ext cx="4293140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Энергетический спектр (после 10 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m</a:t>
            </a:r>
            <a:r>
              <a:rPr lang="de-DE" altLang="de-DE" dirty="0">
                <a:latin typeface="Times New Roman" panose="02020603050405020304" pitchFamily="18" charset="0"/>
                <a:cs typeface="DejaVu Sans" charset="0"/>
              </a:rPr>
              <a:t>)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EDD469AC-25BA-425D-B2BE-3C529B0CE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6412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Захват при различных</a:t>
            </a:r>
            <a:r>
              <a:rPr lang="ru-RU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углах инжекции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6C57CAC7-FD74-47B4-A948-1CE727446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268760"/>
            <a:ext cx="4193604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Энергия лазерного импульса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 15</a:t>
            </a: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 мДж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65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E71DE7A-D806-4B84-A176-D5518F54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" y="2564904"/>
            <a:ext cx="9051754" cy="2952328"/>
          </a:xfrm>
          <a:prstGeom prst="rect">
            <a:avLst/>
          </a:prstGeom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91A302A2-B0EC-4151-A8C3-49A85FED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48" y="2276872"/>
            <a:ext cx="1800200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Witness charge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3E6985C8-9606-414D-934A-0DA1231CF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2276872"/>
            <a:ext cx="1800200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Emittance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D3A4F68B-791B-4630-A7D3-EB41D4A6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268760"/>
            <a:ext cx="5947432" cy="70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Энергия лазерного импульса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 15 </a:t>
            </a: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мДж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,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Оптимальный угол -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0.31 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рад.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ADC5D2E5-DF6C-43FA-9B5B-AB715CCE1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48" y="2276872"/>
            <a:ext cx="1800200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Witness charge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A4FC4F7B-4C92-4961-9F1E-2EFA8F48B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2276872"/>
            <a:ext cx="1800200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Emittance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2EFECF92-8626-44D6-ABD7-B1009387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362" y="2290794"/>
            <a:ext cx="2684877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Захваченный заряд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4C2E20FB-3EB3-466B-97C7-EB16E0A74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0" y="2280947"/>
            <a:ext cx="1343422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 err="1">
                <a:latin typeface="Times New Roman" panose="02020603050405020304" pitchFamily="18" charset="0"/>
                <a:cs typeface="DejaVu Sans" charset="0"/>
              </a:rPr>
              <a:t>Эмиттанс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F779DC0E-FFF8-438E-A0D1-C34663D1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6412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Захват при различных</a:t>
            </a:r>
            <a:r>
              <a:rPr lang="ru-RU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фазах инжекции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33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0EEB82F-C614-4817-B3E4-BD07250C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10" y="1888480"/>
            <a:ext cx="7472067" cy="4698286"/>
          </a:xfrm>
          <a:prstGeom prst="rect">
            <a:avLst/>
          </a:prstGeom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66BD0DDB-5295-414A-9B24-C4496C1FC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268760"/>
            <a:ext cx="5947432" cy="70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Энергия лазерного импульса 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15 </a:t>
            </a: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мДж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,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Оптимальный угол -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0.31 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рад.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7823F3B5-35CD-4309-80AD-9EA889902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1916832"/>
            <a:ext cx="3528392" cy="39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2400" dirty="0">
                <a:latin typeface="Times New Roman" panose="02020603050405020304" pitchFamily="18" charset="0"/>
                <a:cs typeface="Ubuntu" charset="0"/>
              </a:rPr>
              <a:t>Energy spectra (after 8 m)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82DEDD49-EC6F-4DC7-95E0-8A8C1365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977234"/>
            <a:ext cx="4293140" cy="38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DejaVu Sans" charset="0"/>
              </a:rPr>
              <a:t>Энергетический спектр (после 8 </a:t>
            </a:r>
            <a:r>
              <a:rPr lang="en-US" altLang="de-DE" dirty="0">
                <a:latin typeface="Times New Roman" panose="02020603050405020304" pitchFamily="18" charset="0"/>
                <a:cs typeface="DejaVu Sans" charset="0"/>
              </a:rPr>
              <a:t>m</a:t>
            </a:r>
            <a:r>
              <a:rPr lang="de-DE" altLang="de-DE" dirty="0">
                <a:latin typeface="Times New Roman" panose="02020603050405020304" pitchFamily="18" charset="0"/>
                <a:cs typeface="DejaVu Sans" charset="0"/>
              </a:rPr>
              <a:t>)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5827006A-D190-4070-A043-9194DBAC5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6412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Захват при различных</a:t>
            </a:r>
            <a:r>
              <a:rPr lang="ru-RU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фазах инжекции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9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 with medium confidence">
            <a:extLst>
              <a:ext uri="{FF2B5EF4-FFF2-40B4-BE49-F238E27FC236}">
                <a16:creationId xmlns:a16="http://schemas.microsoft.com/office/drawing/2014/main" id="{79538F31-3676-4E23-B398-7012C179D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" y="2132856"/>
            <a:ext cx="7605078" cy="443339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048A378-B56B-4CDA-93F6-B2E2783D0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569039"/>
              </p:ext>
            </p:extLst>
          </p:nvPr>
        </p:nvGraphicFramePr>
        <p:xfrm>
          <a:off x="1619672" y="1412776"/>
          <a:ext cx="6552729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6198">
                  <a:extLst>
                    <a:ext uri="{9D8B030D-6E8A-4147-A177-3AD203B41FA5}">
                      <a16:colId xmlns:a16="http://schemas.microsoft.com/office/drawing/2014/main" val="4177981954"/>
                    </a:ext>
                  </a:extLst>
                </a:gridCol>
                <a:gridCol w="1337086">
                  <a:extLst>
                    <a:ext uri="{9D8B030D-6E8A-4147-A177-3AD203B41FA5}">
                      <a16:colId xmlns:a16="http://schemas.microsoft.com/office/drawing/2014/main" val="2069563117"/>
                    </a:ext>
                  </a:extLst>
                </a:gridCol>
                <a:gridCol w="978020">
                  <a:extLst>
                    <a:ext uri="{9D8B030D-6E8A-4147-A177-3AD203B41FA5}">
                      <a16:colId xmlns:a16="http://schemas.microsoft.com/office/drawing/2014/main" val="4085286712"/>
                    </a:ext>
                  </a:extLst>
                </a:gridCol>
                <a:gridCol w="1271425">
                  <a:extLst>
                    <a:ext uri="{9D8B030D-6E8A-4147-A177-3AD203B41FA5}">
                      <a16:colId xmlns:a16="http://schemas.microsoft.com/office/drawing/2014/main" val="1923793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Times New Roman" panose="02020603050405020304" pitchFamily="18" charset="0"/>
                        </a:rPr>
                        <a:t>Энергия лазера 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</a:rPr>
                        <a:t>мДж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032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Times New Roman" panose="02020603050405020304" pitchFamily="18" charset="0"/>
                        </a:rPr>
                        <a:t>Оптимальный угол 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</a:rPr>
                        <a:t>рад.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-0.31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-0.31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</a:rPr>
                        <a:t>-0.22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974624"/>
                  </a:ext>
                </a:extLst>
              </a:tr>
            </a:tbl>
          </a:graphicData>
        </a:graphic>
      </p:graphicFrame>
      <p:sp>
        <p:nvSpPr>
          <p:cNvPr id="5" name="Text Box 1">
            <a:extLst>
              <a:ext uri="{FF2B5EF4-FFF2-40B4-BE49-F238E27FC236}">
                <a16:creationId xmlns:a16="http://schemas.microsoft.com/office/drawing/2014/main" id="{3B63F24F-4B0F-4E20-9A9B-D8CEC8722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6412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Захват при различных</a:t>
            </a:r>
            <a:r>
              <a:rPr lang="ru-RU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энергиях лазера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72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5FC65C8-9F9B-481D-A782-2677BDE1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722" y="4195827"/>
            <a:ext cx="5524500" cy="2371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A7081A-49D1-45F7-BEAF-9673E886550C}"/>
              </a:ext>
            </a:extLst>
          </p:cNvPr>
          <p:cNvSpPr/>
          <p:nvPr/>
        </p:nvSpPr>
        <p:spPr bwMode="auto">
          <a:xfrm>
            <a:off x="4706994" y="1701865"/>
            <a:ext cx="4294578" cy="1957574"/>
          </a:xfrm>
          <a:prstGeom prst="rect">
            <a:avLst/>
          </a:prstGeom>
          <a:solidFill>
            <a:srgbClr val="12EE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2FBA01-53A6-42A1-8232-15B9AA5EA41C}"/>
              </a:ext>
            </a:extLst>
          </p:cNvPr>
          <p:cNvSpPr/>
          <p:nvPr/>
        </p:nvSpPr>
        <p:spPr bwMode="auto">
          <a:xfrm>
            <a:off x="4706993" y="2248412"/>
            <a:ext cx="2035689" cy="91658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FEFAD1-E957-4BC4-AFEB-0B22514861A4}"/>
              </a:ext>
            </a:extLst>
          </p:cNvPr>
          <p:cNvSpPr/>
          <p:nvPr/>
        </p:nvSpPr>
        <p:spPr bwMode="auto">
          <a:xfrm>
            <a:off x="5866498" y="2248571"/>
            <a:ext cx="1584176" cy="92252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3E33DA96-1C72-4443-90B7-5A4D3309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57798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Схемы инжекции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40D243-FD3D-4486-9AB3-F75E80878D45}"/>
              </a:ext>
            </a:extLst>
          </p:cNvPr>
          <p:cNvSpPr/>
          <p:nvPr/>
        </p:nvSpPr>
        <p:spPr bwMode="auto">
          <a:xfrm>
            <a:off x="7154486" y="2431924"/>
            <a:ext cx="720080" cy="51435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5ECA32-E729-4B8B-AEAD-0D16B25DD546}"/>
              </a:ext>
            </a:extLst>
          </p:cNvPr>
          <p:cNvSpPr/>
          <p:nvPr/>
        </p:nvSpPr>
        <p:spPr bwMode="auto">
          <a:xfrm>
            <a:off x="6755716" y="2431924"/>
            <a:ext cx="118893" cy="52780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C59458A-7FFB-44CB-82A8-73BA2B12E277}"/>
              </a:ext>
            </a:extLst>
          </p:cNvPr>
          <p:cNvSpPr/>
          <p:nvPr/>
        </p:nvSpPr>
        <p:spPr bwMode="auto">
          <a:xfrm>
            <a:off x="8044506" y="2605446"/>
            <a:ext cx="720080" cy="162933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8F414D4F-6AD9-481A-BC3D-AF7D73041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834" y="1689261"/>
            <a:ext cx="3138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двухкомпонентная среда (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Li, He)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D4DDFE-5BEA-41DB-9126-70E69BC39447}"/>
              </a:ext>
            </a:extLst>
          </p:cNvPr>
          <p:cNvCxnSpPr/>
          <p:nvPr/>
        </p:nvCxnSpPr>
        <p:spPr bwMode="auto">
          <a:xfrm flipV="1">
            <a:off x="6516216" y="2971899"/>
            <a:ext cx="296948" cy="2651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 Box 13">
            <a:extLst>
              <a:ext uri="{FF2B5EF4-FFF2-40B4-BE49-F238E27FC236}">
                <a16:creationId xmlns:a16="http://schemas.microsoft.com/office/drawing/2014/main" id="{9580892E-E575-42C7-8C93-E0B6375B0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107" y="3098278"/>
            <a:ext cx="2487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лазер, ионизующий вторую компоненту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50" name="Text Box 13">
            <a:extLst>
              <a:ext uri="{FF2B5EF4-FFF2-40B4-BE49-F238E27FC236}">
                <a16:creationId xmlns:a16="http://schemas.microsoft.com/office/drawing/2014/main" id="{C4A7F797-313C-4A50-83CD-2F619F1A2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989" y="1283007"/>
            <a:ext cx="25412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Ионизационная инжекция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2C1079-5FF9-44B7-B7AE-8FF62B4200DA}"/>
              </a:ext>
            </a:extLst>
          </p:cNvPr>
          <p:cNvSpPr/>
          <p:nvPr/>
        </p:nvSpPr>
        <p:spPr bwMode="auto">
          <a:xfrm>
            <a:off x="5925454" y="2595063"/>
            <a:ext cx="204051" cy="22590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444577-924E-4490-B99E-D253C19D3062}"/>
              </a:ext>
            </a:extLst>
          </p:cNvPr>
          <p:cNvSpPr/>
          <p:nvPr/>
        </p:nvSpPr>
        <p:spPr bwMode="auto">
          <a:xfrm>
            <a:off x="152317" y="1683117"/>
            <a:ext cx="4294578" cy="1957574"/>
          </a:xfrm>
          <a:prstGeom prst="rect">
            <a:avLst/>
          </a:prstGeom>
          <a:solidFill>
            <a:srgbClr val="12EE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A392E3-741C-4848-8F8C-BD6264A4BA82}"/>
              </a:ext>
            </a:extLst>
          </p:cNvPr>
          <p:cNvSpPr/>
          <p:nvPr/>
        </p:nvSpPr>
        <p:spPr bwMode="auto">
          <a:xfrm>
            <a:off x="152317" y="2248412"/>
            <a:ext cx="2022746" cy="91658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404DDB5-9A05-4369-A50F-E2D1E46F0A44}"/>
              </a:ext>
            </a:extLst>
          </p:cNvPr>
          <p:cNvSpPr/>
          <p:nvPr/>
        </p:nvSpPr>
        <p:spPr bwMode="auto">
          <a:xfrm>
            <a:off x="1336890" y="2248571"/>
            <a:ext cx="1584176" cy="92252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D88B6D5-635C-4CF5-8366-F6F376F9A4DE}"/>
              </a:ext>
            </a:extLst>
          </p:cNvPr>
          <p:cNvSpPr/>
          <p:nvPr/>
        </p:nvSpPr>
        <p:spPr bwMode="auto">
          <a:xfrm>
            <a:off x="2624878" y="2431924"/>
            <a:ext cx="720080" cy="51435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FB1401E6-6B04-43CC-945E-B8A12AFE1F08}"/>
              </a:ext>
            </a:extLst>
          </p:cNvPr>
          <p:cNvSpPr/>
          <p:nvPr/>
        </p:nvSpPr>
        <p:spPr bwMode="auto">
          <a:xfrm>
            <a:off x="3514898" y="2605446"/>
            <a:ext cx="720080" cy="162933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6" name="Text Box 13">
            <a:extLst>
              <a:ext uri="{FF2B5EF4-FFF2-40B4-BE49-F238E27FC236}">
                <a16:creationId xmlns:a16="http://schemas.microsoft.com/office/drawing/2014/main" id="{04402D51-1F46-4897-B9DF-8D4F202BD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28" y="2170076"/>
            <a:ext cx="9226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плазма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77" name="Text Box 13">
            <a:extLst>
              <a:ext uri="{FF2B5EF4-FFF2-40B4-BE49-F238E27FC236}">
                <a16:creationId xmlns:a16="http://schemas.microsoft.com/office/drawing/2014/main" id="{C7FF3572-CB81-44F1-8C5D-A5C61468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836" y="1970021"/>
            <a:ext cx="1152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каверна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5CC20AC-B763-4BFE-86C1-4154E0B8B6DB}"/>
              </a:ext>
            </a:extLst>
          </p:cNvPr>
          <p:cNvCxnSpPr>
            <a:endCxn id="71" idx="7"/>
          </p:cNvCxnSpPr>
          <p:nvPr/>
        </p:nvCxnSpPr>
        <p:spPr bwMode="auto">
          <a:xfrm flipH="1">
            <a:off x="2689069" y="2170076"/>
            <a:ext cx="825829" cy="2135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Text Box 13">
            <a:extLst>
              <a:ext uri="{FF2B5EF4-FFF2-40B4-BE49-F238E27FC236}">
                <a16:creationId xmlns:a16="http://schemas.microsoft.com/office/drawing/2014/main" id="{78138C79-DAA9-4F0C-ADE6-CABA6BDE0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381" y="1283007"/>
            <a:ext cx="25412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 err="1">
                <a:latin typeface="Times New Roman" panose="02020603050405020304" pitchFamily="18" charset="0"/>
                <a:cs typeface="Ubuntu" charset="0"/>
              </a:rPr>
              <a:t>Самоинжекция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084049-1885-41C0-9FFD-EF5033B5CA55}"/>
              </a:ext>
            </a:extLst>
          </p:cNvPr>
          <p:cNvSpPr/>
          <p:nvPr/>
        </p:nvSpPr>
        <p:spPr bwMode="auto">
          <a:xfrm>
            <a:off x="1395846" y="2595063"/>
            <a:ext cx="204051" cy="22590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" name="Text Box 13">
            <a:extLst>
              <a:ext uri="{FF2B5EF4-FFF2-40B4-BE49-F238E27FC236}">
                <a16:creationId xmlns:a16="http://schemas.microsoft.com/office/drawing/2014/main" id="{3F147C0A-4DDD-4BA8-8FC4-3B7FD6DC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282" y="1643974"/>
            <a:ext cx="14472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захваченные электроны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86" name="Text Box 13">
            <a:extLst>
              <a:ext uri="{FF2B5EF4-FFF2-40B4-BE49-F238E27FC236}">
                <a16:creationId xmlns:a16="http://schemas.microsoft.com/office/drawing/2014/main" id="{5437489B-ACF1-4663-8A65-AA7D8C350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680" y="3805876"/>
            <a:ext cx="3772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Инжекция на понижении плотности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1254B2-2879-4008-B0CA-C4E4F4A1C032}"/>
              </a:ext>
            </a:extLst>
          </p:cNvPr>
          <p:cNvCxnSpPr>
            <a:endCxn id="83" idx="1"/>
          </p:cNvCxnSpPr>
          <p:nvPr/>
        </p:nvCxnSpPr>
        <p:spPr bwMode="auto">
          <a:xfrm>
            <a:off x="1338860" y="2383672"/>
            <a:ext cx="86869" cy="24447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44B1F9-7E5C-43A4-89FE-25F35AB4A65B}"/>
              </a:ext>
            </a:extLst>
          </p:cNvPr>
          <p:cNvCxnSpPr/>
          <p:nvPr/>
        </p:nvCxnSpPr>
        <p:spPr bwMode="auto">
          <a:xfrm flipV="1">
            <a:off x="1279602" y="2768311"/>
            <a:ext cx="135868" cy="18594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589618D6-0083-4512-8CBF-3DE7394E74F2}"/>
              </a:ext>
            </a:extLst>
          </p:cNvPr>
          <p:cNvSpPr/>
          <p:nvPr/>
        </p:nvSpPr>
        <p:spPr bwMode="auto">
          <a:xfrm>
            <a:off x="152317" y="2463427"/>
            <a:ext cx="1176568" cy="51434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9E96F74-31EF-4D51-8FC3-C2C45625D70D}"/>
              </a:ext>
            </a:extLst>
          </p:cNvPr>
          <p:cNvCxnSpPr>
            <a:endCxn id="83" idx="2"/>
          </p:cNvCxnSpPr>
          <p:nvPr/>
        </p:nvCxnSpPr>
        <p:spPr bwMode="auto">
          <a:xfrm flipV="1">
            <a:off x="1132839" y="2708016"/>
            <a:ext cx="263007" cy="181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9EFB2DDF-6DA8-4F6D-832F-6D9D89CECEA3}"/>
              </a:ext>
            </a:extLst>
          </p:cNvPr>
          <p:cNvSpPr/>
          <p:nvPr/>
        </p:nvSpPr>
        <p:spPr bwMode="auto">
          <a:xfrm>
            <a:off x="4710633" y="2473631"/>
            <a:ext cx="1151296" cy="51434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85FD59-9851-444D-858E-614F4277415D}"/>
              </a:ext>
            </a:extLst>
          </p:cNvPr>
          <p:cNvCxnSpPr/>
          <p:nvPr/>
        </p:nvCxnSpPr>
        <p:spPr bwMode="auto">
          <a:xfrm flipH="1">
            <a:off x="6129505" y="2473631"/>
            <a:ext cx="613177" cy="9655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37BE60-C22E-4CE5-955A-F5CD1748DDE7}"/>
              </a:ext>
            </a:extLst>
          </p:cNvPr>
          <p:cNvCxnSpPr/>
          <p:nvPr/>
        </p:nvCxnSpPr>
        <p:spPr bwMode="auto">
          <a:xfrm flipH="1" flipV="1">
            <a:off x="6129505" y="2820968"/>
            <a:ext cx="613177" cy="12530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B0208E-FA8A-41FC-BEDA-43C2422A3BE3}"/>
              </a:ext>
            </a:extLst>
          </p:cNvPr>
          <p:cNvCxnSpPr/>
          <p:nvPr/>
        </p:nvCxnSpPr>
        <p:spPr bwMode="auto">
          <a:xfrm flipH="1">
            <a:off x="6228184" y="2708016"/>
            <a:ext cx="43204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 Box 13">
            <a:extLst>
              <a:ext uri="{FF2B5EF4-FFF2-40B4-BE49-F238E27FC236}">
                <a16:creationId xmlns:a16="http://schemas.microsoft.com/office/drawing/2014/main" id="{C345B6A3-3747-49ED-BEEC-4C6185F4A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493" y="3106166"/>
            <a:ext cx="2126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ультрарелятивистский </a:t>
            </a:r>
          </a:p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драйвер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376B313-866E-4739-98D8-401643412E47}"/>
              </a:ext>
            </a:extLst>
          </p:cNvPr>
          <p:cNvCxnSpPr>
            <a:stCxn id="59" idx="0"/>
          </p:cNvCxnSpPr>
          <p:nvPr/>
        </p:nvCxnSpPr>
        <p:spPr bwMode="auto">
          <a:xfrm flipH="1" flipV="1">
            <a:off x="7749996" y="2863809"/>
            <a:ext cx="168978" cy="24235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 Box 13">
            <a:extLst>
              <a:ext uri="{FF2B5EF4-FFF2-40B4-BE49-F238E27FC236}">
                <a16:creationId xmlns:a16="http://schemas.microsoft.com/office/drawing/2014/main" id="{50424C32-1411-4DD7-96B5-37A38207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760" y="3073092"/>
            <a:ext cx="1628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лазерный импульс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F6F6540-BD44-4F2B-94C9-A6E321AAE25D}"/>
              </a:ext>
            </a:extLst>
          </p:cNvPr>
          <p:cNvCxnSpPr>
            <a:stCxn id="62" idx="0"/>
          </p:cNvCxnSpPr>
          <p:nvPr/>
        </p:nvCxnSpPr>
        <p:spPr bwMode="auto">
          <a:xfrm flipH="1" flipV="1">
            <a:off x="3344958" y="2863809"/>
            <a:ext cx="484909" cy="20928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 Box 13">
            <a:extLst>
              <a:ext uri="{FF2B5EF4-FFF2-40B4-BE49-F238E27FC236}">
                <a16:creationId xmlns:a16="http://schemas.microsoft.com/office/drawing/2014/main" id="{9A30742A-21D2-429E-A67F-8F25C40BB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10" y="4105435"/>
            <a:ext cx="1440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1600" dirty="0" err="1">
                <a:latin typeface="Times New Roman" panose="02020603050405020304" pitchFamily="18" charset="0"/>
                <a:cs typeface="Ubuntu" charset="0"/>
              </a:rPr>
              <a:t>v</a:t>
            </a:r>
            <a:r>
              <a:rPr lang="en-US" altLang="de-DE" sz="1600" baseline="-25000" dirty="0" err="1">
                <a:latin typeface="Times New Roman" panose="02020603050405020304" pitchFamily="18" charset="0"/>
                <a:cs typeface="Ubuntu" charset="0"/>
              </a:rPr>
              <a:t>e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 &gt; </a:t>
            </a:r>
            <a:r>
              <a:rPr lang="en-US" altLang="de-DE" sz="1600" dirty="0" err="1">
                <a:latin typeface="Times New Roman" panose="02020603050405020304" pitchFamily="18" charset="0"/>
                <a:cs typeface="Ubuntu" charset="0"/>
              </a:rPr>
              <a:t>v</a:t>
            </a:r>
            <a:r>
              <a:rPr lang="en-US" altLang="de-DE" sz="1600" baseline="-25000" dirty="0" err="1">
                <a:latin typeface="Times New Roman" panose="02020603050405020304" pitchFamily="18" charset="0"/>
                <a:cs typeface="Ubuntu" charset="0"/>
              </a:rPr>
              <a:t>phase</a:t>
            </a:r>
            <a:endParaRPr lang="en-US" altLang="de-DE" sz="1600" baseline="-25000" dirty="0">
              <a:latin typeface="Times New Roman" panose="02020603050405020304" pitchFamily="18" charset="0"/>
              <a:cs typeface="Ubunt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Итоги</a:t>
            </a:r>
            <a:endParaRPr lang="de-DE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67544" y="1268760"/>
            <a:ext cx="7953375" cy="261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Проведена серия двухэтапных симуляций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VLPL 3D</a:t>
            </a:r>
            <a:r>
              <a:rPr lang="ru-RU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Выявлены оптимальные параметры инжекции.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оптимиз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ации угла инжекции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предложена оценка условия захвата в осесимметричную линейную кильватерную волну. 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оптимал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ьного угла захваченный заряд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(~ 120 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пКл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три раза больше, чем при базовой конфигурации.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Эмиттанс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вдоль оси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(~ 60 µm)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раза меньше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чем при базовой конфигурации, и близок к значению вдоль оси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  <a:endParaRPr lang="ru-RU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витнесса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зарядом больше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пКл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моноэнергетический спектр с энергией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ГэВ и относительным разбросом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1 %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дистанции 10 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/>
            </a:b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8FE72C60-112D-4C3B-926F-4CE2CA886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927172"/>
            <a:ext cx="8586092" cy="67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Optimized laser-assisted electron injection into a quasi-</a:t>
            </a:r>
            <a:r>
              <a:rPr lang="en-US" sz="1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inear</a:t>
            </a:r>
            <a:r>
              <a:rPr lang="en-US" sz="1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plasma </a:t>
            </a:r>
            <a:r>
              <a:rPr lang="en-US" sz="1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wakefield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”,</a:t>
            </a:r>
          </a:p>
          <a:p>
            <a:pPr>
              <a:buClrTx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V.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Khudiakov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A.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Pukhov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Gran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arXiv:2109.03053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Lucida Grande"/>
            </a:endParaRPr>
          </a:p>
          <a:p>
            <a:pPr>
              <a:buClrTx/>
            </a:pPr>
            <a:endParaRPr lang="en-US" sz="1600" b="1" dirty="0">
              <a:latin typeface="Lucida Grande"/>
            </a:endParaRPr>
          </a:p>
          <a:p>
            <a:pPr>
              <a:buClrTx/>
            </a:pPr>
            <a:endParaRPr lang="en-US" sz="16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>
              <a:buClrTx/>
              <a:buFontTx/>
              <a:buNone/>
            </a:pP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539750" y="2835275"/>
            <a:ext cx="80645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3200" dirty="0">
                <a:solidFill>
                  <a:srgbClr val="0075BA"/>
                </a:solidFill>
                <a:latin typeface="Times New Roman" panose="02020603050405020304" pitchFamily="18" charset="0"/>
              </a:rPr>
              <a:t>Спасибо за внимание</a:t>
            </a:r>
            <a:endParaRPr lang="en-US" altLang="de-DE" sz="3200" dirty="0">
              <a:solidFill>
                <a:srgbClr val="0075BA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">
            <a:extLst>
              <a:ext uri="{FF2B5EF4-FFF2-40B4-BE49-F238E27FC236}">
                <a16:creationId xmlns:a16="http://schemas.microsoft.com/office/drawing/2014/main" id="{3E33DA96-1C72-4443-90B7-5A4D3309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57798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Эксперимент 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AWAK</a:t>
            </a:r>
            <a:r>
              <a:rPr lang="de-DE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E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, CERN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3FA733-92F2-4010-9902-13E3F473EB03}"/>
              </a:ext>
            </a:extLst>
          </p:cNvPr>
          <p:cNvSpPr/>
          <p:nvPr/>
        </p:nvSpPr>
        <p:spPr bwMode="auto">
          <a:xfrm>
            <a:off x="2916843" y="1878983"/>
            <a:ext cx="955676" cy="1162682"/>
          </a:xfrm>
          <a:prstGeom prst="rect">
            <a:avLst/>
          </a:prstGeom>
          <a:solidFill>
            <a:srgbClr val="12EE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98E6FF-7B8C-4F7E-AB6D-838585EB3410}"/>
              </a:ext>
            </a:extLst>
          </p:cNvPr>
          <p:cNvSpPr/>
          <p:nvPr/>
        </p:nvSpPr>
        <p:spPr bwMode="auto">
          <a:xfrm>
            <a:off x="1620699" y="2246798"/>
            <a:ext cx="2160240" cy="413643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4D2531-C954-457A-8CC6-9671D61AD885}"/>
              </a:ext>
            </a:extLst>
          </p:cNvPr>
          <p:cNvSpPr/>
          <p:nvPr/>
        </p:nvSpPr>
        <p:spPr bwMode="auto">
          <a:xfrm>
            <a:off x="2627321" y="2028276"/>
            <a:ext cx="72008" cy="86409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B469F1-F7AD-4E9C-85FA-AE50B17A5BF7}"/>
              </a:ext>
            </a:extLst>
          </p:cNvPr>
          <p:cNvSpPr/>
          <p:nvPr/>
        </p:nvSpPr>
        <p:spPr bwMode="auto">
          <a:xfrm>
            <a:off x="4136725" y="1870589"/>
            <a:ext cx="2982671" cy="1162682"/>
          </a:xfrm>
          <a:prstGeom prst="rect">
            <a:avLst/>
          </a:prstGeom>
          <a:solidFill>
            <a:srgbClr val="12EE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0031F55-B74E-476E-91AF-BB32322D646A}"/>
              </a:ext>
            </a:extLst>
          </p:cNvPr>
          <p:cNvSpPr/>
          <p:nvPr/>
        </p:nvSpPr>
        <p:spPr bwMode="auto">
          <a:xfrm>
            <a:off x="4388753" y="2234207"/>
            <a:ext cx="2160240" cy="413643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ADBFBC5-BA57-4E35-8778-8AE564AF42FE}"/>
              </a:ext>
            </a:extLst>
          </p:cNvPr>
          <p:cNvSpPr/>
          <p:nvPr/>
        </p:nvSpPr>
        <p:spPr bwMode="auto">
          <a:xfrm>
            <a:off x="5395375" y="2015685"/>
            <a:ext cx="72008" cy="86409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BC1D6C-8CDF-4D05-8413-BF63ECF1FCB9}"/>
              </a:ext>
            </a:extLst>
          </p:cNvPr>
          <p:cNvSpPr/>
          <p:nvPr/>
        </p:nvSpPr>
        <p:spPr bwMode="auto">
          <a:xfrm>
            <a:off x="4136527" y="2234207"/>
            <a:ext cx="1258650" cy="41364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90E32D-6896-481B-9564-22BF7AE67912}"/>
              </a:ext>
            </a:extLst>
          </p:cNvPr>
          <p:cNvSpPr/>
          <p:nvPr/>
        </p:nvSpPr>
        <p:spPr bwMode="auto">
          <a:xfrm>
            <a:off x="5202639" y="2234207"/>
            <a:ext cx="158944" cy="413643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C6F90CD-B98D-4D76-B634-EA4BFFEE494E}"/>
              </a:ext>
            </a:extLst>
          </p:cNvPr>
          <p:cNvSpPr/>
          <p:nvPr/>
        </p:nvSpPr>
        <p:spPr bwMode="auto">
          <a:xfrm>
            <a:off x="4967693" y="2249283"/>
            <a:ext cx="144016" cy="383489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0D387C2-0AFB-4744-99B5-85EAD0B92AFE}"/>
              </a:ext>
            </a:extLst>
          </p:cNvPr>
          <p:cNvSpPr/>
          <p:nvPr/>
        </p:nvSpPr>
        <p:spPr bwMode="auto">
          <a:xfrm>
            <a:off x="4744539" y="2282789"/>
            <a:ext cx="131850" cy="329887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54256BA-A778-4264-9673-4CE2DC367AEE}"/>
              </a:ext>
            </a:extLst>
          </p:cNvPr>
          <p:cNvSpPr/>
          <p:nvPr/>
        </p:nvSpPr>
        <p:spPr bwMode="auto">
          <a:xfrm>
            <a:off x="4563175" y="2340795"/>
            <a:ext cx="97375" cy="213876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2B41969-5E5C-4706-BFDF-0AE31609752B}"/>
              </a:ext>
            </a:extLst>
          </p:cNvPr>
          <p:cNvSpPr/>
          <p:nvPr/>
        </p:nvSpPr>
        <p:spPr bwMode="auto">
          <a:xfrm>
            <a:off x="4428642" y="2390910"/>
            <a:ext cx="45719" cy="113646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C6A3EE2B-6FFA-4138-B491-31D99982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137" y="2734269"/>
            <a:ext cx="547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Rb</a:t>
            </a:r>
          </a:p>
        </p:txBody>
      </p:sp>
      <p:sp>
        <p:nvSpPr>
          <p:cNvPr id="55" name="Text Box 13">
            <a:extLst>
              <a:ext uri="{FF2B5EF4-FFF2-40B4-BE49-F238E27FC236}">
                <a16:creationId xmlns:a16="http://schemas.microsoft.com/office/drawing/2014/main" id="{81C0BF8E-F20E-4C43-AF78-B687CE329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903" y="2718421"/>
            <a:ext cx="12241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solidFill>
                  <a:srgbClr val="002060"/>
                </a:solidFill>
                <a:latin typeface="Times New Roman" panose="02020603050405020304" pitchFamily="18" charset="0"/>
                <a:cs typeface="Ubuntu" charset="0"/>
              </a:rPr>
              <a:t>длинный протонный пучок</a:t>
            </a:r>
            <a:endParaRPr lang="en-US" altLang="de-DE" sz="1600" dirty="0">
              <a:solidFill>
                <a:srgbClr val="002060"/>
              </a:solidFill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56" name="Text Box 13">
            <a:extLst>
              <a:ext uri="{FF2B5EF4-FFF2-40B4-BE49-F238E27FC236}">
                <a16:creationId xmlns:a16="http://schemas.microsoft.com/office/drawing/2014/main" id="{C02F0569-2A49-4414-BFC3-86F46DC62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99" y="1587302"/>
            <a:ext cx="13594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Ubuntu" charset="0"/>
              </a:rPr>
              <a:t>ионизующий лазер</a:t>
            </a:r>
            <a:endParaRPr lang="en-US" altLang="de-DE" sz="1600" dirty="0">
              <a:solidFill>
                <a:srgbClr val="FF0000"/>
              </a:solidFill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57" name="Text Box 13">
            <a:extLst>
              <a:ext uri="{FF2B5EF4-FFF2-40B4-BE49-F238E27FC236}">
                <a16:creationId xmlns:a16="http://schemas.microsoft.com/office/drawing/2014/main" id="{E136BC7F-5EF3-4386-BB65-A88D8622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840" y="1450831"/>
            <a:ext cx="1721007" cy="30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Самомодуляция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F9B1051-E654-4A3F-8759-AE1D3EB6315C}"/>
              </a:ext>
            </a:extLst>
          </p:cNvPr>
          <p:cNvCxnSpPr>
            <a:endCxn id="43" idx="1"/>
          </p:cNvCxnSpPr>
          <p:nvPr/>
        </p:nvCxnSpPr>
        <p:spPr bwMode="auto">
          <a:xfrm flipV="1">
            <a:off x="3364685" y="2441029"/>
            <a:ext cx="771842" cy="670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Rectángulo 4">
            <a:extLst>
              <a:ext uri="{FF2B5EF4-FFF2-40B4-BE49-F238E27FC236}">
                <a16:creationId xmlns:a16="http://schemas.microsoft.com/office/drawing/2014/main" id="{52DC6426-6325-4D36-B415-978018D64DA4}"/>
              </a:ext>
            </a:extLst>
          </p:cNvPr>
          <p:cNvSpPr/>
          <p:nvPr/>
        </p:nvSpPr>
        <p:spPr>
          <a:xfrm>
            <a:off x="235302" y="5024250"/>
            <a:ext cx="2673308" cy="107734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ángulo 5">
            <a:extLst>
              <a:ext uri="{FF2B5EF4-FFF2-40B4-BE49-F238E27FC236}">
                <a16:creationId xmlns:a16="http://schemas.microsoft.com/office/drawing/2014/main" id="{35EED008-8EA0-4786-A0DD-C00B91EBA4E2}"/>
              </a:ext>
            </a:extLst>
          </p:cNvPr>
          <p:cNvSpPr/>
          <p:nvPr/>
        </p:nvSpPr>
        <p:spPr>
          <a:xfrm>
            <a:off x="4375732" y="4969238"/>
            <a:ext cx="4618339" cy="1092994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CuadroTexto 19">
            <a:extLst>
              <a:ext uri="{FF2B5EF4-FFF2-40B4-BE49-F238E27FC236}">
                <a16:creationId xmlns:a16="http://schemas.microsoft.com/office/drawing/2014/main" id="{14B8E58F-9B5E-4C5D-87D6-4BC5E3284D16}"/>
              </a:ext>
            </a:extLst>
          </p:cNvPr>
          <p:cNvSpPr txBox="1"/>
          <p:nvPr/>
        </p:nvSpPr>
        <p:spPr>
          <a:xfrm>
            <a:off x="178211" y="5081828"/>
            <a:ext cx="289393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Секция самомодуляции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3" name="CuadroTexto 20">
            <a:extLst>
              <a:ext uri="{FF2B5EF4-FFF2-40B4-BE49-F238E27FC236}">
                <a16:creationId xmlns:a16="http://schemas.microsoft.com/office/drawing/2014/main" id="{D974A2F8-B749-4565-83BC-D4F6C5D598BE}"/>
              </a:ext>
            </a:extLst>
          </p:cNvPr>
          <p:cNvSpPr txBox="1"/>
          <p:nvPr/>
        </p:nvSpPr>
        <p:spPr>
          <a:xfrm>
            <a:off x="5421141" y="5026817"/>
            <a:ext cx="2848848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Ускорительная секция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9" name="Pfeil nach rechts 20">
            <a:extLst>
              <a:ext uri="{FF2B5EF4-FFF2-40B4-BE49-F238E27FC236}">
                <a16:creationId xmlns:a16="http://schemas.microsoft.com/office/drawing/2014/main" id="{A9766587-EFF1-4795-BBA7-0C1CC10C65AA}"/>
              </a:ext>
            </a:extLst>
          </p:cNvPr>
          <p:cNvSpPr/>
          <p:nvPr/>
        </p:nvSpPr>
        <p:spPr>
          <a:xfrm rot="10800000">
            <a:off x="6780538" y="5466739"/>
            <a:ext cx="2213470" cy="241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0" name="Textfeld 21">
            <a:extLst>
              <a:ext uri="{FF2B5EF4-FFF2-40B4-BE49-F238E27FC236}">
                <a16:creationId xmlns:a16="http://schemas.microsoft.com/office/drawing/2014/main" id="{B2F27C62-34C3-41A6-892B-6124951810E3}"/>
              </a:ext>
            </a:extLst>
          </p:cNvPr>
          <p:cNvSpPr txBox="1"/>
          <p:nvPr/>
        </p:nvSpPr>
        <p:spPr>
          <a:xfrm>
            <a:off x="6411265" y="5627599"/>
            <a:ext cx="226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ионизующий лазер</a:t>
            </a:r>
            <a:endParaRPr lang="de-DE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Ellipse 30">
            <a:extLst>
              <a:ext uri="{FF2B5EF4-FFF2-40B4-BE49-F238E27FC236}">
                <a16:creationId xmlns:a16="http://schemas.microsoft.com/office/drawing/2014/main" id="{EC74B171-7B29-46B1-92E2-ACE6CC3BCF7D}"/>
              </a:ext>
            </a:extLst>
          </p:cNvPr>
          <p:cNvSpPr/>
          <p:nvPr/>
        </p:nvSpPr>
        <p:spPr>
          <a:xfrm>
            <a:off x="1124270" y="5515735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02" name="Ellipse 31">
            <a:extLst>
              <a:ext uri="{FF2B5EF4-FFF2-40B4-BE49-F238E27FC236}">
                <a16:creationId xmlns:a16="http://schemas.microsoft.com/office/drawing/2014/main" id="{318A7F69-0B8C-48D5-983B-29E73ADFF627}"/>
              </a:ext>
            </a:extLst>
          </p:cNvPr>
          <p:cNvSpPr/>
          <p:nvPr/>
        </p:nvSpPr>
        <p:spPr>
          <a:xfrm>
            <a:off x="954208" y="5520240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3" name="Ellipse 32">
            <a:extLst>
              <a:ext uri="{FF2B5EF4-FFF2-40B4-BE49-F238E27FC236}">
                <a16:creationId xmlns:a16="http://schemas.microsoft.com/office/drawing/2014/main" id="{B83AD2CF-DA9E-43D5-A9D2-7C1AEB30E72D}"/>
              </a:ext>
            </a:extLst>
          </p:cNvPr>
          <p:cNvSpPr/>
          <p:nvPr/>
        </p:nvSpPr>
        <p:spPr>
          <a:xfrm>
            <a:off x="786415" y="552273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4" name="Ellipse 33">
            <a:extLst>
              <a:ext uri="{FF2B5EF4-FFF2-40B4-BE49-F238E27FC236}">
                <a16:creationId xmlns:a16="http://schemas.microsoft.com/office/drawing/2014/main" id="{3ADDB7D4-77E8-4922-BB1F-84C537681550}"/>
              </a:ext>
            </a:extLst>
          </p:cNvPr>
          <p:cNvSpPr/>
          <p:nvPr/>
        </p:nvSpPr>
        <p:spPr>
          <a:xfrm>
            <a:off x="614510" y="5520240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5" name="Ellipse 30">
            <a:extLst>
              <a:ext uri="{FF2B5EF4-FFF2-40B4-BE49-F238E27FC236}">
                <a16:creationId xmlns:a16="http://schemas.microsoft.com/office/drawing/2014/main" id="{D1980ECA-3165-48FB-9418-40DC42AA67F9}"/>
              </a:ext>
            </a:extLst>
          </p:cNvPr>
          <p:cNvSpPr/>
          <p:nvPr/>
        </p:nvSpPr>
        <p:spPr>
          <a:xfrm>
            <a:off x="1808160" y="5518228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06" name="Ellipse 31">
            <a:extLst>
              <a:ext uri="{FF2B5EF4-FFF2-40B4-BE49-F238E27FC236}">
                <a16:creationId xmlns:a16="http://schemas.microsoft.com/office/drawing/2014/main" id="{C4F6B6DE-F1CB-4BBA-9994-DC5E44FBB66D}"/>
              </a:ext>
            </a:extLst>
          </p:cNvPr>
          <p:cNvSpPr/>
          <p:nvPr/>
        </p:nvSpPr>
        <p:spPr>
          <a:xfrm>
            <a:off x="1638098" y="552273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7" name="Ellipse 32">
            <a:extLst>
              <a:ext uri="{FF2B5EF4-FFF2-40B4-BE49-F238E27FC236}">
                <a16:creationId xmlns:a16="http://schemas.microsoft.com/office/drawing/2014/main" id="{DBAA47D4-D55E-4D8F-93D1-029FE92B3D59}"/>
              </a:ext>
            </a:extLst>
          </p:cNvPr>
          <p:cNvSpPr/>
          <p:nvPr/>
        </p:nvSpPr>
        <p:spPr>
          <a:xfrm>
            <a:off x="1469263" y="5518228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8" name="Ellipse 33">
            <a:extLst>
              <a:ext uri="{FF2B5EF4-FFF2-40B4-BE49-F238E27FC236}">
                <a16:creationId xmlns:a16="http://schemas.microsoft.com/office/drawing/2014/main" id="{F42EBF2E-4ED1-43BB-901D-E527FF8B2810}"/>
              </a:ext>
            </a:extLst>
          </p:cNvPr>
          <p:cNvSpPr/>
          <p:nvPr/>
        </p:nvSpPr>
        <p:spPr>
          <a:xfrm>
            <a:off x="1298400" y="552273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9" name="Ellipse 30">
            <a:extLst>
              <a:ext uri="{FF2B5EF4-FFF2-40B4-BE49-F238E27FC236}">
                <a16:creationId xmlns:a16="http://schemas.microsoft.com/office/drawing/2014/main" id="{9C07729B-4B4C-46D2-877A-CD3E39EC313B}"/>
              </a:ext>
            </a:extLst>
          </p:cNvPr>
          <p:cNvSpPr/>
          <p:nvPr/>
        </p:nvSpPr>
        <p:spPr>
          <a:xfrm>
            <a:off x="2487059" y="551641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10" name="Ellipse 31">
            <a:extLst>
              <a:ext uri="{FF2B5EF4-FFF2-40B4-BE49-F238E27FC236}">
                <a16:creationId xmlns:a16="http://schemas.microsoft.com/office/drawing/2014/main" id="{1CE0FFF8-4942-44DA-B537-C13E860635A8}"/>
              </a:ext>
            </a:extLst>
          </p:cNvPr>
          <p:cNvSpPr/>
          <p:nvPr/>
        </p:nvSpPr>
        <p:spPr>
          <a:xfrm>
            <a:off x="2316997" y="552092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1" name="Ellipse 32">
            <a:extLst>
              <a:ext uri="{FF2B5EF4-FFF2-40B4-BE49-F238E27FC236}">
                <a16:creationId xmlns:a16="http://schemas.microsoft.com/office/drawing/2014/main" id="{85E2F0E8-F07C-4FDE-93A7-30BC3AA49690}"/>
              </a:ext>
            </a:extLst>
          </p:cNvPr>
          <p:cNvSpPr/>
          <p:nvPr/>
        </p:nvSpPr>
        <p:spPr>
          <a:xfrm>
            <a:off x="2148162" y="551641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2" name="Ellipse 33">
            <a:extLst>
              <a:ext uri="{FF2B5EF4-FFF2-40B4-BE49-F238E27FC236}">
                <a16:creationId xmlns:a16="http://schemas.microsoft.com/office/drawing/2014/main" id="{218142A7-BADB-49A1-994E-FC866B31B539}"/>
              </a:ext>
            </a:extLst>
          </p:cNvPr>
          <p:cNvSpPr/>
          <p:nvPr/>
        </p:nvSpPr>
        <p:spPr>
          <a:xfrm>
            <a:off x="1977299" y="552092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5" name="CuadroTexto 20">
            <a:extLst>
              <a:ext uri="{FF2B5EF4-FFF2-40B4-BE49-F238E27FC236}">
                <a16:creationId xmlns:a16="http://schemas.microsoft.com/office/drawing/2014/main" id="{3D075875-F32F-41B3-A1E7-E328C4D7FEE6}"/>
              </a:ext>
            </a:extLst>
          </p:cNvPr>
          <p:cNvSpPr txBox="1"/>
          <p:nvPr/>
        </p:nvSpPr>
        <p:spPr>
          <a:xfrm>
            <a:off x="2919339" y="5365352"/>
            <a:ext cx="1522386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нжекция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?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Ellipse 30">
            <a:extLst>
              <a:ext uri="{FF2B5EF4-FFF2-40B4-BE49-F238E27FC236}">
                <a16:creationId xmlns:a16="http://schemas.microsoft.com/office/drawing/2014/main" id="{42731D50-1964-4443-BB79-54508876F7F7}"/>
              </a:ext>
            </a:extLst>
          </p:cNvPr>
          <p:cNvSpPr/>
          <p:nvPr/>
        </p:nvSpPr>
        <p:spPr>
          <a:xfrm>
            <a:off x="5015655" y="550396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42" name="Ellipse 31">
            <a:extLst>
              <a:ext uri="{FF2B5EF4-FFF2-40B4-BE49-F238E27FC236}">
                <a16:creationId xmlns:a16="http://schemas.microsoft.com/office/drawing/2014/main" id="{07762847-4C0B-4E71-A300-1E45432A66B1}"/>
              </a:ext>
            </a:extLst>
          </p:cNvPr>
          <p:cNvSpPr/>
          <p:nvPr/>
        </p:nvSpPr>
        <p:spPr>
          <a:xfrm>
            <a:off x="4845593" y="550847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3" name="Ellipse 32">
            <a:extLst>
              <a:ext uri="{FF2B5EF4-FFF2-40B4-BE49-F238E27FC236}">
                <a16:creationId xmlns:a16="http://schemas.microsoft.com/office/drawing/2014/main" id="{D9B6057C-FC5C-469F-BC65-EE74B5E7F420}"/>
              </a:ext>
            </a:extLst>
          </p:cNvPr>
          <p:cNvSpPr/>
          <p:nvPr/>
        </p:nvSpPr>
        <p:spPr>
          <a:xfrm>
            <a:off x="4677800" y="5510964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4" name="Ellipse 33">
            <a:extLst>
              <a:ext uri="{FF2B5EF4-FFF2-40B4-BE49-F238E27FC236}">
                <a16:creationId xmlns:a16="http://schemas.microsoft.com/office/drawing/2014/main" id="{69E1FAE6-02EB-47D8-B14F-A40867F30072}"/>
              </a:ext>
            </a:extLst>
          </p:cNvPr>
          <p:cNvSpPr/>
          <p:nvPr/>
        </p:nvSpPr>
        <p:spPr>
          <a:xfrm>
            <a:off x="4505895" y="550847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5" name="Ellipse 30">
            <a:extLst>
              <a:ext uri="{FF2B5EF4-FFF2-40B4-BE49-F238E27FC236}">
                <a16:creationId xmlns:a16="http://schemas.microsoft.com/office/drawing/2014/main" id="{243CD061-B8A0-4E6C-837A-58386F242D93}"/>
              </a:ext>
            </a:extLst>
          </p:cNvPr>
          <p:cNvSpPr/>
          <p:nvPr/>
        </p:nvSpPr>
        <p:spPr>
          <a:xfrm>
            <a:off x="5699545" y="5506459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46" name="Ellipse 31">
            <a:extLst>
              <a:ext uri="{FF2B5EF4-FFF2-40B4-BE49-F238E27FC236}">
                <a16:creationId xmlns:a16="http://schemas.microsoft.com/office/drawing/2014/main" id="{AC4C4BF1-D594-4911-ADE9-92F9707360CD}"/>
              </a:ext>
            </a:extLst>
          </p:cNvPr>
          <p:cNvSpPr/>
          <p:nvPr/>
        </p:nvSpPr>
        <p:spPr>
          <a:xfrm>
            <a:off x="5529483" y="5510964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7" name="Ellipse 32">
            <a:extLst>
              <a:ext uri="{FF2B5EF4-FFF2-40B4-BE49-F238E27FC236}">
                <a16:creationId xmlns:a16="http://schemas.microsoft.com/office/drawing/2014/main" id="{6C91283F-8B39-45F9-BEAD-A9EF74689627}"/>
              </a:ext>
            </a:extLst>
          </p:cNvPr>
          <p:cNvSpPr/>
          <p:nvPr/>
        </p:nvSpPr>
        <p:spPr>
          <a:xfrm>
            <a:off x="5360648" y="5506459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8" name="Ellipse 33">
            <a:extLst>
              <a:ext uri="{FF2B5EF4-FFF2-40B4-BE49-F238E27FC236}">
                <a16:creationId xmlns:a16="http://schemas.microsoft.com/office/drawing/2014/main" id="{78F73D50-42A2-43A1-9AC6-E38AA887C84A}"/>
              </a:ext>
            </a:extLst>
          </p:cNvPr>
          <p:cNvSpPr/>
          <p:nvPr/>
        </p:nvSpPr>
        <p:spPr>
          <a:xfrm>
            <a:off x="5189785" y="5510964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49" name="Ellipse 30">
            <a:extLst>
              <a:ext uri="{FF2B5EF4-FFF2-40B4-BE49-F238E27FC236}">
                <a16:creationId xmlns:a16="http://schemas.microsoft.com/office/drawing/2014/main" id="{3E4235BF-E3C4-46DB-A05A-EBC42703D0F3}"/>
              </a:ext>
            </a:extLst>
          </p:cNvPr>
          <p:cNvSpPr/>
          <p:nvPr/>
        </p:nvSpPr>
        <p:spPr>
          <a:xfrm>
            <a:off x="6378444" y="5504647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50" name="Ellipse 31">
            <a:extLst>
              <a:ext uri="{FF2B5EF4-FFF2-40B4-BE49-F238E27FC236}">
                <a16:creationId xmlns:a16="http://schemas.microsoft.com/office/drawing/2014/main" id="{E05D9AFF-D728-4745-B7DB-B03EC1BDAD48}"/>
              </a:ext>
            </a:extLst>
          </p:cNvPr>
          <p:cNvSpPr/>
          <p:nvPr/>
        </p:nvSpPr>
        <p:spPr>
          <a:xfrm>
            <a:off x="6208382" y="5509152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51" name="Ellipse 32">
            <a:extLst>
              <a:ext uri="{FF2B5EF4-FFF2-40B4-BE49-F238E27FC236}">
                <a16:creationId xmlns:a16="http://schemas.microsoft.com/office/drawing/2014/main" id="{3BAEC4AD-9CA1-4AD2-A6D2-24A11A9089F2}"/>
              </a:ext>
            </a:extLst>
          </p:cNvPr>
          <p:cNvSpPr/>
          <p:nvPr/>
        </p:nvSpPr>
        <p:spPr>
          <a:xfrm>
            <a:off x="6039547" y="5504647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52" name="Ellipse 33">
            <a:extLst>
              <a:ext uri="{FF2B5EF4-FFF2-40B4-BE49-F238E27FC236}">
                <a16:creationId xmlns:a16="http://schemas.microsoft.com/office/drawing/2014/main" id="{48878A3D-040E-431B-B0C9-3EDC39DC4A85}"/>
              </a:ext>
            </a:extLst>
          </p:cNvPr>
          <p:cNvSpPr/>
          <p:nvPr/>
        </p:nvSpPr>
        <p:spPr>
          <a:xfrm>
            <a:off x="5868684" y="5509152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53" name="Ellipse 33">
            <a:extLst>
              <a:ext uri="{FF2B5EF4-FFF2-40B4-BE49-F238E27FC236}">
                <a16:creationId xmlns:a16="http://schemas.microsoft.com/office/drawing/2014/main" id="{A31BCA64-37FA-4849-829A-9277C7A14E4B}"/>
              </a:ext>
            </a:extLst>
          </p:cNvPr>
          <p:cNvSpPr/>
          <p:nvPr/>
        </p:nvSpPr>
        <p:spPr>
          <a:xfrm>
            <a:off x="4606054" y="5547588"/>
            <a:ext cx="50483" cy="1024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54" name="Ellipse 33">
            <a:extLst>
              <a:ext uri="{FF2B5EF4-FFF2-40B4-BE49-F238E27FC236}">
                <a16:creationId xmlns:a16="http://schemas.microsoft.com/office/drawing/2014/main" id="{AA73BFAA-C589-4FE8-BB00-29C29188895E}"/>
              </a:ext>
            </a:extLst>
          </p:cNvPr>
          <p:cNvSpPr/>
          <p:nvPr/>
        </p:nvSpPr>
        <p:spPr>
          <a:xfrm>
            <a:off x="4774398" y="5547588"/>
            <a:ext cx="50483" cy="1024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55" name="CuadroTexto 20">
            <a:extLst>
              <a:ext uri="{FF2B5EF4-FFF2-40B4-BE49-F238E27FC236}">
                <a16:creationId xmlns:a16="http://schemas.microsoft.com/office/drawing/2014/main" id="{5B0CBDF5-0CB8-4CFB-AD32-954789D78A31}"/>
              </a:ext>
            </a:extLst>
          </p:cNvPr>
          <p:cNvSpPr txBox="1"/>
          <p:nvPr/>
        </p:nvSpPr>
        <p:spPr>
          <a:xfrm>
            <a:off x="3348879" y="6167409"/>
            <a:ext cx="2791319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ахваченные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электроны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B4298D-0760-4681-9A51-8C8AC3818353}"/>
              </a:ext>
            </a:extLst>
          </p:cNvPr>
          <p:cNvCxnSpPr/>
          <p:nvPr/>
        </p:nvCxnSpPr>
        <p:spPr bwMode="auto">
          <a:xfrm flipH="1" flipV="1">
            <a:off x="4606054" y="5707953"/>
            <a:ext cx="103796" cy="56146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710BEE-123C-40C5-B4BF-481197F5CE84}"/>
              </a:ext>
            </a:extLst>
          </p:cNvPr>
          <p:cNvCxnSpPr/>
          <p:nvPr/>
        </p:nvCxnSpPr>
        <p:spPr bwMode="auto">
          <a:xfrm flipV="1">
            <a:off x="4709849" y="5707953"/>
            <a:ext cx="99712" cy="5749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6" name="Text Box 13">
            <a:extLst>
              <a:ext uri="{FF2B5EF4-FFF2-40B4-BE49-F238E27FC236}">
                <a16:creationId xmlns:a16="http://schemas.microsoft.com/office/drawing/2014/main" id="{DCA17835-B265-41ED-894C-0A5A75E5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25" y="3866770"/>
            <a:ext cx="77550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	</a:t>
            </a: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Возбуждается квазилинейная кильватерная волна амплитудой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 ~ 0.2-0.4 E</a:t>
            </a:r>
            <a:r>
              <a:rPr lang="en-US" altLang="de-DE" sz="1600" baseline="-25000" dirty="0">
                <a:latin typeface="Times New Roman" panose="02020603050405020304" pitchFamily="18" charset="0"/>
                <a:cs typeface="Ubuntu" charset="0"/>
              </a:rPr>
              <a:t>0 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(2.5-5 </a:t>
            </a: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ГВ/м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)</a:t>
            </a:r>
          </a:p>
        </p:txBody>
      </p:sp>
      <p:sp>
        <p:nvSpPr>
          <p:cNvPr id="158" name="Text Box 13">
            <a:extLst>
              <a:ext uri="{FF2B5EF4-FFF2-40B4-BE49-F238E27FC236}">
                <a16:creationId xmlns:a16="http://schemas.microsoft.com/office/drawing/2014/main" id="{31A4FC47-3E00-41A3-B6C6-8F3387759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19" y="1150710"/>
            <a:ext cx="32968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Adli et al., Nature 561, 363 (2018)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400" dirty="0"/>
            </a:b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400" dirty="0"/>
            </a:b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61" name="Text Box 13">
            <a:extLst>
              <a:ext uri="{FF2B5EF4-FFF2-40B4-BE49-F238E27FC236}">
                <a16:creationId xmlns:a16="http://schemas.microsoft.com/office/drawing/2014/main" id="{1560F134-48BA-43A7-8053-705078BCC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527" y="3113432"/>
            <a:ext cx="4645245" cy="30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N.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Kumar, et al.,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255003 (2010)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82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rafik 3">
            <a:extLst>
              <a:ext uri="{FF2B5EF4-FFF2-40B4-BE49-F238E27FC236}">
                <a16:creationId xmlns:a16="http://schemas.microsoft.com/office/drawing/2014/main" id="{5C1EB93D-8353-4E73-BC4C-961957B4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46" y="4267736"/>
            <a:ext cx="1316483" cy="1316074"/>
          </a:xfrm>
          <a:prstGeom prst="rect">
            <a:avLst/>
          </a:prstGeom>
        </p:spPr>
      </p:pic>
      <p:sp>
        <p:nvSpPr>
          <p:cNvPr id="20" name="Text Box 1">
            <a:extLst>
              <a:ext uri="{FF2B5EF4-FFF2-40B4-BE49-F238E27FC236}">
                <a16:creationId xmlns:a16="http://schemas.microsoft.com/office/drawing/2014/main" id="{3E33DA96-1C72-4443-90B7-5A4D3309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57798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Схемы инжекции</a:t>
            </a:r>
            <a:r>
              <a:rPr lang="en-US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 (AWAKE)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A92C7AFD-0E00-4500-9A2F-5013743E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1167533"/>
            <a:ext cx="2673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Сторонняя инжекция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88" name="Rectángulo 4">
            <a:extLst>
              <a:ext uri="{FF2B5EF4-FFF2-40B4-BE49-F238E27FC236}">
                <a16:creationId xmlns:a16="http://schemas.microsoft.com/office/drawing/2014/main" id="{E604F4BD-7419-444A-9615-705E67FBF961}"/>
              </a:ext>
            </a:extLst>
          </p:cNvPr>
          <p:cNvSpPr/>
          <p:nvPr/>
        </p:nvSpPr>
        <p:spPr>
          <a:xfrm>
            <a:off x="215721" y="1994243"/>
            <a:ext cx="2673308" cy="107734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ángulo 5">
            <a:extLst>
              <a:ext uri="{FF2B5EF4-FFF2-40B4-BE49-F238E27FC236}">
                <a16:creationId xmlns:a16="http://schemas.microsoft.com/office/drawing/2014/main" id="{C7FE1622-D699-4DEB-917B-74891A49261F}"/>
              </a:ext>
            </a:extLst>
          </p:cNvPr>
          <p:cNvSpPr/>
          <p:nvPr/>
        </p:nvSpPr>
        <p:spPr>
          <a:xfrm>
            <a:off x="4309940" y="1988848"/>
            <a:ext cx="4618339" cy="1092994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CuadroTexto 19">
            <a:extLst>
              <a:ext uri="{FF2B5EF4-FFF2-40B4-BE49-F238E27FC236}">
                <a16:creationId xmlns:a16="http://schemas.microsoft.com/office/drawing/2014/main" id="{EE4D879A-A102-4196-8D96-24A4EA2C5773}"/>
              </a:ext>
            </a:extLst>
          </p:cNvPr>
          <p:cNvSpPr txBox="1"/>
          <p:nvPr/>
        </p:nvSpPr>
        <p:spPr>
          <a:xfrm>
            <a:off x="158630" y="2051821"/>
            <a:ext cx="289393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Секция самомодуляции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" name="CuadroTexto 20">
            <a:extLst>
              <a:ext uri="{FF2B5EF4-FFF2-40B4-BE49-F238E27FC236}">
                <a16:creationId xmlns:a16="http://schemas.microsoft.com/office/drawing/2014/main" id="{3D665A84-5AFA-49A5-BBBC-A4F063DBF893}"/>
              </a:ext>
            </a:extLst>
          </p:cNvPr>
          <p:cNvSpPr txBox="1"/>
          <p:nvPr/>
        </p:nvSpPr>
        <p:spPr>
          <a:xfrm>
            <a:off x="5355349" y="2046427"/>
            <a:ext cx="2848848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Ускорительная секция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4" name="Pfeil nach rechts 20">
            <a:extLst>
              <a:ext uri="{FF2B5EF4-FFF2-40B4-BE49-F238E27FC236}">
                <a16:creationId xmlns:a16="http://schemas.microsoft.com/office/drawing/2014/main" id="{049450EE-8842-4F71-9EF5-62391A8B4B75}"/>
              </a:ext>
            </a:extLst>
          </p:cNvPr>
          <p:cNvSpPr/>
          <p:nvPr/>
        </p:nvSpPr>
        <p:spPr>
          <a:xfrm rot="10800000">
            <a:off x="6714746" y="2486349"/>
            <a:ext cx="2213470" cy="241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5" name="Textfeld 21">
            <a:extLst>
              <a:ext uri="{FF2B5EF4-FFF2-40B4-BE49-F238E27FC236}">
                <a16:creationId xmlns:a16="http://schemas.microsoft.com/office/drawing/2014/main" id="{046C7231-4AE8-4FA9-82B4-2EB1D37237EB}"/>
              </a:ext>
            </a:extLst>
          </p:cNvPr>
          <p:cNvSpPr txBox="1"/>
          <p:nvPr/>
        </p:nvSpPr>
        <p:spPr>
          <a:xfrm>
            <a:off x="6345473" y="2647209"/>
            <a:ext cx="226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ионизующий лазер</a:t>
            </a:r>
            <a:endParaRPr lang="de-DE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Ellipse 30">
            <a:extLst>
              <a:ext uri="{FF2B5EF4-FFF2-40B4-BE49-F238E27FC236}">
                <a16:creationId xmlns:a16="http://schemas.microsoft.com/office/drawing/2014/main" id="{DEEB5845-6EB1-4C91-BE42-CEC2B547F33B}"/>
              </a:ext>
            </a:extLst>
          </p:cNvPr>
          <p:cNvSpPr/>
          <p:nvPr/>
        </p:nvSpPr>
        <p:spPr>
          <a:xfrm>
            <a:off x="1104689" y="2485728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97" name="Ellipse 31">
            <a:extLst>
              <a:ext uri="{FF2B5EF4-FFF2-40B4-BE49-F238E27FC236}">
                <a16:creationId xmlns:a16="http://schemas.microsoft.com/office/drawing/2014/main" id="{CE07013F-B7D1-4030-9835-50A29A4FA1BB}"/>
              </a:ext>
            </a:extLst>
          </p:cNvPr>
          <p:cNvSpPr/>
          <p:nvPr/>
        </p:nvSpPr>
        <p:spPr>
          <a:xfrm>
            <a:off x="934627" y="249023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8" name="Ellipse 32">
            <a:extLst>
              <a:ext uri="{FF2B5EF4-FFF2-40B4-BE49-F238E27FC236}">
                <a16:creationId xmlns:a16="http://schemas.microsoft.com/office/drawing/2014/main" id="{D2AC6850-0B5A-41D0-B4A9-43665FBA412D}"/>
              </a:ext>
            </a:extLst>
          </p:cNvPr>
          <p:cNvSpPr/>
          <p:nvPr/>
        </p:nvSpPr>
        <p:spPr>
          <a:xfrm>
            <a:off x="766834" y="249272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9" name="Ellipse 33">
            <a:extLst>
              <a:ext uri="{FF2B5EF4-FFF2-40B4-BE49-F238E27FC236}">
                <a16:creationId xmlns:a16="http://schemas.microsoft.com/office/drawing/2014/main" id="{227C01D6-9AF4-42F6-AA1C-1628F91A0AF3}"/>
              </a:ext>
            </a:extLst>
          </p:cNvPr>
          <p:cNvSpPr/>
          <p:nvPr/>
        </p:nvSpPr>
        <p:spPr>
          <a:xfrm>
            <a:off x="594929" y="249023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0" name="Ellipse 30">
            <a:extLst>
              <a:ext uri="{FF2B5EF4-FFF2-40B4-BE49-F238E27FC236}">
                <a16:creationId xmlns:a16="http://schemas.microsoft.com/office/drawing/2014/main" id="{D54017B2-F787-43E7-B01A-1AB457541870}"/>
              </a:ext>
            </a:extLst>
          </p:cNvPr>
          <p:cNvSpPr/>
          <p:nvPr/>
        </p:nvSpPr>
        <p:spPr>
          <a:xfrm>
            <a:off x="1788579" y="248822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01" name="Ellipse 31">
            <a:extLst>
              <a:ext uri="{FF2B5EF4-FFF2-40B4-BE49-F238E27FC236}">
                <a16:creationId xmlns:a16="http://schemas.microsoft.com/office/drawing/2014/main" id="{E1F10F81-E973-4119-A31D-D23A077305AB}"/>
              </a:ext>
            </a:extLst>
          </p:cNvPr>
          <p:cNvSpPr/>
          <p:nvPr/>
        </p:nvSpPr>
        <p:spPr>
          <a:xfrm>
            <a:off x="1618517" y="249272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2" name="Ellipse 32">
            <a:extLst>
              <a:ext uri="{FF2B5EF4-FFF2-40B4-BE49-F238E27FC236}">
                <a16:creationId xmlns:a16="http://schemas.microsoft.com/office/drawing/2014/main" id="{38EDBCA2-C101-4643-8A2C-6370BF878DEE}"/>
              </a:ext>
            </a:extLst>
          </p:cNvPr>
          <p:cNvSpPr/>
          <p:nvPr/>
        </p:nvSpPr>
        <p:spPr>
          <a:xfrm>
            <a:off x="1449682" y="248822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3" name="Ellipse 33">
            <a:extLst>
              <a:ext uri="{FF2B5EF4-FFF2-40B4-BE49-F238E27FC236}">
                <a16:creationId xmlns:a16="http://schemas.microsoft.com/office/drawing/2014/main" id="{E69020F2-8122-43D8-9624-56E015E3F180}"/>
              </a:ext>
            </a:extLst>
          </p:cNvPr>
          <p:cNvSpPr/>
          <p:nvPr/>
        </p:nvSpPr>
        <p:spPr>
          <a:xfrm>
            <a:off x="1278819" y="249272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4" name="Ellipse 30">
            <a:extLst>
              <a:ext uri="{FF2B5EF4-FFF2-40B4-BE49-F238E27FC236}">
                <a16:creationId xmlns:a16="http://schemas.microsoft.com/office/drawing/2014/main" id="{652534EA-632D-469F-98D6-64251C3E4F14}"/>
              </a:ext>
            </a:extLst>
          </p:cNvPr>
          <p:cNvSpPr/>
          <p:nvPr/>
        </p:nvSpPr>
        <p:spPr>
          <a:xfrm>
            <a:off x="2467478" y="2486409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05" name="Ellipse 31">
            <a:extLst>
              <a:ext uri="{FF2B5EF4-FFF2-40B4-BE49-F238E27FC236}">
                <a16:creationId xmlns:a16="http://schemas.microsoft.com/office/drawing/2014/main" id="{12829EFA-AD0F-499D-824D-25F777176517}"/>
              </a:ext>
            </a:extLst>
          </p:cNvPr>
          <p:cNvSpPr/>
          <p:nvPr/>
        </p:nvSpPr>
        <p:spPr>
          <a:xfrm>
            <a:off x="2297416" y="2490914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6" name="Ellipse 32">
            <a:extLst>
              <a:ext uri="{FF2B5EF4-FFF2-40B4-BE49-F238E27FC236}">
                <a16:creationId xmlns:a16="http://schemas.microsoft.com/office/drawing/2014/main" id="{180B2983-7960-4BA4-A48F-F37F7104008E}"/>
              </a:ext>
            </a:extLst>
          </p:cNvPr>
          <p:cNvSpPr/>
          <p:nvPr/>
        </p:nvSpPr>
        <p:spPr>
          <a:xfrm>
            <a:off x="2128581" y="2486409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7" name="Ellipse 33">
            <a:extLst>
              <a:ext uri="{FF2B5EF4-FFF2-40B4-BE49-F238E27FC236}">
                <a16:creationId xmlns:a16="http://schemas.microsoft.com/office/drawing/2014/main" id="{575DFD98-3BE6-41AD-9810-4511738D24AC}"/>
              </a:ext>
            </a:extLst>
          </p:cNvPr>
          <p:cNvSpPr/>
          <p:nvPr/>
        </p:nvSpPr>
        <p:spPr>
          <a:xfrm>
            <a:off x="1957718" y="2490914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1" name="Rectángulo 4">
            <a:extLst>
              <a:ext uri="{FF2B5EF4-FFF2-40B4-BE49-F238E27FC236}">
                <a16:creationId xmlns:a16="http://schemas.microsoft.com/office/drawing/2014/main" id="{50BE16BD-9830-4917-A1E1-E8AC34215DA3}"/>
              </a:ext>
            </a:extLst>
          </p:cNvPr>
          <p:cNvSpPr/>
          <p:nvPr/>
        </p:nvSpPr>
        <p:spPr>
          <a:xfrm>
            <a:off x="770675" y="4868195"/>
            <a:ext cx="2673308" cy="107734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ángulo 5">
            <a:extLst>
              <a:ext uri="{FF2B5EF4-FFF2-40B4-BE49-F238E27FC236}">
                <a16:creationId xmlns:a16="http://schemas.microsoft.com/office/drawing/2014/main" id="{2A1933CC-7EEC-4EFF-BD43-5500E012D850}"/>
              </a:ext>
            </a:extLst>
          </p:cNvPr>
          <p:cNvSpPr/>
          <p:nvPr/>
        </p:nvSpPr>
        <p:spPr>
          <a:xfrm>
            <a:off x="3630030" y="4868194"/>
            <a:ext cx="4618339" cy="1092994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CuadroTexto 19">
            <a:extLst>
              <a:ext uri="{FF2B5EF4-FFF2-40B4-BE49-F238E27FC236}">
                <a16:creationId xmlns:a16="http://schemas.microsoft.com/office/drawing/2014/main" id="{7BA330AF-5087-4DF8-9463-3CB3905ACD9F}"/>
              </a:ext>
            </a:extLst>
          </p:cNvPr>
          <p:cNvSpPr txBox="1"/>
          <p:nvPr/>
        </p:nvSpPr>
        <p:spPr>
          <a:xfrm>
            <a:off x="713584" y="4925773"/>
            <a:ext cx="289393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Секция самомодуляции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4" name="CuadroTexto 20">
            <a:extLst>
              <a:ext uri="{FF2B5EF4-FFF2-40B4-BE49-F238E27FC236}">
                <a16:creationId xmlns:a16="http://schemas.microsoft.com/office/drawing/2014/main" id="{2DF1D2DF-E638-47D5-B22C-8CA02A6D2CA8}"/>
              </a:ext>
            </a:extLst>
          </p:cNvPr>
          <p:cNvSpPr txBox="1"/>
          <p:nvPr/>
        </p:nvSpPr>
        <p:spPr>
          <a:xfrm>
            <a:off x="4675439" y="4925773"/>
            <a:ext cx="2848848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Ускорительная секция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Rechteck 11">
            <a:extLst>
              <a:ext uri="{FF2B5EF4-FFF2-40B4-BE49-F238E27FC236}">
                <a16:creationId xmlns:a16="http://schemas.microsoft.com/office/drawing/2014/main" id="{BD151EEC-661D-4487-A2BC-44707E0E2B0D}"/>
              </a:ext>
            </a:extLst>
          </p:cNvPr>
          <p:cNvSpPr/>
          <p:nvPr/>
        </p:nvSpPr>
        <p:spPr>
          <a:xfrm>
            <a:off x="3843749" y="4854996"/>
            <a:ext cx="729974" cy="534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6" name="Rechteck 12">
            <a:extLst>
              <a:ext uri="{FF2B5EF4-FFF2-40B4-BE49-F238E27FC236}">
                <a16:creationId xmlns:a16="http://schemas.microsoft.com/office/drawing/2014/main" id="{E9BF4779-34EC-448E-8020-B6E65AE2DBC9}"/>
              </a:ext>
            </a:extLst>
          </p:cNvPr>
          <p:cNvSpPr/>
          <p:nvPr/>
        </p:nvSpPr>
        <p:spPr>
          <a:xfrm rot="3553572">
            <a:off x="3681958" y="5397838"/>
            <a:ext cx="685632" cy="9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7" name="Pfeil nach rechts 20">
            <a:extLst>
              <a:ext uri="{FF2B5EF4-FFF2-40B4-BE49-F238E27FC236}">
                <a16:creationId xmlns:a16="http://schemas.microsoft.com/office/drawing/2014/main" id="{4FE26C8A-4152-4793-9280-31BEEE44C81C}"/>
              </a:ext>
            </a:extLst>
          </p:cNvPr>
          <p:cNvSpPr/>
          <p:nvPr/>
        </p:nvSpPr>
        <p:spPr>
          <a:xfrm rot="10800000">
            <a:off x="6034836" y="5365695"/>
            <a:ext cx="2213470" cy="241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8" name="Textfeld 21">
            <a:extLst>
              <a:ext uri="{FF2B5EF4-FFF2-40B4-BE49-F238E27FC236}">
                <a16:creationId xmlns:a16="http://schemas.microsoft.com/office/drawing/2014/main" id="{8655CF03-23FF-4D6C-8204-8BF4418908EC}"/>
              </a:ext>
            </a:extLst>
          </p:cNvPr>
          <p:cNvSpPr txBox="1"/>
          <p:nvPr/>
        </p:nvSpPr>
        <p:spPr>
          <a:xfrm>
            <a:off x="5665563" y="5526555"/>
            <a:ext cx="226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ионизующий лазер</a:t>
            </a:r>
            <a:endParaRPr lang="de-DE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Ellipse 30">
            <a:extLst>
              <a:ext uri="{FF2B5EF4-FFF2-40B4-BE49-F238E27FC236}">
                <a16:creationId xmlns:a16="http://schemas.microsoft.com/office/drawing/2014/main" id="{A6936D96-AACB-441F-9781-C6E0C3AA32BB}"/>
              </a:ext>
            </a:extLst>
          </p:cNvPr>
          <p:cNvSpPr/>
          <p:nvPr/>
        </p:nvSpPr>
        <p:spPr>
          <a:xfrm>
            <a:off x="1659643" y="5359680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20" name="Ellipse 31">
            <a:extLst>
              <a:ext uri="{FF2B5EF4-FFF2-40B4-BE49-F238E27FC236}">
                <a16:creationId xmlns:a16="http://schemas.microsoft.com/office/drawing/2014/main" id="{60169F59-E95B-41A7-92EC-D40C47109CCD}"/>
              </a:ext>
            </a:extLst>
          </p:cNvPr>
          <p:cNvSpPr/>
          <p:nvPr/>
        </p:nvSpPr>
        <p:spPr>
          <a:xfrm>
            <a:off x="1489581" y="5364185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1" name="Ellipse 32">
            <a:extLst>
              <a:ext uri="{FF2B5EF4-FFF2-40B4-BE49-F238E27FC236}">
                <a16:creationId xmlns:a16="http://schemas.microsoft.com/office/drawing/2014/main" id="{841A0FBB-5665-4B8B-AB57-293BC165D36B}"/>
              </a:ext>
            </a:extLst>
          </p:cNvPr>
          <p:cNvSpPr/>
          <p:nvPr/>
        </p:nvSpPr>
        <p:spPr>
          <a:xfrm>
            <a:off x="1321788" y="5366678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2" name="Ellipse 33">
            <a:extLst>
              <a:ext uri="{FF2B5EF4-FFF2-40B4-BE49-F238E27FC236}">
                <a16:creationId xmlns:a16="http://schemas.microsoft.com/office/drawing/2014/main" id="{D4B1B7C9-95D3-4BFE-B5C5-A3A60DEA4782}"/>
              </a:ext>
            </a:extLst>
          </p:cNvPr>
          <p:cNvSpPr/>
          <p:nvPr/>
        </p:nvSpPr>
        <p:spPr>
          <a:xfrm>
            <a:off x="1149883" y="5364185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3" name="Ellipse 30">
            <a:extLst>
              <a:ext uri="{FF2B5EF4-FFF2-40B4-BE49-F238E27FC236}">
                <a16:creationId xmlns:a16="http://schemas.microsoft.com/office/drawing/2014/main" id="{641B1276-2FAE-44B9-AB46-2611B8FD51E9}"/>
              </a:ext>
            </a:extLst>
          </p:cNvPr>
          <p:cNvSpPr/>
          <p:nvPr/>
        </p:nvSpPr>
        <p:spPr>
          <a:xfrm>
            <a:off x="2343533" y="536217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24" name="Ellipse 31">
            <a:extLst>
              <a:ext uri="{FF2B5EF4-FFF2-40B4-BE49-F238E27FC236}">
                <a16:creationId xmlns:a16="http://schemas.microsoft.com/office/drawing/2014/main" id="{8FD79826-386E-45B5-8814-A967B746F7A3}"/>
              </a:ext>
            </a:extLst>
          </p:cNvPr>
          <p:cNvSpPr/>
          <p:nvPr/>
        </p:nvSpPr>
        <p:spPr>
          <a:xfrm>
            <a:off x="2173471" y="5366678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5" name="Ellipse 32">
            <a:extLst>
              <a:ext uri="{FF2B5EF4-FFF2-40B4-BE49-F238E27FC236}">
                <a16:creationId xmlns:a16="http://schemas.microsoft.com/office/drawing/2014/main" id="{08E89FD0-A6D4-4217-8D27-8E6AE7D6C462}"/>
              </a:ext>
            </a:extLst>
          </p:cNvPr>
          <p:cNvSpPr/>
          <p:nvPr/>
        </p:nvSpPr>
        <p:spPr>
          <a:xfrm>
            <a:off x="2004636" y="5362173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6" name="Ellipse 33">
            <a:extLst>
              <a:ext uri="{FF2B5EF4-FFF2-40B4-BE49-F238E27FC236}">
                <a16:creationId xmlns:a16="http://schemas.microsoft.com/office/drawing/2014/main" id="{B8742146-237E-4E77-B062-A527015E1DF1}"/>
              </a:ext>
            </a:extLst>
          </p:cNvPr>
          <p:cNvSpPr/>
          <p:nvPr/>
        </p:nvSpPr>
        <p:spPr>
          <a:xfrm>
            <a:off x="1833773" y="5366678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7" name="Ellipse 30">
            <a:extLst>
              <a:ext uri="{FF2B5EF4-FFF2-40B4-BE49-F238E27FC236}">
                <a16:creationId xmlns:a16="http://schemas.microsoft.com/office/drawing/2014/main" id="{584D5A13-3A8B-4E7C-8C23-226CA174485B}"/>
              </a:ext>
            </a:extLst>
          </p:cNvPr>
          <p:cNvSpPr/>
          <p:nvPr/>
        </p:nvSpPr>
        <p:spPr>
          <a:xfrm>
            <a:off x="3022432" y="536036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28" name="Ellipse 31">
            <a:extLst>
              <a:ext uri="{FF2B5EF4-FFF2-40B4-BE49-F238E27FC236}">
                <a16:creationId xmlns:a16="http://schemas.microsoft.com/office/drawing/2014/main" id="{F9E64433-2284-42E5-8D43-96C6F1BF68A4}"/>
              </a:ext>
            </a:extLst>
          </p:cNvPr>
          <p:cNvSpPr/>
          <p:nvPr/>
        </p:nvSpPr>
        <p:spPr>
          <a:xfrm>
            <a:off x="2852370" y="536486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29" name="Ellipse 32">
            <a:extLst>
              <a:ext uri="{FF2B5EF4-FFF2-40B4-BE49-F238E27FC236}">
                <a16:creationId xmlns:a16="http://schemas.microsoft.com/office/drawing/2014/main" id="{D4BBFF3B-1B86-488C-ABE1-07B24AFE1F18}"/>
              </a:ext>
            </a:extLst>
          </p:cNvPr>
          <p:cNvSpPr/>
          <p:nvPr/>
        </p:nvSpPr>
        <p:spPr>
          <a:xfrm>
            <a:off x="2683535" y="5360361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30" name="Ellipse 33">
            <a:extLst>
              <a:ext uri="{FF2B5EF4-FFF2-40B4-BE49-F238E27FC236}">
                <a16:creationId xmlns:a16="http://schemas.microsoft.com/office/drawing/2014/main" id="{6AD9F765-36E9-44AC-BF3F-820B00EAA24B}"/>
              </a:ext>
            </a:extLst>
          </p:cNvPr>
          <p:cNvSpPr/>
          <p:nvPr/>
        </p:nvSpPr>
        <p:spPr>
          <a:xfrm>
            <a:off x="2512672" y="5364866"/>
            <a:ext cx="77840" cy="1611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37" name="Rechteck 11">
            <a:extLst>
              <a:ext uri="{FF2B5EF4-FFF2-40B4-BE49-F238E27FC236}">
                <a16:creationId xmlns:a16="http://schemas.microsoft.com/office/drawing/2014/main" id="{90848CF4-6C92-4968-B16D-49DDCD513DBC}"/>
              </a:ext>
            </a:extLst>
          </p:cNvPr>
          <p:cNvSpPr/>
          <p:nvPr/>
        </p:nvSpPr>
        <p:spPr>
          <a:xfrm>
            <a:off x="3853473" y="4857547"/>
            <a:ext cx="729974" cy="534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39" name="Rechteck 13">
            <a:extLst>
              <a:ext uri="{FF2B5EF4-FFF2-40B4-BE49-F238E27FC236}">
                <a16:creationId xmlns:a16="http://schemas.microsoft.com/office/drawing/2014/main" id="{3729D557-E306-43F6-AB7F-E0F7929B439D}"/>
              </a:ext>
            </a:extLst>
          </p:cNvPr>
          <p:cNvSpPr/>
          <p:nvPr/>
        </p:nvSpPr>
        <p:spPr>
          <a:xfrm>
            <a:off x="819976" y="4479429"/>
            <a:ext cx="2787542" cy="2912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feld 16">
            <a:extLst>
              <a:ext uri="{FF2B5EF4-FFF2-40B4-BE49-F238E27FC236}">
                <a16:creationId xmlns:a16="http://schemas.microsoft.com/office/drawing/2014/main" id="{4F58E6F0-D3FD-495D-8DD3-9891A4297BE5}"/>
              </a:ext>
            </a:extLst>
          </p:cNvPr>
          <p:cNvSpPr txBox="1"/>
          <p:nvPr/>
        </p:nvSpPr>
        <p:spPr>
          <a:xfrm>
            <a:off x="4796908" y="5393259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</a:rPr>
              <a:t>e</a:t>
            </a:r>
            <a:r>
              <a:rPr lang="en-US" b="1" baseline="30000" dirty="0">
                <a:solidFill>
                  <a:srgbClr val="00B0F0"/>
                </a:solidFill>
              </a:rPr>
              <a:t>-</a:t>
            </a:r>
            <a:endParaRPr lang="de-DE" b="1" baseline="30000" dirty="0">
              <a:solidFill>
                <a:srgbClr val="00B0F0"/>
              </a:solidFill>
            </a:endParaRPr>
          </a:p>
        </p:txBody>
      </p:sp>
      <p:sp>
        <p:nvSpPr>
          <p:cNvPr id="154" name="Text Box 13">
            <a:extLst>
              <a:ext uri="{FF2B5EF4-FFF2-40B4-BE49-F238E27FC236}">
                <a16:creationId xmlns:a16="http://schemas.microsoft.com/office/drawing/2014/main" id="{7DE39AC9-B5FE-45A4-BB95-6FBCBE91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19" y="3747925"/>
            <a:ext cx="66917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Инжекция при помощи лазер-плазменного взаимодействия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55" name="Textfeld 16">
            <a:extLst>
              <a:ext uri="{FF2B5EF4-FFF2-40B4-BE49-F238E27FC236}">
                <a16:creationId xmlns:a16="http://schemas.microsoft.com/office/drawing/2014/main" id="{DC28B639-F904-42CB-8B65-4660DB1D13F7}"/>
              </a:ext>
            </a:extLst>
          </p:cNvPr>
          <p:cNvSpPr txBox="1"/>
          <p:nvPr/>
        </p:nvSpPr>
        <p:spPr>
          <a:xfrm>
            <a:off x="5241809" y="2532923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</a:rPr>
              <a:t>e</a:t>
            </a:r>
            <a:r>
              <a:rPr lang="en-US" b="1" baseline="30000" dirty="0">
                <a:solidFill>
                  <a:srgbClr val="00B0F0"/>
                </a:solidFill>
              </a:rPr>
              <a:t>-</a:t>
            </a:r>
            <a:endParaRPr lang="de-DE" b="1" baseline="30000" dirty="0">
              <a:solidFill>
                <a:srgbClr val="00B0F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9C42E10-F40D-4E0B-A9FF-B85FB16BBAFE}"/>
              </a:ext>
            </a:extLst>
          </p:cNvPr>
          <p:cNvSpPr/>
          <p:nvPr/>
        </p:nvSpPr>
        <p:spPr bwMode="auto">
          <a:xfrm>
            <a:off x="4173763" y="5393259"/>
            <a:ext cx="710964" cy="190551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6" name="CuadroTexto 20">
            <a:extLst>
              <a:ext uri="{FF2B5EF4-FFF2-40B4-BE49-F238E27FC236}">
                <a16:creationId xmlns:a16="http://schemas.microsoft.com/office/drawing/2014/main" id="{6BED7DF9-7195-4677-AE95-51DD7110D14D}"/>
              </a:ext>
            </a:extLst>
          </p:cNvPr>
          <p:cNvSpPr txBox="1"/>
          <p:nvPr/>
        </p:nvSpPr>
        <p:spPr>
          <a:xfrm>
            <a:off x="3129976" y="5926665"/>
            <a:ext cx="2087573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лотная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мишень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7" name="Text Box 13">
            <a:extLst>
              <a:ext uri="{FF2B5EF4-FFF2-40B4-BE49-F238E27FC236}">
                <a16:creationId xmlns:a16="http://schemas.microsoft.com/office/drawing/2014/main" id="{9A1FBDA8-5D2B-4241-8836-DF01DB9B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46" y="1357612"/>
            <a:ext cx="48757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	</a:t>
            </a: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ускоренный электронный пучок (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~15</a:t>
            </a: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0 МэВ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)</a:t>
            </a:r>
            <a:endParaRPr lang="ru-RU" altLang="de-DE" sz="1600" dirty="0">
              <a:latin typeface="Times New Roman" panose="02020603050405020304" pitchFamily="18" charset="0"/>
              <a:cs typeface="Ubuntu" charset="0"/>
            </a:endParaRPr>
          </a:p>
          <a:p>
            <a:pPr>
              <a:buClrTx/>
              <a:buFontTx/>
              <a:buNone/>
            </a:pP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поворачивается магнитным полем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99F81A-4DC7-49B5-81A1-15A07CDEED37}"/>
              </a:ext>
            </a:extLst>
          </p:cNvPr>
          <p:cNvCxnSpPr/>
          <p:nvPr/>
        </p:nvCxnSpPr>
        <p:spPr bwMode="auto">
          <a:xfrm>
            <a:off x="2973607" y="3047319"/>
            <a:ext cx="1220221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8" name="Text Box 13">
            <a:extLst>
              <a:ext uri="{FF2B5EF4-FFF2-40B4-BE49-F238E27FC236}">
                <a16:creationId xmlns:a16="http://schemas.microsoft.com/office/drawing/2014/main" id="{0DC04825-500A-4FA8-B727-4763F6ECF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985" y="3066061"/>
            <a:ext cx="7489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	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~</a:t>
            </a: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 </a:t>
            </a:r>
            <a:r>
              <a:rPr lang="en-US" altLang="de-DE" sz="1600" dirty="0">
                <a:latin typeface="Times New Roman" panose="02020603050405020304" pitchFamily="18" charset="0"/>
                <a:cs typeface="Ubuntu" charset="0"/>
              </a:rPr>
              <a:t>1 </a:t>
            </a:r>
            <a:r>
              <a:rPr lang="ru-RU" altLang="de-DE" sz="1600" dirty="0">
                <a:latin typeface="Times New Roman" panose="02020603050405020304" pitchFamily="18" charset="0"/>
                <a:cs typeface="Ubuntu" charset="0"/>
              </a:rPr>
              <a:t>м</a:t>
            </a:r>
            <a:endParaRPr lang="en-US" altLang="de-DE" sz="16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EF59B99-DE22-479A-9E07-1FEFC9EAFDFF}"/>
              </a:ext>
            </a:extLst>
          </p:cNvPr>
          <p:cNvSpPr/>
          <p:nvPr/>
        </p:nvSpPr>
        <p:spPr bwMode="auto">
          <a:xfrm>
            <a:off x="1827499" y="1623795"/>
            <a:ext cx="1361926" cy="21169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F47135E5-5CAA-4319-B5C7-3EECDF39913F}"/>
              </a:ext>
            </a:extLst>
          </p:cNvPr>
          <p:cNvSpPr/>
          <p:nvPr/>
        </p:nvSpPr>
        <p:spPr bwMode="auto">
          <a:xfrm rot="3283820">
            <a:off x="2954297" y="2164361"/>
            <a:ext cx="1158987" cy="227675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0" name="Arrow: Right 159">
            <a:extLst>
              <a:ext uri="{FF2B5EF4-FFF2-40B4-BE49-F238E27FC236}">
                <a16:creationId xmlns:a16="http://schemas.microsoft.com/office/drawing/2014/main" id="{D5F81704-2752-43E9-AA31-1D81C3D2BEEC}"/>
              </a:ext>
            </a:extLst>
          </p:cNvPr>
          <p:cNvSpPr/>
          <p:nvPr/>
        </p:nvSpPr>
        <p:spPr bwMode="auto">
          <a:xfrm>
            <a:off x="3932328" y="2628182"/>
            <a:ext cx="1361926" cy="21169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78024A-9B47-462C-9759-38F6CC09E788}"/>
              </a:ext>
            </a:extLst>
          </p:cNvPr>
          <p:cNvSpPr/>
          <p:nvPr/>
        </p:nvSpPr>
        <p:spPr bwMode="auto">
          <a:xfrm>
            <a:off x="1104689" y="1623795"/>
            <a:ext cx="683890" cy="196931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71A6C9-5CA6-4E28-AB85-8034FD25B9B1}"/>
              </a:ext>
            </a:extLst>
          </p:cNvPr>
          <p:cNvCxnSpPr>
            <a:endCxn id="134" idx="2"/>
          </p:cNvCxnSpPr>
          <p:nvPr/>
        </p:nvCxnSpPr>
        <p:spPr bwMode="auto">
          <a:xfrm flipV="1">
            <a:off x="3806895" y="5583810"/>
            <a:ext cx="176493" cy="37737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26396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">
            <a:extLst>
              <a:ext uri="{FF2B5EF4-FFF2-40B4-BE49-F238E27FC236}">
                <a16:creationId xmlns:a16="http://schemas.microsoft.com/office/drawing/2014/main" id="{3E33DA96-1C72-4443-90B7-5A4D3309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57798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Двухэтапное моделирование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7246F7F-2F31-40CC-B8C0-95C6925B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5" y="2812992"/>
            <a:ext cx="3779590" cy="1929580"/>
          </a:xfrm>
          <a:prstGeom prst="rect">
            <a:avLst/>
          </a:prstGeom>
        </p:spPr>
      </p:pic>
      <p:sp>
        <p:nvSpPr>
          <p:cNvPr id="32" name="Text Box 13">
            <a:extLst>
              <a:ext uri="{FF2B5EF4-FFF2-40B4-BE49-F238E27FC236}">
                <a16:creationId xmlns:a16="http://schemas.microsoft.com/office/drawing/2014/main" id="{BF26A18A-FFBC-49B0-8C62-860BE93FF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1167533"/>
            <a:ext cx="3068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PIC-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моделирование 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кодом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VLPL 3D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6FA1799-9891-48E0-839C-B741E211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478" y="2170007"/>
            <a:ext cx="9361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Этап 1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51F6C163-829D-4FEE-B951-386CD15F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293"/>
            <a:ext cx="415607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Text Box 13">
            <a:extLst>
              <a:ext uri="{FF2B5EF4-FFF2-40B4-BE49-F238E27FC236}">
                <a16:creationId xmlns:a16="http://schemas.microsoft.com/office/drawing/2014/main" id="{75F46609-741A-4389-9264-5B6D4D90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52" y="2972426"/>
            <a:ext cx="1483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мишень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63C5B308-40BE-4BF8-9DB5-82F6176D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18" y="3018346"/>
            <a:ext cx="1483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ускоренные электроны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D93D9CFD-A4B6-45CC-98C7-24FD6B47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376" y="2664951"/>
            <a:ext cx="16378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кильватерная волна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729AB154-6247-46C0-9EF7-B35CAB597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4310398"/>
            <a:ext cx="15841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захваченные электроны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F15726DE-92BD-47AA-9284-9EB29FC0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32" y="2980983"/>
            <a:ext cx="1483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драйвер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50" name="Text Box 13">
            <a:extLst>
              <a:ext uri="{FF2B5EF4-FFF2-40B4-BE49-F238E27FC236}">
                <a16:creationId xmlns:a16="http://schemas.microsoft.com/office/drawing/2014/main" id="{C6BD9806-D373-4C06-A5DE-F3ABE6287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724" y="2172152"/>
            <a:ext cx="93610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Этап 2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78C6A-AA8D-4A69-A1FC-FF5443C2346D}"/>
              </a:ext>
            </a:extLst>
          </p:cNvPr>
          <p:cNvSpPr/>
          <p:nvPr/>
        </p:nvSpPr>
        <p:spPr bwMode="auto">
          <a:xfrm>
            <a:off x="4610990" y="2492896"/>
            <a:ext cx="578488" cy="2880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D14DE-A7DD-4F4F-B259-D3C3DC363CE2}"/>
              </a:ext>
            </a:extLst>
          </p:cNvPr>
          <p:cNvSpPr/>
          <p:nvPr/>
        </p:nvSpPr>
        <p:spPr bwMode="auto">
          <a:xfrm>
            <a:off x="4355976" y="5069215"/>
            <a:ext cx="4464496" cy="514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B3AF25-25C7-4916-819E-D2EFF972A5DE}"/>
              </a:ext>
            </a:extLst>
          </p:cNvPr>
          <p:cNvCxnSpPr/>
          <p:nvPr/>
        </p:nvCxnSpPr>
        <p:spPr bwMode="auto">
          <a:xfrm flipV="1">
            <a:off x="899592" y="4510454"/>
            <a:ext cx="568281" cy="47499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 Box 13">
            <a:extLst>
              <a:ext uri="{FF2B5EF4-FFF2-40B4-BE49-F238E27FC236}">
                <a16:creationId xmlns:a16="http://schemas.microsoft.com/office/drawing/2014/main" id="{D682307C-17D1-40C7-94C7-E9A24C36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441" y="5491733"/>
            <a:ext cx="16059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de-DE" dirty="0">
                <a:latin typeface="Times New Roman" panose="02020603050405020304" pitchFamily="18" charset="0"/>
                <a:cs typeface="Ubuntu" charset="0"/>
              </a:rPr>
              <a:t>λ</a:t>
            </a:r>
            <a:r>
              <a:rPr lang="en-US" altLang="de-DE" baseline="-25000" dirty="0">
                <a:latin typeface="Times New Roman" panose="02020603050405020304" pitchFamily="18" charset="0"/>
                <a:cs typeface="Ubuntu" charset="0"/>
              </a:rPr>
              <a:t>p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 =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1.26 mm</a:t>
            </a:r>
          </a:p>
        </p:txBody>
      </p:sp>
      <p:sp>
        <p:nvSpPr>
          <p:cNvPr id="53" name="Text Box 13">
            <a:extLst>
              <a:ext uri="{FF2B5EF4-FFF2-40B4-BE49-F238E27FC236}">
                <a16:creationId xmlns:a16="http://schemas.microsoft.com/office/drawing/2014/main" id="{5544A09E-5AED-46A9-BA9F-054F37D8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8" y="4869160"/>
            <a:ext cx="1483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лазерный импульс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55" name="Text Box 13">
            <a:extLst>
              <a:ext uri="{FF2B5EF4-FFF2-40B4-BE49-F238E27FC236}">
                <a16:creationId xmlns:a16="http://schemas.microsoft.com/office/drawing/2014/main" id="{1FF98A45-17AA-45BC-9CA7-F098B56D3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699" y="5491733"/>
            <a:ext cx="1483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l-GR" altLang="de-DE" dirty="0">
                <a:latin typeface="Times New Roman" panose="02020603050405020304" pitchFamily="18" charset="0"/>
                <a:cs typeface="Ubuntu" charset="0"/>
              </a:rPr>
              <a:t>λ</a:t>
            </a:r>
            <a:r>
              <a:rPr lang="ru-RU" altLang="de-DE" baseline="-25000" dirty="0">
                <a:latin typeface="Times New Roman" panose="02020603050405020304" pitchFamily="18" charset="0"/>
                <a:cs typeface="Ubuntu" charset="0"/>
              </a:rPr>
              <a:t>0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 = 0.8 µ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29085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1"/>
            <a:ext cx="5832648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004032" y="1255657"/>
            <a:ext cx="2000821" cy="35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фоновая плазма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503027" y="1176637"/>
            <a:ext cx="2000821" cy="38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плотная </a:t>
            </a:r>
          </a:p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мишень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3941435" y="1746198"/>
            <a:ext cx="338606" cy="30729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4597512" y="1878076"/>
            <a:ext cx="1678874" cy="357036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4617050" y="2232797"/>
            <a:ext cx="1678874" cy="134999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503848" y="2432317"/>
            <a:ext cx="2500594" cy="3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ускоренные электроны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3274269" y="1249139"/>
            <a:ext cx="1587" cy="1995582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 rot="16200000">
            <a:off x="2594279" y="1751328"/>
            <a:ext cx="1056892" cy="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  <a:cs typeface="DejaVu Sans" charset="0"/>
              </a:rPr>
              <a:t>24 </a:t>
            </a:r>
            <a:r>
              <a:rPr lang="en-US" altLang="de-DE" sz="1800" dirty="0" err="1">
                <a:latin typeface="Times New Roman" panose="02020603050405020304" pitchFamily="18" charset="0"/>
                <a:cs typeface="Ubuntu" charset="0"/>
              </a:rPr>
              <a:t>μm</a:t>
            </a:r>
            <a:endParaRPr lang="en-US" altLang="de-DE" sz="1800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3407337" y="3279450"/>
            <a:ext cx="5636922" cy="1776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433096" y="3244721"/>
            <a:ext cx="1095077" cy="3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  <a:cs typeface="DejaVu Sans" charset="0"/>
              </a:rPr>
              <a:t>60 </a:t>
            </a:r>
            <a:r>
              <a:rPr lang="en-US" altLang="de-DE" sz="1800" dirty="0" err="1">
                <a:latin typeface="Times New Roman" panose="02020603050405020304" pitchFamily="18" charset="0"/>
                <a:cs typeface="Ubuntu" charset="0"/>
              </a:rPr>
              <a:t>μm</a:t>
            </a:r>
            <a:endParaRPr lang="en-US" altLang="de-DE" sz="1800" dirty="0">
              <a:latin typeface="Times New Roman" panose="02020603050405020304" pitchFamily="18" charset="0"/>
              <a:cs typeface="Ubuntu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" y="2749817"/>
            <a:ext cx="2920850" cy="30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3117792" y="3746458"/>
            <a:ext cx="1185924" cy="65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лазерный импульс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2414930" y="2295941"/>
            <a:ext cx="1678874" cy="560462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10" y="3626622"/>
            <a:ext cx="3122612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 Box 13">
            <a:extLst>
              <a:ext uri="{FF2B5EF4-FFF2-40B4-BE49-F238E27FC236}">
                <a16:creationId xmlns:a16="http://schemas.microsoft.com/office/drawing/2014/main" id="{F951C632-F657-4F45-9E83-77732F034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1167533"/>
            <a:ext cx="3068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PIC-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моделирование 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кодом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VLPL 3D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8B06A42B-DC00-49DB-8D69-3847A7EE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6207385"/>
            <a:ext cx="6528173" cy="43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DejaVu Sans" charset="0"/>
              </a:rPr>
              <a:t>I. </a:t>
            </a:r>
            <a:r>
              <a:rPr lang="en-US" altLang="en-US" sz="1600" dirty="0" err="1">
                <a:latin typeface="Times New Roman" panose="02020603050405020304" pitchFamily="18" charset="0"/>
                <a:cs typeface="DejaVu Sans" charset="0"/>
              </a:rPr>
              <a:t>Tsymbalov</a:t>
            </a:r>
            <a:r>
              <a:rPr lang="en-US" altLang="en-US" sz="1600" dirty="0">
                <a:latin typeface="Times New Roman" panose="02020603050405020304" pitchFamily="18" charset="0"/>
                <a:cs typeface="DejaVu Sans" charset="0"/>
              </a:rPr>
              <a:t> et al., Plasma Phys. Control. Fusion 61 (2019) 075016</a:t>
            </a: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3E33DA96-1C72-4443-90B7-5A4D3309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Этап 1: лазер-плазменное взаимодействие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91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4B4FAB1-879B-4FC8-97FB-70A38C061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5"/>
            <a:ext cx="9159708" cy="390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061CEA99-F265-475A-B1AD-D5E0C6018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1167533"/>
            <a:ext cx="3068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PIC-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моделирование 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кодом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VLPL 3D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ABE5515-CE01-41AC-82FF-E6D715C34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Этап 1: лазер-плазменное взаимодействие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312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>
            <a:extLst>
              <a:ext uri="{FF2B5EF4-FFF2-40B4-BE49-F238E27FC236}">
                <a16:creationId xmlns:a16="http://schemas.microsoft.com/office/drawing/2014/main" id="{061CEA99-F265-475A-B1AD-D5E0C6018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1167533"/>
            <a:ext cx="3068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PIC-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моделирование 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кодом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VLPL 3D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ABE5515-CE01-41AC-82FF-E6D715C34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Этап 1: лазер-плазменное взаимодействие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8A08C5A-21F6-4198-8605-BC00EEE7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39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46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40" y="3177365"/>
            <a:ext cx="415607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975114" y="3742515"/>
            <a:ext cx="1019226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жесткий драйвер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616265" y="5096652"/>
            <a:ext cx="154851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de-DE" sz="1800" dirty="0">
                <a:latin typeface="Times New Roman" panose="02020603050405020304" pitchFamily="18" charset="0"/>
                <a:cs typeface="DejaVu Sans" charset="0"/>
              </a:rPr>
              <a:t>электронный </a:t>
            </a:r>
            <a:r>
              <a:rPr lang="ru-RU" altLang="de-DE" sz="1800" dirty="0" err="1">
                <a:latin typeface="Times New Roman" panose="02020603050405020304" pitchFamily="18" charset="0"/>
                <a:cs typeface="DejaVu Sans" charset="0"/>
              </a:rPr>
              <a:t>витнесс</a:t>
            </a:r>
            <a:endParaRPr lang="en-US" altLang="de-DE" sz="1800" dirty="0"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5994340" y="4366402"/>
            <a:ext cx="508000" cy="7318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AA4BA-C7EC-4630-AF1A-04408F70E155}"/>
              </a:ext>
            </a:extLst>
          </p:cNvPr>
          <p:cNvGrpSpPr/>
          <p:nvPr/>
        </p:nvGrpSpPr>
        <p:grpSpPr>
          <a:xfrm>
            <a:off x="452495" y="3765454"/>
            <a:ext cx="1328035" cy="1518642"/>
            <a:chOff x="196634" y="4003675"/>
            <a:chExt cx="1328035" cy="1518642"/>
          </a:xfrm>
        </p:grpSpPr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V="1">
              <a:off x="599173" y="4144961"/>
              <a:ext cx="1588" cy="773113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>
              <a:off x="602683" y="4914740"/>
              <a:ext cx="731838" cy="1588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H="1">
              <a:off x="196634" y="4914740"/>
              <a:ext cx="406400" cy="365125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 flipH="1">
              <a:off x="1250032" y="4918075"/>
              <a:ext cx="2746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de-DE" sz="1400">
                  <a:latin typeface="Times New Roman" panose="02020603050405020304" pitchFamily="18" charset="0"/>
                  <a:cs typeface="DejaVu Sans" charset="0"/>
                </a:rPr>
                <a:t>x</a:t>
              </a:r>
            </a:p>
          </p:txBody>
        </p:sp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 flipH="1">
              <a:off x="610269" y="4003675"/>
              <a:ext cx="2746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de-DE" sz="1400">
                  <a:latin typeface="Times New Roman" panose="02020603050405020304" pitchFamily="18" charset="0"/>
                  <a:cs typeface="DejaVu Sans" charset="0"/>
                </a:rPr>
                <a:t>y</a:t>
              </a: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 flipH="1">
              <a:off x="223712" y="5157192"/>
              <a:ext cx="2746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de-DE" sz="1400" dirty="0">
                  <a:latin typeface="Times New Roman" panose="02020603050405020304" pitchFamily="18" charset="0"/>
                  <a:cs typeface="DejaVu Sans" charset="0"/>
                </a:rPr>
                <a:t>z</a:t>
              </a:r>
            </a:p>
          </p:txBody>
        </p:sp>
      </p:grp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774387" y="5293190"/>
            <a:ext cx="3192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дистанция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~ 10 m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87" y="1721990"/>
            <a:ext cx="2087562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039" y="1737503"/>
            <a:ext cx="3492011" cy="17405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10452" y="1268812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de-DE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29528" y="1803727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de-DE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056036" y="2996433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-0.2</a:t>
            </a:r>
            <a:endParaRPr lang="de-DE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4E86F4AA-2712-45BD-9674-A685B8CB3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44" y="1950525"/>
            <a:ext cx="15311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«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Toy model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»</a:t>
            </a:r>
            <a:endParaRPr lang="en-US" altLang="de-DE" dirty="0">
              <a:latin typeface="Times New Roman" panose="02020603050405020304" pitchFamily="18" charset="0"/>
              <a:cs typeface="Ubuntu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5AF6FA75-18CF-4636-9927-729B750A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78" y="1167533"/>
            <a:ext cx="3068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PIC-</a:t>
            </a: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моделирование </a:t>
            </a:r>
          </a:p>
          <a:p>
            <a:pPr>
              <a:buClrTx/>
              <a:buFontTx/>
              <a:buNone/>
            </a:pPr>
            <a:r>
              <a:rPr lang="ru-RU" altLang="de-DE" dirty="0">
                <a:latin typeface="Times New Roman" panose="02020603050405020304" pitchFamily="18" charset="0"/>
                <a:cs typeface="Ubuntu" charset="0"/>
              </a:rPr>
              <a:t>кодом </a:t>
            </a:r>
            <a:r>
              <a:rPr lang="en-US" altLang="de-DE" dirty="0">
                <a:latin typeface="Times New Roman" panose="02020603050405020304" pitchFamily="18" charset="0"/>
                <a:cs typeface="Ubuntu" charset="0"/>
              </a:rPr>
              <a:t>VLPL 3D</a:t>
            </a:r>
          </a:p>
        </p:txBody>
      </p:sp>
      <p:sp>
        <p:nvSpPr>
          <p:cNvPr id="23" name="Text Box 1">
            <a:extLst>
              <a:ext uri="{FF2B5EF4-FFF2-40B4-BE49-F238E27FC236}">
                <a16:creationId xmlns:a16="http://schemas.microsoft.com/office/drawing/2014/main" id="{3273D0C6-D163-42E4-BF14-9C6827D3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28638"/>
            <a:ext cx="7192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800" dirty="0">
                <a:solidFill>
                  <a:srgbClr val="0070C0"/>
                </a:solidFill>
                <a:latin typeface="Times New Roman" panose="02020603050405020304" pitchFamily="18" charset="0"/>
                <a:cs typeface="DejaVu Sans" charset="0"/>
              </a:rPr>
              <a:t>Этап 2: захват в кильватерную волну</a:t>
            </a:r>
            <a:endParaRPr lang="en-US" altLang="de-DE" sz="2800" dirty="0">
              <a:solidFill>
                <a:srgbClr val="0070C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On-screen Show (4:3)</PresentationFormat>
  <Paragraphs>192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Lucida Grande</vt:lpstr>
      <vt:lpstr>Times New Roman</vt:lpstr>
      <vt:lpstr>Verdana</vt:lpstr>
      <vt:lpstr>Office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Masterfolien HHU</dc:title>
  <dc:subject/>
  <dc:creator>Wiedemeier Kommunikation</dc:creator>
  <cp:keywords/>
  <dc:description/>
  <cp:lastModifiedBy>Vadim Hudyakov</cp:lastModifiedBy>
  <cp:revision>424</cp:revision>
  <cp:lastPrinted>1601-01-01T00:00:00Z</cp:lastPrinted>
  <dcterms:created xsi:type="dcterms:W3CDTF">2005-12-08T18:29:12Z</dcterms:created>
  <dcterms:modified xsi:type="dcterms:W3CDTF">2021-09-09T12:40:39Z</dcterms:modified>
</cp:coreProperties>
</file>