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256" r:id="rId2"/>
    <p:sldId id="257" r:id="rId3"/>
    <p:sldId id="278" r:id="rId4"/>
    <p:sldId id="28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70" r:id="rId16"/>
    <p:sldId id="268" r:id="rId17"/>
    <p:sldId id="269" r:id="rId18"/>
    <p:sldId id="271" r:id="rId19"/>
    <p:sldId id="280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DFACE-9BE1-4FA0-A925-A1AE589AB203}" v="57" dt="2021-09-30T13:53:03.9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опов Вячеслав" userId="5dc4f6de28dcf8d5" providerId="LiveId" clId="{595DFACE-9BE1-4FA0-A925-A1AE589AB203}"/>
    <pc:docChg chg="custSel addSld modSld">
      <pc:chgData name="Попов Вячеслав" userId="5dc4f6de28dcf8d5" providerId="LiveId" clId="{595DFACE-9BE1-4FA0-A925-A1AE589AB203}" dt="2021-09-30T13:53:43.038" v="123" actId="1076"/>
      <pc:docMkLst>
        <pc:docMk/>
      </pc:docMkLst>
      <pc:sldChg chg="modSp mod">
        <pc:chgData name="Попов Вячеслав" userId="5dc4f6de28dcf8d5" providerId="LiveId" clId="{595DFACE-9BE1-4FA0-A925-A1AE589AB203}" dt="2021-09-30T13:53:43.038" v="123" actId="1076"/>
        <pc:sldMkLst>
          <pc:docMk/>
          <pc:sldMk cId="3794653755" sldId="258"/>
        </pc:sldMkLst>
        <pc:spChg chg="mod">
          <ac:chgData name="Попов Вячеслав" userId="5dc4f6de28dcf8d5" providerId="LiveId" clId="{595DFACE-9BE1-4FA0-A925-A1AE589AB203}" dt="2021-09-30T13:53:43.038" v="123" actId="1076"/>
          <ac:spMkLst>
            <pc:docMk/>
            <pc:sldMk cId="3794653755" sldId="258"/>
            <ac:spMk id="8" creationId="{EFC82AB6-0416-4CE4-A479-F842E3E07680}"/>
          </ac:spMkLst>
        </pc:spChg>
      </pc:sldChg>
      <pc:sldChg chg="modSp mod">
        <pc:chgData name="Попов Вячеслав" userId="5dc4f6de28dcf8d5" providerId="LiveId" clId="{595DFACE-9BE1-4FA0-A925-A1AE589AB203}" dt="2021-09-30T13:53:03.951" v="122" actId="20577"/>
        <pc:sldMkLst>
          <pc:docMk/>
          <pc:sldMk cId="3044567723" sldId="260"/>
        </pc:sldMkLst>
        <pc:spChg chg="mod">
          <ac:chgData name="Попов Вячеслав" userId="5dc4f6de28dcf8d5" providerId="LiveId" clId="{595DFACE-9BE1-4FA0-A925-A1AE589AB203}" dt="2021-09-30T13:47:21.750" v="78" actId="1076"/>
          <ac:spMkLst>
            <pc:docMk/>
            <pc:sldMk cId="3044567723" sldId="260"/>
            <ac:spMk id="3" creationId="{426FA825-7C7B-4C1E-BEED-A294D4667AC8}"/>
          </ac:spMkLst>
        </pc:spChg>
        <pc:spChg chg="mod">
          <ac:chgData name="Попов Вячеслав" userId="5dc4f6de28dcf8d5" providerId="LiveId" clId="{595DFACE-9BE1-4FA0-A925-A1AE589AB203}" dt="2021-09-30T13:53:03.951" v="122" actId="20577"/>
          <ac:spMkLst>
            <pc:docMk/>
            <pc:sldMk cId="3044567723" sldId="260"/>
            <ac:spMk id="14" creationId="{20C3CAC4-B429-434E-A497-38F93F045742}"/>
          </ac:spMkLst>
        </pc:spChg>
      </pc:sldChg>
      <pc:sldChg chg="modSp mod">
        <pc:chgData name="Попов Вячеслав" userId="5dc4f6de28dcf8d5" providerId="LiveId" clId="{595DFACE-9BE1-4FA0-A925-A1AE589AB203}" dt="2021-09-30T13:44:15.787" v="68" actId="20577"/>
        <pc:sldMkLst>
          <pc:docMk/>
          <pc:sldMk cId="3482633406" sldId="261"/>
        </pc:sldMkLst>
        <pc:spChg chg="mod">
          <ac:chgData name="Попов Вячеслав" userId="5dc4f6de28dcf8d5" providerId="LiveId" clId="{595DFACE-9BE1-4FA0-A925-A1AE589AB203}" dt="2021-09-30T13:44:15.787" v="68" actId="20577"/>
          <ac:spMkLst>
            <pc:docMk/>
            <pc:sldMk cId="3482633406" sldId="261"/>
            <ac:spMk id="5" creationId="{7DBAF167-13CB-4CB0-9712-A0366A35331C}"/>
          </ac:spMkLst>
        </pc:spChg>
      </pc:sldChg>
      <pc:sldChg chg="modSp mod">
        <pc:chgData name="Попов Вячеслав" userId="5dc4f6de28dcf8d5" providerId="LiveId" clId="{595DFACE-9BE1-4FA0-A925-A1AE589AB203}" dt="2021-09-30T13:44:18.590" v="69" actId="20577"/>
        <pc:sldMkLst>
          <pc:docMk/>
          <pc:sldMk cId="1249875212" sldId="262"/>
        </pc:sldMkLst>
        <pc:spChg chg="mod">
          <ac:chgData name="Попов Вячеслав" userId="5dc4f6de28dcf8d5" providerId="LiveId" clId="{595DFACE-9BE1-4FA0-A925-A1AE589AB203}" dt="2021-09-30T13:44:18.590" v="69" actId="20577"/>
          <ac:spMkLst>
            <pc:docMk/>
            <pc:sldMk cId="1249875212" sldId="262"/>
            <ac:spMk id="5" creationId="{C1DC4C89-4592-423F-9F20-C23F9EB7417A}"/>
          </ac:spMkLst>
        </pc:spChg>
      </pc:sldChg>
      <pc:sldChg chg="modSp mod">
        <pc:chgData name="Попов Вячеслав" userId="5dc4f6de28dcf8d5" providerId="LiveId" clId="{595DFACE-9BE1-4FA0-A925-A1AE589AB203}" dt="2021-09-30T13:44:40.202" v="74" actId="20577"/>
        <pc:sldMkLst>
          <pc:docMk/>
          <pc:sldMk cId="1957328488" sldId="263"/>
        </pc:sldMkLst>
        <pc:spChg chg="mod">
          <ac:chgData name="Попов Вячеслав" userId="5dc4f6de28dcf8d5" providerId="LiveId" clId="{595DFACE-9BE1-4FA0-A925-A1AE589AB203}" dt="2021-09-30T13:44:40.202" v="74" actId="20577"/>
          <ac:spMkLst>
            <pc:docMk/>
            <pc:sldMk cId="1957328488" sldId="263"/>
            <ac:spMk id="5" creationId="{7009A44A-E406-41AD-AF7B-1975DA361659}"/>
          </ac:spMkLst>
        </pc:spChg>
      </pc:sldChg>
      <pc:sldChg chg="delSp modSp mod">
        <pc:chgData name="Попов Вячеслав" userId="5dc4f6de28dcf8d5" providerId="LiveId" clId="{595DFACE-9BE1-4FA0-A925-A1AE589AB203}" dt="2021-09-30T13:51:45.144" v="120" actId="1076"/>
        <pc:sldMkLst>
          <pc:docMk/>
          <pc:sldMk cId="170398661" sldId="264"/>
        </pc:sldMkLst>
        <pc:spChg chg="del">
          <ac:chgData name="Попов Вячеслав" userId="5dc4f6de28dcf8d5" providerId="LiveId" clId="{595DFACE-9BE1-4FA0-A925-A1AE589AB203}" dt="2021-09-30T13:44:25.555" v="71" actId="478"/>
          <ac:spMkLst>
            <pc:docMk/>
            <pc:sldMk cId="170398661" sldId="264"/>
            <ac:spMk id="4" creationId="{82F1CC6C-3866-4F70-9C5E-11AB88A326A0}"/>
          </ac:spMkLst>
        </pc:spChg>
        <pc:spChg chg="mod">
          <ac:chgData name="Попов Вячеслав" userId="5dc4f6de28dcf8d5" providerId="LiveId" clId="{595DFACE-9BE1-4FA0-A925-A1AE589AB203}" dt="2021-09-30T13:44:42.691" v="75" actId="20577"/>
          <ac:spMkLst>
            <pc:docMk/>
            <pc:sldMk cId="170398661" sldId="264"/>
            <ac:spMk id="5" creationId="{E6D94FD6-D7BE-41B7-AFAC-CB4ECF6619AE}"/>
          </ac:spMkLst>
        </pc:spChg>
        <pc:spChg chg="mod">
          <ac:chgData name="Попов Вячеслав" userId="5dc4f6de28dcf8d5" providerId="LiveId" clId="{595DFACE-9BE1-4FA0-A925-A1AE589AB203}" dt="2021-09-30T13:51:45.144" v="120" actId="1076"/>
          <ac:spMkLst>
            <pc:docMk/>
            <pc:sldMk cId="170398661" sldId="264"/>
            <ac:spMk id="9" creationId="{B20A7A69-1995-41A4-8AF0-ECFA9B5D6192}"/>
          </ac:spMkLst>
        </pc:spChg>
        <pc:picChg chg="mod">
          <ac:chgData name="Попов Вячеслав" userId="5dc4f6de28dcf8d5" providerId="LiveId" clId="{595DFACE-9BE1-4FA0-A925-A1AE589AB203}" dt="2021-09-30T13:44:29.291" v="73" actId="1076"/>
          <ac:picMkLst>
            <pc:docMk/>
            <pc:sldMk cId="170398661" sldId="264"/>
            <ac:picMk id="13" creationId="{61DF4DCC-5393-4869-9779-B6DB52B6EDD9}"/>
          </ac:picMkLst>
        </pc:picChg>
      </pc:sldChg>
      <pc:sldChg chg="modSp mod">
        <pc:chgData name="Попов Вячеслав" userId="5dc4f6de28dcf8d5" providerId="LiveId" clId="{595DFACE-9BE1-4FA0-A925-A1AE589AB203}" dt="2021-09-30T13:44:47.256" v="76" actId="20577"/>
        <pc:sldMkLst>
          <pc:docMk/>
          <pc:sldMk cId="3668272208" sldId="265"/>
        </pc:sldMkLst>
        <pc:spChg chg="mod">
          <ac:chgData name="Попов Вячеслав" userId="5dc4f6de28dcf8d5" providerId="LiveId" clId="{595DFACE-9BE1-4FA0-A925-A1AE589AB203}" dt="2021-09-30T13:44:47.256" v="76" actId="20577"/>
          <ac:spMkLst>
            <pc:docMk/>
            <pc:sldMk cId="3668272208" sldId="265"/>
            <ac:spMk id="5" creationId="{5DCD0B8F-1384-4373-8487-01E8F5743441}"/>
          </ac:spMkLst>
        </pc:spChg>
      </pc:sldChg>
      <pc:sldChg chg="modSp">
        <pc:chgData name="Попов Вячеслав" userId="5dc4f6de28dcf8d5" providerId="LiveId" clId="{595DFACE-9BE1-4FA0-A925-A1AE589AB203}" dt="2021-09-30T13:50:31.231" v="106" actId="20577"/>
        <pc:sldMkLst>
          <pc:docMk/>
          <pc:sldMk cId="849037882" sldId="267"/>
        </pc:sldMkLst>
        <pc:spChg chg="mod">
          <ac:chgData name="Попов Вячеслав" userId="5dc4f6de28dcf8d5" providerId="LiveId" clId="{595DFACE-9BE1-4FA0-A925-A1AE589AB203}" dt="2021-09-30T13:50:31.231" v="106" actId="20577"/>
          <ac:spMkLst>
            <pc:docMk/>
            <pc:sldMk cId="849037882" sldId="267"/>
            <ac:spMk id="2" creationId="{CEC6D467-7E9B-4AE5-A00F-0887940D30EA}"/>
          </ac:spMkLst>
        </pc:spChg>
      </pc:sldChg>
      <pc:sldChg chg="modSp mod">
        <pc:chgData name="Попов Вячеслав" userId="5dc4f6de28dcf8d5" providerId="LiveId" clId="{595DFACE-9BE1-4FA0-A925-A1AE589AB203}" dt="2021-09-30T13:49:00.711" v="81" actId="20577"/>
        <pc:sldMkLst>
          <pc:docMk/>
          <pc:sldMk cId="2721945598" sldId="276"/>
        </pc:sldMkLst>
        <pc:spChg chg="mod">
          <ac:chgData name="Попов Вячеслав" userId="5dc4f6de28dcf8d5" providerId="LiveId" clId="{595DFACE-9BE1-4FA0-A925-A1AE589AB203}" dt="2021-09-30T13:49:00.711" v="81" actId="20577"/>
          <ac:spMkLst>
            <pc:docMk/>
            <pc:sldMk cId="2721945598" sldId="276"/>
            <ac:spMk id="5" creationId="{F09420F2-A3E6-4374-90FE-EC205F71BFA1}"/>
          </ac:spMkLst>
        </pc:spChg>
      </pc:sldChg>
      <pc:sldChg chg="addSp delSp modSp mod">
        <pc:chgData name="Попов Вячеслав" userId="5dc4f6de28dcf8d5" providerId="LiveId" clId="{595DFACE-9BE1-4FA0-A925-A1AE589AB203}" dt="2021-09-30T13:43:21.990" v="67" actId="1076"/>
        <pc:sldMkLst>
          <pc:docMk/>
          <pc:sldMk cId="3336610707" sldId="278"/>
        </pc:sldMkLst>
        <pc:spChg chg="del">
          <ac:chgData name="Попов Вячеслав" userId="5dc4f6de28dcf8d5" providerId="LiveId" clId="{595DFACE-9BE1-4FA0-A925-A1AE589AB203}" dt="2021-09-30T13:41:52.688" v="47" actId="478"/>
          <ac:spMkLst>
            <pc:docMk/>
            <pc:sldMk cId="3336610707" sldId="278"/>
            <ac:spMk id="3" creationId="{31A60B34-4F6B-472A-9712-D66D411B4D5A}"/>
          </ac:spMkLst>
        </pc:spChg>
        <pc:spChg chg="mod">
          <ac:chgData name="Попов Вячеслав" userId="5dc4f6de28dcf8d5" providerId="LiveId" clId="{595DFACE-9BE1-4FA0-A925-A1AE589AB203}" dt="2021-09-30T13:41:05.499" v="36" actId="20577"/>
          <ac:spMkLst>
            <pc:docMk/>
            <pc:sldMk cId="3336610707" sldId="278"/>
            <ac:spMk id="4" creationId="{545429B6-1829-4E5C-91A2-54F555DD64F9}"/>
          </ac:spMkLst>
        </pc:spChg>
        <pc:spChg chg="add mod">
          <ac:chgData name="Попов Вячеслав" userId="5dc4f6de28dcf8d5" providerId="LiveId" clId="{595DFACE-9BE1-4FA0-A925-A1AE589AB203}" dt="2021-09-30T13:43:21.990" v="67" actId="1076"/>
          <ac:spMkLst>
            <pc:docMk/>
            <pc:sldMk cId="3336610707" sldId="278"/>
            <ac:spMk id="6" creationId="{08300163-2FC8-40A9-AD33-83AF0E0D5124}"/>
          </ac:spMkLst>
        </pc:spChg>
      </pc:sldChg>
      <pc:sldChg chg="addSp delSp modSp new mod">
        <pc:chgData name="Попов Вячеслав" userId="5dc4f6de28dcf8d5" providerId="LiveId" clId="{595DFACE-9BE1-4FA0-A925-A1AE589AB203}" dt="2021-09-30T13:42:57.386" v="65" actId="478"/>
        <pc:sldMkLst>
          <pc:docMk/>
          <pc:sldMk cId="437624773" sldId="281"/>
        </pc:sldMkLst>
        <pc:spChg chg="del">
          <ac:chgData name="Попов Вячеслав" userId="5dc4f6de28dcf8d5" providerId="LiveId" clId="{595DFACE-9BE1-4FA0-A925-A1AE589AB203}" dt="2021-09-30T13:42:30.668" v="57" actId="478"/>
          <ac:spMkLst>
            <pc:docMk/>
            <pc:sldMk cId="437624773" sldId="281"/>
            <ac:spMk id="2" creationId="{5C1A0128-4E45-4E36-8C91-36FDE3AACD0D}"/>
          </ac:spMkLst>
        </pc:spChg>
        <pc:spChg chg="del">
          <ac:chgData name="Попов Вячеслав" userId="5dc4f6de28dcf8d5" providerId="LiveId" clId="{595DFACE-9BE1-4FA0-A925-A1AE589AB203}" dt="2021-09-30T13:42:57.386" v="65" actId="478"/>
          <ac:spMkLst>
            <pc:docMk/>
            <pc:sldMk cId="437624773" sldId="281"/>
            <ac:spMk id="3" creationId="{F5659DA7-2F32-4209-B8E5-85153D7C1585}"/>
          </ac:spMkLst>
        </pc:spChg>
        <pc:spChg chg="add mod">
          <ac:chgData name="Попов Вячеслав" userId="5dc4f6de28dcf8d5" providerId="LiveId" clId="{595DFACE-9BE1-4FA0-A925-A1AE589AB203}" dt="2021-09-30T13:42:27.879" v="56"/>
          <ac:spMkLst>
            <pc:docMk/>
            <pc:sldMk cId="437624773" sldId="281"/>
            <ac:spMk id="4" creationId="{0C9870C8-82BA-40C3-A431-9C0F275726B2}"/>
          </ac:spMkLst>
        </pc:spChg>
        <pc:spChg chg="add mod">
          <ac:chgData name="Попов Вячеслав" userId="5dc4f6de28dcf8d5" providerId="LiveId" clId="{595DFACE-9BE1-4FA0-A925-A1AE589AB203}" dt="2021-09-30T13:42:53.181" v="64" actId="20577"/>
          <ac:spMkLst>
            <pc:docMk/>
            <pc:sldMk cId="437624773" sldId="281"/>
            <ac:spMk id="6" creationId="{E0711A6C-7015-4480-93E3-48CEF1A294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B25E3-E169-4802-B76C-AF530ACD3CF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E183-FB76-4D77-BC2E-8F6D5A52C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1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40A86-2348-4D17-84C5-8222F6640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6CBC3E-0F4E-4BD7-80C2-32DAB06DD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D9F73C-F24E-4AD2-BA11-52E0E7DC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64D77-7E46-4042-BD26-9500DA08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436C2-122F-4CC0-892A-95AE5601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237EF-6989-4321-8EE7-D5ACBB15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23E89F-47EB-43FD-9E75-56A698F6B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691CC-37D7-41FA-A5A5-1B9D52DA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16FBF-7D7B-4825-A866-8B0DA7DC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B3F5B-2802-4EEC-9C82-706AC45F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92467A-4660-4727-81C9-77530DD56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99CDF8-E94E-4C91-91D1-6ED116628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3920D-472A-45D0-844A-EEA8A8AD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6198C-6137-484B-A532-0EAF673F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D5F8F-3514-42E9-9A61-DAB3B5FF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525FE-B658-4065-842A-AA0350B2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CCFE6-C488-40EB-A6E8-A0B3D931A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80E27-14D6-46A7-9040-6206265F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30567-3402-46FD-A922-05C629FA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C072F-5CCB-4E01-B3AE-2026E892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9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98D33-E707-4A30-9525-D8FE5951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3B427C-1D6E-42A5-AC89-7C3CF5002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A3136-6606-4BC3-9594-0E35B7E4B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530B2-DE7B-40CA-8B6F-7CD159F5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43070-2A5B-4C05-B4D3-6D94F96B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8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195B9-D7BA-4DAB-B29B-6823757B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CD887-EB61-494F-A2FD-0755A767B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685BD3-DBA6-479E-8E81-B0F61ADDF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3A9C63-9D40-4085-A174-8C4FB01F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7FB46E-9F6F-4D71-9B5E-B6E9CE84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412F1-7EAD-4EF2-B501-F89E51C1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0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8005D-8557-4896-96DD-58DB640A2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47F42-3EFA-4CDC-9CC2-3C8BF44DD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C5EF39-5D63-4E6A-BDFA-A090C7B4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FD6D74-4C98-4606-995E-54C4535FF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10ECDB-9F3F-4561-9B8D-582E04A72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6DACFE-8B06-4919-9371-A9A72410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F1FB08-ED81-46F2-8246-9DC7619A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116DEA-A992-4077-8BE2-DDA3F9F4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5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25EF6-E8DF-46E8-9DEC-BB0F0DB5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6BEF55-F928-4CE7-8626-FBB12B31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EFDED3-F188-43BC-BEB4-B7586FDE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02A867-3795-414C-9D83-672D6D69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5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12976A-88B8-48D2-AEAF-DB27E663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FF99EC-E95C-4570-80F6-2E3EBB0D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5BB387-7EEB-4C16-B6D8-A881DFAB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F845E-1E86-4B63-90CB-83041765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434127-765A-4FC9-BE76-544CE2B6D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625C5-7E57-4CED-A7B4-86AB04221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528E52-1CB8-4C18-9C21-8F2B937D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CA3ED-49C2-41D9-934E-AD766EEF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383B3A-63A1-49C0-819F-F88C8B53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3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6BA60-20D5-4EEB-86D7-22FC5936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68F8FA-B666-43B6-96DD-9811AFB86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71779-BF2F-4FA6-AD96-289C84BFB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D2B5E-B670-4FB2-9C80-6CDE92BE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751896-E7AA-417A-BB71-727942D4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A0E08A-BD98-4897-A680-83A40A6F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7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76844-6D3C-4378-8603-A8A0D6D9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EC99B9-FE2A-47C3-92E1-97010F68D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02CCA-F7EF-4897-8CF2-22F1EB076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362C-E769-46C0-A24F-E6BD968519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C8A29-9FE1-45D9-8993-933A515F6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C8B2-1D46-405E-AE63-DFDA91B18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BB7C-E14F-435D-A19C-E81226349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1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9.jpg"/><Relationship Id="rId12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6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7545A-BE97-4121-B4D5-1273F7006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7699"/>
            <a:ext cx="9144000" cy="2387600"/>
          </a:xfrm>
        </p:spPr>
        <p:txBody>
          <a:bodyPr>
            <a:noAutofit/>
          </a:bodyPr>
          <a:lstStyle/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процесса инжекции и ускорения электронов при взаимодействии интенсивных лазерных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импульсов с различными типами мишеней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79163E-314B-4D12-8EE3-EAD28B69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0600"/>
            <a:ext cx="9309100" cy="3162301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Вячеслав Сергеевич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01.03.09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физика плазмы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ф.-м. н., проф.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 Николай Евгеньевич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2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D94FD6-D7BE-41B7-AFAC-CB4ECF6619AE}"/>
              </a:ext>
            </a:extLst>
          </p:cNvPr>
          <p:cNvSpPr txBox="1"/>
          <p:nvPr/>
        </p:nvSpPr>
        <p:spPr>
          <a:xfrm>
            <a:off x="0" y="34513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Эффект влияния ионизации на процессы захвата и ускорения фоновых электронов плазмы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0A7A69-1995-41A4-8AF0-ECFA9B5D6192}"/>
                  </a:ext>
                </a:extLst>
              </p:cNvPr>
              <p:cNvSpPr txBox="1"/>
              <p:nvPr/>
            </p:nvSpPr>
            <p:spPr>
              <a:xfrm>
                <a:off x="82550" y="5866533"/>
                <a:ext cx="121094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Фазовая плоскость (x,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/(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распределения электронов для начальной плотности ионов 0.0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75n_c при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=180 мкм (левая) и для 0.015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 (правая).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0A7A69-1995-41A4-8AF0-ECFA9B5D6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5866533"/>
                <a:ext cx="12109450" cy="646331"/>
              </a:xfrm>
              <a:prstGeom prst="rect">
                <a:avLst/>
              </a:prstGeom>
              <a:blipFill>
                <a:blip r:embed="rId2"/>
                <a:stretch>
                  <a:fillRect l="-453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75">
            <a:extLst>
              <a:ext uri="{FF2B5EF4-FFF2-40B4-BE49-F238E27FC236}">
                <a16:creationId xmlns:a16="http://schemas.microsoft.com/office/drawing/2014/main" id="{61DF4DCC-5393-4869-9779-B6DB52B6E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 bwMode="auto">
          <a:xfrm>
            <a:off x="459709" y="1599954"/>
            <a:ext cx="11155136" cy="407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CD0B8F-1384-4373-8487-01E8F5743441}"/>
              </a:ext>
            </a:extLst>
          </p:cNvPr>
          <p:cNvSpPr txBox="1"/>
          <p:nvPr/>
        </p:nvSpPr>
        <p:spPr>
          <a:xfrm>
            <a:off x="0" y="66336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Выводы.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55A00-60AF-4031-A735-30392656C6D7}"/>
                  </a:ext>
                </a:extLst>
              </p:cNvPr>
              <p:cNvSpPr txBox="1"/>
              <p:nvPr/>
            </p:nvSpPr>
            <p:spPr>
              <a:xfrm>
                <a:off x="165100" y="1901094"/>
                <a:ext cx="11861800" cy="3501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Генерация кильватерной волны в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самомодуляционном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режиме, ее опрокидывание с последующей инжекцией частиц и ускорением происходят для первоначально гауссовой огибающей лазерного импульса при учете процессов туннельной ионизации.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Неустойчивость развивается по сравнению со случаем без ионизации из-за резких неоднородностей плотности, которые появляются на переднем крае лазерного импульса из-за ионизации.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ходе моделирования наблюдается ионизационное синее смещение лазерного излучения.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Второй пик в спектре продольной составляющей электрического поля, наблюдаемый при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≈0.8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обусловлен наличием поперечной волны, распространяющейся под углом к оси.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55A00-60AF-4031-A735-30392656C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901094"/>
                <a:ext cx="11861800" cy="3501536"/>
              </a:xfrm>
              <a:prstGeom prst="rect">
                <a:avLst/>
              </a:prstGeom>
              <a:blipFill>
                <a:blip r:embed="rId2"/>
                <a:stretch>
                  <a:fillRect l="-462" t="-1045" b="-22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27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302F2B6-34EE-4821-9FEC-AECA4948D344}"/>
              </a:ext>
            </a:extLst>
          </p:cNvPr>
          <p:cNvSpPr txBox="1">
            <a:spLocks/>
          </p:cNvSpPr>
          <p:nvPr/>
        </p:nvSpPr>
        <p:spPr>
          <a:xfrm>
            <a:off x="-1" y="20028"/>
            <a:ext cx="12046857" cy="1059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нелинейных эффектов на захват фоновых электронов при взаимодействии лазерного импульса с неоднородной плазменной мишенью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C54F2-B315-42F1-BC45-94A95C6E3EC2}"/>
              </a:ext>
            </a:extLst>
          </p:cNvPr>
          <p:cNvSpPr txBox="1"/>
          <p:nvPr/>
        </p:nvSpPr>
        <p:spPr>
          <a:xfrm>
            <a:off x="-7759" y="7759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Влияние самофокусировки лазерного импульса на генерацию плазменной волны.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95DD34-DDFE-4E89-B083-C7D96FCD2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0" y="1464945"/>
            <a:ext cx="2761691" cy="202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9F5AB363-3011-4E74-92F5-F617055B9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181234"/>
                  </p:ext>
                </p:extLst>
              </p:nvPr>
            </p:nvGraphicFramePr>
            <p:xfrm>
              <a:off x="3278621" y="1880679"/>
              <a:ext cx="5128804" cy="1548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7272">
                      <a:extLst>
                        <a:ext uri="{9D8B030D-6E8A-4147-A177-3AD203B41FA5}">
                          <a16:colId xmlns:a16="http://schemas.microsoft.com/office/drawing/2014/main" val="3266094395"/>
                        </a:ext>
                      </a:extLst>
                    </a:gridCol>
                    <a:gridCol w="1941532">
                      <a:extLst>
                        <a:ext uri="{9D8B030D-6E8A-4147-A177-3AD203B41FA5}">
                          <a16:colId xmlns:a16="http://schemas.microsoft.com/office/drawing/2014/main" val="3971337059"/>
                        </a:ext>
                      </a:extLst>
                    </a:gridCol>
                  </a:tblGrid>
                  <a:tr h="302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i="0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Длина импульса</a:t>
                          </a:r>
                          <a:r>
                            <a:rPr lang="en-US" sz="1400" b="1" i="0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400" b="1" i="1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ru-RU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12.74 </a:t>
                          </a:r>
                          <a:r>
                            <a:rPr lang="ru-RU" sz="14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мкм</a:t>
                          </a:r>
                          <a:endParaRPr lang="ru-RU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540148"/>
                      </a:ext>
                    </a:extLst>
                  </a:tr>
                  <a:tr h="3026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7.13 </a:t>
                          </a:r>
                          <a:r>
                            <a:rPr lang="ru-RU" sz="140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мкм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5908586"/>
                      </a:ext>
                    </a:extLst>
                  </a:tr>
                  <a:tr h="3026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i="0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Длительность импульса</a:t>
                          </a:r>
                          <a:r>
                            <a:rPr lang="en-US" sz="1400" b="1" i="0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l-GR" sz="1400" b="1" i="1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τ</a:t>
                          </a:r>
                          <a:endParaRPr lang="ru-RU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50</a:t>
                          </a:r>
                          <a:r>
                            <a:rPr lang="en-US" sz="1400" b="1" baseline="0" dirty="0"/>
                            <a:t> </a:t>
                          </a:r>
                          <a:r>
                            <a:rPr lang="ru-RU" sz="1400" b="1" baseline="0" dirty="0" err="1"/>
                            <a:t>фс</a:t>
                          </a:r>
                          <a:endParaRPr lang="ru-RU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101812"/>
                      </a:ext>
                    </a:extLst>
                  </a:tr>
                  <a:tr h="302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Энергия импульса</a:t>
                          </a:r>
                          <a:r>
                            <a:rPr lang="en-US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W</a:t>
                          </a:r>
                          <a:endParaRPr lang="ru-RU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 мДж</m:t>
                                </m:r>
                              </m:oMath>
                            </m:oMathPara>
                          </a14:m>
                          <a:endParaRPr lang="ru-RU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384013"/>
                      </a:ext>
                    </a:extLst>
                  </a:tr>
                  <a:tr h="3026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Интенсивность в фокусе</a:t>
                          </a:r>
                          <a:r>
                            <a:rPr lang="en-US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ru-RU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𝟏𝟕</m:t>
                                    </m:r>
                                  </m:sup>
                                </m:sSup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Вт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ru-RU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с</m:t>
                                </m:r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849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9F5AB363-3011-4E74-92F5-F617055B9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181234"/>
                  </p:ext>
                </p:extLst>
              </p:nvPr>
            </p:nvGraphicFramePr>
            <p:xfrm>
              <a:off x="3278621" y="1880679"/>
              <a:ext cx="5128804" cy="1548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7272">
                      <a:extLst>
                        <a:ext uri="{9D8B030D-6E8A-4147-A177-3AD203B41FA5}">
                          <a16:colId xmlns:a16="http://schemas.microsoft.com/office/drawing/2014/main" val="3266094395"/>
                        </a:ext>
                      </a:extLst>
                    </a:gridCol>
                    <a:gridCol w="1941532">
                      <a:extLst>
                        <a:ext uri="{9D8B030D-6E8A-4147-A177-3AD203B41FA5}">
                          <a16:colId xmlns:a16="http://schemas.microsoft.com/office/drawing/2014/main" val="397133705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i="0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Длина импульса</a:t>
                          </a:r>
                          <a:r>
                            <a:rPr lang="en-US" sz="1400" b="1" i="0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400" b="1" i="1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</a:t>
                          </a:r>
                          <a:endParaRPr lang="ru-RU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12.74 </a:t>
                          </a:r>
                          <a:r>
                            <a:rPr lang="ru-RU" sz="14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мкм</a:t>
                          </a:r>
                          <a:endParaRPr lang="ru-RU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540148"/>
                      </a:ext>
                    </a:extLst>
                  </a:tr>
                  <a:tr h="32435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91" t="-94444" r="-61641" b="-2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7.13 </a:t>
                          </a:r>
                          <a:r>
                            <a:rPr lang="ru-RU" sz="140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мкм</a:t>
                          </a:r>
                          <a:endParaRPr lang="ru-RU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590858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400" b="1" i="0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Длительность импульса</a:t>
                          </a:r>
                          <a:r>
                            <a:rPr lang="en-US" sz="1400" b="1" i="0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l-GR" sz="1400" b="1" i="1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τ</a:t>
                          </a:r>
                          <a:endParaRPr lang="ru-RU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50</a:t>
                          </a:r>
                          <a:r>
                            <a:rPr lang="en-US" sz="1400" b="1" baseline="0" dirty="0"/>
                            <a:t> </a:t>
                          </a:r>
                          <a:r>
                            <a:rPr lang="ru-RU" sz="1400" b="1" baseline="0" dirty="0" err="1"/>
                            <a:t>фс</a:t>
                          </a:r>
                          <a:endParaRPr lang="ru-RU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10181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Энергия импульса</a:t>
                          </a:r>
                          <a:r>
                            <a:rPr lang="en-US" sz="140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W</a:t>
                          </a:r>
                          <a:endParaRPr lang="ru-RU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4577" t="-310000" r="-1254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384013"/>
                      </a:ext>
                    </a:extLst>
                  </a:tr>
                  <a:tr h="3095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91" t="-401961" r="-61641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4577" t="-401961" r="-1254" b="-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784915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7E1155-0748-446D-AD62-59E7FABB5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1782018"/>
            <a:ext cx="3447062" cy="258529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7096E2-C432-48A1-B80A-ACB9DA87772D}"/>
              </a:ext>
            </a:extLst>
          </p:cNvPr>
          <p:cNvSpPr/>
          <p:nvPr/>
        </p:nvSpPr>
        <p:spPr>
          <a:xfrm>
            <a:off x="3221469" y="1449878"/>
            <a:ext cx="441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лазерного импульса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D3AB2F5-61E2-46C6-91BF-B35205D85903}"/>
              </a:ext>
            </a:extLst>
          </p:cNvPr>
          <p:cNvSpPr/>
          <p:nvPr/>
        </p:nvSpPr>
        <p:spPr>
          <a:xfrm>
            <a:off x="193088" y="3582237"/>
            <a:ext cx="2713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водородной струи в эксперименте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BEDF14-5E50-4ACD-B442-A4A10DB7776B}"/>
                  </a:ext>
                </a:extLst>
              </p:cNvPr>
              <p:cNvSpPr txBox="1"/>
              <p:nvPr/>
            </p:nvSpPr>
            <p:spPr>
              <a:xfrm>
                <a:off x="3197609" y="3647801"/>
                <a:ext cx="3101810" cy="571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BEDF14-5E50-4ACD-B442-A4A10DB77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609" y="3647801"/>
                <a:ext cx="3101810" cy="571951"/>
              </a:xfrm>
              <a:prstGeom prst="rect">
                <a:avLst/>
              </a:prstGeom>
              <a:blipFill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D8B35E-F908-485F-9FF4-5E7F0B0B2EE6}"/>
                  </a:ext>
                </a:extLst>
              </p:cNvPr>
              <p:cNvSpPr txBox="1"/>
              <p:nvPr/>
            </p:nvSpPr>
            <p:spPr>
              <a:xfrm>
                <a:off x="3221469" y="4200316"/>
                <a:ext cx="1979837" cy="495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0.7155</a:t>
                </a:r>
                <a:endParaRPr lang="ru-RU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D8B35E-F908-485F-9FF4-5E7F0B0B2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469" y="4200316"/>
                <a:ext cx="1979837" cy="495328"/>
              </a:xfrm>
              <a:prstGeom prst="rect">
                <a:avLst/>
              </a:prstGeom>
              <a:blipFill>
                <a:blip r:embed="rId6"/>
                <a:stretch>
                  <a:fillRect r="-4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0C247F-B689-4F4C-992E-D20AC771AD55}"/>
              </a:ext>
            </a:extLst>
          </p:cNvPr>
          <p:cNvSpPr/>
          <p:nvPr/>
        </p:nvSpPr>
        <p:spPr>
          <a:xfrm>
            <a:off x="8443793" y="1476829"/>
            <a:ext cx="3784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Начальная плотность электронов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36B8AE1-9DE8-4242-B786-B8B9F8BA2A51}"/>
              </a:ext>
            </a:extLst>
          </p:cNvPr>
          <p:cNvSpPr/>
          <p:nvPr/>
        </p:nvSpPr>
        <p:spPr>
          <a:xfrm>
            <a:off x="-57461" y="6475272"/>
            <a:ext cx="11800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Goers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G,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A,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Salehi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Wahlstrand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K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Milchberg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M 2015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194802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0966768-C0B5-4D0C-8C0C-53BC51A9D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" y="4700921"/>
            <a:ext cx="5044713" cy="15115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B57B907-79F4-45AE-BD6D-90E479CA5D4E}"/>
              </a:ext>
            </a:extLst>
          </p:cNvPr>
          <p:cNvSpPr txBox="1"/>
          <p:nvPr/>
        </p:nvSpPr>
        <p:spPr>
          <a:xfrm>
            <a:off x="805974" y="6173821"/>
            <a:ext cx="3577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44061BA-449D-480D-B7D4-E6F84ACFBC73}"/>
                  </a:ext>
                </a:extLst>
              </p:cNvPr>
              <p:cNvSpPr/>
              <p:nvPr/>
            </p:nvSpPr>
            <p:spPr>
              <a:xfrm>
                <a:off x="8615814" y="4433360"/>
                <a:ext cx="2061462" cy="524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B44061BA-449D-480D-B7D4-E6F84ACFB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814" y="4433360"/>
                <a:ext cx="2061462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09E908-493E-4E03-A986-796FF42D318C}"/>
                  </a:ext>
                </a:extLst>
              </p:cNvPr>
              <p:cNvSpPr txBox="1"/>
              <p:nvPr/>
            </p:nvSpPr>
            <p:spPr>
              <a:xfrm>
                <a:off x="8727259" y="5008317"/>
                <a:ext cx="17759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2.07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09E908-493E-4E03-A986-796FF42D3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259" y="5008317"/>
                <a:ext cx="1775999" cy="215444"/>
              </a:xfrm>
              <a:prstGeom prst="rect">
                <a:avLst/>
              </a:prstGeom>
              <a:blipFill>
                <a:blip r:embed="rId9"/>
                <a:stretch>
                  <a:fillRect l="-1031" r="-344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2C0ACF-21BD-4572-91F3-473C37EBDDA2}"/>
                  </a:ext>
                </a:extLst>
              </p:cNvPr>
              <p:cNvSpPr txBox="1"/>
              <p:nvPr/>
            </p:nvSpPr>
            <p:spPr>
              <a:xfrm>
                <a:off x="8713770" y="5303279"/>
                <a:ext cx="1057148" cy="405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1882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2C0ACF-21BD-4572-91F3-473C37EBD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770" y="5303279"/>
                <a:ext cx="1057148" cy="405304"/>
              </a:xfrm>
              <a:prstGeom prst="rect">
                <a:avLst/>
              </a:prstGeom>
              <a:blipFill>
                <a:blip r:embed="rId10"/>
                <a:stretch>
                  <a:fillRect l="-1724" r="-2874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61C0B3-C94D-4009-8F9F-CD184D1EAED3}"/>
                  </a:ext>
                </a:extLst>
              </p:cNvPr>
              <p:cNvSpPr txBox="1"/>
              <p:nvPr/>
            </p:nvSpPr>
            <p:spPr>
              <a:xfrm>
                <a:off x="8713770" y="5779372"/>
                <a:ext cx="11265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=300 </m:t>
                      </m:r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мкм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61C0B3-C94D-4009-8F9F-CD184D1E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770" y="5779372"/>
                <a:ext cx="1126590" cy="215444"/>
              </a:xfrm>
              <a:prstGeom prst="rect">
                <a:avLst/>
              </a:prstGeom>
              <a:blipFill>
                <a:blip r:embed="rId11"/>
                <a:stretch>
                  <a:fillRect l="-1622" r="-2703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5221C-5DC4-4088-B441-51A712DF2C7C}"/>
                  </a:ext>
                </a:extLst>
              </p:cNvPr>
              <p:cNvSpPr txBox="1"/>
              <p:nvPr/>
            </p:nvSpPr>
            <p:spPr>
              <a:xfrm>
                <a:off x="8470371" y="6027929"/>
                <a:ext cx="161338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 =120 мкм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5221C-5DC4-4088-B441-51A712DF2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371" y="6027929"/>
                <a:ext cx="1613389" cy="215444"/>
              </a:xfrm>
              <a:prstGeom prst="rect">
                <a:avLst/>
              </a:prstGeom>
              <a:blipFill>
                <a:blip r:embed="rId1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57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E8297C-FB34-46CA-877E-CBC53B4DB3C4}"/>
              </a:ext>
            </a:extLst>
          </p:cNvPr>
          <p:cNvSpPr txBox="1"/>
          <p:nvPr/>
        </p:nvSpPr>
        <p:spPr>
          <a:xfrm>
            <a:off x="0" y="22451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Влияние самофокусировки лазерного импульса на генерацию плазменной волны.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398D5-B2D2-419D-82A4-F8B9EB1FB39D}"/>
              </a:ext>
            </a:extLst>
          </p:cNvPr>
          <p:cNvSpPr txBox="1"/>
          <p:nvPr/>
        </p:nvSpPr>
        <p:spPr>
          <a:xfrm>
            <a:off x="200062" y="4154283"/>
            <a:ext cx="5134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Зависимость ширины лазерного импульса (синяя кривая), максимума лазерного поля на оси (оранжевая кривая) от расстояния, пройденного импульсом от левой границы области. Голубая пунктирная линия - плотность электронов. Вертикальные пунктирные линии указывают на область самофокусировки. Эти числа соответствуют следующим моментам времени: 2 –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290 мкм; 3 - 320 мкм; 4 - 350 мкм; 5 - 380 мкм.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E60F6B-35F6-4A8F-8008-0D436760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3" y="902798"/>
            <a:ext cx="4380275" cy="32573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668254-90C1-4F88-B155-2D4CC5CC2B36}"/>
              </a:ext>
            </a:extLst>
          </p:cNvPr>
          <p:cNvSpPr txBox="1"/>
          <p:nvPr/>
        </p:nvSpPr>
        <p:spPr>
          <a:xfrm>
            <a:off x="5461673" y="3169057"/>
            <a:ext cx="302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Лазерное поле и поле плазменной волны в плоскости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290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3A8EA-2DD3-4A48-9C9F-52D79778E4D0}"/>
              </a:ext>
            </a:extLst>
          </p:cNvPr>
          <p:cNvSpPr txBox="1"/>
          <p:nvPr/>
        </p:nvSpPr>
        <p:spPr>
          <a:xfrm>
            <a:off x="8641134" y="3169056"/>
            <a:ext cx="302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Лазерное поле и поле плазменной волны в плоскости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320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ADBE5-BF8C-4FF0-82A6-F29991805945}"/>
              </a:ext>
            </a:extLst>
          </p:cNvPr>
          <p:cNvSpPr txBox="1"/>
          <p:nvPr/>
        </p:nvSpPr>
        <p:spPr>
          <a:xfrm>
            <a:off x="5495993" y="6000033"/>
            <a:ext cx="302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Лазерное поле и поле плазменной волны в плоскости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755B1-B1B8-4E69-870B-E5D946A5272B}"/>
              </a:ext>
            </a:extLst>
          </p:cNvPr>
          <p:cNvSpPr txBox="1"/>
          <p:nvPr/>
        </p:nvSpPr>
        <p:spPr>
          <a:xfrm>
            <a:off x="8762329" y="6001493"/>
            <a:ext cx="302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Лазерное поле и поле плазменной волны в плоскости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380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FEE4C7-49DC-4FF1-9E54-102C0E1DE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/>
          <a:stretch/>
        </p:blipFill>
        <p:spPr>
          <a:xfrm>
            <a:off x="5461673" y="792640"/>
            <a:ext cx="3109275" cy="24612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6C8F1B-506C-4011-ADC3-EB55FE32A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23" y="816923"/>
            <a:ext cx="3145141" cy="23588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7BDF14-89E7-43F7-92A7-E473801D1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42" y="3611846"/>
            <a:ext cx="3293163" cy="246987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75A2C3-E6FB-45F0-B871-A9A589CE2A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5"/>
          <a:stretch/>
        </p:blipFill>
        <p:spPr>
          <a:xfrm>
            <a:off x="8484723" y="3623998"/>
            <a:ext cx="2949112" cy="2394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C6D467-7E9B-4AE5-A00F-0887940D30EA}"/>
                  </a:ext>
                </a:extLst>
              </p:cNvPr>
              <p:cNvSpPr txBox="1"/>
              <p:nvPr/>
            </p:nvSpPr>
            <p:spPr>
              <a:xfrm>
                <a:off x="135344" y="5544531"/>
                <a:ext cx="518676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Левая штрихпунктирная линия на рис. 2.3 соответствует плотности, определяемой формулой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мощности релятивистской самофокусировки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=17.4 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ГВт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C6D467-7E9B-4AE5-A00F-0887940D3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4" y="5544531"/>
                <a:ext cx="5186769" cy="1384995"/>
              </a:xfrm>
              <a:prstGeom prst="rect">
                <a:avLst/>
              </a:prstGeom>
              <a:blipFill>
                <a:blip r:embed="rId7"/>
                <a:stretch>
                  <a:fillRect l="-353" t="-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03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1FD7923-644C-4487-9E81-DCD88B512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" y="472229"/>
            <a:ext cx="4272845" cy="329967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C1C47-3AD3-42E5-B50C-F328C97DB1A9}"/>
              </a:ext>
            </a:extLst>
          </p:cNvPr>
          <p:cNvSpPr txBox="1"/>
          <p:nvPr/>
        </p:nvSpPr>
        <p:spPr>
          <a:xfrm>
            <a:off x="0" y="7211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Генерация плазменной волны.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A4928D-6034-4F46-B7AB-5A2AE282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94" y="472229"/>
            <a:ext cx="3849252" cy="29567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077AF4-6996-453C-8BA2-B782DB01CA72}"/>
                  </a:ext>
                </a:extLst>
              </p:cNvPr>
              <p:cNvSpPr txBox="1"/>
              <p:nvPr/>
            </p:nvSpPr>
            <p:spPr>
              <a:xfrm>
                <a:off x="585343" y="3564536"/>
                <a:ext cx="4805808" cy="1214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2.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Распределения вдоль оси OX концентрации электронов (а), огибающей лазерного импульса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(б) и поля кильватерной плазменной волны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/(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(в), полученные при моделировании, а также поле кильватерной волны (3), определяемое полученной в расчете огибающей лазерного импульса (в, штрихпунктирная кривая), для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290 мкм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077AF4-6996-453C-8BA2-B782DB01C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43" y="3564536"/>
                <a:ext cx="4805808" cy="1214948"/>
              </a:xfrm>
              <a:prstGeom prst="rect">
                <a:avLst/>
              </a:prstGeom>
              <a:blipFill>
                <a:blip r:embed="rId4"/>
                <a:stretch>
                  <a:fillRect t="-503" r="-127" b="-35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5391A-2F79-4B84-8F6E-C11DD021C0D9}"/>
                  </a:ext>
                </a:extLst>
              </p:cNvPr>
              <p:cNvSpPr txBox="1"/>
              <p:nvPr/>
            </p:nvSpPr>
            <p:spPr>
              <a:xfrm>
                <a:off x="6475253" y="3429000"/>
                <a:ext cx="4805808" cy="1214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2.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Распределения вдоль оси OX невозмущенной концентрации электронов (а), огибающей лазерного импульса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(б) и поля кильватерной плазменной волны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/(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1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(в), полученные при численном моделировании, а также поле кильватерной волны (3), определяемое полученной в расчете огибающей лазерного импульса (в, штрихпунктирная кривая), для </a:t>
                </a:r>
                <a:r>
                  <a:rPr lang="ru-RU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380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мкм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C5391A-2F79-4B84-8F6E-C11DD021C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253" y="3429000"/>
                <a:ext cx="4805808" cy="1214948"/>
              </a:xfrm>
              <a:prstGeom prst="rect">
                <a:avLst/>
              </a:prstGeom>
              <a:blipFill>
                <a:blip r:embed="rId5"/>
                <a:stretch>
                  <a:fillRect t="-503" b="-3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5F1BB1-C532-4C58-BDD2-359B32BF9286}"/>
                  </a:ext>
                </a:extLst>
              </p:cNvPr>
              <p:cNvSpPr txBox="1"/>
              <p:nvPr/>
            </p:nvSpPr>
            <p:spPr>
              <a:xfrm>
                <a:off x="42863" y="5009164"/>
                <a:ext cx="10696575" cy="101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Поле плазменной волны можно аппроксимировать следующим образом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[5]: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(3)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5F1BB1-C532-4C58-BDD2-359B32BF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3" y="5009164"/>
                <a:ext cx="10696575" cy="1016625"/>
              </a:xfrm>
              <a:prstGeom prst="rect">
                <a:avLst/>
              </a:prstGeom>
              <a:blipFill>
                <a:blip r:embed="rId6"/>
                <a:stretch>
                  <a:fillRect l="-456" t="-36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58B276B-B531-4CDA-A6A6-952EB9472FB7}"/>
              </a:ext>
            </a:extLst>
          </p:cNvPr>
          <p:cNvSpPr txBox="1"/>
          <p:nvPr/>
        </p:nvSpPr>
        <p:spPr>
          <a:xfrm>
            <a:off x="-8808" y="6483923"/>
            <a:ext cx="718825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[5] </a:t>
            </a:r>
            <a:r>
              <a:rPr lang="en-US" sz="18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Gorbunov</a:t>
            </a:r>
            <a:r>
              <a:rPr lang="en-US" sz="1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 M., </a:t>
            </a:r>
            <a:r>
              <a:rPr lang="en-US" sz="18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Kirsanov</a:t>
            </a:r>
            <a:r>
              <a:rPr lang="en-US" sz="1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I. </a:t>
            </a:r>
            <a:r>
              <a:rPr lang="en-US" sz="1800" b="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</a:t>
            </a:r>
            <a:r>
              <a:rPr lang="en-US" sz="1800" b="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Phys. JETP,</a:t>
            </a:r>
            <a:r>
              <a:rPr lang="en-US" sz="1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</a:t>
            </a:r>
            <a:r>
              <a:rPr lang="en-US" sz="1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290 (1987).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3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FAA0DC-0DE0-4CA4-B6ED-481B82A2B670}"/>
              </a:ext>
            </a:extLst>
          </p:cNvPr>
          <p:cNvSpPr txBox="1"/>
          <p:nvPr/>
        </p:nvSpPr>
        <p:spPr>
          <a:xfrm>
            <a:off x="0" y="41930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Захват и ускорение электронов.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0EF219-710B-4437-ADF2-22B30A3ED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9" y="1070814"/>
            <a:ext cx="5391902" cy="35437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584E9A-B464-418D-B241-6EEDD3F3D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14" y="1142261"/>
            <a:ext cx="5372850" cy="3400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5FD764-483D-44EC-BFCE-D3C0151113EE}"/>
                  </a:ext>
                </a:extLst>
              </p:cNvPr>
              <p:cNvSpPr txBox="1"/>
              <p:nvPr/>
            </p:nvSpPr>
            <p:spPr>
              <a:xfrm>
                <a:off x="186949" y="4642599"/>
                <a:ext cx="5207000" cy="971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2.1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Фазовая плоскость (x,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электронов плазмы (а), пространственное распределение поля плазменной волны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(б), а также амплитуды лазерного импульса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(в) на оси OX для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350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=0.059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5FD764-483D-44EC-BFCE-D3C015111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9" y="4642599"/>
                <a:ext cx="5207000" cy="971100"/>
              </a:xfrm>
              <a:prstGeom prst="rect">
                <a:avLst/>
              </a:prstGeom>
              <a:blipFill>
                <a:blip r:embed="rId4"/>
                <a:stretch>
                  <a:fillRect l="-351" t="-1258" r="-351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D3970F-51DB-4954-B0A1-D7DC2F68B176}"/>
                  </a:ext>
                </a:extLst>
              </p:cNvPr>
              <p:cNvSpPr txBox="1"/>
              <p:nvPr/>
            </p:nvSpPr>
            <p:spPr>
              <a:xfrm>
                <a:off x="6088239" y="4652831"/>
                <a:ext cx="5206999" cy="971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2.1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Фазовая плоскость (x,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электронов плазмы (а), пространственное распределение поля плазменной волны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(б), а также амплитуды лазерного импульса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(в) на оси OX для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350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=0.059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D3970F-51DB-4954-B0A1-D7DC2F68B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39" y="4652831"/>
                <a:ext cx="5206999" cy="971100"/>
              </a:xfrm>
              <a:prstGeom prst="rect">
                <a:avLst/>
              </a:prstGeom>
              <a:blipFill>
                <a:blip r:embed="rId5"/>
                <a:stretch>
                  <a:fillRect l="-351" t="-625" r="-351"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42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BA1698-9410-4F25-819F-3416857EBCB3}"/>
              </a:ext>
            </a:extLst>
          </p:cNvPr>
          <p:cNvSpPr txBox="1"/>
          <p:nvPr/>
        </p:nvSpPr>
        <p:spPr>
          <a:xfrm>
            <a:off x="0" y="1039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Фазовая и групповая скорость плазменной волны в режиме самомодуляции.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6274AC-B2B4-48BE-A48A-71971B9B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43" y="822664"/>
            <a:ext cx="5083195" cy="38123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E271F8-FE85-475B-99C7-B7E9940A165D}"/>
              </a:ext>
            </a:extLst>
          </p:cNvPr>
          <p:cNvSpPr/>
          <p:nvPr/>
        </p:nvSpPr>
        <p:spPr>
          <a:xfrm>
            <a:off x="6672955" y="4938189"/>
            <a:ext cx="545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Рис. 2.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14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 Изменение фазовой скорости кильватерной волны со временем в интервале от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ct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 300 мкм до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ct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 420 мкм для различных максимумов ускоряющего поля (от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 1 до 5), следующих за основным максимумом лазерного поля. Пунктирными линиями показана оценка фазовой скорости, основанная на линейных эффектах, обусловленных неоднородностью плотности плазмы </a:t>
            </a:r>
            <a:endParaRPr lang="ru-RU" sz="1200" dirty="0"/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22677D77-13C7-432F-ADD7-E74F928EC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2" y="638031"/>
            <a:ext cx="4304002" cy="32258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70D4C5-B479-4D8D-82E7-385D6F3259E7}"/>
              </a:ext>
            </a:extLst>
          </p:cNvPr>
          <p:cNvSpPr/>
          <p:nvPr/>
        </p:nvSpPr>
        <p:spPr>
          <a:xfrm>
            <a:off x="193223" y="39978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Рис. 2.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13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Скорость основного максимума лазерного импульса в интервале от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ct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 280 мкм до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ct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 440 мкм, сплошная кривая. Пунктирной линией показана оценка групповой скорости лазерного импульса с помощью линейного дисперсионного уравнении в неоднородной плазме (4). </a:t>
            </a:r>
            <a:endParaRPr lang="ru-RU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470215-2065-4DBC-A076-61A496B827CA}"/>
                  </a:ext>
                </a:extLst>
              </p:cNvPr>
              <p:cNvSpPr txBox="1"/>
              <p:nvPr/>
            </p:nvSpPr>
            <p:spPr>
              <a:xfrm>
                <a:off x="325821" y="4938189"/>
                <a:ext cx="5686096" cy="1464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для групповой скорости лазерного импульса в плазме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    (4)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470215-2065-4DBC-A076-61A496B82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" y="4938189"/>
                <a:ext cx="5686096" cy="1464696"/>
              </a:xfrm>
              <a:prstGeom prst="rect">
                <a:avLst/>
              </a:prstGeom>
              <a:blipFill>
                <a:blip r:embed="rId4"/>
                <a:stretch>
                  <a:fillRect l="-857" t="-2083" r="-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80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31A6A0-4311-48B1-8CA3-776CBFFF1C7D}"/>
              </a:ext>
            </a:extLst>
          </p:cNvPr>
          <p:cNvSpPr txBox="1"/>
          <p:nvPr/>
        </p:nvSpPr>
        <p:spPr>
          <a:xfrm>
            <a:off x="78215" y="11134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Энергетический спектр ускоренных электронов.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DE2AA0BA-E01D-4526-9383-E831240F6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t="5307" r="7146"/>
          <a:stretch/>
        </p:blipFill>
        <p:spPr>
          <a:xfrm>
            <a:off x="241300" y="650843"/>
            <a:ext cx="4778939" cy="3765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DA1ADE-C610-4E07-9473-A7E169C98AD4}"/>
              </a:ext>
            </a:extLst>
          </p:cNvPr>
          <p:cNvSpPr txBox="1"/>
          <p:nvPr/>
        </p:nvSpPr>
        <p:spPr>
          <a:xfrm>
            <a:off x="241300" y="4555320"/>
            <a:ext cx="4942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Энергетические спектры электронов, вылетевших из плазмы, в PIC-моделировании (сплошная кривая), и полученный в эксперименте [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(кружки), нормированные на телесный угол, в который летят электроны, 𝑛</a:t>
            </a:r>
            <a:r>
              <a:rPr lang="ru-RU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=0.19𝑛</a:t>
            </a:r>
            <a:r>
              <a:rPr lang="ru-RU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𝑐𝑟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Расчётный спектр умножен на величину 3.63. 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0F1FAB28-0CC7-402B-A664-7748CAAD7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9" y="511455"/>
            <a:ext cx="3948909" cy="2961681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A05197-D470-473A-A91A-21876E96F751}"/>
              </a:ext>
            </a:extLst>
          </p:cNvPr>
          <p:cNvSpPr/>
          <p:nvPr/>
        </p:nvSpPr>
        <p:spPr>
          <a:xfrm>
            <a:off x="5368425" y="3550080"/>
            <a:ext cx="331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2.16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Спектр ускоренных электронов в момент времени, соответствующий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ct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 380 мкм, для плотности </a:t>
            </a:r>
            <a:r>
              <a:rPr lang="ru-RU" sz="1200" dirty="0">
                <a:solidFill>
                  <a:srgbClr val="000000"/>
                </a:solidFill>
                <a:latin typeface="Cambria Math" panose="02040503050406030204" pitchFamily="18" charset="0"/>
              </a:rPr>
              <a:t>𝑛</a:t>
            </a:r>
            <a:r>
              <a:rPr lang="ru-RU" sz="12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0</a:t>
            </a:r>
            <a:r>
              <a:rPr lang="ru-RU" sz="1200" dirty="0">
                <a:solidFill>
                  <a:srgbClr val="000000"/>
                </a:solidFill>
                <a:latin typeface="Cambria Math" panose="02040503050406030204" pitchFamily="18" charset="0"/>
              </a:rPr>
              <a:t>=0.059𝑛𝑐𝑟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8BADD5-D1DB-4E03-8EEA-8039B6D25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00" y="693694"/>
            <a:ext cx="3301500" cy="247612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105AAC-7421-4C10-8422-298F531728CC}"/>
              </a:ext>
            </a:extLst>
          </p:cNvPr>
          <p:cNvSpPr/>
          <p:nvPr/>
        </p:nvSpPr>
        <p:spPr>
          <a:xfrm>
            <a:off x="9029915" y="3473136"/>
            <a:ext cx="315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2.17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Спектр ускоренных электронов, вылетевших из плазмы за всё время взаимодействия (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ct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&gt; 550), </a:t>
            </a:r>
            <a:r>
              <a:rPr lang="ru-RU" sz="1200" dirty="0">
                <a:solidFill>
                  <a:srgbClr val="000000"/>
                </a:solidFill>
                <a:latin typeface="Cambria Math" panose="02040503050406030204" pitchFamily="18" charset="0"/>
              </a:rPr>
              <a:t>𝑛</a:t>
            </a:r>
            <a:r>
              <a:rPr lang="ru-RU" sz="12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0</a:t>
            </a:r>
            <a:r>
              <a:rPr lang="ru-RU" sz="1200" dirty="0">
                <a:solidFill>
                  <a:srgbClr val="000000"/>
                </a:solidFill>
                <a:latin typeface="Cambria Math" panose="02040503050406030204" pitchFamily="18" charset="0"/>
              </a:rPr>
              <a:t>=0.059𝑛</a:t>
            </a:r>
            <a:r>
              <a:rPr lang="ru-RU" sz="1200" baseline="-25000" dirty="0">
                <a:solidFill>
                  <a:srgbClr val="000000"/>
                </a:solidFill>
                <a:latin typeface="Cambria Math" panose="02040503050406030204" pitchFamily="18" charset="0"/>
              </a:rPr>
              <a:t>𝑐𝑟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965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76BC25-E052-4103-AD8A-089A2C988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" y="1666309"/>
            <a:ext cx="3545339" cy="10622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37DD7CD-F144-44BB-993D-6302DC0A6638}"/>
              </a:ext>
            </a:extLst>
          </p:cNvPr>
          <p:cNvSpPr/>
          <p:nvPr/>
        </p:nvSpPr>
        <p:spPr>
          <a:xfrm>
            <a:off x="326133" y="2805426"/>
            <a:ext cx="3545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2.18.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C18D1784-C0B7-4D3E-A8B8-ED9098DB21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3169403"/>
                  </p:ext>
                </p:extLst>
              </p:nvPr>
            </p:nvGraphicFramePr>
            <p:xfrm>
              <a:off x="326133" y="3908632"/>
              <a:ext cx="3427473" cy="152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9987">
                      <a:extLst>
                        <a:ext uri="{9D8B030D-6E8A-4147-A177-3AD203B41FA5}">
                          <a16:colId xmlns:a16="http://schemas.microsoft.com/office/drawing/2014/main" val="3266094395"/>
                        </a:ext>
                      </a:extLst>
                    </a:gridCol>
                    <a:gridCol w="1297486">
                      <a:extLst>
                        <a:ext uri="{9D8B030D-6E8A-4147-A177-3AD203B41FA5}">
                          <a16:colId xmlns:a16="http://schemas.microsoft.com/office/drawing/2014/main" val="3971337059"/>
                        </a:ext>
                      </a:extLst>
                    </a:gridCol>
                  </a:tblGrid>
                  <a:tr h="212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Длина импульса</a:t>
                          </a:r>
                          <a:r>
                            <a:rPr lang="en-US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050" b="1" i="1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D12</a:t>
                          </a:r>
                          <a:endParaRPr lang="ru-RU" sz="105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:r>
                            <a:rPr lang="el-GR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64</a:t>
                          </a:r>
                          <a:r>
                            <a:rPr lang="el-GR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мкм</a:t>
                          </a:r>
                          <a:endParaRPr lang="ru-RU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540148"/>
                      </a:ext>
                    </a:extLst>
                  </a:tr>
                  <a:tr h="2124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  <m:r>
                                  <a:rPr lang="en-US" sz="105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sz="105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05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r>
                            <a:rPr lang="el-GR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25</a:t>
                          </a:r>
                          <a:r>
                            <a:rPr lang="el-GR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мкм</a:t>
                          </a:r>
                          <a:endParaRPr lang="ru-RU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5908586"/>
                      </a:ext>
                    </a:extLst>
                  </a:tr>
                  <a:tr h="2124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Длительность импульса</a:t>
                          </a:r>
                          <a:r>
                            <a:rPr lang="en-US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l-GR" sz="1050" b="1" i="1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τ</a:t>
                          </a:r>
                          <a:endParaRPr lang="ru-RU" sz="105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b="1" dirty="0"/>
                            <a:t>3</a:t>
                          </a:r>
                          <a:r>
                            <a:rPr lang="en-US" sz="1050" b="1" dirty="0"/>
                            <a:t>0</a:t>
                          </a:r>
                          <a:r>
                            <a:rPr lang="en-US" sz="1050" b="1" baseline="0" dirty="0"/>
                            <a:t> </a:t>
                          </a:r>
                          <a:r>
                            <a:rPr lang="ru-RU" sz="1050" b="1" baseline="0" dirty="0" err="1"/>
                            <a:t>фс</a:t>
                          </a:r>
                          <a:endParaRPr lang="ru-RU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101812"/>
                      </a:ext>
                    </a:extLst>
                  </a:tr>
                  <a:tr h="212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5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Энергия импульса</a:t>
                          </a:r>
                          <a:r>
                            <a:rPr lang="en-US" sz="105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W</a:t>
                          </a:r>
                          <a:endParaRPr lang="ru-RU" sz="105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5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050" b="1" i="1" smtClean="0">
                                    <a:latin typeface="Cambria Math" panose="02040503050406030204" pitchFamily="18" charset="0"/>
                                  </a:rPr>
                                  <m:t>𝟏𝟑𝟎</m:t>
                                </m:r>
                                <m:r>
                                  <a:rPr lang="en-US" sz="1050" b="1" i="1" smtClean="0">
                                    <a:latin typeface="Cambria Math" panose="02040503050406030204" pitchFamily="18" charset="0"/>
                                  </a:rPr>
                                  <m:t> мДж</m:t>
                                </m:r>
                              </m:oMath>
                            </m:oMathPara>
                          </a14:m>
                          <a:endParaRPr lang="ru-RU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384013"/>
                      </a:ext>
                    </a:extLst>
                  </a:tr>
                  <a:tr h="2124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Интенсивность в фокусе</a:t>
                          </a:r>
                          <a:r>
                            <a:rPr lang="en-US" sz="105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5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5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05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endParaRPr lang="ru-RU" sz="105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US" sz="1050" b="1" dirty="0"/>
                            <a:t>4</a:t>
                          </a:r>
                          <a:r>
                            <a:rPr lang="en-US" sz="1050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05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5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105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05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Вт</m:t>
                              </m:r>
                              <m:r>
                                <a:rPr lang="en-US" sz="105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ru-RU" sz="105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с</m:t>
                              </m:r>
                              <m:sSup>
                                <m:sSupPr>
                                  <m:ctrlPr>
                                    <a:rPr lang="en-US" sz="105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05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en-US" sz="105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105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849151"/>
                      </a:ext>
                    </a:extLst>
                  </a:tr>
                  <a:tr h="2124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Характерный размер мишени </a:t>
                          </a:r>
                          <a:r>
                            <a:rPr lang="en-US" sz="105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ru-RU" sz="105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b="1" i="0" dirty="0"/>
                            <a:t>120 </a:t>
                          </a:r>
                          <a:r>
                            <a:rPr lang="ru-RU" sz="1050" b="1" i="0" dirty="0"/>
                            <a:t>мкм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66045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C18D1784-C0B7-4D3E-A8B8-ED9098DB21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3169403"/>
                  </p:ext>
                </p:extLst>
              </p:nvPr>
            </p:nvGraphicFramePr>
            <p:xfrm>
              <a:off x="326133" y="3908632"/>
              <a:ext cx="3427473" cy="152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9987">
                      <a:extLst>
                        <a:ext uri="{9D8B030D-6E8A-4147-A177-3AD203B41FA5}">
                          <a16:colId xmlns:a16="http://schemas.microsoft.com/office/drawing/2014/main" val="3266094395"/>
                        </a:ext>
                      </a:extLst>
                    </a:gridCol>
                    <a:gridCol w="1297486">
                      <a:extLst>
                        <a:ext uri="{9D8B030D-6E8A-4147-A177-3AD203B41FA5}">
                          <a16:colId xmlns:a16="http://schemas.microsoft.com/office/drawing/2014/main" val="3971337059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Длина импульса</a:t>
                          </a:r>
                          <a:r>
                            <a:rPr lang="en-US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050" b="1" i="1" u="none" strike="noStrike" kern="1200" baseline="0" dirty="0">
                              <a:solidFill>
                                <a:schemeClr val="lt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D12</a:t>
                          </a:r>
                          <a:endParaRPr lang="ru-RU" sz="105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:r>
                            <a:rPr lang="el-GR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64</a:t>
                          </a:r>
                          <a:r>
                            <a:rPr lang="el-GR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05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мкм</a:t>
                          </a:r>
                          <a:endParaRPr lang="ru-RU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540148"/>
                      </a:ext>
                    </a:extLst>
                  </a:tr>
                  <a:tr h="2661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86" t="-95455" r="-62000" b="-388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r>
                            <a:rPr lang="el-GR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25</a:t>
                          </a:r>
                          <a:r>
                            <a:rPr lang="el-GR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мкм</a:t>
                          </a:r>
                          <a:endParaRPr lang="ru-RU" sz="105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5908586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Длительность импульса</a:t>
                          </a:r>
                          <a:r>
                            <a:rPr lang="en-US" sz="1050" b="1" i="0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l-GR" sz="1050" b="1" i="1" u="none" strike="noStrike" kern="1200" baseline="0" dirty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τ</a:t>
                          </a:r>
                          <a:endParaRPr lang="ru-RU" sz="105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b="1" dirty="0"/>
                            <a:t>3</a:t>
                          </a:r>
                          <a:r>
                            <a:rPr lang="en-US" sz="1050" b="1" dirty="0"/>
                            <a:t>0</a:t>
                          </a:r>
                          <a:r>
                            <a:rPr lang="en-US" sz="1050" b="1" baseline="0" dirty="0"/>
                            <a:t> </a:t>
                          </a:r>
                          <a:r>
                            <a:rPr lang="ru-RU" sz="1050" b="1" baseline="0" dirty="0" err="1"/>
                            <a:t>фс</a:t>
                          </a:r>
                          <a:endParaRPr lang="ru-RU" sz="105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7101812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05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Энергия импульса</a:t>
                          </a:r>
                          <a:r>
                            <a:rPr lang="en-US" sz="1050" b="1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W</a:t>
                          </a:r>
                          <a:endParaRPr lang="ru-RU" sz="105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4789" t="-302381" r="-1878" b="-2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384013"/>
                      </a:ext>
                    </a:extLst>
                  </a:tr>
                  <a:tr h="2551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86" t="-402381" r="-62000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64789" t="-402381" r="-1878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7849151"/>
                      </a:ext>
                    </a:extLst>
                  </a:tr>
                  <a:tr h="2514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05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Характерный размер мишени </a:t>
                          </a:r>
                          <a:r>
                            <a:rPr lang="en-US" sz="1050" b="1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ru-RU" sz="105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50" b="1" i="0" dirty="0"/>
                            <a:t>120 </a:t>
                          </a:r>
                          <a:r>
                            <a:rPr lang="ru-RU" sz="1050" b="1" i="0" dirty="0"/>
                            <a:t>мкм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66045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EB954F-5718-452F-AE6B-F68C068BF9FA}"/>
              </a:ext>
            </a:extLst>
          </p:cNvPr>
          <p:cNvSpPr/>
          <p:nvPr/>
        </p:nvSpPr>
        <p:spPr>
          <a:xfrm>
            <a:off x="257334" y="3638513"/>
            <a:ext cx="3917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лазерного импульса и плазмы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DAA439-22CC-4C6F-A45A-DF359970AB53}"/>
              </a:ext>
            </a:extLst>
          </p:cNvPr>
          <p:cNvSpPr txBox="1"/>
          <p:nvPr/>
        </p:nvSpPr>
        <p:spPr>
          <a:xfrm>
            <a:off x="319773" y="3383631"/>
            <a:ext cx="39373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 -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8D60480-E47C-4E4D-A8DC-BD681E6178F5}"/>
                  </a:ext>
                </a:extLst>
              </p:cNvPr>
              <p:cNvSpPr/>
              <p:nvPr/>
            </p:nvSpPr>
            <p:spPr>
              <a:xfrm>
                <a:off x="250975" y="5533485"/>
                <a:ext cx="4006194" cy="525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11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(нулевое приближение распределения плотности электронов)</a:t>
                </a:r>
              </a:p>
            </p:txBody>
          </p:sp>
        </mc:Choice>
        <mc:Fallback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8D60480-E47C-4E4D-A8DC-BD681E617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75" y="5533485"/>
                <a:ext cx="4006194" cy="525528"/>
              </a:xfrm>
              <a:prstGeom prst="rect">
                <a:avLst/>
              </a:prstGeom>
              <a:blipFill>
                <a:blip r:embed="rId4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59832C1-6807-46B8-BC13-3067176414A0}"/>
              </a:ext>
            </a:extLst>
          </p:cNvPr>
          <p:cNvSpPr txBox="1"/>
          <p:nvPr/>
        </p:nvSpPr>
        <p:spPr>
          <a:xfrm>
            <a:off x="250975" y="6089720"/>
            <a:ext cx="1718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&lt; a</a:t>
            </a:r>
            <a:r>
              <a:rPr 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1.7</a:t>
            </a:r>
            <a:r>
              <a:rPr lang="ru-RU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D7DDD2-94C9-4FEE-BEF8-A5446F0EC316}"/>
              </a:ext>
            </a:extLst>
          </p:cNvPr>
          <p:cNvSpPr txBox="1"/>
          <p:nvPr/>
        </p:nvSpPr>
        <p:spPr>
          <a:xfrm>
            <a:off x="1859460" y="6059013"/>
            <a:ext cx="2780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1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безразмерная  плотность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1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0.017 &lt; n</a:t>
            </a:r>
            <a:r>
              <a:rPr 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0.045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31200C-2447-4F70-8852-AE41AAA7D83F}"/>
              </a:ext>
            </a:extLst>
          </p:cNvPr>
          <p:cNvSpPr txBox="1"/>
          <p:nvPr/>
        </p:nvSpPr>
        <p:spPr>
          <a:xfrm>
            <a:off x="5017347" y="1222883"/>
            <a:ext cx="68782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граница захвата электронов</a:t>
            </a:r>
            <a:endParaRPr lang="ru-RU" sz="1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8E91E1-03DE-4657-8483-9EEB461B90FC}"/>
                  </a:ext>
                </a:extLst>
              </p:cNvPr>
              <p:cNvSpPr txBox="1"/>
              <p:nvPr/>
            </p:nvSpPr>
            <p:spPr>
              <a:xfrm>
                <a:off x="6203240" y="5069209"/>
                <a:ext cx="1290738" cy="231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8E91E1-03DE-4657-8483-9EEB461B9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240" y="5069209"/>
                <a:ext cx="1290738" cy="231987"/>
              </a:xfrm>
              <a:prstGeom prst="rect">
                <a:avLst/>
              </a:prstGeom>
              <a:blipFill>
                <a:blip r:embed="rId5"/>
                <a:stretch>
                  <a:fillRect l="-1422" t="-2632" r="-1896"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4BF495B-76CA-41BA-AEB8-12E3892A7D3D}"/>
              </a:ext>
            </a:extLst>
          </p:cNvPr>
          <p:cNvSpPr txBox="1"/>
          <p:nvPr/>
        </p:nvSpPr>
        <p:spPr>
          <a:xfrm>
            <a:off x="4953240" y="5046704"/>
            <a:ext cx="120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Приближение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8C34B5-ED3D-4E2B-A2C6-AB072219F3CA}"/>
                  </a:ext>
                </a:extLst>
              </p:cNvPr>
              <p:cNvSpPr txBox="1"/>
              <p:nvPr/>
            </p:nvSpPr>
            <p:spPr>
              <a:xfrm>
                <a:off x="5017347" y="5452000"/>
                <a:ext cx="2563522" cy="188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границы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&gt;0.03</m:t>
                    </m:r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−1.7</m:t>
                        </m:r>
                      </m:sup>
                    </m:sSubSup>
                  </m:oMath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8C34B5-ED3D-4E2B-A2C6-AB072219F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47" y="5452000"/>
                <a:ext cx="2563522" cy="188257"/>
              </a:xfrm>
              <a:prstGeom prst="rect">
                <a:avLst/>
              </a:prstGeom>
              <a:blipFill>
                <a:blip r:embed="rId6"/>
                <a:stretch>
                  <a:fillRect l="-3563" t="-22581" b="-5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5639BE2-9DCF-4FEB-803F-20BE012765CC}"/>
              </a:ext>
            </a:extLst>
          </p:cNvPr>
          <p:cNvSpPr/>
          <p:nvPr/>
        </p:nvSpPr>
        <p:spPr>
          <a:xfrm>
            <a:off x="4857763" y="4355802"/>
            <a:ext cx="3687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заряда вылетевших электронов 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2 МэВ от 𝑎</a:t>
            </a:r>
            <a:r>
              <a:rPr lang="ru-RU" sz="12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𝑛</a:t>
            </a:r>
            <a:r>
              <a:rPr lang="ru-RU" sz="12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Заряд выражен в пикокулонах.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0F266A-25C4-4377-80AD-6DB2654B71C6}"/>
              </a:ext>
            </a:extLst>
          </p:cNvPr>
          <p:cNvSpPr txBox="1"/>
          <p:nvPr/>
        </p:nvSpPr>
        <p:spPr>
          <a:xfrm>
            <a:off x="101348" y="1232730"/>
            <a:ext cx="41716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 -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D0AAC8-4DD9-4A6C-998E-2EE6A520163C}"/>
              </a:ext>
            </a:extLst>
          </p:cNvPr>
          <p:cNvSpPr txBox="1"/>
          <p:nvPr/>
        </p:nvSpPr>
        <p:spPr>
          <a:xfrm>
            <a:off x="0" y="14566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квазимоноэнергетических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пучков электронов при взаимодействии лазерного импульса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фемтосекундной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длительности с неоднородной плазмой газовой струи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CE5A4-27A0-4D61-A584-7EFE09E34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3" y="1589471"/>
            <a:ext cx="3638607" cy="27279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A52C6-879C-4B0B-8876-941CAB2C8A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78" y="1657107"/>
            <a:ext cx="3458174" cy="25926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A2EB80-2993-4FCF-9E2B-7A0827BF7C14}"/>
                  </a:ext>
                </a:extLst>
              </p:cNvPr>
              <p:cNvSpPr txBox="1"/>
              <p:nvPr/>
            </p:nvSpPr>
            <p:spPr>
              <a:xfrm>
                <a:off x="8961538" y="4315296"/>
                <a:ext cx="293405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2.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Зависимости A(Q) и </a:t>
                </a:r>
                <a14:m>
                  <m:oMath xmlns:m="http://schemas.openxmlformats.org/officeDocument/2006/math">
                    <m:r>
                      <a:rPr lang="ru-RU" sz="12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A2EB80-2993-4FCF-9E2B-7A0827BF7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538" y="4315296"/>
                <a:ext cx="2934050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86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FDD3C-1950-402B-B451-136ABD53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9" y="723210"/>
            <a:ext cx="3609094" cy="2705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E347F8-B3DF-466E-A042-6E70F815D3B1}"/>
              </a:ext>
            </a:extLst>
          </p:cNvPr>
          <p:cNvSpPr txBox="1"/>
          <p:nvPr/>
        </p:nvSpPr>
        <p:spPr>
          <a:xfrm>
            <a:off x="196737" y="338893"/>
            <a:ext cx="53399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профиля плазмы</a:t>
            </a:r>
            <a:endParaRPr lang="ru-RU" sz="14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7040F3-7174-4145-A289-4A73688AE4BD}"/>
              </a:ext>
            </a:extLst>
          </p:cNvPr>
          <p:cNvSpPr/>
          <p:nvPr/>
        </p:nvSpPr>
        <p:spPr>
          <a:xfrm>
            <a:off x="655757" y="3347266"/>
            <a:ext cx="4570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 модификации профиля плазмы для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длины ускорения и энергии электронов.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7DA628-4502-46B8-B94F-370C2B28C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3" y="3804371"/>
            <a:ext cx="2999388" cy="224868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5AEE0C-4949-4756-BA4B-63EE618CDB6B}"/>
              </a:ext>
            </a:extLst>
          </p:cNvPr>
          <p:cNvSpPr/>
          <p:nvPr/>
        </p:nvSpPr>
        <p:spPr>
          <a:xfrm>
            <a:off x="782789" y="6027003"/>
            <a:ext cx="4258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Эффект увеличения длины ускорения захваченных электронов путем модификации профиля плазмы за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точкой инжекции </a:t>
            </a:r>
            <a:endParaRPr lang="ru-RU" sz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B5B61F-B0A2-4EC5-A783-0F1568EB3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11" y="3859136"/>
            <a:ext cx="2999389" cy="224868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11673D-3223-4189-B010-F8AEC8AB0CE0}"/>
              </a:ext>
            </a:extLst>
          </p:cNvPr>
          <p:cNvSpPr/>
          <p:nvPr/>
        </p:nvSpPr>
        <p:spPr>
          <a:xfrm>
            <a:off x="8950192" y="6027003"/>
            <a:ext cx="3241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распределения энергии электронов от времени для 𝑎</a:t>
            </a:r>
            <a:r>
              <a:rPr lang="ru-RU" sz="11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𝑛</a:t>
            </a:r>
            <a:r>
              <a:rPr lang="ru-RU" sz="11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 после оптимизации координаты точки перехода от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гауссового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профиля к плато.</a:t>
            </a:r>
            <a:endParaRPr lang="ru-RU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92886-02EA-4713-9BEC-1A246F403DA8}"/>
              </a:ext>
            </a:extLst>
          </p:cNvPr>
          <p:cNvSpPr txBox="1"/>
          <p:nvPr/>
        </p:nvSpPr>
        <p:spPr>
          <a:xfrm>
            <a:off x="5662569" y="333014"/>
            <a:ext cx="637482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Квазимоноэнергетический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сгусток электронов после оптимизации профиля плазмы</a:t>
            </a:r>
            <a:endParaRPr lang="ru-RU" sz="1200" b="1" dirty="0"/>
          </a:p>
        </p:txBody>
      </p:sp>
      <p:pic>
        <p:nvPicPr>
          <p:cNvPr id="17" name="Объект 4">
            <a:extLst>
              <a:ext uri="{FF2B5EF4-FFF2-40B4-BE49-F238E27FC236}">
                <a16:creationId xmlns:a16="http://schemas.microsoft.com/office/drawing/2014/main" id="{4E7B7FE1-1A3E-431F-9944-74F7BE203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90" y="814048"/>
            <a:ext cx="2780889" cy="208487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BA5139-468D-4EF1-A701-D33C9B0E737C}"/>
              </a:ext>
            </a:extLst>
          </p:cNvPr>
          <p:cNvSpPr/>
          <p:nvPr/>
        </p:nvSpPr>
        <p:spPr>
          <a:xfrm>
            <a:off x="8950192" y="3044278"/>
            <a:ext cx="2966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Зависимость распределения энергии электронов от времени для 𝑎</a:t>
            </a:r>
            <a:r>
              <a:rPr lang="ru-RU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𝑛</a:t>
            </a:r>
            <a:r>
              <a:rPr lang="ru-RU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 до оптимизации координаты точки перехода от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гауссового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профиля к плато.</a:t>
            </a:r>
            <a:endParaRPr lang="ru-RU" sz="11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CABA16-742B-4F1A-AA9E-FC2F8C4D8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35" y="646670"/>
            <a:ext cx="3287623" cy="24657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6D60707-29CF-4C5D-B00F-A2BA158B80E6}"/>
              </a:ext>
            </a:extLst>
          </p:cNvPr>
          <p:cNvSpPr/>
          <p:nvPr/>
        </p:nvSpPr>
        <p:spPr>
          <a:xfrm>
            <a:off x="5804555" y="3103064"/>
            <a:ext cx="29666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 вылетевших электронов при гауссовом профиле плотности плазмы.</a:t>
            </a:r>
            <a:endParaRPr lang="ru-RU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7C2ED-4970-430A-82BD-F5EFD2A4E04E}"/>
              </a:ext>
            </a:extLst>
          </p:cNvPr>
          <p:cNvSpPr txBox="1"/>
          <p:nvPr/>
        </p:nvSpPr>
        <p:spPr>
          <a:xfrm>
            <a:off x="5838424" y="4177178"/>
            <a:ext cx="289893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оптимизации профиля плотности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средней энергии вылетевших электронов с 20 до 45 МэВ.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энергетического разброса с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7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85091-8C73-4A3D-A03D-A5DD4799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0"/>
            <a:ext cx="10905066" cy="113573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FF5D2-A6AA-46A2-B258-21404C46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71600"/>
            <a:ext cx="11408833" cy="4737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ионизационных эффектов на процессы захвата и ускорения электронов при взаимодействии лазерного импульса с плазмой алюминия.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Влияние нелинейных эффектов на захват фоновых электронов при взаимодействии лазерного импульса с неоднородной плазменной мишенью.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Ультрарелятивистские электроны при воздействии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суб-петаваттных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лазерных импульсов на плазму околокритической плотности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462362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A028536-BD8C-43A4-B308-4303AAC61E5E}"/>
              </a:ext>
            </a:extLst>
          </p:cNvPr>
          <p:cNvSpPr txBox="1">
            <a:spLocks/>
          </p:cNvSpPr>
          <p:nvPr/>
        </p:nvSpPr>
        <p:spPr>
          <a:xfrm>
            <a:off x="-1" y="20028"/>
            <a:ext cx="12046857" cy="1059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Ультрарелятивистские электроны при воздействии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суб-петаваттных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лазерных импульсов на плазму околокритической плотности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59840-994D-450E-A910-8EE3E68DFA00}"/>
              </a:ext>
            </a:extLst>
          </p:cNvPr>
          <p:cNvSpPr txBox="1"/>
          <p:nvPr/>
        </p:nvSpPr>
        <p:spPr>
          <a:xfrm>
            <a:off x="-7759" y="77593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.1. Мотивация и цели исследования.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F4544-4B38-43E9-861A-022ACD0516BD}"/>
              </a:ext>
            </a:extLst>
          </p:cNvPr>
          <p:cNvSpPr txBox="1"/>
          <p:nvPr/>
        </p:nvSpPr>
        <p:spPr>
          <a:xfrm>
            <a:off x="117796" y="1209079"/>
            <a:ext cx="11702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в 2019 и 2020 гг. эксперименты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взаимодействию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суб-петаваттного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лазерного импульса с пористыми мишенями из пены показали, что при взаимодействии лазерного импульса с плазмой околокритической плотности происходит генерация высокоэнергичных пучков электронов.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данной работы было исследование процессов, происходящих при лазерно-плазменном взаимодействии, объяснение и сопоставление с результатами экспериментов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6, 7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планирование будущих экспериментов.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F4E78E6-2C76-4913-84E1-0B1B9560E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323424"/>
              </p:ext>
            </p:extLst>
          </p:nvPr>
        </p:nvGraphicFramePr>
        <p:xfrm>
          <a:off x="487087" y="2629343"/>
          <a:ext cx="3950111" cy="253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2F4E78E6-2C76-4913-84E1-0B1B9560E6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7087" y="2629343"/>
                        <a:ext cx="3950111" cy="2534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4D6506A-4B8C-4892-B125-D008A9A23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41984"/>
              </p:ext>
            </p:extLst>
          </p:nvPr>
        </p:nvGraphicFramePr>
        <p:xfrm>
          <a:off x="5118510" y="2629343"/>
          <a:ext cx="3610271" cy="2785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A4D6506A-4B8C-4892-B125-D008A9A23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8510" y="2629343"/>
                        <a:ext cx="3610271" cy="2785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D54B537-9B6B-4F13-8AA3-DF826359283E}"/>
              </a:ext>
            </a:extLst>
          </p:cNvPr>
          <p:cNvSpPr txBox="1"/>
          <p:nvPr/>
        </p:nvSpPr>
        <p:spPr>
          <a:xfrm>
            <a:off x="-63351" y="6542144"/>
            <a:ext cx="12110207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High-current laser-driven beams of relativistic electrons for high energy density research / O. N.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Rosmej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[et al.] // Plasma Physics and Controlled Fusion. — 2020. — Oct. — Vol. 62, no. 11. — P. 115024.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75559-C8B7-4FDB-B31A-0821A2489EBA}"/>
              </a:ext>
            </a:extLst>
          </p:cNvPr>
          <p:cNvSpPr txBox="1"/>
          <p:nvPr/>
        </p:nvSpPr>
        <p:spPr>
          <a:xfrm>
            <a:off x="-68693" y="6064019"/>
            <a:ext cx="12184240" cy="569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Interaction of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relativistically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intense laser pulses with long-scale near critical plasmas for optimization of laser based sources of MeV electrons and gamma-rays / O. N.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Rosmej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[et al.] // New Journal of Physics. — 2019. — Apr. — Vol. 21, no. 4. — P. 043044.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48ABB-1D34-4737-937C-6B3D2A811386}"/>
              </a:ext>
            </a:extLst>
          </p:cNvPr>
          <p:cNvSpPr txBox="1"/>
          <p:nvPr/>
        </p:nvSpPr>
        <p:spPr>
          <a:xfrm>
            <a:off x="410833" y="5193478"/>
            <a:ext cx="46309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3.1. Внешний вид мишенной камеры (кубической формы в центре фотографии) и фокусирующей системы (цилиндрической формы слева).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1C08A-0DAA-4A2C-93F0-7D64562F4206}"/>
              </a:ext>
            </a:extLst>
          </p:cNvPr>
          <p:cNvSpPr txBox="1"/>
          <p:nvPr/>
        </p:nvSpPr>
        <p:spPr>
          <a:xfrm>
            <a:off x="5041784" y="5402836"/>
            <a:ext cx="71424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3.2. Внутри мишенной камеры показано положение мишени, цилиндрическая сборка для измерения углового распределения электронов и гамма-излучения, а также магнитные спектрометры, расположенные под разными углами для измерения энергетических спектров ускоренных электронов.</a:t>
            </a:r>
          </a:p>
        </p:txBody>
      </p:sp>
    </p:spTree>
    <p:extLst>
      <p:ext uri="{BB962C8B-B14F-4D97-AF65-F5344CB8AC3E}">
        <p14:creationId xmlns:p14="http://schemas.microsoft.com/office/powerpoint/2010/main" val="366309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C38C72-256E-40B0-8EE2-96A2B96369CE}"/>
              </a:ext>
            </a:extLst>
          </p:cNvPr>
          <p:cNvSpPr txBox="1"/>
          <p:nvPr/>
        </p:nvSpPr>
        <p:spPr>
          <a:xfrm>
            <a:off x="0" y="1214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Параметры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расчетов.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7BAB6C8B-15BC-4E08-8C63-CFB0A5447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95692"/>
              </p:ext>
            </p:extLst>
          </p:nvPr>
        </p:nvGraphicFramePr>
        <p:xfrm>
          <a:off x="145144" y="599702"/>
          <a:ext cx="11901712" cy="565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7725">
                  <a:extLst>
                    <a:ext uri="{9D8B030D-6E8A-4147-A177-3AD203B41FA5}">
                      <a16:colId xmlns:a16="http://schemas.microsoft.com/office/drawing/2014/main" val="3864516302"/>
                    </a:ext>
                  </a:extLst>
                </a:gridCol>
                <a:gridCol w="3543987">
                  <a:extLst>
                    <a:ext uri="{9D8B030D-6E8A-4147-A177-3AD203B41FA5}">
                      <a16:colId xmlns:a16="http://schemas.microsoft.com/office/drawing/2014/main" val="1083948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Длина волны лазерного импульса, 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мкм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28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Безразмерная амплитуда лазерного импульса,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400" i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52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Интенсивность лазерного импульса, </a:t>
                      </a: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2.5×10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Вт/см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97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Полная энергия лазерного импульса (энергия импульса в FWHM - пятне)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Дж (17.5 Дж)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147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Длительность лазерного импульса,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tabLst>
                          <a:tab pos="34925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7579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Диаметр фокального пятна лазерного импульса (FWHM) вдоль направления поляризации,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мкм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6613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Диаметр фокального пятна лазерного импульса (FWHM) поперек направления поляризации,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4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мкм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9821658"/>
                  </a:ext>
                </a:extLst>
              </a:tr>
              <a:tr h="558338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Толщина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электронная концентрация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мишени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= 325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мкм,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kern="1200" baseline="-250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12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0.65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92360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 и отношение концентраций ионов мишени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Углерод (C), водород (H), кислород (O) с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отношением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концентраций 3:4:2 (формула – C</a:t>
                      </a:r>
                      <a:r>
                        <a:rPr lang="ru-RU" sz="12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12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 kern="1200" baseline="-25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3569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вычислительной области вдоль направления распространения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импульса,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поперек,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2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432 мкм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1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2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мкм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1873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вычислительных ячеек,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dx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×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×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0.05 × 0.5 × 0.5 мкм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4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частиц на ячейку для электронов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25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частиц на ячейку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каждого сорта ионов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444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12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AFB80F53-5F95-4B24-97D9-306B8DCAF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" y="764725"/>
            <a:ext cx="6063487" cy="15064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05716-5809-41ED-A11C-2F617652949B}"/>
              </a:ext>
            </a:extLst>
          </p:cNvPr>
          <p:cNvSpPr txBox="1"/>
          <p:nvPr/>
        </p:nvSpPr>
        <p:spPr>
          <a:xfrm>
            <a:off x="32513" y="6716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моделирования генерации релятивистских электронов.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E0D857-E7D0-4617-B1BC-A247E0A8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7" y="772906"/>
            <a:ext cx="6128513" cy="1559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DCF422-CED5-4111-A2C8-EA13956D477F}"/>
              </a:ext>
            </a:extLst>
          </p:cNvPr>
          <p:cNvSpPr txBox="1"/>
          <p:nvPr/>
        </p:nvSpPr>
        <p:spPr>
          <a:xfrm>
            <a:off x="472416" y="2313003"/>
            <a:ext cx="111821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3.1. Плотность электронов плазмы, нормированная на критическую плотность, в плоскостях XY (a) и XZ (b) для момента времени t=1.1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B13BB-9004-49EC-90B8-B2B408600891}"/>
              </a:ext>
            </a:extLst>
          </p:cNvPr>
          <p:cNvSpPr txBox="1"/>
          <p:nvPr/>
        </p:nvSpPr>
        <p:spPr>
          <a:xfrm>
            <a:off x="5202621" y="13712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(a)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B1F4D-FA56-4B87-93CF-0E7190E7E659}"/>
              </a:ext>
            </a:extLst>
          </p:cNvPr>
          <p:cNvSpPr txBox="1"/>
          <p:nvPr/>
        </p:nvSpPr>
        <p:spPr>
          <a:xfrm>
            <a:off x="11232886" y="134671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CFD968-D401-4957-837A-167419BC4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" y="2792987"/>
            <a:ext cx="3774834" cy="283004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EAF773D-858D-4F86-BDA1-686C8D709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53" y="2859976"/>
            <a:ext cx="4306988" cy="32302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02F9AA1-13B8-45B2-8492-56C1BD812060}"/>
              </a:ext>
            </a:extLst>
          </p:cNvPr>
          <p:cNvSpPr txBox="1"/>
          <p:nvPr/>
        </p:nvSpPr>
        <p:spPr>
          <a:xfrm>
            <a:off x="7869486" y="5940132"/>
            <a:ext cx="4120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3.4. Электроны в плоскости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P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времени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</p:txBody>
      </p:sp>
      <p:pic>
        <p:nvPicPr>
          <p:cNvPr id="27" name="Grafik 15">
            <a:extLst>
              <a:ext uri="{FF2B5EF4-FFF2-40B4-BE49-F238E27FC236}">
                <a16:creationId xmlns:a16="http://schemas.microsoft.com/office/drawing/2014/main" id="{DA458BA7-125D-4D61-A5CC-68535CF0CD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74" y="2940382"/>
            <a:ext cx="3507717" cy="268265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960CF6B-F0FE-48B5-A6C1-39767289555F}"/>
              </a:ext>
            </a:extLst>
          </p:cNvPr>
          <p:cNvSpPr txBox="1"/>
          <p:nvPr/>
        </p:nvSpPr>
        <p:spPr>
          <a:xfrm>
            <a:off x="72572" y="5653561"/>
            <a:ext cx="40713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3.2.Полученный в моделировании спектр всех вылетевших электронов за время t=2.4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Аппроксимация спектра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максвелловским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распределением показана красной линией.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FB662F-0047-4ADF-AB83-2178FF7BC52A}"/>
              </a:ext>
            </a:extLst>
          </p:cNvPr>
          <p:cNvSpPr txBox="1"/>
          <p:nvPr/>
        </p:nvSpPr>
        <p:spPr>
          <a:xfrm>
            <a:off x="4388350" y="5940132"/>
            <a:ext cx="31846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3.3.Угловое распределение электронов  с энергией выше 7 МэВ за время t=2.4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6545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5D6E7-0C59-4B91-A69F-37EE9B5C7A4F}"/>
              </a:ext>
            </a:extLst>
          </p:cNvPr>
          <p:cNvSpPr txBox="1"/>
          <p:nvPr/>
        </p:nvSpPr>
        <p:spPr>
          <a:xfrm>
            <a:off x="0" y="20644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экспериментом.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64EEA15-337E-460A-AD22-EB239332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33" y="1188188"/>
            <a:ext cx="3461657" cy="222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560C6-9272-44AC-86A9-BE595D4C41B2}"/>
              </a:ext>
            </a:extLst>
          </p:cNvPr>
          <p:cNvSpPr txBox="1"/>
          <p:nvPr/>
        </p:nvSpPr>
        <p:spPr>
          <a:xfrm>
            <a:off x="235133" y="3447983"/>
            <a:ext cx="3722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3.5.Полученный в эксперименте спектр вылетевших электронов для различных углов вылета.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D910A6-0B5A-49DA-80B8-E5FE47C4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3" y="3947613"/>
            <a:ext cx="3606841" cy="25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91678-1297-40E4-84E1-DC43E84D9BE1}"/>
              </a:ext>
            </a:extLst>
          </p:cNvPr>
          <p:cNvSpPr txBox="1"/>
          <p:nvPr/>
        </p:nvSpPr>
        <p:spPr>
          <a:xfrm>
            <a:off x="235133" y="6276484"/>
            <a:ext cx="3722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3.6.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в моделировании спектр вылетевших электронов для различных углов вылета.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08CEEC-A248-4505-8EEF-D97227185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76" y="1043546"/>
            <a:ext cx="6523579" cy="4732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605DFD-9719-4D99-9C79-6DBCF3E47A07}"/>
                  </a:ext>
                </a:extLst>
              </p:cNvPr>
              <p:cNvSpPr txBox="1"/>
              <p:nvPr/>
            </p:nvSpPr>
            <p:spPr>
              <a:xfrm>
                <a:off x="4872776" y="5568598"/>
                <a:ext cx="6954503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3.7. Угловое распределение электронов в горизонтальной плоскости  XOZ, вылетевших из мишени  в элемент телесного угла,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с энергией E &gt; 7 МэВ, полученное в PIC - моделировании (а) и в эксперименте (b) с помощью спектрометров (красные квадраты) и с помощью сборки из цилиндрических стальных пластин (синяя кривая).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605DFD-9719-4D99-9C79-6DBCF3E47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76" y="5568598"/>
                <a:ext cx="6954503" cy="1169551"/>
              </a:xfrm>
              <a:prstGeom prst="rect">
                <a:avLst/>
              </a:prstGeom>
              <a:blipFill>
                <a:blip r:embed="rId5"/>
                <a:stretch>
                  <a:fillRect l="-263" t="-521" r="-263"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189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FB4092-7195-4A54-8884-CC97342E9ACE}"/>
              </a:ext>
            </a:extLst>
          </p:cNvPr>
          <p:cNvSpPr txBox="1">
            <a:spLocks/>
          </p:cNvSpPr>
          <p:nvPr/>
        </p:nvSpPr>
        <p:spPr>
          <a:xfrm>
            <a:off x="108140" y="20028"/>
            <a:ext cx="11792390" cy="777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публикаций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рецензируемых журналах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420F2-A3E6-4374-90FE-EC205F71BFA1}"/>
              </a:ext>
            </a:extLst>
          </p:cNvPr>
          <p:cNvSpPr txBox="1"/>
          <p:nvPr/>
        </p:nvSpPr>
        <p:spPr>
          <a:xfrm>
            <a:off x="71136" y="512200"/>
            <a:ext cx="11829394" cy="6270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Pugachev</a:t>
            </a: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L.P, Popov V.S. and Andreev N.E., Electron acceleration under the action of a laser pulse onto ionizing plasma corona // Journal of Physics: Conference Series, 2016, V. 774, 012106  (*)</a:t>
            </a:r>
            <a:endParaRPr lang="en-US" sz="1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V. S. Popov, L. P.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Pugachev</a:t>
            </a: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and N. E. Andreev. Effect of laser pulse self-focusing on plasma wave generation in the interaction of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subterawatt</a:t>
            </a: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laser pulse with a plasma jet. Journal of Physics: Conference Series, 2019, V. 1147, 012078. </a:t>
            </a: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(*)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С. Попов, Н. Е. Андреев. Ускорение электронов при взаимодействии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субтераваттного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лазерного импульса с неоднородной плазмой // Квантовая электроника.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2019, Т. 49, № 4, С. 307 – 313. </a:t>
            </a: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(*)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 В. С.,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Гырдымов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М.,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Розмей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 Н., Андреев Н. Е., Фортов В. Е. Ультрарелятивистские электроны при воздействии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суб-петаваттных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лазерных импульсов на плазму околокритической плотности // Вестник ОИВТ РАН, 2020, Т. 4, стр. 26 – 30, https://doi.org/10.33849/2020105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Rosmej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O.N.,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Gyrdymov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M., Günther M.M., Andreev N.E.,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Tavana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Neumayer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Z¨ahter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S., Zahn N., Popov V.S.,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Borisenko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N.G.,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Kantsyrev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Skobliakov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Panyushkin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V., Bogdanov A.,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F., Shen X.F.,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Pukhov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High-current laser-driven beams of relativistic electrons for high energy density research // Plasma Physics and Controlled Fusion, 2020, V. 62, p. 115024 </a:t>
            </a: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(*)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 В.С. Сгустки ускоренных электронов с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квазимоноэнергетическим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распределением в лазерно-плазменном инжекторе с использованием сильно неоднородной плазмы // Вестник ОИВТ РАН, 2020, Т. 5, стр. 8 – 12, https://doi.org/10.33849/2020202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Rosmej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O. N.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Shen,X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Pukhov,A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Antonelli,L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Barbato,F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Gyrdymov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Gunther, M. M. 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hter,S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Popov,V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Borisenko,N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G.,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Andreev,N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E.  Bright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betatron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radiation from direct-laser-accelerated electrons at moderate relativistic laser intensity // Matter and Radiation at Extremes, 2021, V. 6, N. 4, p. 048401 </a:t>
            </a:r>
            <a:r>
              <a:rPr lang="en-US" sz="1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(*)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A4AB0-0483-40F3-A1C6-9877AD7253AA}"/>
              </a:ext>
            </a:extLst>
          </p:cNvPr>
          <p:cNvSpPr txBox="1"/>
          <p:nvPr/>
        </p:nvSpPr>
        <p:spPr>
          <a:xfrm>
            <a:off x="-1" y="6530195"/>
            <a:ext cx="269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из списка ВАК</a:t>
            </a:r>
          </a:p>
        </p:txBody>
      </p:sp>
    </p:spTree>
    <p:extLst>
      <p:ext uri="{BB962C8B-B14F-4D97-AF65-F5344CB8AC3E}">
        <p14:creationId xmlns:p14="http://schemas.microsoft.com/office/powerpoint/2010/main" val="2721945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63FF45-AA50-41AF-8B95-87A5638F6629}"/>
              </a:ext>
            </a:extLst>
          </p:cNvPr>
          <p:cNvSpPr txBox="1"/>
          <p:nvPr/>
        </p:nvSpPr>
        <p:spPr>
          <a:xfrm>
            <a:off x="3347208" y="964734"/>
            <a:ext cx="5313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459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45429B6-1829-4E5C-91A2-54F555DD64F9}"/>
              </a:ext>
            </a:extLst>
          </p:cNvPr>
          <p:cNvSpPr txBox="1">
            <a:spLocks/>
          </p:cNvSpPr>
          <p:nvPr/>
        </p:nvSpPr>
        <p:spPr>
          <a:xfrm>
            <a:off x="643467" y="0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выносимые на защиту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00163-2FC8-40A9-AD33-83AF0E0D5124}"/>
              </a:ext>
            </a:extLst>
          </p:cNvPr>
          <p:cNvSpPr txBox="1"/>
          <p:nvPr/>
        </p:nvSpPr>
        <p:spPr>
          <a:xfrm>
            <a:off x="29361" y="1023337"/>
            <a:ext cx="12133277" cy="572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взаимодействия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фемтосекундного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лазерного импульса с границей алюминиевой фольги. Показано, что генерация плазменной волны в режиме самомодуляции, ее опрокидывание с последующей инжекцией частиц и ускорением происходят для изначально гауссовой огибающей лазерного импульса при учете процессов туннельной ионизации. Самомодуляция развивается из-за резких неоднородностей плотности, которые появляются на переднем крае лазерного импульса из-за ионизации.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Изучено влияние самофокусировки лазерного импульса на генерацию плазменной волны. Расчеты проводились с использованием 3D PIC метода "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particle-in-cell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Показано, что когда лазерный импульс в процессе своего распространения в неоднородной плазме достигает области, где мощность импульса превышает критическое значение для самофокусировки, лазерный импульс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самофокусируется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крутизна переднего фронта лазерного импульса увеличивается. Эти процессы приводят к нарастанию глубины самомодуляции лазерного импульса и генерации плазменной волны.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Показано, что благодаря эффекту уменьшения фазовой скорости кильватерной плазменной волны, генерируемой в режиме самомодуляции лазерного импульса, происходит захват электронов в ускоряющую фазу плазменной волны, и их ускорение до энергий порядка 10 МэВ. Продемонстрировано, что в условиях ограничения области ускорения электронов длиной их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дефазировки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могут образовываться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квазимоноэнергетические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электронные сгустки с характерной энергией порядка 9 МэВ. Эффективная температура ускоренных электронов и их угловое распределение, полученные в 3D PIC-моделировании, хорошо соответствуют определенным в эксперименте.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1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C9870C8-82BA-40C3-A431-9C0F275726B2}"/>
              </a:ext>
            </a:extLst>
          </p:cNvPr>
          <p:cNvSpPr txBox="1">
            <a:spLocks/>
          </p:cNvSpPr>
          <p:nvPr/>
        </p:nvSpPr>
        <p:spPr>
          <a:xfrm>
            <a:off x="643467" y="0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Положения, выносимые на защиту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11A6C-7015-4480-93E3-48CEF1A29481}"/>
              </a:ext>
            </a:extLst>
          </p:cNvPr>
          <p:cNvSpPr txBox="1"/>
          <p:nvPr/>
        </p:nvSpPr>
        <p:spPr>
          <a:xfrm>
            <a:off x="0" y="1056893"/>
            <a:ext cx="12122092" cy="344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Исследованы зависимости характеристик вылетевших электронов от амплитуды лазерного импульса и пиковой плотности электронов в плазменной струе при взаимодействии маломощного лазерного импульса с неоднородной плазмой. Найдена граница по амплитуде лазерного импульса и плотности плазмы, начиная с которых, осуществляется захват электронов в плазменную волну. Предложен и апробирован метод оптимизации характеристик ускоренного сгустка электронов путем варьирования профиля плотности плазмы за точкой захвата электронов. Показано, что можно достигнуть наилучших значений энергии сгустка и минимизировать энергетический разброс электронов в сгустке путем варьирования координаты точки перехода гауссова профиля в плато плотности.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Анализ взаимодействия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петаваттного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лазерного импульса с пористой мишенью околокритической плотности. В результате трехмерного PIC - моделирования были получены трехмерные распределения электронной плотности, а также угловые и энергетические спектры вылетевших электронов. Было продемонстрировано хорошее согласие экспериментальных данных с трехмерным PIC – моделированием.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2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D310A-A7E5-4DAD-A664-C6853152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0"/>
            <a:ext cx="12026900" cy="143691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ионизационных эффектов на процессы захвата и ускорения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электронов при взаимодействии лазерного импульса с плазмой алюминия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82AB6-0416-4CE4-A479-F842E3E07680}"/>
              </a:ext>
            </a:extLst>
          </p:cNvPr>
          <p:cNvSpPr txBox="1"/>
          <p:nvPr/>
        </p:nvSpPr>
        <p:spPr>
          <a:xfrm>
            <a:off x="0" y="1295876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Постановка задачи.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914DAB-C506-4E36-BCD1-76EB2E6E341E}"/>
              </a:ext>
            </a:extLst>
          </p:cNvPr>
          <p:cNvSpPr txBox="1"/>
          <p:nvPr/>
        </p:nvSpPr>
        <p:spPr>
          <a:xfrm>
            <a:off x="-1" y="58636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Stepanov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Yashunin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et al. Generation of quasi-monochromatic beams of accelerated electrons during interaction of weak-contrast intense femtosecond laser radiation with a metal-foil edge // Quantum Electronics. 2013. — 03. Vol. 43. P. 226.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AA25D-6C3A-4A58-A579-F7AF528E0241}"/>
              </a:ext>
            </a:extLst>
          </p:cNvPr>
          <p:cNvSpPr txBox="1"/>
          <p:nvPr/>
        </p:nvSpPr>
        <p:spPr>
          <a:xfrm>
            <a:off x="-1" y="633478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Pugachev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L., Andreev N.,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Levashov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P. et al. Laser Acceleration of Electrons in Two-Dimensionally Inhomogeneous Plasma at the Boundary of a Metal Foil // Plasma Physics Reports. 2015. — 07. Vol. 41. P. 542–552.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A3F1FA-C613-40FD-9B45-9B89D63BFCB6}"/>
                  </a:ext>
                </a:extLst>
              </p:cNvPr>
              <p:cNvSpPr txBox="1"/>
              <p:nvPr/>
            </p:nvSpPr>
            <p:spPr>
              <a:xfrm>
                <a:off x="165100" y="1997839"/>
                <a:ext cx="116649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Проведенные в 2013 году эксперименты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взаимодействию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фемтосекундного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лазерного импульса длиной 60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фс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интенсивностью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границей металлической фольги показали, что происходит генерация пучков электронов с энергией порядка 0.5 МэВ.  Предыдущие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 –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расчеты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[1, 2]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проведенные в соответствии с параметрами эксперимента, в предположении, что плазма образуется при действии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предимпульса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показали, что для гауссовой формы лазерного импульса затравочная амплитуда лазерного импульса недостаточна для развития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самомодуляционной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неустойчивости и генерации кильватерного ускоряющего поля. </a:t>
                </a: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настоящей работе при тех же параметрах расчетов, соответствующих эксперименту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 гладкой гауссовой огибающей лазерного импульса исследуется процесс генерации ускоряющей плазменной волны при учете процессов туннельной ионизации алюминия электрическим полем лазерного импульса.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A3F1FA-C613-40FD-9B45-9B89D63BF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997839"/>
                <a:ext cx="11664950" cy="2862322"/>
              </a:xfrm>
              <a:prstGeom prst="rect">
                <a:avLst/>
              </a:prstGeom>
              <a:blipFill>
                <a:blip r:embed="rId2"/>
                <a:stretch>
                  <a:fillRect l="-313" t="-1279" r="-418" b="-2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65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07A5FD3-F2E5-4B85-8C96-613C2A39D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44" y="461665"/>
            <a:ext cx="8577943" cy="313369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CBD96E-ED3E-4E20-AB41-31D3E21E11CA}"/>
              </a:ext>
            </a:extLst>
          </p:cNvPr>
          <p:cNvSpPr txBox="1"/>
          <p:nvPr/>
        </p:nvSpPr>
        <p:spPr>
          <a:xfrm>
            <a:off x="0" y="0"/>
            <a:ext cx="45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Модели ионизации.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CAC4-B429-434E-A497-38F93F045742}"/>
                  </a:ext>
                </a:extLst>
              </p:cNvPr>
              <p:cNvSpPr txBox="1"/>
              <p:nvPr/>
            </p:nvSpPr>
            <p:spPr>
              <a:xfrm>
                <a:off x="29026" y="3324902"/>
                <a:ext cx="11916229" cy="776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1.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Безразмерная электронная плотность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показана синей линией (LAPLAC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красной линией (VLPL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при моделировании ионизации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и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(b). Нормализованное лазерное электрическое поле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отображается зеленой линией. Центр лазерного импульса расположен в точке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=1.5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его экспоненциальная длина равна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0.535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волновое число плазмы.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C3CAC4-B429-434E-A497-38F93F045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6" y="3324902"/>
                <a:ext cx="11916229" cy="776046"/>
              </a:xfrm>
              <a:prstGeom prst="rect">
                <a:avLst/>
              </a:prstGeom>
              <a:blipFill>
                <a:blip r:embed="rId3"/>
                <a:stretch>
                  <a:fillRect l="-153" t="-781" r="-153" b="-4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B848814-9414-4590-BD11-879EBDE1BB87}"/>
              </a:ext>
            </a:extLst>
          </p:cNvPr>
          <p:cNvSpPr txBox="1"/>
          <p:nvPr/>
        </p:nvSpPr>
        <p:spPr>
          <a:xfrm>
            <a:off x="0" y="6305902"/>
            <a:ext cx="1205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Andreev N.,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Kuznetsov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S. Laser Wakefield Acceleration of Finite Charge Electron Bunches // IEEE Transactions on Plasma Science. 2008. — 09. Vol. 36. P. 1765 – 1772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Pukhov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Three-dimensional electromagnetic relativistic particle-in-cell code VLPL (Virtual Laser Plasma Lab) // Journal of Plasma Physics. 1999. — 04. Vol. 61. P. 425 – 433.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55ECAE-08F7-445B-A8DE-F80CB1056270}"/>
                  </a:ext>
                </a:extLst>
              </p:cNvPr>
              <p:cNvSpPr txBox="1"/>
              <p:nvPr/>
            </p:nvSpPr>
            <p:spPr>
              <a:xfrm>
                <a:off x="257626" y="5035967"/>
                <a:ext cx="6229141" cy="840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∗3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𝑍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∗4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формула определяется в работе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])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55ECAE-08F7-445B-A8DE-F80CB1056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26" y="5035967"/>
                <a:ext cx="6229141" cy="840679"/>
              </a:xfrm>
              <a:prstGeom prst="rect">
                <a:avLst/>
              </a:prstGeom>
              <a:blipFill>
                <a:blip r:embed="rId4"/>
                <a:stretch>
                  <a:fillRect l="-1957" r="-1370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FA825-7C7B-4C1E-BEED-A294D4667AC8}"/>
              </a:ext>
            </a:extLst>
          </p:cNvPr>
          <p:cNvSpPr txBox="1"/>
          <p:nvPr/>
        </p:nvSpPr>
        <p:spPr>
          <a:xfrm>
            <a:off x="114750" y="4411536"/>
            <a:ext cx="966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ионизации в единицу времени для разных уровней определяется формулой (1)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CE17E6-601E-448E-B6DF-1BD2D48F25AB}"/>
              </a:ext>
            </a:extLst>
          </p:cNvPr>
          <p:cNvSpPr txBox="1"/>
          <p:nvPr/>
        </p:nvSpPr>
        <p:spPr>
          <a:xfrm>
            <a:off x="0" y="6102638"/>
            <a:ext cx="106444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Делоне Н Б, Крайнов В П Туннельная и 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надбарьерная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ионизация атомов и ионов в поле лазерного излучения </a:t>
            </a:r>
            <a:r>
              <a:rPr lang="ru-RU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УФН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531–549 (1998)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6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BAF167-13CB-4CB0-9712-A0366A35331C}"/>
              </a:ext>
            </a:extLst>
          </p:cNvPr>
          <p:cNvSpPr txBox="1"/>
          <p:nvPr/>
        </p:nvSpPr>
        <p:spPr>
          <a:xfrm>
            <a:off x="-1" y="0"/>
            <a:ext cx="541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Параметры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PIC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EAAD9-10FA-4F43-BF38-966BF20E1716}"/>
              </a:ext>
            </a:extLst>
          </p:cNvPr>
          <p:cNvSpPr txBox="1"/>
          <p:nvPr/>
        </p:nvSpPr>
        <p:spPr>
          <a:xfrm>
            <a:off x="165100" y="656855"/>
            <a:ext cx="3695700" cy="4001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Лазерный импульс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3B47D-4DB7-497F-A91F-ADA528EBB740}"/>
              </a:ext>
            </a:extLst>
          </p:cNvPr>
          <p:cNvSpPr txBox="1"/>
          <p:nvPr/>
        </p:nvSpPr>
        <p:spPr>
          <a:xfrm>
            <a:off x="4062186" y="656855"/>
            <a:ext cx="3695700" cy="40011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Плазма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FD6CA-C31C-4267-A325-E3B67DB0D479}"/>
              </a:ext>
            </a:extLst>
          </p:cNvPr>
          <p:cNvSpPr txBox="1"/>
          <p:nvPr/>
        </p:nvSpPr>
        <p:spPr>
          <a:xfrm>
            <a:off x="7959272" y="656855"/>
            <a:ext cx="3695700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Численные параметры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844500-AF01-45EC-9905-3DC10A87A7AF}"/>
                  </a:ext>
                </a:extLst>
              </p:cNvPr>
              <p:cNvSpPr txBox="1"/>
              <p:nvPr/>
            </p:nvSpPr>
            <p:spPr>
              <a:xfrm>
                <a:off x="165100" y="1165855"/>
                <a:ext cx="3695700" cy="36933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Длина волны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</a:t>
                </a: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Длительность импульса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(FWHM):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фс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Поперечная ширина (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FWHM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29.4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Интенсивность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</a:t>
                </a:r>
                <a:r>
                  <a:rPr lang="ru-RU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Безразмерная амплитуда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0.468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Поляризация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Форма лазерного импульса в продольном и поперечном направлении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гауссова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844500-AF01-45EC-9905-3DC10A87A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165855"/>
                <a:ext cx="3695700" cy="3693319"/>
              </a:xfrm>
              <a:prstGeom prst="rect">
                <a:avLst/>
              </a:prstGeom>
              <a:blipFill>
                <a:blip r:embed="rId2"/>
                <a:stretch>
                  <a:fillRect l="-1151" t="-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2775AD-A14A-4DFF-8FB2-1D13A26AC4AA}"/>
                  </a:ext>
                </a:extLst>
              </p:cNvPr>
              <p:cNvSpPr txBox="1"/>
              <p:nvPr/>
            </p:nvSpPr>
            <p:spPr>
              <a:xfrm>
                <a:off x="4062186" y="1154693"/>
                <a:ext cx="3695700" cy="28623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 ионов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Плотности ионов на плато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0.004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0.0075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0.015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соответствует плотностям электронов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0.024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0.045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0.09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Длина плато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120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</a:t>
                </a:r>
              </a:p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Экспоненциальная ширина спада и возрастания плотности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2775AD-A14A-4DFF-8FB2-1D13A26A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86" y="1154693"/>
                <a:ext cx="3695700" cy="2862322"/>
              </a:xfrm>
              <a:prstGeom prst="rect">
                <a:avLst/>
              </a:prstGeom>
              <a:blipFill>
                <a:blip r:embed="rId3"/>
                <a:stretch>
                  <a:fillRect l="-1149" t="-847" b="-21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0A246E5-FA06-4D01-8CBD-4BEEBB6B62DC}"/>
              </a:ext>
            </a:extLst>
          </p:cNvPr>
          <p:cNvSpPr txBox="1"/>
          <p:nvPr/>
        </p:nvSpPr>
        <p:spPr>
          <a:xfrm>
            <a:off x="7959272" y="1153609"/>
            <a:ext cx="36957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вычислительной области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(X, Y, Z)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220x150x150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вычислительных ячеек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0.05x0.5x0.5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частиц на ячейку для электронов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частиц на ячейку для ионов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8443323-D8AE-4113-B035-E8F600008CC3}"/>
              </a:ext>
            </a:extLst>
          </p:cNvPr>
          <p:cNvSpPr/>
          <p:nvPr/>
        </p:nvSpPr>
        <p:spPr>
          <a:xfrm>
            <a:off x="6096000" y="5434754"/>
            <a:ext cx="2562010" cy="850712"/>
          </a:xfrm>
          <a:prstGeom prst="rect">
            <a:avLst/>
          </a:prstGeom>
          <a:solidFill>
            <a:srgbClr val="D6ECFF">
              <a:lumMod val="75000"/>
            </a:srgbClr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5997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616D8A4C-F0D9-4854-BACB-A904D6166AAD}"/>
              </a:ext>
            </a:extLst>
          </p:cNvPr>
          <p:cNvCxnSpPr/>
          <p:nvPr/>
        </p:nvCxnSpPr>
        <p:spPr>
          <a:xfrm>
            <a:off x="6424376" y="4998192"/>
            <a:ext cx="1670991" cy="1588"/>
          </a:xfrm>
          <a:prstGeom prst="straightConnector1">
            <a:avLst/>
          </a:prstGeom>
          <a:noFill/>
          <a:ln w="254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22AB0A05-3917-47EA-A31C-0767DCAEBF85}"/>
              </a:ext>
            </a:extLst>
          </p:cNvPr>
          <p:cNvSpPr/>
          <p:nvPr/>
        </p:nvSpPr>
        <p:spPr>
          <a:xfrm>
            <a:off x="6196570" y="4778322"/>
            <a:ext cx="457200" cy="439737"/>
          </a:xfrm>
          <a:prstGeom prst="ellipse">
            <a:avLst/>
          </a:prstGeom>
          <a:noFill/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5997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90677F37-8A00-4EBC-95FC-0721E218ECD5}"/>
              </a:ext>
            </a:extLst>
          </p:cNvPr>
          <p:cNvCxnSpPr>
            <a:stCxn id="42" idx="1"/>
            <a:endCxn id="42" idx="5"/>
          </p:cNvCxnSpPr>
          <p:nvPr/>
        </p:nvCxnSpPr>
        <p:spPr>
          <a:xfrm rot="16200000" flipH="1">
            <a:off x="6269699" y="4836545"/>
            <a:ext cx="310941" cy="323290"/>
          </a:xfrm>
          <a:prstGeom prst="line">
            <a:avLst/>
          </a:prstGeom>
          <a:noFill/>
          <a:ln w="254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2F7274B6-EE2D-44F0-A4B7-FC4161BD4681}"/>
              </a:ext>
            </a:extLst>
          </p:cNvPr>
          <p:cNvCxnSpPr>
            <a:stCxn id="42" idx="7"/>
            <a:endCxn id="42" idx="3"/>
          </p:cNvCxnSpPr>
          <p:nvPr/>
        </p:nvCxnSpPr>
        <p:spPr>
          <a:xfrm rot="16200000" flipH="1" flipV="1">
            <a:off x="6269699" y="4836545"/>
            <a:ext cx="310941" cy="323290"/>
          </a:xfrm>
          <a:prstGeom prst="line">
            <a:avLst/>
          </a:prstGeom>
          <a:noFill/>
          <a:ln w="254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45" name="Object 9">
            <a:extLst>
              <a:ext uri="{FF2B5EF4-FFF2-40B4-BE49-F238E27FC236}">
                <a16:creationId xmlns:a16="http://schemas.microsoft.com/office/drawing/2014/main" id="{604F8E3D-1726-4A06-A6F6-80DBC7126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57225"/>
              </p:ext>
            </p:extLst>
          </p:nvPr>
        </p:nvGraphicFramePr>
        <p:xfrm>
          <a:off x="8237215" y="4980729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77480" imgH="177480" progId="Equation.3">
                  <p:embed/>
                </p:oleObj>
              </mc:Choice>
              <mc:Fallback>
                <p:oleObj name="Формула" r:id="rId4" imgW="177480" imgH="177480" progId="Equation.3">
                  <p:embed/>
                  <p:pic>
                    <p:nvPicPr>
                      <p:cNvPr id="45" name="Object 9">
                        <a:extLst>
                          <a:ext uri="{FF2B5EF4-FFF2-40B4-BE49-F238E27FC236}">
                            <a16:creationId xmlns:a16="http://schemas.microsoft.com/office/drawing/2014/main" id="{604F8E3D-1726-4A06-A6F6-80DBC7126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215" y="4980729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>
            <a:extLst>
              <a:ext uri="{FF2B5EF4-FFF2-40B4-BE49-F238E27FC236}">
                <a16:creationId xmlns:a16="http://schemas.microsoft.com/office/drawing/2014/main" id="{9B10D025-3916-48EB-BA73-FB8275ACB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44925"/>
              </p:ext>
            </p:extLst>
          </p:nvPr>
        </p:nvGraphicFramePr>
        <p:xfrm>
          <a:off x="6653770" y="470977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64880" imgH="228600" progId="Equation.3">
                  <p:embed/>
                </p:oleObj>
              </mc:Choice>
              <mc:Fallback>
                <p:oleObj name="Формула" r:id="rId6" imgW="164880" imgH="228600" progId="Equation.3">
                  <p:embed/>
                  <p:pic>
                    <p:nvPicPr>
                      <p:cNvPr id="46" name="Object 11">
                        <a:extLst>
                          <a:ext uri="{FF2B5EF4-FFF2-40B4-BE49-F238E27FC236}">
                            <a16:creationId xmlns:a16="http://schemas.microsoft.com/office/drawing/2014/main" id="{9B10D025-3916-48EB-BA73-FB8275ACB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770" y="4709775"/>
                        <a:ext cx="165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Двойная волна 46">
            <a:extLst>
              <a:ext uri="{FF2B5EF4-FFF2-40B4-BE49-F238E27FC236}">
                <a16:creationId xmlns:a16="http://schemas.microsoft.com/office/drawing/2014/main" id="{915E425F-5FD8-4E86-9E63-C5A190A4FED3}"/>
              </a:ext>
            </a:extLst>
          </p:cNvPr>
          <p:cNvSpPr/>
          <p:nvPr/>
        </p:nvSpPr>
        <p:spPr>
          <a:xfrm>
            <a:off x="3595435" y="5547027"/>
            <a:ext cx="1419393" cy="605089"/>
          </a:xfrm>
          <a:prstGeom prst="doubleWave">
            <a:avLst/>
          </a:prstGeom>
          <a:solidFill>
            <a:srgbClr val="EA157A">
              <a:lumMod val="40000"/>
              <a:lumOff val="60000"/>
            </a:srgbClr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5997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Штриховая стрелка вправо 11">
            <a:extLst>
              <a:ext uri="{FF2B5EF4-FFF2-40B4-BE49-F238E27FC236}">
                <a16:creationId xmlns:a16="http://schemas.microsoft.com/office/drawing/2014/main" id="{84A5921F-0180-4B27-8BF9-75C536B4A21B}"/>
              </a:ext>
            </a:extLst>
          </p:cNvPr>
          <p:cNvSpPr/>
          <p:nvPr/>
        </p:nvSpPr>
        <p:spPr>
          <a:xfrm>
            <a:off x="5014828" y="5325216"/>
            <a:ext cx="1081172" cy="1042988"/>
          </a:xfrm>
          <a:prstGeom prst="stripedRightArrow">
            <a:avLst/>
          </a:prstGeom>
          <a:solidFill>
            <a:srgbClr val="EA157A">
              <a:lumMod val="40000"/>
              <a:lumOff val="60000"/>
            </a:srgbClr>
          </a:solidFill>
          <a:ln w="2540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5997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38CEADF-F52B-4003-BA68-4BD401E5BEFB}"/>
              </a:ext>
            </a:extLst>
          </p:cNvPr>
          <p:cNvSpPr/>
          <p:nvPr/>
        </p:nvSpPr>
        <p:spPr>
          <a:xfrm>
            <a:off x="3656582" y="6381848"/>
            <a:ext cx="5354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99776"/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Лазерный импульс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Слой плазмы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9485C910-764D-4C4D-92CA-2D898DF48E9C}"/>
              </a:ext>
            </a:extLst>
          </p:cNvPr>
          <p:cNvCxnSpPr/>
          <p:nvPr/>
        </p:nvCxnSpPr>
        <p:spPr>
          <a:xfrm flipV="1">
            <a:off x="6440612" y="4068753"/>
            <a:ext cx="1588" cy="8953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Object 12">
            <a:extLst>
              <a:ext uri="{FF2B5EF4-FFF2-40B4-BE49-F238E27FC236}">
                <a16:creationId xmlns:a16="http://schemas.microsoft.com/office/drawing/2014/main" id="{859FEB2B-CB4F-4F41-B24B-9CEB411DC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06713"/>
              </p:ext>
            </p:extLst>
          </p:nvPr>
        </p:nvGraphicFramePr>
        <p:xfrm>
          <a:off x="6466888" y="424573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52280" imgH="177480" progId="Equation.3">
                  <p:embed/>
                </p:oleObj>
              </mc:Choice>
              <mc:Fallback>
                <p:oleObj name="Формула" r:id="rId8" imgW="152280" imgH="177480" progId="Equation.3">
                  <p:embed/>
                  <p:pic>
                    <p:nvPicPr>
                      <p:cNvPr id="78" name="Object 12">
                        <a:extLst>
                          <a:ext uri="{FF2B5EF4-FFF2-40B4-BE49-F238E27FC236}">
                            <a16:creationId xmlns:a16="http://schemas.microsoft.com/office/drawing/2014/main" id="{859FEB2B-CB4F-4F41-B24B-9CEB411DC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888" y="4245738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63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24F5910E-1470-4F79-BA02-9C04E00E5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333185"/>
            <a:ext cx="10323286" cy="40121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DC4C89-4592-423F-9F20-C23F9EB7417A}"/>
              </a:ext>
            </a:extLst>
          </p:cNvPr>
          <p:cNvSpPr txBox="1"/>
          <p:nvPr/>
        </p:nvSpPr>
        <p:spPr>
          <a:xfrm>
            <a:off x="0" y="8160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Эффект влияния ионизации на процессы захвата и ускорения фоновых электронов плазмы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C3C9CE-96F1-49DE-8CD7-944177B15705}"/>
                  </a:ext>
                </a:extLst>
              </p:cNvPr>
              <p:cNvSpPr txBox="1"/>
              <p:nvPr/>
            </p:nvSpPr>
            <p:spPr>
              <a:xfrm>
                <a:off x="590550" y="5450098"/>
                <a:ext cx="11176000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Нормализованные проекции электрического поля лазерного импульса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(c, d)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оси распространения лазерного импульса для начальной плотности ионов 0.0075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(a,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и 0.015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(b,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при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C3C9CE-96F1-49DE-8CD7-944177B15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5450098"/>
                <a:ext cx="11176000" cy="945259"/>
              </a:xfrm>
              <a:prstGeom prst="rect">
                <a:avLst/>
              </a:prstGeom>
              <a:blipFill>
                <a:blip r:embed="rId3"/>
                <a:stretch>
                  <a:fillRect l="-491" t="-3226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87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09A44A-E406-41AD-AF7B-1975DA361659}"/>
              </a:ext>
            </a:extLst>
          </p:cNvPr>
          <p:cNvSpPr txBox="1"/>
          <p:nvPr/>
        </p:nvSpPr>
        <p:spPr>
          <a:xfrm>
            <a:off x="0" y="2346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Эффект влияния ионизации на процессы захвата и ускорения фоновых электронов плазмы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32A195-408A-4036-ABA5-00DBA740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902"/>
            <a:ext cx="12192000" cy="3812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728E97-B519-4C0C-A6ED-8527572B1913}"/>
                  </a:ext>
                </a:extLst>
              </p:cNvPr>
              <p:cNvSpPr txBox="1"/>
              <p:nvPr/>
            </p:nvSpPr>
            <p:spPr>
              <a:xfrm>
                <a:off x="82550" y="4499173"/>
                <a:ext cx="12026900" cy="945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Модуль преобразования Фурье проекций электрического поля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вдоль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оси OX при 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=140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 для начальной плотности ионов 0.004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Значения волнового числа нормируются к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лазерному волновому числу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728E97-B519-4C0C-A6ED-8527572B1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4499173"/>
                <a:ext cx="12026900" cy="945259"/>
              </a:xfrm>
              <a:prstGeom prst="rect">
                <a:avLst/>
              </a:prstGeom>
              <a:blipFill>
                <a:blip r:embed="rId3"/>
                <a:stretch>
                  <a:fillRect l="-456" t="-3226" r="-51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328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3771</Words>
  <Application>Microsoft Office PowerPoint</Application>
  <PresentationFormat>Широкоэкранный</PresentationFormat>
  <Paragraphs>219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Формула</vt:lpstr>
      <vt:lpstr>Foxit PDF Document</vt:lpstr>
      <vt:lpstr>Исследование процесса инжекции и ускорения электронов при взаимодействии интенсивных лазерных импульсов с различными типами мишеней</vt:lpstr>
      <vt:lpstr>План доклада</vt:lpstr>
      <vt:lpstr>Презентация PowerPoint</vt:lpstr>
      <vt:lpstr>Презентация PowerPoint</vt:lpstr>
      <vt:lpstr>Глава 1. Влияние ионизационных эффектов на процессы захвата и ускорения электронов при взаимодействии лазерного импульса с плазмой алюминия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процесса инжекции и ускорения электронов при взаимодействии интенсивных лазерных импульсов с различными типами мишеней</dc:title>
  <dc:creator>Попов Вячеслав</dc:creator>
  <cp:lastModifiedBy>Попов Вячеслав</cp:lastModifiedBy>
  <cp:revision>2</cp:revision>
  <dcterms:created xsi:type="dcterms:W3CDTF">2021-09-25T18:24:49Z</dcterms:created>
  <dcterms:modified xsi:type="dcterms:W3CDTF">2021-09-30T13:53:44Z</dcterms:modified>
</cp:coreProperties>
</file>